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09"/>
  </p:notesMasterIdLst>
  <p:handoutMasterIdLst>
    <p:handoutMasterId r:id="rId110"/>
  </p:handoutMasterIdLst>
  <p:sldIdLst>
    <p:sldId id="831" r:id="rId4"/>
    <p:sldId id="707" r:id="rId5"/>
    <p:sldId id="824" r:id="rId6"/>
    <p:sldId id="825" r:id="rId7"/>
    <p:sldId id="826" r:id="rId8"/>
    <p:sldId id="827" r:id="rId9"/>
    <p:sldId id="828" r:id="rId10"/>
    <p:sldId id="829" r:id="rId11"/>
    <p:sldId id="830" r:id="rId12"/>
    <p:sldId id="832" r:id="rId13"/>
    <p:sldId id="712" r:id="rId14"/>
    <p:sldId id="914" r:id="rId15"/>
    <p:sldId id="749" r:id="rId16"/>
    <p:sldId id="713" r:id="rId17"/>
    <p:sldId id="715" r:id="rId18"/>
    <p:sldId id="833" r:id="rId19"/>
    <p:sldId id="834" r:id="rId20"/>
    <p:sldId id="835" r:id="rId21"/>
    <p:sldId id="720" r:id="rId22"/>
    <p:sldId id="722" r:id="rId23"/>
    <p:sldId id="817" r:id="rId24"/>
    <p:sldId id="820" r:id="rId25"/>
    <p:sldId id="821" r:id="rId26"/>
    <p:sldId id="723" r:id="rId27"/>
    <p:sldId id="836" r:id="rId28"/>
    <p:sldId id="837" r:id="rId29"/>
    <p:sldId id="838" r:id="rId30"/>
    <p:sldId id="839" r:id="rId31"/>
    <p:sldId id="840" r:id="rId32"/>
    <p:sldId id="841" r:id="rId33"/>
    <p:sldId id="842" r:id="rId34"/>
    <p:sldId id="843" r:id="rId35"/>
    <p:sldId id="844" r:id="rId36"/>
    <p:sldId id="846" r:id="rId37"/>
    <p:sldId id="847" r:id="rId38"/>
    <p:sldId id="848" r:id="rId39"/>
    <p:sldId id="849" r:id="rId40"/>
    <p:sldId id="850" r:id="rId41"/>
    <p:sldId id="851" r:id="rId42"/>
    <p:sldId id="852" r:id="rId43"/>
    <p:sldId id="853" r:id="rId44"/>
    <p:sldId id="854" r:id="rId45"/>
    <p:sldId id="855" r:id="rId46"/>
    <p:sldId id="915" r:id="rId47"/>
    <p:sldId id="856" r:id="rId48"/>
    <p:sldId id="857" r:id="rId49"/>
    <p:sldId id="858" r:id="rId50"/>
    <p:sldId id="859" r:id="rId51"/>
    <p:sldId id="860" r:id="rId52"/>
    <p:sldId id="861" r:id="rId53"/>
    <p:sldId id="862" r:id="rId54"/>
    <p:sldId id="863" r:id="rId55"/>
    <p:sldId id="864" r:id="rId56"/>
    <p:sldId id="916" r:id="rId57"/>
    <p:sldId id="917" r:id="rId58"/>
    <p:sldId id="865" r:id="rId59"/>
    <p:sldId id="866" r:id="rId60"/>
    <p:sldId id="867" r:id="rId61"/>
    <p:sldId id="868" r:id="rId62"/>
    <p:sldId id="869" r:id="rId63"/>
    <p:sldId id="870" r:id="rId64"/>
    <p:sldId id="871" r:id="rId65"/>
    <p:sldId id="872" r:id="rId66"/>
    <p:sldId id="873" r:id="rId67"/>
    <p:sldId id="874" r:id="rId68"/>
    <p:sldId id="875" r:id="rId69"/>
    <p:sldId id="876" r:id="rId70"/>
    <p:sldId id="877" r:id="rId71"/>
    <p:sldId id="878" r:id="rId72"/>
    <p:sldId id="879" r:id="rId73"/>
    <p:sldId id="880" r:id="rId74"/>
    <p:sldId id="881" r:id="rId75"/>
    <p:sldId id="882" r:id="rId76"/>
    <p:sldId id="883" r:id="rId77"/>
    <p:sldId id="884" r:id="rId78"/>
    <p:sldId id="885" r:id="rId79"/>
    <p:sldId id="886" r:id="rId80"/>
    <p:sldId id="887" r:id="rId81"/>
    <p:sldId id="888" r:id="rId82"/>
    <p:sldId id="889" r:id="rId83"/>
    <p:sldId id="890" r:id="rId84"/>
    <p:sldId id="891" r:id="rId85"/>
    <p:sldId id="892" r:id="rId86"/>
    <p:sldId id="893" r:id="rId87"/>
    <p:sldId id="894" r:id="rId88"/>
    <p:sldId id="895" r:id="rId89"/>
    <p:sldId id="896" r:id="rId90"/>
    <p:sldId id="897" r:id="rId91"/>
    <p:sldId id="898" r:id="rId92"/>
    <p:sldId id="899" r:id="rId93"/>
    <p:sldId id="900" r:id="rId94"/>
    <p:sldId id="901" r:id="rId95"/>
    <p:sldId id="902" r:id="rId96"/>
    <p:sldId id="903" r:id="rId97"/>
    <p:sldId id="904" r:id="rId98"/>
    <p:sldId id="905" r:id="rId99"/>
    <p:sldId id="906" r:id="rId100"/>
    <p:sldId id="907" r:id="rId101"/>
    <p:sldId id="908" r:id="rId102"/>
    <p:sldId id="909" r:id="rId103"/>
    <p:sldId id="910" r:id="rId104"/>
    <p:sldId id="911" r:id="rId105"/>
    <p:sldId id="912" r:id="rId106"/>
    <p:sldId id="913" r:id="rId107"/>
    <p:sldId id="918" r:id="rId108"/>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96BF9"/>
    <a:srgbClr val="003399"/>
    <a:srgbClr val="3333CC"/>
    <a:srgbClr val="FF0066"/>
    <a:srgbClr val="FF0000"/>
    <a:srgbClr val="CC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6" autoAdjust="0"/>
    <p:restoredTop sz="98930" autoAdjust="0"/>
  </p:normalViewPr>
  <p:slideViewPr>
    <p:cSldViewPr>
      <p:cViewPr varScale="1">
        <p:scale>
          <a:sx n="90" d="100"/>
          <a:sy n="90" d="100"/>
        </p:scale>
        <p:origin x="10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979"/>
    </p:cViewPr>
  </p:sorterViewPr>
  <p:notesViewPr>
    <p:cSldViewPr>
      <p:cViewPr varScale="1">
        <p:scale>
          <a:sx n="43" d="100"/>
          <a:sy n="43" d="100"/>
        </p:scale>
        <p:origin x="-141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handoutMaster" Target="handoutMasters/handoutMaster1.xml"/><Relationship Id="rId11" Type="http://schemas.openxmlformats.org/officeDocument/2006/relationships/slide" Target="slides/slide8.xml"/><Relationship Id="rId109" Type="http://schemas.openxmlformats.org/officeDocument/2006/relationships/notesMaster" Target="notesMasters/notesMaster1.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ClrTx/>
              <a:buSzTx/>
              <a:buFontTx/>
              <a:buNone/>
              <a:defRPr kumimoji="1" sz="1200">
                <a:latin typeface="Times New Roman" panose="02020603050405020304" pitchFamily="18" charset="0"/>
                <a:ea typeface="宋体" panose="02010600030101010101"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SzTx/>
              <a:buFontTx/>
              <a:buNone/>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fld id="{041617C5-EBF7-4563-A028-AF9E1B35A6DE}"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ClrTx/>
              <a:buSzTx/>
              <a:buFontTx/>
              <a:buNone/>
              <a:defRPr kumimoji="1" sz="1200">
                <a:latin typeface="Times New Roman" panose="02020603050405020304" pitchFamily="18" charset="0"/>
                <a:ea typeface="宋体" panose="02010600030101010101"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3174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SzTx/>
              <a:buFontTx/>
              <a:buNone/>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fld id="{8540C282-156A-402C-89A7-592CFC8F4261}"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eaLnBrk="0" hangingPunct="0">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p:spPr>
        <p:txBody>
          <a:bodyPr/>
          <a:lstStyle/>
          <a:p>
            <a:pPr eaLnBrk="0" hangingPunct="0">
              <a:defRPr/>
            </a:pPr>
            <a:endParaRPr lang="zh-CN" altLang="en-US"/>
          </a:p>
        </p:txBody>
      </p:sp>
      <p:sp>
        <p:nvSpPr>
          <p:cNvPr id="25600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25600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C91CFB20-E5CD-41F7-8A93-500B6279DCE5}"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5BCEC1F-CAF6-4064-856F-DCEC81D73812}"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4261786-9A0B-4E0F-BD75-CC506761E42B}"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62C322E9-1263-44E7-81AE-69ADD077CE5D}"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0037474-F747-460C-9D05-A5412A3F6FA1}"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5341204-607A-4E1C-A70A-CA3DDD34338A}"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eaLnBrk="0" hangingPunct="0">
              <a:defRPr/>
            </a:pPr>
            <a:endParaRPr lang="zh-CN" altLang="en-US" dirty="0">
              <a:latin typeface="Times New Roman" panose="02020603050405020304" pitchFamily="18" charset="0"/>
              <a:ea typeface="华文细黑" panose="02010600040101010101" pitchFamily="2" charset="-122"/>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p:spPr>
        <p:txBody>
          <a:bodyPr/>
          <a:lstStyle/>
          <a:p>
            <a:pPr eaLnBrk="0" hangingPunct="0">
              <a:defRPr/>
            </a:pPr>
            <a:endParaRPr lang="zh-CN" altLang="en-US" dirty="0">
              <a:latin typeface="Times New Roman" panose="02020603050405020304" pitchFamily="18" charset="0"/>
              <a:ea typeface="华文细黑" panose="02010600040101010101" pitchFamily="2" charset="-122"/>
            </a:endParaRPr>
          </a:p>
        </p:txBody>
      </p:sp>
      <p:sp>
        <p:nvSpPr>
          <p:cNvPr id="25600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25600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A48E723-AFEE-4250-9235-A949D32C5807}"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7B16F8F-86D7-4D9D-88A7-4DBFDA051804}" type="slidenum">
              <a:rPr lang="zh-CN" altLang="en-US"/>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57C51A4-C158-476E-802E-B0CC05C2C08E}" type="slidenum">
              <a:rPr lang="zh-CN" altLang="en-US"/>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02CD64B-8BAC-4049-8175-4E0C0566D643}" type="slidenum">
              <a:rPr lang="zh-CN" altLang="en-US"/>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2636B1E-92D2-4AA3-9B01-ACB0B2271D66}" type="slidenum">
              <a:rPr lang="zh-CN" altLang="en-US"/>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5128F1C-3BEA-4C9D-A0C0-DA8B4D782B12}"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0C7824CF-7A38-46E5-AEB5-DD31B29E24AC}" type="slidenum">
              <a:rPr lang="zh-CN" altLang="en-US"/>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E52A31D-77D2-4A1C-9D48-81C79CC9D7C0}" type="slidenum">
              <a:rPr lang="zh-CN" altLang="en-US"/>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DDFE559-41E2-4462-97C3-F9CCB3AB7379}" type="slidenum">
              <a:rPr lang="zh-CN" altLang="en-US"/>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FA79730-85C0-42BF-B95D-5E1A112CAD5C}" type="slidenum">
              <a:rPr lang="zh-CN" altLang="en-US"/>
            </a:fld>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06AF3BC-6915-404A-A1E5-E06C8A54782C}" type="slidenum">
              <a:rPr lang="zh-CN" altLang="en-US"/>
            </a:fld>
            <a:endParaRPr lang="en-US" altLang="zh-C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4D645C1-FDBB-4683-AE15-1DA0901DF97A}" type="slidenum">
              <a:rPr lang="zh-CN" altLang="en-US"/>
            </a:fld>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BFEFCC9-45A6-45D5-811C-B76A72EEE823}" type="slidenum">
              <a:rPr lang="zh-CN" altLang="en-US"/>
            </a:fld>
            <a:endParaRPr lang="en-US" altLang="zh-C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D27408D-F0CA-425D-AEEE-0C86F93A4F96}" type="slidenum">
              <a:rPr lang="zh-CN" altLang="en-US"/>
            </a:fld>
            <a:endParaRPr lang="en-US" altLang="zh-C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FD39F5B-F7B5-44A5-A3C1-9FF2549239FB}" type="slidenum">
              <a:rPr lang="zh-CN" altLang="en-US"/>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8F2BFF9-2E84-41B5-9C64-F586ABE2B6B7}"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BAF163F-910D-4CE5-94CA-BD2B91CD2552}"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CF61D48-62D8-4FFB-BFDD-90FE9FDCBDDA}"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3190AB07-0404-4EDC-91C0-C1D1A3598412}"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43B0317-E848-4319-9D32-957B47183E5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DEE69DB-C39C-4812-B282-C6451CBC6951}"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589363B-227C-42B5-84F3-2B53EE3E2BFC}"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5498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SzTx/>
              <a:buFontTx/>
              <a:buNone/>
              <a:defRPr sz="1200">
                <a:latin typeface="+mj-lt"/>
                <a:ea typeface="宋体" panose="02010600030101010101" pitchFamily="2" charset="-122"/>
              </a:defRPr>
            </a:lvl1pPr>
          </a:lstStyle>
          <a:p>
            <a:pPr>
              <a:defRPr/>
            </a:pPr>
            <a:endParaRPr lang="en-US" altLang="zh-CN"/>
          </a:p>
        </p:txBody>
      </p:sp>
      <p:sp>
        <p:nvSpPr>
          <p:cNvPr id="25498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lnSpc>
                <a:spcPct val="100000"/>
              </a:lnSpc>
              <a:spcBef>
                <a:spcPct val="0"/>
              </a:spcBef>
              <a:buClrTx/>
              <a:buSzTx/>
              <a:buFontTx/>
              <a:buNone/>
              <a:defRPr sz="1200">
                <a:latin typeface="+mj-lt"/>
                <a:ea typeface="宋体" panose="02010600030101010101" pitchFamily="2" charset="-122"/>
              </a:defRPr>
            </a:lvl1pPr>
          </a:lstStyle>
          <a:p>
            <a:pPr>
              <a:defRPr/>
            </a:pPr>
            <a:endParaRPr lang="en-US" altLang="zh-CN"/>
          </a:p>
        </p:txBody>
      </p:sp>
      <p:sp>
        <p:nvSpPr>
          <p:cNvPr id="25498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Garamond" pitchFamily="18" charset="0"/>
                <a:ea typeface="宋体" panose="02010600030101010101" pitchFamily="2" charset="-122"/>
              </a:defRPr>
            </a:lvl1pPr>
          </a:lstStyle>
          <a:p>
            <a:pPr>
              <a:defRPr/>
            </a:pPr>
            <a:fld id="{C3A0A5D1-688A-40F7-BA11-F62575D2477F}" type="slidenum">
              <a:rPr lang="zh-CN" altLang="en-US"/>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eaLnBrk="0" hangingPunct="0">
              <a:defRPr/>
            </a:pPr>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p:spPr>
        <p:txBody>
          <a:bodyPr/>
          <a:lstStyle/>
          <a:p>
            <a:pPr eaLnBrk="0" hangingPunct="0">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638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5498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SzTx/>
              <a:buFontTx/>
              <a:buNone/>
              <a:defRPr sz="1200" dirty="0">
                <a:latin typeface="+mj-lt"/>
                <a:ea typeface="华文细黑" panose="02010600040101010101" pitchFamily="2" charset="-122"/>
              </a:defRPr>
            </a:lvl1pPr>
          </a:lstStyle>
          <a:p>
            <a:pPr>
              <a:defRPr/>
            </a:pPr>
            <a:endParaRPr lang="en-US" altLang="zh-CN"/>
          </a:p>
        </p:txBody>
      </p:sp>
      <p:sp>
        <p:nvSpPr>
          <p:cNvPr id="25498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lnSpc>
                <a:spcPct val="100000"/>
              </a:lnSpc>
              <a:spcBef>
                <a:spcPct val="0"/>
              </a:spcBef>
              <a:buClrTx/>
              <a:buSzTx/>
              <a:buFontTx/>
              <a:buNone/>
              <a:defRPr sz="1200" dirty="0">
                <a:latin typeface="+mj-lt"/>
                <a:ea typeface="华文细黑" panose="02010600040101010101" pitchFamily="2" charset="-122"/>
              </a:defRPr>
            </a:lvl1pPr>
          </a:lstStyle>
          <a:p>
            <a:pPr>
              <a:defRPr/>
            </a:pPr>
            <a:endParaRPr lang="en-US" altLang="zh-CN"/>
          </a:p>
        </p:txBody>
      </p:sp>
      <p:sp>
        <p:nvSpPr>
          <p:cNvPr id="25498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atin typeface="Garamond" pitchFamily="18" charset="0"/>
                <a:ea typeface="华文细黑" panose="02010600040101010101" pitchFamily="2" charset="-122"/>
              </a:defRPr>
            </a:lvl1pPr>
          </a:lstStyle>
          <a:p>
            <a:pPr>
              <a:defRPr/>
            </a:pPr>
            <a:fld id="{5CCD40F3-2634-439C-BBAC-641CBA329341}" type="slidenum">
              <a:rPr lang="zh-CN" altLang="en-US"/>
            </a:fld>
            <a:endParaRPr lang="en-US" altLang="zh-CN" dirty="0"/>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eaLnBrk="0" hangingPunct="0">
              <a:defRPr/>
            </a:pPr>
            <a:endParaRPr lang="zh-CN" altLang="en-US" dirty="0">
              <a:latin typeface="Times New Roman" panose="02020603050405020304" pitchFamily="18" charset="0"/>
              <a:ea typeface="华文细黑" panose="02010600040101010101" pitchFamily="2" charset="-122"/>
            </a:endParaRPr>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p:spPr>
        <p:txBody>
          <a:bodyPr/>
          <a:lstStyle/>
          <a:p>
            <a:pPr eaLnBrk="0" hangingPunct="0">
              <a:defRPr/>
            </a:pPr>
            <a:endParaRPr lang="zh-CN" altLang="en-US" dirty="0">
              <a:latin typeface="Times New Roman" panose="02020603050405020304" pitchFamily="18" charset="0"/>
              <a:ea typeface="华文细黑"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Times New Roman" panose="02020603050405020304" pitchFamily="18" charset="0"/>
          <a:ea typeface="华文细黑" panose="02010600040101010101" pitchFamily="2" charset="-122"/>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Times New Roman" panose="02020603050405020304" pitchFamily="18" charset="0"/>
          <a:ea typeface="华文细黑" panose="02010600040101010101" pitchFamily="2" charset="-122"/>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Times New Roman" panose="02020603050405020304" pitchFamily="18" charset="0"/>
          <a:ea typeface="华文细黑" panose="02010600040101010101" pitchFamily="2" charset="-122"/>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Times New Roman" panose="02020603050405020304" pitchFamily="18" charset="0"/>
          <a:ea typeface="华文细黑" panose="02010600040101010101" pitchFamily="2" charset="-122"/>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Times New Roman" panose="02020603050405020304" pitchFamily="18" charset="0"/>
          <a:ea typeface="华文细黑" panose="02010600040101010101" pitchFamily="2" charset="-122"/>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png"/><Relationship Id="rId7" Type="http://schemas.openxmlformats.org/officeDocument/2006/relationships/hyperlink" Target="http://zh.wikipedia.org/w/index.php?title=Knuth-Bendix_completion_algorithm&amp;action=edit&amp;redlink=1" TargetMode="External"/><Relationship Id="rId6" Type="http://schemas.openxmlformats.org/officeDocument/2006/relationships/hyperlink" Target="http://baike.sogou.com/lemma/ShowInnerLink.htm?lemmaId=73119797&amp;ss_c=ssc.citiao.link" TargetMode="External"/><Relationship Id="rId5" Type="http://schemas.openxmlformats.org/officeDocument/2006/relationships/hyperlink" Target="http://baike.sogou.com/lemma/ShowInnerLink.htm?lemmaId=738732" TargetMode="External"/><Relationship Id="rId4" Type="http://schemas.openxmlformats.org/officeDocument/2006/relationships/hyperlink" Target="http://baike.sogou.com/lemma/ShowInnerLink.htm?lemmaId=6805136" TargetMode="External"/><Relationship Id="rId3" Type="http://schemas.openxmlformats.org/officeDocument/2006/relationships/hyperlink" Target="http://baike.sogou.com/lemma/ShowInnerLink.htm?lemmaId=818571" TargetMode="External"/><Relationship Id="rId2" Type="http://schemas.openxmlformats.org/officeDocument/2006/relationships/hyperlink" Target="http://baike.sogou.com/lemma/ShowInnerLink.htm?lemmaId=527469" TargetMode="External"/><Relationship Id="rId1" Type="http://schemas.openxmlformats.org/officeDocument/2006/relationships/hyperlink" Target="http://baike.sogou.com/lemma/ShowInnerLink.htm?lemmaId=6489173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灯片编号占位符 5"/>
          <p:cNvSpPr>
            <a:spLocks noGrp="1" noChangeArrowheads="1"/>
          </p:cNvSpPr>
          <p:nvPr>
            <p:ph type="sldNum" sz="quarter" idx="12"/>
          </p:nvPr>
        </p:nvSpPr>
        <p:spPr>
          <a:noFill/>
        </p:spPr>
        <p:txBody>
          <a:bodyPr/>
          <a:lstStyle/>
          <a:p>
            <a:fld id="{5A455BF3-5C59-4CC8-8648-8EECBBED506C}" type="slidenum">
              <a:rPr lang="zh-CN" altLang="en-US" smtClean="0">
                <a:latin typeface="Book Antiqua" pitchFamily="18" charset="0"/>
                <a:ea typeface="微软雅黑" panose="020B0503020204020204" pitchFamily="34" charset="-122"/>
              </a:rPr>
            </a:fld>
            <a:endParaRPr lang="en-US" altLang="zh-CN">
              <a:latin typeface="Book Antiqua" pitchFamily="18" charset="0"/>
              <a:ea typeface="微软雅黑" panose="020B0503020204020204" pitchFamily="34" charset="-122"/>
            </a:endParaRPr>
          </a:p>
        </p:txBody>
      </p:sp>
      <p:sp>
        <p:nvSpPr>
          <p:cNvPr id="5122" name="Rectangle 4"/>
          <p:cNvSpPr>
            <a:spLocks noGrp="1" noRot="1" noChangeAspect="1" noMove="1" noResize="1" noEditPoints="1" noAdjustHandles="1" noChangeArrowheads="1" noChangeShapeType="1" noTextEdit="1"/>
          </p:cNvSpPr>
          <p:nvPr>
            <p:ph type="title"/>
          </p:nvPr>
        </p:nvSpPr>
        <p:spPr>
          <a:xfrm>
            <a:off x="611188" y="277813"/>
            <a:ext cx="8075612" cy="774700"/>
          </a:xfrm>
          <a:blipFill>
            <a:blip r:embed="rId1" cstate="print"/>
            <a:stretch>
              <a:fillRect l="-2642" t="-11024" b="-29134"/>
            </a:stretch>
          </a:blipFill>
        </p:spPr>
        <p:txBody>
          <a:bodyPr/>
          <a:lstStyle/>
          <a:p>
            <a:pPr>
              <a:defRPr/>
            </a:pPr>
            <a:r>
              <a:rPr lang="zh-CN" altLang="en-US">
                <a:noFill/>
              </a:rPr>
              <a:t> </a:t>
            </a:r>
            <a:endParaRPr lang="zh-CN" altLang="en-US">
              <a:noFill/>
            </a:endParaRPr>
          </a:p>
        </p:txBody>
      </p:sp>
      <p:sp>
        <p:nvSpPr>
          <p:cNvPr id="5123" name="Text Box 8"/>
          <p:cNvSpPr txBox="1">
            <a:spLocks noRot="1" noChangeAspect="1" noMove="1" noResize="1" noEditPoints="1" noAdjustHandles="1" noChangeArrowheads="1" noChangeShapeType="1" noTextEdit="1"/>
          </p:cNvSpPr>
          <p:nvPr/>
        </p:nvSpPr>
        <p:spPr bwMode="auto">
          <a:xfrm>
            <a:off x="611188" y="1268413"/>
            <a:ext cx="7416800" cy="4194175"/>
          </a:xfrm>
          <a:prstGeom prst="rect">
            <a:avLst/>
          </a:prstGeom>
          <a:blipFill>
            <a:blip r:embed="rId2" cstate="print"/>
            <a:stretch>
              <a:fillRect t="-436" b="-3052"/>
            </a:stretch>
          </a:blipFill>
          <a:ln>
            <a:noFill/>
          </a:ln>
        </p:spPr>
        <p:txBody>
          <a:bodyPr/>
          <a:lstStyle/>
          <a:p>
            <a:pPr eaLnBrk="0" hangingPunct="0">
              <a:defRPr/>
            </a:pPr>
            <a:r>
              <a:rPr lang="zh-CN" altLang="en-US">
                <a:noFill/>
                <a:latin typeface="Arial" panose="020B0604020202020204" pitchFamily="34" charset="0"/>
                <a:ea typeface="宋体" panose="02010600030101010101" pitchFamily="2" charset="-122"/>
              </a:rPr>
              <a:t> </a:t>
            </a:r>
            <a:endParaRPr lang="zh-CN" altLang="en-US">
              <a:no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p:cNvSpPr>
            <a:spLocks noGrp="1" noChangeArrowheads="1"/>
          </p:cNvSpPr>
          <p:nvPr>
            <p:ph type="sldNum" sz="quarter" idx="12"/>
          </p:nvPr>
        </p:nvSpPr>
        <p:spPr>
          <a:noFill/>
        </p:spPr>
        <p:txBody>
          <a:bodyPr/>
          <a:lstStyle/>
          <a:p>
            <a:fld id="{87A22435-DA25-45E5-B139-07B1E4EA1008}" type="slidenum">
              <a:rPr lang="zh-CN" altLang="en-US" smtClean="0">
                <a:ea typeface="微软雅黑" panose="020B0503020204020204" pitchFamily="34" charset="-122"/>
              </a:rPr>
            </a:fld>
            <a:endParaRPr lang="en-US" altLang="zh-CN">
              <a:ea typeface="微软雅黑" panose="020B0503020204020204" pitchFamily="34" charset="-122"/>
            </a:endParaRPr>
          </a:p>
        </p:txBody>
      </p:sp>
      <p:sp>
        <p:nvSpPr>
          <p:cNvPr id="43010" name="Text Box 4"/>
          <p:cNvSpPr txBox="1">
            <a:spLocks noChangeArrowheads="1"/>
          </p:cNvSpPr>
          <p:nvPr/>
        </p:nvSpPr>
        <p:spPr bwMode="auto">
          <a:xfrm>
            <a:off x="468313" y="333375"/>
            <a:ext cx="8839200" cy="457200"/>
          </a:xfrm>
          <a:prstGeom prst="rect">
            <a:avLst/>
          </a:prstGeom>
          <a:noFill/>
          <a:ln w="9525">
            <a:noFill/>
            <a:miter lim="800000"/>
          </a:ln>
        </p:spPr>
        <p:txBody>
          <a:bodyPr>
            <a:spAutoFit/>
          </a:bodyPr>
          <a:lstStyle/>
          <a:p>
            <a:pPr algn="just" eaLnBrk="0" hangingPunct="0"/>
            <a:r>
              <a:rPr kumimoji="1" lang="en-US" altLang="zh-CN" sz="2400" b="1">
                <a:solidFill>
                  <a:srgbClr val="FF3300"/>
                </a:solidFill>
                <a:latin typeface="Book Antiqua" pitchFamily="18" charset="0"/>
                <a:ea typeface="微软雅黑" panose="020B0503020204020204" pitchFamily="34" charset="-122"/>
              </a:rPr>
              <a:t>1. </a:t>
            </a:r>
            <a:r>
              <a:rPr kumimoji="1" lang="zh-CN" altLang="en-US" sz="2400" b="1">
                <a:solidFill>
                  <a:srgbClr val="FF3300"/>
                </a:solidFill>
                <a:latin typeface="微软雅黑" panose="020B0503020204020204" pitchFamily="34" charset="-122"/>
                <a:ea typeface="微软雅黑" panose="020B0503020204020204" pitchFamily="34" charset="-122"/>
              </a:rPr>
              <a:t>规范推导、规范句型和规范归约</a:t>
            </a:r>
            <a:endParaRPr kumimoji="1" lang="zh-CN" altLang="en-US" sz="2400" b="1">
              <a:solidFill>
                <a:srgbClr val="FF3300"/>
              </a:solidFill>
              <a:latin typeface="微软雅黑" panose="020B0503020204020204" pitchFamily="34" charset="-122"/>
              <a:ea typeface="微软雅黑" panose="020B0503020204020204" pitchFamily="34" charset="-122"/>
            </a:endParaRPr>
          </a:p>
        </p:txBody>
      </p:sp>
      <p:sp>
        <p:nvSpPr>
          <p:cNvPr id="617477" name="Text Box 5"/>
          <p:cNvSpPr txBox="1">
            <a:spLocks noRot="1" noChangeAspect="1" noMove="1" noResize="1" noEditPoints="1" noAdjustHandles="1" noChangeArrowheads="1" noChangeShapeType="1" noTextEdit="1"/>
          </p:cNvSpPr>
          <p:nvPr/>
        </p:nvSpPr>
        <p:spPr bwMode="auto">
          <a:xfrm>
            <a:off x="61259" y="1628800"/>
            <a:ext cx="8975237" cy="3120854"/>
          </a:xfrm>
          <a:prstGeom prst="rect">
            <a:avLst/>
          </a:prstGeom>
          <a:blipFill>
            <a:blip r:embed="rId1" cstate="print"/>
            <a:stretch>
              <a:fillRect l="-1019" b="-2148"/>
            </a:stretch>
          </a:blipFill>
          <a:ln w="9525">
            <a:noFill/>
            <a:miter lim="800000"/>
          </a:ln>
        </p:spPr>
        <p:txBody>
          <a:bodyPr/>
          <a:lstStyle/>
          <a:p>
            <a:pPr eaLnBrk="0" hangingPunct="0">
              <a:defRPr/>
            </a:pPr>
            <a:r>
              <a:rPr lang="zh-CN" altLang="en-US">
                <a:noFill/>
                <a:latin typeface="Arial" panose="020B0604020202020204" pitchFamily="34" charset="0"/>
                <a:ea typeface="宋体" panose="02010600030101010101" pitchFamily="2" charset="-122"/>
              </a:rPr>
              <a:t> </a:t>
            </a:r>
            <a:endParaRPr lang="zh-CN" altLang="en-US">
              <a:no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7477"/>
                                        </p:tgtEl>
                                        <p:attrNameLst>
                                          <p:attrName>style.visibility</p:attrName>
                                        </p:attrNameLst>
                                      </p:cBhvr>
                                      <p:to>
                                        <p:strVal val="visible"/>
                                      </p:to>
                                    </p:set>
                                    <p:animEffect transition="in" filter="blinds(horizontal)">
                                      <p:cBhvr>
                                        <p:cTn id="7" dur="500"/>
                                        <p:tgtEl>
                                          <p:spTgt spid="617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灯片编号占位符 5"/>
          <p:cNvSpPr>
            <a:spLocks noGrp="1"/>
          </p:cNvSpPr>
          <p:nvPr>
            <p:ph type="sldNum" sz="quarter" idx="12"/>
          </p:nvPr>
        </p:nvSpPr>
        <p:spPr>
          <a:noFill/>
        </p:spPr>
        <p:txBody>
          <a:bodyPr/>
          <a:lstStyle/>
          <a:p>
            <a:fld id="{CED2254F-8C63-428C-9C7E-2C5DEF9EC3C2}"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35170" name="Line 2"/>
          <p:cNvSpPr>
            <a:spLocks noChangeShapeType="1"/>
          </p:cNvSpPr>
          <p:nvPr/>
        </p:nvSpPr>
        <p:spPr bwMode="auto">
          <a:xfrm flipV="1">
            <a:off x="0" y="533400"/>
            <a:ext cx="9144000" cy="0"/>
          </a:xfrm>
          <a:prstGeom prst="line">
            <a:avLst/>
          </a:prstGeom>
          <a:noFill/>
          <a:ln w="76200">
            <a:solidFill>
              <a:schemeClr val="accent2"/>
            </a:solidFill>
            <a:round/>
          </a:ln>
        </p:spPr>
        <p:txBody>
          <a:bodyPr/>
          <a:lstStyle/>
          <a:p>
            <a:endParaRPr lang="zh-CN" altLang="en-US"/>
          </a:p>
        </p:txBody>
      </p:sp>
      <p:sp>
        <p:nvSpPr>
          <p:cNvPr id="135171" name="Text Box 3"/>
          <p:cNvSpPr txBox="1">
            <a:spLocks noChangeArrowheads="1"/>
          </p:cNvSpPr>
          <p:nvPr/>
        </p:nvSpPr>
        <p:spPr bwMode="auto">
          <a:xfrm>
            <a:off x="374650" y="92075"/>
            <a:ext cx="8229600" cy="457200"/>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7.4  LR</a:t>
            </a:r>
            <a:r>
              <a:rPr kumimoji="1" lang="zh-CN" altLang="en-US" sz="2400" b="1">
                <a:solidFill>
                  <a:srgbClr val="FF3300"/>
                </a:solidFill>
                <a:latin typeface="楷体_GB2312"/>
                <a:ea typeface="楷体_GB2312"/>
                <a:cs typeface="楷体_GB2312"/>
              </a:rPr>
              <a:t>（</a:t>
            </a:r>
            <a:r>
              <a:rPr kumimoji="1" lang="en-US" altLang="zh-CN" sz="2400" b="1">
                <a:solidFill>
                  <a:srgbClr val="FF3300"/>
                </a:solidFill>
                <a:latin typeface="楷体_GB2312"/>
                <a:ea typeface="楷体_GB2312"/>
                <a:cs typeface="楷体_GB2312"/>
              </a:rPr>
              <a:t>1</a:t>
            </a:r>
            <a:r>
              <a:rPr kumimoji="1" lang="zh-CN" altLang="en-US" sz="2400" b="1">
                <a:solidFill>
                  <a:srgbClr val="FF3300"/>
                </a:solidFill>
                <a:latin typeface="楷体_GB2312"/>
                <a:ea typeface="楷体_GB2312"/>
                <a:cs typeface="楷体_GB2312"/>
              </a:rPr>
              <a:t>）分析法</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695300" name="Text Box 4"/>
          <p:cNvSpPr txBox="1">
            <a:spLocks noChangeArrowheads="1"/>
          </p:cNvSpPr>
          <p:nvPr/>
        </p:nvSpPr>
        <p:spPr bwMode="auto">
          <a:xfrm>
            <a:off x="304800" y="685800"/>
            <a:ext cx="8839200" cy="5730875"/>
          </a:xfrm>
          <a:prstGeom prst="rect">
            <a:avLst/>
          </a:prstGeom>
          <a:solidFill>
            <a:schemeClr val="accent1">
              <a:lumMod val="20000"/>
              <a:lumOff val="80000"/>
            </a:schemeClr>
          </a:solidFill>
          <a:ln>
            <a:noFill/>
          </a:ln>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just">
              <a:spcBef>
                <a:spcPct val="50000"/>
              </a:spcBef>
              <a:defRPr/>
            </a:pPr>
            <a:r>
              <a:rPr kumimoji="1" lang="en-US" altLang="zh-CN"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1  LR</a:t>
            </a:r>
            <a:r>
              <a:rPr kumimoji="1" lang="zh-CN" altLang="en-US"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1</a:t>
            </a:r>
            <a:r>
              <a:rPr kumimoji="1" lang="zh-CN" altLang="en-US"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）项目集的构造算法  </a:t>
            </a:r>
            <a:endParaRPr kumimoji="1" lang="zh-CN" altLang="en-US"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zh-CN" altLang="en-US"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初始项目：</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[s .s</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 I</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0</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endParaRPr kumimoji="1" lang="en-US" altLang="zh-CN"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(1) LR(1)</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项目集</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I</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的闭包函数</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 I</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中任何项目</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closure</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I</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b)</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若有项目</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rPr>
              <a:t>A→α.Bβ,u] </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closure(I)</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rPr>
              <a:t>B→</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kumimoji="1" lang="zh-CN" altLang="en-US" sz="20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是文法</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中的一个产生式，那么对于</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FIRST(</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rPr>
              <a:t>βu)</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中的每一个终极符</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b</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，则令</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rPr>
              <a:t>B→.</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rPr>
              <a:t>,b]</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closure(I)</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rPr>
              <a:t> </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c)</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重复</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b)</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，直到</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closure(I)</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不再增大为止。</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(2)</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转换函数的构造</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GOTO</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I,X</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=closure(J)</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，其中</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I</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是任一项目集，</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X</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是文法符号。</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J={ [AX</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X</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 I }</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5300">
                                            <p:txEl>
                                              <p:pRg st="0" end="0"/>
                                            </p:txEl>
                                          </p:spTgt>
                                        </p:tgtEl>
                                        <p:attrNameLst>
                                          <p:attrName>style.visibility</p:attrName>
                                        </p:attrNameLst>
                                      </p:cBhvr>
                                      <p:to>
                                        <p:strVal val="visible"/>
                                      </p:to>
                                    </p:set>
                                    <p:animEffect transition="in" filter="fade">
                                      <p:cBhvr>
                                        <p:cTn id="7" dur="500"/>
                                        <p:tgtEl>
                                          <p:spTgt spid="6953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95300">
                                            <p:txEl>
                                              <p:pRg st="1" end="1"/>
                                            </p:txEl>
                                          </p:spTgt>
                                        </p:tgtEl>
                                        <p:attrNameLst>
                                          <p:attrName>style.visibility</p:attrName>
                                        </p:attrNameLst>
                                      </p:cBhvr>
                                      <p:to>
                                        <p:strVal val="visible"/>
                                      </p:to>
                                    </p:set>
                                    <p:animEffect transition="in" filter="fade">
                                      <p:cBhvr>
                                        <p:cTn id="10" dur="500"/>
                                        <p:tgtEl>
                                          <p:spTgt spid="69530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95300">
                                            <p:txEl>
                                              <p:pRg st="3" end="3"/>
                                            </p:txEl>
                                          </p:spTgt>
                                        </p:tgtEl>
                                        <p:attrNameLst>
                                          <p:attrName>style.visibility</p:attrName>
                                        </p:attrNameLst>
                                      </p:cBhvr>
                                      <p:to>
                                        <p:strVal val="visible"/>
                                      </p:to>
                                    </p:set>
                                    <p:animEffect transition="in" filter="fade">
                                      <p:cBhvr>
                                        <p:cTn id="15" dur="500"/>
                                        <p:tgtEl>
                                          <p:spTgt spid="69530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95300">
                                            <p:txEl>
                                              <p:pRg st="4" end="4"/>
                                            </p:txEl>
                                          </p:spTgt>
                                        </p:tgtEl>
                                        <p:attrNameLst>
                                          <p:attrName>style.visibility</p:attrName>
                                        </p:attrNameLst>
                                      </p:cBhvr>
                                      <p:to>
                                        <p:strVal val="visible"/>
                                      </p:to>
                                    </p:set>
                                    <p:animEffect transition="in" filter="fade">
                                      <p:cBhvr>
                                        <p:cTn id="20" dur="500"/>
                                        <p:tgtEl>
                                          <p:spTgt spid="69530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95300">
                                            <p:txEl>
                                              <p:pRg st="5" end="5"/>
                                            </p:txEl>
                                          </p:spTgt>
                                        </p:tgtEl>
                                        <p:attrNameLst>
                                          <p:attrName>style.visibility</p:attrName>
                                        </p:attrNameLst>
                                      </p:cBhvr>
                                      <p:to>
                                        <p:strVal val="visible"/>
                                      </p:to>
                                    </p:set>
                                    <p:animEffect transition="in" filter="fade">
                                      <p:cBhvr>
                                        <p:cTn id="25" dur="500"/>
                                        <p:tgtEl>
                                          <p:spTgt spid="69530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95300">
                                            <p:txEl>
                                              <p:pRg st="6" end="6"/>
                                            </p:txEl>
                                          </p:spTgt>
                                        </p:tgtEl>
                                        <p:attrNameLst>
                                          <p:attrName>style.visibility</p:attrName>
                                        </p:attrNameLst>
                                      </p:cBhvr>
                                      <p:to>
                                        <p:strVal val="visible"/>
                                      </p:to>
                                    </p:set>
                                    <p:animEffect transition="in" filter="fade">
                                      <p:cBhvr>
                                        <p:cTn id="30" dur="500"/>
                                        <p:tgtEl>
                                          <p:spTgt spid="69530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95300">
                                            <p:txEl>
                                              <p:pRg st="8" end="8"/>
                                            </p:txEl>
                                          </p:spTgt>
                                        </p:tgtEl>
                                        <p:attrNameLst>
                                          <p:attrName>style.visibility</p:attrName>
                                        </p:attrNameLst>
                                      </p:cBhvr>
                                      <p:to>
                                        <p:strVal val="visible"/>
                                      </p:to>
                                    </p:set>
                                    <p:animEffect transition="in" filter="fade">
                                      <p:cBhvr>
                                        <p:cTn id="35" dur="500"/>
                                        <p:tgtEl>
                                          <p:spTgt spid="695300">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95300">
                                            <p:txEl>
                                              <p:pRg st="9" end="9"/>
                                            </p:txEl>
                                          </p:spTgt>
                                        </p:tgtEl>
                                        <p:attrNameLst>
                                          <p:attrName>style.visibility</p:attrName>
                                        </p:attrNameLst>
                                      </p:cBhvr>
                                      <p:to>
                                        <p:strVal val="visible"/>
                                      </p:to>
                                    </p:set>
                                    <p:animEffect transition="in" filter="fade">
                                      <p:cBhvr>
                                        <p:cTn id="40" dur="500"/>
                                        <p:tgtEl>
                                          <p:spTgt spid="695300">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95300">
                                            <p:txEl>
                                              <p:pRg st="10" end="10"/>
                                            </p:txEl>
                                          </p:spTgt>
                                        </p:tgtEl>
                                        <p:attrNameLst>
                                          <p:attrName>style.visibility</p:attrName>
                                        </p:attrNameLst>
                                      </p:cBhvr>
                                      <p:to>
                                        <p:strVal val="visible"/>
                                      </p:to>
                                    </p:set>
                                    <p:animEffect transition="in" filter="fade">
                                      <p:cBhvr>
                                        <p:cTn id="43" dur="500"/>
                                        <p:tgtEl>
                                          <p:spTgt spid="69530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灯片编号占位符 5"/>
          <p:cNvSpPr>
            <a:spLocks noGrp="1"/>
          </p:cNvSpPr>
          <p:nvPr>
            <p:ph type="sldNum" sz="quarter" idx="12"/>
          </p:nvPr>
        </p:nvSpPr>
        <p:spPr>
          <a:noFill/>
        </p:spPr>
        <p:txBody>
          <a:bodyPr/>
          <a:lstStyle/>
          <a:p>
            <a:fld id="{0659093D-DE94-4379-9202-8FC1AD52040C}"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36194" name="Line 2"/>
          <p:cNvSpPr>
            <a:spLocks noChangeShapeType="1"/>
          </p:cNvSpPr>
          <p:nvPr/>
        </p:nvSpPr>
        <p:spPr bwMode="auto">
          <a:xfrm flipV="1">
            <a:off x="0" y="533400"/>
            <a:ext cx="9144000" cy="0"/>
          </a:xfrm>
          <a:prstGeom prst="line">
            <a:avLst/>
          </a:prstGeom>
          <a:noFill/>
          <a:ln w="76200">
            <a:solidFill>
              <a:schemeClr val="accent2"/>
            </a:solidFill>
            <a:round/>
          </a:ln>
        </p:spPr>
        <p:txBody>
          <a:bodyPr/>
          <a:lstStyle/>
          <a:p>
            <a:endParaRPr lang="zh-CN" altLang="en-US"/>
          </a:p>
        </p:txBody>
      </p:sp>
      <p:sp>
        <p:nvSpPr>
          <p:cNvPr id="136195" name="Text Box 3"/>
          <p:cNvSpPr txBox="1">
            <a:spLocks noChangeArrowheads="1"/>
          </p:cNvSpPr>
          <p:nvPr/>
        </p:nvSpPr>
        <p:spPr bwMode="auto">
          <a:xfrm>
            <a:off x="374650" y="92075"/>
            <a:ext cx="8229600" cy="457200"/>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7.4  LR</a:t>
            </a:r>
            <a:r>
              <a:rPr kumimoji="1" lang="zh-CN" altLang="en-US" sz="2400" b="1">
                <a:solidFill>
                  <a:srgbClr val="FF3300"/>
                </a:solidFill>
                <a:latin typeface="楷体_GB2312"/>
                <a:ea typeface="楷体_GB2312"/>
                <a:cs typeface="楷体_GB2312"/>
              </a:rPr>
              <a:t>（</a:t>
            </a:r>
            <a:r>
              <a:rPr kumimoji="1" lang="en-US" altLang="zh-CN" sz="2400" b="1">
                <a:solidFill>
                  <a:srgbClr val="FF3300"/>
                </a:solidFill>
                <a:latin typeface="楷体_GB2312"/>
                <a:ea typeface="楷体_GB2312"/>
                <a:cs typeface="楷体_GB2312"/>
              </a:rPr>
              <a:t>1</a:t>
            </a:r>
            <a:r>
              <a:rPr kumimoji="1" lang="zh-CN" altLang="en-US" sz="2400" b="1">
                <a:solidFill>
                  <a:srgbClr val="FF3300"/>
                </a:solidFill>
                <a:latin typeface="楷体_GB2312"/>
                <a:ea typeface="楷体_GB2312"/>
                <a:cs typeface="楷体_GB2312"/>
              </a:rPr>
              <a:t>）分析法</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136196" name="Text Box 4"/>
          <p:cNvSpPr txBox="1">
            <a:spLocks noChangeArrowheads="1"/>
          </p:cNvSpPr>
          <p:nvPr/>
        </p:nvSpPr>
        <p:spPr bwMode="auto">
          <a:xfrm>
            <a:off x="0" y="609600"/>
            <a:ext cx="2057400" cy="3902075"/>
          </a:xfrm>
          <a:prstGeom prst="rect">
            <a:avLst/>
          </a:prstGeom>
          <a:solidFill>
            <a:srgbClr val="FFCC99"/>
          </a:solidFill>
          <a:ln w="9525">
            <a:noFill/>
            <a:miter lim="800000"/>
          </a:ln>
        </p:spPr>
        <p:txBody>
          <a:bodyPr>
            <a:spAutoFit/>
          </a:bodyPr>
          <a:lstStyle/>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0</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a:t>
            </a:r>
            <a:r>
              <a:rPr kumimoji="1" lang="en-US" altLang="zh-CN" sz="2000" b="1">
                <a:latin typeface="楷体_GB2312"/>
                <a:ea typeface="楷体_GB2312"/>
                <a:cs typeface="楷体_GB2312"/>
                <a:sym typeface="Symbol" panose="05050102010706020507" pitchFamily="18" charset="2"/>
              </a:rPr>
              <a:t></a:t>
            </a:r>
            <a:r>
              <a:rPr kumimoji="1" lang="en-US" altLang="zh-CN" sz="2000" b="1">
                <a:latin typeface="楷体_GB2312"/>
                <a:ea typeface="楷体_GB2312"/>
                <a:cs typeface="楷体_GB2312"/>
              </a:rPr>
              <a:t>→S</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1</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S→aAd</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2</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S→bAc</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3</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S→aec</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4</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S→bed</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5</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A→e</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求</a:t>
            </a:r>
            <a:r>
              <a:rPr kumimoji="1" lang="en-US" altLang="zh-CN" sz="2000" b="1">
                <a:latin typeface="楷体_GB2312"/>
                <a:ea typeface="楷体_GB2312"/>
                <a:cs typeface="楷体_GB2312"/>
              </a:rPr>
              <a:t>LR(1)</a:t>
            </a:r>
            <a:r>
              <a:rPr kumimoji="1" lang="zh-CN" altLang="en-US" sz="2000" b="1">
                <a:latin typeface="楷体_GB2312"/>
                <a:ea typeface="楷体_GB2312"/>
                <a:cs typeface="楷体_GB2312"/>
              </a:rPr>
              <a:t>项目集规范族。</a:t>
            </a:r>
            <a:endParaRPr kumimoji="1" lang="zh-CN" altLang="en-US" sz="2000" b="1">
              <a:latin typeface="楷体_GB2312"/>
              <a:ea typeface="楷体_GB2312"/>
              <a:cs typeface="楷体_GB2312"/>
            </a:endParaRPr>
          </a:p>
          <a:p>
            <a:pPr algn="just">
              <a:spcBef>
                <a:spcPct val="50000"/>
              </a:spcBef>
            </a:pPr>
            <a:endParaRPr kumimoji="1" lang="zh-CN" altLang="en-US" sz="2000" b="1">
              <a:latin typeface="楷体_GB2312"/>
              <a:ea typeface="楷体_GB2312"/>
              <a:cs typeface="楷体_GB2312"/>
            </a:endParaRPr>
          </a:p>
        </p:txBody>
      </p:sp>
      <p:sp>
        <p:nvSpPr>
          <p:cNvPr id="696325" name="Rectangle 5"/>
          <p:cNvSpPr>
            <a:spLocks noChangeArrowheads="1"/>
          </p:cNvSpPr>
          <p:nvPr/>
        </p:nvSpPr>
        <p:spPr bwMode="auto">
          <a:xfrm>
            <a:off x="2085975" y="692150"/>
            <a:ext cx="7239000" cy="7016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0</a:t>
            </a:r>
            <a:r>
              <a:rPr kumimoji="1" lang="en-US" altLang="zh-CN" sz="2000" b="1">
                <a:latin typeface="楷体_GB2312"/>
                <a:ea typeface="楷体_GB2312"/>
                <a:cs typeface="楷体_GB2312"/>
              </a:rPr>
              <a:t>: {[S</a:t>
            </a:r>
            <a:r>
              <a:rPr kumimoji="1" lang="en-US" altLang="zh-CN" sz="2000" b="1">
                <a:latin typeface="楷体_GB2312"/>
                <a:ea typeface="楷体_GB2312"/>
                <a:cs typeface="楷体_GB2312"/>
                <a:sym typeface="Symbol" panose="05050102010706020507" pitchFamily="18" charset="2"/>
              </a:rPr>
              <a:t></a:t>
            </a:r>
            <a:r>
              <a:rPr kumimoji="1" lang="en-US" altLang="zh-CN" sz="2000" b="1">
                <a:latin typeface="楷体_GB2312"/>
                <a:ea typeface="楷体_GB2312"/>
                <a:cs typeface="楷体_GB2312"/>
              </a:rPr>
              <a:t>→.S</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 [S→.aAd,#]</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[S→.bAc,#]</a:t>
            </a:r>
            <a:r>
              <a:rPr kumimoji="1" lang="zh-CN" altLang="en-US" sz="2000" b="1">
                <a:latin typeface="楷体_GB2312"/>
                <a:ea typeface="楷体_GB2312"/>
                <a:cs typeface="楷体_GB2312"/>
              </a:rPr>
              <a:t>，</a:t>
            </a:r>
            <a:endParaRPr kumimoji="1" lang="zh-CN" altLang="en-US" sz="2000" b="1">
              <a:latin typeface="楷体_GB2312"/>
              <a:ea typeface="楷体_GB2312"/>
              <a:cs typeface="楷体_GB2312"/>
            </a:endParaRPr>
          </a:p>
          <a:p>
            <a:r>
              <a:rPr kumimoji="1" lang="zh-CN" altLang="en-US" sz="2000" b="1">
                <a:latin typeface="楷体_GB2312"/>
                <a:ea typeface="楷体_GB2312"/>
                <a:cs typeface="楷体_GB2312"/>
              </a:rPr>
              <a:t>       </a:t>
            </a:r>
            <a:r>
              <a:rPr kumimoji="1" lang="en-US" altLang="zh-CN" sz="2000" b="1">
                <a:latin typeface="楷体_GB2312"/>
                <a:ea typeface="楷体_GB2312"/>
                <a:cs typeface="楷体_GB2312"/>
              </a:rPr>
              <a:t>S→.aec,#]</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[S→.bed</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 }</a:t>
            </a:r>
            <a:endParaRPr kumimoji="1" lang="en-US" altLang="zh-CN" sz="2000" b="1">
              <a:latin typeface="楷体_GB2312"/>
              <a:ea typeface="楷体_GB2312"/>
              <a:cs typeface="楷体_GB2312"/>
            </a:endParaRPr>
          </a:p>
        </p:txBody>
      </p:sp>
      <p:sp>
        <p:nvSpPr>
          <p:cNvPr id="696326" name="Rectangle 6"/>
          <p:cNvSpPr>
            <a:spLocks noChangeArrowheads="1"/>
          </p:cNvSpPr>
          <p:nvPr/>
        </p:nvSpPr>
        <p:spPr bwMode="auto">
          <a:xfrm>
            <a:off x="2057400" y="1447800"/>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1</a:t>
            </a:r>
            <a:r>
              <a:rPr kumimoji="1" lang="en-US" altLang="zh-CN" sz="2000" b="1">
                <a:latin typeface="楷体_GB2312"/>
                <a:ea typeface="楷体_GB2312"/>
                <a:cs typeface="楷体_GB2312"/>
              </a:rPr>
              <a:t>: {[S</a:t>
            </a:r>
            <a:r>
              <a:rPr kumimoji="1" lang="en-US" altLang="zh-CN" sz="2000" b="1">
                <a:latin typeface="楷体_GB2312"/>
                <a:ea typeface="楷体_GB2312"/>
                <a:cs typeface="楷体_GB2312"/>
                <a:sym typeface="Symbol" panose="05050102010706020507" pitchFamily="18" charset="2"/>
              </a:rPr>
              <a:t></a:t>
            </a:r>
            <a:r>
              <a:rPr kumimoji="1" lang="en-US" altLang="zh-CN" sz="2000" b="1">
                <a:latin typeface="楷体_GB2312"/>
                <a:ea typeface="楷体_GB2312"/>
                <a:cs typeface="楷体_GB2312"/>
              </a:rPr>
              <a:t>→S.</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a:t>
            </a:r>
            <a:endParaRPr kumimoji="1" lang="en-US" altLang="zh-CN" sz="2000" b="1">
              <a:latin typeface="楷体_GB2312"/>
              <a:ea typeface="楷体_GB2312"/>
              <a:cs typeface="楷体_GB2312"/>
            </a:endParaRPr>
          </a:p>
        </p:txBody>
      </p:sp>
      <p:sp>
        <p:nvSpPr>
          <p:cNvPr id="696327" name="Rectangle 7"/>
          <p:cNvSpPr>
            <a:spLocks noChangeArrowheads="1"/>
          </p:cNvSpPr>
          <p:nvPr/>
        </p:nvSpPr>
        <p:spPr bwMode="auto">
          <a:xfrm>
            <a:off x="2057400" y="1828800"/>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2</a:t>
            </a:r>
            <a:r>
              <a:rPr kumimoji="1" lang="en-US" altLang="zh-CN" sz="2000" b="1">
                <a:latin typeface="楷体_GB2312"/>
                <a:ea typeface="楷体_GB2312"/>
                <a:cs typeface="楷体_GB2312"/>
              </a:rPr>
              <a:t>: { [S→a.Ad,#]</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[S→a.ec,#]</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[A→.e</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d]}</a:t>
            </a:r>
            <a:endParaRPr kumimoji="1" lang="en-US" altLang="zh-CN" sz="2000" b="1">
              <a:latin typeface="楷体_GB2312"/>
              <a:ea typeface="楷体_GB2312"/>
              <a:cs typeface="楷体_GB2312"/>
            </a:endParaRPr>
          </a:p>
        </p:txBody>
      </p:sp>
      <p:sp>
        <p:nvSpPr>
          <p:cNvPr id="696328" name="Rectangle 8"/>
          <p:cNvSpPr>
            <a:spLocks noChangeArrowheads="1"/>
          </p:cNvSpPr>
          <p:nvPr/>
        </p:nvSpPr>
        <p:spPr bwMode="auto">
          <a:xfrm>
            <a:off x="2038350" y="2190750"/>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3</a:t>
            </a:r>
            <a:r>
              <a:rPr kumimoji="1" lang="en-US" altLang="zh-CN" sz="2000" b="1">
                <a:latin typeface="楷体_GB2312"/>
                <a:ea typeface="楷体_GB2312"/>
                <a:cs typeface="楷体_GB2312"/>
              </a:rPr>
              <a:t>: { [S→b.Ac,#],[S→b.ed,#],[A→.e,c]}</a:t>
            </a:r>
            <a:endParaRPr kumimoji="1" lang="en-US" altLang="zh-CN" sz="2000" b="1">
              <a:latin typeface="楷体_GB2312"/>
              <a:ea typeface="楷体_GB2312"/>
              <a:cs typeface="楷体_GB2312"/>
            </a:endParaRPr>
          </a:p>
        </p:txBody>
      </p:sp>
      <p:sp>
        <p:nvSpPr>
          <p:cNvPr id="696329" name="Rectangle 9"/>
          <p:cNvSpPr>
            <a:spLocks noChangeArrowheads="1"/>
          </p:cNvSpPr>
          <p:nvPr/>
        </p:nvSpPr>
        <p:spPr bwMode="auto">
          <a:xfrm>
            <a:off x="2047875" y="26193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4</a:t>
            </a:r>
            <a:r>
              <a:rPr kumimoji="1" lang="en-US" altLang="zh-CN" sz="2000" b="1">
                <a:latin typeface="楷体_GB2312"/>
                <a:ea typeface="楷体_GB2312"/>
                <a:cs typeface="楷体_GB2312"/>
              </a:rPr>
              <a:t>: { [S→aA.d.#] }</a:t>
            </a:r>
            <a:endParaRPr kumimoji="1" lang="en-US" altLang="zh-CN" sz="2000" b="1">
              <a:latin typeface="楷体_GB2312"/>
              <a:ea typeface="楷体_GB2312"/>
              <a:cs typeface="楷体_GB2312"/>
            </a:endParaRPr>
          </a:p>
        </p:txBody>
      </p:sp>
      <p:sp>
        <p:nvSpPr>
          <p:cNvPr id="696330" name="Rectangle 10"/>
          <p:cNvSpPr>
            <a:spLocks noChangeArrowheads="1"/>
          </p:cNvSpPr>
          <p:nvPr/>
        </p:nvSpPr>
        <p:spPr bwMode="auto">
          <a:xfrm>
            <a:off x="2047875" y="3000375"/>
            <a:ext cx="6324600" cy="396875"/>
          </a:xfrm>
          <a:prstGeom prst="rect">
            <a:avLst/>
          </a:prstGeom>
          <a:noFill/>
          <a:ln w="9525">
            <a:noFill/>
            <a:miter lim="800000"/>
          </a:ln>
        </p:spPr>
        <p:txBody>
          <a:bodyPr>
            <a:spAutoFit/>
          </a:bodyPr>
          <a:lstStyle/>
          <a:p>
            <a:r>
              <a:rPr kumimoji="1" lang="en-US" altLang="zh-CN" sz="2000" b="1">
                <a:solidFill>
                  <a:srgbClr val="FF3300"/>
                </a:solidFill>
                <a:latin typeface="楷体_GB2312"/>
                <a:ea typeface="楷体_GB2312"/>
                <a:cs typeface="楷体_GB2312"/>
              </a:rPr>
              <a:t>I</a:t>
            </a:r>
            <a:r>
              <a:rPr kumimoji="1" lang="en-US" altLang="zh-CN" sz="2000" b="1" baseline="-30000">
                <a:solidFill>
                  <a:srgbClr val="FF3300"/>
                </a:solidFill>
                <a:latin typeface="楷体_GB2312"/>
                <a:ea typeface="楷体_GB2312"/>
                <a:cs typeface="楷体_GB2312"/>
              </a:rPr>
              <a:t>5</a:t>
            </a:r>
            <a:r>
              <a:rPr kumimoji="1" lang="en-US" altLang="zh-CN" sz="2000" b="1">
                <a:solidFill>
                  <a:srgbClr val="FF3300"/>
                </a:solidFill>
                <a:latin typeface="楷体_GB2312"/>
                <a:ea typeface="楷体_GB2312"/>
                <a:cs typeface="楷体_GB2312"/>
              </a:rPr>
              <a:t>: { [S→ae.c,#],[A→e.,d]}</a:t>
            </a:r>
            <a:endParaRPr kumimoji="1" lang="en-US" altLang="zh-CN" sz="2000" b="1">
              <a:solidFill>
                <a:srgbClr val="FF3300"/>
              </a:solidFill>
              <a:latin typeface="楷体_GB2312"/>
              <a:ea typeface="楷体_GB2312"/>
              <a:cs typeface="楷体_GB2312"/>
            </a:endParaRPr>
          </a:p>
        </p:txBody>
      </p:sp>
      <p:sp>
        <p:nvSpPr>
          <p:cNvPr id="696331" name="Rectangle 11"/>
          <p:cNvSpPr>
            <a:spLocks noChangeArrowheads="1"/>
          </p:cNvSpPr>
          <p:nvPr/>
        </p:nvSpPr>
        <p:spPr bwMode="auto">
          <a:xfrm>
            <a:off x="2047875" y="33813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6</a:t>
            </a:r>
            <a:r>
              <a:rPr kumimoji="1" lang="en-US" altLang="zh-CN" sz="2000" b="1">
                <a:latin typeface="楷体_GB2312"/>
                <a:ea typeface="楷体_GB2312"/>
                <a:cs typeface="楷体_GB2312"/>
              </a:rPr>
              <a:t>: { [S→bA.c,#]}</a:t>
            </a:r>
            <a:endParaRPr kumimoji="1" lang="en-US" altLang="zh-CN" sz="2000" b="1">
              <a:latin typeface="楷体_GB2312"/>
              <a:ea typeface="楷体_GB2312"/>
              <a:cs typeface="楷体_GB2312"/>
            </a:endParaRPr>
          </a:p>
        </p:txBody>
      </p:sp>
      <p:sp>
        <p:nvSpPr>
          <p:cNvPr id="696332" name="Rectangle 12"/>
          <p:cNvSpPr>
            <a:spLocks noChangeArrowheads="1"/>
          </p:cNvSpPr>
          <p:nvPr/>
        </p:nvSpPr>
        <p:spPr bwMode="auto">
          <a:xfrm>
            <a:off x="2047875" y="3762375"/>
            <a:ext cx="6324600" cy="396875"/>
          </a:xfrm>
          <a:prstGeom prst="rect">
            <a:avLst/>
          </a:prstGeom>
          <a:noFill/>
          <a:ln w="9525">
            <a:noFill/>
            <a:miter lim="800000"/>
          </a:ln>
        </p:spPr>
        <p:txBody>
          <a:bodyPr>
            <a:spAutoFit/>
          </a:bodyPr>
          <a:lstStyle/>
          <a:p>
            <a:r>
              <a:rPr kumimoji="1" lang="en-US" altLang="zh-CN" sz="2000" b="1">
                <a:solidFill>
                  <a:srgbClr val="FF3300"/>
                </a:solidFill>
                <a:latin typeface="楷体_GB2312"/>
                <a:ea typeface="楷体_GB2312"/>
                <a:cs typeface="楷体_GB2312"/>
              </a:rPr>
              <a:t>I</a:t>
            </a:r>
            <a:r>
              <a:rPr kumimoji="1" lang="en-US" altLang="zh-CN" sz="2000" b="1" baseline="-30000">
                <a:solidFill>
                  <a:srgbClr val="FF3300"/>
                </a:solidFill>
                <a:latin typeface="楷体_GB2312"/>
                <a:ea typeface="楷体_GB2312"/>
                <a:cs typeface="楷体_GB2312"/>
              </a:rPr>
              <a:t>7</a:t>
            </a:r>
            <a:r>
              <a:rPr kumimoji="1" lang="en-US" altLang="zh-CN" sz="2000" b="1">
                <a:solidFill>
                  <a:srgbClr val="FF3300"/>
                </a:solidFill>
                <a:latin typeface="楷体_GB2312"/>
                <a:ea typeface="楷体_GB2312"/>
                <a:cs typeface="楷体_GB2312"/>
              </a:rPr>
              <a:t>: { [S→be.d,#],[ A→e.,c]}</a:t>
            </a:r>
            <a:endParaRPr kumimoji="1" lang="en-US" altLang="zh-CN" sz="2000" b="1">
              <a:solidFill>
                <a:srgbClr val="FF3300"/>
              </a:solidFill>
              <a:latin typeface="楷体_GB2312"/>
              <a:ea typeface="楷体_GB2312"/>
              <a:cs typeface="楷体_GB2312"/>
            </a:endParaRPr>
          </a:p>
        </p:txBody>
      </p:sp>
      <p:sp>
        <p:nvSpPr>
          <p:cNvPr id="696333" name="Rectangle 13"/>
          <p:cNvSpPr>
            <a:spLocks noChangeArrowheads="1"/>
          </p:cNvSpPr>
          <p:nvPr/>
        </p:nvSpPr>
        <p:spPr bwMode="auto">
          <a:xfrm>
            <a:off x="2047875" y="41433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8</a:t>
            </a:r>
            <a:r>
              <a:rPr kumimoji="1" lang="en-US" altLang="zh-CN" sz="2000" b="1">
                <a:latin typeface="楷体_GB2312"/>
                <a:ea typeface="楷体_GB2312"/>
                <a:cs typeface="楷体_GB2312"/>
              </a:rPr>
              <a:t>: { [S→aAd.,#]}</a:t>
            </a:r>
            <a:endParaRPr kumimoji="1" lang="en-US" altLang="zh-CN" sz="2000" b="1">
              <a:latin typeface="楷体_GB2312"/>
              <a:ea typeface="楷体_GB2312"/>
              <a:cs typeface="楷体_GB2312"/>
            </a:endParaRPr>
          </a:p>
        </p:txBody>
      </p:sp>
      <p:sp>
        <p:nvSpPr>
          <p:cNvPr id="696334" name="Rectangle 14"/>
          <p:cNvSpPr>
            <a:spLocks noChangeArrowheads="1"/>
          </p:cNvSpPr>
          <p:nvPr/>
        </p:nvSpPr>
        <p:spPr bwMode="auto">
          <a:xfrm>
            <a:off x="2047875" y="45243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9</a:t>
            </a:r>
            <a:r>
              <a:rPr kumimoji="1" lang="en-US" altLang="zh-CN" sz="2000" b="1">
                <a:latin typeface="楷体_GB2312"/>
                <a:ea typeface="楷体_GB2312"/>
                <a:cs typeface="楷体_GB2312"/>
              </a:rPr>
              <a:t>: { [S→aec.,#]}</a:t>
            </a:r>
            <a:endParaRPr kumimoji="1" lang="en-US" altLang="zh-CN" sz="2000" b="1">
              <a:latin typeface="楷体_GB2312"/>
              <a:ea typeface="楷体_GB2312"/>
              <a:cs typeface="楷体_GB2312"/>
            </a:endParaRPr>
          </a:p>
        </p:txBody>
      </p:sp>
      <p:sp>
        <p:nvSpPr>
          <p:cNvPr id="696335" name="Rectangle 15"/>
          <p:cNvSpPr>
            <a:spLocks noChangeArrowheads="1"/>
          </p:cNvSpPr>
          <p:nvPr/>
        </p:nvSpPr>
        <p:spPr bwMode="auto">
          <a:xfrm>
            <a:off x="2019300" y="49434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10</a:t>
            </a:r>
            <a:r>
              <a:rPr kumimoji="1" lang="en-US" altLang="zh-CN" sz="2000" b="1">
                <a:latin typeface="楷体_GB2312"/>
                <a:ea typeface="楷体_GB2312"/>
                <a:cs typeface="楷体_GB2312"/>
              </a:rPr>
              <a:t>: { [S→bAc..#]}</a:t>
            </a:r>
            <a:endParaRPr kumimoji="1" lang="en-US" altLang="zh-CN" sz="2000" b="1">
              <a:latin typeface="楷体_GB2312"/>
              <a:ea typeface="楷体_GB2312"/>
              <a:cs typeface="楷体_GB2312"/>
            </a:endParaRPr>
          </a:p>
        </p:txBody>
      </p:sp>
      <p:sp>
        <p:nvSpPr>
          <p:cNvPr id="696336" name="Rectangle 16"/>
          <p:cNvSpPr>
            <a:spLocks noChangeArrowheads="1"/>
          </p:cNvSpPr>
          <p:nvPr/>
        </p:nvSpPr>
        <p:spPr bwMode="auto">
          <a:xfrm>
            <a:off x="2009775" y="5314950"/>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11</a:t>
            </a:r>
            <a:r>
              <a:rPr kumimoji="1" lang="en-US" altLang="zh-CN" sz="2000" b="1">
                <a:latin typeface="楷体_GB2312"/>
                <a:ea typeface="楷体_GB2312"/>
                <a:cs typeface="楷体_GB2312"/>
              </a:rPr>
              <a:t>: { [S→bed.,#]}</a:t>
            </a:r>
            <a:endParaRPr kumimoji="1" lang="en-US" altLang="zh-CN" sz="2000" b="1">
              <a:latin typeface="楷体_GB2312"/>
              <a:ea typeface="楷体_GB2312"/>
              <a:cs typeface="楷体_GB2312"/>
            </a:endParaRPr>
          </a:p>
        </p:txBody>
      </p:sp>
      <p:sp>
        <p:nvSpPr>
          <p:cNvPr id="696337" name="Text Box 17"/>
          <p:cNvSpPr txBox="1">
            <a:spLocks noChangeArrowheads="1"/>
          </p:cNvSpPr>
          <p:nvPr/>
        </p:nvSpPr>
        <p:spPr bwMode="auto">
          <a:xfrm>
            <a:off x="6172200" y="2895600"/>
            <a:ext cx="2819400" cy="457200"/>
          </a:xfrm>
          <a:prstGeom prst="rect">
            <a:avLst/>
          </a:prstGeom>
          <a:solidFill>
            <a:srgbClr val="CCCCFF"/>
          </a:solidFill>
          <a:ln w="9525">
            <a:noFill/>
            <a:miter lim="800000"/>
          </a:ln>
        </p:spPr>
        <p:txBody>
          <a:bodyPr>
            <a:spAutoFit/>
          </a:bodyPr>
          <a:lstStyle/>
          <a:p>
            <a:pPr>
              <a:spcBef>
                <a:spcPct val="50000"/>
              </a:spcBef>
            </a:pPr>
            <a:r>
              <a:rPr kumimoji="1" lang="zh-CN" altLang="en-US" sz="2400" b="1">
                <a:latin typeface="华文隶书" pitchFamily="2" charset="-122"/>
                <a:ea typeface="华文隶书" pitchFamily="2" charset="-122"/>
              </a:rPr>
              <a:t>遇</a:t>
            </a:r>
            <a:r>
              <a:rPr kumimoji="1" lang="en-US" altLang="zh-CN" sz="2400" b="1">
                <a:latin typeface="华文隶书" pitchFamily="2" charset="-122"/>
                <a:ea typeface="华文隶书" pitchFamily="2" charset="-122"/>
              </a:rPr>
              <a:t>c</a:t>
            </a:r>
            <a:r>
              <a:rPr kumimoji="1" lang="zh-CN" altLang="en-US" sz="2400" b="1">
                <a:latin typeface="华文隶书" pitchFamily="2" charset="-122"/>
                <a:ea typeface="华文隶书" pitchFamily="2" charset="-122"/>
              </a:rPr>
              <a:t>移进，遇</a:t>
            </a:r>
            <a:r>
              <a:rPr kumimoji="1" lang="en-US" altLang="zh-CN" sz="2400" b="1">
                <a:latin typeface="华文隶书" pitchFamily="2" charset="-122"/>
                <a:ea typeface="华文隶书" pitchFamily="2" charset="-122"/>
              </a:rPr>
              <a:t>d</a:t>
            </a:r>
            <a:r>
              <a:rPr kumimoji="1" lang="zh-CN" altLang="en-US" sz="2400" b="1">
                <a:latin typeface="华文隶书" pitchFamily="2" charset="-122"/>
                <a:ea typeface="华文隶书" pitchFamily="2" charset="-122"/>
              </a:rPr>
              <a:t>归约。</a:t>
            </a:r>
            <a:endParaRPr kumimoji="1" lang="zh-CN" altLang="en-US" sz="2400" b="1">
              <a:latin typeface="华文隶书" pitchFamily="2" charset="-122"/>
              <a:ea typeface="华文隶书" pitchFamily="2" charset="-122"/>
            </a:endParaRPr>
          </a:p>
        </p:txBody>
      </p:sp>
      <p:sp>
        <p:nvSpPr>
          <p:cNvPr id="696338" name="Text Box 18"/>
          <p:cNvSpPr txBox="1">
            <a:spLocks noChangeArrowheads="1"/>
          </p:cNvSpPr>
          <p:nvPr/>
        </p:nvSpPr>
        <p:spPr bwMode="auto">
          <a:xfrm>
            <a:off x="6156325" y="3733800"/>
            <a:ext cx="2819400" cy="457200"/>
          </a:xfrm>
          <a:prstGeom prst="rect">
            <a:avLst/>
          </a:prstGeom>
          <a:solidFill>
            <a:srgbClr val="CCCCFF"/>
          </a:solidFill>
          <a:ln w="9525">
            <a:noFill/>
            <a:miter lim="800000"/>
          </a:ln>
        </p:spPr>
        <p:txBody>
          <a:bodyPr>
            <a:spAutoFit/>
          </a:bodyPr>
          <a:lstStyle/>
          <a:p>
            <a:pPr>
              <a:spcBef>
                <a:spcPct val="50000"/>
              </a:spcBef>
            </a:pPr>
            <a:r>
              <a:rPr kumimoji="1" lang="zh-CN" altLang="en-US" sz="2400" b="1">
                <a:latin typeface="华文隶书" pitchFamily="2" charset="-122"/>
                <a:ea typeface="华文隶书" pitchFamily="2" charset="-122"/>
              </a:rPr>
              <a:t>遇</a:t>
            </a:r>
            <a:r>
              <a:rPr kumimoji="1" lang="en-US" altLang="zh-CN" sz="2400" b="1">
                <a:latin typeface="华文隶书" pitchFamily="2" charset="-122"/>
                <a:ea typeface="华文隶书" pitchFamily="2" charset="-122"/>
              </a:rPr>
              <a:t>d</a:t>
            </a:r>
            <a:r>
              <a:rPr kumimoji="1" lang="zh-CN" altLang="en-US" sz="2400" b="1">
                <a:latin typeface="华文隶书" pitchFamily="2" charset="-122"/>
                <a:ea typeface="华文隶书" pitchFamily="2" charset="-122"/>
              </a:rPr>
              <a:t>移进，遇</a:t>
            </a:r>
            <a:r>
              <a:rPr kumimoji="1" lang="en-US" altLang="zh-CN" sz="2400" b="1">
                <a:latin typeface="华文隶书" pitchFamily="2" charset="-122"/>
                <a:ea typeface="华文隶书" pitchFamily="2" charset="-122"/>
              </a:rPr>
              <a:t>c</a:t>
            </a:r>
            <a:r>
              <a:rPr kumimoji="1" lang="zh-CN" altLang="en-US" sz="2400" b="1">
                <a:latin typeface="华文隶书" pitchFamily="2" charset="-122"/>
                <a:ea typeface="华文隶书" pitchFamily="2" charset="-122"/>
              </a:rPr>
              <a:t>归约。</a:t>
            </a:r>
            <a:endParaRPr kumimoji="1" lang="zh-CN" altLang="en-US" sz="2400" b="1">
              <a:latin typeface="华文隶书" pitchFamily="2" charset="-122"/>
              <a:ea typeface="华文隶书" pitchFamily="2" charset="-122"/>
            </a:endParaRPr>
          </a:p>
        </p:txBody>
      </p:sp>
      <p:sp>
        <p:nvSpPr>
          <p:cNvPr id="696339" name="Text Box 19"/>
          <p:cNvSpPr txBox="1">
            <a:spLocks noChangeArrowheads="1"/>
          </p:cNvSpPr>
          <p:nvPr/>
        </p:nvSpPr>
        <p:spPr bwMode="auto">
          <a:xfrm>
            <a:off x="5013325" y="4362450"/>
            <a:ext cx="3962400" cy="1311275"/>
          </a:xfrm>
          <a:prstGeom prst="rect">
            <a:avLst/>
          </a:prstGeom>
          <a:solidFill>
            <a:srgbClr val="FFCC99"/>
          </a:solidFill>
          <a:ln w="9525">
            <a:noFill/>
            <a:miter lim="800000"/>
          </a:ln>
        </p:spPr>
        <p:txBody>
          <a:bodyPr>
            <a:spAutoFit/>
          </a:bodyPr>
          <a:lstStyle/>
          <a:p>
            <a:pPr algn="just">
              <a:spcBef>
                <a:spcPct val="50000"/>
              </a:spcBef>
            </a:pPr>
            <a:r>
              <a:rPr kumimoji="1" lang="zh-CN" altLang="en-US" sz="2000" b="1">
                <a:latin typeface="楷体_GB2312"/>
                <a:ea typeface="楷体_GB2312"/>
                <a:cs typeface="楷体_GB2312"/>
              </a:rPr>
              <a:t>由于归约项目的搜索符</a:t>
            </a:r>
            <a:endParaRPr kumimoji="1" lang="zh-CN" altLang="en-US"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与移进项目的待移进符号</a:t>
            </a:r>
            <a:endParaRPr kumimoji="1" lang="zh-CN" altLang="en-US"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不相交，所以为</a:t>
            </a:r>
            <a:r>
              <a:rPr kumimoji="1" lang="en-US" altLang="zh-CN" sz="2000" b="1">
                <a:latin typeface="楷体_GB2312"/>
                <a:ea typeface="楷体_GB2312"/>
                <a:cs typeface="楷体_GB2312"/>
              </a:rPr>
              <a:t>LR</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1</a:t>
            </a:r>
            <a:r>
              <a:rPr kumimoji="1" lang="zh-CN" altLang="en-US" sz="2000" b="1">
                <a:latin typeface="楷体_GB2312"/>
                <a:ea typeface="楷体_GB2312"/>
                <a:cs typeface="楷体_GB2312"/>
              </a:rPr>
              <a:t>）文法。</a:t>
            </a:r>
            <a:endParaRPr kumimoji="1" lang="zh-CN" altLang="en-US" sz="20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25"/>
                                        </p:tgtEl>
                                        <p:attrNameLst>
                                          <p:attrName>style.visibility</p:attrName>
                                        </p:attrNameLst>
                                      </p:cBhvr>
                                      <p:to>
                                        <p:strVal val="visible"/>
                                      </p:to>
                                    </p:set>
                                    <p:animEffect transition="in" filter="fade">
                                      <p:cBhvr>
                                        <p:cTn id="7" dur="500"/>
                                        <p:tgtEl>
                                          <p:spTgt spid="6963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6326"/>
                                        </p:tgtEl>
                                        <p:attrNameLst>
                                          <p:attrName>style.visibility</p:attrName>
                                        </p:attrNameLst>
                                      </p:cBhvr>
                                      <p:to>
                                        <p:strVal val="visible"/>
                                      </p:to>
                                    </p:set>
                                    <p:animEffect transition="in" filter="fade">
                                      <p:cBhvr>
                                        <p:cTn id="11" dur="500"/>
                                        <p:tgtEl>
                                          <p:spTgt spid="6963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96327"/>
                                        </p:tgtEl>
                                        <p:attrNameLst>
                                          <p:attrName>style.visibility</p:attrName>
                                        </p:attrNameLst>
                                      </p:cBhvr>
                                      <p:to>
                                        <p:strVal val="visible"/>
                                      </p:to>
                                    </p:set>
                                    <p:animEffect transition="in" filter="fade">
                                      <p:cBhvr>
                                        <p:cTn id="15" dur="500"/>
                                        <p:tgtEl>
                                          <p:spTgt spid="6963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96328"/>
                                        </p:tgtEl>
                                        <p:attrNameLst>
                                          <p:attrName>style.visibility</p:attrName>
                                        </p:attrNameLst>
                                      </p:cBhvr>
                                      <p:to>
                                        <p:strVal val="visible"/>
                                      </p:to>
                                    </p:set>
                                    <p:animEffect transition="in" filter="fade">
                                      <p:cBhvr>
                                        <p:cTn id="19" dur="500"/>
                                        <p:tgtEl>
                                          <p:spTgt spid="69632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96329"/>
                                        </p:tgtEl>
                                        <p:attrNameLst>
                                          <p:attrName>style.visibility</p:attrName>
                                        </p:attrNameLst>
                                      </p:cBhvr>
                                      <p:to>
                                        <p:strVal val="visible"/>
                                      </p:to>
                                    </p:set>
                                    <p:animEffect transition="in" filter="fade">
                                      <p:cBhvr>
                                        <p:cTn id="23" dur="500"/>
                                        <p:tgtEl>
                                          <p:spTgt spid="69632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96330"/>
                                        </p:tgtEl>
                                        <p:attrNameLst>
                                          <p:attrName>style.visibility</p:attrName>
                                        </p:attrNameLst>
                                      </p:cBhvr>
                                      <p:to>
                                        <p:strVal val="visible"/>
                                      </p:to>
                                    </p:set>
                                    <p:animEffect transition="in" filter="fade">
                                      <p:cBhvr>
                                        <p:cTn id="27" dur="500"/>
                                        <p:tgtEl>
                                          <p:spTgt spid="69633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96331"/>
                                        </p:tgtEl>
                                        <p:attrNameLst>
                                          <p:attrName>style.visibility</p:attrName>
                                        </p:attrNameLst>
                                      </p:cBhvr>
                                      <p:to>
                                        <p:strVal val="visible"/>
                                      </p:to>
                                    </p:set>
                                    <p:animEffect transition="in" filter="fade">
                                      <p:cBhvr>
                                        <p:cTn id="31" dur="500"/>
                                        <p:tgtEl>
                                          <p:spTgt spid="69633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96332"/>
                                        </p:tgtEl>
                                        <p:attrNameLst>
                                          <p:attrName>style.visibility</p:attrName>
                                        </p:attrNameLst>
                                      </p:cBhvr>
                                      <p:to>
                                        <p:strVal val="visible"/>
                                      </p:to>
                                    </p:set>
                                    <p:animEffect transition="in" filter="fade">
                                      <p:cBhvr>
                                        <p:cTn id="35" dur="500"/>
                                        <p:tgtEl>
                                          <p:spTgt spid="69633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96333"/>
                                        </p:tgtEl>
                                        <p:attrNameLst>
                                          <p:attrName>style.visibility</p:attrName>
                                        </p:attrNameLst>
                                      </p:cBhvr>
                                      <p:to>
                                        <p:strVal val="visible"/>
                                      </p:to>
                                    </p:set>
                                    <p:animEffect transition="in" filter="fade">
                                      <p:cBhvr>
                                        <p:cTn id="39" dur="500"/>
                                        <p:tgtEl>
                                          <p:spTgt spid="69633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96334"/>
                                        </p:tgtEl>
                                        <p:attrNameLst>
                                          <p:attrName>style.visibility</p:attrName>
                                        </p:attrNameLst>
                                      </p:cBhvr>
                                      <p:to>
                                        <p:strVal val="visible"/>
                                      </p:to>
                                    </p:set>
                                    <p:animEffect transition="in" filter="fade">
                                      <p:cBhvr>
                                        <p:cTn id="43" dur="500"/>
                                        <p:tgtEl>
                                          <p:spTgt spid="696334"/>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96335"/>
                                        </p:tgtEl>
                                        <p:attrNameLst>
                                          <p:attrName>style.visibility</p:attrName>
                                        </p:attrNameLst>
                                      </p:cBhvr>
                                      <p:to>
                                        <p:strVal val="visible"/>
                                      </p:to>
                                    </p:set>
                                    <p:animEffect transition="in" filter="fade">
                                      <p:cBhvr>
                                        <p:cTn id="47" dur="500"/>
                                        <p:tgtEl>
                                          <p:spTgt spid="69633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696336"/>
                                        </p:tgtEl>
                                        <p:attrNameLst>
                                          <p:attrName>style.visibility</p:attrName>
                                        </p:attrNameLst>
                                      </p:cBhvr>
                                      <p:to>
                                        <p:strVal val="visible"/>
                                      </p:to>
                                    </p:set>
                                    <p:animEffect transition="in" filter="fade">
                                      <p:cBhvr>
                                        <p:cTn id="51" dur="500"/>
                                        <p:tgtEl>
                                          <p:spTgt spid="69633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96337"/>
                                        </p:tgtEl>
                                        <p:attrNameLst>
                                          <p:attrName>style.visibility</p:attrName>
                                        </p:attrNameLst>
                                      </p:cBhvr>
                                      <p:to>
                                        <p:strVal val="visible"/>
                                      </p:to>
                                    </p:set>
                                    <p:animEffect transition="in" filter="wipe(left)">
                                      <p:cBhvr>
                                        <p:cTn id="56" dur="500"/>
                                        <p:tgtEl>
                                          <p:spTgt spid="69633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96338"/>
                                        </p:tgtEl>
                                        <p:attrNameLst>
                                          <p:attrName>style.visibility</p:attrName>
                                        </p:attrNameLst>
                                      </p:cBhvr>
                                      <p:to>
                                        <p:strVal val="visible"/>
                                      </p:to>
                                    </p:set>
                                    <p:animEffect transition="in" filter="wipe(left)">
                                      <p:cBhvr>
                                        <p:cTn id="61" dur="500"/>
                                        <p:tgtEl>
                                          <p:spTgt spid="696338"/>
                                        </p:tgtEl>
                                      </p:cBhvr>
                                    </p:animEffect>
                                  </p:childTnLst>
                                </p:cTn>
                              </p:par>
                            </p:childTnLst>
                          </p:cTn>
                        </p:par>
                      </p:childTnLst>
                    </p:cTn>
                  </p:par>
                  <p:par>
                    <p:cTn id="62" fill="hold">
                      <p:stCondLst>
                        <p:cond delay="indefinite"/>
                      </p:stCondLst>
                      <p:childTnLst>
                        <p:par>
                          <p:cTn id="63" fill="hold">
                            <p:stCondLst>
                              <p:cond delay="0"/>
                            </p:stCondLst>
                            <p:childTnLst>
                              <p:par>
                                <p:cTn id="64" presetID="50" presetClass="entr" presetSubtype="0" decel="100000" fill="hold" grpId="0" nodeType="clickEffect">
                                  <p:stCondLst>
                                    <p:cond delay="0"/>
                                  </p:stCondLst>
                                  <p:childTnLst>
                                    <p:set>
                                      <p:cBhvr>
                                        <p:cTn id="65" dur="1" fill="hold">
                                          <p:stCondLst>
                                            <p:cond delay="0"/>
                                          </p:stCondLst>
                                        </p:cTn>
                                        <p:tgtEl>
                                          <p:spTgt spid="696339"/>
                                        </p:tgtEl>
                                        <p:attrNameLst>
                                          <p:attrName>style.visibility</p:attrName>
                                        </p:attrNameLst>
                                      </p:cBhvr>
                                      <p:to>
                                        <p:strVal val="visible"/>
                                      </p:to>
                                    </p:set>
                                    <p:anim calcmode="lin" valueType="num">
                                      <p:cBhvr>
                                        <p:cTn id="66" dur="750" fill="hold"/>
                                        <p:tgtEl>
                                          <p:spTgt spid="696339"/>
                                        </p:tgtEl>
                                        <p:attrNameLst>
                                          <p:attrName>ppt_w</p:attrName>
                                        </p:attrNameLst>
                                      </p:cBhvr>
                                      <p:tavLst>
                                        <p:tav tm="0">
                                          <p:val>
                                            <p:strVal val="#ppt_w+.3"/>
                                          </p:val>
                                        </p:tav>
                                        <p:tav tm="100000">
                                          <p:val>
                                            <p:strVal val="#ppt_w"/>
                                          </p:val>
                                        </p:tav>
                                      </p:tavLst>
                                    </p:anim>
                                    <p:anim calcmode="lin" valueType="num">
                                      <p:cBhvr>
                                        <p:cTn id="67" dur="750" fill="hold"/>
                                        <p:tgtEl>
                                          <p:spTgt spid="696339"/>
                                        </p:tgtEl>
                                        <p:attrNameLst>
                                          <p:attrName>ppt_h</p:attrName>
                                        </p:attrNameLst>
                                      </p:cBhvr>
                                      <p:tavLst>
                                        <p:tav tm="0">
                                          <p:val>
                                            <p:strVal val="#ppt_h"/>
                                          </p:val>
                                        </p:tav>
                                        <p:tav tm="100000">
                                          <p:val>
                                            <p:strVal val="#ppt_h"/>
                                          </p:val>
                                        </p:tav>
                                      </p:tavLst>
                                    </p:anim>
                                    <p:animEffect transition="in" filter="fade">
                                      <p:cBhvr>
                                        <p:cTn id="68" dur="750"/>
                                        <p:tgtEl>
                                          <p:spTgt spid="696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5" grpId="0" autoUpdateAnimBg="0"/>
      <p:bldP spid="696326" grpId="0" autoUpdateAnimBg="0"/>
      <p:bldP spid="696327" grpId="0" autoUpdateAnimBg="0"/>
      <p:bldP spid="696328" grpId="0" autoUpdateAnimBg="0"/>
      <p:bldP spid="696329" grpId="0" autoUpdateAnimBg="0"/>
      <p:bldP spid="696330" grpId="0" autoUpdateAnimBg="0"/>
      <p:bldP spid="696331" grpId="0" autoUpdateAnimBg="0"/>
      <p:bldP spid="696332" grpId="0" autoUpdateAnimBg="0"/>
      <p:bldP spid="696333" grpId="0" autoUpdateAnimBg="0"/>
      <p:bldP spid="696334" grpId="0" autoUpdateAnimBg="0"/>
      <p:bldP spid="696335" grpId="0" autoUpdateAnimBg="0"/>
      <p:bldP spid="696336" grpId="0" autoUpdateAnimBg="0"/>
      <p:bldP spid="696337" grpId="0" animBg="1" autoUpdateAnimBg="0"/>
      <p:bldP spid="696338" grpId="0" animBg="1"/>
      <p:bldP spid="69633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灯片编号占位符 5"/>
          <p:cNvSpPr>
            <a:spLocks noGrp="1"/>
          </p:cNvSpPr>
          <p:nvPr>
            <p:ph type="sldNum" sz="quarter" idx="12"/>
          </p:nvPr>
        </p:nvSpPr>
        <p:spPr>
          <a:noFill/>
        </p:spPr>
        <p:txBody>
          <a:bodyPr/>
          <a:lstStyle/>
          <a:p>
            <a:fld id="{F47B47D2-4A34-4340-AB1E-FF163C8CE839}"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37218" name="Line 2"/>
          <p:cNvSpPr>
            <a:spLocks noChangeShapeType="1"/>
          </p:cNvSpPr>
          <p:nvPr/>
        </p:nvSpPr>
        <p:spPr bwMode="auto">
          <a:xfrm flipV="1">
            <a:off x="0" y="533400"/>
            <a:ext cx="9144000" cy="0"/>
          </a:xfrm>
          <a:prstGeom prst="line">
            <a:avLst/>
          </a:prstGeom>
          <a:noFill/>
          <a:ln w="76200">
            <a:solidFill>
              <a:schemeClr val="accent2"/>
            </a:solidFill>
            <a:round/>
          </a:ln>
        </p:spPr>
        <p:txBody>
          <a:bodyPr/>
          <a:lstStyle/>
          <a:p>
            <a:endParaRPr lang="zh-CN" altLang="en-US"/>
          </a:p>
        </p:txBody>
      </p:sp>
      <p:sp>
        <p:nvSpPr>
          <p:cNvPr id="137219" name="Text Box 3"/>
          <p:cNvSpPr txBox="1">
            <a:spLocks noChangeArrowheads="1"/>
          </p:cNvSpPr>
          <p:nvPr/>
        </p:nvSpPr>
        <p:spPr bwMode="auto">
          <a:xfrm>
            <a:off x="303213" y="92075"/>
            <a:ext cx="8229600" cy="457200"/>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7.4  LR</a:t>
            </a:r>
            <a:r>
              <a:rPr kumimoji="1" lang="zh-CN" altLang="en-US" sz="2400" b="1">
                <a:solidFill>
                  <a:srgbClr val="FF3300"/>
                </a:solidFill>
                <a:latin typeface="楷体_GB2312"/>
                <a:ea typeface="楷体_GB2312"/>
                <a:cs typeface="楷体_GB2312"/>
              </a:rPr>
              <a:t>（</a:t>
            </a:r>
            <a:r>
              <a:rPr kumimoji="1" lang="en-US" altLang="zh-CN" sz="2400" b="1">
                <a:solidFill>
                  <a:srgbClr val="FF3300"/>
                </a:solidFill>
                <a:latin typeface="楷体_GB2312"/>
                <a:ea typeface="楷体_GB2312"/>
                <a:cs typeface="楷体_GB2312"/>
              </a:rPr>
              <a:t>1</a:t>
            </a:r>
            <a:r>
              <a:rPr kumimoji="1" lang="zh-CN" altLang="en-US" sz="2400" b="1">
                <a:solidFill>
                  <a:srgbClr val="FF3300"/>
                </a:solidFill>
                <a:latin typeface="楷体_GB2312"/>
                <a:ea typeface="楷体_GB2312"/>
                <a:cs typeface="楷体_GB2312"/>
              </a:rPr>
              <a:t>）分析法</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107525" name="Text Box 4"/>
          <p:cNvSpPr txBox="1">
            <a:spLocks noChangeArrowheads="1"/>
          </p:cNvSpPr>
          <p:nvPr/>
        </p:nvSpPr>
        <p:spPr bwMode="auto">
          <a:xfrm>
            <a:off x="0" y="685800"/>
            <a:ext cx="9144000" cy="5426075"/>
          </a:xfrm>
          <a:prstGeom prst="rect">
            <a:avLst/>
          </a:prstGeom>
          <a:solidFill>
            <a:srgbClr val="FFCC99"/>
          </a:solidFill>
          <a:ln w="9525">
            <a:noFill/>
            <a:miter lim="800000"/>
          </a:ln>
        </p:spPr>
        <p:txBody>
          <a:bodyPr>
            <a:spAutoFit/>
          </a:bodyPr>
          <a:lstStyle/>
          <a:p>
            <a:pPr algn="just">
              <a:spcBef>
                <a:spcPct val="50000"/>
              </a:spcBef>
            </a:pPr>
            <a:r>
              <a:rPr kumimoji="1" lang="zh-CN" altLang="en-US" sz="20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）分析表构造</a:t>
            </a:r>
            <a:endParaRPr kumimoji="1" lang="zh-CN" altLang="en-US" sz="20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设</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）分析表的动作表为</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f</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，状态转移表为</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g</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）若项目</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k</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且</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GOTO(I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k</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 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j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V</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则令</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f(k,a)=s</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j</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）若项目</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k</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令</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f(k,a)=r</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j</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(j</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为</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的编号</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3</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）若项目</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k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令</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f(k,#)=acc</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4</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GOTO(I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k</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 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j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令</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g(k,A)=j</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5</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）不能用（</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4</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）填的项为出错。</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按上述算法构造的分析表，若不存在多重定义（无二义性），则称为</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）分析表。</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使用</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）分析表的分析器叫做一个规范的</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分析器。</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具有</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）分析表的文法称为</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）文法。</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525">
                                            <p:txEl>
                                              <p:pRg st="0" end="0"/>
                                            </p:txEl>
                                          </p:spTgt>
                                        </p:tgtEl>
                                        <p:attrNameLst>
                                          <p:attrName>style.visibility</p:attrName>
                                        </p:attrNameLst>
                                      </p:cBhvr>
                                      <p:to>
                                        <p:strVal val="visible"/>
                                      </p:to>
                                    </p:set>
                                    <p:animEffect transition="in" filter="fade">
                                      <p:cBhvr>
                                        <p:cTn id="7" dur="500"/>
                                        <p:tgtEl>
                                          <p:spTgt spid="1075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525">
                                            <p:txEl>
                                              <p:pRg st="1" end="1"/>
                                            </p:txEl>
                                          </p:spTgt>
                                        </p:tgtEl>
                                        <p:attrNameLst>
                                          <p:attrName>style.visibility</p:attrName>
                                        </p:attrNameLst>
                                      </p:cBhvr>
                                      <p:to>
                                        <p:strVal val="visible"/>
                                      </p:to>
                                    </p:set>
                                    <p:animEffect transition="in" filter="fade">
                                      <p:cBhvr>
                                        <p:cTn id="12" dur="500"/>
                                        <p:tgtEl>
                                          <p:spTgt spid="1075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525">
                                            <p:txEl>
                                              <p:pRg st="2" end="2"/>
                                            </p:txEl>
                                          </p:spTgt>
                                        </p:tgtEl>
                                        <p:attrNameLst>
                                          <p:attrName>style.visibility</p:attrName>
                                        </p:attrNameLst>
                                      </p:cBhvr>
                                      <p:to>
                                        <p:strVal val="visible"/>
                                      </p:to>
                                    </p:set>
                                    <p:animEffect transition="in" filter="fade">
                                      <p:cBhvr>
                                        <p:cTn id="17" dur="500"/>
                                        <p:tgtEl>
                                          <p:spTgt spid="1075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525">
                                            <p:txEl>
                                              <p:pRg st="3" end="3"/>
                                            </p:txEl>
                                          </p:spTgt>
                                        </p:tgtEl>
                                        <p:attrNameLst>
                                          <p:attrName>style.visibility</p:attrName>
                                        </p:attrNameLst>
                                      </p:cBhvr>
                                      <p:to>
                                        <p:strVal val="visible"/>
                                      </p:to>
                                    </p:set>
                                    <p:animEffect transition="in" filter="fade">
                                      <p:cBhvr>
                                        <p:cTn id="22" dur="500"/>
                                        <p:tgtEl>
                                          <p:spTgt spid="1075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7525">
                                            <p:txEl>
                                              <p:pRg st="4" end="4"/>
                                            </p:txEl>
                                          </p:spTgt>
                                        </p:tgtEl>
                                        <p:attrNameLst>
                                          <p:attrName>style.visibility</p:attrName>
                                        </p:attrNameLst>
                                      </p:cBhvr>
                                      <p:to>
                                        <p:strVal val="visible"/>
                                      </p:to>
                                    </p:set>
                                    <p:animEffect transition="in" filter="fade">
                                      <p:cBhvr>
                                        <p:cTn id="27" dur="500"/>
                                        <p:tgtEl>
                                          <p:spTgt spid="1075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525">
                                            <p:txEl>
                                              <p:pRg st="5" end="5"/>
                                            </p:txEl>
                                          </p:spTgt>
                                        </p:tgtEl>
                                        <p:attrNameLst>
                                          <p:attrName>style.visibility</p:attrName>
                                        </p:attrNameLst>
                                      </p:cBhvr>
                                      <p:to>
                                        <p:strVal val="visible"/>
                                      </p:to>
                                    </p:set>
                                    <p:animEffect transition="in" filter="fade">
                                      <p:cBhvr>
                                        <p:cTn id="32" dur="500"/>
                                        <p:tgtEl>
                                          <p:spTgt spid="1075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7525">
                                            <p:txEl>
                                              <p:pRg st="6" end="6"/>
                                            </p:txEl>
                                          </p:spTgt>
                                        </p:tgtEl>
                                        <p:attrNameLst>
                                          <p:attrName>style.visibility</p:attrName>
                                        </p:attrNameLst>
                                      </p:cBhvr>
                                      <p:to>
                                        <p:strVal val="visible"/>
                                      </p:to>
                                    </p:set>
                                    <p:animEffect transition="in" filter="fade">
                                      <p:cBhvr>
                                        <p:cTn id="37" dur="500"/>
                                        <p:tgtEl>
                                          <p:spTgt spid="1075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7525">
                                            <p:txEl>
                                              <p:pRg st="7" end="7"/>
                                            </p:txEl>
                                          </p:spTgt>
                                        </p:tgtEl>
                                        <p:attrNameLst>
                                          <p:attrName>style.visibility</p:attrName>
                                        </p:attrNameLst>
                                      </p:cBhvr>
                                      <p:to>
                                        <p:strVal val="visible"/>
                                      </p:to>
                                    </p:set>
                                    <p:animEffect transition="in" filter="fade">
                                      <p:cBhvr>
                                        <p:cTn id="42" dur="500"/>
                                        <p:tgtEl>
                                          <p:spTgt spid="107525">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07525">
                                            <p:txEl>
                                              <p:pRg st="8" end="8"/>
                                            </p:txEl>
                                          </p:spTgt>
                                        </p:tgtEl>
                                        <p:attrNameLst>
                                          <p:attrName>style.visibility</p:attrName>
                                        </p:attrNameLst>
                                      </p:cBhvr>
                                      <p:to>
                                        <p:strVal val="visible"/>
                                      </p:to>
                                    </p:set>
                                    <p:animEffect transition="in" filter="fade">
                                      <p:cBhvr>
                                        <p:cTn id="45" dur="500"/>
                                        <p:tgtEl>
                                          <p:spTgt spid="10752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7525">
                                            <p:txEl>
                                              <p:pRg st="9" end="9"/>
                                            </p:txEl>
                                          </p:spTgt>
                                        </p:tgtEl>
                                        <p:attrNameLst>
                                          <p:attrName>style.visibility</p:attrName>
                                        </p:attrNameLst>
                                      </p:cBhvr>
                                      <p:to>
                                        <p:strVal val="visible"/>
                                      </p:to>
                                    </p:set>
                                    <p:animEffect transition="in" filter="fade">
                                      <p:cBhvr>
                                        <p:cTn id="50" dur="500"/>
                                        <p:tgtEl>
                                          <p:spTgt spid="107525">
                                            <p:txEl>
                                              <p:pRg st="9" end="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07525">
                                            <p:txEl>
                                              <p:pRg st="10" end="10"/>
                                            </p:txEl>
                                          </p:spTgt>
                                        </p:tgtEl>
                                        <p:attrNameLst>
                                          <p:attrName>style.visibility</p:attrName>
                                        </p:attrNameLst>
                                      </p:cBhvr>
                                      <p:to>
                                        <p:strVal val="visible"/>
                                      </p:to>
                                    </p:set>
                                    <p:animEffect transition="in" filter="fade">
                                      <p:cBhvr>
                                        <p:cTn id="53" dur="500"/>
                                        <p:tgtEl>
                                          <p:spTgt spid="10752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灯片编号占位符 4"/>
          <p:cNvSpPr>
            <a:spLocks noGrp="1"/>
          </p:cNvSpPr>
          <p:nvPr>
            <p:ph type="sldNum" sz="quarter" idx="12"/>
          </p:nvPr>
        </p:nvSpPr>
        <p:spPr>
          <a:noFill/>
        </p:spPr>
        <p:txBody>
          <a:bodyPr/>
          <a:lstStyle/>
          <a:p>
            <a:fld id="{C8D62880-8DD2-4972-8605-FF35ED02D522}"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38242" name="Text Box 3"/>
          <p:cNvSpPr txBox="1">
            <a:spLocks noChangeArrowheads="1"/>
          </p:cNvSpPr>
          <p:nvPr/>
        </p:nvSpPr>
        <p:spPr bwMode="auto">
          <a:xfrm>
            <a:off x="539750" y="836613"/>
            <a:ext cx="8382000" cy="4422775"/>
          </a:xfrm>
          <a:prstGeom prst="rect">
            <a:avLst/>
          </a:prstGeom>
          <a:solidFill>
            <a:srgbClr val="FFFFCC"/>
          </a:solidFill>
          <a:ln w="9525">
            <a:solidFill>
              <a:srgbClr val="FF0000"/>
            </a:solidFill>
            <a:miter lim="800000"/>
          </a:ln>
        </p:spPr>
        <p:txBody>
          <a:bodyPr>
            <a:spAutoFit/>
          </a:bodyPr>
          <a:lstStyle/>
          <a:p>
            <a:pPr>
              <a:spcBef>
                <a:spcPct val="20000"/>
              </a:spcBef>
            </a:pPr>
            <a:r>
              <a:rPr kumimoji="1" lang="en-US" altLang="zh-CN" sz="2000" b="1">
                <a:latin typeface="Times New Roman" panose="02020603050405020304" pitchFamily="18" charset="0"/>
                <a:ea typeface="华文细黑" panose="02010600040101010101" pitchFamily="2" charset="-122"/>
              </a:rPr>
              <a:t>1 </a:t>
            </a:r>
            <a:r>
              <a:rPr kumimoji="1" lang="zh-CN" altLang="en-US" sz="2000" b="1">
                <a:latin typeface="Times New Roman" panose="02020603050405020304" pitchFamily="18" charset="0"/>
                <a:ea typeface="华文细黑" panose="02010600040101010101" pitchFamily="2" charset="-122"/>
              </a:rPr>
              <a:t>考虑以下的文法：</a:t>
            </a:r>
            <a:endParaRPr kumimoji="1" lang="zh-CN" altLang="en-US" sz="2000" b="1">
              <a:latin typeface="Times New Roman" panose="02020603050405020304" pitchFamily="18" charset="0"/>
              <a:ea typeface="Arial Unicode MS" pitchFamily="34" charset="-122"/>
              <a:cs typeface="Arial Unicode MS" pitchFamily="34" charset="-122"/>
            </a:endParaRPr>
          </a:p>
          <a:p>
            <a:pPr>
              <a:spcBef>
                <a:spcPct val="20000"/>
              </a:spcBef>
            </a:pPr>
            <a:r>
              <a:rPr kumimoji="1" lang="zh-CN" altLang="en-US" sz="2000" b="1">
                <a:latin typeface="Times New Roman" panose="02020603050405020304" pitchFamily="18" charset="0"/>
                <a:ea typeface="华文细黑" panose="02010600040101010101" pitchFamily="2" charset="-122"/>
              </a:rPr>
              <a:t>      </a:t>
            </a:r>
            <a:r>
              <a:rPr kumimoji="1" lang="en-US" altLang="zh-CN" sz="2000" b="1">
                <a:latin typeface="Times New Roman" panose="02020603050405020304" pitchFamily="18" charset="0"/>
                <a:ea typeface="华文细黑" panose="02010600040101010101" pitchFamily="2" charset="-122"/>
              </a:rPr>
              <a:t>S → S</a:t>
            </a:r>
            <a:r>
              <a:rPr kumimoji="1" lang="zh-CN" altLang="en-US" sz="2000" b="1">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T | T</a:t>
            </a:r>
            <a:endParaRPr kumimoji="1" lang="en-US" altLang="zh-CN" sz="2000" b="1">
              <a:latin typeface="Times New Roman" panose="02020603050405020304" pitchFamily="18" charset="0"/>
              <a:ea typeface="Arial Unicode MS" pitchFamily="34" charset="-122"/>
              <a:cs typeface="Arial Unicode MS" pitchFamily="34" charset="-122"/>
            </a:endParaRPr>
          </a:p>
          <a:p>
            <a:pPr>
              <a:spcBef>
                <a:spcPct val="20000"/>
              </a:spcBef>
            </a:pPr>
            <a:r>
              <a:rPr kumimoji="1" lang="en-US" altLang="zh-CN" sz="2000" b="1">
                <a:latin typeface="Times New Roman" panose="02020603050405020304" pitchFamily="18" charset="0"/>
                <a:ea typeface="华文细黑" panose="02010600040101010101" pitchFamily="2" charset="-122"/>
              </a:rPr>
              <a:t>      T → a</a:t>
            </a:r>
            <a:endParaRPr kumimoji="1" lang="en-US" altLang="zh-CN" sz="2000" b="1">
              <a:latin typeface="Times New Roman" panose="02020603050405020304" pitchFamily="18" charset="0"/>
              <a:ea typeface="Arial Unicode MS" pitchFamily="34" charset="-122"/>
              <a:cs typeface="Arial Unicode MS" pitchFamily="34" charset="-122"/>
            </a:endParaRPr>
          </a:p>
          <a:p>
            <a:pPr>
              <a:spcBef>
                <a:spcPct val="20000"/>
              </a:spcBef>
            </a:pPr>
            <a:r>
              <a:rPr kumimoji="1" lang="en-US" altLang="zh-CN" sz="2000" b="1">
                <a:latin typeface="Times New Roman" panose="02020603050405020304" pitchFamily="18" charset="0"/>
                <a:ea typeface="华文细黑" panose="02010600040101010101" pitchFamily="2" charset="-122"/>
              </a:rPr>
              <a:t>  1)</a:t>
            </a:r>
            <a:r>
              <a:rPr kumimoji="1" lang="zh-CN" altLang="en-US" sz="2000" b="1">
                <a:latin typeface="Times New Roman" panose="02020603050405020304" pitchFamily="18" charset="0"/>
                <a:ea typeface="华文细黑" panose="02010600040101010101" pitchFamily="2" charset="-122"/>
              </a:rPr>
              <a:t>为这个文法构造</a:t>
            </a:r>
            <a:r>
              <a:rPr kumimoji="1" lang="en-US" altLang="zh-CN" sz="2000" b="1">
                <a:latin typeface="Times New Roman" panose="02020603050405020304" pitchFamily="18" charset="0"/>
                <a:ea typeface="华文细黑" panose="02010600040101010101" pitchFamily="2" charset="-122"/>
              </a:rPr>
              <a:t>L R ( 0 )</a:t>
            </a:r>
            <a:r>
              <a:rPr kumimoji="1" lang="zh-CN" altLang="en-US" sz="2000" b="1">
                <a:latin typeface="Times New Roman" panose="02020603050405020304" pitchFamily="18" charset="0"/>
                <a:ea typeface="华文细黑" panose="02010600040101010101" pitchFamily="2" charset="-122"/>
              </a:rPr>
              <a:t>的项目集规范族。</a:t>
            </a:r>
            <a:endParaRPr kumimoji="1" lang="zh-CN" altLang="en-US" sz="2000" b="1">
              <a:latin typeface="Times New Roman" panose="02020603050405020304" pitchFamily="18" charset="0"/>
              <a:ea typeface="Arial Unicode MS" pitchFamily="34" charset="-122"/>
              <a:cs typeface="Arial Unicode MS" pitchFamily="34" charset="-122"/>
            </a:endParaRPr>
          </a:p>
          <a:p>
            <a:pPr>
              <a:spcBef>
                <a:spcPct val="20000"/>
              </a:spcBef>
            </a:pPr>
            <a:r>
              <a:rPr kumimoji="1" lang="zh-CN" altLang="en-US" sz="2000" b="1">
                <a:latin typeface="Times New Roman" panose="02020603050405020304" pitchFamily="18" charset="0"/>
                <a:ea typeface="华文细黑" panose="02010600040101010101" pitchFamily="2" charset="-122"/>
              </a:rPr>
              <a:t>  </a:t>
            </a:r>
            <a:r>
              <a:rPr kumimoji="1" lang="en-US" altLang="zh-CN" sz="2000" b="1">
                <a:latin typeface="Times New Roman" panose="02020603050405020304" pitchFamily="18" charset="0"/>
                <a:ea typeface="华文细黑" panose="02010600040101010101" pitchFamily="2" charset="-122"/>
              </a:rPr>
              <a:t>2)</a:t>
            </a:r>
            <a:r>
              <a:rPr kumimoji="1" lang="zh-CN" altLang="en-US" sz="2000" b="1">
                <a:latin typeface="Times New Roman" panose="02020603050405020304" pitchFamily="18" charset="0"/>
                <a:ea typeface="华文细黑" panose="02010600040101010101" pitchFamily="2" charset="-122"/>
              </a:rPr>
              <a:t>这个文法是不是</a:t>
            </a:r>
            <a:r>
              <a:rPr kumimoji="1" lang="en-US" altLang="zh-CN" sz="2000" b="1">
                <a:latin typeface="Times New Roman" panose="02020603050405020304" pitchFamily="18" charset="0"/>
                <a:ea typeface="华文细黑" panose="02010600040101010101" pitchFamily="2" charset="-122"/>
              </a:rPr>
              <a:t>L R ( 0 )</a:t>
            </a:r>
            <a:r>
              <a:rPr kumimoji="1" lang="zh-CN" altLang="en-US" sz="2000" b="1">
                <a:latin typeface="Times New Roman" panose="02020603050405020304" pitchFamily="18" charset="0"/>
                <a:ea typeface="华文细黑" panose="02010600040101010101" pitchFamily="2" charset="-122"/>
              </a:rPr>
              <a:t>文法？如果是</a:t>
            </a:r>
            <a:r>
              <a:rPr kumimoji="1" lang="en-US" altLang="zh-CN" sz="2000" b="1">
                <a:latin typeface="Times New Roman" panose="02020603050405020304" pitchFamily="18" charset="0"/>
                <a:ea typeface="华文细黑" panose="02010600040101010101" pitchFamily="2" charset="-122"/>
              </a:rPr>
              <a:t>,</a:t>
            </a:r>
            <a:r>
              <a:rPr kumimoji="1" lang="zh-CN" altLang="en-US" sz="2000" b="1">
                <a:latin typeface="Times New Roman" panose="02020603050405020304" pitchFamily="18" charset="0"/>
                <a:ea typeface="华文细黑" panose="02010600040101010101" pitchFamily="2" charset="-122"/>
              </a:rPr>
              <a:t>则构造</a:t>
            </a:r>
            <a:r>
              <a:rPr kumimoji="1" lang="en-US" altLang="zh-CN" sz="2000" b="1">
                <a:latin typeface="Times New Roman" panose="02020603050405020304" pitchFamily="18" charset="0"/>
                <a:ea typeface="华文细黑" panose="02010600040101010101" pitchFamily="2" charset="-122"/>
              </a:rPr>
              <a:t>L R ( 0 )</a:t>
            </a:r>
            <a:r>
              <a:rPr kumimoji="1" lang="zh-CN" altLang="en-US" sz="2000" b="1">
                <a:latin typeface="Times New Roman" panose="02020603050405020304" pitchFamily="18" charset="0"/>
                <a:ea typeface="华文细黑" panose="02010600040101010101" pitchFamily="2" charset="-122"/>
              </a:rPr>
              <a:t>分析表。</a:t>
            </a:r>
            <a:endParaRPr kumimoji="1" lang="zh-CN" altLang="en-US" sz="2000" b="1">
              <a:latin typeface="Times New Roman" panose="02020603050405020304" pitchFamily="18" charset="0"/>
              <a:ea typeface="Arial Unicode MS" pitchFamily="34" charset="-122"/>
              <a:cs typeface="Arial Unicode MS" pitchFamily="34" charset="-122"/>
            </a:endParaRPr>
          </a:p>
          <a:p>
            <a:pPr>
              <a:spcBef>
                <a:spcPct val="20000"/>
              </a:spcBef>
            </a:pPr>
            <a:r>
              <a:rPr kumimoji="1" lang="zh-CN" altLang="en-US" sz="2000" b="1">
                <a:latin typeface="Times New Roman" panose="02020603050405020304" pitchFamily="18" charset="0"/>
                <a:ea typeface="华文细黑" panose="02010600040101010101" pitchFamily="2" charset="-122"/>
              </a:rPr>
              <a:t>  </a:t>
            </a:r>
            <a:r>
              <a:rPr kumimoji="1" lang="en-US" altLang="zh-CN" sz="2000" b="1">
                <a:latin typeface="Times New Roman" panose="02020603050405020304" pitchFamily="18" charset="0"/>
                <a:ea typeface="华文细黑" panose="02010600040101010101" pitchFamily="2" charset="-122"/>
              </a:rPr>
              <a:t>3)</a:t>
            </a:r>
            <a:r>
              <a:rPr kumimoji="1" lang="zh-CN" altLang="en-US" sz="2000" b="1">
                <a:latin typeface="Times New Roman" panose="02020603050405020304" pitchFamily="18" charset="0"/>
                <a:ea typeface="华文细黑" panose="02010600040101010101" pitchFamily="2" charset="-122"/>
              </a:rPr>
              <a:t>对输入串</a:t>
            </a:r>
            <a:r>
              <a:rPr kumimoji="1" lang="en-US" altLang="zh-CN" sz="2000" b="1">
                <a:latin typeface="Times New Roman" panose="02020603050405020304" pitchFamily="18" charset="0"/>
                <a:ea typeface="华文细黑" panose="02010600040101010101" pitchFamily="2" charset="-122"/>
              </a:rPr>
              <a:t>a</a:t>
            </a:r>
            <a:r>
              <a:rPr kumimoji="1" lang="zh-CN" altLang="en-US" sz="2000" b="1">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a</a:t>
            </a:r>
            <a:r>
              <a:rPr kumimoji="1" lang="zh-CN" altLang="en-US" sz="2000" b="1">
                <a:latin typeface="Times New Roman" panose="02020603050405020304" pitchFamily="18" charset="0"/>
                <a:ea typeface="华文细黑" panose="02010600040101010101" pitchFamily="2" charset="-122"/>
              </a:rPr>
              <a:t>进行分析。</a:t>
            </a:r>
            <a:endParaRPr kumimoji="1" lang="zh-CN" altLang="en-US" sz="2000" b="1">
              <a:latin typeface="Times New Roman" panose="02020603050405020304" pitchFamily="18" charset="0"/>
              <a:ea typeface="华文细黑" panose="02010600040101010101" pitchFamily="2" charset="-122"/>
            </a:endParaRPr>
          </a:p>
          <a:p>
            <a:pPr>
              <a:spcBef>
                <a:spcPct val="20000"/>
              </a:spcBef>
            </a:pPr>
            <a:endParaRPr kumimoji="1" lang="zh-CN" altLang="en-US" sz="2000" b="1">
              <a:latin typeface="Times New Roman" panose="02020603050405020304" pitchFamily="18" charset="0"/>
              <a:ea typeface="Arial Unicode MS" pitchFamily="34" charset="-122"/>
              <a:cs typeface="Arial Unicode MS" pitchFamily="34" charset="-122"/>
            </a:endParaRPr>
          </a:p>
          <a:p>
            <a:pPr>
              <a:spcBef>
                <a:spcPct val="20000"/>
              </a:spcBef>
            </a:pPr>
            <a:r>
              <a:rPr kumimoji="1" lang="en-US" altLang="zh-CN" sz="2000" b="1">
                <a:latin typeface="Times New Roman" panose="02020603050405020304" pitchFamily="18" charset="0"/>
                <a:ea typeface="华文细黑" panose="02010600040101010101" pitchFamily="2" charset="-122"/>
              </a:rPr>
              <a:t>2 </a:t>
            </a:r>
            <a:r>
              <a:rPr kumimoji="1" lang="zh-CN" altLang="en-US" sz="2000" b="1">
                <a:latin typeface="Times New Roman" panose="02020603050405020304" pitchFamily="18" charset="0"/>
                <a:ea typeface="华文细黑" panose="02010600040101010101" pitchFamily="2" charset="-122"/>
              </a:rPr>
              <a:t>证明下面文法是</a:t>
            </a:r>
            <a:r>
              <a:rPr kumimoji="1" lang="en-US" altLang="zh-CN" sz="2000" b="1">
                <a:latin typeface="Times New Roman" panose="02020603050405020304" pitchFamily="18" charset="0"/>
                <a:ea typeface="华文细黑" panose="02010600040101010101" pitchFamily="2" charset="-122"/>
              </a:rPr>
              <a:t>SLR(1)</a:t>
            </a:r>
            <a:r>
              <a:rPr kumimoji="1" lang="zh-CN" altLang="en-US" sz="2000" b="1">
                <a:latin typeface="Times New Roman" panose="02020603050405020304" pitchFamily="18" charset="0"/>
                <a:ea typeface="华文细黑" panose="02010600040101010101" pitchFamily="2" charset="-122"/>
              </a:rPr>
              <a:t>文法</a:t>
            </a:r>
            <a:r>
              <a:rPr kumimoji="1" lang="en-US" altLang="zh-CN" sz="2000" b="1">
                <a:latin typeface="Times New Roman" panose="02020603050405020304" pitchFamily="18" charset="0"/>
                <a:ea typeface="华文细黑" panose="02010600040101010101" pitchFamily="2" charset="-122"/>
              </a:rPr>
              <a:t>, </a:t>
            </a:r>
            <a:r>
              <a:rPr kumimoji="1" lang="zh-CN" altLang="en-US" sz="2000" b="1">
                <a:latin typeface="Times New Roman" panose="02020603050405020304" pitchFamily="18" charset="0"/>
                <a:ea typeface="华文细黑" panose="02010600040101010101" pitchFamily="2" charset="-122"/>
              </a:rPr>
              <a:t>但不是</a:t>
            </a:r>
            <a:r>
              <a:rPr kumimoji="1" lang="en-US" altLang="zh-CN" sz="2000" b="1">
                <a:latin typeface="Times New Roman" panose="02020603050405020304" pitchFamily="18" charset="0"/>
                <a:ea typeface="华文细黑" panose="02010600040101010101" pitchFamily="2" charset="-122"/>
              </a:rPr>
              <a:t>LR(0)</a:t>
            </a:r>
            <a:r>
              <a:rPr kumimoji="1" lang="zh-CN" altLang="en-US" sz="2000" b="1">
                <a:latin typeface="Times New Roman" panose="02020603050405020304" pitchFamily="18" charset="0"/>
                <a:ea typeface="华文细黑" panose="02010600040101010101" pitchFamily="2" charset="-122"/>
              </a:rPr>
              <a:t>文法。并构造</a:t>
            </a:r>
            <a:r>
              <a:rPr kumimoji="1" lang="en-US" altLang="zh-CN" sz="2000" b="1">
                <a:latin typeface="Times New Roman" panose="02020603050405020304" pitchFamily="18" charset="0"/>
                <a:ea typeface="华文细黑" panose="02010600040101010101" pitchFamily="2" charset="-122"/>
              </a:rPr>
              <a:t>SLR(1)</a:t>
            </a:r>
            <a:r>
              <a:rPr kumimoji="1" lang="zh-CN" altLang="en-US" sz="2000" b="1">
                <a:latin typeface="Times New Roman" panose="02020603050405020304" pitchFamily="18" charset="0"/>
                <a:ea typeface="华文细黑" panose="02010600040101010101" pitchFamily="2" charset="-122"/>
              </a:rPr>
              <a:t>分析表</a:t>
            </a:r>
            <a:endParaRPr kumimoji="1" lang="zh-CN" altLang="en-US" sz="2000" b="1">
              <a:latin typeface="Times New Roman" panose="02020603050405020304" pitchFamily="18" charset="0"/>
              <a:ea typeface="Arial Unicode MS" pitchFamily="34" charset="-122"/>
              <a:cs typeface="Arial Unicode MS" pitchFamily="34" charset="-122"/>
            </a:endParaRPr>
          </a:p>
          <a:p>
            <a:pPr>
              <a:spcBef>
                <a:spcPct val="20000"/>
              </a:spcBef>
            </a:pPr>
            <a:r>
              <a:rPr kumimoji="1" lang="zh-CN" altLang="en-US" sz="2000" b="1">
                <a:latin typeface="Times New Roman" panose="02020603050405020304" pitchFamily="18" charset="0"/>
                <a:ea typeface="华文细黑" panose="02010600040101010101" pitchFamily="2" charset="-122"/>
              </a:rPr>
              <a:t>   </a:t>
            </a:r>
            <a:r>
              <a:rPr kumimoji="1" lang="en-US" altLang="zh-CN" sz="2000" b="1">
                <a:latin typeface="Times New Roman" panose="02020603050405020304" pitchFamily="18" charset="0"/>
                <a:ea typeface="华文细黑" panose="02010600040101010101" pitchFamily="2" charset="-122"/>
              </a:rPr>
              <a:t>S → A</a:t>
            </a:r>
            <a:endParaRPr kumimoji="1" lang="en-US" altLang="zh-CN" sz="2000" b="1">
              <a:latin typeface="Times New Roman" panose="02020603050405020304" pitchFamily="18" charset="0"/>
              <a:ea typeface="Arial Unicode MS" pitchFamily="34" charset="-122"/>
              <a:cs typeface="Arial Unicode MS" pitchFamily="34" charset="-122"/>
            </a:endParaRPr>
          </a:p>
          <a:p>
            <a:pPr>
              <a:spcBef>
                <a:spcPct val="20000"/>
              </a:spcBef>
            </a:pPr>
            <a:r>
              <a:rPr kumimoji="1" lang="en-US" altLang="zh-CN" sz="2000" b="1">
                <a:latin typeface="Times New Roman" panose="02020603050405020304" pitchFamily="18" charset="0"/>
                <a:ea typeface="华文细黑" panose="02010600040101010101" pitchFamily="2" charset="-122"/>
              </a:rPr>
              <a:t>   A → Ab|bBa</a:t>
            </a:r>
            <a:endParaRPr kumimoji="1" lang="en-US" altLang="zh-CN" sz="2000" b="1">
              <a:latin typeface="Times New Roman" panose="02020603050405020304" pitchFamily="18" charset="0"/>
              <a:ea typeface="Arial Unicode MS" pitchFamily="34" charset="-122"/>
              <a:cs typeface="Arial Unicode MS" pitchFamily="34" charset="-122"/>
            </a:endParaRPr>
          </a:p>
          <a:p>
            <a:pPr>
              <a:spcBef>
                <a:spcPct val="20000"/>
              </a:spcBef>
            </a:pPr>
            <a:r>
              <a:rPr kumimoji="1" lang="en-US" altLang="zh-CN" sz="2000" b="1">
                <a:latin typeface="Times New Roman" panose="02020603050405020304" pitchFamily="18" charset="0"/>
                <a:ea typeface="华文细黑" panose="02010600040101010101" pitchFamily="2" charset="-122"/>
              </a:rPr>
              <a:t>   B → aAc|a|aAb</a:t>
            </a:r>
            <a:endParaRPr kumimoji="1" lang="en-US" altLang="zh-CN" sz="2000" b="1">
              <a:latin typeface="Times New Roman" panose="02020603050405020304" pitchFamily="18" charset="0"/>
              <a:ea typeface="Arial Unicode MS" pitchFamily="34" charset="-122"/>
              <a:cs typeface="Arial Unicode MS" pitchFamily="34" charset="-122"/>
            </a:endParaRPr>
          </a:p>
          <a:p>
            <a:pPr>
              <a:spcBef>
                <a:spcPct val="20000"/>
              </a:spcBef>
            </a:pPr>
            <a:endParaRPr kumimoji="1" lang="zh-CN" altLang="en-US" sz="2000" b="1">
              <a:latin typeface="Times New Roman" panose="02020603050405020304" pitchFamily="18" charset="0"/>
              <a:ea typeface="Arial Unicode MS" pitchFamily="34" charset="-122"/>
              <a:cs typeface="Arial Unicode MS" pitchFamily="34" charset="-122"/>
            </a:endParaRPr>
          </a:p>
        </p:txBody>
      </p:sp>
      <p:sp>
        <p:nvSpPr>
          <p:cNvPr id="2" name="矩形 1"/>
          <p:cNvSpPr/>
          <p:nvPr/>
        </p:nvSpPr>
        <p:spPr>
          <a:xfrm>
            <a:off x="3967163" y="44450"/>
            <a:ext cx="1209675" cy="70802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kumimoji="1" lang="zh-CN" altLang="en-US" sz="4000" b="1" dirty="0">
                <a:solidFill>
                  <a:srgbClr val="000000"/>
                </a:solidFill>
                <a:effectLst>
                  <a:outerShdw blurRad="38100" dist="38100" dir="2700000" algn="tl">
                    <a:srgbClr val="FFFFFF"/>
                  </a:outerShdw>
                </a:effectLst>
                <a:latin typeface="Times New Roman" panose="02020603050405020304" pitchFamily="18" charset="0"/>
                <a:ea typeface="华文细黑" panose="02010600040101010101" pitchFamily="2" charset="-122"/>
              </a:rPr>
              <a:t>练习</a:t>
            </a:r>
            <a:endParaRPr kumimoji="1" lang="zh-CN" altLang="en-US" sz="4000" b="1" dirty="0">
              <a:solidFill>
                <a:srgbClr val="000000"/>
              </a:solidFill>
              <a:effectLst>
                <a:outerShdw blurRad="38100" dist="38100" dir="2700000" algn="tl">
                  <a:srgbClr val="FFFFFF"/>
                </a:outerShdw>
              </a:effectLst>
              <a:latin typeface="Times New Roman" panose="02020603050405020304" pitchFamily="18" charset="0"/>
              <a:ea typeface="华文细黑" panose="0201060004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灯片编号占位符 5"/>
          <p:cNvSpPr>
            <a:spLocks noGrp="1"/>
          </p:cNvSpPr>
          <p:nvPr>
            <p:ph type="sldNum" sz="quarter" idx="12"/>
          </p:nvPr>
        </p:nvSpPr>
        <p:spPr>
          <a:noFill/>
        </p:spPr>
        <p:txBody>
          <a:bodyPr/>
          <a:lstStyle/>
          <a:p>
            <a:fld id="{59EFA1B7-E145-4FA6-AC4E-8949C3747E6D}"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09571" name="Rectangle 2"/>
          <p:cNvSpPr>
            <a:spLocks noGrp="1" noChangeArrowheads="1"/>
          </p:cNvSpPr>
          <p:nvPr>
            <p:ph type="title"/>
          </p:nvPr>
        </p:nvSpPr>
        <p:spPr>
          <a:xfrm>
            <a:off x="323850" y="115888"/>
            <a:ext cx="2314575" cy="776287"/>
          </a:xfrm>
        </p:spPr>
        <p:style>
          <a:lnRef idx="3">
            <a:schemeClr val="lt1"/>
          </a:lnRef>
          <a:fillRef idx="1">
            <a:schemeClr val="accent2"/>
          </a:fillRef>
          <a:effectRef idx="1">
            <a:schemeClr val="accent2"/>
          </a:effectRef>
          <a:fontRef idx="minor">
            <a:schemeClr val="lt1"/>
          </a:fontRef>
        </p:style>
        <p:txBody>
          <a:bodyPr/>
          <a:lstStyle/>
          <a:p>
            <a:pPr eaLnBrk="1" hangingPunct="1">
              <a:defRPr/>
            </a:pPr>
            <a:r>
              <a:rPr lang="zh-CN" altLang="en-US" sz="3800" dirty="0"/>
              <a:t>书后作业</a:t>
            </a:r>
            <a:r>
              <a:rPr lang="en-US" altLang="zh-CN" sz="3800" dirty="0"/>
              <a:t>:</a:t>
            </a:r>
            <a:endParaRPr lang="zh-CN" altLang="en-US" sz="3800" dirty="0"/>
          </a:p>
        </p:txBody>
      </p:sp>
      <p:sp>
        <p:nvSpPr>
          <p:cNvPr id="139267" name="Rectangle 3"/>
          <p:cNvSpPr>
            <a:spLocks noGrp="1" noChangeArrowheads="1"/>
          </p:cNvSpPr>
          <p:nvPr>
            <p:ph type="body" idx="1"/>
          </p:nvPr>
        </p:nvSpPr>
        <p:spPr>
          <a:xfrm>
            <a:off x="431800" y="1125538"/>
            <a:ext cx="8229600" cy="4530725"/>
          </a:xfrm>
        </p:spPr>
        <p:txBody>
          <a:bodyPr/>
          <a:lstStyle/>
          <a:p>
            <a:pPr marL="0" indent="0" eaLnBrk="1" hangingPunct="1">
              <a:buFont typeface="Wingdings" panose="05000000000000000000" pitchFamily="2" charset="2"/>
              <a:buNone/>
            </a:pPr>
            <a:r>
              <a:rPr lang="en-US" altLang="zh-CN"/>
              <a:t>P165:</a:t>
            </a:r>
            <a:endParaRPr lang="en-US" altLang="zh-CN"/>
          </a:p>
          <a:p>
            <a:pPr marL="0" indent="0" eaLnBrk="1" hangingPunct="1">
              <a:buFont typeface="Wingdings" panose="05000000000000000000" pitchFamily="2" charset="2"/>
              <a:buNone/>
            </a:pPr>
            <a:r>
              <a:rPr lang="en-US" altLang="zh-CN"/>
              <a:t>1,</a:t>
            </a:r>
            <a:endParaRPr lang="en-US" altLang="zh-CN"/>
          </a:p>
          <a:p>
            <a:pPr marL="0" indent="0" eaLnBrk="1" hangingPunct="1">
              <a:buFont typeface="Wingdings" panose="05000000000000000000" pitchFamily="2" charset="2"/>
              <a:buNone/>
            </a:pPr>
            <a:r>
              <a:rPr lang="en-US" altLang="zh-CN"/>
              <a:t>3(1)(2)(3)</a:t>
            </a:r>
            <a:r>
              <a:rPr lang="zh-CN" altLang="en-US"/>
              <a:t>问题</a:t>
            </a:r>
            <a:r>
              <a:rPr lang="en-US" altLang="zh-CN"/>
              <a:t>,</a:t>
            </a:r>
            <a:r>
              <a:rPr lang="zh-CN" altLang="en-US"/>
              <a:t>（</a:t>
            </a:r>
            <a:r>
              <a:rPr lang="en-US" altLang="zh-CN"/>
              <a:t>4</a:t>
            </a:r>
            <a:r>
              <a:rPr lang="zh-CN" altLang="en-US"/>
              <a:t>）不做</a:t>
            </a:r>
            <a:endParaRPr lang="zh-CN" altLang="en-US"/>
          </a:p>
          <a:p>
            <a:pPr marL="0" indent="0" eaLnBrk="1" hangingPunct="1">
              <a:buFont typeface="Wingdings" panose="05000000000000000000" pitchFamily="2" charset="2"/>
              <a:buNone/>
            </a:pPr>
            <a:r>
              <a:rPr lang="en-US" altLang="zh-CN"/>
              <a:t>6(</a:t>
            </a:r>
            <a:r>
              <a:rPr lang="zh-CN" altLang="en-US"/>
              <a:t>只判断是否</a:t>
            </a:r>
            <a:r>
              <a:rPr lang="en-US" altLang="zh-CN"/>
              <a:t>LR(0),SLR(1)),</a:t>
            </a:r>
            <a:endParaRPr lang="en-US" altLang="zh-CN"/>
          </a:p>
          <a:p>
            <a:pPr marL="0" indent="0" eaLnBrk="1" hangingPunct="1">
              <a:buFont typeface="Wingdings" panose="05000000000000000000" pitchFamily="2" charset="2"/>
              <a:buNone/>
            </a:pPr>
            <a:r>
              <a:rPr lang="en-US" altLang="zh-CN"/>
              <a:t>7,</a:t>
            </a:r>
            <a:endParaRPr lang="en-US" altLang="zh-CN"/>
          </a:p>
          <a:p>
            <a:pPr marL="0" indent="0" eaLnBrk="1" hangingPunct="1">
              <a:buFont typeface="Wingdings" panose="05000000000000000000" pitchFamily="2" charset="2"/>
              <a:buNone/>
            </a:pPr>
            <a:r>
              <a:rPr lang="en-US" altLang="zh-CN"/>
              <a:t>10 (</a:t>
            </a:r>
            <a:r>
              <a:rPr lang="zh-CN" altLang="en-US"/>
              <a:t>只判断是否</a:t>
            </a:r>
            <a:r>
              <a:rPr lang="en-US" altLang="zh-CN"/>
              <a:t>LR(0),SLR(1)), (</a:t>
            </a:r>
            <a:r>
              <a:rPr lang="zh-CN" altLang="en-US"/>
              <a:t>任选</a:t>
            </a:r>
            <a:r>
              <a:rPr lang="en-US" altLang="zh-CN"/>
              <a:t>1-3</a:t>
            </a:r>
            <a:r>
              <a:rPr lang="zh-CN" altLang="en-US"/>
              <a:t>题</a:t>
            </a:r>
            <a:r>
              <a:rPr lang="en-US" altLang="zh-CN"/>
              <a:t>),</a:t>
            </a:r>
            <a:endParaRPr lang="en-US" altLang="zh-CN"/>
          </a:p>
          <a:p>
            <a:pPr marL="0" indent="0" eaLnBrk="1" hangingPunct="1">
              <a:buFont typeface="Wingdings" panose="05000000000000000000" pitchFamily="2" charset="2"/>
              <a:buNone/>
            </a:pPr>
            <a:r>
              <a:rPr lang="en-US" altLang="zh-CN"/>
              <a:t>18 </a:t>
            </a:r>
            <a:r>
              <a:rPr lang="zh-CN" altLang="en-US"/>
              <a:t>（可以只做一种</a:t>
            </a:r>
            <a:r>
              <a:rPr lang="en-US" altLang="zh-CN"/>
              <a:t>LR</a:t>
            </a:r>
            <a:r>
              <a:rPr lang="zh-CN" altLang="en-US"/>
              <a:t>分析表， 并分析串）</a:t>
            </a: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833813" y="660400"/>
            <a:ext cx="0" cy="72866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3849688" y="660400"/>
            <a:ext cx="3962400" cy="728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33813" y="1887538"/>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49688" y="2852738"/>
            <a:ext cx="0" cy="373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665413" y="3038475"/>
            <a:ext cx="1184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885950" y="3038475"/>
            <a:ext cx="779463" cy="1643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816350" y="3613150"/>
            <a:ext cx="0" cy="439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816350" y="4402138"/>
            <a:ext cx="0" cy="40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836988" y="5141913"/>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816350" y="4429125"/>
            <a:ext cx="3167063"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368" name="文本框 23"/>
          <p:cNvSpPr txBox="1">
            <a:spLocks noChangeArrowheads="1"/>
          </p:cNvSpPr>
          <p:nvPr/>
        </p:nvSpPr>
        <p:spPr bwMode="auto">
          <a:xfrm>
            <a:off x="2952750" y="185738"/>
            <a:ext cx="2878138" cy="366712"/>
          </a:xfrm>
          <a:prstGeom prst="rect">
            <a:avLst/>
          </a:prstGeom>
          <a:noFill/>
          <a:ln w="9525">
            <a:noFill/>
            <a:miter lim="800000"/>
          </a:ln>
        </p:spPr>
        <p:txBody>
          <a:bodyPr>
            <a:spAutoFit/>
          </a:bodyPr>
          <a:lstStyle/>
          <a:p>
            <a:r>
              <a:rPr lang="zh-CN" altLang="en-US" sz="1800">
                <a:latin typeface="等线" panose="02010600030101010101" charset="-122"/>
                <a:ea typeface="等线" panose="02010600030101010101" charset="-122"/>
                <a:cs typeface="等线" panose="02010600030101010101" charset="-122"/>
              </a:rPr>
              <a:t>上下文无关文法</a:t>
            </a:r>
            <a:endParaRPr lang="zh-CN" altLang="en-US" sz="1800">
              <a:latin typeface="等线" panose="02010600030101010101" charset="-122"/>
              <a:ea typeface="等线" panose="02010600030101010101" charset="-122"/>
              <a:cs typeface="等线" panose="02010600030101010101" charset="-122"/>
            </a:endParaRPr>
          </a:p>
        </p:txBody>
      </p:sp>
      <p:sp>
        <p:nvSpPr>
          <p:cNvPr id="142369" name="文本框 24"/>
          <p:cNvSpPr txBox="1">
            <a:spLocks noChangeArrowheads="1"/>
          </p:cNvSpPr>
          <p:nvPr/>
        </p:nvSpPr>
        <p:spPr bwMode="auto">
          <a:xfrm>
            <a:off x="7169150" y="1389063"/>
            <a:ext cx="1724025" cy="368300"/>
          </a:xfrm>
          <a:prstGeom prst="rect">
            <a:avLst/>
          </a:prstGeom>
          <a:noFill/>
          <a:ln w="9525">
            <a:noFill/>
            <a:miter lim="800000"/>
          </a:ln>
        </p:spPr>
        <p:txBody>
          <a:bodyPr>
            <a:spAutoFit/>
          </a:bodyPr>
          <a:lstStyle/>
          <a:p>
            <a:r>
              <a:rPr lang="zh-CN" altLang="en-US" sz="1800">
                <a:latin typeface="等线" panose="02010600030101010101" charset="-122"/>
                <a:ea typeface="等线" panose="02010600030101010101" charset="-122"/>
                <a:cs typeface="等线" panose="02010600030101010101" charset="-122"/>
              </a:rPr>
              <a:t>算符优先文法</a:t>
            </a:r>
            <a:endParaRPr lang="zh-CN" altLang="en-US" sz="1800">
              <a:latin typeface="等线" panose="02010600030101010101" charset="-122"/>
              <a:ea typeface="等线" panose="02010600030101010101" charset="-122"/>
              <a:cs typeface="等线" panose="02010600030101010101" charset="-122"/>
            </a:endParaRPr>
          </a:p>
        </p:txBody>
      </p:sp>
      <p:sp>
        <p:nvSpPr>
          <p:cNvPr id="142370" name="文本框 25"/>
          <p:cNvSpPr txBox="1">
            <a:spLocks noChangeArrowheads="1"/>
          </p:cNvSpPr>
          <p:nvPr/>
        </p:nvSpPr>
        <p:spPr bwMode="auto">
          <a:xfrm>
            <a:off x="2281238" y="1519238"/>
            <a:ext cx="3673475" cy="368300"/>
          </a:xfrm>
          <a:prstGeom prst="rect">
            <a:avLst/>
          </a:prstGeom>
          <a:noFill/>
          <a:ln w="9525">
            <a:noFill/>
            <a:miter lim="800000"/>
          </a:ln>
        </p:spPr>
        <p:txBody>
          <a:bodyPr>
            <a:spAutoFit/>
          </a:bodyPr>
          <a:lstStyle/>
          <a:p>
            <a:r>
              <a:rPr lang="zh-CN" altLang="en-US" sz="1800">
                <a:latin typeface="等线" panose="02010600030101010101" charset="-122"/>
                <a:ea typeface="等线" panose="02010600030101010101" charset="-122"/>
                <a:cs typeface="等线" panose="02010600030101010101" charset="-122"/>
              </a:rPr>
              <a:t>非歧义上下文无关文法</a:t>
            </a:r>
            <a:endParaRPr lang="zh-CN" altLang="en-US" sz="1800">
              <a:latin typeface="等线" panose="02010600030101010101" charset="-122"/>
              <a:ea typeface="等线" panose="02010600030101010101" charset="-122"/>
              <a:cs typeface="等线" panose="02010600030101010101" charset="-122"/>
            </a:endParaRPr>
          </a:p>
        </p:txBody>
      </p:sp>
      <p:sp>
        <p:nvSpPr>
          <p:cNvPr id="142371" name="文本框 26"/>
          <p:cNvSpPr txBox="1">
            <a:spLocks noChangeArrowheads="1"/>
          </p:cNvSpPr>
          <p:nvPr/>
        </p:nvSpPr>
        <p:spPr bwMode="auto">
          <a:xfrm>
            <a:off x="3105150" y="2503488"/>
            <a:ext cx="1811338" cy="366712"/>
          </a:xfrm>
          <a:prstGeom prst="rect">
            <a:avLst/>
          </a:prstGeom>
          <a:noFill/>
          <a:ln w="9525">
            <a:noFill/>
            <a:miter lim="800000"/>
          </a:ln>
        </p:spPr>
        <p:txBody>
          <a:bodyPr>
            <a:spAutoFit/>
          </a:bodyPr>
          <a:lstStyle/>
          <a:p>
            <a:r>
              <a:rPr lang="en-US" altLang="zh-CN" sz="1800">
                <a:latin typeface="等线" panose="02010600030101010101" charset="-122"/>
                <a:ea typeface="等线" panose="02010600030101010101" charset="-122"/>
                <a:cs typeface="等线" panose="02010600030101010101" charset="-122"/>
              </a:rPr>
              <a:t>     LR(K)</a:t>
            </a:r>
            <a:endParaRPr lang="zh-CN" altLang="en-US" sz="1800">
              <a:latin typeface="等线" panose="02010600030101010101" charset="-122"/>
              <a:ea typeface="等线" panose="02010600030101010101" charset="-122"/>
              <a:cs typeface="等线" panose="02010600030101010101" charset="-122"/>
            </a:endParaRPr>
          </a:p>
        </p:txBody>
      </p:sp>
      <p:sp>
        <p:nvSpPr>
          <p:cNvPr id="142372" name="文本框 27"/>
          <p:cNvSpPr txBox="1">
            <a:spLocks noChangeArrowheads="1"/>
          </p:cNvSpPr>
          <p:nvPr/>
        </p:nvSpPr>
        <p:spPr bwMode="auto">
          <a:xfrm>
            <a:off x="2647950" y="3243263"/>
            <a:ext cx="2725738" cy="366712"/>
          </a:xfrm>
          <a:prstGeom prst="rect">
            <a:avLst/>
          </a:prstGeom>
          <a:noFill/>
          <a:ln w="9525">
            <a:noFill/>
            <a:miter lim="800000"/>
          </a:ln>
        </p:spPr>
        <p:txBody>
          <a:bodyPr>
            <a:spAutoFit/>
          </a:bodyPr>
          <a:lstStyle/>
          <a:p>
            <a:r>
              <a:rPr lang="en-US" altLang="zh-CN" sz="1800">
                <a:latin typeface="等线" panose="02010600030101010101" charset="-122"/>
                <a:ea typeface="等线" panose="02010600030101010101" charset="-122"/>
                <a:cs typeface="等线" panose="02010600030101010101" charset="-122"/>
              </a:rPr>
              <a:t>            LR(1)</a:t>
            </a:r>
            <a:endParaRPr lang="zh-CN" altLang="en-US" sz="1800">
              <a:latin typeface="等线" panose="02010600030101010101" charset="-122"/>
              <a:ea typeface="等线" panose="02010600030101010101" charset="-122"/>
              <a:cs typeface="等线" panose="02010600030101010101" charset="-122"/>
            </a:endParaRPr>
          </a:p>
        </p:txBody>
      </p:sp>
      <p:sp>
        <p:nvSpPr>
          <p:cNvPr id="142373" name="文本框 28"/>
          <p:cNvSpPr txBox="1">
            <a:spLocks noChangeArrowheads="1"/>
          </p:cNvSpPr>
          <p:nvPr/>
        </p:nvSpPr>
        <p:spPr bwMode="auto">
          <a:xfrm>
            <a:off x="2987675" y="4032250"/>
            <a:ext cx="1658938" cy="366713"/>
          </a:xfrm>
          <a:prstGeom prst="rect">
            <a:avLst/>
          </a:prstGeom>
          <a:noFill/>
          <a:ln w="9525">
            <a:noFill/>
            <a:miter lim="800000"/>
          </a:ln>
        </p:spPr>
        <p:txBody>
          <a:bodyPr>
            <a:spAutoFit/>
          </a:bodyPr>
          <a:lstStyle/>
          <a:p>
            <a:r>
              <a:rPr lang="en-US" altLang="zh-CN" sz="1800">
                <a:latin typeface="等线" panose="02010600030101010101" charset="-122"/>
                <a:ea typeface="等线" panose="02010600030101010101" charset="-122"/>
                <a:cs typeface="等线" panose="02010600030101010101" charset="-122"/>
              </a:rPr>
              <a:t>     LALR(1)</a:t>
            </a:r>
            <a:endParaRPr lang="zh-CN" altLang="en-US" sz="1800">
              <a:latin typeface="等线" panose="02010600030101010101" charset="-122"/>
              <a:ea typeface="等线" panose="02010600030101010101" charset="-122"/>
              <a:cs typeface="等线" panose="02010600030101010101" charset="-122"/>
            </a:endParaRPr>
          </a:p>
        </p:txBody>
      </p:sp>
      <p:sp>
        <p:nvSpPr>
          <p:cNvPr id="142374" name="文本框 29"/>
          <p:cNvSpPr txBox="1">
            <a:spLocks noChangeArrowheads="1"/>
          </p:cNvSpPr>
          <p:nvPr/>
        </p:nvSpPr>
        <p:spPr bwMode="auto">
          <a:xfrm>
            <a:off x="3021013" y="4772025"/>
            <a:ext cx="1658937" cy="366713"/>
          </a:xfrm>
          <a:prstGeom prst="rect">
            <a:avLst/>
          </a:prstGeom>
          <a:noFill/>
          <a:ln w="9525">
            <a:noFill/>
            <a:miter lim="800000"/>
          </a:ln>
        </p:spPr>
        <p:txBody>
          <a:bodyPr>
            <a:spAutoFit/>
          </a:bodyPr>
          <a:lstStyle/>
          <a:p>
            <a:r>
              <a:rPr lang="en-US" altLang="zh-CN" sz="1800">
                <a:latin typeface="等线" panose="02010600030101010101" charset="-122"/>
                <a:ea typeface="等线" panose="02010600030101010101" charset="-122"/>
                <a:cs typeface="等线" panose="02010600030101010101" charset="-122"/>
              </a:rPr>
              <a:t>      SLR(1)</a:t>
            </a:r>
            <a:endParaRPr lang="zh-CN" altLang="en-US" sz="1800">
              <a:latin typeface="等线" panose="02010600030101010101" charset="-122"/>
              <a:ea typeface="等线" panose="02010600030101010101" charset="-122"/>
              <a:cs typeface="等线" panose="02010600030101010101" charset="-122"/>
            </a:endParaRPr>
          </a:p>
        </p:txBody>
      </p:sp>
      <p:sp>
        <p:nvSpPr>
          <p:cNvPr id="142375" name="文本框 30"/>
          <p:cNvSpPr txBox="1">
            <a:spLocks noChangeArrowheads="1"/>
          </p:cNvSpPr>
          <p:nvPr/>
        </p:nvSpPr>
        <p:spPr bwMode="auto">
          <a:xfrm>
            <a:off x="3206750" y="5518150"/>
            <a:ext cx="1608138" cy="368300"/>
          </a:xfrm>
          <a:prstGeom prst="rect">
            <a:avLst/>
          </a:prstGeom>
          <a:noFill/>
          <a:ln w="9525">
            <a:noFill/>
            <a:miter lim="800000"/>
          </a:ln>
        </p:spPr>
        <p:txBody>
          <a:bodyPr>
            <a:spAutoFit/>
          </a:bodyPr>
          <a:lstStyle/>
          <a:p>
            <a:r>
              <a:rPr lang="en-US" altLang="zh-CN" sz="1800">
                <a:latin typeface="等线" panose="02010600030101010101" charset="-122"/>
                <a:ea typeface="等线" panose="02010600030101010101" charset="-122"/>
                <a:cs typeface="等线" panose="02010600030101010101" charset="-122"/>
              </a:rPr>
              <a:t>   LR(0)</a:t>
            </a:r>
            <a:endParaRPr lang="zh-CN" altLang="en-US" sz="1800">
              <a:latin typeface="等线" panose="02010600030101010101" charset="-122"/>
              <a:ea typeface="等线" panose="02010600030101010101" charset="-122"/>
              <a:cs typeface="等线" panose="02010600030101010101" charset="-122"/>
            </a:endParaRPr>
          </a:p>
        </p:txBody>
      </p:sp>
      <p:sp>
        <p:nvSpPr>
          <p:cNvPr id="142376" name="文本框 31"/>
          <p:cNvSpPr txBox="1">
            <a:spLocks noChangeArrowheads="1"/>
          </p:cNvSpPr>
          <p:nvPr/>
        </p:nvSpPr>
        <p:spPr bwMode="auto">
          <a:xfrm>
            <a:off x="950913" y="4646613"/>
            <a:ext cx="2133600" cy="366712"/>
          </a:xfrm>
          <a:prstGeom prst="rect">
            <a:avLst/>
          </a:prstGeom>
          <a:noFill/>
          <a:ln w="9525">
            <a:noFill/>
            <a:miter lim="800000"/>
          </a:ln>
        </p:spPr>
        <p:txBody>
          <a:bodyPr>
            <a:spAutoFit/>
          </a:bodyPr>
          <a:lstStyle/>
          <a:p>
            <a:r>
              <a:rPr lang="zh-CN" altLang="en-US" sz="1800">
                <a:latin typeface="等线" panose="02010600030101010101" charset="-122"/>
                <a:ea typeface="等线" panose="02010600030101010101" charset="-122"/>
                <a:cs typeface="等线" panose="02010600030101010101" charset="-122"/>
              </a:rPr>
              <a:t>简单优先</a:t>
            </a:r>
            <a:endParaRPr lang="zh-CN" altLang="en-US" sz="1800">
              <a:latin typeface="等线" panose="02010600030101010101" charset="-122"/>
              <a:ea typeface="等线" panose="02010600030101010101" charset="-122"/>
              <a:cs typeface="等线" panose="02010600030101010101" charset="-122"/>
            </a:endParaRPr>
          </a:p>
        </p:txBody>
      </p:sp>
      <p:sp>
        <p:nvSpPr>
          <p:cNvPr id="142377" name="文本框 32"/>
          <p:cNvSpPr txBox="1">
            <a:spLocks noChangeArrowheads="1"/>
          </p:cNvSpPr>
          <p:nvPr/>
        </p:nvSpPr>
        <p:spPr bwMode="auto">
          <a:xfrm>
            <a:off x="6669088" y="4886325"/>
            <a:ext cx="1828800" cy="366713"/>
          </a:xfrm>
          <a:prstGeom prst="rect">
            <a:avLst/>
          </a:prstGeom>
          <a:noFill/>
          <a:ln w="9525">
            <a:noFill/>
            <a:miter lim="800000"/>
          </a:ln>
        </p:spPr>
        <p:txBody>
          <a:bodyPr>
            <a:spAutoFit/>
          </a:bodyPr>
          <a:lstStyle/>
          <a:p>
            <a:r>
              <a:rPr lang="en-US" altLang="zh-CN" sz="1800">
                <a:latin typeface="等线" panose="02010600030101010101" charset="-122"/>
                <a:ea typeface="等线" panose="02010600030101010101" charset="-122"/>
                <a:cs typeface="等线" panose="02010600030101010101" charset="-122"/>
              </a:rPr>
              <a:t>LL(1)</a:t>
            </a:r>
            <a:endParaRPr lang="zh-CN" altLang="en-US" sz="1800">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5"/>
          <p:cNvSpPr>
            <a:spLocks noGrp="1"/>
          </p:cNvSpPr>
          <p:nvPr>
            <p:ph type="sldNum" sz="quarter" idx="12"/>
          </p:nvPr>
        </p:nvSpPr>
        <p:spPr>
          <a:noFill/>
        </p:spPr>
        <p:txBody>
          <a:bodyPr/>
          <a:lstStyle/>
          <a:p>
            <a:fld id="{49C67937-380A-4592-993C-478A48D7F507}" type="slidenum">
              <a:rPr lang="zh-CN" altLang="en-US" smtClean="0"/>
            </a:fld>
            <a:endParaRPr lang="en-US" altLang="zh-CN"/>
          </a:p>
        </p:txBody>
      </p:sp>
      <p:sp>
        <p:nvSpPr>
          <p:cNvPr id="13315" name="Text Box 4"/>
          <p:cNvSpPr txBox="1">
            <a:spLocks noChangeArrowheads="1"/>
          </p:cNvSpPr>
          <p:nvPr/>
        </p:nvSpPr>
        <p:spPr bwMode="auto">
          <a:xfrm>
            <a:off x="323850" y="217488"/>
            <a:ext cx="8291513" cy="641350"/>
          </a:xfrm>
          <a:prstGeom prst="rect">
            <a:avLst/>
          </a:prstGeom>
          <a:noFill/>
          <a:ln w="9525">
            <a:noFill/>
            <a:miter lim="800000"/>
          </a:ln>
        </p:spPr>
        <p:txBody>
          <a:bodyPr>
            <a:spAutoFit/>
          </a:bodyPr>
          <a:lstStyle/>
          <a:p>
            <a:pPr>
              <a:defRPr/>
            </a:pPr>
            <a:r>
              <a:rPr kumimoji="1" lang="en-US" altLang="zh-CN" sz="2400" b="1" dirty="0">
                <a:solidFill>
                  <a:srgbClr val="FF3300"/>
                </a:solidFill>
                <a:latin typeface="+mn-ea"/>
                <a:ea typeface="+mn-ea"/>
              </a:rPr>
              <a:t>  2.</a:t>
            </a:r>
            <a:r>
              <a:rPr kumimoji="1" lang="zh-CN" altLang="en-US" sz="2400" b="1" dirty="0">
                <a:solidFill>
                  <a:srgbClr val="FF3300"/>
                </a:solidFill>
                <a:latin typeface="+mn-ea"/>
                <a:ea typeface="+mn-ea"/>
              </a:rPr>
              <a:t>自底向上分析方法的一般过程及特征</a:t>
            </a:r>
            <a:r>
              <a:rPr kumimoji="1" lang="zh-CN" altLang="en-US" sz="3600" b="1" dirty="0">
                <a:solidFill>
                  <a:srgbClr val="0000CC"/>
                </a:solidFill>
                <a:latin typeface="+mn-ea"/>
                <a:ea typeface="+mn-ea"/>
              </a:rPr>
              <a:t> </a:t>
            </a:r>
            <a:endParaRPr kumimoji="1" lang="zh-CN" altLang="en-US" sz="3600" b="1" dirty="0">
              <a:solidFill>
                <a:srgbClr val="0000CC"/>
              </a:solidFill>
              <a:latin typeface="+mn-ea"/>
              <a:ea typeface="+mn-ea"/>
            </a:endParaRPr>
          </a:p>
        </p:txBody>
      </p:sp>
      <p:sp>
        <p:nvSpPr>
          <p:cNvPr id="615429" name="Text Box 5"/>
          <p:cNvSpPr txBox="1">
            <a:spLocks noChangeArrowheads="1"/>
          </p:cNvSpPr>
          <p:nvPr/>
        </p:nvSpPr>
        <p:spPr bwMode="auto">
          <a:xfrm>
            <a:off x="20638" y="1125538"/>
            <a:ext cx="9144000" cy="830262"/>
          </a:xfrm>
          <a:prstGeom prst="rect">
            <a:avLst/>
          </a:prstGeom>
          <a:no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    自底向上分析方法，也可称为移进归约法。</a:t>
            </a:r>
            <a:r>
              <a:rPr kumimoji="1" lang="en-US" altLang="zh-CN" sz="2400" b="1">
                <a:solidFill>
                  <a:srgbClr val="003399"/>
                </a:solidFill>
                <a:latin typeface="华文细黑" panose="02010600040101010101" pitchFamily="2" charset="-122"/>
                <a:ea typeface="华文细黑" panose="02010600040101010101" pitchFamily="2" charset="-122"/>
              </a:rPr>
              <a:t>LR</a:t>
            </a:r>
            <a:r>
              <a:rPr kumimoji="1" lang="zh-CN" altLang="en-US" sz="2400" b="1">
                <a:solidFill>
                  <a:srgbClr val="003399"/>
                </a:solidFill>
                <a:latin typeface="华文细黑" panose="02010600040101010101" pitchFamily="2" charset="-122"/>
                <a:ea typeface="华文细黑" panose="02010600040101010101" pitchFamily="2" charset="-122"/>
              </a:rPr>
              <a:t>分析</a:t>
            </a:r>
            <a:r>
              <a:rPr kumimoji="1" lang="zh-CN" altLang="en-US" sz="2400" b="1">
                <a:latin typeface="华文细黑" panose="02010600040101010101" pitchFamily="2" charset="-122"/>
                <a:ea typeface="华文细黑" panose="02010600040101010101" pitchFamily="2" charset="-122"/>
              </a:rPr>
              <a:t>是一种规范归约（确定的自底向上分析），它的一般过程是：</a:t>
            </a:r>
            <a:endParaRPr kumimoji="1" lang="zh-CN" altLang="en-US" sz="2400" b="1">
              <a:latin typeface="华文细黑" panose="02010600040101010101" pitchFamily="2" charset="-122"/>
              <a:ea typeface="华文细黑" panose="02010600040101010101" pitchFamily="2" charset="-122"/>
            </a:endParaRPr>
          </a:p>
        </p:txBody>
      </p:sp>
      <p:sp>
        <p:nvSpPr>
          <p:cNvPr id="6" name="Text Box 5"/>
          <p:cNvSpPr txBox="1">
            <a:spLocks noChangeArrowheads="1"/>
          </p:cNvSpPr>
          <p:nvPr/>
        </p:nvSpPr>
        <p:spPr bwMode="auto">
          <a:xfrm>
            <a:off x="0" y="2125663"/>
            <a:ext cx="9144000" cy="1200150"/>
          </a:xfrm>
          <a:prstGeom prst="rect">
            <a:avLst/>
          </a:prstGeom>
          <a:noFill/>
          <a:ln w="9525">
            <a:noFill/>
            <a:miter lim="800000"/>
          </a:ln>
        </p:spPr>
        <p:txBody>
          <a:bodyPr>
            <a:spAutoFit/>
          </a:bodyPr>
          <a:lstStyle/>
          <a:p>
            <a:pPr>
              <a:spcBef>
                <a:spcPct val="50000"/>
              </a:spcBef>
            </a:pPr>
            <a:r>
              <a:rPr kumimoji="1" lang="zh-CN" altLang="en-US" sz="2400" b="1">
                <a:solidFill>
                  <a:srgbClr val="000000"/>
                </a:solidFill>
                <a:latin typeface="华文细黑" panose="02010600040101010101" pitchFamily="2" charset="-122"/>
                <a:ea typeface="华文细黑" panose="02010600040101010101" pitchFamily="2" charset="-122"/>
              </a:rPr>
              <a:t>    对输入串从左向右扫描，并逐个移进栈中，当栈顶符号串形成一个</a:t>
            </a:r>
            <a:r>
              <a:rPr kumimoji="1" lang="zh-CN" altLang="en-US" sz="2400" b="1">
                <a:solidFill>
                  <a:srgbClr val="FF0000"/>
                </a:solidFill>
                <a:latin typeface="华文细黑" panose="02010600040101010101" pitchFamily="2" charset="-122"/>
                <a:ea typeface="华文细黑" panose="02010600040101010101" pitchFamily="2" charset="-122"/>
              </a:rPr>
              <a:t>句柄</a:t>
            </a:r>
            <a:r>
              <a:rPr kumimoji="1" lang="en-US" altLang="zh-CN" sz="2400" b="1">
                <a:solidFill>
                  <a:srgbClr val="000000"/>
                </a:solidFill>
                <a:latin typeface="华文细黑" panose="02010600040101010101" pitchFamily="2" charset="-122"/>
                <a:ea typeface="华文细黑" panose="02010600040101010101" pitchFamily="2" charset="-122"/>
              </a:rPr>
              <a:t>(</a:t>
            </a:r>
            <a:r>
              <a:rPr kumimoji="1" lang="zh-CN" altLang="en-US" sz="2400" b="1">
                <a:solidFill>
                  <a:srgbClr val="000000"/>
                </a:solidFill>
                <a:latin typeface="华文细黑" panose="02010600040101010101" pitchFamily="2" charset="-122"/>
                <a:ea typeface="华文细黑" panose="02010600040101010101" pitchFamily="2" charset="-122"/>
              </a:rPr>
              <a:t>即为某条规则的右部</a:t>
            </a:r>
            <a:r>
              <a:rPr kumimoji="1" lang="en-US" altLang="zh-CN" sz="2400" b="1">
                <a:solidFill>
                  <a:srgbClr val="000000"/>
                </a:solidFill>
                <a:latin typeface="华文细黑" panose="02010600040101010101" pitchFamily="2" charset="-122"/>
                <a:ea typeface="华文细黑" panose="02010600040101010101" pitchFamily="2" charset="-122"/>
              </a:rPr>
              <a:t>)</a:t>
            </a:r>
            <a:r>
              <a:rPr kumimoji="1" lang="zh-CN" altLang="en-US" sz="2400" b="1">
                <a:solidFill>
                  <a:srgbClr val="000000"/>
                </a:solidFill>
                <a:latin typeface="华文细黑" panose="02010600040101010101" pitchFamily="2" charset="-122"/>
                <a:ea typeface="华文细黑" panose="02010600040101010101" pitchFamily="2" charset="-122"/>
              </a:rPr>
              <a:t>时，就进行一次归约，即把栈顶构成句柄的那个符号串用相应规则左部的非终结符号来代替。</a:t>
            </a:r>
            <a:endParaRPr kumimoji="1" lang="zh-CN" altLang="en-US" sz="2400" b="1">
              <a:solidFill>
                <a:srgbClr val="000000"/>
              </a:solidFill>
              <a:latin typeface="华文细黑" panose="02010600040101010101" pitchFamily="2" charset="-122"/>
              <a:ea typeface="华文细黑" panose="02010600040101010101" pitchFamily="2" charset="-122"/>
            </a:endParaRPr>
          </a:p>
        </p:txBody>
      </p:sp>
      <p:sp>
        <p:nvSpPr>
          <p:cNvPr id="7" name="Text Box 5"/>
          <p:cNvSpPr txBox="1">
            <a:spLocks noChangeArrowheads="1"/>
          </p:cNvSpPr>
          <p:nvPr/>
        </p:nvSpPr>
        <p:spPr bwMode="auto">
          <a:xfrm>
            <a:off x="49213" y="3529013"/>
            <a:ext cx="9144000" cy="1200150"/>
          </a:xfrm>
          <a:prstGeom prst="rect">
            <a:avLst/>
          </a:prstGeom>
          <a:noFill/>
          <a:ln w="9525">
            <a:noFill/>
            <a:miter lim="800000"/>
          </a:ln>
        </p:spPr>
        <p:txBody>
          <a:bodyPr>
            <a:spAutoFit/>
          </a:bodyPr>
          <a:lstStyle/>
          <a:p>
            <a:pPr>
              <a:spcBef>
                <a:spcPct val="50000"/>
              </a:spcBef>
            </a:pPr>
            <a:r>
              <a:rPr kumimoji="1" lang="zh-CN" altLang="en-US" sz="2400" b="1">
                <a:solidFill>
                  <a:srgbClr val="000000"/>
                </a:solidFill>
                <a:latin typeface="华文细黑" panose="02010600040101010101" pitchFamily="2" charset="-122"/>
                <a:ea typeface="华文细黑" panose="02010600040101010101" pitchFamily="2" charset="-122"/>
              </a:rPr>
              <a:t>    接着再检查栈顶是否又出现了新的句柄，若出现新的句柄，就再进行归约；若没有形成新的句柄，则再从输入符号串移进新的符号，如此继续直到整个输入符号串处理完毕。</a:t>
            </a:r>
            <a:endParaRPr kumimoji="1" lang="zh-CN" altLang="en-US" sz="2400" b="1">
              <a:solidFill>
                <a:srgbClr val="000000"/>
              </a:solidFill>
              <a:latin typeface="华文细黑" panose="02010600040101010101" pitchFamily="2" charset="-122"/>
              <a:ea typeface="华文细黑" panose="02010600040101010101" pitchFamily="2" charset="-122"/>
            </a:endParaRPr>
          </a:p>
        </p:txBody>
      </p:sp>
      <p:sp>
        <p:nvSpPr>
          <p:cNvPr id="8" name="Text Box 5"/>
          <p:cNvSpPr txBox="1">
            <a:spLocks noChangeArrowheads="1"/>
          </p:cNvSpPr>
          <p:nvPr/>
        </p:nvSpPr>
        <p:spPr bwMode="auto">
          <a:xfrm>
            <a:off x="-30163" y="4881563"/>
            <a:ext cx="9144001" cy="830262"/>
          </a:xfrm>
          <a:prstGeom prst="rect">
            <a:avLst/>
          </a:prstGeom>
          <a:noFill/>
          <a:ln w="9525">
            <a:noFill/>
            <a:miter lim="800000"/>
          </a:ln>
        </p:spPr>
        <p:txBody>
          <a:bodyPr>
            <a:spAutoFit/>
          </a:bodyPr>
          <a:lstStyle/>
          <a:p>
            <a:pPr>
              <a:spcBef>
                <a:spcPct val="50000"/>
              </a:spcBef>
            </a:pPr>
            <a:r>
              <a:rPr kumimoji="1" lang="zh-CN" altLang="en-US" sz="2400" b="1">
                <a:solidFill>
                  <a:srgbClr val="000000"/>
                </a:solidFill>
                <a:latin typeface="华文细黑" panose="02010600040101010101" pitchFamily="2" charset="-122"/>
                <a:ea typeface="华文细黑" panose="02010600040101010101" pitchFamily="2" charset="-122"/>
              </a:rPr>
              <a:t>    最终如果栈里只有文法开始符号，则所分析的输入符号串为合法的句子，报告成功；否则，输入串是不合法的符号串，报告错误。</a:t>
            </a:r>
            <a:endParaRPr kumimoji="1" lang="zh-CN" altLang="en-US" sz="2400" b="1">
              <a:solidFill>
                <a:srgbClr val="00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429"/>
                                        </p:tgtEl>
                                        <p:attrNameLst>
                                          <p:attrName>style.visibility</p:attrName>
                                        </p:attrNameLst>
                                      </p:cBhvr>
                                      <p:to>
                                        <p:strVal val="visible"/>
                                      </p:to>
                                    </p:set>
                                    <p:animEffect transition="in" filter="blinds(horizontal)">
                                      <p:cBhvr>
                                        <p:cTn id="7" dur="500"/>
                                        <p:tgtEl>
                                          <p:spTgt spid="6154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autoUpdateAnimBg="0"/>
      <p:bldP spid="6" grpId="0" autoUpdateAnimBg="0"/>
      <p:bldP spid="7" grpId="0" autoUpdateAnimBg="0"/>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p:cNvSpPr>
            <a:spLocks noGrp="1"/>
          </p:cNvSpPr>
          <p:nvPr>
            <p:ph type="sldNum" sz="quarter" idx="12"/>
          </p:nvPr>
        </p:nvSpPr>
        <p:spPr>
          <a:noFill/>
        </p:spPr>
        <p:txBody>
          <a:bodyPr/>
          <a:lstStyle/>
          <a:p>
            <a:fld id="{34DF0BA2-C7FA-45F8-97B3-73C938D478C4}" type="slidenum">
              <a:rPr lang="zh-CN" altLang="en-US">
                <a:solidFill>
                  <a:srgbClr val="000000"/>
                </a:solidFill>
              </a:rPr>
            </a:fld>
            <a:endParaRPr lang="en-US" altLang="zh-CN">
              <a:solidFill>
                <a:srgbClr val="000000"/>
              </a:solidFill>
            </a:endParaRPr>
          </a:p>
        </p:txBody>
      </p:sp>
      <p:sp>
        <p:nvSpPr>
          <p:cNvPr id="45058" name="Rectangle 2"/>
          <p:cNvSpPr>
            <a:spLocks noGrp="1" noChangeArrowheads="1"/>
          </p:cNvSpPr>
          <p:nvPr>
            <p:ph type="title"/>
          </p:nvPr>
        </p:nvSpPr>
        <p:spPr>
          <a:xfrm>
            <a:off x="468313" y="476250"/>
            <a:ext cx="8291512" cy="630238"/>
          </a:xfrm>
        </p:spPr>
        <p:txBody>
          <a:bodyPr/>
          <a:lstStyle/>
          <a:p>
            <a:pPr eaLnBrk="1" hangingPunct="1"/>
            <a:r>
              <a:rPr lang="zh-CN" altLang="en-US" sz="2400" b="1">
                <a:solidFill>
                  <a:srgbClr val="FF0000"/>
                </a:solidFill>
                <a:latin typeface="华文细黑" panose="02010600040101010101" pitchFamily="2" charset="-122"/>
              </a:rPr>
              <a:t>自底向上分析的关键：如何精确定义可归约串并识别</a:t>
            </a:r>
            <a:endParaRPr lang="zh-CN" altLang="en-US" sz="2400" b="1">
              <a:solidFill>
                <a:srgbClr val="FF0000"/>
              </a:solidFill>
              <a:latin typeface="华文细黑" panose="02010600040101010101" pitchFamily="2" charset="-122"/>
            </a:endParaRPr>
          </a:p>
        </p:txBody>
      </p:sp>
      <p:sp>
        <p:nvSpPr>
          <p:cNvPr id="658435" name="Rectangle 3"/>
          <p:cNvSpPr>
            <a:spLocks noGrp="1" noChangeArrowheads="1"/>
          </p:cNvSpPr>
          <p:nvPr>
            <p:ph type="body" idx="1"/>
          </p:nvPr>
        </p:nvSpPr>
        <p:spPr>
          <a:xfrm>
            <a:off x="468313" y="1109663"/>
            <a:ext cx="8143875" cy="4968875"/>
          </a:xfrm>
        </p:spPr>
        <p:txBody>
          <a:bodyPr/>
          <a:lstStyle/>
          <a:p>
            <a:pPr eaLnBrk="1" hangingPunct="1">
              <a:lnSpc>
                <a:spcPct val="120000"/>
              </a:lnSpc>
              <a:buFont typeface="Wingdings" panose="05000000000000000000" pitchFamily="2" charset="2"/>
              <a:buNone/>
            </a:pPr>
            <a:r>
              <a:rPr lang="zh-CN" altLang="en-US" sz="2200" b="1">
                <a:latin typeface="华文细黑" panose="02010600040101010101" pitchFamily="2" charset="-122"/>
              </a:rPr>
              <a:t>对可归约串的不同定义形成不同的自下而上分析方法：</a:t>
            </a:r>
            <a:endParaRPr lang="en-US" altLang="zh-CN" sz="2200" b="1">
              <a:latin typeface="华文细黑" panose="02010600040101010101" pitchFamily="2" charset="-122"/>
            </a:endParaRPr>
          </a:p>
          <a:p>
            <a:pPr eaLnBrk="1" hangingPunct="1">
              <a:lnSpc>
                <a:spcPct val="120000"/>
              </a:lnSpc>
              <a:buFont typeface="Wingdings" panose="05000000000000000000" pitchFamily="2" charset="2"/>
              <a:buNone/>
            </a:pPr>
            <a:r>
              <a:rPr lang="en-US" altLang="zh-CN" sz="2200" b="1">
                <a:latin typeface="华文细黑" panose="02010600040101010101" pitchFamily="2" charset="-122"/>
              </a:rPr>
              <a:t>1.</a:t>
            </a:r>
            <a:r>
              <a:rPr lang="zh-CN" altLang="en-US" sz="2200" b="1">
                <a:latin typeface="华文细黑" panose="02010600040101010101" pitchFamily="2" charset="-122"/>
              </a:rPr>
              <a:t>在</a:t>
            </a:r>
            <a:r>
              <a:rPr lang="zh-CN" altLang="en-US" sz="2200" b="1">
                <a:solidFill>
                  <a:srgbClr val="003399"/>
                </a:solidFill>
                <a:latin typeface="华文细黑" panose="02010600040101010101" pitchFamily="2" charset="-122"/>
              </a:rPr>
              <a:t>规范归约</a:t>
            </a:r>
            <a:r>
              <a:rPr lang="zh-CN" altLang="en-US" sz="2200" b="1">
                <a:latin typeface="华文细黑" panose="02010600040101010101" pitchFamily="2" charset="-122"/>
              </a:rPr>
              <a:t>分析法中，是用句柄来刻画可归约串</a:t>
            </a:r>
            <a:endParaRPr lang="en-US" altLang="zh-CN" sz="2200" b="1">
              <a:latin typeface="华文细黑" panose="02010600040101010101" pitchFamily="2" charset="-122"/>
            </a:endParaRPr>
          </a:p>
          <a:p>
            <a:pPr eaLnBrk="1" hangingPunct="1">
              <a:lnSpc>
                <a:spcPct val="120000"/>
              </a:lnSpc>
              <a:buFont typeface="Wingdings" panose="05000000000000000000" pitchFamily="2" charset="2"/>
              <a:buNone/>
            </a:pPr>
            <a:r>
              <a:rPr lang="en-US" altLang="zh-CN" sz="2200" b="1">
                <a:solidFill>
                  <a:srgbClr val="003399"/>
                </a:solidFill>
                <a:latin typeface="华文细黑" panose="02010600040101010101" pitchFamily="2" charset="-122"/>
              </a:rPr>
              <a:t>  (LR, </a:t>
            </a:r>
            <a:r>
              <a:rPr lang="zh-CN" altLang="en-US" sz="2200" b="1">
                <a:solidFill>
                  <a:srgbClr val="003399"/>
                </a:solidFill>
                <a:latin typeface="华文细黑" panose="02010600040101010101" pitchFamily="2" charset="-122"/>
              </a:rPr>
              <a:t>简单优先分析</a:t>
            </a:r>
            <a:r>
              <a:rPr lang="en-US" altLang="zh-CN" sz="2200" b="1">
                <a:solidFill>
                  <a:srgbClr val="003399"/>
                </a:solidFill>
                <a:latin typeface="华文细黑" panose="02010600040101010101" pitchFamily="2" charset="-122"/>
              </a:rPr>
              <a:t>)</a:t>
            </a:r>
            <a:endParaRPr lang="en-US" altLang="zh-CN" sz="2200" b="1">
              <a:solidFill>
                <a:srgbClr val="003399"/>
              </a:solidFill>
              <a:latin typeface="华文细黑" panose="02010600040101010101" pitchFamily="2" charset="-122"/>
            </a:endParaRPr>
          </a:p>
          <a:p>
            <a:pPr eaLnBrk="1" hangingPunct="1">
              <a:lnSpc>
                <a:spcPct val="120000"/>
              </a:lnSpc>
              <a:buFont typeface="Wingdings" panose="05000000000000000000" pitchFamily="2" charset="2"/>
              <a:buNone/>
            </a:pPr>
            <a:r>
              <a:rPr lang="en-US" altLang="zh-CN" sz="2200" b="1">
                <a:latin typeface="华文细黑" panose="02010600040101010101" pitchFamily="2" charset="-122"/>
              </a:rPr>
              <a:t>2.</a:t>
            </a:r>
            <a:r>
              <a:rPr lang="zh-CN" altLang="en-US" sz="2200" b="1">
                <a:latin typeface="华文细黑" panose="02010600040101010101" pitchFamily="2" charset="-122"/>
              </a:rPr>
              <a:t>在</a:t>
            </a:r>
            <a:r>
              <a:rPr lang="zh-CN" altLang="en-US" sz="2200" b="1">
                <a:solidFill>
                  <a:srgbClr val="0070C0"/>
                </a:solidFill>
                <a:latin typeface="华文细黑" panose="02010600040101010101" pitchFamily="2" charset="-122"/>
              </a:rPr>
              <a:t>算符优先</a:t>
            </a:r>
            <a:r>
              <a:rPr lang="zh-CN" altLang="en-US" sz="2200" b="1">
                <a:latin typeface="华文细黑" panose="02010600040101010101" pitchFamily="2" charset="-122"/>
              </a:rPr>
              <a:t>分析法中，是用</a:t>
            </a:r>
            <a:r>
              <a:rPr lang="zh-CN" altLang="en-US" sz="2200" b="1">
                <a:solidFill>
                  <a:srgbClr val="0070C0"/>
                </a:solidFill>
                <a:latin typeface="华文细黑" panose="02010600040101010101" pitchFamily="2" charset="-122"/>
              </a:rPr>
              <a:t>最左素短语</a:t>
            </a:r>
            <a:r>
              <a:rPr lang="zh-CN" altLang="en-US" sz="2200" b="1">
                <a:latin typeface="华文细黑" panose="02010600040101010101" pitchFamily="2" charset="-122"/>
              </a:rPr>
              <a:t>来刻画可归约串</a:t>
            </a:r>
            <a:endParaRPr lang="zh-CN" altLang="en-US" sz="2200" b="1">
              <a:latin typeface="华文细黑" panose="02010600040101010101" pitchFamily="2" charset="-122"/>
            </a:endParaRPr>
          </a:p>
          <a:p>
            <a:pPr eaLnBrk="1" hangingPunct="1">
              <a:lnSpc>
                <a:spcPct val="120000"/>
              </a:lnSpc>
              <a:spcBef>
                <a:spcPts val="800"/>
              </a:spcBef>
              <a:buFont typeface="Wingdings" panose="05000000000000000000" pitchFamily="2" charset="2"/>
              <a:buNone/>
            </a:pPr>
            <a:r>
              <a:rPr lang="zh-CN" altLang="en-US" sz="2200" b="1">
                <a:latin typeface="华文细黑" panose="02010600040101010101" pitchFamily="2" charset="-122"/>
              </a:rPr>
              <a:t>根据识别可归约串的不同方法，也形成不同的自下而上分析方法。</a:t>
            </a:r>
            <a:endParaRPr lang="zh-CN" altLang="en-US" sz="2200" b="1">
              <a:latin typeface="华文细黑" panose="02010600040101010101" pitchFamily="2" charset="-122"/>
            </a:endParaRPr>
          </a:p>
          <a:p>
            <a:pPr eaLnBrk="1" hangingPunct="1">
              <a:lnSpc>
                <a:spcPct val="120000"/>
              </a:lnSpc>
              <a:buFont typeface="Wingdings" panose="05000000000000000000" pitchFamily="2" charset="2"/>
              <a:buNone/>
            </a:pPr>
            <a:r>
              <a:rPr lang="zh-CN" altLang="en-US" sz="2200" b="1">
                <a:latin typeface="华文细黑" panose="02010600040101010101" pitchFamily="2" charset="-122"/>
              </a:rPr>
              <a:t>简单优先分析法和</a:t>
            </a:r>
            <a:r>
              <a:rPr lang="en-US" altLang="zh-CN" sz="2200" b="1">
                <a:latin typeface="华文细黑" panose="02010600040101010101" pitchFamily="2" charset="-122"/>
              </a:rPr>
              <a:t>LR</a:t>
            </a:r>
            <a:r>
              <a:rPr lang="zh-CN" altLang="en-US" sz="2200" b="1">
                <a:latin typeface="华文细黑" panose="02010600040101010101" pitchFamily="2" charset="-122"/>
              </a:rPr>
              <a:t>分析法都是规范归约分析法（用句柄归约），</a:t>
            </a:r>
            <a:endParaRPr lang="en-US" altLang="zh-CN" sz="2200" b="1">
              <a:latin typeface="华文细黑" panose="02010600040101010101" pitchFamily="2" charset="-122"/>
            </a:endParaRPr>
          </a:p>
          <a:p>
            <a:pPr eaLnBrk="1" hangingPunct="1">
              <a:lnSpc>
                <a:spcPct val="120000"/>
              </a:lnSpc>
              <a:buFont typeface="Wingdings" panose="05000000000000000000" pitchFamily="2" charset="2"/>
              <a:buNone/>
            </a:pPr>
            <a:r>
              <a:rPr lang="zh-CN" altLang="en-US" sz="2200" b="1">
                <a:latin typeface="华文细黑" panose="02010600040101010101" pitchFamily="2" charset="-122"/>
              </a:rPr>
              <a:t>但它们识别句柄的方法不同：</a:t>
            </a:r>
            <a:endParaRPr lang="en-US" altLang="zh-CN" sz="2200" b="1">
              <a:latin typeface="华文细黑" panose="02010600040101010101" pitchFamily="2" charset="-122"/>
            </a:endParaRPr>
          </a:p>
          <a:p>
            <a:pPr eaLnBrk="1" hangingPunct="1">
              <a:lnSpc>
                <a:spcPct val="120000"/>
              </a:lnSpc>
              <a:buFont typeface="Wingdings" panose="05000000000000000000" pitchFamily="2" charset="2"/>
              <a:buNone/>
            </a:pPr>
            <a:r>
              <a:rPr lang="en-US" altLang="zh-CN" sz="2200" b="1">
                <a:latin typeface="华文细黑" panose="02010600040101010101" pitchFamily="2" charset="-122"/>
              </a:rPr>
              <a:t>1.LR</a:t>
            </a:r>
            <a:r>
              <a:rPr lang="zh-CN" altLang="en-US" sz="2200" b="1">
                <a:latin typeface="华文细黑" panose="02010600040101010101" pitchFamily="2" charset="-122"/>
              </a:rPr>
              <a:t>分析法是根据历史、现实、展望三者信息来确定栈顶符号串是否形成句柄。</a:t>
            </a:r>
            <a:endParaRPr lang="en-US" altLang="zh-CN" sz="2200" b="1">
              <a:latin typeface="华文细黑" panose="02010600040101010101" pitchFamily="2" charset="-122"/>
            </a:endParaRPr>
          </a:p>
          <a:p>
            <a:pPr eaLnBrk="1" hangingPunct="1">
              <a:lnSpc>
                <a:spcPct val="120000"/>
              </a:lnSpc>
              <a:buFont typeface="Wingdings" panose="05000000000000000000" pitchFamily="2" charset="2"/>
              <a:buNone/>
            </a:pPr>
            <a:r>
              <a:rPr lang="en-US" altLang="zh-CN" sz="2200" b="1">
                <a:latin typeface="华文细黑" panose="02010600040101010101" pitchFamily="2" charset="-122"/>
              </a:rPr>
              <a:t>2.</a:t>
            </a:r>
            <a:r>
              <a:rPr lang="zh-CN" altLang="en-US" sz="2200" b="1">
                <a:latin typeface="华文细黑" panose="02010600040101010101" pitchFamily="2" charset="-122"/>
              </a:rPr>
              <a:t>简单优先分析法是根据文法符号之间的优先关系来确定句柄。</a:t>
            </a:r>
            <a:endParaRPr lang="zh-CN" altLang="en-US" sz="2200" b="1">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animEffect transition="in" filter="blinds(horizontal)">
                                      <p:cBhvr>
                                        <p:cTn id="7" dur="500"/>
                                        <p:tgtEl>
                                          <p:spTgt spid="65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8435">
                                            <p:txEl>
                                              <p:pRg st="1" end="1"/>
                                            </p:txEl>
                                          </p:spTgt>
                                        </p:tgtEl>
                                        <p:attrNameLst>
                                          <p:attrName>style.visibility</p:attrName>
                                        </p:attrNameLst>
                                      </p:cBhvr>
                                      <p:to>
                                        <p:strVal val="visible"/>
                                      </p:to>
                                    </p:set>
                                    <p:animEffect transition="in" filter="blinds(horizontal)">
                                      <p:cBhvr>
                                        <p:cTn id="12" dur="500"/>
                                        <p:tgtEl>
                                          <p:spTgt spid="65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8435">
                                            <p:txEl>
                                              <p:pRg st="2" end="2"/>
                                            </p:txEl>
                                          </p:spTgt>
                                        </p:tgtEl>
                                        <p:attrNameLst>
                                          <p:attrName>style.visibility</p:attrName>
                                        </p:attrNameLst>
                                      </p:cBhvr>
                                      <p:to>
                                        <p:strVal val="visible"/>
                                      </p:to>
                                    </p:set>
                                    <p:animEffect transition="in" filter="blinds(horizontal)">
                                      <p:cBhvr>
                                        <p:cTn id="17" dur="500"/>
                                        <p:tgtEl>
                                          <p:spTgt spid="65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8435">
                                            <p:txEl>
                                              <p:pRg st="3" end="3"/>
                                            </p:txEl>
                                          </p:spTgt>
                                        </p:tgtEl>
                                        <p:attrNameLst>
                                          <p:attrName>style.visibility</p:attrName>
                                        </p:attrNameLst>
                                      </p:cBhvr>
                                      <p:to>
                                        <p:strVal val="visible"/>
                                      </p:to>
                                    </p:set>
                                    <p:animEffect transition="in" filter="blinds(horizontal)">
                                      <p:cBhvr>
                                        <p:cTn id="22" dur="500"/>
                                        <p:tgtEl>
                                          <p:spTgt spid="65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8435">
                                            <p:txEl>
                                              <p:pRg st="4" end="4"/>
                                            </p:txEl>
                                          </p:spTgt>
                                        </p:tgtEl>
                                        <p:attrNameLst>
                                          <p:attrName>style.visibility</p:attrName>
                                        </p:attrNameLst>
                                      </p:cBhvr>
                                      <p:to>
                                        <p:strVal val="visible"/>
                                      </p:to>
                                    </p:set>
                                    <p:animEffect transition="in" filter="blinds(horizontal)">
                                      <p:cBhvr>
                                        <p:cTn id="27" dur="500"/>
                                        <p:tgtEl>
                                          <p:spTgt spid="65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8435">
                                            <p:txEl>
                                              <p:pRg st="5" end="5"/>
                                            </p:txEl>
                                          </p:spTgt>
                                        </p:tgtEl>
                                        <p:attrNameLst>
                                          <p:attrName>style.visibility</p:attrName>
                                        </p:attrNameLst>
                                      </p:cBhvr>
                                      <p:to>
                                        <p:strVal val="visible"/>
                                      </p:to>
                                    </p:set>
                                    <p:animEffect transition="in" filter="blinds(horizontal)">
                                      <p:cBhvr>
                                        <p:cTn id="32" dur="500"/>
                                        <p:tgtEl>
                                          <p:spTgt spid="65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58435">
                                            <p:txEl>
                                              <p:pRg st="6" end="6"/>
                                            </p:txEl>
                                          </p:spTgt>
                                        </p:tgtEl>
                                        <p:attrNameLst>
                                          <p:attrName>style.visibility</p:attrName>
                                        </p:attrNameLst>
                                      </p:cBhvr>
                                      <p:to>
                                        <p:strVal val="visible"/>
                                      </p:to>
                                    </p:set>
                                    <p:animEffect transition="in" filter="blinds(horizontal)">
                                      <p:cBhvr>
                                        <p:cTn id="37" dur="500"/>
                                        <p:tgtEl>
                                          <p:spTgt spid="6584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58435">
                                            <p:txEl>
                                              <p:pRg st="7" end="7"/>
                                            </p:txEl>
                                          </p:spTgt>
                                        </p:tgtEl>
                                        <p:attrNameLst>
                                          <p:attrName>style.visibility</p:attrName>
                                        </p:attrNameLst>
                                      </p:cBhvr>
                                      <p:to>
                                        <p:strVal val="visible"/>
                                      </p:to>
                                    </p:set>
                                    <p:animEffect transition="in" filter="blinds(horizontal)">
                                      <p:cBhvr>
                                        <p:cTn id="42" dur="500"/>
                                        <p:tgtEl>
                                          <p:spTgt spid="6584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58435">
                                            <p:txEl>
                                              <p:pRg st="8" end="8"/>
                                            </p:txEl>
                                          </p:spTgt>
                                        </p:tgtEl>
                                        <p:attrNameLst>
                                          <p:attrName>style.visibility</p:attrName>
                                        </p:attrNameLst>
                                      </p:cBhvr>
                                      <p:to>
                                        <p:strVal val="visible"/>
                                      </p:to>
                                    </p:set>
                                    <p:animEffect transition="in" filter="blinds(horizontal)">
                                      <p:cBhvr>
                                        <p:cTn id="47" dur="500"/>
                                        <p:tgtEl>
                                          <p:spTgt spid="65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5"/>
          <p:cNvSpPr>
            <a:spLocks noGrp="1"/>
          </p:cNvSpPr>
          <p:nvPr>
            <p:ph type="sldNum" sz="quarter" idx="12"/>
          </p:nvPr>
        </p:nvSpPr>
        <p:spPr>
          <a:noFill/>
        </p:spPr>
        <p:txBody>
          <a:bodyPr/>
          <a:lstStyle/>
          <a:p>
            <a:fld id="{2309C378-105C-4625-A2AE-248F36184004}" type="slidenum">
              <a:rPr lang="zh-CN" altLang="en-US" smtClean="0"/>
            </a:fld>
            <a:endParaRPr lang="en-US" altLang="zh-CN"/>
          </a:p>
        </p:txBody>
      </p:sp>
      <p:sp>
        <p:nvSpPr>
          <p:cNvPr id="659459" name="Text Box 3"/>
          <p:cNvSpPr txBox="1">
            <a:spLocks noChangeArrowheads="1"/>
          </p:cNvSpPr>
          <p:nvPr/>
        </p:nvSpPr>
        <p:spPr bwMode="auto">
          <a:xfrm>
            <a:off x="298450" y="571500"/>
            <a:ext cx="3059113" cy="3028950"/>
          </a:xfrm>
          <a:prstGeom prst="rect">
            <a:avLst/>
          </a:prstGeom>
          <a:noFill/>
          <a:ln w="9525">
            <a:noFill/>
            <a:miter lim="800000"/>
          </a:ln>
        </p:spPr>
        <p:txBody>
          <a:bodyPr>
            <a:spAutoFit/>
          </a:bodyPr>
          <a:lstStyle/>
          <a:p>
            <a:pPr>
              <a:spcBef>
                <a:spcPct val="50000"/>
              </a:spcBef>
            </a:pPr>
            <a:r>
              <a:rPr kumimoji="1" lang="en-US" altLang="zh-CN" sz="2000" b="1">
                <a:solidFill>
                  <a:srgbClr val="000000"/>
                </a:solidFill>
                <a:latin typeface="楷体_GB2312"/>
                <a:ea typeface="楷体_GB2312"/>
                <a:cs typeface="楷体_GB2312"/>
              </a:rPr>
              <a:t>[</a:t>
            </a:r>
            <a:r>
              <a:rPr kumimoji="1" lang="zh-CN" altLang="en-US" sz="2000" b="1">
                <a:solidFill>
                  <a:srgbClr val="000000"/>
                </a:solidFill>
                <a:latin typeface="楷体_GB2312"/>
                <a:ea typeface="楷体_GB2312"/>
                <a:cs typeface="楷体_GB2312"/>
              </a:rPr>
              <a:t>例</a:t>
            </a:r>
            <a:r>
              <a:rPr kumimoji="1" lang="en-US" altLang="zh-CN" sz="2000" b="1">
                <a:solidFill>
                  <a:srgbClr val="000000"/>
                </a:solidFill>
                <a:latin typeface="楷体_GB2312"/>
                <a:ea typeface="楷体_GB2312"/>
                <a:cs typeface="楷体_GB2312"/>
              </a:rPr>
              <a:t>] </a:t>
            </a:r>
            <a:r>
              <a:rPr kumimoji="1" lang="zh-CN" altLang="en-US" sz="2000" b="1">
                <a:solidFill>
                  <a:srgbClr val="000000"/>
                </a:solidFill>
                <a:latin typeface="楷体_GB2312"/>
                <a:ea typeface="楷体_GB2312"/>
                <a:cs typeface="楷体_GB2312"/>
              </a:rPr>
              <a:t>有文法</a:t>
            </a:r>
            <a:r>
              <a:rPr kumimoji="1" lang="en-US" altLang="zh-CN" sz="2000" b="1">
                <a:solidFill>
                  <a:srgbClr val="000000"/>
                </a:solidFill>
                <a:latin typeface="楷体_GB2312"/>
                <a:ea typeface="楷体_GB2312"/>
                <a:cs typeface="楷体_GB2312"/>
              </a:rPr>
              <a:t>G[S]</a:t>
            </a:r>
            <a:r>
              <a:rPr kumimoji="1" lang="zh-CN" altLang="en-US" sz="2000" b="1">
                <a:solidFill>
                  <a:srgbClr val="000000"/>
                </a:solidFill>
                <a:latin typeface="楷体_GB2312"/>
                <a:ea typeface="楷体_GB2312"/>
                <a:cs typeface="楷体_GB2312"/>
              </a:rPr>
              <a:t>：</a:t>
            </a:r>
            <a:endParaRPr kumimoji="1" lang="zh-CN" altLang="en-US" sz="2000" b="1">
              <a:solidFill>
                <a:srgbClr val="000000"/>
              </a:solidFill>
              <a:latin typeface="楷体_GB2312"/>
              <a:ea typeface="楷体_GB2312"/>
              <a:cs typeface="楷体_GB2312"/>
            </a:endParaRPr>
          </a:p>
          <a:p>
            <a:pPr>
              <a:spcBef>
                <a:spcPct val="50000"/>
              </a:spcBef>
            </a:pPr>
            <a:r>
              <a:rPr kumimoji="1" lang="zh-CN" altLang="en-US" sz="2000" b="1">
                <a:solidFill>
                  <a:srgbClr val="000000"/>
                </a:solidFill>
                <a:latin typeface="楷体_GB2312"/>
                <a:ea typeface="楷体_GB2312"/>
                <a:cs typeface="楷体_GB2312"/>
              </a:rPr>
              <a:t> </a:t>
            </a:r>
            <a:r>
              <a:rPr kumimoji="1" lang="en-US" altLang="zh-CN" sz="2000" b="1">
                <a:solidFill>
                  <a:srgbClr val="000000"/>
                </a:solidFill>
                <a:latin typeface="楷体_GB2312"/>
                <a:ea typeface="楷体_GB2312"/>
                <a:cs typeface="楷体_GB2312"/>
              </a:rPr>
              <a:t>(1) S</a:t>
            </a:r>
            <a:r>
              <a:rPr kumimoji="1" lang="en-US" altLang="zh-CN" sz="2000" b="1">
                <a:latin typeface="楷体_GB2312"/>
                <a:ea typeface="楷体_GB2312"/>
                <a:cs typeface="楷体_GB2312"/>
              </a:rPr>
              <a:t>→</a:t>
            </a:r>
            <a:r>
              <a:rPr kumimoji="1" lang="en-US" altLang="zh-CN" sz="2000" b="1">
                <a:solidFill>
                  <a:srgbClr val="000000"/>
                </a:solidFill>
                <a:latin typeface="楷体_GB2312"/>
                <a:ea typeface="楷体_GB2312"/>
                <a:cs typeface="楷体_GB2312"/>
              </a:rPr>
              <a:t>aAcBe</a:t>
            </a:r>
            <a:endParaRPr kumimoji="1" lang="en-US" altLang="zh-CN" sz="2000" b="1">
              <a:solidFill>
                <a:srgbClr val="000000"/>
              </a:solidFill>
              <a:latin typeface="楷体_GB2312"/>
              <a:ea typeface="楷体_GB2312"/>
              <a:cs typeface="楷体_GB2312"/>
            </a:endParaRPr>
          </a:p>
          <a:p>
            <a:pPr>
              <a:spcBef>
                <a:spcPct val="50000"/>
              </a:spcBef>
            </a:pPr>
            <a:r>
              <a:rPr kumimoji="1" lang="en-US" altLang="zh-CN" sz="2000" b="1">
                <a:solidFill>
                  <a:srgbClr val="000000"/>
                </a:solidFill>
                <a:latin typeface="楷体_GB2312"/>
                <a:ea typeface="楷体_GB2312"/>
                <a:cs typeface="楷体_GB2312"/>
              </a:rPr>
              <a:t> (2) A</a:t>
            </a:r>
            <a:r>
              <a:rPr kumimoji="1" lang="en-US" altLang="zh-CN" sz="2000" b="1">
                <a:latin typeface="楷体_GB2312"/>
                <a:ea typeface="楷体_GB2312"/>
                <a:cs typeface="楷体_GB2312"/>
              </a:rPr>
              <a:t>→</a:t>
            </a:r>
            <a:r>
              <a:rPr kumimoji="1" lang="en-US" altLang="zh-CN" sz="2000" b="1">
                <a:solidFill>
                  <a:srgbClr val="000000"/>
                </a:solidFill>
                <a:latin typeface="楷体_GB2312"/>
                <a:ea typeface="楷体_GB2312"/>
                <a:cs typeface="楷体_GB2312"/>
              </a:rPr>
              <a:t>b</a:t>
            </a:r>
            <a:endParaRPr kumimoji="1" lang="en-US" altLang="zh-CN" sz="2000" b="1">
              <a:solidFill>
                <a:srgbClr val="000000"/>
              </a:solidFill>
              <a:latin typeface="楷体_GB2312"/>
              <a:ea typeface="楷体_GB2312"/>
              <a:cs typeface="楷体_GB2312"/>
            </a:endParaRPr>
          </a:p>
          <a:p>
            <a:pPr>
              <a:spcBef>
                <a:spcPct val="50000"/>
              </a:spcBef>
            </a:pPr>
            <a:r>
              <a:rPr kumimoji="1" lang="en-US" altLang="zh-CN" sz="2000" b="1">
                <a:solidFill>
                  <a:srgbClr val="000000"/>
                </a:solidFill>
                <a:latin typeface="楷体_GB2312"/>
                <a:ea typeface="楷体_GB2312"/>
                <a:cs typeface="楷体_GB2312"/>
              </a:rPr>
              <a:t> (3) A</a:t>
            </a:r>
            <a:r>
              <a:rPr kumimoji="1" lang="en-US" altLang="zh-CN" sz="2000" b="1">
                <a:latin typeface="楷体_GB2312"/>
                <a:ea typeface="楷体_GB2312"/>
                <a:cs typeface="楷体_GB2312"/>
              </a:rPr>
              <a:t>→</a:t>
            </a:r>
            <a:r>
              <a:rPr kumimoji="1" lang="en-US" altLang="zh-CN" sz="2000" b="1">
                <a:solidFill>
                  <a:srgbClr val="000000"/>
                </a:solidFill>
                <a:latin typeface="楷体_GB2312"/>
                <a:ea typeface="楷体_GB2312"/>
                <a:cs typeface="楷体_GB2312"/>
              </a:rPr>
              <a:t>Ab</a:t>
            </a:r>
            <a:endParaRPr kumimoji="1" lang="en-US" altLang="zh-CN" sz="2000" b="1">
              <a:solidFill>
                <a:srgbClr val="000000"/>
              </a:solidFill>
              <a:latin typeface="楷体_GB2312"/>
              <a:ea typeface="楷体_GB2312"/>
              <a:cs typeface="楷体_GB2312"/>
            </a:endParaRPr>
          </a:p>
          <a:p>
            <a:pPr>
              <a:spcBef>
                <a:spcPct val="50000"/>
              </a:spcBef>
            </a:pPr>
            <a:r>
              <a:rPr kumimoji="1" lang="en-US" altLang="zh-CN" sz="2000" b="1">
                <a:solidFill>
                  <a:srgbClr val="000000"/>
                </a:solidFill>
                <a:latin typeface="楷体_GB2312"/>
                <a:ea typeface="楷体_GB2312"/>
                <a:cs typeface="楷体_GB2312"/>
              </a:rPr>
              <a:t> (4) B</a:t>
            </a:r>
            <a:r>
              <a:rPr kumimoji="1" lang="en-US" altLang="zh-CN" sz="2000" b="1">
                <a:latin typeface="楷体_GB2312"/>
                <a:ea typeface="楷体_GB2312"/>
                <a:cs typeface="楷体_GB2312"/>
              </a:rPr>
              <a:t>→</a:t>
            </a:r>
            <a:r>
              <a:rPr kumimoji="1" lang="en-US" altLang="zh-CN" sz="2000" b="1">
                <a:solidFill>
                  <a:srgbClr val="000000"/>
                </a:solidFill>
                <a:latin typeface="楷体_GB2312"/>
                <a:ea typeface="楷体_GB2312"/>
                <a:cs typeface="楷体_GB2312"/>
              </a:rPr>
              <a:t>d</a:t>
            </a:r>
            <a:endParaRPr kumimoji="1" lang="en-US" altLang="zh-CN" sz="2000" b="1">
              <a:solidFill>
                <a:srgbClr val="FFFFFF"/>
              </a:solidFill>
              <a:latin typeface="楷体_GB2312"/>
              <a:ea typeface="楷体_GB2312"/>
              <a:cs typeface="楷体_GB2312"/>
            </a:endParaRPr>
          </a:p>
          <a:p>
            <a:pPr>
              <a:lnSpc>
                <a:spcPct val="70000"/>
              </a:lnSpc>
              <a:spcBef>
                <a:spcPct val="50000"/>
              </a:spcBef>
            </a:pPr>
            <a:r>
              <a:rPr kumimoji="1" lang="zh-CN" altLang="en-US" sz="2000" b="1">
                <a:solidFill>
                  <a:srgbClr val="000000"/>
                </a:solidFill>
                <a:latin typeface="楷体_GB2312"/>
                <a:ea typeface="楷体_GB2312"/>
                <a:cs typeface="楷体_GB2312"/>
              </a:rPr>
              <a:t>试分析符号串</a:t>
            </a:r>
            <a:r>
              <a:rPr kumimoji="1" lang="en-US" altLang="zh-CN" sz="2000" b="1">
                <a:solidFill>
                  <a:srgbClr val="000000"/>
                </a:solidFill>
                <a:latin typeface="楷体_GB2312"/>
                <a:ea typeface="楷体_GB2312"/>
                <a:cs typeface="楷体_GB2312"/>
              </a:rPr>
              <a:t>abbcde</a:t>
            </a:r>
            <a:r>
              <a:rPr kumimoji="1" lang="zh-CN" altLang="en-US" sz="2000" b="1">
                <a:solidFill>
                  <a:srgbClr val="000000"/>
                </a:solidFill>
                <a:latin typeface="楷体_GB2312"/>
                <a:ea typeface="楷体_GB2312"/>
                <a:cs typeface="楷体_GB2312"/>
              </a:rPr>
              <a:t>是</a:t>
            </a:r>
            <a:endParaRPr kumimoji="1" lang="zh-CN" altLang="en-US" sz="2000" b="1">
              <a:solidFill>
                <a:srgbClr val="000000"/>
              </a:solidFill>
              <a:latin typeface="楷体_GB2312"/>
              <a:ea typeface="楷体_GB2312"/>
              <a:cs typeface="楷体_GB2312"/>
            </a:endParaRPr>
          </a:p>
          <a:p>
            <a:pPr>
              <a:lnSpc>
                <a:spcPct val="70000"/>
              </a:lnSpc>
              <a:spcBef>
                <a:spcPct val="50000"/>
              </a:spcBef>
            </a:pPr>
            <a:r>
              <a:rPr kumimoji="1" lang="zh-CN" altLang="en-US" sz="2000" b="1">
                <a:solidFill>
                  <a:srgbClr val="000000"/>
                </a:solidFill>
                <a:latin typeface="楷体_GB2312"/>
                <a:ea typeface="楷体_GB2312"/>
                <a:cs typeface="楷体_GB2312"/>
              </a:rPr>
              <a:t>否为该文法的句子。</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659460" name="Text Box 4"/>
          <p:cNvSpPr txBox="1">
            <a:spLocks noChangeArrowheads="1"/>
          </p:cNvSpPr>
          <p:nvPr/>
        </p:nvSpPr>
        <p:spPr bwMode="auto">
          <a:xfrm>
            <a:off x="3429000" y="533400"/>
            <a:ext cx="5486400" cy="1768475"/>
          </a:xfrm>
          <a:prstGeom prst="rect">
            <a:avLst/>
          </a:prstGeom>
          <a:solidFill>
            <a:srgbClr val="CCECFF"/>
          </a:solidFill>
          <a:ln w="9525">
            <a:noFill/>
            <a:miter lim="800000"/>
          </a:ln>
        </p:spPr>
        <p:txBody>
          <a:bodyPr>
            <a:spAutoFit/>
          </a:bodyPr>
          <a:lstStyle/>
          <a:p>
            <a:pPr>
              <a:spcBef>
                <a:spcPct val="50000"/>
              </a:spcBef>
            </a:pPr>
            <a:r>
              <a:rPr kumimoji="1" lang="zh-CN" altLang="en-US" sz="2200" b="1">
                <a:solidFill>
                  <a:srgbClr val="000000"/>
                </a:solidFill>
                <a:latin typeface="Times New Roman" panose="02020603050405020304" pitchFamily="18" charset="0"/>
              </a:rPr>
              <a:t>解：从文法的开始符号进行</a:t>
            </a:r>
            <a:r>
              <a:rPr kumimoji="1" lang="zh-CN" altLang="en-US" sz="2200" b="1">
                <a:latin typeface="Times New Roman" panose="02020603050405020304" pitchFamily="18" charset="0"/>
              </a:rPr>
              <a:t>规范推导</a:t>
            </a:r>
            <a:r>
              <a:rPr kumimoji="1" lang="zh-CN" altLang="en-US" sz="2200" b="1">
                <a:solidFill>
                  <a:srgbClr val="000000"/>
                </a:solidFill>
                <a:latin typeface="Times New Roman" panose="02020603050405020304" pitchFamily="18" charset="0"/>
              </a:rPr>
              <a:t>，依次使用</a:t>
            </a:r>
            <a:r>
              <a:rPr kumimoji="1" lang="en-US" altLang="zh-CN" sz="2200" b="1">
                <a:solidFill>
                  <a:srgbClr val="000000"/>
                </a:solidFill>
                <a:latin typeface="Times New Roman" panose="02020603050405020304" pitchFamily="18" charset="0"/>
              </a:rPr>
              <a:t>1</a:t>
            </a:r>
            <a:r>
              <a:rPr kumimoji="1" lang="zh-CN" altLang="en-US" sz="2200" b="1">
                <a:solidFill>
                  <a:srgbClr val="000000"/>
                </a:solidFill>
                <a:latin typeface="Times New Roman" panose="02020603050405020304" pitchFamily="18" charset="0"/>
              </a:rPr>
              <a:t>、</a:t>
            </a:r>
            <a:r>
              <a:rPr kumimoji="1" lang="en-US" altLang="zh-CN" sz="2200" b="1">
                <a:solidFill>
                  <a:srgbClr val="000000"/>
                </a:solidFill>
                <a:latin typeface="Times New Roman" panose="02020603050405020304" pitchFamily="18" charset="0"/>
              </a:rPr>
              <a:t>4</a:t>
            </a:r>
            <a:r>
              <a:rPr kumimoji="1" lang="zh-CN" altLang="en-US" sz="2200" b="1">
                <a:solidFill>
                  <a:srgbClr val="000000"/>
                </a:solidFill>
                <a:latin typeface="Times New Roman" panose="02020603050405020304" pitchFamily="18" charset="0"/>
              </a:rPr>
              <a:t>、</a:t>
            </a:r>
            <a:r>
              <a:rPr kumimoji="1" lang="en-US" altLang="zh-CN" sz="2200" b="1">
                <a:solidFill>
                  <a:srgbClr val="000000"/>
                </a:solidFill>
                <a:latin typeface="Times New Roman" panose="02020603050405020304" pitchFamily="18" charset="0"/>
              </a:rPr>
              <a:t>3</a:t>
            </a:r>
            <a:r>
              <a:rPr kumimoji="1" lang="zh-CN" altLang="en-US" sz="2200" b="1">
                <a:solidFill>
                  <a:srgbClr val="000000"/>
                </a:solidFill>
                <a:latin typeface="Times New Roman" panose="02020603050405020304" pitchFamily="18" charset="0"/>
              </a:rPr>
              <a:t>、</a:t>
            </a:r>
            <a:r>
              <a:rPr kumimoji="1" lang="en-US" altLang="zh-CN" sz="2200" b="1">
                <a:solidFill>
                  <a:srgbClr val="000000"/>
                </a:solidFill>
                <a:latin typeface="Times New Roman" panose="02020603050405020304" pitchFamily="18" charset="0"/>
              </a:rPr>
              <a:t>2</a:t>
            </a:r>
            <a:r>
              <a:rPr kumimoji="1" lang="zh-CN" altLang="en-US" sz="2200" b="1">
                <a:solidFill>
                  <a:srgbClr val="000000"/>
                </a:solidFill>
                <a:latin typeface="Times New Roman" panose="02020603050405020304" pitchFamily="18" charset="0"/>
              </a:rPr>
              <a:t>规则</a:t>
            </a:r>
            <a:r>
              <a:rPr kumimoji="1" lang="en-US" altLang="zh-CN" sz="2200" b="1">
                <a:solidFill>
                  <a:srgbClr val="000000"/>
                </a:solidFill>
                <a:latin typeface="Times New Roman" panose="02020603050405020304" pitchFamily="18" charset="0"/>
              </a:rPr>
              <a:t>.</a:t>
            </a:r>
            <a:endParaRPr kumimoji="1" lang="en-US" altLang="zh-CN" sz="2200" b="1">
              <a:solidFill>
                <a:srgbClr val="000000"/>
              </a:solidFill>
              <a:latin typeface="Times New Roman" panose="02020603050405020304" pitchFamily="18" charset="0"/>
            </a:endParaRPr>
          </a:p>
          <a:p>
            <a:pPr>
              <a:spcBef>
                <a:spcPct val="50000"/>
              </a:spcBef>
            </a:pPr>
            <a:r>
              <a:rPr kumimoji="1" lang="en-US" altLang="zh-CN" sz="2200" b="1">
                <a:latin typeface="Times New Roman" panose="02020603050405020304" pitchFamily="18" charset="0"/>
              </a:rPr>
              <a:t>S </a:t>
            </a:r>
            <a:r>
              <a:rPr kumimoji="1" lang="en-US" altLang="zh-CN" sz="2200" b="1">
                <a:solidFill>
                  <a:srgbClr val="000000"/>
                </a:solidFill>
                <a:latin typeface="Times New Roman" panose="02020603050405020304" pitchFamily="18" charset="0"/>
              </a:rPr>
              <a:t>=&gt;</a:t>
            </a:r>
            <a:r>
              <a:rPr kumimoji="1" lang="en-US" altLang="zh-CN" sz="2200" b="1" u="sng">
                <a:latin typeface="Times New Roman" panose="02020603050405020304" pitchFamily="18" charset="0"/>
              </a:rPr>
              <a:t>aAc</a:t>
            </a:r>
            <a:r>
              <a:rPr kumimoji="1" lang="en-US" altLang="zh-CN" sz="2200" b="1" u="sng">
                <a:solidFill>
                  <a:srgbClr val="FF0000"/>
                </a:solidFill>
                <a:latin typeface="Times New Roman" panose="02020603050405020304" pitchFamily="18" charset="0"/>
              </a:rPr>
              <a:t>B</a:t>
            </a:r>
            <a:r>
              <a:rPr kumimoji="1" lang="en-US" altLang="zh-CN" sz="2200" b="1" u="sng">
                <a:latin typeface="Times New Roman" panose="02020603050405020304" pitchFamily="18" charset="0"/>
              </a:rPr>
              <a:t>e</a:t>
            </a:r>
            <a:r>
              <a:rPr kumimoji="1" lang="en-US" altLang="zh-CN" sz="2200" b="1">
                <a:latin typeface="Times New Roman" panose="02020603050405020304" pitchFamily="18" charset="0"/>
              </a:rPr>
              <a:t> </a:t>
            </a:r>
            <a:r>
              <a:rPr kumimoji="1" lang="en-US" altLang="zh-CN" sz="2200" b="1">
                <a:solidFill>
                  <a:srgbClr val="000000"/>
                </a:solidFill>
                <a:latin typeface="Times New Roman" panose="02020603050405020304" pitchFamily="18" charset="0"/>
              </a:rPr>
              <a:t>=&gt;</a:t>
            </a:r>
            <a:r>
              <a:rPr kumimoji="1" lang="en-US" altLang="zh-CN" sz="2200" b="1">
                <a:latin typeface="Times New Roman" panose="02020603050405020304" pitchFamily="18" charset="0"/>
              </a:rPr>
              <a:t>a</a:t>
            </a:r>
            <a:r>
              <a:rPr kumimoji="1" lang="en-US" altLang="zh-CN" sz="2200" b="1">
                <a:solidFill>
                  <a:srgbClr val="FF0000"/>
                </a:solidFill>
                <a:latin typeface="Times New Roman" panose="02020603050405020304" pitchFamily="18" charset="0"/>
              </a:rPr>
              <a:t>A</a:t>
            </a:r>
            <a:r>
              <a:rPr kumimoji="1" lang="en-US" altLang="zh-CN" sz="2200" b="1">
                <a:latin typeface="Times New Roman" panose="02020603050405020304" pitchFamily="18" charset="0"/>
              </a:rPr>
              <a:t>c</a:t>
            </a:r>
            <a:r>
              <a:rPr kumimoji="1" lang="en-US" altLang="zh-CN" sz="2200" b="1" u="sng">
                <a:latin typeface="Times New Roman" panose="02020603050405020304" pitchFamily="18" charset="0"/>
              </a:rPr>
              <a:t>d</a:t>
            </a:r>
            <a:r>
              <a:rPr kumimoji="1" lang="en-US" altLang="zh-CN" sz="2200" b="1">
                <a:latin typeface="Times New Roman" panose="02020603050405020304" pitchFamily="18" charset="0"/>
              </a:rPr>
              <a:t>e </a:t>
            </a:r>
            <a:r>
              <a:rPr kumimoji="1" lang="en-US" altLang="zh-CN" sz="2200" b="1">
                <a:solidFill>
                  <a:srgbClr val="000000"/>
                </a:solidFill>
                <a:latin typeface="Times New Roman" panose="02020603050405020304" pitchFamily="18" charset="0"/>
              </a:rPr>
              <a:t>=&gt;</a:t>
            </a:r>
            <a:r>
              <a:rPr kumimoji="1" lang="en-US" altLang="zh-CN" sz="2200" b="1">
                <a:latin typeface="Times New Roman" panose="02020603050405020304" pitchFamily="18" charset="0"/>
              </a:rPr>
              <a:t>a</a:t>
            </a:r>
            <a:r>
              <a:rPr kumimoji="1" lang="en-US" altLang="zh-CN" sz="2200" b="1" u="sng">
                <a:solidFill>
                  <a:srgbClr val="FF0000"/>
                </a:solidFill>
                <a:latin typeface="Times New Roman" panose="02020603050405020304" pitchFamily="18" charset="0"/>
              </a:rPr>
              <a:t>A</a:t>
            </a:r>
            <a:r>
              <a:rPr kumimoji="1" lang="en-US" altLang="zh-CN" sz="2200" b="1" u="sng">
                <a:latin typeface="Times New Roman" panose="02020603050405020304" pitchFamily="18" charset="0"/>
              </a:rPr>
              <a:t>b</a:t>
            </a:r>
            <a:r>
              <a:rPr kumimoji="1" lang="en-US" altLang="zh-CN" sz="2200" b="1">
                <a:latin typeface="Times New Roman" panose="02020603050405020304" pitchFamily="18" charset="0"/>
              </a:rPr>
              <a:t>cde</a:t>
            </a:r>
            <a:r>
              <a:rPr kumimoji="1" lang="en-US" altLang="zh-CN" sz="2200" b="1">
                <a:solidFill>
                  <a:srgbClr val="000000"/>
                </a:solidFill>
                <a:latin typeface="Times New Roman" panose="02020603050405020304" pitchFamily="18" charset="0"/>
              </a:rPr>
              <a:t>=&gt;</a:t>
            </a:r>
            <a:r>
              <a:rPr kumimoji="1" lang="en-US" altLang="zh-CN" sz="2200" b="1">
                <a:latin typeface="Times New Roman" panose="02020603050405020304" pitchFamily="18" charset="0"/>
              </a:rPr>
              <a:t>a</a:t>
            </a:r>
            <a:r>
              <a:rPr kumimoji="1" lang="en-US" altLang="zh-CN" sz="2200" b="1" u="sng">
                <a:latin typeface="Times New Roman" panose="02020603050405020304" pitchFamily="18" charset="0"/>
              </a:rPr>
              <a:t>b</a:t>
            </a:r>
            <a:r>
              <a:rPr kumimoji="1" lang="en-US" altLang="zh-CN" sz="2200" b="1">
                <a:latin typeface="Times New Roman" panose="02020603050405020304" pitchFamily="18" charset="0"/>
              </a:rPr>
              <a:t>bcde</a:t>
            </a:r>
            <a:endParaRPr kumimoji="1" lang="en-US" altLang="zh-CN" sz="2200" b="1">
              <a:latin typeface="Times New Roman" panose="02020603050405020304" pitchFamily="18" charset="0"/>
            </a:endParaRPr>
          </a:p>
          <a:p>
            <a:pPr>
              <a:spcBef>
                <a:spcPct val="50000"/>
              </a:spcBef>
            </a:pPr>
            <a:r>
              <a:rPr kumimoji="1" lang="en-US" altLang="zh-CN" sz="2200" b="1">
                <a:latin typeface="Times New Roman" panose="02020603050405020304" pitchFamily="18" charset="0"/>
              </a:rPr>
              <a:t>     1	        4	            3               2	</a:t>
            </a:r>
            <a:endParaRPr kumimoji="1" lang="en-US" altLang="zh-CN" sz="2200" b="1">
              <a:latin typeface="Times New Roman" panose="02020603050405020304" pitchFamily="18" charset="0"/>
            </a:endParaRPr>
          </a:p>
        </p:txBody>
      </p:sp>
      <p:sp>
        <p:nvSpPr>
          <p:cNvPr id="659461" name="Rectangle 5"/>
          <p:cNvSpPr>
            <a:spLocks noChangeArrowheads="1"/>
          </p:cNvSpPr>
          <p:nvPr/>
        </p:nvSpPr>
        <p:spPr bwMode="auto">
          <a:xfrm>
            <a:off x="3492500" y="2276475"/>
            <a:ext cx="5256213" cy="1528763"/>
          </a:xfrm>
          <a:prstGeom prst="rect">
            <a:avLst/>
          </a:prstGeom>
          <a:noFill/>
          <a:ln w="9525">
            <a:noFill/>
            <a:miter lim="800000"/>
          </a:ln>
        </p:spPr>
        <p:txBody>
          <a:bodyPr>
            <a:spAutoFit/>
          </a:bodyPr>
          <a:lstStyle/>
          <a:p>
            <a:pPr>
              <a:spcBef>
                <a:spcPct val="15000"/>
              </a:spcBef>
            </a:pPr>
            <a:r>
              <a:rPr kumimoji="1" lang="zh-CN" altLang="en-US" sz="2200" b="1">
                <a:latin typeface="Times New Roman" panose="02020603050405020304" pitchFamily="18" charset="0"/>
              </a:rPr>
              <a:t>从符号串开始，向上归约，如果最终能够</a:t>
            </a:r>
            <a:endParaRPr kumimoji="1" lang="zh-CN" altLang="en-US" sz="2200" b="1">
              <a:latin typeface="Times New Roman" panose="02020603050405020304" pitchFamily="18" charset="0"/>
            </a:endParaRPr>
          </a:p>
          <a:p>
            <a:pPr>
              <a:spcBef>
                <a:spcPct val="15000"/>
              </a:spcBef>
            </a:pPr>
            <a:r>
              <a:rPr kumimoji="1" lang="zh-CN" altLang="en-US" sz="2200" b="1">
                <a:latin typeface="Times New Roman" panose="02020603050405020304" pitchFamily="18" charset="0"/>
              </a:rPr>
              <a:t>规约到文法的开始符号</a:t>
            </a:r>
            <a:r>
              <a:rPr kumimoji="1" lang="en-US" altLang="zh-CN" sz="2200" b="1">
                <a:latin typeface="Times New Roman" panose="02020603050405020304" pitchFamily="18" charset="0"/>
              </a:rPr>
              <a:t>S</a:t>
            </a:r>
            <a:r>
              <a:rPr kumimoji="1" lang="zh-CN" altLang="en-US" sz="2200" b="1">
                <a:latin typeface="Times New Roman" panose="02020603050405020304" pitchFamily="18" charset="0"/>
              </a:rPr>
              <a:t>，则说明该输入符号串是这个文法的句子。其归约过程如图所示。</a:t>
            </a:r>
            <a:r>
              <a:rPr kumimoji="1" lang="zh-CN" altLang="en-US" sz="2400" b="1">
                <a:latin typeface="Times New Roman" panose="02020603050405020304" pitchFamily="18" charset="0"/>
              </a:rPr>
              <a:t> </a:t>
            </a:r>
            <a:endParaRPr kumimoji="1" lang="zh-CN" altLang="en-US" sz="2400" b="1">
              <a:latin typeface="Times New Roman" panose="02020603050405020304" pitchFamily="18" charset="0"/>
            </a:endParaRPr>
          </a:p>
        </p:txBody>
      </p:sp>
      <p:grpSp>
        <p:nvGrpSpPr>
          <p:cNvPr id="2" name="Group 6"/>
          <p:cNvGrpSpPr/>
          <p:nvPr/>
        </p:nvGrpSpPr>
        <p:grpSpPr bwMode="auto">
          <a:xfrm>
            <a:off x="228600" y="3789363"/>
            <a:ext cx="2438400" cy="2454275"/>
            <a:chOff x="144" y="2448"/>
            <a:chExt cx="1536" cy="1546"/>
          </a:xfrm>
        </p:grpSpPr>
        <p:grpSp>
          <p:nvGrpSpPr>
            <p:cNvPr id="46142" name="Group 7"/>
            <p:cNvGrpSpPr/>
            <p:nvPr/>
          </p:nvGrpSpPr>
          <p:grpSpPr bwMode="auto">
            <a:xfrm>
              <a:off x="144" y="2448"/>
              <a:ext cx="1152" cy="1263"/>
              <a:chOff x="288" y="2448"/>
              <a:chExt cx="1152" cy="1263"/>
            </a:xfrm>
          </p:grpSpPr>
          <p:sp>
            <p:nvSpPr>
              <p:cNvPr id="46144" name="Text Box 8"/>
              <p:cNvSpPr txBox="1">
                <a:spLocks noChangeArrowheads="1"/>
              </p:cNvSpPr>
              <p:nvPr/>
            </p:nvSpPr>
            <p:spPr bwMode="auto">
              <a:xfrm>
                <a:off x="882" y="2448"/>
                <a:ext cx="7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46145" name="Text Box 9"/>
              <p:cNvSpPr txBox="1">
                <a:spLocks noChangeArrowheads="1"/>
              </p:cNvSpPr>
              <p:nvPr/>
            </p:nvSpPr>
            <p:spPr bwMode="auto">
              <a:xfrm>
                <a:off x="1326" y="2809"/>
                <a:ext cx="114"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46146" name="Text Box 10"/>
              <p:cNvSpPr txBox="1">
                <a:spLocks noChangeArrowheads="1"/>
              </p:cNvSpPr>
              <p:nvPr/>
            </p:nvSpPr>
            <p:spPr bwMode="auto">
              <a:xfrm>
                <a:off x="1079" y="2809"/>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6147" name="Text Box 11"/>
              <p:cNvSpPr txBox="1">
                <a:spLocks noChangeArrowheads="1"/>
              </p:cNvSpPr>
              <p:nvPr/>
            </p:nvSpPr>
            <p:spPr bwMode="auto">
              <a:xfrm>
                <a:off x="864" y="2809"/>
                <a:ext cx="9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46148" name="Text Box 12"/>
              <p:cNvSpPr txBox="1">
                <a:spLocks noChangeArrowheads="1"/>
              </p:cNvSpPr>
              <p:nvPr/>
            </p:nvSpPr>
            <p:spPr bwMode="auto">
              <a:xfrm>
                <a:off x="586" y="2809"/>
                <a:ext cx="8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6149" name="Text Box 13"/>
              <p:cNvSpPr txBox="1">
                <a:spLocks noChangeArrowheads="1"/>
              </p:cNvSpPr>
              <p:nvPr/>
            </p:nvSpPr>
            <p:spPr bwMode="auto">
              <a:xfrm>
                <a:off x="288" y="2809"/>
                <a:ext cx="10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cxnSp>
            <p:nvCxnSpPr>
              <p:cNvPr id="46150" name="AutoShape 14"/>
              <p:cNvCxnSpPr>
                <a:cxnSpLocks noChangeShapeType="1"/>
                <a:stCxn id="46144" idx="2"/>
                <a:endCxn id="46149" idx="0"/>
              </p:cNvCxnSpPr>
              <p:nvPr/>
            </p:nvCxnSpPr>
            <p:spPr bwMode="auto">
              <a:xfrm flipH="1">
                <a:off x="339" y="2640"/>
                <a:ext cx="582" cy="169"/>
              </a:xfrm>
              <a:prstGeom prst="straightConnector1">
                <a:avLst/>
              </a:prstGeom>
              <a:noFill/>
              <a:ln w="9525">
                <a:solidFill>
                  <a:schemeClr val="tx1"/>
                </a:solidFill>
                <a:round/>
              </a:ln>
            </p:spPr>
          </p:cxnSp>
          <p:cxnSp>
            <p:nvCxnSpPr>
              <p:cNvPr id="46151" name="AutoShape 15"/>
              <p:cNvCxnSpPr>
                <a:cxnSpLocks noChangeShapeType="1"/>
                <a:stCxn id="46144" idx="2"/>
                <a:endCxn id="46148" idx="0"/>
              </p:cNvCxnSpPr>
              <p:nvPr/>
            </p:nvCxnSpPr>
            <p:spPr bwMode="auto">
              <a:xfrm flipH="1">
                <a:off x="629" y="2640"/>
                <a:ext cx="292" cy="169"/>
              </a:xfrm>
              <a:prstGeom prst="straightConnector1">
                <a:avLst/>
              </a:prstGeom>
              <a:noFill/>
              <a:ln w="9525">
                <a:solidFill>
                  <a:schemeClr val="tx1"/>
                </a:solidFill>
                <a:round/>
              </a:ln>
            </p:spPr>
          </p:cxnSp>
          <p:cxnSp>
            <p:nvCxnSpPr>
              <p:cNvPr id="46152" name="AutoShape 16"/>
              <p:cNvCxnSpPr>
                <a:cxnSpLocks noChangeShapeType="1"/>
                <a:stCxn id="46144" idx="2"/>
                <a:endCxn id="46147" idx="0"/>
              </p:cNvCxnSpPr>
              <p:nvPr/>
            </p:nvCxnSpPr>
            <p:spPr bwMode="auto">
              <a:xfrm flipH="1">
                <a:off x="912" y="2640"/>
                <a:ext cx="9" cy="169"/>
              </a:xfrm>
              <a:prstGeom prst="straightConnector1">
                <a:avLst/>
              </a:prstGeom>
              <a:noFill/>
              <a:ln w="9525">
                <a:solidFill>
                  <a:schemeClr val="tx1"/>
                </a:solidFill>
                <a:round/>
              </a:ln>
            </p:spPr>
          </p:cxnSp>
          <p:cxnSp>
            <p:nvCxnSpPr>
              <p:cNvPr id="46153" name="AutoShape 17"/>
              <p:cNvCxnSpPr>
                <a:cxnSpLocks noChangeShapeType="1"/>
                <a:stCxn id="46144" idx="2"/>
                <a:endCxn id="46146" idx="0"/>
              </p:cNvCxnSpPr>
              <p:nvPr/>
            </p:nvCxnSpPr>
            <p:spPr bwMode="auto">
              <a:xfrm>
                <a:off x="921" y="2640"/>
                <a:ext cx="219" cy="169"/>
              </a:xfrm>
              <a:prstGeom prst="straightConnector1">
                <a:avLst/>
              </a:prstGeom>
              <a:noFill/>
              <a:ln w="9525">
                <a:solidFill>
                  <a:schemeClr val="tx1"/>
                </a:solidFill>
                <a:round/>
              </a:ln>
            </p:spPr>
          </p:cxnSp>
          <p:cxnSp>
            <p:nvCxnSpPr>
              <p:cNvPr id="46154" name="AutoShape 18"/>
              <p:cNvCxnSpPr>
                <a:cxnSpLocks noChangeShapeType="1"/>
                <a:stCxn id="46144" idx="2"/>
                <a:endCxn id="46145" idx="0"/>
              </p:cNvCxnSpPr>
              <p:nvPr/>
            </p:nvCxnSpPr>
            <p:spPr bwMode="auto">
              <a:xfrm>
                <a:off x="921" y="2640"/>
                <a:ext cx="462" cy="169"/>
              </a:xfrm>
              <a:prstGeom prst="straightConnector1">
                <a:avLst/>
              </a:prstGeom>
              <a:noFill/>
              <a:ln w="9525">
                <a:solidFill>
                  <a:schemeClr val="tx1"/>
                </a:solidFill>
                <a:round/>
              </a:ln>
            </p:spPr>
          </p:cxnSp>
          <p:sp>
            <p:nvSpPr>
              <p:cNvPr id="46155" name="Text Box 19"/>
              <p:cNvSpPr txBox="1">
                <a:spLocks noChangeArrowheads="1"/>
              </p:cNvSpPr>
              <p:nvPr/>
            </p:nvSpPr>
            <p:spPr bwMode="auto">
              <a:xfrm>
                <a:off x="488" y="3134"/>
                <a:ext cx="8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6156" name="Text Box 20"/>
              <p:cNvSpPr txBox="1">
                <a:spLocks noChangeArrowheads="1"/>
              </p:cNvSpPr>
              <p:nvPr/>
            </p:nvSpPr>
            <p:spPr bwMode="auto">
              <a:xfrm>
                <a:off x="734" y="3134"/>
                <a:ext cx="130" cy="192"/>
              </a:xfrm>
              <a:prstGeom prst="rect">
                <a:avLst/>
              </a:prstGeom>
              <a:noFill/>
              <a:ln w="9525">
                <a:noFill/>
                <a:miter lim="800000"/>
              </a:ln>
            </p:spPr>
            <p:txBody>
              <a:bodyPr lIns="0" tIns="0" rIns="0" bIns="0">
                <a:spAutoFit/>
              </a:bodyPr>
              <a:lstStyle/>
              <a:p>
                <a:pPr>
                  <a:spcBef>
                    <a:spcPct val="50000"/>
                  </a:spcBef>
                </a:pPr>
                <a:r>
                  <a:rPr kumimoji="1" lang="zh-CN" altLang="en-US" sz="2000" b="1">
                    <a:latin typeface="Times New Roman" panose="02020603050405020304" pitchFamily="18" charset="0"/>
                  </a:rPr>
                  <a:t> </a:t>
                </a: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6157" name="Text Box 21"/>
              <p:cNvSpPr txBox="1">
                <a:spLocks noChangeArrowheads="1"/>
              </p:cNvSpPr>
              <p:nvPr/>
            </p:nvSpPr>
            <p:spPr bwMode="auto">
              <a:xfrm>
                <a:off x="1079" y="3110"/>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d</a:t>
                </a:r>
                <a:endParaRPr kumimoji="1" lang="en-US" altLang="zh-CN" sz="2000" b="1">
                  <a:latin typeface="Times New Roman" panose="02020603050405020304" pitchFamily="18" charset="0"/>
                </a:endParaRPr>
              </a:p>
            </p:txBody>
          </p:sp>
          <p:sp>
            <p:nvSpPr>
              <p:cNvPr id="46158" name="Text Box 22"/>
              <p:cNvSpPr txBox="1">
                <a:spLocks noChangeArrowheads="1"/>
              </p:cNvSpPr>
              <p:nvPr/>
            </p:nvSpPr>
            <p:spPr bwMode="auto">
              <a:xfrm>
                <a:off x="488" y="3471"/>
                <a:ext cx="8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cxnSp>
            <p:nvCxnSpPr>
              <p:cNvPr id="46159" name="AutoShape 23"/>
              <p:cNvCxnSpPr>
                <a:cxnSpLocks noChangeShapeType="1"/>
                <a:stCxn id="46148" idx="2"/>
                <a:endCxn id="46155" idx="0"/>
              </p:cNvCxnSpPr>
              <p:nvPr/>
            </p:nvCxnSpPr>
            <p:spPr bwMode="auto">
              <a:xfrm flipH="1">
                <a:off x="532" y="3001"/>
                <a:ext cx="97" cy="133"/>
              </a:xfrm>
              <a:prstGeom prst="straightConnector1">
                <a:avLst/>
              </a:prstGeom>
              <a:noFill/>
              <a:ln w="9525">
                <a:solidFill>
                  <a:schemeClr val="tx1"/>
                </a:solidFill>
                <a:round/>
              </a:ln>
            </p:spPr>
          </p:cxnSp>
          <p:cxnSp>
            <p:nvCxnSpPr>
              <p:cNvPr id="46160" name="AutoShape 24"/>
              <p:cNvCxnSpPr>
                <a:cxnSpLocks noChangeShapeType="1"/>
                <a:stCxn id="46148" idx="2"/>
                <a:endCxn id="46156" idx="0"/>
              </p:cNvCxnSpPr>
              <p:nvPr/>
            </p:nvCxnSpPr>
            <p:spPr bwMode="auto">
              <a:xfrm>
                <a:off x="629" y="3001"/>
                <a:ext cx="170" cy="133"/>
              </a:xfrm>
              <a:prstGeom prst="straightConnector1">
                <a:avLst/>
              </a:prstGeom>
              <a:noFill/>
              <a:ln w="9525">
                <a:solidFill>
                  <a:schemeClr val="tx1"/>
                </a:solidFill>
                <a:round/>
              </a:ln>
            </p:spPr>
          </p:cxnSp>
          <p:cxnSp>
            <p:nvCxnSpPr>
              <p:cNvPr id="46161" name="AutoShape 25"/>
              <p:cNvCxnSpPr>
                <a:cxnSpLocks noChangeShapeType="1"/>
                <a:stCxn id="46146" idx="2"/>
                <a:endCxn id="46157" idx="0"/>
              </p:cNvCxnSpPr>
              <p:nvPr/>
            </p:nvCxnSpPr>
            <p:spPr bwMode="auto">
              <a:xfrm>
                <a:off x="1140" y="3001"/>
                <a:ext cx="0" cy="109"/>
              </a:xfrm>
              <a:prstGeom prst="straightConnector1">
                <a:avLst/>
              </a:prstGeom>
              <a:noFill/>
              <a:ln w="9525">
                <a:solidFill>
                  <a:schemeClr val="tx1"/>
                </a:solidFill>
                <a:round/>
              </a:ln>
            </p:spPr>
          </p:cxnSp>
          <p:cxnSp>
            <p:nvCxnSpPr>
              <p:cNvPr id="46162" name="AutoShape 26"/>
              <p:cNvCxnSpPr>
                <a:cxnSpLocks noChangeShapeType="1"/>
                <a:stCxn id="46155" idx="2"/>
                <a:endCxn id="46158" idx="0"/>
              </p:cNvCxnSpPr>
              <p:nvPr/>
            </p:nvCxnSpPr>
            <p:spPr bwMode="auto">
              <a:xfrm>
                <a:off x="532" y="3326"/>
                <a:ext cx="0" cy="145"/>
              </a:xfrm>
              <a:prstGeom prst="straightConnector1">
                <a:avLst/>
              </a:prstGeom>
              <a:noFill/>
              <a:ln w="9525">
                <a:solidFill>
                  <a:schemeClr val="tx1"/>
                </a:solidFill>
                <a:round/>
              </a:ln>
            </p:spPr>
          </p:cxnSp>
          <p:sp>
            <p:nvSpPr>
              <p:cNvPr id="46163" name="Rectangle 27"/>
              <p:cNvSpPr>
                <a:spLocks noChangeArrowheads="1"/>
              </p:cNvSpPr>
              <p:nvPr/>
            </p:nvSpPr>
            <p:spPr bwMode="auto">
              <a:xfrm>
                <a:off x="389" y="3110"/>
                <a:ext cx="246" cy="601"/>
              </a:xfrm>
              <a:prstGeom prst="rect">
                <a:avLst/>
              </a:prstGeom>
              <a:noFill/>
              <a:ln w="9525">
                <a:solidFill>
                  <a:srgbClr val="FF0000"/>
                </a:solidFill>
                <a:prstDash val="sysDot"/>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grpSp>
        <p:sp>
          <p:nvSpPr>
            <p:cNvPr id="46143" name="Text Box 28"/>
            <p:cNvSpPr txBox="1">
              <a:spLocks noChangeArrowheads="1"/>
            </p:cNvSpPr>
            <p:nvPr/>
          </p:nvSpPr>
          <p:spPr bwMode="auto">
            <a:xfrm>
              <a:off x="192" y="3744"/>
              <a:ext cx="1488" cy="250"/>
            </a:xfrm>
            <a:prstGeom prst="rect">
              <a:avLst/>
            </a:prstGeom>
            <a:noFill/>
            <a:ln w="9525">
              <a:noFill/>
              <a:miter lim="800000"/>
            </a:ln>
          </p:spPr>
          <p:txBody>
            <a:bodyPr>
              <a:spAutoFit/>
            </a:bodyPr>
            <a:lstStyle/>
            <a:p>
              <a:pPr>
                <a:spcBef>
                  <a:spcPct val="50000"/>
                </a:spcBef>
              </a:pPr>
              <a:r>
                <a:rPr kumimoji="1" lang="en-US" altLang="zh-CN" sz="2000" b="1">
                  <a:solidFill>
                    <a:srgbClr val="FF0000"/>
                  </a:solidFill>
                  <a:latin typeface="楷体_GB2312"/>
                  <a:ea typeface="楷体_GB2312"/>
                  <a:cs typeface="楷体_GB2312"/>
                </a:rPr>
                <a:t>(a) b</a:t>
              </a:r>
              <a:r>
                <a:rPr kumimoji="1" lang="zh-CN" altLang="en-US" sz="2000" b="1">
                  <a:solidFill>
                    <a:srgbClr val="FF0000"/>
                  </a:solidFill>
                  <a:latin typeface="楷体_GB2312"/>
                  <a:ea typeface="楷体_GB2312"/>
                  <a:cs typeface="楷体_GB2312"/>
                </a:rPr>
                <a:t>归约为</a:t>
              </a:r>
              <a:r>
                <a:rPr kumimoji="1" lang="en-US" altLang="zh-CN" sz="2000" b="1">
                  <a:solidFill>
                    <a:srgbClr val="FF0000"/>
                  </a:solidFill>
                  <a:latin typeface="楷体_GB2312"/>
                  <a:ea typeface="楷体_GB2312"/>
                  <a:cs typeface="楷体_GB2312"/>
                </a:rPr>
                <a:t>A</a:t>
              </a:r>
              <a:endParaRPr kumimoji="1" lang="en-US" altLang="zh-CN" sz="2000" b="1">
                <a:solidFill>
                  <a:srgbClr val="FF0000"/>
                </a:solidFill>
                <a:latin typeface="楷体_GB2312"/>
                <a:ea typeface="楷体_GB2312"/>
                <a:cs typeface="楷体_GB2312"/>
              </a:endParaRPr>
            </a:p>
          </p:txBody>
        </p:sp>
      </p:grpSp>
      <p:grpSp>
        <p:nvGrpSpPr>
          <p:cNvPr id="4" name="Group 29"/>
          <p:cNvGrpSpPr/>
          <p:nvPr/>
        </p:nvGrpSpPr>
        <p:grpSpPr bwMode="auto">
          <a:xfrm>
            <a:off x="2362200" y="3865563"/>
            <a:ext cx="1917700" cy="2266950"/>
            <a:chOff x="1480" y="2470"/>
            <a:chExt cx="1208" cy="1428"/>
          </a:xfrm>
        </p:grpSpPr>
        <p:grpSp>
          <p:nvGrpSpPr>
            <p:cNvPr id="46122" name="Group 30"/>
            <p:cNvGrpSpPr/>
            <p:nvPr/>
          </p:nvGrpSpPr>
          <p:grpSpPr bwMode="auto">
            <a:xfrm>
              <a:off x="1480" y="2470"/>
              <a:ext cx="1152" cy="909"/>
              <a:chOff x="1550" y="2464"/>
              <a:chExt cx="1152" cy="909"/>
            </a:xfrm>
          </p:grpSpPr>
          <p:sp>
            <p:nvSpPr>
              <p:cNvPr id="46124" name="Rectangle 31"/>
              <p:cNvSpPr>
                <a:spLocks noChangeArrowheads="1"/>
              </p:cNvSpPr>
              <p:nvPr/>
            </p:nvSpPr>
            <p:spPr bwMode="auto">
              <a:xfrm>
                <a:off x="1728" y="2832"/>
                <a:ext cx="394" cy="541"/>
              </a:xfrm>
              <a:prstGeom prst="rect">
                <a:avLst/>
              </a:prstGeom>
              <a:noFill/>
              <a:ln w="9525">
                <a:solidFill>
                  <a:srgbClr val="FF0000"/>
                </a:solidFill>
                <a:prstDash val="sysDot"/>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46125" name="Text Box 32"/>
              <p:cNvSpPr txBox="1">
                <a:spLocks noChangeArrowheads="1"/>
              </p:cNvSpPr>
              <p:nvPr/>
            </p:nvSpPr>
            <p:spPr bwMode="auto">
              <a:xfrm>
                <a:off x="2144" y="2464"/>
                <a:ext cx="7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46126" name="Text Box 33"/>
              <p:cNvSpPr txBox="1">
                <a:spLocks noChangeArrowheads="1"/>
              </p:cNvSpPr>
              <p:nvPr/>
            </p:nvSpPr>
            <p:spPr bwMode="auto">
              <a:xfrm>
                <a:off x="2588" y="2825"/>
                <a:ext cx="114"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46127" name="Text Box 34"/>
              <p:cNvSpPr txBox="1">
                <a:spLocks noChangeArrowheads="1"/>
              </p:cNvSpPr>
              <p:nvPr/>
            </p:nvSpPr>
            <p:spPr bwMode="auto">
              <a:xfrm>
                <a:off x="2341" y="2825"/>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6128" name="Text Box 35"/>
              <p:cNvSpPr txBox="1">
                <a:spLocks noChangeArrowheads="1"/>
              </p:cNvSpPr>
              <p:nvPr/>
            </p:nvSpPr>
            <p:spPr bwMode="auto">
              <a:xfrm>
                <a:off x="2126" y="2825"/>
                <a:ext cx="9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46129" name="Text Box 36"/>
              <p:cNvSpPr txBox="1">
                <a:spLocks noChangeArrowheads="1"/>
              </p:cNvSpPr>
              <p:nvPr/>
            </p:nvSpPr>
            <p:spPr bwMode="auto">
              <a:xfrm>
                <a:off x="1848" y="2825"/>
                <a:ext cx="8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6130" name="Text Box 37"/>
              <p:cNvSpPr txBox="1">
                <a:spLocks noChangeArrowheads="1"/>
              </p:cNvSpPr>
              <p:nvPr/>
            </p:nvSpPr>
            <p:spPr bwMode="auto">
              <a:xfrm>
                <a:off x="1550" y="2825"/>
                <a:ext cx="10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cxnSp>
            <p:nvCxnSpPr>
              <p:cNvPr id="46131" name="AutoShape 38"/>
              <p:cNvCxnSpPr>
                <a:cxnSpLocks noChangeShapeType="1"/>
                <a:stCxn id="46125" idx="2"/>
                <a:endCxn id="46130" idx="0"/>
              </p:cNvCxnSpPr>
              <p:nvPr/>
            </p:nvCxnSpPr>
            <p:spPr bwMode="auto">
              <a:xfrm flipH="1">
                <a:off x="1601" y="2656"/>
                <a:ext cx="582" cy="169"/>
              </a:xfrm>
              <a:prstGeom prst="straightConnector1">
                <a:avLst/>
              </a:prstGeom>
              <a:noFill/>
              <a:ln w="9525">
                <a:solidFill>
                  <a:schemeClr val="tx1"/>
                </a:solidFill>
                <a:round/>
              </a:ln>
            </p:spPr>
          </p:cxnSp>
          <p:cxnSp>
            <p:nvCxnSpPr>
              <p:cNvPr id="46132" name="AutoShape 39"/>
              <p:cNvCxnSpPr>
                <a:cxnSpLocks noChangeShapeType="1"/>
                <a:stCxn id="46125" idx="2"/>
                <a:endCxn id="46129" idx="0"/>
              </p:cNvCxnSpPr>
              <p:nvPr/>
            </p:nvCxnSpPr>
            <p:spPr bwMode="auto">
              <a:xfrm flipH="1">
                <a:off x="1891" y="2656"/>
                <a:ext cx="292" cy="169"/>
              </a:xfrm>
              <a:prstGeom prst="straightConnector1">
                <a:avLst/>
              </a:prstGeom>
              <a:noFill/>
              <a:ln w="9525">
                <a:solidFill>
                  <a:schemeClr val="tx1"/>
                </a:solidFill>
                <a:round/>
              </a:ln>
            </p:spPr>
          </p:cxnSp>
          <p:cxnSp>
            <p:nvCxnSpPr>
              <p:cNvPr id="46133" name="AutoShape 40"/>
              <p:cNvCxnSpPr>
                <a:cxnSpLocks noChangeShapeType="1"/>
                <a:stCxn id="46125" idx="2"/>
                <a:endCxn id="46128" idx="0"/>
              </p:cNvCxnSpPr>
              <p:nvPr/>
            </p:nvCxnSpPr>
            <p:spPr bwMode="auto">
              <a:xfrm flipH="1">
                <a:off x="2174" y="2656"/>
                <a:ext cx="9" cy="169"/>
              </a:xfrm>
              <a:prstGeom prst="straightConnector1">
                <a:avLst/>
              </a:prstGeom>
              <a:noFill/>
              <a:ln w="9525">
                <a:solidFill>
                  <a:schemeClr val="tx1"/>
                </a:solidFill>
                <a:round/>
              </a:ln>
            </p:spPr>
          </p:cxnSp>
          <p:cxnSp>
            <p:nvCxnSpPr>
              <p:cNvPr id="46134" name="AutoShape 41"/>
              <p:cNvCxnSpPr>
                <a:cxnSpLocks noChangeShapeType="1"/>
                <a:stCxn id="46125" idx="2"/>
                <a:endCxn id="46127" idx="0"/>
              </p:cNvCxnSpPr>
              <p:nvPr/>
            </p:nvCxnSpPr>
            <p:spPr bwMode="auto">
              <a:xfrm>
                <a:off x="2183" y="2656"/>
                <a:ext cx="219" cy="169"/>
              </a:xfrm>
              <a:prstGeom prst="straightConnector1">
                <a:avLst/>
              </a:prstGeom>
              <a:noFill/>
              <a:ln w="9525">
                <a:solidFill>
                  <a:schemeClr val="tx1"/>
                </a:solidFill>
                <a:round/>
              </a:ln>
            </p:spPr>
          </p:cxnSp>
          <p:cxnSp>
            <p:nvCxnSpPr>
              <p:cNvPr id="46135" name="AutoShape 42"/>
              <p:cNvCxnSpPr>
                <a:cxnSpLocks noChangeShapeType="1"/>
                <a:stCxn id="46125" idx="2"/>
                <a:endCxn id="46126" idx="0"/>
              </p:cNvCxnSpPr>
              <p:nvPr/>
            </p:nvCxnSpPr>
            <p:spPr bwMode="auto">
              <a:xfrm>
                <a:off x="2183" y="2656"/>
                <a:ext cx="462" cy="169"/>
              </a:xfrm>
              <a:prstGeom prst="straightConnector1">
                <a:avLst/>
              </a:prstGeom>
              <a:noFill/>
              <a:ln w="9525">
                <a:solidFill>
                  <a:schemeClr val="tx1"/>
                </a:solidFill>
                <a:round/>
              </a:ln>
            </p:spPr>
          </p:cxnSp>
          <p:sp>
            <p:nvSpPr>
              <p:cNvPr id="46136" name="Text Box 43"/>
              <p:cNvSpPr txBox="1">
                <a:spLocks noChangeArrowheads="1"/>
              </p:cNvSpPr>
              <p:nvPr/>
            </p:nvSpPr>
            <p:spPr bwMode="auto">
              <a:xfrm>
                <a:off x="1750" y="3150"/>
                <a:ext cx="8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6137" name="Text Box 44"/>
              <p:cNvSpPr txBox="1">
                <a:spLocks noChangeArrowheads="1"/>
              </p:cNvSpPr>
              <p:nvPr/>
            </p:nvSpPr>
            <p:spPr bwMode="auto">
              <a:xfrm>
                <a:off x="1996" y="3150"/>
                <a:ext cx="130" cy="192"/>
              </a:xfrm>
              <a:prstGeom prst="rect">
                <a:avLst/>
              </a:prstGeom>
              <a:noFill/>
              <a:ln w="9525">
                <a:noFill/>
                <a:miter lim="800000"/>
              </a:ln>
            </p:spPr>
            <p:txBody>
              <a:bodyPr lIns="0" tIns="0" rIns="0" bIns="0">
                <a:spAutoFit/>
              </a:bodyPr>
              <a:lstStyle/>
              <a:p>
                <a:pPr>
                  <a:spcBef>
                    <a:spcPct val="50000"/>
                  </a:spcBef>
                </a:pPr>
                <a:r>
                  <a:rPr kumimoji="1" lang="zh-CN" altLang="en-US" sz="2000" b="1">
                    <a:latin typeface="Times New Roman" panose="02020603050405020304" pitchFamily="18" charset="0"/>
                  </a:rPr>
                  <a:t> </a:t>
                </a: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6138" name="Text Box 45"/>
              <p:cNvSpPr txBox="1">
                <a:spLocks noChangeArrowheads="1"/>
              </p:cNvSpPr>
              <p:nvPr/>
            </p:nvSpPr>
            <p:spPr bwMode="auto">
              <a:xfrm>
                <a:off x="2341" y="3126"/>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d</a:t>
                </a:r>
                <a:endParaRPr kumimoji="1" lang="en-US" altLang="zh-CN" sz="2000" b="1">
                  <a:latin typeface="Times New Roman" panose="02020603050405020304" pitchFamily="18" charset="0"/>
                </a:endParaRPr>
              </a:p>
            </p:txBody>
          </p:sp>
          <p:cxnSp>
            <p:nvCxnSpPr>
              <p:cNvPr id="46139" name="AutoShape 46"/>
              <p:cNvCxnSpPr>
                <a:cxnSpLocks noChangeShapeType="1"/>
                <a:stCxn id="46129" idx="2"/>
                <a:endCxn id="46136" idx="0"/>
              </p:cNvCxnSpPr>
              <p:nvPr/>
            </p:nvCxnSpPr>
            <p:spPr bwMode="auto">
              <a:xfrm flipH="1">
                <a:off x="1794" y="3017"/>
                <a:ext cx="97" cy="133"/>
              </a:xfrm>
              <a:prstGeom prst="straightConnector1">
                <a:avLst/>
              </a:prstGeom>
              <a:noFill/>
              <a:ln w="9525">
                <a:solidFill>
                  <a:schemeClr val="tx1"/>
                </a:solidFill>
                <a:round/>
              </a:ln>
            </p:spPr>
          </p:cxnSp>
          <p:cxnSp>
            <p:nvCxnSpPr>
              <p:cNvPr id="46140" name="AutoShape 47"/>
              <p:cNvCxnSpPr>
                <a:cxnSpLocks noChangeShapeType="1"/>
                <a:stCxn id="46129" idx="2"/>
                <a:endCxn id="46137" idx="0"/>
              </p:cNvCxnSpPr>
              <p:nvPr/>
            </p:nvCxnSpPr>
            <p:spPr bwMode="auto">
              <a:xfrm>
                <a:off x="1891" y="3017"/>
                <a:ext cx="170" cy="133"/>
              </a:xfrm>
              <a:prstGeom prst="straightConnector1">
                <a:avLst/>
              </a:prstGeom>
              <a:noFill/>
              <a:ln w="9525">
                <a:solidFill>
                  <a:schemeClr val="tx1"/>
                </a:solidFill>
                <a:round/>
              </a:ln>
            </p:spPr>
          </p:cxnSp>
          <p:cxnSp>
            <p:nvCxnSpPr>
              <p:cNvPr id="46141" name="AutoShape 48"/>
              <p:cNvCxnSpPr>
                <a:cxnSpLocks noChangeShapeType="1"/>
                <a:stCxn id="46127" idx="2"/>
                <a:endCxn id="46138" idx="0"/>
              </p:cNvCxnSpPr>
              <p:nvPr/>
            </p:nvCxnSpPr>
            <p:spPr bwMode="auto">
              <a:xfrm>
                <a:off x="2402" y="3017"/>
                <a:ext cx="0" cy="109"/>
              </a:xfrm>
              <a:prstGeom prst="straightConnector1">
                <a:avLst/>
              </a:prstGeom>
              <a:noFill/>
              <a:ln w="9525">
                <a:solidFill>
                  <a:schemeClr val="tx1"/>
                </a:solidFill>
                <a:round/>
              </a:ln>
            </p:spPr>
          </p:cxnSp>
        </p:grpSp>
        <p:sp>
          <p:nvSpPr>
            <p:cNvPr id="46123" name="Text Box 49"/>
            <p:cNvSpPr txBox="1">
              <a:spLocks noChangeArrowheads="1"/>
            </p:cNvSpPr>
            <p:nvPr/>
          </p:nvSpPr>
          <p:spPr bwMode="auto">
            <a:xfrm>
              <a:off x="1488" y="3648"/>
              <a:ext cx="1200" cy="250"/>
            </a:xfrm>
            <a:prstGeom prst="rect">
              <a:avLst/>
            </a:prstGeom>
            <a:noFill/>
            <a:ln w="9525">
              <a:noFill/>
              <a:miter lim="800000"/>
            </a:ln>
          </p:spPr>
          <p:txBody>
            <a:bodyPr>
              <a:spAutoFit/>
            </a:bodyPr>
            <a:lstStyle/>
            <a:p>
              <a:pPr>
                <a:spcBef>
                  <a:spcPct val="50000"/>
                </a:spcBef>
              </a:pPr>
              <a:r>
                <a:rPr kumimoji="1" lang="en-US" altLang="zh-CN" sz="2000" b="1">
                  <a:solidFill>
                    <a:srgbClr val="FF0000"/>
                  </a:solidFill>
                  <a:latin typeface="楷体_GB2312"/>
                  <a:ea typeface="楷体_GB2312"/>
                  <a:cs typeface="楷体_GB2312"/>
                </a:rPr>
                <a:t>(b)Ab</a:t>
              </a:r>
              <a:r>
                <a:rPr kumimoji="1" lang="zh-CN" altLang="en-US" sz="2000" b="1">
                  <a:solidFill>
                    <a:srgbClr val="FF0000"/>
                  </a:solidFill>
                  <a:latin typeface="楷体_GB2312"/>
                  <a:ea typeface="楷体_GB2312"/>
                  <a:cs typeface="楷体_GB2312"/>
                </a:rPr>
                <a:t>归约为</a:t>
              </a:r>
              <a:r>
                <a:rPr kumimoji="1" lang="en-US" altLang="zh-CN" sz="2000" b="1">
                  <a:solidFill>
                    <a:srgbClr val="FF0000"/>
                  </a:solidFill>
                  <a:latin typeface="楷体_GB2312"/>
                  <a:ea typeface="楷体_GB2312"/>
                  <a:cs typeface="楷体_GB2312"/>
                </a:rPr>
                <a:t>A</a:t>
              </a:r>
              <a:endParaRPr kumimoji="1" lang="en-US" altLang="zh-CN" sz="2000" b="1">
                <a:solidFill>
                  <a:srgbClr val="FF0000"/>
                </a:solidFill>
                <a:latin typeface="楷体_GB2312"/>
                <a:ea typeface="楷体_GB2312"/>
                <a:cs typeface="楷体_GB2312"/>
              </a:endParaRPr>
            </a:p>
          </p:txBody>
        </p:sp>
      </p:grpSp>
      <p:grpSp>
        <p:nvGrpSpPr>
          <p:cNvPr id="6" name="Group 50"/>
          <p:cNvGrpSpPr/>
          <p:nvPr/>
        </p:nvGrpSpPr>
        <p:grpSpPr bwMode="auto">
          <a:xfrm>
            <a:off x="4495800" y="3789363"/>
            <a:ext cx="1828800" cy="2301875"/>
            <a:chOff x="2784" y="2400"/>
            <a:chExt cx="1152" cy="1450"/>
          </a:xfrm>
        </p:grpSpPr>
        <p:grpSp>
          <p:nvGrpSpPr>
            <p:cNvPr id="46106" name="Group 51"/>
            <p:cNvGrpSpPr/>
            <p:nvPr/>
          </p:nvGrpSpPr>
          <p:grpSpPr bwMode="auto">
            <a:xfrm>
              <a:off x="2784" y="2400"/>
              <a:ext cx="1152" cy="865"/>
              <a:chOff x="2784" y="2400"/>
              <a:chExt cx="1152" cy="865"/>
            </a:xfrm>
          </p:grpSpPr>
          <p:sp>
            <p:nvSpPr>
              <p:cNvPr id="46108" name="Rectangle 52"/>
              <p:cNvSpPr>
                <a:spLocks noChangeArrowheads="1"/>
              </p:cNvSpPr>
              <p:nvPr/>
            </p:nvSpPr>
            <p:spPr bwMode="auto">
              <a:xfrm>
                <a:off x="3504" y="2784"/>
                <a:ext cx="197" cy="481"/>
              </a:xfrm>
              <a:prstGeom prst="rect">
                <a:avLst/>
              </a:prstGeom>
              <a:noFill/>
              <a:ln w="9525">
                <a:solidFill>
                  <a:srgbClr val="FF0000"/>
                </a:solidFill>
                <a:prstDash val="sysDot"/>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46109" name="Text Box 53"/>
              <p:cNvSpPr txBox="1">
                <a:spLocks noChangeArrowheads="1"/>
              </p:cNvSpPr>
              <p:nvPr/>
            </p:nvSpPr>
            <p:spPr bwMode="auto">
              <a:xfrm>
                <a:off x="3378" y="2400"/>
                <a:ext cx="7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46110" name="Text Box 54"/>
              <p:cNvSpPr txBox="1">
                <a:spLocks noChangeArrowheads="1"/>
              </p:cNvSpPr>
              <p:nvPr/>
            </p:nvSpPr>
            <p:spPr bwMode="auto">
              <a:xfrm>
                <a:off x="3822" y="2761"/>
                <a:ext cx="114"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46111" name="Text Box 55"/>
              <p:cNvSpPr txBox="1">
                <a:spLocks noChangeArrowheads="1"/>
              </p:cNvSpPr>
              <p:nvPr/>
            </p:nvSpPr>
            <p:spPr bwMode="auto">
              <a:xfrm>
                <a:off x="3575" y="2761"/>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6112" name="Text Box 56"/>
              <p:cNvSpPr txBox="1">
                <a:spLocks noChangeArrowheads="1"/>
              </p:cNvSpPr>
              <p:nvPr/>
            </p:nvSpPr>
            <p:spPr bwMode="auto">
              <a:xfrm>
                <a:off x="3360" y="2761"/>
                <a:ext cx="9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46113" name="Text Box 57"/>
              <p:cNvSpPr txBox="1">
                <a:spLocks noChangeArrowheads="1"/>
              </p:cNvSpPr>
              <p:nvPr/>
            </p:nvSpPr>
            <p:spPr bwMode="auto">
              <a:xfrm>
                <a:off x="3082" y="2761"/>
                <a:ext cx="8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6114" name="Text Box 58"/>
              <p:cNvSpPr txBox="1">
                <a:spLocks noChangeArrowheads="1"/>
              </p:cNvSpPr>
              <p:nvPr/>
            </p:nvSpPr>
            <p:spPr bwMode="auto">
              <a:xfrm>
                <a:off x="2784" y="2761"/>
                <a:ext cx="10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cxnSp>
            <p:nvCxnSpPr>
              <p:cNvPr id="46115" name="AutoShape 59"/>
              <p:cNvCxnSpPr>
                <a:cxnSpLocks noChangeShapeType="1"/>
                <a:stCxn id="46109" idx="2"/>
                <a:endCxn id="46114" idx="0"/>
              </p:cNvCxnSpPr>
              <p:nvPr/>
            </p:nvCxnSpPr>
            <p:spPr bwMode="auto">
              <a:xfrm flipH="1">
                <a:off x="2835" y="2592"/>
                <a:ext cx="582" cy="169"/>
              </a:xfrm>
              <a:prstGeom prst="straightConnector1">
                <a:avLst/>
              </a:prstGeom>
              <a:noFill/>
              <a:ln w="9525">
                <a:solidFill>
                  <a:schemeClr val="tx1"/>
                </a:solidFill>
                <a:round/>
              </a:ln>
            </p:spPr>
          </p:cxnSp>
          <p:cxnSp>
            <p:nvCxnSpPr>
              <p:cNvPr id="46116" name="AutoShape 60"/>
              <p:cNvCxnSpPr>
                <a:cxnSpLocks noChangeShapeType="1"/>
                <a:stCxn id="46109" idx="2"/>
                <a:endCxn id="46113" idx="0"/>
              </p:cNvCxnSpPr>
              <p:nvPr/>
            </p:nvCxnSpPr>
            <p:spPr bwMode="auto">
              <a:xfrm flipH="1">
                <a:off x="3125" y="2592"/>
                <a:ext cx="292" cy="169"/>
              </a:xfrm>
              <a:prstGeom prst="straightConnector1">
                <a:avLst/>
              </a:prstGeom>
              <a:noFill/>
              <a:ln w="9525">
                <a:solidFill>
                  <a:schemeClr val="tx1"/>
                </a:solidFill>
                <a:round/>
              </a:ln>
            </p:spPr>
          </p:cxnSp>
          <p:cxnSp>
            <p:nvCxnSpPr>
              <p:cNvPr id="46117" name="AutoShape 61"/>
              <p:cNvCxnSpPr>
                <a:cxnSpLocks noChangeShapeType="1"/>
                <a:stCxn id="46109" idx="2"/>
                <a:endCxn id="46112" idx="0"/>
              </p:cNvCxnSpPr>
              <p:nvPr/>
            </p:nvCxnSpPr>
            <p:spPr bwMode="auto">
              <a:xfrm flipH="1">
                <a:off x="3408" y="2592"/>
                <a:ext cx="9" cy="169"/>
              </a:xfrm>
              <a:prstGeom prst="straightConnector1">
                <a:avLst/>
              </a:prstGeom>
              <a:noFill/>
              <a:ln w="9525">
                <a:solidFill>
                  <a:schemeClr val="tx1"/>
                </a:solidFill>
                <a:round/>
              </a:ln>
            </p:spPr>
          </p:cxnSp>
          <p:cxnSp>
            <p:nvCxnSpPr>
              <p:cNvPr id="46118" name="AutoShape 62"/>
              <p:cNvCxnSpPr>
                <a:cxnSpLocks noChangeShapeType="1"/>
                <a:stCxn id="46109" idx="2"/>
                <a:endCxn id="46111" idx="0"/>
              </p:cNvCxnSpPr>
              <p:nvPr/>
            </p:nvCxnSpPr>
            <p:spPr bwMode="auto">
              <a:xfrm>
                <a:off x="3417" y="2592"/>
                <a:ext cx="219" cy="169"/>
              </a:xfrm>
              <a:prstGeom prst="straightConnector1">
                <a:avLst/>
              </a:prstGeom>
              <a:noFill/>
              <a:ln w="9525">
                <a:solidFill>
                  <a:schemeClr val="tx1"/>
                </a:solidFill>
                <a:round/>
              </a:ln>
            </p:spPr>
          </p:cxnSp>
          <p:cxnSp>
            <p:nvCxnSpPr>
              <p:cNvPr id="46119" name="AutoShape 63"/>
              <p:cNvCxnSpPr>
                <a:cxnSpLocks noChangeShapeType="1"/>
                <a:stCxn id="46109" idx="2"/>
                <a:endCxn id="46110" idx="0"/>
              </p:cNvCxnSpPr>
              <p:nvPr/>
            </p:nvCxnSpPr>
            <p:spPr bwMode="auto">
              <a:xfrm>
                <a:off x="3417" y="2592"/>
                <a:ext cx="462" cy="169"/>
              </a:xfrm>
              <a:prstGeom prst="straightConnector1">
                <a:avLst/>
              </a:prstGeom>
              <a:noFill/>
              <a:ln w="9525">
                <a:solidFill>
                  <a:schemeClr val="tx1"/>
                </a:solidFill>
                <a:round/>
              </a:ln>
            </p:spPr>
          </p:cxnSp>
          <p:sp>
            <p:nvSpPr>
              <p:cNvPr id="46120" name="Text Box 64"/>
              <p:cNvSpPr txBox="1">
                <a:spLocks noChangeArrowheads="1"/>
              </p:cNvSpPr>
              <p:nvPr/>
            </p:nvSpPr>
            <p:spPr bwMode="auto">
              <a:xfrm>
                <a:off x="3575" y="3062"/>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d</a:t>
                </a:r>
                <a:endParaRPr kumimoji="1" lang="en-US" altLang="zh-CN" sz="2000" b="1">
                  <a:latin typeface="Times New Roman" panose="02020603050405020304" pitchFamily="18" charset="0"/>
                </a:endParaRPr>
              </a:p>
            </p:txBody>
          </p:sp>
          <p:cxnSp>
            <p:nvCxnSpPr>
              <p:cNvPr id="46121" name="AutoShape 65"/>
              <p:cNvCxnSpPr>
                <a:cxnSpLocks noChangeShapeType="1"/>
                <a:stCxn id="46111" idx="2"/>
                <a:endCxn id="46120" idx="0"/>
              </p:cNvCxnSpPr>
              <p:nvPr/>
            </p:nvCxnSpPr>
            <p:spPr bwMode="auto">
              <a:xfrm>
                <a:off x="3636" y="2953"/>
                <a:ext cx="0" cy="109"/>
              </a:xfrm>
              <a:prstGeom prst="straightConnector1">
                <a:avLst/>
              </a:prstGeom>
              <a:noFill/>
              <a:ln w="9525">
                <a:solidFill>
                  <a:schemeClr val="tx1"/>
                </a:solidFill>
                <a:round/>
              </a:ln>
            </p:spPr>
          </p:cxnSp>
        </p:grpSp>
        <p:sp>
          <p:nvSpPr>
            <p:cNvPr id="46107" name="Text Box 66"/>
            <p:cNvSpPr txBox="1">
              <a:spLocks noChangeArrowheads="1"/>
            </p:cNvSpPr>
            <p:nvPr/>
          </p:nvSpPr>
          <p:spPr bwMode="auto">
            <a:xfrm>
              <a:off x="2832" y="3600"/>
              <a:ext cx="1056" cy="250"/>
            </a:xfrm>
            <a:prstGeom prst="rect">
              <a:avLst/>
            </a:prstGeom>
            <a:noFill/>
            <a:ln w="9525">
              <a:noFill/>
              <a:miter lim="800000"/>
            </a:ln>
          </p:spPr>
          <p:txBody>
            <a:bodyPr>
              <a:spAutoFit/>
            </a:bodyPr>
            <a:lstStyle/>
            <a:p>
              <a:pPr>
                <a:spcBef>
                  <a:spcPct val="50000"/>
                </a:spcBef>
              </a:pPr>
              <a:r>
                <a:rPr kumimoji="1" lang="en-US" altLang="zh-CN" sz="2000" b="1">
                  <a:solidFill>
                    <a:srgbClr val="FF0000"/>
                  </a:solidFill>
                  <a:latin typeface="楷体_GB2312"/>
                  <a:ea typeface="楷体_GB2312"/>
                  <a:cs typeface="楷体_GB2312"/>
                </a:rPr>
                <a:t>(c)d</a:t>
              </a:r>
              <a:r>
                <a:rPr kumimoji="1" lang="zh-CN" altLang="en-US" sz="2000" b="1">
                  <a:solidFill>
                    <a:srgbClr val="FF0000"/>
                  </a:solidFill>
                  <a:latin typeface="楷体_GB2312"/>
                  <a:ea typeface="楷体_GB2312"/>
                  <a:cs typeface="楷体_GB2312"/>
                </a:rPr>
                <a:t>归约为</a:t>
              </a:r>
              <a:r>
                <a:rPr kumimoji="1" lang="en-US" altLang="zh-CN" sz="2000" b="1">
                  <a:solidFill>
                    <a:srgbClr val="FF0000"/>
                  </a:solidFill>
                  <a:latin typeface="楷体_GB2312"/>
                  <a:ea typeface="楷体_GB2312"/>
                  <a:cs typeface="楷体_GB2312"/>
                </a:rPr>
                <a:t>B</a:t>
              </a:r>
              <a:endParaRPr kumimoji="1" lang="en-US" altLang="zh-CN" sz="2000" b="1">
                <a:solidFill>
                  <a:srgbClr val="FF0000"/>
                </a:solidFill>
                <a:latin typeface="楷体_GB2312"/>
                <a:ea typeface="楷体_GB2312"/>
                <a:cs typeface="楷体_GB2312"/>
              </a:endParaRPr>
            </a:p>
          </p:txBody>
        </p:sp>
      </p:grpSp>
      <p:grpSp>
        <p:nvGrpSpPr>
          <p:cNvPr id="8" name="Group 67"/>
          <p:cNvGrpSpPr/>
          <p:nvPr/>
        </p:nvGrpSpPr>
        <p:grpSpPr bwMode="auto">
          <a:xfrm>
            <a:off x="6248400" y="3865563"/>
            <a:ext cx="2362200" cy="2149475"/>
            <a:chOff x="3936" y="2448"/>
            <a:chExt cx="1488" cy="1354"/>
          </a:xfrm>
        </p:grpSpPr>
        <p:grpSp>
          <p:nvGrpSpPr>
            <p:cNvPr id="46092" name="Group 68"/>
            <p:cNvGrpSpPr/>
            <p:nvPr/>
          </p:nvGrpSpPr>
          <p:grpSpPr bwMode="auto">
            <a:xfrm>
              <a:off x="4080" y="2448"/>
              <a:ext cx="1183" cy="650"/>
              <a:chOff x="4080" y="2400"/>
              <a:chExt cx="1183" cy="650"/>
            </a:xfrm>
          </p:grpSpPr>
          <p:sp>
            <p:nvSpPr>
              <p:cNvPr id="46094" name="Rectangle 69"/>
              <p:cNvSpPr>
                <a:spLocks noChangeArrowheads="1"/>
              </p:cNvSpPr>
              <p:nvPr/>
            </p:nvSpPr>
            <p:spPr bwMode="auto">
              <a:xfrm>
                <a:off x="4080" y="2448"/>
                <a:ext cx="1183" cy="602"/>
              </a:xfrm>
              <a:prstGeom prst="rect">
                <a:avLst/>
              </a:prstGeom>
              <a:noFill/>
              <a:ln w="9525">
                <a:solidFill>
                  <a:srgbClr val="FF0000"/>
                </a:solidFill>
                <a:prstDash val="sysDot"/>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46095" name="Text Box 70"/>
              <p:cNvSpPr txBox="1">
                <a:spLocks noChangeArrowheads="1"/>
              </p:cNvSpPr>
              <p:nvPr/>
            </p:nvSpPr>
            <p:spPr bwMode="auto">
              <a:xfrm>
                <a:off x="4674" y="2400"/>
                <a:ext cx="7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46096" name="Text Box 71"/>
              <p:cNvSpPr txBox="1">
                <a:spLocks noChangeArrowheads="1"/>
              </p:cNvSpPr>
              <p:nvPr/>
            </p:nvSpPr>
            <p:spPr bwMode="auto">
              <a:xfrm>
                <a:off x="5118" y="2761"/>
                <a:ext cx="114"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46097" name="Text Box 72"/>
              <p:cNvSpPr txBox="1">
                <a:spLocks noChangeArrowheads="1"/>
              </p:cNvSpPr>
              <p:nvPr/>
            </p:nvSpPr>
            <p:spPr bwMode="auto">
              <a:xfrm>
                <a:off x="4871" y="2761"/>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6098" name="Text Box 73"/>
              <p:cNvSpPr txBox="1">
                <a:spLocks noChangeArrowheads="1"/>
              </p:cNvSpPr>
              <p:nvPr/>
            </p:nvSpPr>
            <p:spPr bwMode="auto">
              <a:xfrm>
                <a:off x="4656" y="2761"/>
                <a:ext cx="9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46099" name="Text Box 74"/>
              <p:cNvSpPr txBox="1">
                <a:spLocks noChangeArrowheads="1"/>
              </p:cNvSpPr>
              <p:nvPr/>
            </p:nvSpPr>
            <p:spPr bwMode="auto">
              <a:xfrm>
                <a:off x="4378" y="2761"/>
                <a:ext cx="8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6100" name="Text Box 75"/>
              <p:cNvSpPr txBox="1">
                <a:spLocks noChangeArrowheads="1"/>
              </p:cNvSpPr>
              <p:nvPr/>
            </p:nvSpPr>
            <p:spPr bwMode="auto">
              <a:xfrm>
                <a:off x="4080" y="2761"/>
                <a:ext cx="10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cxnSp>
            <p:nvCxnSpPr>
              <p:cNvPr id="46101" name="AutoShape 76"/>
              <p:cNvCxnSpPr>
                <a:cxnSpLocks noChangeShapeType="1"/>
                <a:stCxn id="46095" idx="2"/>
                <a:endCxn id="46100" idx="0"/>
              </p:cNvCxnSpPr>
              <p:nvPr/>
            </p:nvCxnSpPr>
            <p:spPr bwMode="auto">
              <a:xfrm flipH="1">
                <a:off x="4131" y="2592"/>
                <a:ext cx="582" cy="169"/>
              </a:xfrm>
              <a:prstGeom prst="straightConnector1">
                <a:avLst/>
              </a:prstGeom>
              <a:noFill/>
              <a:ln w="9525">
                <a:solidFill>
                  <a:schemeClr val="tx1"/>
                </a:solidFill>
                <a:round/>
              </a:ln>
            </p:spPr>
          </p:cxnSp>
          <p:cxnSp>
            <p:nvCxnSpPr>
              <p:cNvPr id="46102" name="AutoShape 77"/>
              <p:cNvCxnSpPr>
                <a:cxnSpLocks noChangeShapeType="1"/>
                <a:stCxn id="46095" idx="2"/>
                <a:endCxn id="46099" idx="0"/>
              </p:cNvCxnSpPr>
              <p:nvPr/>
            </p:nvCxnSpPr>
            <p:spPr bwMode="auto">
              <a:xfrm flipH="1">
                <a:off x="4421" y="2592"/>
                <a:ext cx="292" cy="169"/>
              </a:xfrm>
              <a:prstGeom prst="straightConnector1">
                <a:avLst/>
              </a:prstGeom>
              <a:noFill/>
              <a:ln w="9525">
                <a:solidFill>
                  <a:schemeClr val="tx1"/>
                </a:solidFill>
                <a:round/>
              </a:ln>
            </p:spPr>
          </p:cxnSp>
          <p:cxnSp>
            <p:nvCxnSpPr>
              <p:cNvPr id="46103" name="AutoShape 78"/>
              <p:cNvCxnSpPr>
                <a:cxnSpLocks noChangeShapeType="1"/>
                <a:stCxn id="46095" idx="2"/>
                <a:endCxn id="46098" idx="0"/>
              </p:cNvCxnSpPr>
              <p:nvPr/>
            </p:nvCxnSpPr>
            <p:spPr bwMode="auto">
              <a:xfrm flipH="1">
                <a:off x="4704" y="2592"/>
                <a:ext cx="9" cy="169"/>
              </a:xfrm>
              <a:prstGeom prst="straightConnector1">
                <a:avLst/>
              </a:prstGeom>
              <a:noFill/>
              <a:ln w="9525">
                <a:solidFill>
                  <a:schemeClr val="tx1"/>
                </a:solidFill>
                <a:round/>
              </a:ln>
            </p:spPr>
          </p:cxnSp>
          <p:cxnSp>
            <p:nvCxnSpPr>
              <p:cNvPr id="46104" name="AutoShape 79"/>
              <p:cNvCxnSpPr>
                <a:cxnSpLocks noChangeShapeType="1"/>
                <a:stCxn id="46095" idx="2"/>
                <a:endCxn id="46097" idx="0"/>
              </p:cNvCxnSpPr>
              <p:nvPr/>
            </p:nvCxnSpPr>
            <p:spPr bwMode="auto">
              <a:xfrm>
                <a:off x="4713" y="2592"/>
                <a:ext cx="219" cy="169"/>
              </a:xfrm>
              <a:prstGeom prst="straightConnector1">
                <a:avLst/>
              </a:prstGeom>
              <a:noFill/>
              <a:ln w="9525">
                <a:solidFill>
                  <a:schemeClr val="tx1"/>
                </a:solidFill>
                <a:round/>
              </a:ln>
            </p:spPr>
          </p:cxnSp>
          <p:cxnSp>
            <p:nvCxnSpPr>
              <p:cNvPr id="46105" name="AutoShape 80"/>
              <p:cNvCxnSpPr>
                <a:cxnSpLocks noChangeShapeType="1"/>
                <a:stCxn id="46095" idx="2"/>
                <a:endCxn id="46096" idx="0"/>
              </p:cNvCxnSpPr>
              <p:nvPr/>
            </p:nvCxnSpPr>
            <p:spPr bwMode="auto">
              <a:xfrm>
                <a:off x="4713" y="2592"/>
                <a:ext cx="462" cy="169"/>
              </a:xfrm>
              <a:prstGeom prst="straightConnector1">
                <a:avLst/>
              </a:prstGeom>
              <a:noFill/>
              <a:ln w="9525">
                <a:solidFill>
                  <a:schemeClr val="tx1"/>
                </a:solidFill>
                <a:round/>
              </a:ln>
            </p:spPr>
          </p:cxnSp>
        </p:grpSp>
        <p:sp>
          <p:nvSpPr>
            <p:cNvPr id="46093" name="Text Box 81"/>
            <p:cNvSpPr txBox="1">
              <a:spLocks noChangeArrowheads="1"/>
            </p:cNvSpPr>
            <p:nvPr/>
          </p:nvSpPr>
          <p:spPr bwMode="auto">
            <a:xfrm>
              <a:off x="3936" y="3552"/>
              <a:ext cx="1488" cy="250"/>
            </a:xfrm>
            <a:prstGeom prst="rect">
              <a:avLst/>
            </a:prstGeom>
            <a:noFill/>
            <a:ln w="9525">
              <a:noFill/>
              <a:miter lim="800000"/>
            </a:ln>
          </p:spPr>
          <p:txBody>
            <a:bodyPr>
              <a:spAutoFit/>
            </a:bodyPr>
            <a:lstStyle/>
            <a:p>
              <a:pPr>
                <a:spcBef>
                  <a:spcPct val="50000"/>
                </a:spcBef>
              </a:pPr>
              <a:r>
                <a:rPr kumimoji="1" lang="en-US" altLang="zh-CN" sz="2000" b="1">
                  <a:solidFill>
                    <a:srgbClr val="FF0000"/>
                  </a:solidFill>
                  <a:latin typeface="楷体_GB2312"/>
                  <a:ea typeface="楷体_GB2312"/>
                  <a:cs typeface="楷体_GB2312"/>
                </a:rPr>
                <a:t>(d) aAcBe</a:t>
              </a:r>
              <a:r>
                <a:rPr kumimoji="1" lang="zh-CN" altLang="en-US" sz="2000" b="1">
                  <a:solidFill>
                    <a:srgbClr val="FF0000"/>
                  </a:solidFill>
                  <a:latin typeface="楷体_GB2312"/>
                  <a:ea typeface="楷体_GB2312"/>
                  <a:cs typeface="楷体_GB2312"/>
                </a:rPr>
                <a:t>归约为</a:t>
              </a:r>
              <a:r>
                <a:rPr kumimoji="1" lang="en-US" altLang="zh-CN" sz="2000" b="1">
                  <a:solidFill>
                    <a:srgbClr val="FF0000"/>
                  </a:solidFill>
                  <a:latin typeface="楷体_GB2312"/>
                  <a:ea typeface="楷体_GB2312"/>
                  <a:cs typeface="楷体_GB2312"/>
                </a:rPr>
                <a:t>S</a:t>
              </a:r>
              <a:endParaRPr kumimoji="1" lang="en-US" altLang="zh-CN" sz="2000" b="1">
                <a:solidFill>
                  <a:srgbClr val="FF0000"/>
                </a:solidFill>
                <a:latin typeface="楷体_GB2312"/>
                <a:ea typeface="楷体_GB2312"/>
                <a:cs typeface="楷体_GB2312"/>
              </a:endParaRPr>
            </a:p>
          </p:txBody>
        </p:sp>
      </p:grpSp>
      <p:grpSp>
        <p:nvGrpSpPr>
          <p:cNvPr id="10" name="Group 82"/>
          <p:cNvGrpSpPr/>
          <p:nvPr/>
        </p:nvGrpSpPr>
        <p:grpSpPr bwMode="auto">
          <a:xfrm>
            <a:off x="8534400" y="3810000"/>
            <a:ext cx="609600" cy="2073275"/>
            <a:chOff x="5376" y="2496"/>
            <a:chExt cx="384" cy="1306"/>
          </a:xfrm>
        </p:grpSpPr>
        <p:sp>
          <p:nvSpPr>
            <p:cNvPr id="46090" name="Text Box 83"/>
            <p:cNvSpPr txBox="1">
              <a:spLocks noChangeArrowheads="1"/>
            </p:cNvSpPr>
            <p:nvPr/>
          </p:nvSpPr>
          <p:spPr bwMode="auto">
            <a:xfrm>
              <a:off x="5424" y="2496"/>
              <a:ext cx="144" cy="230"/>
            </a:xfrm>
            <a:prstGeom prst="rect">
              <a:avLst/>
            </a:prstGeom>
            <a:noFill/>
            <a:ln w="9525">
              <a:noFill/>
              <a:miter lim="800000"/>
            </a:ln>
          </p:spPr>
          <p:txBody>
            <a:bodyPr lIns="0" tIns="0" rIns="0" bIns="0">
              <a:spAutoFit/>
            </a:bodyPr>
            <a:lstStyle/>
            <a:p>
              <a:pPr>
                <a:spcBef>
                  <a:spcPct val="50000"/>
                </a:spcBef>
              </a:pPr>
              <a:r>
                <a:rPr kumimoji="1" lang="en-US" altLang="zh-CN" sz="2400" b="1">
                  <a:latin typeface="Times New Roman" panose="02020603050405020304" pitchFamily="18" charset="0"/>
                </a:rPr>
                <a:t>S</a:t>
              </a:r>
              <a:endParaRPr kumimoji="1" lang="en-US" altLang="zh-CN" sz="2400" b="1">
                <a:latin typeface="Times New Roman" panose="02020603050405020304" pitchFamily="18" charset="0"/>
              </a:endParaRPr>
            </a:p>
          </p:txBody>
        </p:sp>
        <p:sp>
          <p:nvSpPr>
            <p:cNvPr id="46091" name="Text Box 84"/>
            <p:cNvSpPr txBox="1">
              <a:spLocks noChangeArrowheads="1"/>
            </p:cNvSpPr>
            <p:nvPr/>
          </p:nvSpPr>
          <p:spPr bwMode="auto">
            <a:xfrm>
              <a:off x="5376" y="3552"/>
              <a:ext cx="384" cy="250"/>
            </a:xfrm>
            <a:prstGeom prst="rect">
              <a:avLst/>
            </a:prstGeom>
            <a:noFill/>
            <a:ln w="9525">
              <a:noFill/>
              <a:miter lim="800000"/>
            </a:ln>
          </p:spPr>
          <p:txBody>
            <a:bodyPr>
              <a:spAutoFit/>
            </a:bodyPr>
            <a:lstStyle/>
            <a:p>
              <a:pPr algn="just"/>
              <a:r>
                <a:rPr kumimoji="1" lang="en-US" altLang="zh-CN" sz="2000" b="1">
                  <a:solidFill>
                    <a:srgbClr val="FF0000"/>
                  </a:solidFill>
                  <a:latin typeface="楷体_GB2312"/>
                  <a:ea typeface="楷体_GB2312"/>
                  <a:cs typeface="楷体_GB2312"/>
                </a:rPr>
                <a:t>(e)</a:t>
              </a:r>
              <a:endParaRPr kumimoji="1" lang="en-US" altLang="zh-CN" sz="2000" b="1">
                <a:latin typeface="楷体_GB2312"/>
                <a:ea typeface="楷体_GB2312"/>
                <a:cs typeface="楷体_GB231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9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659460"/>
                                        </p:tgtEl>
                                        <p:attrNameLst>
                                          <p:attrName>style.visibility</p:attrName>
                                        </p:attrNameLst>
                                      </p:cBhvr>
                                      <p:to>
                                        <p:strVal val="visible"/>
                                      </p:to>
                                    </p:set>
                                    <p:anim calcmode="lin" valueType="num">
                                      <p:cBhvr additive="base">
                                        <p:cTn id="11" dur="500" fill="hold"/>
                                        <p:tgtEl>
                                          <p:spTgt spid="659460"/>
                                        </p:tgtEl>
                                        <p:attrNameLst>
                                          <p:attrName>ppt_x</p:attrName>
                                        </p:attrNameLst>
                                      </p:cBhvr>
                                      <p:tavLst>
                                        <p:tav tm="0">
                                          <p:val>
                                            <p:strVal val="1+#ppt_w/2"/>
                                          </p:val>
                                        </p:tav>
                                        <p:tav tm="100000">
                                          <p:val>
                                            <p:strVal val="#ppt_x"/>
                                          </p:val>
                                        </p:tav>
                                      </p:tavLst>
                                    </p:anim>
                                    <p:anim calcmode="lin" valueType="num">
                                      <p:cBhvr additive="base">
                                        <p:cTn id="12" dur="500" fill="hold"/>
                                        <p:tgtEl>
                                          <p:spTgt spid="65946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59461"/>
                                        </p:tgtEl>
                                        <p:attrNameLst>
                                          <p:attrName>style.visibility</p:attrName>
                                        </p:attrNameLst>
                                      </p:cBhvr>
                                      <p:to>
                                        <p:strVal val="visible"/>
                                      </p:to>
                                    </p:set>
                                    <p:anim calcmode="lin" valueType="num">
                                      <p:cBhvr additive="base">
                                        <p:cTn id="17" dur="500" fill="hold"/>
                                        <p:tgtEl>
                                          <p:spTgt spid="659461"/>
                                        </p:tgtEl>
                                        <p:attrNameLst>
                                          <p:attrName>ppt_x</p:attrName>
                                        </p:attrNameLst>
                                      </p:cBhvr>
                                      <p:tavLst>
                                        <p:tav tm="0">
                                          <p:val>
                                            <p:strVal val="1+#ppt_w/2"/>
                                          </p:val>
                                        </p:tav>
                                        <p:tav tm="100000">
                                          <p:val>
                                            <p:strVal val="#ppt_x"/>
                                          </p:val>
                                        </p:tav>
                                      </p:tavLst>
                                    </p:anim>
                                    <p:anim calcmode="lin" valueType="num">
                                      <p:cBhvr additive="base">
                                        <p:cTn id="18" dur="500" fill="hold"/>
                                        <p:tgtEl>
                                          <p:spTgt spid="65946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p:bldP spid="659460" grpId="0" animBg="1" autoUpdateAnimBg="0"/>
      <p:bldP spid="6594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4"/>
          <p:cNvSpPr>
            <a:spLocks noGrp="1"/>
          </p:cNvSpPr>
          <p:nvPr>
            <p:ph type="sldNum" sz="quarter" idx="12"/>
          </p:nvPr>
        </p:nvSpPr>
        <p:spPr>
          <a:noFill/>
        </p:spPr>
        <p:txBody>
          <a:bodyPr/>
          <a:lstStyle/>
          <a:p>
            <a:fld id="{CC676DED-DEC1-49EB-AE16-AAEAAA9B88F2}" type="slidenum">
              <a:rPr lang="zh-CN" altLang="en-US" smtClean="0"/>
            </a:fld>
            <a:endParaRPr lang="en-US" altLang="zh-CN"/>
          </a:p>
        </p:txBody>
      </p:sp>
      <p:graphicFrame>
        <p:nvGraphicFramePr>
          <p:cNvPr id="616450" name="Group 2"/>
          <p:cNvGraphicFramePr>
            <a:graphicFrameLocks noGrp="1"/>
          </p:cNvGraphicFramePr>
          <p:nvPr/>
        </p:nvGraphicFramePr>
        <p:xfrm>
          <a:off x="373063" y="646113"/>
          <a:ext cx="4740525" cy="4901076"/>
        </p:xfrm>
        <a:graphic>
          <a:graphicData uri="http://schemas.openxmlformats.org/drawingml/2006/table">
            <a:tbl>
              <a:tblPr/>
              <a:tblGrid>
                <a:gridCol w="598549"/>
                <a:gridCol w="1152128"/>
                <a:gridCol w="1123658"/>
                <a:gridCol w="1866190"/>
              </a:tblGrid>
              <a:tr h="63993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步骤</a:t>
                      </a: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符号栈</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 </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rgbClr val="000000"/>
                          </a:solidFill>
                          <a:effectLst/>
                          <a:latin typeface="楷体_GB2312" pitchFamily="49" charset="-122"/>
                          <a:ea typeface="楷体_GB2312" pitchFamily="49" charset="-122"/>
                        </a:rPr>
                        <a:t>输入符号串</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rgbClr val="000000"/>
                          </a:solidFill>
                          <a:effectLst/>
                          <a:latin typeface="楷体_GB2312" pitchFamily="49" charset="-122"/>
                          <a:ea typeface="楷体_GB2312" pitchFamily="49" charset="-122"/>
                        </a:rPr>
                        <a:t>动作</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604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5</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8</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9</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10</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11</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12</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a</a:t>
                      </a:r>
                      <a:r>
                        <a:rPr kumimoji="0" lang="en-US" altLang="zh-CN" sz="1800" b="1" i="0" u="none" strike="noStrike" cap="none" normalizeH="0" baseline="0" dirty="0" err="1">
                          <a:ln>
                            <a:noFill/>
                          </a:ln>
                          <a:solidFill>
                            <a:srgbClr val="FF3300"/>
                          </a:solidFill>
                          <a:effectLst/>
                          <a:latin typeface="Arial" panose="020B0604020202020204" pitchFamily="34" charset="0"/>
                          <a:ea typeface="宋体" panose="02010600030101010101" pitchFamily="2" charset="-122"/>
                        </a:rPr>
                        <a:t>b</a:t>
                      </a:r>
                      <a:endParaRPr kumimoji="0" lang="en-US" altLang="zh-CN" sz="1800" b="1" i="0" u="none" strike="noStrike" cap="none" normalizeH="0" baseline="0" dirty="0">
                        <a:ln>
                          <a:noFill/>
                        </a:ln>
                        <a:solidFill>
                          <a:srgbClr val="FF3300"/>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aA</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a</a:t>
                      </a:r>
                      <a:r>
                        <a:rPr kumimoji="0" lang="en-US" altLang="zh-CN" sz="1800" b="1" i="0" u="none" strike="noStrike" cap="none" normalizeH="0" baseline="0" dirty="0" err="1">
                          <a:ln>
                            <a:noFill/>
                          </a:ln>
                          <a:solidFill>
                            <a:srgbClr val="FF3300"/>
                          </a:solidFill>
                          <a:effectLst/>
                          <a:latin typeface="Arial" panose="020B0604020202020204" pitchFamily="34" charset="0"/>
                          <a:ea typeface="宋体" panose="02010600030101010101" pitchFamily="2" charset="-122"/>
                        </a:rPr>
                        <a:t>Ab</a:t>
                      </a:r>
                      <a:endParaRPr kumimoji="0" lang="en-US" altLang="zh-CN" sz="1800" b="1" i="0" u="none" strike="noStrike" cap="none" normalizeH="0" baseline="0" dirty="0">
                        <a:ln>
                          <a:noFill/>
                        </a:ln>
                        <a:solidFill>
                          <a:srgbClr val="FF3300"/>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aA</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aAc</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aAc</a:t>
                      </a:r>
                      <a:r>
                        <a:rPr kumimoji="0" lang="en-US" altLang="zh-CN" sz="1800" b="1" i="0" u="none" strike="noStrike" cap="none" normalizeH="0" baseline="0" dirty="0" err="1">
                          <a:ln>
                            <a:noFill/>
                          </a:ln>
                          <a:solidFill>
                            <a:srgbClr val="FF3300"/>
                          </a:solidFill>
                          <a:effectLst/>
                          <a:latin typeface="Arial" panose="020B0604020202020204" pitchFamily="34" charset="0"/>
                          <a:ea typeface="宋体" panose="02010600030101010101" pitchFamily="2" charset="-122"/>
                        </a:rPr>
                        <a:t>d</a:t>
                      </a:r>
                      <a:endParaRPr kumimoji="0" lang="en-US" altLang="zh-CN" sz="1800" b="1" i="0" u="none" strike="noStrike" cap="none" normalizeH="0" baseline="0" dirty="0">
                        <a:ln>
                          <a:noFill/>
                        </a:ln>
                        <a:solidFill>
                          <a:srgbClr val="FF3300"/>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aAcB</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err="1">
                          <a:ln>
                            <a:noFill/>
                          </a:ln>
                          <a:solidFill>
                            <a:srgbClr val="FF3300"/>
                          </a:solidFill>
                          <a:effectLst/>
                          <a:latin typeface="Arial" panose="020B0604020202020204" pitchFamily="34" charset="0"/>
                          <a:ea typeface="宋体" panose="02010600030101010101" pitchFamily="2" charset="-122"/>
                        </a:rPr>
                        <a:t>aAcBe</a:t>
                      </a:r>
                      <a:endParaRPr kumimoji="0" lang="en-US" altLang="zh-CN" sz="1800" b="1" i="0" u="none" strike="noStrike" cap="none" normalizeH="0" baseline="0" dirty="0">
                        <a:ln>
                          <a:noFill/>
                        </a:ln>
                        <a:solidFill>
                          <a:srgbClr val="FF3300"/>
                        </a:solidFill>
                        <a:effectLst/>
                        <a:latin typeface="Arial" panose="020B0604020202020204" pitchFamily="34" charset="0"/>
                        <a:ea typeface="Arial Unicode MS" pitchFamily="34" charset="-122"/>
                        <a:cs typeface="Arial Unicode MS" pitchFamily="34"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#S</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#S</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abbcde</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bbcde</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bcde</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bcde</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cde</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cde</a:t>
                      </a: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de#</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e#</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e#</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dirty="0">
                        <a:ln>
                          <a:noFill/>
                        </a:ln>
                        <a:solidFill>
                          <a:schemeClr val="tx1"/>
                        </a:solidFill>
                        <a:effectLst/>
                        <a:latin typeface="Arial" panose="020B0604020202020204" pitchFamily="34" charset="0"/>
                        <a:ea typeface="Arial Unicode MS" pitchFamily="34" charset="-122"/>
                        <a:cs typeface="Arial Unicode MS" pitchFamily="34"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开始状态</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进栈</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进栈</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用</a:t>
                      </a:r>
                      <a:r>
                        <a:rPr kumimoji="0" lang="en-US" altLang="zh-CN" sz="1800" b="1" i="0" u="none" strike="noStrike" cap="none" normalizeH="0" baseline="0" dirty="0" err="1">
                          <a:ln>
                            <a:noFill/>
                          </a:ln>
                          <a:solidFill>
                            <a:srgbClr val="000000"/>
                          </a:solidFill>
                          <a:effectLst/>
                          <a:latin typeface="楷体_GB2312" pitchFamily="49" charset="-122"/>
                          <a:ea typeface="楷体_GB2312" pitchFamily="49" charset="-122"/>
                        </a:rPr>
                        <a:t>A→b</a:t>
                      </a: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归约</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进栈</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用</a:t>
                      </a:r>
                      <a:r>
                        <a:rPr kumimoji="0" lang="en-US" altLang="zh-CN" sz="1800" b="1" i="0" u="none" strike="noStrike" cap="none" normalizeH="0" baseline="0" dirty="0" err="1">
                          <a:ln>
                            <a:noFill/>
                          </a:ln>
                          <a:solidFill>
                            <a:srgbClr val="000000"/>
                          </a:solidFill>
                          <a:effectLst/>
                          <a:latin typeface="楷体_GB2312" pitchFamily="49" charset="-122"/>
                          <a:ea typeface="楷体_GB2312" pitchFamily="49" charset="-122"/>
                        </a:rPr>
                        <a:t>A→Ab</a:t>
                      </a: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归约</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进栈</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进栈</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用</a:t>
                      </a:r>
                      <a:r>
                        <a:rPr kumimoji="0" lang="en-US" altLang="zh-CN" sz="1800" b="1" i="0" u="none" strike="noStrike" cap="none" normalizeH="0" baseline="0" dirty="0" err="1">
                          <a:ln>
                            <a:noFill/>
                          </a:ln>
                          <a:solidFill>
                            <a:srgbClr val="000000"/>
                          </a:solidFill>
                          <a:effectLst/>
                          <a:latin typeface="楷体_GB2312" pitchFamily="49" charset="-122"/>
                          <a:ea typeface="楷体_GB2312" pitchFamily="49" charset="-122"/>
                        </a:rPr>
                        <a:t>B→d</a:t>
                      </a: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归约</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进栈</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用</a:t>
                      </a:r>
                      <a:r>
                        <a:rPr kumimoji="0" lang="en-US" altLang="zh-CN" sz="1800" b="1" i="0" u="none" strike="noStrike" cap="none" normalizeH="0" baseline="0" dirty="0" err="1">
                          <a:ln>
                            <a:noFill/>
                          </a:ln>
                          <a:solidFill>
                            <a:srgbClr val="000000"/>
                          </a:solidFill>
                          <a:effectLst/>
                          <a:latin typeface="楷体_GB2312" pitchFamily="49" charset="-122"/>
                          <a:ea typeface="楷体_GB2312" pitchFamily="49" charset="-122"/>
                        </a:rPr>
                        <a:t>S→aAcBe</a:t>
                      </a: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归约</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rgbClr val="000000"/>
                          </a:solidFill>
                          <a:effectLst/>
                          <a:latin typeface="楷体_GB2312" pitchFamily="49" charset="-122"/>
                          <a:ea typeface="楷体_GB2312" pitchFamily="49" charset="-122"/>
                        </a:rPr>
                        <a:t>接受</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 </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23" name="Text Box 19"/>
          <p:cNvSpPr txBox="1">
            <a:spLocks noChangeArrowheads="1"/>
          </p:cNvSpPr>
          <p:nvPr/>
        </p:nvSpPr>
        <p:spPr bwMode="auto">
          <a:xfrm>
            <a:off x="5483225" y="222250"/>
            <a:ext cx="3600450" cy="369888"/>
          </a:xfrm>
          <a:prstGeom prst="rect">
            <a:avLst/>
          </a:prstGeom>
          <a:noFill/>
          <a:ln w="9525">
            <a:noFill/>
            <a:miter lim="800000"/>
          </a:ln>
        </p:spPr>
        <p:txBody>
          <a:bodyPr>
            <a:spAutoFit/>
          </a:bodyPr>
          <a:lstStyle/>
          <a:p>
            <a:pPr>
              <a:spcBef>
                <a:spcPct val="50000"/>
              </a:spcBef>
            </a:pPr>
            <a:r>
              <a:rPr kumimoji="1" lang="zh-CN" altLang="en-US" sz="1800">
                <a:solidFill>
                  <a:srgbClr val="000066"/>
                </a:solidFill>
                <a:latin typeface="楷体_GB2312"/>
                <a:ea typeface="楷体_GB2312"/>
                <a:cs typeface="楷体_GB2312"/>
              </a:rPr>
              <a:t>输入串</a:t>
            </a:r>
            <a:r>
              <a:rPr kumimoji="1" lang="en-US" altLang="zh-CN" sz="1800">
                <a:solidFill>
                  <a:srgbClr val="000066"/>
                </a:solidFill>
                <a:latin typeface="楷体_GB2312"/>
                <a:ea typeface="楷体_GB2312"/>
                <a:cs typeface="楷体_GB2312"/>
              </a:rPr>
              <a:t>abbcde</a:t>
            </a:r>
            <a:r>
              <a:rPr kumimoji="1" lang="zh-CN" altLang="en-US" sz="1800">
                <a:solidFill>
                  <a:srgbClr val="000066"/>
                </a:solidFill>
                <a:latin typeface="楷体_GB2312"/>
                <a:ea typeface="楷体_GB2312"/>
                <a:cs typeface="楷体_GB2312"/>
              </a:rPr>
              <a:t>的分析过程 </a:t>
            </a:r>
            <a:endParaRPr kumimoji="1" lang="zh-CN" altLang="en-US" sz="1800">
              <a:solidFill>
                <a:srgbClr val="000066"/>
              </a:solidFill>
              <a:latin typeface="楷体_GB2312"/>
              <a:ea typeface="楷体_GB2312"/>
              <a:cs typeface="楷体_GB2312"/>
            </a:endParaRPr>
          </a:p>
        </p:txBody>
      </p:sp>
      <p:sp>
        <p:nvSpPr>
          <p:cNvPr id="14357" name="Text Box 20"/>
          <p:cNvSpPr txBox="1">
            <a:spLocks noChangeArrowheads="1"/>
          </p:cNvSpPr>
          <p:nvPr/>
        </p:nvSpPr>
        <p:spPr bwMode="auto">
          <a:xfrm>
            <a:off x="142875" y="5500688"/>
            <a:ext cx="8786813" cy="769937"/>
          </a:xfrm>
          <a:prstGeom prst="rect">
            <a:avLst/>
          </a:prstGeom>
          <a:noFill/>
          <a:ln w="9525">
            <a:noFill/>
            <a:miter lim="800000"/>
          </a:ln>
        </p:spPr>
        <p:txBody>
          <a:bodyPr>
            <a:spAutoFit/>
          </a:bodyPr>
          <a:lstStyle/>
          <a:p>
            <a:pPr>
              <a:spcBef>
                <a:spcPct val="50000"/>
              </a:spcBef>
              <a:defRPr/>
            </a:pPr>
            <a:r>
              <a:rPr kumimoji="1" lang="zh-CN" altLang="en-US" sz="2000" b="1" dirty="0">
                <a:latin typeface="+mn-ea"/>
                <a:ea typeface="+mn-ea"/>
              </a:rPr>
              <a:t>通过上述分析可看出，每次归约的句柄都出现在符号栈的栈顶，不会出现在栈的中间，因为我们的算法是自左向右扫描输入符号串，进行的是最左归约</a:t>
            </a:r>
            <a:r>
              <a:rPr kumimoji="1" lang="zh-CN" altLang="en-US" sz="2400" b="1" dirty="0">
                <a:latin typeface="+mn-ea"/>
                <a:ea typeface="+mn-ea"/>
              </a:rPr>
              <a:t>。</a:t>
            </a:r>
            <a:endParaRPr kumimoji="1" lang="zh-CN" altLang="en-US" sz="2400" b="1" dirty="0">
              <a:latin typeface="+mn-ea"/>
              <a:ea typeface="+mn-ea"/>
            </a:endParaRPr>
          </a:p>
        </p:txBody>
      </p:sp>
      <p:grpSp>
        <p:nvGrpSpPr>
          <p:cNvPr id="2" name="Group 6"/>
          <p:cNvGrpSpPr/>
          <p:nvPr/>
        </p:nvGrpSpPr>
        <p:grpSpPr bwMode="auto">
          <a:xfrm>
            <a:off x="5292725" y="639763"/>
            <a:ext cx="2073275" cy="2314575"/>
            <a:chOff x="144" y="2448"/>
            <a:chExt cx="1536" cy="1546"/>
          </a:xfrm>
        </p:grpSpPr>
        <p:grpSp>
          <p:nvGrpSpPr>
            <p:cNvPr id="47179" name="Group 7"/>
            <p:cNvGrpSpPr/>
            <p:nvPr/>
          </p:nvGrpSpPr>
          <p:grpSpPr bwMode="auto">
            <a:xfrm>
              <a:off x="144" y="2448"/>
              <a:ext cx="1152" cy="1263"/>
              <a:chOff x="288" y="2448"/>
              <a:chExt cx="1152" cy="1263"/>
            </a:xfrm>
          </p:grpSpPr>
          <p:sp>
            <p:nvSpPr>
              <p:cNvPr id="47181" name="Text Box 8"/>
              <p:cNvSpPr txBox="1">
                <a:spLocks noChangeArrowheads="1"/>
              </p:cNvSpPr>
              <p:nvPr/>
            </p:nvSpPr>
            <p:spPr bwMode="auto">
              <a:xfrm>
                <a:off x="882" y="2448"/>
                <a:ext cx="7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47182" name="Text Box 9"/>
              <p:cNvSpPr txBox="1">
                <a:spLocks noChangeArrowheads="1"/>
              </p:cNvSpPr>
              <p:nvPr/>
            </p:nvSpPr>
            <p:spPr bwMode="auto">
              <a:xfrm>
                <a:off x="1326" y="2809"/>
                <a:ext cx="114"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47183" name="Text Box 10"/>
              <p:cNvSpPr txBox="1">
                <a:spLocks noChangeArrowheads="1"/>
              </p:cNvSpPr>
              <p:nvPr/>
            </p:nvSpPr>
            <p:spPr bwMode="auto">
              <a:xfrm>
                <a:off x="1079" y="2809"/>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7184" name="Text Box 11"/>
              <p:cNvSpPr txBox="1">
                <a:spLocks noChangeArrowheads="1"/>
              </p:cNvSpPr>
              <p:nvPr/>
            </p:nvSpPr>
            <p:spPr bwMode="auto">
              <a:xfrm>
                <a:off x="864" y="2809"/>
                <a:ext cx="9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47185" name="Text Box 12"/>
              <p:cNvSpPr txBox="1">
                <a:spLocks noChangeArrowheads="1"/>
              </p:cNvSpPr>
              <p:nvPr/>
            </p:nvSpPr>
            <p:spPr bwMode="auto">
              <a:xfrm>
                <a:off x="586" y="2809"/>
                <a:ext cx="8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7186" name="Text Box 13"/>
              <p:cNvSpPr txBox="1">
                <a:spLocks noChangeArrowheads="1"/>
              </p:cNvSpPr>
              <p:nvPr/>
            </p:nvSpPr>
            <p:spPr bwMode="auto">
              <a:xfrm>
                <a:off x="288" y="2809"/>
                <a:ext cx="10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cxnSp>
            <p:nvCxnSpPr>
              <p:cNvPr id="47187" name="AutoShape 14"/>
              <p:cNvCxnSpPr>
                <a:cxnSpLocks noChangeShapeType="1"/>
                <a:stCxn id="47181" idx="2"/>
                <a:endCxn id="47186" idx="0"/>
              </p:cNvCxnSpPr>
              <p:nvPr/>
            </p:nvCxnSpPr>
            <p:spPr bwMode="auto">
              <a:xfrm flipH="1">
                <a:off x="339" y="2640"/>
                <a:ext cx="582" cy="169"/>
              </a:xfrm>
              <a:prstGeom prst="straightConnector1">
                <a:avLst/>
              </a:prstGeom>
              <a:noFill/>
              <a:ln w="9525">
                <a:solidFill>
                  <a:schemeClr val="tx1"/>
                </a:solidFill>
                <a:round/>
              </a:ln>
            </p:spPr>
          </p:cxnSp>
          <p:cxnSp>
            <p:nvCxnSpPr>
              <p:cNvPr id="47188" name="AutoShape 15"/>
              <p:cNvCxnSpPr>
                <a:cxnSpLocks noChangeShapeType="1"/>
                <a:stCxn id="47181" idx="2"/>
                <a:endCxn id="47185" idx="0"/>
              </p:cNvCxnSpPr>
              <p:nvPr/>
            </p:nvCxnSpPr>
            <p:spPr bwMode="auto">
              <a:xfrm flipH="1">
                <a:off x="629" y="2640"/>
                <a:ext cx="292" cy="169"/>
              </a:xfrm>
              <a:prstGeom prst="straightConnector1">
                <a:avLst/>
              </a:prstGeom>
              <a:noFill/>
              <a:ln w="9525">
                <a:solidFill>
                  <a:schemeClr val="tx1"/>
                </a:solidFill>
                <a:round/>
              </a:ln>
            </p:spPr>
          </p:cxnSp>
          <p:cxnSp>
            <p:nvCxnSpPr>
              <p:cNvPr id="47189" name="AutoShape 16"/>
              <p:cNvCxnSpPr>
                <a:cxnSpLocks noChangeShapeType="1"/>
                <a:stCxn id="47181" idx="2"/>
                <a:endCxn id="47184" idx="0"/>
              </p:cNvCxnSpPr>
              <p:nvPr/>
            </p:nvCxnSpPr>
            <p:spPr bwMode="auto">
              <a:xfrm flipH="1">
                <a:off x="912" y="2640"/>
                <a:ext cx="9" cy="169"/>
              </a:xfrm>
              <a:prstGeom prst="straightConnector1">
                <a:avLst/>
              </a:prstGeom>
              <a:noFill/>
              <a:ln w="9525">
                <a:solidFill>
                  <a:schemeClr val="tx1"/>
                </a:solidFill>
                <a:round/>
              </a:ln>
            </p:spPr>
          </p:cxnSp>
          <p:cxnSp>
            <p:nvCxnSpPr>
              <p:cNvPr id="47190" name="AutoShape 17"/>
              <p:cNvCxnSpPr>
                <a:cxnSpLocks noChangeShapeType="1"/>
                <a:stCxn id="47181" idx="2"/>
                <a:endCxn id="47183" idx="0"/>
              </p:cNvCxnSpPr>
              <p:nvPr/>
            </p:nvCxnSpPr>
            <p:spPr bwMode="auto">
              <a:xfrm>
                <a:off x="921" y="2640"/>
                <a:ext cx="219" cy="169"/>
              </a:xfrm>
              <a:prstGeom prst="straightConnector1">
                <a:avLst/>
              </a:prstGeom>
              <a:noFill/>
              <a:ln w="9525">
                <a:solidFill>
                  <a:schemeClr val="tx1"/>
                </a:solidFill>
                <a:round/>
              </a:ln>
            </p:spPr>
          </p:cxnSp>
          <p:cxnSp>
            <p:nvCxnSpPr>
              <p:cNvPr id="47191" name="AutoShape 18"/>
              <p:cNvCxnSpPr>
                <a:cxnSpLocks noChangeShapeType="1"/>
                <a:stCxn id="47181" idx="2"/>
                <a:endCxn id="47182" idx="0"/>
              </p:cNvCxnSpPr>
              <p:nvPr/>
            </p:nvCxnSpPr>
            <p:spPr bwMode="auto">
              <a:xfrm>
                <a:off x="921" y="2640"/>
                <a:ext cx="462" cy="169"/>
              </a:xfrm>
              <a:prstGeom prst="straightConnector1">
                <a:avLst/>
              </a:prstGeom>
              <a:noFill/>
              <a:ln w="9525">
                <a:solidFill>
                  <a:schemeClr val="tx1"/>
                </a:solidFill>
                <a:round/>
              </a:ln>
            </p:spPr>
          </p:cxnSp>
          <p:sp>
            <p:nvSpPr>
              <p:cNvPr id="47192" name="Text Box 19"/>
              <p:cNvSpPr txBox="1">
                <a:spLocks noChangeArrowheads="1"/>
              </p:cNvSpPr>
              <p:nvPr/>
            </p:nvSpPr>
            <p:spPr bwMode="auto">
              <a:xfrm>
                <a:off x="488" y="3134"/>
                <a:ext cx="8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7193" name="Text Box 20"/>
              <p:cNvSpPr txBox="1">
                <a:spLocks noChangeArrowheads="1"/>
              </p:cNvSpPr>
              <p:nvPr/>
            </p:nvSpPr>
            <p:spPr bwMode="auto">
              <a:xfrm>
                <a:off x="734" y="3134"/>
                <a:ext cx="130" cy="206"/>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7194" name="Text Box 21"/>
              <p:cNvSpPr txBox="1">
                <a:spLocks noChangeArrowheads="1"/>
              </p:cNvSpPr>
              <p:nvPr/>
            </p:nvSpPr>
            <p:spPr bwMode="auto">
              <a:xfrm>
                <a:off x="1079" y="3110"/>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d</a:t>
                </a:r>
                <a:endParaRPr kumimoji="1" lang="en-US" altLang="zh-CN" sz="2000" b="1">
                  <a:latin typeface="Times New Roman" panose="02020603050405020304" pitchFamily="18" charset="0"/>
                </a:endParaRPr>
              </a:p>
            </p:txBody>
          </p:sp>
          <p:sp>
            <p:nvSpPr>
              <p:cNvPr id="47195" name="Text Box 22"/>
              <p:cNvSpPr txBox="1">
                <a:spLocks noChangeArrowheads="1"/>
              </p:cNvSpPr>
              <p:nvPr/>
            </p:nvSpPr>
            <p:spPr bwMode="auto">
              <a:xfrm>
                <a:off x="488" y="3471"/>
                <a:ext cx="8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cxnSp>
            <p:nvCxnSpPr>
              <p:cNvPr id="47196" name="AutoShape 23"/>
              <p:cNvCxnSpPr>
                <a:cxnSpLocks noChangeShapeType="1"/>
                <a:stCxn id="47185" idx="2"/>
                <a:endCxn id="47192" idx="0"/>
              </p:cNvCxnSpPr>
              <p:nvPr/>
            </p:nvCxnSpPr>
            <p:spPr bwMode="auto">
              <a:xfrm flipH="1">
                <a:off x="532" y="3001"/>
                <a:ext cx="97" cy="133"/>
              </a:xfrm>
              <a:prstGeom prst="straightConnector1">
                <a:avLst/>
              </a:prstGeom>
              <a:noFill/>
              <a:ln w="9525">
                <a:solidFill>
                  <a:schemeClr val="tx1"/>
                </a:solidFill>
                <a:round/>
              </a:ln>
            </p:spPr>
          </p:cxnSp>
          <p:cxnSp>
            <p:nvCxnSpPr>
              <p:cNvPr id="47197" name="AutoShape 24"/>
              <p:cNvCxnSpPr>
                <a:cxnSpLocks noChangeShapeType="1"/>
                <a:stCxn id="47185" idx="2"/>
                <a:endCxn id="47193" idx="0"/>
              </p:cNvCxnSpPr>
              <p:nvPr/>
            </p:nvCxnSpPr>
            <p:spPr bwMode="auto">
              <a:xfrm rot="16200000" flipH="1">
                <a:off x="648" y="2982"/>
                <a:ext cx="133" cy="170"/>
              </a:xfrm>
              <a:prstGeom prst="straightConnector1">
                <a:avLst/>
              </a:prstGeom>
              <a:noFill/>
              <a:ln w="9525">
                <a:solidFill>
                  <a:schemeClr val="tx1"/>
                </a:solidFill>
                <a:round/>
              </a:ln>
            </p:spPr>
          </p:cxnSp>
          <p:cxnSp>
            <p:nvCxnSpPr>
              <p:cNvPr id="47198" name="AutoShape 25"/>
              <p:cNvCxnSpPr>
                <a:cxnSpLocks noChangeShapeType="1"/>
                <a:stCxn id="47183" idx="2"/>
                <a:endCxn id="47194" idx="0"/>
              </p:cNvCxnSpPr>
              <p:nvPr/>
            </p:nvCxnSpPr>
            <p:spPr bwMode="auto">
              <a:xfrm>
                <a:off x="1140" y="3001"/>
                <a:ext cx="0" cy="109"/>
              </a:xfrm>
              <a:prstGeom prst="straightConnector1">
                <a:avLst/>
              </a:prstGeom>
              <a:noFill/>
              <a:ln w="9525">
                <a:solidFill>
                  <a:schemeClr val="tx1"/>
                </a:solidFill>
                <a:round/>
              </a:ln>
            </p:spPr>
          </p:cxnSp>
          <p:cxnSp>
            <p:nvCxnSpPr>
              <p:cNvPr id="47199" name="AutoShape 26"/>
              <p:cNvCxnSpPr>
                <a:cxnSpLocks noChangeShapeType="1"/>
                <a:stCxn id="47192" idx="2"/>
                <a:endCxn id="47195" idx="0"/>
              </p:cNvCxnSpPr>
              <p:nvPr/>
            </p:nvCxnSpPr>
            <p:spPr bwMode="auto">
              <a:xfrm>
                <a:off x="532" y="3326"/>
                <a:ext cx="0" cy="145"/>
              </a:xfrm>
              <a:prstGeom prst="straightConnector1">
                <a:avLst/>
              </a:prstGeom>
              <a:noFill/>
              <a:ln w="9525">
                <a:solidFill>
                  <a:schemeClr val="tx1"/>
                </a:solidFill>
                <a:round/>
              </a:ln>
            </p:spPr>
          </p:cxnSp>
          <p:sp>
            <p:nvSpPr>
              <p:cNvPr id="47200" name="Rectangle 27"/>
              <p:cNvSpPr>
                <a:spLocks noChangeArrowheads="1"/>
              </p:cNvSpPr>
              <p:nvPr/>
            </p:nvSpPr>
            <p:spPr bwMode="auto">
              <a:xfrm>
                <a:off x="389" y="3110"/>
                <a:ext cx="246" cy="601"/>
              </a:xfrm>
              <a:prstGeom prst="rect">
                <a:avLst/>
              </a:prstGeom>
              <a:noFill/>
              <a:ln w="9525">
                <a:solidFill>
                  <a:srgbClr val="FF0000"/>
                </a:solidFill>
                <a:prstDash val="sysDot"/>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grpSp>
        <p:sp>
          <p:nvSpPr>
            <p:cNvPr id="47180" name="Text Box 28"/>
            <p:cNvSpPr txBox="1">
              <a:spLocks noChangeArrowheads="1"/>
            </p:cNvSpPr>
            <p:nvPr/>
          </p:nvSpPr>
          <p:spPr bwMode="auto">
            <a:xfrm>
              <a:off x="192" y="3744"/>
              <a:ext cx="1488" cy="250"/>
            </a:xfrm>
            <a:prstGeom prst="rect">
              <a:avLst/>
            </a:prstGeom>
            <a:noFill/>
            <a:ln w="9525">
              <a:noFill/>
              <a:miter lim="800000"/>
            </a:ln>
          </p:spPr>
          <p:txBody>
            <a:bodyPr>
              <a:spAutoFit/>
            </a:bodyPr>
            <a:lstStyle/>
            <a:p>
              <a:pPr>
                <a:spcBef>
                  <a:spcPct val="50000"/>
                </a:spcBef>
              </a:pPr>
              <a:r>
                <a:rPr kumimoji="1" lang="en-US" altLang="zh-CN" sz="2000" b="1">
                  <a:solidFill>
                    <a:srgbClr val="FF0000"/>
                  </a:solidFill>
                  <a:latin typeface="楷体_GB2312"/>
                  <a:ea typeface="楷体_GB2312"/>
                  <a:cs typeface="楷体_GB2312"/>
                </a:rPr>
                <a:t>(a) b</a:t>
              </a:r>
              <a:r>
                <a:rPr kumimoji="1" lang="zh-CN" altLang="en-US" sz="2000" b="1">
                  <a:solidFill>
                    <a:srgbClr val="FF0000"/>
                  </a:solidFill>
                  <a:latin typeface="楷体_GB2312"/>
                  <a:ea typeface="楷体_GB2312"/>
                  <a:cs typeface="楷体_GB2312"/>
                </a:rPr>
                <a:t>归约为</a:t>
              </a:r>
              <a:r>
                <a:rPr kumimoji="1" lang="en-US" altLang="zh-CN" sz="2000" b="1">
                  <a:solidFill>
                    <a:srgbClr val="FF0000"/>
                  </a:solidFill>
                  <a:latin typeface="楷体_GB2312"/>
                  <a:ea typeface="楷体_GB2312"/>
                  <a:cs typeface="楷体_GB2312"/>
                </a:rPr>
                <a:t>A</a:t>
              </a:r>
              <a:endParaRPr kumimoji="1" lang="en-US" altLang="zh-CN" sz="2000" b="1">
                <a:solidFill>
                  <a:srgbClr val="FF0000"/>
                </a:solidFill>
                <a:latin typeface="楷体_GB2312"/>
                <a:ea typeface="楷体_GB2312"/>
                <a:cs typeface="楷体_GB2312"/>
              </a:endParaRPr>
            </a:p>
          </p:txBody>
        </p:sp>
      </p:grpSp>
      <p:grpSp>
        <p:nvGrpSpPr>
          <p:cNvPr id="4" name="Group 29"/>
          <p:cNvGrpSpPr/>
          <p:nvPr/>
        </p:nvGrpSpPr>
        <p:grpSpPr bwMode="auto">
          <a:xfrm>
            <a:off x="7078663" y="833438"/>
            <a:ext cx="2005012" cy="2163762"/>
            <a:chOff x="1316" y="2470"/>
            <a:chExt cx="1486" cy="1445"/>
          </a:xfrm>
        </p:grpSpPr>
        <p:grpSp>
          <p:nvGrpSpPr>
            <p:cNvPr id="47159" name="Group 30"/>
            <p:cNvGrpSpPr/>
            <p:nvPr/>
          </p:nvGrpSpPr>
          <p:grpSpPr bwMode="auto">
            <a:xfrm>
              <a:off x="1480" y="2470"/>
              <a:ext cx="1152" cy="909"/>
              <a:chOff x="1550" y="2464"/>
              <a:chExt cx="1152" cy="909"/>
            </a:xfrm>
          </p:grpSpPr>
          <p:sp>
            <p:nvSpPr>
              <p:cNvPr id="47161" name="Rectangle 31"/>
              <p:cNvSpPr>
                <a:spLocks noChangeArrowheads="1"/>
              </p:cNvSpPr>
              <p:nvPr/>
            </p:nvSpPr>
            <p:spPr bwMode="auto">
              <a:xfrm>
                <a:off x="1728" y="2832"/>
                <a:ext cx="394" cy="541"/>
              </a:xfrm>
              <a:prstGeom prst="rect">
                <a:avLst/>
              </a:prstGeom>
              <a:noFill/>
              <a:ln w="9525">
                <a:solidFill>
                  <a:srgbClr val="FF0000"/>
                </a:solidFill>
                <a:prstDash val="sysDot"/>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47162" name="Text Box 32"/>
              <p:cNvSpPr txBox="1">
                <a:spLocks noChangeArrowheads="1"/>
              </p:cNvSpPr>
              <p:nvPr/>
            </p:nvSpPr>
            <p:spPr bwMode="auto">
              <a:xfrm>
                <a:off x="2144" y="2464"/>
                <a:ext cx="7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47163" name="Text Box 33"/>
              <p:cNvSpPr txBox="1">
                <a:spLocks noChangeArrowheads="1"/>
              </p:cNvSpPr>
              <p:nvPr/>
            </p:nvSpPr>
            <p:spPr bwMode="auto">
              <a:xfrm>
                <a:off x="2588" y="2825"/>
                <a:ext cx="114"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47164" name="Text Box 34"/>
              <p:cNvSpPr txBox="1">
                <a:spLocks noChangeArrowheads="1"/>
              </p:cNvSpPr>
              <p:nvPr/>
            </p:nvSpPr>
            <p:spPr bwMode="auto">
              <a:xfrm>
                <a:off x="2341" y="2825"/>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7165" name="Text Box 35"/>
              <p:cNvSpPr txBox="1">
                <a:spLocks noChangeArrowheads="1"/>
              </p:cNvSpPr>
              <p:nvPr/>
            </p:nvSpPr>
            <p:spPr bwMode="auto">
              <a:xfrm>
                <a:off x="2126" y="2825"/>
                <a:ext cx="9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47166" name="Text Box 36"/>
              <p:cNvSpPr txBox="1">
                <a:spLocks noChangeArrowheads="1"/>
              </p:cNvSpPr>
              <p:nvPr/>
            </p:nvSpPr>
            <p:spPr bwMode="auto">
              <a:xfrm>
                <a:off x="1848" y="2825"/>
                <a:ext cx="8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7167" name="Text Box 37"/>
              <p:cNvSpPr txBox="1">
                <a:spLocks noChangeArrowheads="1"/>
              </p:cNvSpPr>
              <p:nvPr/>
            </p:nvSpPr>
            <p:spPr bwMode="auto">
              <a:xfrm>
                <a:off x="1550" y="2825"/>
                <a:ext cx="10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cxnSp>
            <p:nvCxnSpPr>
              <p:cNvPr id="47168" name="AutoShape 38"/>
              <p:cNvCxnSpPr>
                <a:cxnSpLocks noChangeShapeType="1"/>
                <a:stCxn id="47162" idx="2"/>
                <a:endCxn id="47167" idx="0"/>
              </p:cNvCxnSpPr>
              <p:nvPr/>
            </p:nvCxnSpPr>
            <p:spPr bwMode="auto">
              <a:xfrm flipH="1">
                <a:off x="1601" y="2656"/>
                <a:ext cx="582" cy="169"/>
              </a:xfrm>
              <a:prstGeom prst="straightConnector1">
                <a:avLst/>
              </a:prstGeom>
              <a:noFill/>
              <a:ln w="9525">
                <a:solidFill>
                  <a:schemeClr val="tx1"/>
                </a:solidFill>
                <a:round/>
              </a:ln>
            </p:spPr>
          </p:cxnSp>
          <p:cxnSp>
            <p:nvCxnSpPr>
              <p:cNvPr id="47169" name="AutoShape 39"/>
              <p:cNvCxnSpPr>
                <a:cxnSpLocks noChangeShapeType="1"/>
                <a:stCxn id="47162" idx="2"/>
                <a:endCxn id="47166" idx="0"/>
              </p:cNvCxnSpPr>
              <p:nvPr/>
            </p:nvCxnSpPr>
            <p:spPr bwMode="auto">
              <a:xfrm flipH="1">
                <a:off x="1891" y="2656"/>
                <a:ext cx="292" cy="169"/>
              </a:xfrm>
              <a:prstGeom prst="straightConnector1">
                <a:avLst/>
              </a:prstGeom>
              <a:noFill/>
              <a:ln w="9525">
                <a:solidFill>
                  <a:schemeClr val="tx1"/>
                </a:solidFill>
                <a:round/>
              </a:ln>
            </p:spPr>
          </p:cxnSp>
          <p:cxnSp>
            <p:nvCxnSpPr>
              <p:cNvPr id="47170" name="AutoShape 40"/>
              <p:cNvCxnSpPr>
                <a:cxnSpLocks noChangeShapeType="1"/>
                <a:stCxn id="47162" idx="2"/>
                <a:endCxn id="47165" idx="0"/>
              </p:cNvCxnSpPr>
              <p:nvPr/>
            </p:nvCxnSpPr>
            <p:spPr bwMode="auto">
              <a:xfrm flipH="1">
                <a:off x="2174" y="2656"/>
                <a:ext cx="9" cy="169"/>
              </a:xfrm>
              <a:prstGeom prst="straightConnector1">
                <a:avLst/>
              </a:prstGeom>
              <a:noFill/>
              <a:ln w="9525">
                <a:solidFill>
                  <a:schemeClr val="tx1"/>
                </a:solidFill>
                <a:round/>
              </a:ln>
            </p:spPr>
          </p:cxnSp>
          <p:cxnSp>
            <p:nvCxnSpPr>
              <p:cNvPr id="47171" name="AutoShape 41"/>
              <p:cNvCxnSpPr>
                <a:cxnSpLocks noChangeShapeType="1"/>
                <a:stCxn id="47162" idx="2"/>
                <a:endCxn id="47164" idx="0"/>
              </p:cNvCxnSpPr>
              <p:nvPr/>
            </p:nvCxnSpPr>
            <p:spPr bwMode="auto">
              <a:xfrm>
                <a:off x="2183" y="2656"/>
                <a:ext cx="219" cy="169"/>
              </a:xfrm>
              <a:prstGeom prst="straightConnector1">
                <a:avLst/>
              </a:prstGeom>
              <a:noFill/>
              <a:ln w="9525">
                <a:solidFill>
                  <a:schemeClr val="tx1"/>
                </a:solidFill>
                <a:round/>
              </a:ln>
            </p:spPr>
          </p:cxnSp>
          <p:cxnSp>
            <p:nvCxnSpPr>
              <p:cNvPr id="47172" name="AutoShape 42"/>
              <p:cNvCxnSpPr>
                <a:cxnSpLocks noChangeShapeType="1"/>
                <a:stCxn id="47162" idx="2"/>
                <a:endCxn id="47163" idx="0"/>
              </p:cNvCxnSpPr>
              <p:nvPr/>
            </p:nvCxnSpPr>
            <p:spPr bwMode="auto">
              <a:xfrm>
                <a:off x="2183" y="2656"/>
                <a:ext cx="462" cy="169"/>
              </a:xfrm>
              <a:prstGeom prst="straightConnector1">
                <a:avLst/>
              </a:prstGeom>
              <a:noFill/>
              <a:ln w="9525">
                <a:solidFill>
                  <a:schemeClr val="tx1"/>
                </a:solidFill>
                <a:round/>
              </a:ln>
            </p:spPr>
          </p:cxnSp>
          <p:sp>
            <p:nvSpPr>
              <p:cNvPr id="47173" name="Text Box 43"/>
              <p:cNvSpPr txBox="1">
                <a:spLocks noChangeArrowheads="1"/>
              </p:cNvSpPr>
              <p:nvPr/>
            </p:nvSpPr>
            <p:spPr bwMode="auto">
              <a:xfrm>
                <a:off x="1750" y="3150"/>
                <a:ext cx="8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7174" name="Text Box 44"/>
              <p:cNvSpPr txBox="1">
                <a:spLocks noChangeArrowheads="1"/>
              </p:cNvSpPr>
              <p:nvPr/>
            </p:nvSpPr>
            <p:spPr bwMode="auto">
              <a:xfrm>
                <a:off x="1996" y="3150"/>
                <a:ext cx="248" cy="206"/>
              </a:xfrm>
              <a:prstGeom prst="rect">
                <a:avLst/>
              </a:prstGeom>
              <a:noFill/>
              <a:ln w="9525">
                <a:noFill/>
                <a:miter lim="800000"/>
              </a:ln>
            </p:spPr>
            <p:txBody>
              <a:bodyPr lIns="0" tIns="0" rIns="0" bIns="0">
                <a:spAutoFit/>
              </a:bodyPr>
              <a:lstStyle/>
              <a:p>
                <a:pPr>
                  <a:spcBef>
                    <a:spcPct val="50000"/>
                  </a:spcBef>
                </a:pPr>
                <a:r>
                  <a:rPr kumimoji="1" lang="zh-CN" altLang="en-US" sz="2000" b="1">
                    <a:latin typeface="Times New Roman" panose="02020603050405020304" pitchFamily="18" charset="0"/>
                  </a:rPr>
                  <a:t> </a:t>
                </a: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7175" name="Text Box 45"/>
              <p:cNvSpPr txBox="1">
                <a:spLocks noChangeArrowheads="1"/>
              </p:cNvSpPr>
              <p:nvPr/>
            </p:nvSpPr>
            <p:spPr bwMode="auto">
              <a:xfrm>
                <a:off x="2341" y="3126"/>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d</a:t>
                </a:r>
                <a:endParaRPr kumimoji="1" lang="en-US" altLang="zh-CN" sz="2000" b="1">
                  <a:latin typeface="Times New Roman" panose="02020603050405020304" pitchFamily="18" charset="0"/>
                </a:endParaRPr>
              </a:p>
            </p:txBody>
          </p:sp>
          <p:cxnSp>
            <p:nvCxnSpPr>
              <p:cNvPr id="47176" name="AutoShape 46"/>
              <p:cNvCxnSpPr>
                <a:cxnSpLocks noChangeShapeType="1"/>
                <a:stCxn id="47166" idx="2"/>
                <a:endCxn id="47173" idx="0"/>
              </p:cNvCxnSpPr>
              <p:nvPr/>
            </p:nvCxnSpPr>
            <p:spPr bwMode="auto">
              <a:xfrm flipH="1">
                <a:off x="1794" y="3017"/>
                <a:ext cx="97" cy="133"/>
              </a:xfrm>
              <a:prstGeom prst="straightConnector1">
                <a:avLst/>
              </a:prstGeom>
              <a:noFill/>
              <a:ln w="9525">
                <a:solidFill>
                  <a:schemeClr val="tx1"/>
                </a:solidFill>
                <a:round/>
              </a:ln>
            </p:spPr>
          </p:cxnSp>
          <p:cxnSp>
            <p:nvCxnSpPr>
              <p:cNvPr id="47177" name="AutoShape 47"/>
              <p:cNvCxnSpPr>
                <a:cxnSpLocks noChangeShapeType="1"/>
                <a:stCxn id="47166" idx="2"/>
                <a:endCxn id="47174" idx="0"/>
              </p:cNvCxnSpPr>
              <p:nvPr/>
            </p:nvCxnSpPr>
            <p:spPr bwMode="auto">
              <a:xfrm rot="16200000" flipH="1">
                <a:off x="1939" y="2969"/>
                <a:ext cx="133" cy="229"/>
              </a:xfrm>
              <a:prstGeom prst="straightConnector1">
                <a:avLst/>
              </a:prstGeom>
              <a:noFill/>
              <a:ln w="9525">
                <a:solidFill>
                  <a:schemeClr val="tx1"/>
                </a:solidFill>
                <a:round/>
              </a:ln>
            </p:spPr>
          </p:cxnSp>
          <p:cxnSp>
            <p:nvCxnSpPr>
              <p:cNvPr id="47178" name="AutoShape 48"/>
              <p:cNvCxnSpPr>
                <a:cxnSpLocks noChangeShapeType="1"/>
                <a:stCxn id="47164" idx="2"/>
                <a:endCxn id="47175" idx="0"/>
              </p:cNvCxnSpPr>
              <p:nvPr/>
            </p:nvCxnSpPr>
            <p:spPr bwMode="auto">
              <a:xfrm>
                <a:off x="2402" y="3017"/>
                <a:ext cx="0" cy="109"/>
              </a:xfrm>
              <a:prstGeom prst="straightConnector1">
                <a:avLst/>
              </a:prstGeom>
              <a:noFill/>
              <a:ln w="9525">
                <a:solidFill>
                  <a:schemeClr val="tx1"/>
                </a:solidFill>
                <a:round/>
              </a:ln>
            </p:spPr>
          </p:cxnSp>
        </p:grpSp>
        <p:sp>
          <p:nvSpPr>
            <p:cNvPr id="47160" name="Text Box 49"/>
            <p:cNvSpPr txBox="1">
              <a:spLocks noChangeArrowheads="1"/>
            </p:cNvSpPr>
            <p:nvPr/>
          </p:nvSpPr>
          <p:spPr bwMode="auto">
            <a:xfrm>
              <a:off x="1316" y="3648"/>
              <a:ext cx="1486" cy="267"/>
            </a:xfrm>
            <a:prstGeom prst="rect">
              <a:avLst/>
            </a:prstGeom>
            <a:noFill/>
            <a:ln w="9525">
              <a:noFill/>
              <a:miter lim="800000"/>
            </a:ln>
          </p:spPr>
          <p:txBody>
            <a:bodyPr>
              <a:spAutoFit/>
            </a:bodyPr>
            <a:lstStyle/>
            <a:p>
              <a:pPr>
                <a:spcBef>
                  <a:spcPct val="50000"/>
                </a:spcBef>
              </a:pPr>
              <a:r>
                <a:rPr kumimoji="1" lang="en-US" altLang="zh-CN" sz="2000" b="1">
                  <a:solidFill>
                    <a:srgbClr val="FF0000"/>
                  </a:solidFill>
                  <a:latin typeface="楷体_GB2312"/>
                  <a:ea typeface="楷体_GB2312"/>
                  <a:cs typeface="楷体_GB2312"/>
                </a:rPr>
                <a:t>(b)Ab</a:t>
              </a:r>
              <a:r>
                <a:rPr kumimoji="1" lang="zh-CN" altLang="en-US" sz="2000" b="1">
                  <a:solidFill>
                    <a:srgbClr val="FF0000"/>
                  </a:solidFill>
                  <a:latin typeface="楷体_GB2312"/>
                  <a:ea typeface="楷体_GB2312"/>
                  <a:cs typeface="楷体_GB2312"/>
                </a:rPr>
                <a:t>归约为</a:t>
              </a:r>
              <a:r>
                <a:rPr kumimoji="1" lang="en-US" altLang="zh-CN" sz="2000" b="1">
                  <a:solidFill>
                    <a:srgbClr val="FF0000"/>
                  </a:solidFill>
                  <a:latin typeface="楷体_GB2312"/>
                  <a:ea typeface="楷体_GB2312"/>
                  <a:cs typeface="楷体_GB2312"/>
                </a:rPr>
                <a:t>A</a:t>
              </a:r>
              <a:endParaRPr kumimoji="1" lang="en-US" altLang="zh-CN" sz="2000" b="1">
                <a:solidFill>
                  <a:srgbClr val="FF0000"/>
                </a:solidFill>
                <a:latin typeface="楷体_GB2312"/>
                <a:ea typeface="楷体_GB2312"/>
                <a:cs typeface="楷体_GB2312"/>
              </a:endParaRPr>
            </a:p>
          </p:txBody>
        </p:sp>
      </p:grpSp>
      <p:grpSp>
        <p:nvGrpSpPr>
          <p:cNvPr id="6" name="Group 50"/>
          <p:cNvGrpSpPr/>
          <p:nvPr/>
        </p:nvGrpSpPr>
        <p:grpSpPr bwMode="auto">
          <a:xfrm>
            <a:off x="5143500" y="3213100"/>
            <a:ext cx="1714500" cy="2232025"/>
            <a:chOff x="2784" y="2400"/>
            <a:chExt cx="1232" cy="1462"/>
          </a:xfrm>
        </p:grpSpPr>
        <p:grpSp>
          <p:nvGrpSpPr>
            <p:cNvPr id="47143" name="Group 51"/>
            <p:cNvGrpSpPr/>
            <p:nvPr/>
          </p:nvGrpSpPr>
          <p:grpSpPr bwMode="auto">
            <a:xfrm>
              <a:off x="2784" y="2400"/>
              <a:ext cx="1152" cy="865"/>
              <a:chOff x="2784" y="2400"/>
              <a:chExt cx="1152" cy="865"/>
            </a:xfrm>
          </p:grpSpPr>
          <p:sp>
            <p:nvSpPr>
              <p:cNvPr id="47145" name="Rectangle 52"/>
              <p:cNvSpPr>
                <a:spLocks noChangeArrowheads="1"/>
              </p:cNvSpPr>
              <p:nvPr/>
            </p:nvSpPr>
            <p:spPr bwMode="auto">
              <a:xfrm>
                <a:off x="3504" y="2784"/>
                <a:ext cx="197" cy="481"/>
              </a:xfrm>
              <a:prstGeom prst="rect">
                <a:avLst/>
              </a:prstGeom>
              <a:noFill/>
              <a:ln w="9525">
                <a:solidFill>
                  <a:srgbClr val="FF0000"/>
                </a:solidFill>
                <a:prstDash val="sysDot"/>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47146" name="Text Box 53"/>
              <p:cNvSpPr txBox="1">
                <a:spLocks noChangeArrowheads="1"/>
              </p:cNvSpPr>
              <p:nvPr/>
            </p:nvSpPr>
            <p:spPr bwMode="auto">
              <a:xfrm>
                <a:off x="3378" y="2400"/>
                <a:ext cx="7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47147" name="Text Box 54"/>
              <p:cNvSpPr txBox="1">
                <a:spLocks noChangeArrowheads="1"/>
              </p:cNvSpPr>
              <p:nvPr/>
            </p:nvSpPr>
            <p:spPr bwMode="auto">
              <a:xfrm>
                <a:off x="3822" y="2761"/>
                <a:ext cx="114"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47148" name="Text Box 55"/>
              <p:cNvSpPr txBox="1">
                <a:spLocks noChangeArrowheads="1"/>
              </p:cNvSpPr>
              <p:nvPr/>
            </p:nvSpPr>
            <p:spPr bwMode="auto">
              <a:xfrm>
                <a:off x="3575" y="2761"/>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7149" name="Text Box 56"/>
              <p:cNvSpPr txBox="1">
                <a:spLocks noChangeArrowheads="1"/>
              </p:cNvSpPr>
              <p:nvPr/>
            </p:nvSpPr>
            <p:spPr bwMode="auto">
              <a:xfrm>
                <a:off x="3360" y="2761"/>
                <a:ext cx="9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47150" name="Text Box 57"/>
              <p:cNvSpPr txBox="1">
                <a:spLocks noChangeArrowheads="1"/>
              </p:cNvSpPr>
              <p:nvPr/>
            </p:nvSpPr>
            <p:spPr bwMode="auto">
              <a:xfrm>
                <a:off x="3082" y="2761"/>
                <a:ext cx="8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7151" name="Text Box 58"/>
              <p:cNvSpPr txBox="1">
                <a:spLocks noChangeArrowheads="1"/>
              </p:cNvSpPr>
              <p:nvPr/>
            </p:nvSpPr>
            <p:spPr bwMode="auto">
              <a:xfrm>
                <a:off x="2784" y="2761"/>
                <a:ext cx="10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cxnSp>
            <p:nvCxnSpPr>
              <p:cNvPr id="47152" name="AutoShape 59"/>
              <p:cNvCxnSpPr>
                <a:cxnSpLocks noChangeShapeType="1"/>
                <a:stCxn id="47146" idx="2"/>
                <a:endCxn id="47151" idx="0"/>
              </p:cNvCxnSpPr>
              <p:nvPr/>
            </p:nvCxnSpPr>
            <p:spPr bwMode="auto">
              <a:xfrm flipH="1">
                <a:off x="2835" y="2592"/>
                <a:ext cx="582" cy="169"/>
              </a:xfrm>
              <a:prstGeom prst="straightConnector1">
                <a:avLst/>
              </a:prstGeom>
              <a:noFill/>
              <a:ln w="9525">
                <a:solidFill>
                  <a:schemeClr val="tx1"/>
                </a:solidFill>
                <a:round/>
              </a:ln>
            </p:spPr>
          </p:cxnSp>
          <p:cxnSp>
            <p:nvCxnSpPr>
              <p:cNvPr id="47153" name="AutoShape 60"/>
              <p:cNvCxnSpPr>
                <a:cxnSpLocks noChangeShapeType="1"/>
                <a:stCxn id="47146" idx="2"/>
                <a:endCxn id="47150" idx="0"/>
              </p:cNvCxnSpPr>
              <p:nvPr/>
            </p:nvCxnSpPr>
            <p:spPr bwMode="auto">
              <a:xfrm flipH="1">
                <a:off x="3125" y="2592"/>
                <a:ext cx="292" cy="169"/>
              </a:xfrm>
              <a:prstGeom prst="straightConnector1">
                <a:avLst/>
              </a:prstGeom>
              <a:noFill/>
              <a:ln w="9525">
                <a:solidFill>
                  <a:schemeClr val="tx1"/>
                </a:solidFill>
                <a:round/>
              </a:ln>
            </p:spPr>
          </p:cxnSp>
          <p:cxnSp>
            <p:nvCxnSpPr>
              <p:cNvPr id="47154" name="AutoShape 61"/>
              <p:cNvCxnSpPr>
                <a:cxnSpLocks noChangeShapeType="1"/>
                <a:stCxn id="47146" idx="2"/>
                <a:endCxn id="47149" idx="0"/>
              </p:cNvCxnSpPr>
              <p:nvPr/>
            </p:nvCxnSpPr>
            <p:spPr bwMode="auto">
              <a:xfrm flipH="1">
                <a:off x="3408" y="2592"/>
                <a:ext cx="9" cy="169"/>
              </a:xfrm>
              <a:prstGeom prst="straightConnector1">
                <a:avLst/>
              </a:prstGeom>
              <a:noFill/>
              <a:ln w="9525">
                <a:solidFill>
                  <a:schemeClr val="tx1"/>
                </a:solidFill>
                <a:round/>
              </a:ln>
            </p:spPr>
          </p:cxnSp>
          <p:cxnSp>
            <p:nvCxnSpPr>
              <p:cNvPr id="47155" name="AutoShape 62"/>
              <p:cNvCxnSpPr>
                <a:cxnSpLocks noChangeShapeType="1"/>
                <a:stCxn id="47146" idx="2"/>
                <a:endCxn id="47148" idx="0"/>
              </p:cNvCxnSpPr>
              <p:nvPr/>
            </p:nvCxnSpPr>
            <p:spPr bwMode="auto">
              <a:xfrm>
                <a:off x="3417" y="2592"/>
                <a:ext cx="219" cy="169"/>
              </a:xfrm>
              <a:prstGeom prst="straightConnector1">
                <a:avLst/>
              </a:prstGeom>
              <a:noFill/>
              <a:ln w="9525">
                <a:solidFill>
                  <a:schemeClr val="tx1"/>
                </a:solidFill>
                <a:round/>
              </a:ln>
            </p:spPr>
          </p:cxnSp>
          <p:cxnSp>
            <p:nvCxnSpPr>
              <p:cNvPr id="47156" name="AutoShape 63"/>
              <p:cNvCxnSpPr>
                <a:cxnSpLocks noChangeShapeType="1"/>
                <a:stCxn id="47146" idx="2"/>
                <a:endCxn id="47147" idx="0"/>
              </p:cNvCxnSpPr>
              <p:nvPr/>
            </p:nvCxnSpPr>
            <p:spPr bwMode="auto">
              <a:xfrm>
                <a:off x="3417" y="2592"/>
                <a:ext cx="462" cy="169"/>
              </a:xfrm>
              <a:prstGeom prst="straightConnector1">
                <a:avLst/>
              </a:prstGeom>
              <a:noFill/>
              <a:ln w="9525">
                <a:solidFill>
                  <a:schemeClr val="tx1"/>
                </a:solidFill>
                <a:round/>
              </a:ln>
            </p:spPr>
          </p:cxnSp>
          <p:sp>
            <p:nvSpPr>
              <p:cNvPr id="47157" name="Text Box 64"/>
              <p:cNvSpPr txBox="1">
                <a:spLocks noChangeArrowheads="1"/>
              </p:cNvSpPr>
              <p:nvPr/>
            </p:nvSpPr>
            <p:spPr bwMode="auto">
              <a:xfrm>
                <a:off x="3575" y="3062"/>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d</a:t>
                </a:r>
                <a:endParaRPr kumimoji="1" lang="en-US" altLang="zh-CN" sz="2000" b="1">
                  <a:latin typeface="Times New Roman" panose="02020603050405020304" pitchFamily="18" charset="0"/>
                </a:endParaRPr>
              </a:p>
            </p:txBody>
          </p:sp>
          <p:cxnSp>
            <p:nvCxnSpPr>
              <p:cNvPr id="47158" name="AutoShape 65"/>
              <p:cNvCxnSpPr>
                <a:cxnSpLocks noChangeShapeType="1"/>
                <a:stCxn id="47148" idx="2"/>
                <a:endCxn id="47157" idx="0"/>
              </p:cNvCxnSpPr>
              <p:nvPr/>
            </p:nvCxnSpPr>
            <p:spPr bwMode="auto">
              <a:xfrm>
                <a:off x="3636" y="2953"/>
                <a:ext cx="0" cy="109"/>
              </a:xfrm>
              <a:prstGeom prst="straightConnector1">
                <a:avLst/>
              </a:prstGeom>
              <a:noFill/>
              <a:ln w="9525">
                <a:solidFill>
                  <a:schemeClr val="tx1"/>
                </a:solidFill>
                <a:round/>
              </a:ln>
            </p:spPr>
          </p:cxnSp>
        </p:grpSp>
        <p:sp>
          <p:nvSpPr>
            <p:cNvPr id="47144" name="Text Box 66"/>
            <p:cNvSpPr txBox="1">
              <a:spLocks noChangeArrowheads="1"/>
            </p:cNvSpPr>
            <p:nvPr/>
          </p:nvSpPr>
          <p:spPr bwMode="auto">
            <a:xfrm>
              <a:off x="2832" y="3600"/>
              <a:ext cx="1184" cy="262"/>
            </a:xfrm>
            <a:prstGeom prst="rect">
              <a:avLst/>
            </a:prstGeom>
            <a:noFill/>
            <a:ln w="9525">
              <a:noFill/>
              <a:miter lim="800000"/>
            </a:ln>
          </p:spPr>
          <p:txBody>
            <a:bodyPr>
              <a:spAutoFit/>
            </a:bodyPr>
            <a:lstStyle/>
            <a:p>
              <a:pPr>
                <a:spcBef>
                  <a:spcPct val="50000"/>
                </a:spcBef>
              </a:pPr>
              <a:r>
                <a:rPr kumimoji="1" lang="en-US" altLang="zh-CN" sz="2000" b="1">
                  <a:solidFill>
                    <a:srgbClr val="FF0000"/>
                  </a:solidFill>
                  <a:latin typeface="楷体_GB2312"/>
                  <a:ea typeface="楷体_GB2312"/>
                  <a:cs typeface="楷体_GB2312"/>
                </a:rPr>
                <a:t>(c)d</a:t>
              </a:r>
              <a:r>
                <a:rPr kumimoji="1" lang="zh-CN" altLang="en-US" sz="2000" b="1">
                  <a:solidFill>
                    <a:srgbClr val="FF0000"/>
                  </a:solidFill>
                  <a:latin typeface="楷体_GB2312"/>
                  <a:ea typeface="楷体_GB2312"/>
                  <a:cs typeface="楷体_GB2312"/>
                </a:rPr>
                <a:t>归约为</a:t>
              </a:r>
              <a:r>
                <a:rPr kumimoji="1" lang="en-US" altLang="zh-CN" sz="2000" b="1">
                  <a:solidFill>
                    <a:srgbClr val="FF0000"/>
                  </a:solidFill>
                  <a:latin typeface="楷体_GB2312"/>
                  <a:ea typeface="楷体_GB2312"/>
                  <a:cs typeface="楷体_GB2312"/>
                </a:rPr>
                <a:t>B</a:t>
              </a:r>
              <a:endParaRPr kumimoji="1" lang="en-US" altLang="zh-CN" sz="2000" b="1">
                <a:solidFill>
                  <a:srgbClr val="FF0000"/>
                </a:solidFill>
                <a:latin typeface="楷体_GB2312"/>
                <a:ea typeface="楷体_GB2312"/>
                <a:cs typeface="楷体_GB2312"/>
              </a:endParaRPr>
            </a:p>
          </p:txBody>
        </p:sp>
      </p:grpSp>
      <p:grpSp>
        <p:nvGrpSpPr>
          <p:cNvPr id="8" name="Group 67"/>
          <p:cNvGrpSpPr/>
          <p:nvPr/>
        </p:nvGrpSpPr>
        <p:grpSpPr bwMode="auto">
          <a:xfrm>
            <a:off x="6786563" y="3289300"/>
            <a:ext cx="2357437" cy="2085975"/>
            <a:chOff x="3833" y="2448"/>
            <a:chExt cx="1694" cy="1366"/>
          </a:xfrm>
        </p:grpSpPr>
        <p:grpSp>
          <p:nvGrpSpPr>
            <p:cNvPr id="47129" name="Group 68"/>
            <p:cNvGrpSpPr/>
            <p:nvPr/>
          </p:nvGrpSpPr>
          <p:grpSpPr bwMode="auto">
            <a:xfrm>
              <a:off x="4080" y="2448"/>
              <a:ext cx="1183" cy="650"/>
              <a:chOff x="4080" y="2400"/>
              <a:chExt cx="1183" cy="650"/>
            </a:xfrm>
          </p:grpSpPr>
          <p:sp>
            <p:nvSpPr>
              <p:cNvPr id="47131" name="Rectangle 69"/>
              <p:cNvSpPr>
                <a:spLocks noChangeArrowheads="1"/>
              </p:cNvSpPr>
              <p:nvPr/>
            </p:nvSpPr>
            <p:spPr bwMode="auto">
              <a:xfrm>
                <a:off x="4080" y="2448"/>
                <a:ext cx="1183" cy="602"/>
              </a:xfrm>
              <a:prstGeom prst="rect">
                <a:avLst/>
              </a:prstGeom>
              <a:noFill/>
              <a:ln w="9525">
                <a:solidFill>
                  <a:srgbClr val="FF0000"/>
                </a:solidFill>
                <a:prstDash val="sysDot"/>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47132" name="Text Box 70"/>
              <p:cNvSpPr txBox="1">
                <a:spLocks noChangeArrowheads="1"/>
              </p:cNvSpPr>
              <p:nvPr/>
            </p:nvSpPr>
            <p:spPr bwMode="auto">
              <a:xfrm>
                <a:off x="4674" y="2400"/>
                <a:ext cx="7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47133" name="Text Box 71"/>
              <p:cNvSpPr txBox="1">
                <a:spLocks noChangeArrowheads="1"/>
              </p:cNvSpPr>
              <p:nvPr/>
            </p:nvSpPr>
            <p:spPr bwMode="auto">
              <a:xfrm>
                <a:off x="5118" y="2761"/>
                <a:ext cx="114"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47134" name="Text Box 72"/>
              <p:cNvSpPr txBox="1">
                <a:spLocks noChangeArrowheads="1"/>
              </p:cNvSpPr>
              <p:nvPr/>
            </p:nvSpPr>
            <p:spPr bwMode="auto">
              <a:xfrm>
                <a:off x="4871" y="2761"/>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47135" name="Text Box 73"/>
              <p:cNvSpPr txBox="1">
                <a:spLocks noChangeArrowheads="1"/>
              </p:cNvSpPr>
              <p:nvPr/>
            </p:nvSpPr>
            <p:spPr bwMode="auto">
              <a:xfrm>
                <a:off x="4656" y="2761"/>
                <a:ext cx="9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47136" name="Text Box 74"/>
              <p:cNvSpPr txBox="1">
                <a:spLocks noChangeArrowheads="1"/>
              </p:cNvSpPr>
              <p:nvPr/>
            </p:nvSpPr>
            <p:spPr bwMode="auto">
              <a:xfrm>
                <a:off x="4378" y="2761"/>
                <a:ext cx="8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47137" name="Text Box 75"/>
              <p:cNvSpPr txBox="1">
                <a:spLocks noChangeArrowheads="1"/>
              </p:cNvSpPr>
              <p:nvPr/>
            </p:nvSpPr>
            <p:spPr bwMode="auto">
              <a:xfrm>
                <a:off x="4080" y="2761"/>
                <a:ext cx="10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cxnSp>
            <p:nvCxnSpPr>
              <p:cNvPr id="47138" name="AutoShape 76"/>
              <p:cNvCxnSpPr>
                <a:cxnSpLocks noChangeShapeType="1"/>
                <a:stCxn id="47132" idx="2"/>
                <a:endCxn id="47137" idx="0"/>
              </p:cNvCxnSpPr>
              <p:nvPr/>
            </p:nvCxnSpPr>
            <p:spPr bwMode="auto">
              <a:xfrm flipH="1">
                <a:off x="4131" y="2592"/>
                <a:ext cx="582" cy="169"/>
              </a:xfrm>
              <a:prstGeom prst="straightConnector1">
                <a:avLst/>
              </a:prstGeom>
              <a:noFill/>
              <a:ln w="9525">
                <a:solidFill>
                  <a:schemeClr val="tx1"/>
                </a:solidFill>
                <a:round/>
              </a:ln>
            </p:spPr>
          </p:cxnSp>
          <p:cxnSp>
            <p:nvCxnSpPr>
              <p:cNvPr id="47139" name="AutoShape 77"/>
              <p:cNvCxnSpPr>
                <a:cxnSpLocks noChangeShapeType="1"/>
                <a:stCxn id="47132" idx="2"/>
                <a:endCxn id="47136" idx="0"/>
              </p:cNvCxnSpPr>
              <p:nvPr/>
            </p:nvCxnSpPr>
            <p:spPr bwMode="auto">
              <a:xfrm flipH="1">
                <a:off x="4421" y="2592"/>
                <a:ext cx="292" cy="169"/>
              </a:xfrm>
              <a:prstGeom prst="straightConnector1">
                <a:avLst/>
              </a:prstGeom>
              <a:noFill/>
              <a:ln w="9525">
                <a:solidFill>
                  <a:schemeClr val="tx1"/>
                </a:solidFill>
                <a:round/>
              </a:ln>
            </p:spPr>
          </p:cxnSp>
          <p:cxnSp>
            <p:nvCxnSpPr>
              <p:cNvPr id="47140" name="AutoShape 78"/>
              <p:cNvCxnSpPr>
                <a:cxnSpLocks noChangeShapeType="1"/>
                <a:stCxn id="47132" idx="2"/>
                <a:endCxn id="47135" idx="0"/>
              </p:cNvCxnSpPr>
              <p:nvPr/>
            </p:nvCxnSpPr>
            <p:spPr bwMode="auto">
              <a:xfrm flipH="1">
                <a:off x="4704" y="2592"/>
                <a:ext cx="9" cy="169"/>
              </a:xfrm>
              <a:prstGeom prst="straightConnector1">
                <a:avLst/>
              </a:prstGeom>
              <a:noFill/>
              <a:ln w="9525">
                <a:solidFill>
                  <a:schemeClr val="tx1"/>
                </a:solidFill>
                <a:round/>
              </a:ln>
            </p:spPr>
          </p:cxnSp>
          <p:cxnSp>
            <p:nvCxnSpPr>
              <p:cNvPr id="47141" name="AutoShape 79"/>
              <p:cNvCxnSpPr>
                <a:cxnSpLocks noChangeShapeType="1"/>
                <a:stCxn id="47132" idx="2"/>
                <a:endCxn id="47134" idx="0"/>
              </p:cNvCxnSpPr>
              <p:nvPr/>
            </p:nvCxnSpPr>
            <p:spPr bwMode="auto">
              <a:xfrm>
                <a:off x="4713" y="2592"/>
                <a:ext cx="219" cy="169"/>
              </a:xfrm>
              <a:prstGeom prst="straightConnector1">
                <a:avLst/>
              </a:prstGeom>
              <a:noFill/>
              <a:ln w="9525">
                <a:solidFill>
                  <a:schemeClr val="tx1"/>
                </a:solidFill>
                <a:round/>
              </a:ln>
            </p:spPr>
          </p:cxnSp>
          <p:cxnSp>
            <p:nvCxnSpPr>
              <p:cNvPr id="47142" name="AutoShape 80"/>
              <p:cNvCxnSpPr>
                <a:cxnSpLocks noChangeShapeType="1"/>
                <a:stCxn id="47132" idx="2"/>
                <a:endCxn id="47133" idx="0"/>
              </p:cNvCxnSpPr>
              <p:nvPr/>
            </p:nvCxnSpPr>
            <p:spPr bwMode="auto">
              <a:xfrm>
                <a:off x="4713" y="2592"/>
                <a:ext cx="462" cy="169"/>
              </a:xfrm>
              <a:prstGeom prst="straightConnector1">
                <a:avLst/>
              </a:prstGeom>
              <a:noFill/>
              <a:ln w="9525">
                <a:solidFill>
                  <a:schemeClr val="tx1"/>
                </a:solidFill>
                <a:round/>
              </a:ln>
            </p:spPr>
          </p:cxnSp>
        </p:grpSp>
        <p:sp>
          <p:nvSpPr>
            <p:cNvPr id="47130" name="Text Box 81"/>
            <p:cNvSpPr txBox="1">
              <a:spLocks noChangeArrowheads="1"/>
            </p:cNvSpPr>
            <p:nvPr/>
          </p:nvSpPr>
          <p:spPr bwMode="auto">
            <a:xfrm>
              <a:off x="3833" y="3552"/>
              <a:ext cx="1694" cy="262"/>
            </a:xfrm>
            <a:prstGeom prst="rect">
              <a:avLst/>
            </a:prstGeom>
            <a:noFill/>
            <a:ln w="9525">
              <a:noFill/>
              <a:miter lim="800000"/>
            </a:ln>
          </p:spPr>
          <p:txBody>
            <a:bodyPr>
              <a:spAutoFit/>
            </a:bodyPr>
            <a:lstStyle/>
            <a:p>
              <a:pPr>
                <a:spcBef>
                  <a:spcPct val="50000"/>
                </a:spcBef>
              </a:pPr>
              <a:r>
                <a:rPr kumimoji="1" lang="en-US" altLang="zh-CN" sz="2000" b="1">
                  <a:solidFill>
                    <a:srgbClr val="FF0000"/>
                  </a:solidFill>
                  <a:latin typeface="楷体_GB2312"/>
                  <a:ea typeface="楷体_GB2312"/>
                  <a:cs typeface="楷体_GB2312"/>
                </a:rPr>
                <a:t>(d) aAcBe</a:t>
              </a:r>
              <a:r>
                <a:rPr kumimoji="1" lang="zh-CN" altLang="en-US" sz="2000" b="1">
                  <a:solidFill>
                    <a:srgbClr val="FF0000"/>
                  </a:solidFill>
                  <a:latin typeface="楷体_GB2312"/>
                  <a:ea typeface="楷体_GB2312"/>
                  <a:cs typeface="楷体_GB2312"/>
                </a:rPr>
                <a:t>归约为</a:t>
              </a:r>
              <a:r>
                <a:rPr kumimoji="1" lang="en-US" altLang="zh-CN" sz="2000" b="1">
                  <a:solidFill>
                    <a:srgbClr val="FF0000"/>
                  </a:solidFill>
                  <a:latin typeface="楷体_GB2312"/>
                  <a:ea typeface="楷体_GB2312"/>
                  <a:cs typeface="楷体_GB2312"/>
                </a:rPr>
                <a:t>S</a:t>
              </a:r>
              <a:endParaRPr kumimoji="1" lang="en-US" altLang="zh-CN" sz="2000" b="1">
                <a:solidFill>
                  <a:srgbClr val="FF0000"/>
                </a:solidFill>
                <a:latin typeface="楷体_GB2312"/>
                <a:ea typeface="楷体_GB2312"/>
                <a:cs typeface="楷体_GB231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4"/>
          <p:cNvSpPr>
            <a:spLocks noGrp="1"/>
          </p:cNvSpPr>
          <p:nvPr>
            <p:ph type="sldNum" sz="quarter" idx="12"/>
          </p:nvPr>
        </p:nvSpPr>
        <p:spPr>
          <a:noFill/>
        </p:spPr>
        <p:txBody>
          <a:bodyPr/>
          <a:lstStyle/>
          <a:p>
            <a:fld id="{153563DA-1E5C-4263-8011-E6816B3687A2}" type="slidenum">
              <a:rPr lang="zh-CN" altLang="en-US" smtClean="0"/>
            </a:fld>
            <a:endParaRPr lang="en-US" altLang="zh-CN"/>
          </a:p>
        </p:txBody>
      </p:sp>
      <p:sp>
        <p:nvSpPr>
          <p:cNvPr id="618516" name="Text Box 20"/>
          <p:cNvSpPr txBox="1">
            <a:spLocks noChangeArrowheads="1"/>
          </p:cNvSpPr>
          <p:nvPr/>
        </p:nvSpPr>
        <p:spPr bwMode="auto">
          <a:xfrm>
            <a:off x="428625" y="1196975"/>
            <a:ext cx="8358188" cy="461963"/>
          </a:xfrm>
          <a:prstGeom prst="rect">
            <a:avLst/>
          </a:prstGeom>
          <a:noFill/>
          <a:ln w="9525">
            <a:noFill/>
            <a:miter lim="800000"/>
          </a:ln>
        </p:spPr>
        <p:txBody>
          <a:bodyPr>
            <a:spAutoFit/>
          </a:bodyPr>
          <a:lstStyle/>
          <a:p>
            <a:pPr>
              <a:spcBef>
                <a:spcPct val="50000"/>
              </a:spcBef>
              <a:defRPr/>
            </a:pPr>
            <a:r>
              <a:rPr kumimoji="1" lang="zh-CN" altLang="en-US" sz="2400" b="1" dirty="0">
                <a:solidFill>
                  <a:srgbClr val="003399"/>
                </a:solidFill>
                <a:latin typeface="+mn-ea"/>
                <a:ea typeface="+mn-ea"/>
              </a:rPr>
              <a:t>从自底向上分析的一般过程可看出</a:t>
            </a:r>
            <a:r>
              <a:rPr kumimoji="1" lang="en-US" altLang="zh-CN" sz="2400" b="1" dirty="0">
                <a:solidFill>
                  <a:srgbClr val="000000"/>
                </a:solidFill>
                <a:latin typeface="+mn-ea"/>
                <a:ea typeface="+mn-ea"/>
              </a:rPr>
              <a:t>:</a:t>
            </a:r>
            <a:endParaRPr kumimoji="1" lang="en-US" altLang="zh-CN" sz="2400" b="1" dirty="0">
              <a:solidFill>
                <a:srgbClr val="000000"/>
              </a:solidFill>
              <a:latin typeface="+mn-ea"/>
              <a:ea typeface="+mn-ea"/>
            </a:endParaRPr>
          </a:p>
        </p:txBody>
      </p:sp>
      <p:sp>
        <p:nvSpPr>
          <p:cNvPr id="6" name="Rectangle 2"/>
          <p:cNvSpPr>
            <a:spLocks noGrp="1" noChangeArrowheads="1"/>
          </p:cNvSpPr>
          <p:nvPr>
            <p:ph type="title"/>
          </p:nvPr>
        </p:nvSpPr>
        <p:spPr>
          <a:xfrm>
            <a:off x="468313" y="476250"/>
            <a:ext cx="8291512" cy="630238"/>
          </a:xfrm>
        </p:spPr>
        <p:txBody>
          <a:bodyPr/>
          <a:lstStyle/>
          <a:p>
            <a:pPr eaLnBrk="1" hangingPunct="1">
              <a:defRPr/>
            </a:pPr>
            <a:r>
              <a:rPr lang="zh-CN" altLang="en-US" sz="2400" b="1" dirty="0">
                <a:solidFill>
                  <a:srgbClr val="FF0000"/>
                </a:solidFill>
                <a:latin typeface="+mn-ea"/>
                <a:ea typeface="+mn-ea"/>
              </a:rPr>
              <a:t>自底向上分析的关键</a:t>
            </a:r>
            <a:endParaRPr lang="zh-CN" altLang="en-US" sz="2400" b="1" dirty="0">
              <a:solidFill>
                <a:srgbClr val="FF0000"/>
              </a:solidFill>
              <a:latin typeface="+mn-ea"/>
              <a:ea typeface="+mn-ea"/>
            </a:endParaRPr>
          </a:p>
        </p:txBody>
      </p:sp>
      <p:sp>
        <p:nvSpPr>
          <p:cNvPr id="7" name="Text Box 20"/>
          <p:cNvSpPr txBox="1">
            <a:spLocks noChangeArrowheads="1"/>
          </p:cNvSpPr>
          <p:nvPr/>
        </p:nvSpPr>
        <p:spPr bwMode="auto">
          <a:xfrm>
            <a:off x="428625" y="1785938"/>
            <a:ext cx="8358188" cy="830262"/>
          </a:xfrm>
          <a:prstGeom prst="rect">
            <a:avLst/>
          </a:prstGeom>
          <a:noFill/>
          <a:ln w="9525">
            <a:noFill/>
            <a:miter lim="800000"/>
          </a:ln>
        </p:spPr>
        <p:txBody>
          <a:bodyPr>
            <a:spAutoFit/>
          </a:bodyPr>
          <a:lstStyle/>
          <a:p>
            <a:pPr>
              <a:spcBef>
                <a:spcPct val="50000"/>
              </a:spcBef>
              <a:defRPr/>
            </a:pPr>
            <a:r>
              <a:rPr kumimoji="1" lang="zh-CN" altLang="en-US" sz="2400" b="1" dirty="0">
                <a:solidFill>
                  <a:srgbClr val="000000"/>
                </a:solidFill>
                <a:latin typeface="+mn-ea"/>
                <a:ea typeface="+mn-ea"/>
              </a:rPr>
              <a:t>如何寻找或确定一个句型的</a:t>
            </a:r>
            <a:r>
              <a:rPr kumimoji="1" lang="zh-CN" altLang="en-US" sz="2400" b="1" dirty="0">
                <a:solidFill>
                  <a:srgbClr val="FF0000"/>
                </a:solidFill>
                <a:latin typeface="+mn-ea"/>
                <a:ea typeface="+mn-ea"/>
              </a:rPr>
              <a:t>可归约串</a:t>
            </a:r>
            <a:r>
              <a:rPr kumimoji="1" lang="zh-CN" altLang="en-US" sz="2400" b="1" dirty="0">
                <a:solidFill>
                  <a:srgbClr val="000000"/>
                </a:solidFill>
                <a:latin typeface="+mn-ea"/>
                <a:ea typeface="+mn-ea"/>
              </a:rPr>
              <a:t>，是构造一个自左向右扫描、自底向上分析方法必须要解决的一个关键问题。</a:t>
            </a:r>
            <a:endParaRPr kumimoji="1" lang="zh-CN" altLang="en-US" sz="2400" b="1" dirty="0">
              <a:solidFill>
                <a:srgbClr val="000000"/>
              </a:solidFill>
              <a:latin typeface="+mn-ea"/>
              <a:ea typeface="+mn-ea"/>
            </a:endParaRPr>
          </a:p>
        </p:txBody>
      </p:sp>
      <p:sp>
        <p:nvSpPr>
          <p:cNvPr id="8" name="Text Box 20"/>
          <p:cNvSpPr txBox="1">
            <a:spLocks noChangeArrowheads="1"/>
          </p:cNvSpPr>
          <p:nvPr/>
        </p:nvSpPr>
        <p:spPr bwMode="auto">
          <a:xfrm>
            <a:off x="500063" y="2714625"/>
            <a:ext cx="8358187" cy="1662113"/>
          </a:xfrm>
          <a:prstGeom prst="rect">
            <a:avLst/>
          </a:prstGeom>
          <a:noFill/>
          <a:ln w="9525">
            <a:noFill/>
            <a:miter lim="800000"/>
          </a:ln>
        </p:spPr>
        <p:txBody>
          <a:bodyPr>
            <a:spAutoFit/>
          </a:bodyPr>
          <a:lstStyle/>
          <a:p>
            <a:pPr>
              <a:spcBef>
                <a:spcPts val="1200"/>
              </a:spcBef>
              <a:spcAft>
                <a:spcPts val="600"/>
              </a:spcAft>
              <a:defRPr/>
            </a:pPr>
            <a:r>
              <a:rPr kumimoji="1" lang="zh-CN" altLang="en-US" sz="2400" b="1" dirty="0">
                <a:latin typeface="+mn-ea"/>
                <a:ea typeface="+mn-ea"/>
              </a:rPr>
              <a:t>最常用的自底向上的分析方法有算符优先方法和</a:t>
            </a:r>
            <a:r>
              <a:rPr kumimoji="1" lang="en-US" altLang="zh-CN" sz="2400" b="1" dirty="0">
                <a:latin typeface="+mn-ea"/>
                <a:ea typeface="+mn-ea"/>
              </a:rPr>
              <a:t>LR</a:t>
            </a:r>
            <a:r>
              <a:rPr kumimoji="1" lang="zh-CN" altLang="en-US" sz="2400" b="1" dirty="0">
                <a:latin typeface="+mn-ea"/>
                <a:ea typeface="+mn-ea"/>
              </a:rPr>
              <a:t>分析方法。</a:t>
            </a:r>
            <a:endParaRPr kumimoji="1" lang="en-US" altLang="zh-CN" sz="2400" b="1" dirty="0">
              <a:latin typeface="+mn-ea"/>
              <a:ea typeface="+mn-ea"/>
            </a:endParaRPr>
          </a:p>
          <a:p>
            <a:pPr>
              <a:spcBef>
                <a:spcPts val="1200"/>
              </a:spcBef>
              <a:spcAft>
                <a:spcPts val="600"/>
              </a:spcAft>
              <a:defRPr/>
            </a:pPr>
            <a:r>
              <a:rPr kumimoji="1" lang="zh-CN" altLang="en-US" sz="2400" b="1" dirty="0">
                <a:latin typeface="+mn-ea"/>
                <a:ea typeface="+mn-ea"/>
              </a:rPr>
              <a:t>算符优先方法仅适用于算符文法</a:t>
            </a:r>
            <a:r>
              <a:rPr kumimoji="1" lang="en-US" altLang="zh-CN" sz="2400" b="1" dirty="0">
                <a:latin typeface="+mn-ea"/>
                <a:ea typeface="+mn-ea"/>
              </a:rPr>
              <a:t>;</a:t>
            </a:r>
            <a:endParaRPr kumimoji="1" lang="en-US" altLang="zh-CN" sz="2400" b="1" dirty="0">
              <a:latin typeface="+mn-ea"/>
              <a:ea typeface="+mn-ea"/>
            </a:endParaRPr>
          </a:p>
          <a:p>
            <a:pPr>
              <a:spcBef>
                <a:spcPts val="1200"/>
              </a:spcBef>
              <a:spcAft>
                <a:spcPts val="600"/>
              </a:spcAft>
              <a:defRPr/>
            </a:pPr>
            <a:r>
              <a:rPr kumimoji="1" lang="en-US" altLang="zh-CN" sz="2400" b="1" dirty="0">
                <a:latin typeface="+mn-ea"/>
                <a:ea typeface="+mn-ea"/>
              </a:rPr>
              <a:t>LR</a:t>
            </a:r>
            <a:r>
              <a:rPr kumimoji="1" lang="zh-CN" altLang="en-US" sz="2400" b="1" dirty="0">
                <a:latin typeface="+mn-ea"/>
                <a:ea typeface="+mn-ea"/>
              </a:rPr>
              <a:t>分析方法应用比较普遍。</a:t>
            </a:r>
            <a:endParaRPr kumimoji="1" lang="en-US" altLang="zh-CN" sz="2400" b="1" dirty="0">
              <a:latin typeface="+mn-ea"/>
              <a:ea typeface="+mn-ea"/>
            </a:endParaRPr>
          </a:p>
        </p:txBody>
      </p:sp>
      <p:sp>
        <p:nvSpPr>
          <p:cNvPr id="9" name="Text Box 20"/>
          <p:cNvSpPr txBox="1">
            <a:spLocks noChangeArrowheads="1"/>
          </p:cNvSpPr>
          <p:nvPr/>
        </p:nvSpPr>
        <p:spPr bwMode="auto">
          <a:xfrm>
            <a:off x="571500" y="4572000"/>
            <a:ext cx="8358188" cy="1062038"/>
          </a:xfrm>
          <a:prstGeom prst="rect">
            <a:avLst/>
          </a:prstGeom>
          <a:noFill/>
          <a:ln w="9525">
            <a:noFill/>
            <a:miter lim="800000"/>
          </a:ln>
        </p:spPr>
        <p:txBody>
          <a:bodyPr>
            <a:spAutoFit/>
          </a:bodyPr>
          <a:lstStyle/>
          <a:p>
            <a:pPr>
              <a:spcBef>
                <a:spcPts val="1200"/>
              </a:spcBef>
              <a:spcAft>
                <a:spcPts val="600"/>
              </a:spcAft>
              <a:defRPr/>
            </a:pPr>
            <a:r>
              <a:rPr kumimoji="1" lang="zh-CN" altLang="en-US" sz="2400" b="1" dirty="0">
                <a:latin typeface="+mn-ea"/>
                <a:ea typeface="+mn-ea"/>
              </a:rPr>
              <a:t>本章重点：</a:t>
            </a:r>
            <a:r>
              <a:rPr kumimoji="1" lang="en-US" altLang="zh-CN" sz="2400" b="1" dirty="0">
                <a:latin typeface="+mn-ea"/>
                <a:ea typeface="+mn-ea"/>
              </a:rPr>
              <a:t>LR</a:t>
            </a:r>
            <a:r>
              <a:rPr kumimoji="1" lang="zh-CN" altLang="en-US" sz="2400" b="1" dirty="0">
                <a:latin typeface="+mn-ea"/>
                <a:ea typeface="+mn-ea"/>
              </a:rPr>
              <a:t>分析方法 </a:t>
            </a:r>
            <a:endParaRPr kumimoji="1" lang="zh-CN" altLang="en-US" sz="2400" b="1" dirty="0">
              <a:latin typeface="+mn-ea"/>
              <a:ea typeface="+mn-ea"/>
            </a:endParaRPr>
          </a:p>
          <a:p>
            <a:pPr>
              <a:spcBef>
                <a:spcPts val="1200"/>
              </a:spcBef>
              <a:spcAft>
                <a:spcPts val="600"/>
              </a:spcAft>
              <a:defRPr/>
            </a:pPr>
            <a:r>
              <a:rPr kumimoji="1" lang="zh-CN" altLang="en-US" sz="2400" b="1" dirty="0">
                <a:solidFill>
                  <a:srgbClr val="003399"/>
                </a:solidFill>
                <a:latin typeface="+mn-ea"/>
                <a:ea typeface="+mn-ea"/>
              </a:rPr>
              <a:t>在</a:t>
            </a:r>
            <a:r>
              <a:rPr kumimoji="1" lang="en-US" altLang="zh-CN" sz="2400" b="1" dirty="0">
                <a:solidFill>
                  <a:srgbClr val="003399"/>
                </a:solidFill>
                <a:latin typeface="+mn-ea"/>
                <a:ea typeface="+mn-ea"/>
              </a:rPr>
              <a:t>LR</a:t>
            </a:r>
            <a:r>
              <a:rPr kumimoji="1" lang="zh-CN" altLang="en-US" sz="2400" b="1" dirty="0">
                <a:solidFill>
                  <a:srgbClr val="003399"/>
                </a:solidFill>
                <a:latin typeface="+mn-ea"/>
                <a:ea typeface="+mn-ea"/>
              </a:rPr>
              <a:t>分析中， 我们把右句型中的可归约串称为该句型的</a:t>
            </a:r>
            <a:r>
              <a:rPr kumimoji="1" lang="zh-CN" altLang="en-US" sz="2400" b="1" dirty="0">
                <a:solidFill>
                  <a:srgbClr val="C00000"/>
                </a:solidFill>
                <a:latin typeface="+mn-ea"/>
                <a:ea typeface="+mn-ea"/>
              </a:rPr>
              <a:t>句柄。</a:t>
            </a:r>
            <a:endParaRPr kumimoji="1" lang="zh-CN" altLang="en-US" sz="2400" b="1" dirty="0">
              <a:solidFill>
                <a:srgbClr val="C0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8516"/>
                                        </p:tgtEl>
                                        <p:attrNameLst>
                                          <p:attrName>style.visibility</p:attrName>
                                        </p:attrNameLst>
                                      </p:cBhvr>
                                      <p:to>
                                        <p:strVal val="visible"/>
                                      </p:to>
                                    </p:set>
                                    <p:animEffect transition="in" filter="blinds(horizontal)">
                                      <p:cBhvr>
                                        <p:cTn id="7" dur="500"/>
                                        <p:tgtEl>
                                          <p:spTgt spid="618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1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3"/>
          <p:cNvSpPr>
            <a:spLocks noGrp="1" noChangeArrowheads="1"/>
          </p:cNvSpPr>
          <p:nvPr>
            <p:ph type="sldNum" sz="quarter" idx="12"/>
          </p:nvPr>
        </p:nvSpPr>
        <p:spPr>
          <a:noFill/>
        </p:spPr>
        <p:txBody>
          <a:bodyPr/>
          <a:lstStyle/>
          <a:p>
            <a:fld id="{E839EB5D-C122-4F8E-8F41-0720FBE732B4}" type="slidenum">
              <a:rPr lang="zh-CN" altLang="en-US" smtClean="0">
                <a:ea typeface="微软雅黑" panose="020B0503020204020204" pitchFamily="34" charset="-122"/>
              </a:rPr>
            </a:fld>
            <a:endParaRPr lang="en-US" altLang="zh-CN">
              <a:ea typeface="微软雅黑" panose="020B0503020204020204" pitchFamily="34" charset="-122"/>
            </a:endParaRPr>
          </a:p>
        </p:txBody>
      </p:sp>
      <p:sp>
        <p:nvSpPr>
          <p:cNvPr id="49154" name="Text Box 2"/>
          <p:cNvSpPr txBox="1">
            <a:spLocks noChangeArrowheads="1"/>
          </p:cNvSpPr>
          <p:nvPr/>
        </p:nvSpPr>
        <p:spPr bwMode="auto">
          <a:xfrm>
            <a:off x="685800" y="1501775"/>
            <a:ext cx="8077200" cy="4445000"/>
          </a:xfrm>
          <a:prstGeom prst="rect">
            <a:avLst/>
          </a:prstGeom>
          <a:solidFill>
            <a:srgbClr val="FFFFFF"/>
          </a:solidFill>
          <a:ln w="9525">
            <a:solidFill>
              <a:schemeClr val="bg2"/>
            </a:solidFill>
            <a:miter lim="800000"/>
          </a:ln>
        </p:spPr>
        <p:txBody>
          <a:bodyPr>
            <a:spAutoFit/>
          </a:bodyPr>
          <a:lstStyle/>
          <a:p>
            <a:pPr eaLnBrk="0" fontAlgn="ctr" hangingPunct="0">
              <a:spcBef>
                <a:spcPct val="30000"/>
              </a:spcBef>
            </a:pPr>
            <a:r>
              <a:rPr lang="zh-CN" altLang="en-US" sz="2800" b="1">
                <a:latin typeface="Book Antiqua" pitchFamily="18" charset="0"/>
                <a:ea typeface="微软雅黑" panose="020B0503020204020204" pitchFamily="34" charset="-122"/>
              </a:rPr>
              <a:t>短语</a:t>
            </a:r>
            <a:r>
              <a:rPr lang="zh-CN" altLang="en-US" sz="2800">
                <a:latin typeface="Book Antiqua" pitchFamily="18" charset="0"/>
                <a:ea typeface="微软雅黑" panose="020B0503020204020204" pitchFamily="34" charset="-122"/>
              </a:rPr>
              <a:t>：一棵子树的所有叶子自左至右排列起来形成</a:t>
            </a:r>
            <a:endParaRPr lang="zh-CN" altLang="en-US" sz="2800">
              <a:latin typeface="Book Antiqua" pitchFamily="18" charset="0"/>
              <a:ea typeface="微软雅黑" panose="020B0503020204020204" pitchFamily="34" charset="-122"/>
            </a:endParaRPr>
          </a:p>
          <a:p>
            <a:pPr eaLnBrk="0" fontAlgn="ctr" hangingPunct="0">
              <a:spcBef>
                <a:spcPct val="30000"/>
              </a:spcBef>
            </a:pPr>
            <a:r>
              <a:rPr lang="zh-CN" altLang="en-US" sz="2800">
                <a:latin typeface="Book Antiqua" pitchFamily="18" charset="0"/>
                <a:ea typeface="微软雅黑" panose="020B0503020204020204" pitchFamily="34" charset="-122"/>
              </a:rPr>
              <a:t>            一个相对于子树根的短语。</a:t>
            </a:r>
            <a:endParaRPr lang="zh-CN" altLang="en-US" sz="2800">
              <a:latin typeface="Book Antiqua" pitchFamily="18" charset="0"/>
              <a:ea typeface="微软雅黑" panose="020B0503020204020204" pitchFamily="34" charset="-122"/>
            </a:endParaRPr>
          </a:p>
          <a:p>
            <a:pPr eaLnBrk="0" fontAlgn="ctr" hangingPunct="0">
              <a:spcBef>
                <a:spcPct val="30000"/>
              </a:spcBef>
            </a:pPr>
            <a:r>
              <a:rPr lang="zh-CN" altLang="en-US" sz="2800" b="1">
                <a:latin typeface="Book Antiqua" pitchFamily="18" charset="0"/>
                <a:ea typeface="微软雅黑" panose="020B0503020204020204" pitchFamily="34" charset="-122"/>
              </a:rPr>
              <a:t>直接短语</a:t>
            </a:r>
            <a:r>
              <a:rPr lang="zh-CN" altLang="en-US" sz="2800">
                <a:latin typeface="Book Antiqua" pitchFamily="18" charset="0"/>
                <a:ea typeface="微软雅黑" panose="020B0503020204020204" pitchFamily="34" charset="-122"/>
              </a:rPr>
              <a:t>：仅有父子两代的一棵子树，它的所有叶</a:t>
            </a:r>
            <a:endParaRPr lang="zh-CN" altLang="en-US" sz="2800">
              <a:latin typeface="Book Antiqua" pitchFamily="18" charset="0"/>
              <a:ea typeface="微软雅黑" panose="020B0503020204020204" pitchFamily="34" charset="-122"/>
            </a:endParaRPr>
          </a:p>
          <a:p>
            <a:pPr eaLnBrk="0" fontAlgn="ctr" hangingPunct="0">
              <a:spcBef>
                <a:spcPct val="30000"/>
              </a:spcBef>
            </a:pPr>
            <a:r>
              <a:rPr lang="zh-CN" altLang="en-US" sz="2800">
                <a:latin typeface="Book Antiqua" pitchFamily="18" charset="0"/>
                <a:ea typeface="微软雅黑" panose="020B0503020204020204" pitchFamily="34" charset="-122"/>
              </a:rPr>
              <a:t>          子自左至右排列起来所形成的符号串。</a:t>
            </a:r>
            <a:endParaRPr lang="zh-CN" altLang="en-US" sz="2800">
              <a:latin typeface="Book Antiqua" pitchFamily="18" charset="0"/>
              <a:ea typeface="微软雅黑" panose="020B0503020204020204" pitchFamily="34" charset="-122"/>
            </a:endParaRPr>
          </a:p>
          <a:p>
            <a:pPr eaLnBrk="0" fontAlgn="ctr" hangingPunct="0">
              <a:spcBef>
                <a:spcPct val="30000"/>
              </a:spcBef>
            </a:pPr>
            <a:r>
              <a:rPr lang="zh-CN" altLang="en-US" sz="2800" b="1">
                <a:latin typeface="Book Antiqua" pitchFamily="18" charset="0"/>
                <a:ea typeface="微软雅黑" panose="020B0503020204020204" pitchFamily="34" charset="-122"/>
              </a:rPr>
              <a:t>句柄</a:t>
            </a:r>
            <a:r>
              <a:rPr lang="zh-CN" altLang="en-US" sz="2800">
                <a:latin typeface="Book Antiqua" pitchFamily="18" charset="0"/>
                <a:ea typeface="微软雅黑" panose="020B0503020204020204" pitchFamily="34" charset="-122"/>
              </a:rPr>
              <a:t>：一个句型的分析树中最左最下那棵只有父子</a:t>
            </a:r>
            <a:endParaRPr lang="zh-CN" altLang="en-US" sz="2800">
              <a:latin typeface="Book Antiqua" pitchFamily="18" charset="0"/>
              <a:ea typeface="微软雅黑" panose="020B0503020204020204" pitchFamily="34" charset="-122"/>
            </a:endParaRPr>
          </a:p>
          <a:p>
            <a:pPr eaLnBrk="0" fontAlgn="ctr" hangingPunct="0">
              <a:spcBef>
                <a:spcPct val="30000"/>
              </a:spcBef>
            </a:pPr>
            <a:r>
              <a:rPr lang="zh-CN" altLang="en-US" sz="2800">
                <a:latin typeface="Book Antiqua" pitchFamily="18" charset="0"/>
                <a:ea typeface="微软雅黑" panose="020B0503020204020204" pitchFamily="34" charset="-122"/>
              </a:rPr>
              <a:t>           两代的子树的所有叶子的自左至右排列。即</a:t>
            </a:r>
            <a:endParaRPr lang="en-US" altLang="zh-CN" sz="2800">
              <a:latin typeface="Book Antiqua" pitchFamily="18" charset="0"/>
              <a:ea typeface="微软雅黑" panose="020B0503020204020204" pitchFamily="34" charset="-122"/>
            </a:endParaRPr>
          </a:p>
          <a:p>
            <a:pPr eaLnBrk="0" fontAlgn="ctr" hangingPunct="0">
              <a:spcBef>
                <a:spcPct val="30000"/>
              </a:spcBef>
            </a:pPr>
            <a:r>
              <a:rPr lang="en-US" altLang="zh-CN" sz="2800">
                <a:latin typeface="Book Antiqua" pitchFamily="18" charset="0"/>
                <a:ea typeface="微软雅黑" panose="020B0503020204020204" pitchFamily="34" charset="-122"/>
              </a:rPr>
              <a:t>  </a:t>
            </a:r>
            <a:r>
              <a:rPr lang="zh-CN" altLang="en-US" sz="2800">
                <a:latin typeface="Book Antiqua" pitchFamily="18" charset="0"/>
                <a:ea typeface="微软雅黑" panose="020B0503020204020204" pitchFamily="34" charset="-122"/>
              </a:rPr>
              <a:t>         </a:t>
            </a:r>
            <a:r>
              <a:rPr lang="zh-CN" altLang="en-US" sz="2800">
                <a:solidFill>
                  <a:srgbClr val="C00000"/>
                </a:solidFill>
                <a:latin typeface="Book Antiqua" pitchFamily="18" charset="0"/>
                <a:ea typeface="微软雅黑" panose="020B0503020204020204" pitchFamily="34" charset="-122"/>
              </a:rPr>
              <a:t>最左的直接短语</a:t>
            </a:r>
            <a:r>
              <a:rPr lang="zh-CN" altLang="en-US" sz="2800">
                <a:latin typeface="Book Antiqua" pitchFamily="18" charset="0"/>
                <a:ea typeface="微软雅黑" panose="020B0503020204020204" pitchFamily="34" charset="-122"/>
              </a:rPr>
              <a:t>。</a:t>
            </a:r>
            <a:endParaRPr lang="zh-CN" altLang="en-US" sz="2800">
              <a:latin typeface="Book Antiqua" pitchFamily="18" charset="0"/>
              <a:ea typeface="微软雅黑" panose="020B0503020204020204" pitchFamily="34" charset="-122"/>
            </a:endParaRPr>
          </a:p>
          <a:p>
            <a:pPr eaLnBrk="0" fontAlgn="ctr" hangingPunct="0">
              <a:spcBef>
                <a:spcPct val="30000"/>
              </a:spcBef>
            </a:pPr>
            <a:r>
              <a:rPr lang="zh-CN" altLang="en-US" sz="2800">
                <a:latin typeface="Book Antiqua" pitchFamily="18" charset="0"/>
                <a:ea typeface="微软雅黑" panose="020B0503020204020204" pitchFamily="34" charset="-122"/>
              </a:rPr>
              <a:t>    </a:t>
            </a:r>
            <a:endParaRPr lang="zh-CN" altLang="en-US" sz="2800">
              <a:latin typeface="Book Antiqua" pitchFamily="18" charset="0"/>
              <a:ea typeface="微软雅黑" panose="020B0503020204020204" pitchFamily="34" charset="-122"/>
            </a:endParaRPr>
          </a:p>
        </p:txBody>
      </p:sp>
      <p:sp>
        <p:nvSpPr>
          <p:cNvPr id="21507" name="Rectangle 3"/>
          <p:cNvSpPr>
            <a:spLocks noGrp="1" noChangeArrowheads="1"/>
          </p:cNvSpPr>
          <p:nvPr>
            <p:ph type="title" idx="4294967295"/>
          </p:nvPr>
        </p:nvSpPr>
        <p:spPr>
          <a:xfrm>
            <a:off x="762000" y="685800"/>
            <a:ext cx="6488113" cy="642938"/>
          </a:xfrm>
        </p:spPr>
        <p:txBody>
          <a:bodyPr/>
          <a:lstStyle/>
          <a:p>
            <a:pPr eaLnBrk="1" hangingPunct="1">
              <a:defRPr/>
            </a:pPr>
            <a:r>
              <a:rPr lang="zh-CN" altLang="en-US" sz="2800" kern="1200" dirty="0">
                <a:solidFill>
                  <a:schemeClr val="tx1"/>
                </a:solidFill>
                <a:latin typeface="Book Antiqua" pitchFamily="18" charset="0"/>
                <a:ea typeface="微软雅黑" panose="020B0503020204020204" pitchFamily="34" charset="-122"/>
                <a:cs typeface="+mn-cs"/>
              </a:rPr>
              <a:t>用子树解释短语，直接短语，句柄</a:t>
            </a:r>
            <a:endParaRPr lang="en-US" altLang="zh-CN" sz="2800" kern="1200" dirty="0">
              <a:solidFill>
                <a:schemeClr val="tx1"/>
              </a:solidFill>
              <a:latin typeface="Book Antiqua" pitchFamily="18" charset="0"/>
              <a:ea typeface="微软雅黑" panose="020B0503020204020204" pitchFamily="34"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3"/>
          <p:cNvSpPr>
            <a:spLocks noGrp="1" noChangeArrowheads="1"/>
          </p:cNvSpPr>
          <p:nvPr>
            <p:ph type="sldNum" sz="quarter" idx="12"/>
          </p:nvPr>
        </p:nvSpPr>
        <p:spPr>
          <a:xfrm>
            <a:off x="6553200" y="6056313"/>
            <a:ext cx="2133600" cy="457200"/>
          </a:xfrm>
          <a:noFill/>
        </p:spPr>
        <p:txBody>
          <a:bodyPr/>
          <a:lstStyle/>
          <a:p>
            <a:fld id="{62AA5273-72CE-48E5-ACF6-2878AF3326DE}" type="slidenum">
              <a:rPr lang="zh-CN" altLang="en-US" smtClean="0">
                <a:ea typeface="微软雅黑" panose="020B0503020204020204" pitchFamily="34" charset="-122"/>
              </a:rPr>
            </a:fld>
            <a:endParaRPr lang="en-US" altLang="zh-CN">
              <a:ea typeface="微软雅黑" panose="020B0503020204020204" pitchFamily="34" charset="-122"/>
            </a:endParaRPr>
          </a:p>
        </p:txBody>
      </p:sp>
      <p:sp>
        <p:nvSpPr>
          <p:cNvPr id="50178" name="Text Box 2"/>
          <p:cNvSpPr txBox="1">
            <a:spLocks noChangeArrowheads="1"/>
          </p:cNvSpPr>
          <p:nvPr/>
        </p:nvSpPr>
        <p:spPr bwMode="auto">
          <a:xfrm>
            <a:off x="838200" y="1000125"/>
            <a:ext cx="8001000" cy="946150"/>
          </a:xfrm>
          <a:prstGeom prst="rect">
            <a:avLst/>
          </a:prstGeom>
          <a:solidFill>
            <a:srgbClr val="FFFFFF"/>
          </a:solidFill>
          <a:ln w="9525">
            <a:noFill/>
            <a:miter lim="800000"/>
          </a:ln>
        </p:spPr>
        <p:txBody>
          <a:bodyPr>
            <a:spAutoFit/>
          </a:bodyPr>
          <a:lstStyle/>
          <a:p>
            <a:pPr eaLnBrk="0" fontAlgn="ctr" hangingPunct="0">
              <a:spcBef>
                <a:spcPct val="50000"/>
              </a:spcBef>
            </a:pPr>
            <a:r>
              <a:rPr lang="zh-CN" altLang="en-US" sz="2800">
                <a:latin typeface="Book Antiqua" pitchFamily="18" charset="0"/>
                <a:ea typeface="微软雅黑" panose="020B0503020204020204" pitchFamily="34" charset="-122"/>
              </a:rPr>
              <a:t>     一棵分析树中一个特有的结点连同它的全部后裔，连接这些后裔的边以及这些结点的标记。</a:t>
            </a:r>
            <a:endParaRPr lang="zh-CN" altLang="en-US" sz="3200" b="1">
              <a:solidFill>
                <a:schemeClr val="bg2"/>
              </a:solidFill>
              <a:latin typeface="Impact" panose="020B0806030902050204" pitchFamily="34" charset="0"/>
              <a:ea typeface="微软雅黑" panose="020B0503020204020204" pitchFamily="34" charset="-122"/>
            </a:endParaRPr>
          </a:p>
        </p:txBody>
      </p:sp>
      <p:sp>
        <p:nvSpPr>
          <p:cNvPr id="50179" name="Oval 3"/>
          <p:cNvSpPr>
            <a:spLocks noChangeArrowheads="1"/>
          </p:cNvSpPr>
          <p:nvPr/>
        </p:nvSpPr>
        <p:spPr bwMode="auto">
          <a:xfrm>
            <a:off x="2895600" y="22510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S</a:t>
            </a:r>
            <a:endParaRPr lang="en-US" altLang="zh-CN" sz="3200">
              <a:latin typeface="Book Antiqua" pitchFamily="18" charset="0"/>
              <a:ea typeface="微软雅黑" panose="020B0503020204020204" pitchFamily="34" charset="-122"/>
            </a:endParaRPr>
          </a:p>
        </p:txBody>
      </p:sp>
      <p:sp>
        <p:nvSpPr>
          <p:cNvPr id="50180" name="Oval 4"/>
          <p:cNvSpPr>
            <a:spLocks noChangeArrowheads="1"/>
          </p:cNvSpPr>
          <p:nvPr/>
        </p:nvSpPr>
        <p:spPr bwMode="auto">
          <a:xfrm>
            <a:off x="2971800" y="32416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A</a:t>
            </a:r>
            <a:endParaRPr lang="en-US" altLang="zh-CN" sz="3200">
              <a:latin typeface="Book Antiqua" pitchFamily="18" charset="0"/>
              <a:ea typeface="微软雅黑" panose="020B0503020204020204" pitchFamily="34" charset="-122"/>
            </a:endParaRPr>
          </a:p>
        </p:txBody>
      </p:sp>
      <p:sp>
        <p:nvSpPr>
          <p:cNvPr id="50181" name="Oval 5"/>
          <p:cNvSpPr>
            <a:spLocks noChangeArrowheads="1"/>
          </p:cNvSpPr>
          <p:nvPr/>
        </p:nvSpPr>
        <p:spPr bwMode="auto">
          <a:xfrm>
            <a:off x="3048000" y="43846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b</a:t>
            </a:r>
            <a:endParaRPr lang="en-US" altLang="zh-CN" sz="3200">
              <a:latin typeface="Book Antiqua" pitchFamily="18" charset="0"/>
              <a:ea typeface="微软雅黑" panose="020B0503020204020204" pitchFamily="34" charset="-122"/>
            </a:endParaRPr>
          </a:p>
        </p:txBody>
      </p:sp>
      <p:sp>
        <p:nvSpPr>
          <p:cNvPr id="50182" name="Oval 6"/>
          <p:cNvSpPr>
            <a:spLocks noChangeArrowheads="1"/>
          </p:cNvSpPr>
          <p:nvPr/>
        </p:nvSpPr>
        <p:spPr bwMode="auto">
          <a:xfrm>
            <a:off x="1676400" y="43846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S</a:t>
            </a:r>
            <a:endParaRPr lang="en-US" altLang="zh-CN" sz="3200">
              <a:latin typeface="Book Antiqua" pitchFamily="18" charset="0"/>
              <a:ea typeface="微软雅黑" panose="020B0503020204020204" pitchFamily="34" charset="-122"/>
            </a:endParaRPr>
          </a:p>
        </p:txBody>
      </p:sp>
      <p:sp>
        <p:nvSpPr>
          <p:cNvPr id="50183" name="Oval 7"/>
          <p:cNvSpPr>
            <a:spLocks noChangeArrowheads="1"/>
          </p:cNvSpPr>
          <p:nvPr/>
        </p:nvSpPr>
        <p:spPr bwMode="auto">
          <a:xfrm>
            <a:off x="1600200" y="32416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a</a:t>
            </a:r>
            <a:endParaRPr lang="en-US" altLang="zh-CN" sz="3200">
              <a:latin typeface="Book Antiqua" pitchFamily="18" charset="0"/>
              <a:ea typeface="微软雅黑" panose="020B0503020204020204" pitchFamily="34" charset="-122"/>
            </a:endParaRPr>
          </a:p>
        </p:txBody>
      </p:sp>
      <p:sp>
        <p:nvSpPr>
          <p:cNvPr id="50184" name="Oval 8"/>
          <p:cNvSpPr>
            <a:spLocks noChangeArrowheads="1"/>
          </p:cNvSpPr>
          <p:nvPr/>
        </p:nvSpPr>
        <p:spPr bwMode="auto">
          <a:xfrm>
            <a:off x="4800600" y="33178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S</a:t>
            </a:r>
            <a:endParaRPr lang="en-US" altLang="zh-CN" sz="3200">
              <a:latin typeface="Book Antiqua" pitchFamily="18" charset="0"/>
              <a:ea typeface="微软雅黑" panose="020B0503020204020204" pitchFamily="34" charset="-122"/>
            </a:endParaRPr>
          </a:p>
        </p:txBody>
      </p:sp>
      <p:sp>
        <p:nvSpPr>
          <p:cNvPr id="50185" name="Oval 9"/>
          <p:cNvSpPr>
            <a:spLocks noChangeArrowheads="1"/>
          </p:cNvSpPr>
          <p:nvPr/>
        </p:nvSpPr>
        <p:spPr bwMode="auto">
          <a:xfrm>
            <a:off x="3505200" y="55276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b</a:t>
            </a:r>
            <a:endParaRPr lang="en-US" altLang="zh-CN" sz="3200">
              <a:latin typeface="Book Antiqua" pitchFamily="18" charset="0"/>
              <a:ea typeface="微软雅黑" panose="020B0503020204020204" pitchFamily="34" charset="-122"/>
            </a:endParaRPr>
          </a:p>
        </p:txBody>
      </p:sp>
      <p:sp>
        <p:nvSpPr>
          <p:cNvPr id="50186" name="Oval 10"/>
          <p:cNvSpPr>
            <a:spLocks noChangeArrowheads="1"/>
          </p:cNvSpPr>
          <p:nvPr/>
        </p:nvSpPr>
        <p:spPr bwMode="auto">
          <a:xfrm>
            <a:off x="1752600" y="54514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a</a:t>
            </a:r>
            <a:endParaRPr lang="en-US" altLang="zh-CN" sz="3200">
              <a:latin typeface="Book Antiqua" pitchFamily="18" charset="0"/>
              <a:ea typeface="微软雅黑" panose="020B0503020204020204" pitchFamily="34" charset="-122"/>
            </a:endParaRPr>
          </a:p>
        </p:txBody>
      </p:sp>
      <p:sp>
        <p:nvSpPr>
          <p:cNvPr id="50187" name="Oval 11"/>
          <p:cNvSpPr>
            <a:spLocks noChangeArrowheads="1"/>
          </p:cNvSpPr>
          <p:nvPr/>
        </p:nvSpPr>
        <p:spPr bwMode="auto">
          <a:xfrm>
            <a:off x="4191000" y="43846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A</a:t>
            </a:r>
            <a:endParaRPr lang="en-US" altLang="zh-CN" sz="3200">
              <a:latin typeface="Book Antiqua" pitchFamily="18" charset="0"/>
              <a:ea typeface="微软雅黑" panose="020B0503020204020204" pitchFamily="34" charset="-122"/>
            </a:endParaRPr>
          </a:p>
        </p:txBody>
      </p:sp>
      <p:sp>
        <p:nvSpPr>
          <p:cNvPr id="50188" name="Oval 12"/>
          <p:cNvSpPr>
            <a:spLocks noChangeArrowheads="1"/>
          </p:cNvSpPr>
          <p:nvPr/>
        </p:nvSpPr>
        <p:spPr bwMode="auto">
          <a:xfrm>
            <a:off x="4419600" y="55276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a</a:t>
            </a:r>
            <a:endParaRPr lang="en-US" altLang="zh-CN" sz="3200">
              <a:latin typeface="Book Antiqua" pitchFamily="18" charset="0"/>
              <a:ea typeface="微软雅黑" panose="020B0503020204020204" pitchFamily="34" charset="-122"/>
            </a:endParaRPr>
          </a:p>
        </p:txBody>
      </p:sp>
      <p:sp>
        <p:nvSpPr>
          <p:cNvPr id="50189" name="Oval 13"/>
          <p:cNvSpPr>
            <a:spLocks noChangeArrowheads="1"/>
          </p:cNvSpPr>
          <p:nvPr/>
        </p:nvSpPr>
        <p:spPr bwMode="auto">
          <a:xfrm>
            <a:off x="5257800" y="4308475"/>
            <a:ext cx="609600" cy="609600"/>
          </a:xfrm>
          <a:prstGeom prst="ellipse">
            <a:avLst/>
          </a:prstGeom>
          <a:solidFill>
            <a:srgbClr val="FFFFFF"/>
          </a:solidFill>
          <a:ln w="9525">
            <a:solidFill>
              <a:schemeClr val="tx1"/>
            </a:solidFill>
            <a:round/>
          </a:ln>
        </p:spPr>
        <p:txBody>
          <a:bodyPr wrap="none" anchor="ctr"/>
          <a:lstStyle/>
          <a:p>
            <a:pPr algn="ctr" eaLnBrk="0" fontAlgn="ctr" hangingPunct="0"/>
            <a:r>
              <a:rPr lang="en-US" altLang="zh-CN" sz="3200">
                <a:latin typeface="Book Antiqua" pitchFamily="18" charset="0"/>
                <a:ea typeface="微软雅黑" panose="020B0503020204020204" pitchFamily="34" charset="-122"/>
              </a:rPr>
              <a:t>a</a:t>
            </a:r>
            <a:endParaRPr lang="en-US" altLang="zh-CN" sz="3200">
              <a:latin typeface="Book Antiqua" pitchFamily="18" charset="0"/>
              <a:ea typeface="微软雅黑" panose="020B0503020204020204" pitchFamily="34" charset="-122"/>
            </a:endParaRPr>
          </a:p>
        </p:txBody>
      </p:sp>
      <p:sp>
        <p:nvSpPr>
          <p:cNvPr id="50190" name="Line 14"/>
          <p:cNvSpPr>
            <a:spLocks noChangeShapeType="1"/>
          </p:cNvSpPr>
          <p:nvPr/>
        </p:nvSpPr>
        <p:spPr bwMode="auto">
          <a:xfrm>
            <a:off x="3200400" y="2860675"/>
            <a:ext cx="0" cy="381000"/>
          </a:xfrm>
          <a:prstGeom prst="line">
            <a:avLst/>
          </a:prstGeom>
          <a:noFill/>
          <a:ln w="9525">
            <a:solidFill>
              <a:schemeClr val="tx1"/>
            </a:solidFill>
            <a:round/>
          </a:ln>
        </p:spPr>
        <p:txBody>
          <a:bodyPr/>
          <a:lstStyle/>
          <a:p>
            <a:endParaRPr lang="zh-CN" altLang="en-US"/>
          </a:p>
        </p:txBody>
      </p:sp>
      <p:sp>
        <p:nvSpPr>
          <p:cNvPr id="50191" name="Line 15"/>
          <p:cNvSpPr>
            <a:spLocks noChangeShapeType="1"/>
          </p:cNvSpPr>
          <p:nvPr/>
        </p:nvSpPr>
        <p:spPr bwMode="auto">
          <a:xfrm>
            <a:off x="3276600" y="3851275"/>
            <a:ext cx="0" cy="609600"/>
          </a:xfrm>
          <a:prstGeom prst="line">
            <a:avLst/>
          </a:prstGeom>
          <a:noFill/>
          <a:ln w="9525">
            <a:solidFill>
              <a:schemeClr val="tx1"/>
            </a:solidFill>
            <a:round/>
          </a:ln>
        </p:spPr>
        <p:txBody>
          <a:bodyPr/>
          <a:lstStyle/>
          <a:p>
            <a:endParaRPr lang="zh-CN" altLang="en-US"/>
          </a:p>
        </p:txBody>
      </p:sp>
      <p:sp>
        <p:nvSpPr>
          <p:cNvPr id="50192" name="Line 16"/>
          <p:cNvSpPr>
            <a:spLocks noChangeShapeType="1"/>
          </p:cNvSpPr>
          <p:nvPr/>
        </p:nvSpPr>
        <p:spPr bwMode="auto">
          <a:xfrm flipH="1">
            <a:off x="1835150" y="2860675"/>
            <a:ext cx="1289050" cy="381000"/>
          </a:xfrm>
          <a:prstGeom prst="line">
            <a:avLst/>
          </a:prstGeom>
          <a:noFill/>
          <a:ln w="9525">
            <a:solidFill>
              <a:schemeClr val="tx1"/>
            </a:solidFill>
            <a:round/>
          </a:ln>
        </p:spPr>
        <p:txBody>
          <a:bodyPr/>
          <a:lstStyle/>
          <a:p>
            <a:endParaRPr lang="zh-CN" altLang="en-US"/>
          </a:p>
        </p:txBody>
      </p:sp>
      <p:sp>
        <p:nvSpPr>
          <p:cNvPr id="50193" name="Line 17"/>
          <p:cNvSpPr>
            <a:spLocks noChangeShapeType="1"/>
          </p:cNvSpPr>
          <p:nvPr/>
        </p:nvSpPr>
        <p:spPr bwMode="auto">
          <a:xfrm>
            <a:off x="3419475" y="2736850"/>
            <a:ext cx="1762125" cy="614363"/>
          </a:xfrm>
          <a:prstGeom prst="line">
            <a:avLst/>
          </a:prstGeom>
          <a:noFill/>
          <a:ln w="9525">
            <a:solidFill>
              <a:schemeClr val="tx1"/>
            </a:solidFill>
            <a:round/>
          </a:ln>
        </p:spPr>
        <p:txBody>
          <a:bodyPr/>
          <a:lstStyle/>
          <a:p>
            <a:endParaRPr lang="zh-CN" altLang="en-US"/>
          </a:p>
        </p:txBody>
      </p:sp>
      <p:sp>
        <p:nvSpPr>
          <p:cNvPr id="50194" name="Line 18"/>
          <p:cNvSpPr>
            <a:spLocks noChangeShapeType="1"/>
          </p:cNvSpPr>
          <p:nvPr/>
        </p:nvSpPr>
        <p:spPr bwMode="auto">
          <a:xfrm flipH="1">
            <a:off x="2085975" y="3851275"/>
            <a:ext cx="1038225" cy="609600"/>
          </a:xfrm>
          <a:prstGeom prst="line">
            <a:avLst/>
          </a:prstGeom>
          <a:noFill/>
          <a:ln w="9525">
            <a:solidFill>
              <a:schemeClr val="tx1"/>
            </a:solidFill>
            <a:round/>
          </a:ln>
        </p:spPr>
        <p:txBody>
          <a:bodyPr/>
          <a:lstStyle/>
          <a:p>
            <a:endParaRPr lang="zh-CN" altLang="en-US"/>
          </a:p>
        </p:txBody>
      </p:sp>
      <p:sp>
        <p:nvSpPr>
          <p:cNvPr id="50195" name="Line 19"/>
          <p:cNvSpPr>
            <a:spLocks noChangeShapeType="1"/>
          </p:cNvSpPr>
          <p:nvPr/>
        </p:nvSpPr>
        <p:spPr bwMode="auto">
          <a:xfrm>
            <a:off x="3419475" y="3817938"/>
            <a:ext cx="1000125" cy="573087"/>
          </a:xfrm>
          <a:prstGeom prst="line">
            <a:avLst/>
          </a:prstGeom>
          <a:noFill/>
          <a:ln w="9525">
            <a:solidFill>
              <a:schemeClr val="tx1"/>
            </a:solidFill>
            <a:round/>
          </a:ln>
        </p:spPr>
        <p:txBody>
          <a:bodyPr/>
          <a:lstStyle/>
          <a:p>
            <a:endParaRPr lang="zh-CN" altLang="en-US"/>
          </a:p>
        </p:txBody>
      </p:sp>
      <p:sp>
        <p:nvSpPr>
          <p:cNvPr id="50196" name="Line 20"/>
          <p:cNvSpPr>
            <a:spLocks noChangeShapeType="1"/>
          </p:cNvSpPr>
          <p:nvPr/>
        </p:nvSpPr>
        <p:spPr bwMode="auto">
          <a:xfrm flipH="1">
            <a:off x="1981200" y="4994275"/>
            <a:ext cx="28575" cy="457200"/>
          </a:xfrm>
          <a:prstGeom prst="line">
            <a:avLst/>
          </a:prstGeom>
          <a:noFill/>
          <a:ln w="9525">
            <a:solidFill>
              <a:schemeClr val="tx1"/>
            </a:solidFill>
            <a:round/>
          </a:ln>
        </p:spPr>
        <p:txBody>
          <a:bodyPr/>
          <a:lstStyle/>
          <a:p>
            <a:endParaRPr lang="zh-CN" altLang="en-US"/>
          </a:p>
        </p:txBody>
      </p:sp>
      <p:sp>
        <p:nvSpPr>
          <p:cNvPr id="50197" name="Line 21"/>
          <p:cNvSpPr>
            <a:spLocks noChangeShapeType="1"/>
          </p:cNvSpPr>
          <p:nvPr/>
        </p:nvSpPr>
        <p:spPr bwMode="auto">
          <a:xfrm>
            <a:off x="4495800" y="4994275"/>
            <a:ext cx="142875" cy="533400"/>
          </a:xfrm>
          <a:prstGeom prst="line">
            <a:avLst/>
          </a:prstGeom>
          <a:noFill/>
          <a:ln w="9525">
            <a:solidFill>
              <a:schemeClr val="tx1"/>
            </a:solidFill>
            <a:round/>
          </a:ln>
        </p:spPr>
        <p:txBody>
          <a:bodyPr/>
          <a:lstStyle/>
          <a:p>
            <a:endParaRPr lang="zh-CN" altLang="en-US"/>
          </a:p>
        </p:txBody>
      </p:sp>
      <p:sp>
        <p:nvSpPr>
          <p:cNvPr id="50198" name="Line 22"/>
          <p:cNvSpPr>
            <a:spLocks noChangeShapeType="1"/>
          </p:cNvSpPr>
          <p:nvPr/>
        </p:nvSpPr>
        <p:spPr bwMode="auto">
          <a:xfrm flipH="1">
            <a:off x="3914775" y="4994275"/>
            <a:ext cx="504825" cy="533400"/>
          </a:xfrm>
          <a:prstGeom prst="line">
            <a:avLst/>
          </a:prstGeom>
          <a:noFill/>
          <a:ln w="9525">
            <a:solidFill>
              <a:schemeClr val="tx1"/>
            </a:solidFill>
            <a:round/>
          </a:ln>
        </p:spPr>
        <p:txBody>
          <a:bodyPr/>
          <a:lstStyle/>
          <a:p>
            <a:endParaRPr lang="zh-CN" altLang="en-US"/>
          </a:p>
        </p:txBody>
      </p:sp>
      <p:sp>
        <p:nvSpPr>
          <p:cNvPr id="50199" name="Line 23"/>
          <p:cNvSpPr>
            <a:spLocks noChangeShapeType="1"/>
          </p:cNvSpPr>
          <p:nvPr/>
        </p:nvSpPr>
        <p:spPr bwMode="auto">
          <a:xfrm>
            <a:off x="5181600" y="3927475"/>
            <a:ext cx="257175" cy="381000"/>
          </a:xfrm>
          <a:prstGeom prst="line">
            <a:avLst/>
          </a:prstGeom>
          <a:noFill/>
          <a:ln w="9525">
            <a:solidFill>
              <a:schemeClr val="tx1"/>
            </a:solidFill>
            <a:round/>
          </a:ln>
        </p:spPr>
        <p:txBody>
          <a:bodyPr/>
          <a:lstStyle/>
          <a:p>
            <a:endParaRPr lang="zh-CN" altLang="en-US"/>
          </a:p>
        </p:txBody>
      </p:sp>
      <p:sp>
        <p:nvSpPr>
          <p:cNvPr id="50200" name="Rectangle 24"/>
          <p:cNvSpPr>
            <a:spLocks noGrp="1" noChangeArrowheads="1"/>
          </p:cNvSpPr>
          <p:nvPr>
            <p:ph type="title" idx="4294967295"/>
          </p:nvPr>
        </p:nvSpPr>
        <p:spPr>
          <a:xfrm>
            <a:off x="990600" y="381000"/>
            <a:ext cx="2895600" cy="762000"/>
          </a:xfrm>
        </p:spPr>
        <p:txBody>
          <a:bodyPr/>
          <a:lstStyle/>
          <a:p>
            <a:pPr eaLnBrk="1" hangingPunct="1"/>
            <a:r>
              <a:rPr lang="zh-CN" altLang="en-US" sz="3600">
                <a:solidFill>
                  <a:srgbClr val="0000CC"/>
                </a:solidFill>
                <a:sym typeface="Symbol" panose="05050102010706020507" pitchFamily="18" charset="2"/>
              </a:rPr>
              <a:t> </a:t>
            </a:r>
            <a:r>
              <a:rPr lang="zh-CN" altLang="en-US" sz="3600">
                <a:solidFill>
                  <a:srgbClr val="0000CC"/>
                </a:solidFill>
              </a:rPr>
              <a:t>子树</a:t>
            </a:r>
            <a:endParaRPr lang="zh-CN" altLang="en-US" sz="3600">
              <a:solidFill>
                <a:srgbClr val="0000CC"/>
              </a:solidFill>
            </a:endParaRPr>
          </a:p>
        </p:txBody>
      </p:sp>
      <p:sp>
        <p:nvSpPr>
          <p:cNvPr id="50201" name="AutoShape 28"/>
          <p:cNvSpPr>
            <a:spLocks noChangeArrowheads="1"/>
          </p:cNvSpPr>
          <p:nvPr/>
        </p:nvSpPr>
        <p:spPr bwMode="auto">
          <a:xfrm rot="10800000">
            <a:off x="3228975" y="4232275"/>
            <a:ext cx="2438400" cy="2057400"/>
          </a:xfrm>
          <a:custGeom>
            <a:avLst/>
            <a:gdLst>
              <a:gd name="T0" fmla="*/ 0 w 21600"/>
              <a:gd name="T1" fmla="*/ 0 h 21600"/>
              <a:gd name="T2" fmla="*/ 97911348 w 21600"/>
              <a:gd name="T3" fmla="*/ 195967327 h 21600"/>
              <a:gd name="T4" fmla="*/ 177356903 w 21600"/>
              <a:gd name="T5" fmla="*/ 195967327 h 21600"/>
              <a:gd name="T6" fmla="*/ 27526828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7683" y="21600"/>
                </a:lnTo>
                <a:lnTo>
                  <a:pt x="13917" y="21600"/>
                </a:lnTo>
                <a:lnTo>
                  <a:pt x="21600" y="0"/>
                </a:lnTo>
                <a:close/>
              </a:path>
            </a:pathLst>
          </a:custGeom>
          <a:noFill/>
          <a:ln w="9525">
            <a:solidFill>
              <a:schemeClr val="hlink"/>
            </a:solidFill>
            <a:miter lim="800000"/>
          </a:ln>
        </p:spPr>
        <p:txBody>
          <a:bodyPr wrap="none" anchor="ctr"/>
          <a:lstStyle/>
          <a:p>
            <a:endParaRPr lang="zh-CN" altLang="en-US"/>
          </a:p>
        </p:txBody>
      </p:sp>
      <p:sp>
        <p:nvSpPr>
          <p:cNvPr id="50202" name="Rectangle 29"/>
          <p:cNvSpPr>
            <a:spLocks noChangeArrowheads="1"/>
          </p:cNvSpPr>
          <p:nvPr/>
        </p:nvSpPr>
        <p:spPr bwMode="auto">
          <a:xfrm>
            <a:off x="6172200" y="5005388"/>
            <a:ext cx="2119313" cy="1055687"/>
          </a:xfrm>
          <a:prstGeom prst="rect">
            <a:avLst/>
          </a:prstGeom>
          <a:noFill/>
          <a:ln w="9525">
            <a:noFill/>
            <a:miter lim="800000"/>
          </a:ln>
        </p:spPr>
        <p:txBody>
          <a:bodyPr wrap="none">
            <a:spAutoFit/>
          </a:bodyPr>
          <a:lstStyle/>
          <a:p>
            <a:pPr eaLnBrk="0" fontAlgn="ctr" hangingPunct="0">
              <a:spcBef>
                <a:spcPct val="10000"/>
              </a:spcBef>
            </a:pPr>
            <a:r>
              <a:rPr lang="zh-CN" altLang="en-US" sz="2800">
                <a:solidFill>
                  <a:schemeClr val="hlink"/>
                </a:solidFill>
                <a:latin typeface="Book Antiqua" pitchFamily="18" charset="0"/>
                <a:ea typeface="微软雅黑" panose="020B0503020204020204" pitchFamily="34" charset="-122"/>
              </a:rPr>
              <a:t>  梯形中为</a:t>
            </a:r>
            <a:endParaRPr lang="zh-CN" altLang="en-US" sz="2800">
              <a:solidFill>
                <a:schemeClr val="hlink"/>
              </a:solidFill>
              <a:latin typeface="Book Antiqua" pitchFamily="18" charset="0"/>
              <a:ea typeface="微软雅黑" panose="020B0503020204020204" pitchFamily="34" charset="-122"/>
            </a:endParaRPr>
          </a:p>
          <a:p>
            <a:pPr eaLnBrk="0" fontAlgn="ctr" hangingPunct="0">
              <a:spcBef>
                <a:spcPct val="10000"/>
              </a:spcBef>
            </a:pPr>
            <a:r>
              <a:rPr lang="zh-CN" altLang="en-US" sz="2800">
                <a:solidFill>
                  <a:schemeClr val="hlink"/>
                </a:solidFill>
                <a:latin typeface="Book Antiqua" pitchFamily="18" charset="0"/>
                <a:ea typeface="微软雅黑" panose="020B0503020204020204" pitchFamily="34" charset="-122"/>
              </a:rPr>
              <a:t>一棵</a:t>
            </a:r>
            <a:r>
              <a:rPr lang="zh-CN" altLang="en-US" sz="3200" b="1">
                <a:solidFill>
                  <a:schemeClr val="hlink"/>
                </a:solidFill>
                <a:latin typeface="Impact" panose="020B0806030902050204" pitchFamily="34" charset="0"/>
                <a:ea typeface="微软雅黑" panose="020B0503020204020204" pitchFamily="34" charset="-122"/>
              </a:rPr>
              <a:t>子树。</a:t>
            </a:r>
            <a:endParaRPr lang="zh-CN" altLang="en-US" sz="3200" b="1">
              <a:solidFill>
                <a:schemeClr val="hlink"/>
              </a:solidFill>
              <a:latin typeface="Impact" panose="020B0806030902050204" pitchFamily="34" charset="0"/>
              <a:ea typeface="微软雅黑" panose="020B0503020204020204" pitchFamily="34" charset="-122"/>
            </a:endParaRPr>
          </a:p>
        </p:txBody>
      </p:sp>
      <p:sp>
        <p:nvSpPr>
          <p:cNvPr id="50203" name="AutoShape 30"/>
          <p:cNvSpPr>
            <a:spLocks noChangeArrowheads="1"/>
          </p:cNvSpPr>
          <p:nvPr/>
        </p:nvSpPr>
        <p:spPr bwMode="auto">
          <a:xfrm>
            <a:off x="5410200" y="5451475"/>
            <a:ext cx="609600" cy="152400"/>
          </a:xfrm>
          <a:prstGeom prst="leftArrow">
            <a:avLst>
              <a:gd name="adj1" fmla="val 50000"/>
              <a:gd name="adj2" fmla="val 100000"/>
            </a:avLst>
          </a:prstGeom>
          <a:solidFill>
            <a:schemeClr val="accent1"/>
          </a:solidFill>
          <a:ln w="9525">
            <a:solidFill>
              <a:schemeClr val="tx1"/>
            </a:solidFill>
            <a:miter lim="800000"/>
          </a:ln>
        </p:spPr>
        <p:txBody>
          <a:bodyPr wrap="none" anchor="ctr"/>
          <a:lstStyle/>
          <a:p>
            <a:pPr algn="ctr" eaLnBrk="0" hangingPunct="0"/>
            <a:endParaRPr lang="zh-CN" altLang="en-US">
              <a:latin typeface="Book Antiqua" pitchFamily="18" charset="0"/>
              <a:ea typeface="微软雅黑" panose="020B0503020204020204" pitchFamily="34" charset="-122"/>
            </a:endParaRPr>
          </a:p>
        </p:txBody>
      </p:sp>
      <p:sp>
        <p:nvSpPr>
          <p:cNvPr id="50204" name="Text Box 31"/>
          <p:cNvSpPr txBox="1">
            <a:spLocks noChangeArrowheads="1"/>
          </p:cNvSpPr>
          <p:nvPr/>
        </p:nvSpPr>
        <p:spPr bwMode="auto">
          <a:xfrm>
            <a:off x="5000625" y="2071688"/>
            <a:ext cx="3922713" cy="1052512"/>
          </a:xfrm>
          <a:prstGeom prst="rect">
            <a:avLst/>
          </a:prstGeom>
          <a:noFill/>
          <a:ln w="9525">
            <a:noFill/>
            <a:miter lim="800000"/>
          </a:ln>
        </p:spPr>
        <p:txBody>
          <a:bodyPr>
            <a:spAutoFit/>
          </a:bodyPr>
          <a:lstStyle/>
          <a:p>
            <a:pPr marL="669925" indent="-325755" eaLnBrk="0" hangingPunct="0">
              <a:spcBef>
                <a:spcPct val="50000"/>
              </a:spcBef>
            </a:pPr>
            <a:r>
              <a:rPr lang="zh-CN" altLang="en-US" sz="2400" b="1">
                <a:latin typeface="Book Antiqua" pitchFamily="18" charset="0"/>
                <a:ea typeface="微软雅黑" panose="020B0503020204020204" pitchFamily="34" charset="-122"/>
              </a:rPr>
              <a:t>短语</a:t>
            </a:r>
            <a:r>
              <a:rPr lang="zh-CN" altLang="en-US" sz="2400">
                <a:latin typeface="Book Antiqua" pitchFamily="18" charset="0"/>
                <a:ea typeface="微软雅黑" panose="020B0503020204020204" pitchFamily="34" charset="-122"/>
              </a:rPr>
              <a:t>：一棵子树的所有叶子自左至右排列起来</a:t>
            </a:r>
            <a:endParaRPr lang="zh-CN" altLang="en-US" sz="2400">
              <a:latin typeface="Book Antiqua" pitchFamily="18" charset="0"/>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5"/>
          <p:cNvSpPr>
            <a:spLocks noGrp="1" noChangeArrowheads="1"/>
          </p:cNvSpPr>
          <p:nvPr>
            <p:ph type="sldNum" sz="quarter" idx="12"/>
          </p:nvPr>
        </p:nvSpPr>
        <p:spPr>
          <a:noFill/>
        </p:spPr>
        <p:txBody>
          <a:bodyPr/>
          <a:lstStyle/>
          <a:p>
            <a:fld id="{1DABAB3C-27E1-4F6B-85E2-5958F9A91293}" type="slidenum">
              <a:rPr lang="zh-CN" altLang="en-US" smtClean="0">
                <a:ea typeface="微软雅黑" panose="020B0503020204020204" pitchFamily="34" charset="-122"/>
              </a:rPr>
            </a:fld>
            <a:endParaRPr lang="en-US" altLang="zh-CN">
              <a:ea typeface="微软雅黑" panose="020B0503020204020204" pitchFamily="34" charset="-122"/>
            </a:endParaRPr>
          </a:p>
        </p:txBody>
      </p:sp>
      <p:sp>
        <p:nvSpPr>
          <p:cNvPr id="51202" name="Line 2"/>
          <p:cNvSpPr>
            <a:spLocks noChangeShapeType="1"/>
          </p:cNvSpPr>
          <p:nvPr/>
        </p:nvSpPr>
        <p:spPr bwMode="auto">
          <a:xfrm flipV="1">
            <a:off x="0" y="533400"/>
            <a:ext cx="9144000" cy="0"/>
          </a:xfrm>
          <a:prstGeom prst="line">
            <a:avLst/>
          </a:prstGeom>
          <a:noFill/>
          <a:ln w="76200">
            <a:solidFill>
              <a:schemeClr val="accent2"/>
            </a:solidFill>
            <a:round/>
          </a:ln>
        </p:spPr>
        <p:txBody>
          <a:bodyPr/>
          <a:lstStyle/>
          <a:p>
            <a:endParaRPr lang="zh-CN" altLang="en-US"/>
          </a:p>
        </p:txBody>
      </p:sp>
      <p:sp>
        <p:nvSpPr>
          <p:cNvPr id="51203" name="Text Box 4"/>
          <p:cNvSpPr txBox="1">
            <a:spLocks noChangeArrowheads="1"/>
          </p:cNvSpPr>
          <p:nvPr/>
        </p:nvSpPr>
        <p:spPr bwMode="auto">
          <a:xfrm>
            <a:off x="468313" y="685800"/>
            <a:ext cx="6983412" cy="457200"/>
          </a:xfrm>
          <a:prstGeom prst="rect">
            <a:avLst/>
          </a:prstGeom>
          <a:noFill/>
          <a:ln w="9525">
            <a:noFill/>
            <a:miter lim="800000"/>
          </a:ln>
        </p:spPr>
        <p:txBody>
          <a:bodyPr>
            <a:spAutoFit/>
          </a:bodyPr>
          <a:lstStyle/>
          <a:p>
            <a:pPr eaLnBrk="0" hangingPunct="0"/>
            <a:r>
              <a:rPr lang="en-US" altLang="zh-CN" sz="2400" b="1">
                <a:solidFill>
                  <a:srgbClr val="FF3300"/>
                </a:solidFill>
                <a:latin typeface="楷体_GB2312"/>
                <a:ea typeface="楷体_GB2312"/>
                <a:cs typeface="楷体_GB2312"/>
              </a:rPr>
              <a:t>3.</a:t>
            </a:r>
            <a:r>
              <a:rPr lang="zh-CN" altLang="en-US" sz="2400" b="1">
                <a:solidFill>
                  <a:srgbClr val="FF3300"/>
                </a:solidFill>
                <a:latin typeface="微软雅黑" panose="020B0503020204020204" pitchFamily="34" charset="-122"/>
                <a:ea typeface="微软雅黑" panose="020B0503020204020204" pitchFamily="34" charset="-122"/>
              </a:rPr>
              <a:t>句柄的概念</a:t>
            </a:r>
            <a:r>
              <a:rPr lang="zh-CN" altLang="en-US" sz="2400" b="1">
                <a:solidFill>
                  <a:srgbClr val="FF3300"/>
                </a:solidFill>
                <a:latin typeface="楷体_GB2312"/>
                <a:ea typeface="楷体_GB2312"/>
                <a:cs typeface="楷体_GB2312"/>
              </a:rPr>
              <a:t> </a:t>
            </a:r>
            <a:endParaRPr lang="zh-CN" altLang="en-US" sz="2400" b="1">
              <a:solidFill>
                <a:srgbClr val="FF3300"/>
              </a:solidFill>
              <a:latin typeface="楷体_GB2312"/>
              <a:ea typeface="楷体_GB2312"/>
              <a:cs typeface="楷体_GB2312"/>
            </a:endParaRPr>
          </a:p>
        </p:txBody>
      </p:sp>
      <p:sp>
        <p:nvSpPr>
          <p:cNvPr id="621573" name="Text Box 5"/>
          <p:cNvSpPr txBox="1">
            <a:spLocks noChangeArrowheads="1"/>
          </p:cNvSpPr>
          <p:nvPr/>
        </p:nvSpPr>
        <p:spPr bwMode="auto">
          <a:xfrm>
            <a:off x="250825" y="1295400"/>
            <a:ext cx="8893175" cy="1570038"/>
          </a:xfrm>
          <a:prstGeom prst="rect">
            <a:avLst/>
          </a:prstGeom>
          <a:noFill/>
          <a:ln w="9525">
            <a:noFill/>
            <a:miter lim="800000"/>
          </a:ln>
        </p:spPr>
        <p:txBody>
          <a:bodyPr>
            <a:spAutoFit/>
          </a:bodyPr>
          <a:lstStyle/>
          <a:p>
            <a:pPr eaLnBrk="0" hangingPunct="0">
              <a:spcBef>
                <a:spcPct val="50000"/>
              </a:spcBef>
            </a:pPr>
            <a:r>
              <a:rPr lang="zh-CN" altLang="en-US" sz="2400" b="1">
                <a:latin typeface="Book Antiqua" pitchFamily="18" charset="0"/>
                <a:ea typeface="微软雅黑" panose="020B0503020204020204" pitchFamily="34" charset="-122"/>
              </a:rPr>
              <a:t>        设</a:t>
            </a:r>
            <a:r>
              <a:rPr lang="zh-CN" altLang="en-US" sz="2400" b="1">
                <a:latin typeface="Book Antiqua" pitchFamily="18" charset="0"/>
                <a:ea typeface="微软雅黑" panose="020B0503020204020204" pitchFamily="34" charset="-122"/>
                <a:sym typeface="Symbol" panose="05050102010706020507" pitchFamily="18" charset="2"/>
              </a:rPr>
              <a:t></a:t>
            </a:r>
            <a:r>
              <a:rPr lang="zh-CN" altLang="en-US" sz="2400" b="1">
                <a:latin typeface="Book Antiqua" pitchFamily="18" charset="0"/>
                <a:ea typeface="微软雅黑" panose="020B0503020204020204" pitchFamily="34" charset="-122"/>
              </a:rPr>
              <a:t>是文法</a:t>
            </a:r>
            <a:r>
              <a:rPr lang="en-US" altLang="zh-CN" sz="2400" b="1">
                <a:latin typeface="楷体_GB2312"/>
                <a:ea typeface="微软雅黑" panose="020B0503020204020204" pitchFamily="34" charset="-122"/>
              </a:rPr>
              <a:t>G</a:t>
            </a:r>
            <a:r>
              <a:rPr lang="zh-CN" altLang="en-US" sz="2400" b="1">
                <a:latin typeface="Book Antiqua" pitchFamily="18" charset="0"/>
                <a:ea typeface="微软雅黑" panose="020B0503020204020204" pitchFamily="34" charset="-122"/>
              </a:rPr>
              <a:t>的一个句型，</a:t>
            </a:r>
            <a:r>
              <a:rPr lang="en-US" altLang="zh-CN" sz="2400" b="1">
                <a:latin typeface="Book Antiqua" pitchFamily="18" charset="0"/>
                <a:ea typeface="微软雅黑" panose="020B0503020204020204" pitchFamily="34" charset="-122"/>
              </a:rPr>
              <a:t>S</a:t>
            </a:r>
            <a:r>
              <a:rPr lang="zh-CN" altLang="en-US" sz="2400" b="1">
                <a:latin typeface="Book Antiqua" pitchFamily="18" charset="0"/>
                <a:ea typeface="微软雅黑" panose="020B0503020204020204" pitchFamily="34" charset="-122"/>
              </a:rPr>
              <a:t>是文法</a:t>
            </a:r>
            <a:r>
              <a:rPr lang="en-US" altLang="zh-CN" sz="2400" b="1">
                <a:latin typeface="Book Antiqua" pitchFamily="18" charset="0"/>
                <a:ea typeface="微软雅黑" panose="020B0503020204020204" pitchFamily="34" charset="-122"/>
              </a:rPr>
              <a:t>G</a:t>
            </a:r>
            <a:r>
              <a:rPr lang="zh-CN" altLang="en-US" sz="2400" b="1">
                <a:latin typeface="Book Antiqua" pitchFamily="18" charset="0"/>
                <a:ea typeface="微软雅黑" panose="020B0503020204020204" pitchFamily="34" charset="-122"/>
              </a:rPr>
              <a:t>的开始符号。如果有</a:t>
            </a:r>
            <a:endParaRPr lang="zh-CN" altLang="en-US" sz="2400" b="1">
              <a:latin typeface="Book Antiqua" pitchFamily="18" charset="0"/>
              <a:ea typeface="微软雅黑" panose="020B0503020204020204" pitchFamily="34" charset="-122"/>
            </a:endParaRPr>
          </a:p>
          <a:p>
            <a:pPr eaLnBrk="0" hangingPunct="0">
              <a:spcBef>
                <a:spcPct val="50000"/>
              </a:spcBef>
            </a:pPr>
            <a:r>
              <a:rPr lang="en-US" altLang="zh-CN" sz="2400" b="1">
                <a:latin typeface="Book Antiqua" pitchFamily="18" charset="0"/>
                <a:ea typeface="微软雅黑" panose="020B0503020204020204" pitchFamily="34" charset="-122"/>
              </a:rPr>
              <a:t>S</a:t>
            </a:r>
            <a:r>
              <a:rPr lang="en-US" altLang="zh-CN" sz="2400" b="1">
                <a:latin typeface="Book Antiqua" pitchFamily="18" charset="0"/>
                <a:ea typeface="微软雅黑" panose="020B0503020204020204" pitchFamily="34" charset="-122"/>
                <a:sym typeface="Symbol" panose="05050102010706020507" pitchFamily="18" charset="2"/>
              </a:rPr>
              <a:t></a:t>
            </a:r>
            <a:r>
              <a:rPr lang="en-US" altLang="zh-CN" sz="2400" b="1" baseline="30000">
                <a:latin typeface="Book Antiqua" pitchFamily="18" charset="0"/>
                <a:ea typeface="微软雅黑" panose="020B0503020204020204" pitchFamily="34" charset="-122"/>
                <a:sym typeface="Symbol" panose="05050102010706020507" pitchFamily="18" charset="2"/>
              </a:rPr>
              <a:t>*</a:t>
            </a:r>
            <a:r>
              <a:rPr lang="en-US" altLang="zh-CN" sz="2400" b="1">
                <a:latin typeface="Book Antiqua" pitchFamily="18" charset="0"/>
                <a:ea typeface="微软雅黑" panose="020B0503020204020204" pitchFamily="34" charset="-122"/>
                <a:sym typeface="Symbol" panose="05050102010706020507" pitchFamily="18" charset="2"/>
              </a:rPr>
              <a:t> A , </a:t>
            </a:r>
            <a:r>
              <a:rPr lang="zh-CN" altLang="en-US" sz="2400" b="1">
                <a:latin typeface="Book Antiqua" pitchFamily="18" charset="0"/>
                <a:ea typeface="微软雅黑" panose="020B0503020204020204" pitchFamily="34" charset="-122"/>
                <a:sym typeface="Symbol" panose="05050102010706020507" pitchFamily="18" charset="2"/>
              </a:rPr>
              <a:t>且 </a:t>
            </a:r>
            <a:r>
              <a:rPr lang="en-US" altLang="zh-CN" sz="2400" b="1">
                <a:latin typeface="Book Antiqua" pitchFamily="18" charset="0"/>
                <a:ea typeface="微软雅黑" panose="020B0503020204020204" pitchFamily="34" charset="-122"/>
              </a:rPr>
              <a:t>A</a:t>
            </a:r>
            <a:r>
              <a:rPr lang="en-US" altLang="zh-CN" sz="2400" b="1">
                <a:latin typeface="Book Antiqua" pitchFamily="18" charset="0"/>
                <a:ea typeface="微软雅黑" panose="020B0503020204020204" pitchFamily="34" charset="-122"/>
                <a:sym typeface="Symbol" panose="05050102010706020507" pitchFamily="18" charset="2"/>
              </a:rPr>
              <a:t></a:t>
            </a:r>
            <a:r>
              <a:rPr lang="en-US" altLang="zh-CN" sz="2400" b="1" baseline="30000">
                <a:latin typeface="Book Antiqua" pitchFamily="18" charset="0"/>
                <a:ea typeface="微软雅黑" panose="020B0503020204020204" pitchFamily="34" charset="-122"/>
                <a:sym typeface="Symbol" panose="05050102010706020507" pitchFamily="18" charset="2"/>
              </a:rPr>
              <a:t>+</a:t>
            </a:r>
            <a:r>
              <a:rPr lang="en-US" altLang="zh-CN" sz="2400" b="1">
                <a:latin typeface="Book Antiqua" pitchFamily="18" charset="0"/>
                <a:ea typeface="微软雅黑" panose="020B0503020204020204" pitchFamily="34" charset="-122"/>
                <a:sym typeface="Symbol" panose="05050102010706020507" pitchFamily="18" charset="2"/>
              </a:rPr>
              <a:t>  </a:t>
            </a:r>
            <a:r>
              <a:rPr lang="zh-CN" altLang="en-US" sz="2400" b="1">
                <a:latin typeface="Book Antiqua" pitchFamily="18" charset="0"/>
                <a:ea typeface="微软雅黑" panose="020B0503020204020204" pitchFamily="34" charset="-122"/>
                <a:sym typeface="Symbol" panose="05050102010706020507" pitchFamily="18" charset="2"/>
              </a:rPr>
              <a:t>，则称是</a:t>
            </a:r>
            <a:r>
              <a:rPr lang="zh-CN" altLang="en-US" sz="2400" b="1">
                <a:latin typeface="Book Antiqua" pitchFamily="18" charset="0"/>
                <a:ea typeface="微软雅黑" panose="020B0503020204020204" pitchFamily="34" charset="-122"/>
              </a:rPr>
              <a:t>句型</a:t>
            </a:r>
            <a:r>
              <a:rPr lang="zh-CN" altLang="en-US" sz="2400" b="1">
                <a:latin typeface="Book Antiqua" pitchFamily="18" charset="0"/>
                <a:ea typeface="微软雅黑" panose="020B0503020204020204" pitchFamily="34" charset="-122"/>
                <a:sym typeface="Symbol" panose="05050102010706020507" pitchFamily="18" charset="2"/>
              </a:rPr>
              <a:t></a:t>
            </a:r>
            <a:r>
              <a:rPr lang="zh-CN" altLang="en-US" sz="2400" b="1">
                <a:solidFill>
                  <a:srgbClr val="000066"/>
                </a:solidFill>
                <a:latin typeface="Book Antiqua" pitchFamily="18" charset="0"/>
                <a:ea typeface="微软雅黑" panose="020B0503020204020204" pitchFamily="34" charset="-122"/>
                <a:sym typeface="Symbol" panose="05050102010706020507" pitchFamily="18" charset="2"/>
              </a:rPr>
              <a:t>关</a:t>
            </a:r>
            <a:r>
              <a:rPr lang="zh-CN" altLang="en-US" sz="2400" b="1">
                <a:solidFill>
                  <a:srgbClr val="000066"/>
                </a:solidFill>
                <a:latin typeface="Book Antiqua" pitchFamily="18" charset="0"/>
                <a:ea typeface="微软雅黑" panose="020B0503020204020204" pitchFamily="34" charset="-122"/>
              </a:rPr>
              <a:t>于非终极符 </a:t>
            </a:r>
            <a:r>
              <a:rPr lang="en-US" altLang="zh-CN" sz="2400" b="1">
                <a:solidFill>
                  <a:srgbClr val="000066"/>
                </a:solidFill>
                <a:latin typeface="Book Antiqua" pitchFamily="18" charset="0"/>
                <a:ea typeface="微软雅黑" panose="020B0503020204020204" pitchFamily="34" charset="-122"/>
              </a:rPr>
              <a:t>A</a:t>
            </a:r>
            <a:endParaRPr lang="en-US" altLang="zh-CN" sz="2400" b="1">
              <a:solidFill>
                <a:srgbClr val="000066"/>
              </a:solidFill>
              <a:latin typeface="Book Antiqua" pitchFamily="18" charset="0"/>
              <a:ea typeface="微软雅黑" panose="020B0503020204020204" pitchFamily="34" charset="-122"/>
            </a:endParaRPr>
          </a:p>
          <a:p>
            <a:pPr eaLnBrk="0" hangingPunct="0">
              <a:spcBef>
                <a:spcPct val="50000"/>
              </a:spcBef>
            </a:pPr>
            <a:r>
              <a:rPr lang="zh-CN" altLang="en-US" sz="2400" b="1">
                <a:latin typeface="Book Antiqua" pitchFamily="18" charset="0"/>
                <a:ea typeface="微软雅黑" panose="020B0503020204020204" pitchFamily="34" charset="-122"/>
              </a:rPr>
              <a:t>的短语。 </a:t>
            </a:r>
            <a:endParaRPr lang="zh-CN" altLang="en-US" sz="2400" b="1">
              <a:latin typeface="Book Antiqua" pitchFamily="18" charset="0"/>
              <a:ea typeface="微软雅黑" panose="020B0503020204020204" pitchFamily="34" charset="-122"/>
            </a:endParaRPr>
          </a:p>
        </p:txBody>
      </p:sp>
      <p:sp>
        <p:nvSpPr>
          <p:cNvPr id="621574" name="Text Box 6"/>
          <p:cNvSpPr txBox="1">
            <a:spLocks noChangeArrowheads="1"/>
          </p:cNvSpPr>
          <p:nvPr/>
        </p:nvSpPr>
        <p:spPr bwMode="auto">
          <a:xfrm>
            <a:off x="250825" y="2971800"/>
            <a:ext cx="8893175" cy="1016000"/>
          </a:xfrm>
          <a:prstGeom prst="rect">
            <a:avLst/>
          </a:prstGeom>
          <a:noFill/>
          <a:ln w="9525">
            <a:noFill/>
            <a:miter lim="800000"/>
          </a:ln>
        </p:spPr>
        <p:txBody>
          <a:bodyPr>
            <a:spAutoFit/>
          </a:bodyPr>
          <a:lstStyle/>
          <a:p>
            <a:pPr eaLnBrk="0" hangingPunct="0">
              <a:spcBef>
                <a:spcPct val="50000"/>
              </a:spcBef>
            </a:pPr>
            <a:r>
              <a:rPr lang="zh-CN" altLang="en-US" sz="2400" b="1">
                <a:latin typeface="Book Antiqua" pitchFamily="18" charset="0"/>
                <a:ea typeface="微软雅黑" panose="020B0503020204020204" pitchFamily="34" charset="-122"/>
              </a:rPr>
              <a:t>        特别地，如果有</a:t>
            </a:r>
            <a:r>
              <a:rPr lang="en-US" altLang="zh-CN" sz="2400" b="1">
                <a:latin typeface="Book Antiqua" pitchFamily="18" charset="0"/>
                <a:ea typeface="微软雅黑" panose="020B0503020204020204" pitchFamily="34" charset="-122"/>
              </a:rPr>
              <a:t>A</a:t>
            </a:r>
            <a:r>
              <a:rPr lang="en-US" altLang="zh-CN" sz="2400" b="1">
                <a:latin typeface="Book Antiqua" pitchFamily="18" charset="0"/>
                <a:ea typeface="微软雅黑" panose="020B0503020204020204" pitchFamily="34" charset="-122"/>
                <a:sym typeface="Symbol" panose="05050102010706020507" pitchFamily="18" charset="2"/>
              </a:rPr>
              <a:t> </a:t>
            </a:r>
            <a:r>
              <a:rPr lang="zh-CN" altLang="en-US" sz="2400" b="1">
                <a:latin typeface="Book Antiqua" pitchFamily="18" charset="0"/>
                <a:ea typeface="微软雅黑" panose="020B0503020204020204" pitchFamily="34" charset="-122"/>
                <a:sym typeface="Symbol" panose="05050102010706020507" pitchFamily="18" charset="2"/>
              </a:rPr>
              <a:t>，则称是</a:t>
            </a:r>
            <a:r>
              <a:rPr lang="zh-CN" altLang="en-US" sz="2400" b="1">
                <a:latin typeface="Book Antiqua" pitchFamily="18" charset="0"/>
                <a:ea typeface="微软雅黑" panose="020B0503020204020204" pitchFamily="34" charset="-122"/>
              </a:rPr>
              <a:t>句型</a:t>
            </a:r>
            <a:r>
              <a:rPr lang="zh-CN" altLang="en-US" sz="2400" b="1">
                <a:latin typeface="Book Antiqua" pitchFamily="18" charset="0"/>
                <a:ea typeface="微软雅黑" panose="020B0503020204020204" pitchFamily="34" charset="-122"/>
                <a:sym typeface="Symbol" panose="05050102010706020507" pitchFamily="18" charset="2"/>
              </a:rPr>
              <a:t>关</a:t>
            </a:r>
            <a:r>
              <a:rPr lang="zh-CN" altLang="en-US" sz="2400" b="1">
                <a:latin typeface="Book Antiqua" pitchFamily="18" charset="0"/>
                <a:ea typeface="微软雅黑" panose="020B0503020204020204" pitchFamily="34" charset="-122"/>
              </a:rPr>
              <a:t>于非终极符</a:t>
            </a:r>
            <a:r>
              <a:rPr lang="en-US" altLang="zh-CN" sz="2400" b="1">
                <a:latin typeface="Book Antiqua" pitchFamily="18" charset="0"/>
                <a:ea typeface="微软雅黑" panose="020B0503020204020204" pitchFamily="34" charset="-122"/>
              </a:rPr>
              <a:t>A</a:t>
            </a:r>
            <a:r>
              <a:rPr lang="zh-CN" altLang="en-US" sz="2400" b="1">
                <a:latin typeface="Book Antiqua" pitchFamily="18" charset="0"/>
                <a:ea typeface="微软雅黑" panose="020B0503020204020204" pitchFamily="34" charset="-122"/>
              </a:rPr>
              <a:t>（或</a:t>
            </a:r>
            <a:endParaRPr lang="zh-CN" altLang="en-US" sz="2400" b="1">
              <a:latin typeface="Book Antiqua" pitchFamily="18" charset="0"/>
              <a:ea typeface="微软雅黑" panose="020B0503020204020204" pitchFamily="34" charset="-122"/>
            </a:endParaRPr>
          </a:p>
          <a:p>
            <a:pPr eaLnBrk="0" hangingPunct="0">
              <a:spcBef>
                <a:spcPct val="50000"/>
              </a:spcBef>
            </a:pPr>
            <a:r>
              <a:rPr lang="en-US" altLang="zh-CN" sz="2400" b="1">
                <a:solidFill>
                  <a:srgbClr val="000000"/>
                </a:solidFill>
                <a:latin typeface="楷体_GB2312"/>
                <a:ea typeface="楷体_GB2312"/>
                <a:cs typeface="楷体_GB2312"/>
              </a:rPr>
              <a:t>A</a:t>
            </a:r>
            <a:r>
              <a:rPr lang="en-US" altLang="zh-CN" sz="2400" b="1">
                <a:latin typeface="楷体_GB2312"/>
                <a:ea typeface="楷体_GB2312"/>
                <a:cs typeface="楷体_GB2312"/>
              </a:rPr>
              <a:t>→</a:t>
            </a:r>
            <a:r>
              <a:rPr lang="en-US" altLang="zh-CN" sz="2400" b="1">
                <a:latin typeface="Book Antiqua" pitchFamily="18" charset="0"/>
                <a:ea typeface="微软雅黑" panose="020B0503020204020204" pitchFamily="34" charset="-122"/>
                <a:sym typeface="Symbol" panose="05050102010706020507" pitchFamily="18" charset="2"/>
              </a:rPr>
              <a:t></a:t>
            </a:r>
            <a:r>
              <a:rPr lang="zh-CN" altLang="en-US" sz="2400" b="1">
                <a:latin typeface="Book Antiqua" pitchFamily="18" charset="0"/>
                <a:ea typeface="微软雅黑" panose="020B0503020204020204" pitchFamily="34" charset="-122"/>
                <a:sym typeface="Symbol" panose="05050102010706020507" pitchFamily="18" charset="2"/>
              </a:rPr>
              <a:t>）</a:t>
            </a:r>
            <a:r>
              <a:rPr lang="zh-CN" altLang="en-US" sz="2400" b="1">
                <a:latin typeface="Book Antiqua" pitchFamily="18" charset="0"/>
                <a:ea typeface="微软雅黑" panose="020B0503020204020204" pitchFamily="34" charset="-122"/>
              </a:rPr>
              <a:t>的直接短语。 </a:t>
            </a:r>
            <a:endParaRPr lang="zh-CN" altLang="en-US" sz="2400" b="1">
              <a:latin typeface="Book Antiqua" pitchFamily="18" charset="0"/>
              <a:ea typeface="微软雅黑" panose="020B0503020204020204" pitchFamily="34" charset="-122"/>
            </a:endParaRPr>
          </a:p>
        </p:txBody>
      </p:sp>
      <p:sp>
        <p:nvSpPr>
          <p:cNvPr id="621575" name="Text Box 7"/>
          <p:cNvSpPr txBox="1">
            <a:spLocks noChangeArrowheads="1"/>
          </p:cNvSpPr>
          <p:nvPr/>
        </p:nvSpPr>
        <p:spPr bwMode="auto">
          <a:xfrm>
            <a:off x="0" y="4149725"/>
            <a:ext cx="9144000" cy="1016000"/>
          </a:xfrm>
          <a:prstGeom prst="rect">
            <a:avLst/>
          </a:prstGeom>
          <a:noFill/>
          <a:ln w="9525">
            <a:noFill/>
            <a:miter lim="800000"/>
          </a:ln>
        </p:spPr>
        <p:txBody>
          <a:bodyPr>
            <a:spAutoFit/>
          </a:bodyPr>
          <a:lstStyle/>
          <a:p>
            <a:pPr eaLnBrk="0" hangingPunct="0">
              <a:spcBef>
                <a:spcPct val="50000"/>
              </a:spcBef>
            </a:pPr>
            <a:r>
              <a:rPr lang="zh-CN" altLang="en-US" sz="2400" b="1">
                <a:latin typeface="Book Antiqua" pitchFamily="18" charset="0"/>
                <a:ea typeface="微软雅黑" panose="020B0503020204020204" pitchFamily="34" charset="-122"/>
              </a:rPr>
              <a:t>        一个句型的最左直接短语称为该句型的句柄。</a:t>
            </a:r>
            <a:endParaRPr lang="zh-CN" altLang="en-US" sz="2400" b="1">
              <a:latin typeface="Book Antiqua" pitchFamily="18" charset="0"/>
              <a:ea typeface="微软雅黑" panose="020B0503020204020204" pitchFamily="34" charset="-122"/>
            </a:endParaRPr>
          </a:p>
          <a:p>
            <a:pPr algn="just" eaLnBrk="0" hangingPunct="0">
              <a:spcBef>
                <a:spcPct val="50000"/>
              </a:spcBef>
            </a:pPr>
            <a:r>
              <a:rPr lang="zh-CN" altLang="en-US" sz="2400" b="1">
                <a:latin typeface="Book Antiqua" pitchFamily="18" charset="0"/>
                <a:ea typeface="微软雅黑" panose="020B0503020204020204" pitchFamily="34" charset="-122"/>
              </a:rPr>
              <a:t>       </a:t>
            </a:r>
            <a:r>
              <a:rPr lang="en-US" altLang="zh-CN" sz="2400" b="1">
                <a:latin typeface="Book Antiqua" pitchFamily="18" charset="0"/>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非二义性的文法，它的每个右句型有唯一的句柄。</a:t>
            </a:r>
            <a:r>
              <a:rPr lang="zh-CN" altLang="en-US" sz="2400" b="1">
                <a:latin typeface="Book Antiqua" pitchFamily="18" charset="0"/>
                <a:ea typeface="微软雅黑" panose="020B0503020204020204" pitchFamily="34" charset="-122"/>
              </a:rPr>
              <a:t> </a:t>
            </a:r>
            <a:endParaRPr lang="zh-CN" altLang="en-US" sz="2400" b="1">
              <a:latin typeface="Book Antiqua"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1573"/>
                                        </p:tgtEl>
                                        <p:attrNameLst>
                                          <p:attrName>style.visibility</p:attrName>
                                        </p:attrNameLst>
                                      </p:cBhvr>
                                      <p:to>
                                        <p:strVal val="visible"/>
                                      </p:to>
                                    </p:set>
                                    <p:animEffect transition="in" filter="blinds(horizontal)">
                                      <p:cBhvr>
                                        <p:cTn id="7" dur="500"/>
                                        <p:tgtEl>
                                          <p:spTgt spid="6215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1574"/>
                                        </p:tgtEl>
                                        <p:attrNameLst>
                                          <p:attrName>style.visibility</p:attrName>
                                        </p:attrNameLst>
                                      </p:cBhvr>
                                      <p:to>
                                        <p:strVal val="visible"/>
                                      </p:to>
                                    </p:set>
                                    <p:animEffect transition="in" filter="blinds(horizontal)">
                                      <p:cBhvr>
                                        <p:cTn id="12" dur="500"/>
                                        <p:tgtEl>
                                          <p:spTgt spid="6215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1575"/>
                                        </p:tgtEl>
                                        <p:attrNameLst>
                                          <p:attrName>style.visibility</p:attrName>
                                        </p:attrNameLst>
                                      </p:cBhvr>
                                      <p:to>
                                        <p:strVal val="visible"/>
                                      </p:to>
                                    </p:set>
                                    <p:animEffect transition="in" filter="blinds(horizontal)">
                                      <p:cBhvr>
                                        <p:cTn id="17" dur="500"/>
                                        <p:tgtEl>
                                          <p:spTgt spid="621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3" grpId="0"/>
      <p:bldP spid="621574" grpId="0"/>
      <p:bldP spid="6215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p:cNvSpPr>
            <a:spLocks noGrp="1"/>
          </p:cNvSpPr>
          <p:nvPr>
            <p:ph type="sldNum" sz="quarter" idx="12"/>
          </p:nvPr>
        </p:nvSpPr>
        <p:spPr>
          <a:noFill/>
        </p:spPr>
        <p:txBody>
          <a:bodyPr/>
          <a:lstStyle/>
          <a:p>
            <a:fld id="{7327928C-8FAA-4DDA-87A7-F02420600546}" type="slidenum">
              <a:rPr lang="zh-CN" altLang="en-US" smtClean="0"/>
            </a:fld>
            <a:endParaRPr lang="en-US" altLang="zh-CN"/>
          </a:p>
        </p:txBody>
      </p:sp>
      <p:sp>
        <p:nvSpPr>
          <p:cNvPr id="52226" name="Text Box 2"/>
          <p:cNvSpPr txBox="1">
            <a:spLocks noChangeArrowheads="1"/>
          </p:cNvSpPr>
          <p:nvPr/>
        </p:nvSpPr>
        <p:spPr bwMode="auto">
          <a:xfrm>
            <a:off x="395288" y="279400"/>
            <a:ext cx="3338512" cy="3078163"/>
          </a:xfrm>
          <a:prstGeom prst="rect">
            <a:avLst/>
          </a:prstGeom>
          <a:solidFill>
            <a:srgbClr val="FFCC99"/>
          </a:solidFill>
          <a:ln w="9525">
            <a:noFill/>
            <a:miter lim="800000"/>
          </a:ln>
        </p:spPr>
        <p:txBody>
          <a:bodyPr>
            <a:spAutoFit/>
          </a:bodyPr>
          <a:lstStyle/>
          <a:p>
            <a:pPr>
              <a:spcBef>
                <a:spcPct val="50000"/>
              </a:spcBef>
            </a:pPr>
            <a:r>
              <a:rPr kumimoji="1" lang="zh-CN" altLang="en-US" sz="2000" b="1">
                <a:solidFill>
                  <a:srgbClr val="000000"/>
                </a:solidFill>
                <a:latin typeface="楷体_GB2312"/>
                <a:ea typeface="楷体_GB2312"/>
                <a:cs typeface="楷体_GB2312"/>
              </a:rPr>
              <a:t>给定文法</a:t>
            </a:r>
            <a:r>
              <a:rPr kumimoji="1" lang="en-US" altLang="zh-CN" sz="2000" b="1">
                <a:solidFill>
                  <a:srgbClr val="000000"/>
                </a:solidFill>
                <a:latin typeface="楷体_GB2312"/>
                <a:ea typeface="楷体_GB2312"/>
                <a:cs typeface="楷体_GB2312"/>
              </a:rPr>
              <a:t>G[S]</a:t>
            </a:r>
            <a:r>
              <a:rPr kumimoji="1" lang="zh-CN" altLang="en-US" sz="2000" b="1">
                <a:solidFill>
                  <a:srgbClr val="000000"/>
                </a:solidFill>
                <a:latin typeface="楷体_GB2312"/>
                <a:ea typeface="楷体_GB2312"/>
                <a:cs typeface="楷体_GB2312"/>
              </a:rPr>
              <a:t>：</a:t>
            </a:r>
            <a:endParaRPr kumimoji="1" lang="zh-CN" altLang="en-US" sz="2000" b="1">
              <a:solidFill>
                <a:srgbClr val="000000"/>
              </a:solidFill>
              <a:latin typeface="楷体_GB2312"/>
              <a:ea typeface="楷体_GB2312"/>
              <a:cs typeface="楷体_GB2312"/>
            </a:endParaRPr>
          </a:p>
          <a:p>
            <a:pPr>
              <a:spcBef>
                <a:spcPct val="50000"/>
              </a:spcBef>
            </a:pPr>
            <a:r>
              <a:rPr kumimoji="1" lang="zh-CN" altLang="en-US" sz="2000" b="1">
                <a:solidFill>
                  <a:srgbClr val="000000"/>
                </a:solidFill>
                <a:latin typeface="楷体_GB2312"/>
                <a:ea typeface="楷体_GB2312"/>
                <a:cs typeface="楷体_GB2312"/>
              </a:rPr>
              <a:t> </a:t>
            </a:r>
            <a:r>
              <a:rPr kumimoji="1" lang="en-US" altLang="zh-CN" sz="2000" b="1">
                <a:solidFill>
                  <a:srgbClr val="000000"/>
                </a:solidFill>
                <a:latin typeface="楷体_GB2312"/>
                <a:ea typeface="楷体_GB2312"/>
                <a:cs typeface="楷体_GB2312"/>
              </a:rPr>
              <a:t>(1) S</a:t>
            </a:r>
            <a:r>
              <a:rPr kumimoji="1" lang="en-US" altLang="zh-CN" sz="2000" b="1">
                <a:latin typeface="楷体_GB2312"/>
                <a:ea typeface="楷体_GB2312"/>
                <a:cs typeface="楷体_GB2312"/>
              </a:rPr>
              <a:t>→</a:t>
            </a:r>
            <a:r>
              <a:rPr kumimoji="1" lang="en-US" altLang="zh-CN" sz="2000" b="1">
                <a:solidFill>
                  <a:srgbClr val="000000"/>
                </a:solidFill>
                <a:latin typeface="楷体_GB2312"/>
                <a:ea typeface="楷体_GB2312"/>
                <a:cs typeface="楷体_GB2312"/>
              </a:rPr>
              <a:t>aAcBe</a:t>
            </a:r>
            <a:endParaRPr kumimoji="1" lang="en-US" altLang="zh-CN" sz="2000" b="1">
              <a:solidFill>
                <a:srgbClr val="000000"/>
              </a:solidFill>
              <a:latin typeface="楷体_GB2312"/>
              <a:ea typeface="楷体_GB2312"/>
              <a:cs typeface="楷体_GB2312"/>
            </a:endParaRPr>
          </a:p>
          <a:p>
            <a:pPr>
              <a:spcBef>
                <a:spcPct val="50000"/>
              </a:spcBef>
            </a:pPr>
            <a:r>
              <a:rPr kumimoji="1" lang="en-US" altLang="zh-CN" sz="2000" b="1">
                <a:solidFill>
                  <a:srgbClr val="000000"/>
                </a:solidFill>
                <a:latin typeface="楷体_GB2312"/>
                <a:ea typeface="楷体_GB2312"/>
                <a:cs typeface="楷体_GB2312"/>
              </a:rPr>
              <a:t> (2) A</a:t>
            </a:r>
            <a:r>
              <a:rPr kumimoji="1" lang="en-US" altLang="zh-CN" sz="2000" b="1">
                <a:latin typeface="楷体_GB2312"/>
                <a:ea typeface="楷体_GB2312"/>
                <a:cs typeface="楷体_GB2312"/>
              </a:rPr>
              <a:t>→</a:t>
            </a:r>
            <a:r>
              <a:rPr kumimoji="1" lang="en-US" altLang="zh-CN" sz="2000" b="1">
                <a:solidFill>
                  <a:srgbClr val="000000"/>
                </a:solidFill>
                <a:latin typeface="楷体_GB2312"/>
                <a:ea typeface="楷体_GB2312"/>
                <a:cs typeface="楷体_GB2312"/>
              </a:rPr>
              <a:t>b</a:t>
            </a:r>
            <a:endParaRPr kumimoji="1" lang="en-US" altLang="zh-CN" sz="2000" b="1">
              <a:solidFill>
                <a:srgbClr val="000000"/>
              </a:solidFill>
              <a:latin typeface="楷体_GB2312"/>
              <a:ea typeface="楷体_GB2312"/>
              <a:cs typeface="楷体_GB2312"/>
            </a:endParaRPr>
          </a:p>
          <a:p>
            <a:pPr>
              <a:spcBef>
                <a:spcPct val="50000"/>
              </a:spcBef>
            </a:pPr>
            <a:r>
              <a:rPr kumimoji="1" lang="en-US" altLang="zh-CN" sz="2000" b="1">
                <a:solidFill>
                  <a:srgbClr val="000000"/>
                </a:solidFill>
                <a:latin typeface="楷体_GB2312"/>
                <a:ea typeface="楷体_GB2312"/>
                <a:cs typeface="楷体_GB2312"/>
              </a:rPr>
              <a:t> (3) A</a:t>
            </a:r>
            <a:r>
              <a:rPr kumimoji="1" lang="en-US" altLang="zh-CN" sz="2000" b="1">
                <a:latin typeface="楷体_GB2312"/>
                <a:ea typeface="楷体_GB2312"/>
                <a:cs typeface="楷体_GB2312"/>
              </a:rPr>
              <a:t>→</a:t>
            </a:r>
            <a:r>
              <a:rPr kumimoji="1" lang="en-US" altLang="zh-CN" sz="2000" b="1">
                <a:solidFill>
                  <a:srgbClr val="000000"/>
                </a:solidFill>
                <a:latin typeface="楷体_GB2312"/>
                <a:ea typeface="楷体_GB2312"/>
                <a:cs typeface="楷体_GB2312"/>
              </a:rPr>
              <a:t>Ab</a:t>
            </a:r>
            <a:endParaRPr kumimoji="1" lang="en-US" altLang="zh-CN" sz="2000" b="1">
              <a:solidFill>
                <a:srgbClr val="000000"/>
              </a:solidFill>
              <a:latin typeface="楷体_GB2312"/>
              <a:ea typeface="楷体_GB2312"/>
              <a:cs typeface="楷体_GB2312"/>
            </a:endParaRPr>
          </a:p>
          <a:p>
            <a:pPr>
              <a:spcBef>
                <a:spcPct val="50000"/>
              </a:spcBef>
            </a:pPr>
            <a:r>
              <a:rPr kumimoji="1" lang="en-US" altLang="zh-CN" sz="2000" b="1">
                <a:solidFill>
                  <a:srgbClr val="000000"/>
                </a:solidFill>
                <a:latin typeface="楷体_GB2312"/>
                <a:ea typeface="楷体_GB2312"/>
                <a:cs typeface="楷体_GB2312"/>
              </a:rPr>
              <a:t> (4) B</a:t>
            </a:r>
            <a:r>
              <a:rPr kumimoji="1" lang="en-US" altLang="zh-CN" sz="2000" b="1">
                <a:latin typeface="楷体_GB2312"/>
                <a:ea typeface="楷体_GB2312"/>
                <a:cs typeface="楷体_GB2312"/>
              </a:rPr>
              <a:t>→</a:t>
            </a:r>
            <a:r>
              <a:rPr kumimoji="1" lang="en-US" altLang="zh-CN" sz="2000" b="1">
                <a:solidFill>
                  <a:srgbClr val="000000"/>
                </a:solidFill>
                <a:latin typeface="楷体_GB2312"/>
                <a:ea typeface="楷体_GB2312"/>
                <a:cs typeface="楷体_GB2312"/>
              </a:rPr>
              <a:t>d</a:t>
            </a:r>
            <a:endParaRPr kumimoji="1" lang="en-US" altLang="zh-CN" sz="2000" b="1">
              <a:solidFill>
                <a:srgbClr val="FFFFFF"/>
              </a:solidFill>
              <a:latin typeface="楷体_GB2312"/>
              <a:ea typeface="楷体_GB2312"/>
              <a:cs typeface="楷体_GB2312"/>
            </a:endParaRPr>
          </a:p>
          <a:p>
            <a:pPr algn="just">
              <a:lnSpc>
                <a:spcPct val="110000"/>
              </a:lnSpc>
              <a:spcBef>
                <a:spcPct val="50000"/>
              </a:spcBef>
            </a:pPr>
            <a:r>
              <a:rPr kumimoji="1" lang="zh-CN" altLang="en-US" sz="2000" b="1">
                <a:solidFill>
                  <a:srgbClr val="000000"/>
                </a:solidFill>
                <a:latin typeface="楷体_GB2312"/>
                <a:ea typeface="楷体_GB2312"/>
                <a:cs typeface="楷体_GB2312"/>
              </a:rPr>
              <a:t>找出句型</a:t>
            </a:r>
            <a:r>
              <a:rPr kumimoji="1" lang="en-US" altLang="zh-CN" sz="2000" b="1">
                <a:solidFill>
                  <a:srgbClr val="000000"/>
                </a:solidFill>
                <a:latin typeface="楷体_GB2312"/>
                <a:ea typeface="楷体_GB2312"/>
                <a:cs typeface="楷体_GB2312"/>
              </a:rPr>
              <a:t>abbcde</a:t>
            </a:r>
            <a:r>
              <a:rPr kumimoji="1" lang="zh-CN" altLang="en-US" sz="2000" b="1">
                <a:solidFill>
                  <a:srgbClr val="000000"/>
                </a:solidFill>
                <a:latin typeface="楷体_GB2312"/>
                <a:ea typeface="楷体_GB2312"/>
                <a:cs typeface="楷体_GB2312"/>
              </a:rPr>
              <a:t>的所有短语，并指出直接短语和句柄。</a:t>
            </a:r>
            <a:endParaRPr kumimoji="1" lang="zh-CN" altLang="en-US" sz="2400" b="1">
              <a:latin typeface="楷体_GB2312"/>
              <a:ea typeface="楷体_GB2312"/>
              <a:cs typeface="楷体_GB2312"/>
            </a:endParaRPr>
          </a:p>
        </p:txBody>
      </p:sp>
      <p:grpSp>
        <p:nvGrpSpPr>
          <p:cNvPr id="2" name="Group 3"/>
          <p:cNvGrpSpPr/>
          <p:nvPr/>
        </p:nvGrpSpPr>
        <p:grpSpPr bwMode="auto">
          <a:xfrm>
            <a:off x="4648200" y="279400"/>
            <a:ext cx="2803525" cy="2454275"/>
            <a:chOff x="144" y="2448"/>
            <a:chExt cx="1536" cy="1546"/>
          </a:xfrm>
        </p:grpSpPr>
        <p:grpSp>
          <p:nvGrpSpPr>
            <p:cNvPr id="52231" name="Group 4"/>
            <p:cNvGrpSpPr/>
            <p:nvPr/>
          </p:nvGrpSpPr>
          <p:grpSpPr bwMode="auto">
            <a:xfrm>
              <a:off x="144" y="2448"/>
              <a:ext cx="1152" cy="1263"/>
              <a:chOff x="288" y="2448"/>
              <a:chExt cx="1152" cy="1263"/>
            </a:xfrm>
          </p:grpSpPr>
          <p:sp>
            <p:nvSpPr>
              <p:cNvPr id="52233" name="Text Box 5"/>
              <p:cNvSpPr txBox="1">
                <a:spLocks noChangeArrowheads="1"/>
              </p:cNvSpPr>
              <p:nvPr/>
            </p:nvSpPr>
            <p:spPr bwMode="auto">
              <a:xfrm>
                <a:off x="882" y="2448"/>
                <a:ext cx="7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S</a:t>
                </a:r>
                <a:endParaRPr kumimoji="1" lang="en-US" altLang="zh-CN" sz="2000" b="1">
                  <a:latin typeface="Times New Roman" panose="02020603050405020304" pitchFamily="18" charset="0"/>
                </a:endParaRPr>
              </a:p>
            </p:txBody>
          </p:sp>
          <p:sp>
            <p:nvSpPr>
              <p:cNvPr id="52234" name="Text Box 6"/>
              <p:cNvSpPr txBox="1">
                <a:spLocks noChangeArrowheads="1"/>
              </p:cNvSpPr>
              <p:nvPr/>
            </p:nvSpPr>
            <p:spPr bwMode="auto">
              <a:xfrm>
                <a:off x="1326" y="2809"/>
                <a:ext cx="114"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e</a:t>
                </a:r>
                <a:endParaRPr kumimoji="1" lang="en-US" altLang="zh-CN" sz="2000" b="1">
                  <a:latin typeface="Times New Roman" panose="02020603050405020304" pitchFamily="18" charset="0"/>
                </a:endParaRPr>
              </a:p>
            </p:txBody>
          </p:sp>
          <p:sp>
            <p:nvSpPr>
              <p:cNvPr id="52235" name="Text Box 7"/>
              <p:cNvSpPr txBox="1">
                <a:spLocks noChangeArrowheads="1"/>
              </p:cNvSpPr>
              <p:nvPr/>
            </p:nvSpPr>
            <p:spPr bwMode="auto">
              <a:xfrm>
                <a:off x="1079" y="2809"/>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52236" name="Text Box 8"/>
              <p:cNvSpPr txBox="1">
                <a:spLocks noChangeArrowheads="1"/>
              </p:cNvSpPr>
              <p:nvPr/>
            </p:nvSpPr>
            <p:spPr bwMode="auto">
              <a:xfrm>
                <a:off x="864" y="2809"/>
                <a:ext cx="9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c</a:t>
                </a:r>
                <a:endParaRPr kumimoji="1" lang="en-US" altLang="zh-CN" sz="2000" b="1">
                  <a:latin typeface="Times New Roman" panose="02020603050405020304" pitchFamily="18" charset="0"/>
                </a:endParaRPr>
              </a:p>
            </p:txBody>
          </p:sp>
          <p:sp>
            <p:nvSpPr>
              <p:cNvPr id="52237" name="Text Box 9"/>
              <p:cNvSpPr txBox="1">
                <a:spLocks noChangeArrowheads="1"/>
              </p:cNvSpPr>
              <p:nvPr/>
            </p:nvSpPr>
            <p:spPr bwMode="auto">
              <a:xfrm>
                <a:off x="586" y="2809"/>
                <a:ext cx="86"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52238" name="Text Box 10"/>
              <p:cNvSpPr txBox="1">
                <a:spLocks noChangeArrowheads="1"/>
              </p:cNvSpPr>
              <p:nvPr/>
            </p:nvSpPr>
            <p:spPr bwMode="auto">
              <a:xfrm>
                <a:off x="288" y="2809"/>
                <a:ext cx="10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cxnSp>
            <p:nvCxnSpPr>
              <p:cNvPr id="52239" name="AutoShape 11"/>
              <p:cNvCxnSpPr>
                <a:cxnSpLocks noChangeShapeType="1"/>
                <a:stCxn id="52233" idx="2"/>
                <a:endCxn id="52238" idx="0"/>
              </p:cNvCxnSpPr>
              <p:nvPr/>
            </p:nvCxnSpPr>
            <p:spPr bwMode="auto">
              <a:xfrm flipH="1">
                <a:off x="339" y="2640"/>
                <a:ext cx="582" cy="169"/>
              </a:xfrm>
              <a:prstGeom prst="straightConnector1">
                <a:avLst/>
              </a:prstGeom>
              <a:noFill/>
              <a:ln w="9525">
                <a:solidFill>
                  <a:schemeClr val="tx1"/>
                </a:solidFill>
                <a:round/>
              </a:ln>
            </p:spPr>
          </p:cxnSp>
          <p:cxnSp>
            <p:nvCxnSpPr>
              <p:cNvPr id="52240" name="AutoShape 12"/>
              <p:cNvCxnSpPr>
                <a:cxnSpLocks noChangeShapeType="1"/>
                <a:stCxn id="52233" idx="2"/>
                <a:endCxn id="52237" idx="0"/>
              </p:cNvCxnSpPr>
              <p:nvPr/>
            </p:nvCxnSpPr>
            <p:spPr bwMode="auto">
              <a:xfrm flipH="1">
                <a:off x="629" y="2640"/>
                <a:ext cx="292" cy="169"/>
              </a:xfrm>
              <a:prstGeom prst="straightConnector1">
                <a:avLst/>
              </a:prstGeom>
              <a:noFill/>
              <a:ln w="9525">
                <a:solidFill>
                  <a:schemeClr val="tx1"/>
                </a:solidFill>
                <a:round/>
              </a:ln>
            </p:spPr>
          </p:cxnSp>
          <p:cxnSp>
            <p:nvCxnSpPr>
              <p:cNvPr id="52241" name="AutoShape 13"/>
              <p:cNvCxnSpPr>
                <a:cxnSpLocks noChangeShapeType="1"/>
                <a:stCxn id="52233" idx="2"/>
                <a:endCxn id="52236" idx="0"/>
              </p:cNvCxnSpPr>
              <p:nvPr/>
            </p:nvCxnSpPr>
            <p:spPr bwMode="auto">
              <a:xfrm flipH="1">
                <a:off x="912" y="2640"/>
                <a:ext cx="9" cy="169"/>
              </a:xfrm>
              <a:prstGeom prst="straightConnector1">
                <a:avLst/>
              </a:prstGeom>
              <a:noFill/>
              <a:ln w="9525">
                <a:solidFill>
                  <a:schemeClr val="tx1"/>
                </a:solidFill>
                <a:round/>
              </a:ln>
            </p:spPr>
          </p:cxnSp>
          <p:cxnSp>
            <p:nvCxnSpPr>
              <p:cNvPr id="52242" name="AutoShape 14"/>
              <p:cNvCxnSpPr>
                <a:cxnSpLocks noChangeShapeType="1"/>
                <a:stCxn id="52233" idx="2"/>
                <a:endCxn id="52235" idx="0"/>
              </p:cNvCxnSpPr>
              <p:nvPr/>
            </p:nvCxnSpPr>
            <p:spPr bwMode="auto">
              <a:xfrm>
                <a:off x="921" y="2640"/>
                <a:ext cx="219" cy="169"/>
              </a:xfrm>
              <a:prstGeom prst="straightConnector1">
                <a:avLst/>
              </a:prstGeom>
              <a:noFill/>
              <a:ln w="9525">
                <a:solidFill>
                  <a:schemeClr val="tx1"/>
                </a:solidFill>
                <a:round/>
              </a:ln>
            </p:spPr>
          </p:cxnSp>
          <p:cxnSp>
            <p:nvCxnSpPr>
              <p:cNvPr id="52243" name="AutoShape 15"/>
              <p:cNvCxnSpPr>
                <a:cxnSpLocks noChangeShapeType="1"/>
                <a:stCxn id="52233" idx="2"/>
                <a:endCxn id="52234" idx="0"/>
              </p:cNvCxnSpPr>
              <p:nvPr/>
            </p:nvCxnSpPr>
            <p:spPr bwMode="auto">
              <a:xfrm>
                <a:off x="921" y="2640"/>
                <a:ext cx="462" cy="169"/>
              </a:xfrm>
              <a:prstGeom prst="straightConnector1">
                <a:avLst/>
              </a:prstGeom>
              <a:noFill/>
              <a:ln w="9525">
                <a:solidFill>
                  <a:schemeClr val="tx1"/>
                </a:solidFill>
                <a:round/>
              </a:ln>
            </p:spPr>
          </p:cxnSp>
          <p:sp>
            <p:nvSpPr>
              <p:cNvPr id="52244" name="Text Box 16"/>
              <p:cNvSpPr txBox="1">
                <a:spLocks noChangeArrowheads="1"/>
              </p:cNvSpPr>
              <p:nvPr/>
            </p:nvSpPr>
            <p:spPr bwMode="auto">
              <a:xfrm>
                <a:off x="488" y="3134"/>
                <a:ext cx="8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A</a:t>
                </a:r>
                <a:endParaRPr kumimoji="1" lang="en-US" altLang="zh-CN" sz="2000" b="1">
                  <a:latin typeface="Times New Roman" panose="02020603050405020304" pitchFamily="18" charset="0"/>
                </a:endParaRPr>
              </a:p>
            </p:txBody>
          </p:sp>
          <p:sp>
            <p:nvSpPr>
              <p:cNvPr id="52245" name="Text Box 17"/>
              <p:cNvSpPr txBox="1">
                <a:spLocks noChangeArrowheads="1"/>
              </p:cNvSpPr>
              <p:nvPr/>
            </p:nvSpPr>
            <p:spPr bwMode="auto">
              <a:xfrm>
                <a:off x="734" y="3134"/>
                <a:ext cx="130" cy="192"/>
              </a:xfrm>
              <a:prstGeom prst="rect">
                <a:avLst/>
              </a:prstGeom>
              <a:noFill/>
              <a:ln w="9525">
                <a:noFill/>
                <a:miter lim="800000"/>
              </a:ln>
            </p:spPr>
            <p:txBody>
              <a:bodyPr lIns="0" tIns="0" rIns="0" bIns="0">
                <a:spAutoFit/>
              </a:bodyPr>
              <a:lstStyle/>
              <a:p>
                <a:pPr>
                  <a:spcBef>
                    <a:spcPct val="50000"/>
                  </a:spcBef>
                </a:pPr>
                <a:r>
                  <a:rPr kumimoji="1" lang="zh-CN" altLang="en-US" sz="2000" b="1">
                    <a:latin typeface="Times New Roman" panose="02020603050405020304" pitchFamily="18" charset="0"/>
                  </a:rPr>
                  <a:t> </a:t>
                </a: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sp>
            <p:nvSpPr>
              <p:cNvPr id="52246" name="Text Box 18"/>
              <p:cNvSpPr txBox="1">
                <a:spLocks noChangeArrowheads="1"/>
              </p:cNvSpPr>
              <p:nvPr/>
            </p:nvSpPr>
            <p:spPr bwMode="auto">
              <a:xfrm>
                <a:off x="1079" y="3110"/>
                <a:ext cx="121"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d</a:t>
                </a:r>
                <a:endParaRPr kumimoji="1" lang="en-US" altLang="zh-CN" sz="2000" b="1">
                  <a:latin typeface="Times New Roman" panose="02020603050405020304" pitchFamily="18" charset="0"/>
                </a:endParaRPr>
              </a:p>
            </p:txBody>
          </p:sp>
          <p:sp>
            <p:nvSpPr>
              <p:cNvPr id="52247" name="Text Box 19"/>
              <p:cNvSpPr txBox="1">
                <a:spLocks noChangeArrowheads="1"/>
              </p:cNvSpPr>
              <p:nvPr/>
            </p:nvSpPr>
            <p:spPr bwMode="auto">
              <a:xfrm>
                <a:off x="488" y="3471"/>
                <a:ext cx="88" cy="192"/>
              </a:xfrm>
              <a:prstGeom prst="rect">
                <a:avLst/>
              </a:prstGeom>
              <a:noFill/>
              <a:ln w="9525">
                <a:noFill/>
                <a:miter lim="800000"/>
              </a:ln>
            </p:spPr>
            <p:txBody>
              <a:bodyPr lIns="0" tIns="0" rIns="0" bIns="0">
                <a:spAutoFit/>
              </a:bodyPr>
              <a:lstStyle/>
              <a:p>
                <a:pPr>
                  <a:spcBef>
                    <a:spcPct val="50000"/>
                  </a:spcBef>
                </a:pPr>
                <a:r>
                  <a:rPr kumimoji="1" lang="en-US" altLang="zh-CN" sz="2000" b="1">
                    <a:latin typeface="Times New Roman" panose="02020603050405020304" pitchFamily="18" charset="0"/>
                  </a:rPr>
                  <a:t>b</a:t>
                </a:r>
                <a:endParaRPr kumimoji="1" lang="en-US" altLang="zh-CN" sz="2000" b="1">
                  <a:latin typeface="Times New Roman" panose="02020603050405020304" pitchFamily="18" charset="0"/>
                </a:endParaRPr>
              </a:p>
            </p:txBody>
          </p:sp>
          <p:cxnSp>
            <p:nvCxnSpPr>
              <p:cNvPr id="52248" name="AutoShape 20"/>
              <p:cNvCxnSpPr>
                <a:cxnSpLocks noChangeShapeType="1"/>
                <a:stCxn id="52237" idx="2"/>
                <a:endCxn id="52244" idx="0"/>
              </p:cNvCxnSpPr>
              <p:nvPr/>
            </p:nvCxnSpPr>
            <p:spPr bwMode="auto">
              <a:xfrm flipH="1">
                <a:off x="532" y="3001"/>
                <a:ext cx="97" cy="133"/>
              </a:xfrm>
              <a:prstGeom prst="straightConnector1">
                <a:avLst/>
              </a:prstGeom>
              <a:noFill/>
              <a:ln w="9525">
                <a:solidFill>
                  <a:schemeClr val="tx1"/>
                </a:solidFill>
                <a:round/>
              </a:ln>
            </p:spPr>
          </p:cxnSp>
          <p:cxnSp>
            <p:nvCxnSpPr>
              <p:cNvPr id="52249" name="AutoShape 21"/>
              <p:cNvCxnSpPr>
                <a:cxnSpLocks noChangeShapeType="1"/>
                <a:stCxn id="52237" idx="2"/>
                <a:endCxn id="52245" idx="0"/>
              </p:cNvCxnSpPr>
              <p:nvPr/>
            </p:nvCxnSpPr>
            <p:spPr bwMode="auto">
              <a:xfrm>
                <a:off x="629" y="3001"/>
                <a:ext cx="170" cy="133"/>
              </a:xfrm>
              <a:prstGeom prst="straightConnector1">
                <a:avLst/>
              </a:prstGeom>
              <a:noFill/>
              <a:ln w="9525">
                <a:solidFill>
                  <a:schemeClr val="tx1"/>
                </a:solidFill>
                <a:round/>
              </a:ln>
            </p:spPr>
          </p:cxnSp>
          <p:cxnSp>
            <p:nvCxnSpPr>
              <p:cNvPr id="52250" name="AutoShape 22"/>
              <p:cNvCxnSpPr>
                <a:cxnSpLocks noChangeShapeType="1"/>
                <a:stCxn id="52235" idx="2"/>
                <a:endCxn id="52246" idx="0"/>
              </p:cNvCxnSpPr>
              <p:nvPr/>
            </p:nvCxnSpPr>
            <p:spPr bwMode="auto">
              <a:xfrm>
                <a:off x="1140" y="3001"/>
                <a:ext cx="0" cy="109"/>
              </a:xfrm>
              <a:prstGeom prst="straightConnector1">
                <a:avLst/>
              </a:prstGeom>
              <a:noFill/>
              <a:ln w="9525">
                <a:solidFill>
                  <a:schemeClr val="tx1"/>
                </a:solidFill>
                <a:round/>
              </a:ln>
            </p:spPr>
          </p:cxnSp>
          <p:cxnSp>
            <p:nvCxnSpPr>
              <p:cNvPr id="52251" name="AutoShape 23"/>
              <p:cNvCxnSpPr>
                <a:cxnSpLocks noChangeShapeType="1"/>
                <a:stCxn id="52244" idx="2"/>
                <a:endCxn id="52247" idx="0"/>
              </p:cNvCxnSpPr>
              <p:nvPr/>
            </p:nvCxnSpPr>
            <p:spPr bwMode="auto">
              <a:xfrm>
                <a:off x="532" y="3326"/>
                <a:ext cx="0" cy="145"/>
              </a:xfrm>
              <a:prstGeom prst="straightConnector1">
                <a:avLst/>
              </a:prstGeom>
              <a:noFill/>
              <a:ln w="9525">
                <a:solidFill>
                  <a:schemeClr val="tx1"/>
                </a:solidFill>
                <a:round/>
              </a:ln>
            </p:spPr>
          </p:cxnSp>
          <p:sp>
            <p:nvSpPr>
              <p:cNvPr id="52252" name="Rectangle 24"/>
              <p:cNvSpPr>
                <a:spLocks noChangeArrowheads="1"/>
              </p:cNvSpPr>
              <p:nvPr/>
            </p:nvSpPr>
            <p:spPr bwMode="auto">
              <a:xfrm>
                <a:off x="389" y="3110"/>
                <a:ext cx="246" cy="601"/>
              </a:xfrm>
              <a:prstGeom prst="rect">
                <a:avLst/>
              </a:prstGeom>
              <a:noFill/>
              <a:ln w="9525">
                <a:solidFill>
                  <a:srgbClr val="FF0000"/>
                </a:solidFill>
                <a:prstDash val="sysDot"/>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b="1"/>
              </a:p>
            </p:txBody>
          </p:sp>
        </p:grpSp>
        <p:sp>
          <p:nvSpPr>
            <p:cNvPr id="52232" name="Text Box 25"/>
            <p:cNvSpPr txBox="1">
              <a:spLocks noChangeArrowheads="1"/>
            </p:cNvSpPr>
            <p:nvPr/>
          </p:nvSpPr>
          <p:spPr bwMode="auto">
            <a:xfrm>
              <a:off x="192" y="3744"/>
              <a:ext cx="1488" cy="250"/>
            </a:xfrm>
            <a:prstGeom prst="rect">
              <a:avLst/>
            </a:prstGeom>
            <a:noFill/>
            <a:ln w="9525">
              <a:noFill/>
              <a:miter lim="800000"/>
            </a:ln>
          </p:spPr>
          <p:txBody>
            <a:bodyPr>
              <a:spAutoFit/>
            </a:bodyPr>
            <a:lstStyle/>
            <a:p>
              <a:pPr>
                <a:spcBef>
                  <a:spcPct val="50000"/>
                </a:spcBef>
              </a:pPr>
              <a:endParaRPr kumimoji="1" lang="zh-CN" altLang="en-US" sz="2000" b="1">
                <a:solidFill>
                  <a:srgbClr val="FF0000"/>
                </a:solidFill>
                <a:latin typeface="楷体_GB2312"/>
                <a:ea typeface="楷体_GB2312"/>
                <a:cs typeface="楷体_GB2312"/>
              </a:endParaRPr>
            </a:p>
          </p:txBody>
        </p:sp>
      </p:grpSp>
      <p:sp>
        <p:nvSpPr>
          <p:cNvPr id="623642" name="Rectangle 26"/>
          <p:cNvSpPr>
            <a:spLocks noChangeArrowheads="1"/>
          </p:cNvSpPr>
          <p:nvPr/>
        </p:nvSpPr>
        <p:spPr bwMode="auto">
          <a:xfrm>
            <a:off x="4356100" y="2971800"/>
            <a:ext cx="4787900" cy="461963"/>
          </a:xfrm>
          <a:prstGeom prst="rect">
            <a:avLst/>
          </a:prstGeom>
          <a:noFill/>
          <a:ln w="9525">
            <a:noFill/>
            <a:miter lim="800000"/>
          </a:ln>
        </p:spPr>
        <p:txBody>
          <a:bodyPr>
            <a:spAutoFit/>
          </a:bodyPr>
          <a:lstStyle/>
          <a:p>
            <a:r>
              <a:rPr kumimoji="1" lang="zh-CN" altLang="en-US" sz="2400" b="1">
                <a:latin typeface="楷体_GB2312"/>
                <a:ea typeface="楷体_GB2312"/>
                <a:cs typeface="楷体_GB2312"/>
              </a:rPr>
              <a:t>短语：  </a:t>
            </a:r>
            <a:r>
              <a:rPr kumimoji="1" lang="en-US" altLang="zh-CN" sz="2400" b="1">
                <a:latin typeface="楷体_GB2312"/>
                <a:ea typeface="楷体_GB2312"/>
                <a:cs typeface="楷体_GB2312"/>
              </a:rPr>
              <a:t>b</a:t>
            </a:r>
            <a:r>
              <a:rPr kumimoji="1" lang="zh-CN" altLang="en-US" sz="2400" b="1">
                <a:latin typeface="楷体_GB2312"/>
                <a:ea typeface="楷体_GB2312"/>
                <a:cs typeface="楷体_GB2312"/>
              </a:rPr>
              <a:t>，</a:t>
            </a:r>
            <a:r>
              <a:rPr kumimoji="1" lang="en-US" altLang="zh-CN" sz="2400" b="1">
                <a:latin typeface="楷体_GB2312"/>
                <a:ea typeface="楷体_GB2312"/>
                <a:cs typeface="楷体_GB2312"/>
              </a:rPr>
              <a:t>bb</a:t>
            </a:r>
            <a:r>
              <a:rPr kumimoji="1" lang="zh-CN" altLang="en-US" sz="2400" b="1">
                <a:latin typeface="楷体_GB2312"/>
                <a:ea typeface="楷体_GB2312"/>
                <a:cs typeface="楷体_GB2312"/>
              </a:rPr>
              <a:t>，</a:t>
            </a:r>
            <a:r>
              <a:rPr kumimoji="1" lang="en-US" altLang="zh-CN" sz="2400" b="1">
                <a:latin typeface="楷体_GB2312"/>
                <a:ea typeface="楷体_GB2312"/>
                <a:cs typeface="楷体_GB2312"/>
              </a:rPr>
              <a:t>d</a:t>
            </a:r>
            <a:r>
              <a:rPr kumimoji="1" lang="zh-CN" altLang="en-US" sz="2400" b="1">
                <a:latin typeface="楷体_GB2312"/>
                <a:ea typeface="楷体_GB2312"/>
                <a:cs typeface="楷体_GB2312"/>
              </a:rPr>
              <a:t>，</a:t>
            </a:r>
            <a:r>
              <a:rPr kumimoji="1" lang="en-US" altLang="zh-CN" sz="2400" b="1">
                <a:latin typeface="楷体_GB2312"/>
                <a:ea typeface="楷体_GB2312"/>
                <a:cs typeface="楷体_GB2312"/>
              </a:rPr>
              <a:t>abbcde</a:t>
            </a:r>
            <a:r>
              <a:rPr kumimoji="1" lang="en-US" altLang="zh-CN" sz="2000" b="1">
                <a:latin typeface="楷体_GB2312"/>
                <a:ea typeface="楷体_GB2312"/>
                <a:cs typeface="楷体_GB2312"/>
              </a:rPr>
              <a:t> </a:t>
            </a:r>
            <a:endParaRPr kumimoji="1" lang="en-US" altLang="zh-CN" sz="2000" b="1">
              <a:latin typeface="楷体_GB2312"/>
              <a:ea typeface="楷体_GB2312"/>
              <a:cs typeface="楷体_GB2312"/>
            </a:endParaRPr>
          </a:p>
        </p:txBody>
      </p:sp>
      <p:sp>
        <p:nvSpPr>
          <p:cNvPr id="623643" name="Rectangle 27"/>
          <p:cNvSpPr>
            <a:spLocks noChangeArrowheads="1"/>
          </p:cNvSpPr>
          <p:nvPr/>
        </p:nvSpPr>
        <p:spPr bwMode="auto">
          <a:xfrm>
            <a:off x="4356100" y="3686175"/>
            <a:ext cx="4102100" cy="457200"/>
          </a:xfrm>
          <a:prstGeom prst="rect">
            <a:avLst/>
          </a:prstGeom>
          <a:noFill/>
          <a:ln w="9525">
            <a:noFill/>
            <a:miter lim="800000"/>
          </a:ln>
        </p:spPr>
        <p:txBody>
          <a:bodyPr>
            <a:spAutoFit/>
          </a:bodyPr>
          <a:lstStyle/>
          <a:p>
            <a:r>
              <a:rPr kumimoji="1" lang="zh-CN" altLang="en-US" sz="2400" b="1">
                <a:latin typeface="楷体_GB2312"/>
                <a:ea typeface="楷体_GB2312"/>
                <a:cs typeface="楷体_GB2312"/>
              </a:rPr>
              <a:t>直接短语：  </a:t>
            </a:r>
            <a:r>
              <a:rPr kumimoji="1" lang="en-US" altLang="zh-CN" sz="2400" b="1">
                <a:latin typeface="楷体_GB2312"/>
                <a:ea typeface="楷体_GB2312"/>
                <a:cs typeface="楷体_GB2312"/>
              </a:rPr>
              <a:t>b</a:t>
            </a:r>
            <a:r>
              <a:rPr kumimoji="1" lang="zh-CN" altLang="en-US" sz="2400" b="1">
                <a:latin typeface="楷体_GB2312"/>
                <a:ea typeface="楷体_GB2312"/>
                <a:cs typeface="楷体_GB2312"/>
              </a:rPr>
              <a:t>，</a:t>
            </a:r>
            <a:r>
              <a:rPr kumimoji="1" lang="en-US" altLang="zh-CN" sz="2400" b="1">
                <a:latin typeface="楷体_GB2312"/>
                <a:ea typeface="楷体_GB2312"/>
                <a:cs typeface="楷体_GB2312"/>
              </a:rPr>
              <a:t>d</a:t>
            </a:r>
            <a:endParaRPr kumimoji="1" lang="en-US" altLang="zh-CN" sz="2400" b="1">
              <a:latin typeface="楷体_GB2312"/>
              <a:ea typeface="楷体_GB2312"/>
              <a:cs typeface="楷体_GB2312"/>
            </a:endParaRPr>
          </a:p>
        </p:txBody>
      </p:sp>
      <p:sp>
        <p:nvSpPr>
          <p:cNvPr id="623644" name="Rectangle 28"/>
          <p:cNvSpPr>
            <a:spLocks noChangeArrowheads="1"/>
          </p:cNvSpPr>
          <p:nvPr/>
        </p:nvSpPr>
        <p:spPr bwMode="auto">
          <a:xfrm>
            <a:off x="4356100" y="4338638"/>
            <a:ext cx="4102100" cy="457200"/>
          </a:xfrm>
          <a:prstGeom prst="rect">
            <a:avLst/>
          </a:prstGeom>
          <a:noFill/>
          <a:ln w="9525">
            <a:noFill/>
            <a:miter lim="800000"/>
          </a:ln>
        </p:spPr>
        <p:txBody>
          <a:bodyPr>
            <a:spAutoFit/>
          </a:bodyPr>
          <a:lstStyle/>
          <a:p>
            <a:r>
              <a:rPr kumimoji="1" lang="zh-CN" altLang="en-US" sz="2400" b="1">
                <a:latin typeface="楷体_GB2312"/>
                <a:ea typeface="楷体_GB2312"/>
                <a:cs typeface="楷体_GB2312"/>
              </a:rPr>
              <a:t>句柄：  </a:t>
            </a:r>
            <a:r>
              <a:rPr kumimoji="1" lang="en-US" altLang="zh-CN" sz="2400" b="1">
                <a:latin typeface="楷体_GB2312"/>
                <a:ea typeface="楷体_GB2312"/>
                <a:cs typeface="楷体_GB2312"/>
              </a:rPr>
              <a:t>b</a:t>
            </a:r>
            <a:endParaRPr kumimoji="1" lang="en-US" altLang="zh-CN" sz="24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3642"/>
                                        </p:tgtEl>
                                        <p:attrNameLst>
                                          <p:attrName>style.visibility</p:attrName>
                                        </p:attrNameLst>
                                      </p:cBhvr>
                                      <p:to>
                                        <p:strVal val="visible"/>
                                      </p:to>
                                    </p:set>
                                    <p:animEffect transition="in" filter="blinds(horizontal)">
                                      <p:cBhvr>
                                        <p:cTn id="12" dur="500"/>
                                        <p:tgtEl>
                                          <p:spTgt spid="6236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3643"/>
                                        </p:tgtEl>
                                        <p:attrNameLst>
                                          <p:attrName>style.visibility</p:attrName>
                                        </p:attrNameLst>
                                      </p:cBhvr>
                                      <p:to>
                                        <p:strVal val="visible"/>
                                      </p:to>
                                    </p:set>
                                    <p:animEffect transition="in" filter="blinds(horizontal)">
                                      <p:cBhvr>
                                        <p:cTn id="17" dur="500"/>
                                        <p:tgtEl>
                                          <p:spTgt spid="6236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3644"/>
                                        </p:tgtEl>
                                        <p:attrNameLst>
                                          <p:attrName>style.visibility</p:attrName>
                                        </p:attrNameLst>
                                      </p:cBhvr>
                                      <p:to>
                                        <p:strVal val="visible"/>
                                      </p:to>
                                    </p:set>
                                    <p:animEffect transition="in" filter="blinds(horizontal)">
                                      <p:cBhvr>
                                        <p:cTn id="22" dur="500"/>
                                        <p:tgtEl>
                                          <p:spTgt spid="623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42" grpId="0" autoUpdateAnimBg="0"/>
      <p:bldP spid="623643" grpId="0" autoUpdateAnimBg="0"/>
      <p:bldP spid="62364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p:cNvSpPr>
            <a:spLocks noGrp="1"/>
          </p:cNvSpPr>
          <p:nvPr>
            <p:ph type="sldNum" sz="quarter" idx="12"/>
          </p:nvPr>
        </p:nvSpPr>
        <p:spPr>
          <a:noFill/>
        </p:spPr>
        <p:txBody>
          <a:bodyPr/>
          <a:lstStyle/>
          <a:p>
            <a:fld id="{BFF54CD4-21CB-434F-83CA-475BCA88933E}" type="slidenum">
              <a:rPr lang="zh-CN" altLang="en-US" smtClean="0"/>
            </a:fld>
            <a:endParaRPr lang="en-US" altLang="zh-CN"/>
          </a:p>
        </p:txBody>
      </p:sp>
      <p:sp>
        <p:nvSpPr>
          <p:cNvPr id="6147" name="Text Box 2"/>
          <p:cNvSpPr txBox="1">
            <a:spLocks noChangeArrowheads="1"/>
          </p:cNvSpPr>
          <p:nvPr/>
        </p:nvSpPr>
        <p:spPr bwMode="auto">
          <a:xfrm>
            <a:off x="142875" y="1071563"/>
            <a:ext cx="8605838" cy="2843212"/>
          </a:xfrm>
          <a:prstGeom prst="rect">
            <a:avLst/>
          </a:prstGeom>
          <a:solidFill>
            <a:srgbClr val="FFFFFF"/>
          </a:solidFill>
          <a:ln w="9525">
            <a:noFill/>
            <a:miter lim="800000"/>
          </a:ln>
        </p:spPr>
        <p:txBody>
          <a:bodyPr>
            <a:spAutoFit/>
          </a:bodyPr>
          <a:lstStyle/>
          <a:p>
            <a:pPr>
              <a:lnSpc>
                <a:spcPct val="120000"/>
              </a:lnSpc>
              <a:spcBef>
                <a:spcPct val="50000"/>
              </a:spcBef>
              <a:spcAft>
                <a:spcPct val="30000"/>
              </a:spcAft>
            </a:pPr>
            <a:r>
              <a:rPr lang="zh-CN" altLang="en-US" sz="2800">
                <a:latin typeface="Times New Roman" panose="02020603050405020304" pitchFamily="18" charset="0"/>
                <a:ea typeface="微软雅黑" panose="020B0503020204020204" pitchFamily="34" charset="-122"/>
              </a:rPr>
              <a:t>    </a:t>
            </a:r>
            <a:r>
              <a:rPr lang="en-US" altLang="zh-CN" sz="2400" b="1">
                <a:latin typeface="Times New Roman" panose="02020603050405020304" pitchFamily="18" charset="0"/>
                <a:ea typeface="微软雅黑" panose="020B0503020204020204" pitchFamily="34" charset="-122"/>
              </a:rPr>
              <a:t>LR(k)</a:t>
            </a:r>
            <a:r>
              <a:rPr lang="zh-CN" altLang="en-US" sz="2400" b="1">
                <a:latin typeface="Times New Roman" panose="02020603050405020304" pitchFamily="18" charset="0"/>
                <a:ea typeface="微软雅黑" panose="020B0503020204020204" pitchFamily="34" charset="-122"/>
              </a:rPr>
              <a:t>分析</a:t>
            </a:r>
            <a:r>
              <a:rPr kumimoji="1" lang="zh-CN" altLang="en-US" sz="2400" b="1">
                <a:latin typeface="Times New Roman" panose="02020603050405020304" pitchFamily="18" charset="0"/>
                <a:ea typeface="微软雅黑" panose="020B0503020204020204" pitchFamily="34" charset="-122"/>
              </a:rPr>
              <a:t>是指自左向右扫描和自底向上的语法分析</a:t>
            </a:r>
            <a:r>
              <a:rPr lang="zh-CN" altLang="en-US" sz="2400" b="1">
                <a:latin typeface="Times New Roman" panose="02020603050405020304" pitchFamily="18" charset="0"/>
                <a:ea typeface="微软雅黑" panose="020B0503020204020204" pitchFamily="34" charset="-122"/>
              </a:rPr>
              <a:t>。</a:t>
            </a:r>
            <a:endParaRPr lang="en-US" altLang="zh-CN" sz="2400" b="1">
              <a:latin typeface="Times New Roman" panose="02020603050405020304" pitchFamily="18" charset="0"/>
              <a:ea typeface="微软雅黑" panose="020B0503020204020204" pitchFamily="34" charset="-122"/>
            </a:endParaRPr>
          </a:p>
          <a:p>
            <a:pPr>
              <a:lnSpc>
                <a:spcPct val="120000"/>
              </a:lnSpc>
              <a:spcBef>
                <a:spcPct val="50000"/>
              </a:spcBef>
              <a:spcAft>
                <a:spcPct val="30000"/>
              </a:spcAft>
            </a:pPr>
            <a:r>
              <a:rPr lang="en-US" altLang="zh-CN" sz="2400" b="1">
                <a:latin typeface="Times New Roman" panose="02020603050405020304" pitchFamily="18" charset="0"/>
                <a:ea typeface="微软雅黑" panose="020B0503020204020204" pitchFamily="34" charset="-122"/>
              </a:rPr>
              <a:t>	L</a:t>
            </a:r>
            <a:r>
              <a:rPr lang="zh-CN" altLang="en-US" sz="2400" b="1">
                <a:latin typeface="Times New Roman" panose="02020603050405020304" pitchFamily="18" charset="0"/>
                <a:ea typeface="微软雅黑" panose="020B0503020204020204" pitchFamily="34" charset="-122"/>
              </a:rPr>
              <a:t>：从左至右扫描输入符号串；</a:t>
            </a:r>
            <a:endParaRPr lang="en-US" altLang="zh-CN" sz="2400" b="1">
              <a:latin typeface="Times New Roman" panose="02020603050405020304" pitchFamily="18" charset="0"/>
              <a:ea typeface="微软雅黑" panose="020B0503020204020204" pitchFamily="34" charset="-122"/>
            </a:endParaRPr>
          </a:p>
          <a:p>
            <a:pPr>
              <a:lnSpc>
                <a:spcPct val="120000"/>
              </a:lnSpc>
              <a:spcBef>
                <a:spcPct val="50000"/>
              </a:spcBef>
              <a:spcAft>
                <a:spcPct val="30000"/>
              </a:spcAft>
            </a:pPr>
            <a:r>
              <a:rPr lang="en-US" altLang="zh-CN" sz="2400" b="1">
                <a:latin typeface="Times New Roman" panose="02020603050405020304" pitchFamily="18" charset="0"/>
                <a:ea typeface="微软雅黑" panose="020B0503020204020204" pitchFamily="34" charset="-122"/>
              </a:rPr>
              <a:t>	R</a:t>
            </a:r>
            <a:r>
              <a:rPr lang="zh-CN" altLang="en-US" sz="2400" b="1">
                <a:latin typeface="Times New Roman" panose="02020603050405020304" pitchFamily="18" charset="0"/>
                <a:ea typeface="微软雅黑" panose="020B0503020204020204" pitchFamily="34" charset="-122"/>
              </a:rPr>
              <a:t>：构造一个最右推导的逆过程；</a:t>
            </a:r>
            <a:endParaRPr lang="en-US" altLang="zh-CN" sz="2400" b="1">
              <a:latin typeface="Times New Roman" panose="02020603050405020304" pitchFamily="18" charset="0"/>
              <a:ea typeface="微软雅黑" panose="020B0503020204020204" pitchFamily="34" charset="-122"/>
            </a:endParaRPr>
          </a:p>
          <a:p>
            <a:pPr>
              <a:lnSpc>
                <a:spcPct val="120000"/>
              </a:lnSpc>
              <a:spcBef>
                <a:spcPct val="50000"/>
              </a:spcBef>
              <a:spcAft>
                <a:spcPct val="30000"/>
              </a:spcAft>
            </a:pPr>
            <a:r>
              <a:rPr lang="en-US" altLang="zh-CN" sz="2400" b="1">
                <a:latin typeface="Times New Roman" panose="02020603050405020304" pitchFamily="18" charset="0"/>
                <a:ea typeface="微软雅黑" panose="020B0503020204020204" pitchFamily="34" charset="-122"/>
              </a:rPr>
              <a:t>	K</a:t>
            </a:r>
            <a:r>
              <a:rPr lang="zh-CN" altLang="en-US" sz="2400" b="1">
                <a:latin typeface="Times New Roman" panose="02020603050405020304" pitchFamily="18" charset="0"/>
                <a:ea typeface="微软雅黑" panose="020B0503020204020204" pitchFamily="34" charset="-122"/>
              </a:rPr>
              <a:t>：为了作出分析决定而向前看的输入符号的个数。</a:t>
            </a:r>
            <a:endParaRPr lang="zh-CN" altLang="en-US" sz="2400" b="1">
              <a:latin typeface="Times New Roman" panose="02020603050405020304" pitchFamily="18" charset="0"/>
              <a:ea typeface="微软雅黑" panose="020B0503020204020204" pitchFamily="34" charset="-122"/>
            </a:endParaRPr>
          </a:p>
        </p:txBody>
      </p:sp>
      <p:sp>
        <p:nvSpPr>
          <p:cNvPr id="34819" name="Rectangle 6"/>
          <p:cNvSpPr>
            <a:spLocks noChangeArrowheads="1"/>
          </p:cNvSpPr>
          <p:nvPr/>
        </p:nvSpPr>
        <p:spPr bwMode="auto">
          <a:xfrm>
            <a:off x="684213" y="333375"/>
            <a:ext cx="7775575" cy="503238"/>
          </a:xfrm>
          <a:prstGeom prst="rect">
            <a:avLst/>
          </a:prstGeom>
          <a:noFill/>
          <a:ln w="9525">
            <a:noFill/>
            <a:miter lim="800000"/>
          </a:ln>
        </p:spPr>
        <p:txBody>
          <a:bodyPr/>
          <a:lstStyle/>
          <a:p>
            <a:r>
              <a:rPr lang="zh-CN" altLang="en-US" sz="2900" b="1">
                <a:solidFill>
                  <a:srgbClr val="FF3300"/>
                </a:solidFill>
                <a:latin typeface="楷体_GB2312"/>
                <a:ea typeface="楷体_GB2312"/>
                <a:cs typeface="楷体_GB2312"/>
              </a:rPr>
              <a:t>序</a:t>
            </a:r>
            <a:endParaRPr lang="zh-CN" altLang="en-US" sz="2900" b="1">
              <a:solidFill>
                <a:srgbClr val="FF3300"/>
              </a:solidFill>
              <a:latin typeface="楷体_GB2312"/>
              <a:ea typeface="楷体_GB2312"/>
              <a:cs typeface="楷体_GB2312"/>
            </a:endParaRPr>
          </a:p>
        </p:txBody>
      </p:sp>
      <p:sp>
        <p:nvSpPr>
          <p:cNvPr id="5" name="Text Box 2"/>
          <p:cNvSpPr txBox="1">
            <a:spLocks noChangeArrowheads="1"/>
          </p:cNvSpPr>
          <p:nvPr/>
        </p:nvSpPr>
        <p:spPr bwMode="auto">
          <a:xfrm>
            <a:off x="468313" y="4106863"/>
            <a:ext cx="8523287" cy="536575"/>
          </a:xfrm>
          <a:prstGeom prst="rect">
            <a:avLst/>
          </a:prstGeom>
          <a:solidFill>
            <a:srgbClr val="FFFFFF"/>
          </a:solidFill>
          <a:ln w="9525">
            <a:noFill/>
            <a:miter lim="800000"/>
          </a:ln>
        </p:spPr>
        <p:txBody>
          <a:bodyPr>
            <a:spAutoFit/>
          </a:bodyPr>
          <a:lstStyle/>
          <a:p>
            <a:pPr>
              <a:lnSpc>
                <a:spcPct val="120000"/>
              </a:lnSpc>
              <a:spcBef>
                <a:spcPct val="50000"/>
              </a:spcBef>
              <a:spcAft>
                <a:spcPct val="30000"/>
              </a:spcAft>
            </a:pPr>
            <a:r>
              <a:rPr lang="en-US" altLang="zh-CN" sz="2400" b="1">
                <a:latin typeface="Times New Roman" panose="02020603050405020304" pitchFamily="18" charset="0"/>
                <a:ea typeface="微软雅黑" panose="020B0503020204020204" pitchFamily="34" charset="-122"/>
              </a:rPr>
              <a:t>LR</a:t>
            </a:r>
            <a:r>
              <a:rPr lang="zh-CN" altLang="en-US" sz="2400" b="1">
                <a:latin typeface="Times New Roman" panose="02020603050405020304" pitchFamily="18" charset="0"/>
                <a:ea typeface="微软雅黑" panose="020B0503020204020204" pitchFamily="34" charset="-122"/>
              </a:rPr>
              <a:t>分析方法是当前最广义的无回溯的“移进- 归约”方法。</a:t>
            </a:r>
            <a:endParaRPr lang="zh-CN" altLang="en-US" sz="2400" b="1">
              <a:latin typeface="Times New Roman" panose="02020603050405020304" pitchFamily="18" charset="0"/>
              <a:ea typeface="微软雅黑" panose="020B0503020204020204" pitchFamily="34" charset="-122"/>
            </a:endParaRPr>
          </a:p>
        </p:txBody>
      </p:sp>
      <p:sp>
        <p:nvSpPr>
          <p:cNvPr id="6" name="Text Box 2"/>
          <p:cNvSpPr txBox="1">
            <a:spLocks noChangeArrowheads="1"/>
          </p:cNvSpPr>
          <p:nvPr/>
        </p:nvSpPr>
        <p:spPr bwMode="auto">
          <a:xfrm>
            <a:off x="468313" y="5013325"/>
            <a:ext cx="8637587" cy="534988"/>
          </a:xfrm>
          <a:prstGeom prst="rect">
            <a:avLst/>
          </a:prstGeom>
          <a:solidFill>
            <a:srgbClr val="FFFFFF"/>
          </a:solidFill>
          <a:ln w="9525">
            <a:noFill/>
            <a:miter lim="800000"/>
          </a:ln>
        </p:spPr>
        <p:txBody>
          <a:bodyPr>
            <a:spAutoFit/>
          </a:bodyPr>
          <a:lstStyle/>
          <a:p>
            <a:pPr>
              <a:lnSpc>
                <a:spcPct val="120000"/>
              </a:lnSpc>
              <a:spcBef>
                <a:spcPct val="50000"/>
              </a:spcBef>
              <a:spcAft>
                <a:spcPct val="30000"/>
              </a:spcAft>
            </a:pPr>
            <a:r>
              <a:rPr lang="en-US" altLang="zh-CN" sz="2400" b="1">
                <a:latin typeface="Times New Roman" panose="02020603050405020304" pitchFamily="18" charset="0"/>
                <a:ea typeface="微软雅黑" panose="020B0503020204020204" pitchFamily="34" charset="-122"/>
              </a:rPr>
              <a:t>LR(k)</a:t>
            </a:r>
            <a:r>
              <a:rPr lang="zh-CN" altLang="en-US" sz="2400" b="1">
                <a:latin typeface="Times New Roman" panose="02020603050405020304" pitchFamily="18" charset="0"/>
                <a:ea typeface="微软雅黑" panose="020B0503020204020204" pitchFamily="34" charset="-122"/>
              </a:rPr>
              <a:t>分析技术是高德纳（</a:t>
            </a:r>
            <a:r>
              <a:rPr lang="en-US" altLang="zh-CN" sz="2400" b="1">
                <a:latin typeface="Times New Roman" panose="02020603050405020304" pitchFamily="18" charset="0"/>
                <a:ea typeface="微软雅黑" panose="020B0503020204020204" pitchFamily="34" charset="-122"/>
              </a:rPr>
              <a:t>knuth</a:t>
            </a:r>
            <a:r>
              <a:rPr lang="zh-CN" altLang="en-US" sz="2400" b="1">
                <a:latin typeface="Times New Roman" panose="02020603050405020304" pitchFamily="18" charset="0"/>
                <a:ea typeface="微软雅黑" panose="020B0503020204020204" pitchFamily="34" charset="-122"/>
              </a:rPr>
              <a:t>）</a:t>
            </a:r>
            <a:r>
              <a:rPr lang="zh-CN" altLang="zh-CN" sz="2400" b="1">
                <a:latin typeface="Times New Roman" panose="02020603050405020304" pitchFamily="18" charset="0"/>
                <a:ea typeface="微软雅黑" panose="020B0503020204020204" pitchFamily="34" charset="-122"/>
              </a:rPr>
              <a:t>于1965年首先提出</a:t>
            </a:r>
            <a:r>
              <a:rPr kumimoji="1" lang="zh-CN" altLang="en-US" sz="2400" b="1">
                <a:latin typeface="Times New Roman" panose="02020603050405020304" pitchFamily="18" charset="0"/>
                <a:ea typeface="微软雅黑" panose="020B0503020204020204" pitchFamily="34" charset="-122"/>
              </a:rPr>
              <a:t>来的。</a:t>
            </a:r>
            <a:endParaRPr kumimoji="1" lang="zh-CN" altLang="en-US" sz="2400" b="1">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5"/>
          <p:cNvSpPr>
            <a:spLocks noGrp="1"/>
          </p:cNvSpPr>
          <p:nvPr>
            <p:ph type="sldNum" sz="quarter" idx="12"/>
          </p:nvPr>
        </p:nvSpPr>
        <p:spPr>
          <a:noFill/>
        </p:spPr>
        <p:txBody>
          <a:bodyPr/>
          <a:lstStyle/>
          <a:p>
            <a:fld id="{ED826E2F-8123-499D-AFAD-788FC1A5BEEA}" type="slidenum">
              <a:rPr lang="zh-CN" altLang="en-US" smtClean="0"/>
            </a:fld>
            <a:endParaRPr lang="en-US" altLang="zh-CN"/>
          </a:p>
        </p:txBody>
      </p:sp>
      <p:sp>
        <p:nvSpPr>
          <p:cNvPr id="625666" name="Rectangle 2"/>
          <p:cNvSpPr>
            <a:spLocks noChangeArrowheads="1"/>
          </p:cNvSpPr>
          <p:nvPr/>
        </p:nvSpPr>
        <p:spPr bwMode="auto">
          <a:xfrm>
            <a:off x="0" y="3200400"/>
            <a:ext cx="6019800" cy="560388"/>
          </a:xfrm>
          <a:prstGeom prst="rect">
            <a:avLst/>
          </a:prstGeom>
          <a:noFill/>
          <a:ln w="9525">
            <a:noFill/>
            <a:miter lim="800000"/>
          </a:ln>
        </p:spPr>
        <p:txBody>
          <a:bodyPr anchor="ctr">
            <a:spAutoFit/>
          </a:bodyPr>
          <a:lstStyle/>
          <a:p>
            <a:pPr indent="466725">
              <a:lnSpc>
                <a:spcPct val="150000"/>
              </a:lnSpc>
              <a:spcBef>
                <a:spcPct val="20000"/>
              </a:spcBef>
            </a:pPr>
            <a:r>
              <a:rPr kumimoji="1" lang="zh-CN" altLang="en-US" sz="2400" b="1">
                <a:solidFill>
                  <a:schemeClr val="tx2"/>
                </a:solidFill>
                <a:latin typeface="楷体_GB2312"/>
                <a:ea typeface="楷体_GB2312"/>
                <a:cs typeface="楷体_GB2312"/>
              </a:rPr>
              <a:t>句型 </a:t>
            </a:r>
            <a:r>
              <a:rPr kumimoji="1" lang="en-US" altLang="zh-CN" sz="2400" b="1">
                <a:solidFill>
                  <a:schemeClr val="tx2"/>
                </a:solidFill>
                <a:latin typeface="楷体_GB2312"/>
                <a:ea typeface="楷体_GB2312"/>
                <a:cs typeface="楷体_GB2312"/>
              </a:rPr>
              <a:t>E+E*i</a:t>
            </a:r>
            <a:r>
              <a:rPr kumimoji="1" lang="zh-CN" altLang="en-US" sz="2400" b="1">
                <a:solidFill>
                  <a:schemeClr val="tx2"/>
                </a:solidFill>
                <a:latin typeface="楷体_GB2312"/>
                <a:ea typeface="楷体_GB2312"/>
                <a:cs typeface="楷体_GB2312"/>
              </a:rPr>
              <a:t>的</a:t>
            </a:r>
            <a:r>
              <a:rPr kumimoji="1" lang="zh-CN" altLang="en-US" sz="2400" b="1">
                <a:solidFill>
                  <a:srgbClr val="A50021"/>
                </a:solidFill>
                <a:latin typeface="楷体_GB2312"/>
                <a:ea typeface="楷体_GB2312"/>
                <a:cs typeface="楷体_GB2312"/>
              </a:rPr>
              <a:t>句柄：</a:t>
            </a:r>
            <a:r>
              <a:rPr kumimoji="1" lang="zh-CN" altLang="en-US" sz="2400" b="1">
                <a:solidFill>
                  <a:schemeClr val="tx2"/>
                </a:solidFill>
                <a:latin typeface="楷体_GB2312"/>
                <a:ea typeface="楷体_GB2312"/>
                <a:cs typeface="楷体_GB2312"/>
              </a:rPr>
              <a:t> </a:t>
            </a:r>
            <a:r>
              <a:rPr kumimoji="1" lang="en-US" altLang="zh-CN" sz="2400" b="1">
                <a:solidFill>
                  <a:schemeClr val="tx2"/>
                </a:solidFill>
                <a:latin typeface="楷体_GB2312"/>
                <a:ea typeface="楷体_GB2312"/>
                <a:cs typeface="楷体_GB2312"/>
              </a:rPr>
              <a:t>i </a:t>
            </a:r>
            <a:endParaRPr kumimoji="1" lang="en-US" altLang="zh-CN" sz="2400" b="1">
              <a:solidFill>
                <a:schemeClr val="tx2"/>
              </a:solidFill>
              <a:latin typeface="楷体_GB2312"/>
              <a:ea typeface="楷体_GB2312"/>
              <a:cs typeface="楷体_GB2312"/>
            </a:endParaRPr>
          </a:p>
        </p:txBody>
      </p:sp>
      <p:grpSp>
        <p:nvGrpSpPr>
          <p:cNvPr id="53251" name="Group 3"/>
          <p:cNvGrpSpPr/>
          <p:nvPr/>
        </p:nvGrpSpPr>
        <p:grpSpPr bwMode="auto">
          <a:xfrm>
            <a:off x="6324600" y="152400"/>
            <a:ext cx="2463800" cy="2597150"/>
            <a:chOff x="3152" y="164"/>
            <a:chExt cx="1552" cy="1636"/>
          </a:xfrm>
        </p:grpSpPr>
        <p:sp>
          <p:nvSpPr>
            <p:cNvPr id="53255" name="Text Box 4"/>
            <p:cNvSpPr txBox="1">
              <a:spLocks noChangeArrowheads="1"/>
            </p:cNvSpPr>
            <p:nvPr/>
          </p:nvSpPr>
          <p:spPr bwMode="auto">
            <a:xfrm>
              <a:off x="3588" y="164"/>
              <a:ext cx="288" cy="288"/>
            </a:xfrm>
            <a:prstGeom prst="rect">
              <a:avLst/>
            </a:prstGeom>
            <a:noFill/>
            <a:ln w="9525">
              <a:noFill/>
              <a:miter lim="800000"/>
            </a:ln>
          </p:spPr>
          <p:txBody>
            <a:bodyPr>
              <a:spAutoFit/>
            </a:bodyPr>
            <a:lstStyle/>
            <a:p>
              <a:pPr algn="ctr">
                <a:spcBef>
                  <a:spcPct val="50000"/>
                </a:spcBef>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53256" name="Text Box 5"/>
            <p:cNvSpPr txBox="1">
              <a:spLocks noChangeArrowheads="1"/>
            </p:cNvSpPr>
            <p:nvPr/>
          </p:nvSpPr>
          <p:spPr bwMode="auto">
            <a:xfrm>
              <a:off x="4020" y="644"/>
              <a:ext cx="288" cy="288"/>
            </a:xfrm>
            <a:prstGeom prst="rect">
              <a:avLst/>
            </a:prstGeom>
            <a:solidFill>
              <a:srgbClr val="FFFFCC"/>
            </a:solidFill>
            <a:ln w="9525">
              <a:noFill/>
              <a:miter lim="800000"/>
            </a:ln>
          </p:spPr>
          <p:txBody>
            <a:bodyPr>
              <a:spAutoFit/>
            </a:bodyPr>
            <a:lstStyle/>
            <a:p>
              <a:pPr algn="ctr">
                <a:spcBef>
                  <a:spcPct val="50000"/>
                </a:spcBef>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53257" name="Text Box 6"/>
            <p:cNvSpPr txBox="1">
              <a:spLocks noChangeArrowheads="1"/>
            </p:cNvSpPr>
            <p:nvPr/>
          </p:nvSpPr>
          <p:spPr bwMode="auto">
            <a:xfrm>
              <a:off x="3588" y="644"/>
              <a:ext cx="288" cy="288"/>
            </a:xfrm>
            <a:prstGeom prst="rect">
              <a:avLst/>
            </a:prstGeom>
            <a:solidFill>
              <a:srgbClr val="FFFFCC"/>
            </a:solidFill>
            <a:ln w="9525">
              <a:noFill/>
              <a:miter lim="800000"/>
            </a:ln>
          </p:spPr>
          <p:txBody>
            <a:bodyPr>
              <a:spAutoFit/>
            </a:bodyPr>
            <a:lstStyle/>
            <a:p>
              <a:pPr algn="ctr">
                <a:spcBef>
                  <a:spcPct val="50000"/>
                </a:spcBef>
              </a:pP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53258" name="Text Box 7"/>
            <p:cNvSpPr txBox="1">
              <a:spLocks noChangeArrowheads="1"/>
            </p:cNvSpPr>
            <p:nvPr/>
          </p:nvSpPr>
          <p:spPr bwMode="auto">
            <a:xfrm>
              <a:off x="3156" y="644"/>
              <a:ext cx="288" cy="288"/>
            </a:xfrm>
            <a:prstGeom prst="rect">
              <a:avLst/>
            </a:prstGeom>
            <a:solidFill>
              <a:srgbClr val="FFFFCC"/>
            </a:solidFill>
            <a:ln w="9525">
              <a:noFill/>
              <a:miter lim="800000"/>
            </a:ln>
          </p:spPr>
          <p:txBody>
            <a:bodyPr>
              <a:spAutoFit/>
            </a:bodyPr>
            <a:lstStyle/>
            <a:p>
              <a:pPr algn="ctr">
                <a:spcBef>
                  <a:spcPct val="50000"/>
                </a:spcBef>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53259" name="Text Box 8"/>
            <p:cNvSpPr txBox="1">
              <a:spLocks noChangeArrowheads="1"/>
            </p:cNvSpPr>
            <p:nvPr/>
          </p:nvSpPr>
          <p:spPr bwMode="auto">
            <a:xfrm>
              <a:off x="4416" y="1076"/>
              <a:ext cx="288" cy="288"/>
            </a:xfrm>
            <a:prstGeom prst="rect">
              <a:avLst/>
            </a:prstGeom>
            <a:solidFill>
              <a:srgbClr val="FFFFCC"/>
            </a:solidFill>
            <a:ln w="9525">
              <a:noFill/>
              <a:miter lim="800000"/>
            </a:ln>
          </p:spPr>
          <p:txBody>
            <a:bodyPr>
              <a:spAutoFit/>
            </a:bodyPr>
            <a:lstStyle/>
            <a:p>
              <a:pPr algn="ctr">
                <a:spcBef>
                  <a:spcPct val="50000"/>
                </a:spcBef>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53260" name="Text Box 9"/>
            <p:cNvSpPr txBox="1">
              <a:spLocks noChangeArrowheads="1"/>
            </p:cNvSpPr>
            <p:nvPr/>
          </p:nvSpPr>
          <p:spPr bwMode="auto">
            <a:xfrm>
              <a:off x="3966" y="1100"/>
              <a:ext cx="288" cy="288"/>
            </a:xfrm>
            <a:prstGeom prst="rect">
              <a:avLst/>
            </a:prstGeom>
            <a:solidFill>
              <a:srgbClr val="FFFFCC"/>
            </a:solidFill>
            <a:ln w="9525">
              <a:noFill/>
              <a:miter lim="800000"/>
            </a:ln>
          </p:spPr>
          <p:txBody>
            <a:bodyPr>
              <a:spAutoFit/>
            </a:bodyPr>
            <a:lstStyle/>
            <a:p>
              <a:pPr algn="ctr">
                <a:spcBef>
                  <a:spcPct val="50000"/>
                </a:spcBef>
              </a:pPr>
              <a:r>
                <a:rPr kumimoji="1" lang="zh-CN" altLang="en-US" sz="2400" b="1">
                  <a:latin typeface="Times New Roman" panose="02020603050405020304" pitchFamily="18" charset="0"/>
                </a:rPr>
                <a:t>*</a:t>
              </a:r>
              <a:endParaRPr kumimoji="1" lang="zh-CN" altLang="en-US" sz="2400" b="1">
                <a:latin typeface="Times New Roman" panose="02020603050405020304" pitchFamily="18" charset="0"/>
              </a:endParaRPr>
            </a:p>
          </p:txBody>
        </p:sp>
        <p:sp>
          <p:nvSpPr>
            <p:cNvPr id="53261" name="Text Box 10"/>
            <p:cNvSpPr txBox="1">
              <a:spLocks noChangeArrowheads="1"/>
            </p:cNvSpPr>
            <p:nvPr/>
          </p:nvSpPr>
          <p:spPr bwMode="auto">
            <a:xfrm>
              <a:off x="3552" y="1076"/>
              <a:ext cx="288" cy="288"/>
            </a:xfrm>
            <a:prstGeom prst="rect">
              <a:avLst/>
            </a:prstGeom>
            <a:solidFill>
              <a:srgbClr val="FFFFCC"/>
            </a:solidFill>
            <a:ln w="9525">
              <a:noFill/>
              <a:miter lim="800000"/>
            </a:ln>
          </p:spPr>
          <p:txBody>
            <a:bodyPr>
              <a:spAutoFit/>
            </a:bodyPr>
            <a:lstStyle/>
            <a:p>
              <a:pPr algn="ctr">
                <a:spcBef>
                  <a:spcPct val="50000"/>
                </a:spcBef>
              </a:pPr>
              <a:r>
                <a:rPr kumimoji="1" lang="en-US" altLang="zh-CN" sz="2400" b="1">
                  <a:latin typeface="Times New Roman" panose="02020603050405020304" pitchFamily="18" charset="0"/>
                </a:rPr>
                <a:t>E</a:t>
              </a:r>
              <a:endParaRPr kumimoji="1" lang="en-US" altLang="zh-CN" sz="2400" b="1">
                <a:latin typeface="Times New Roman" panose="02020603050405020304" pitchFamily="18" charset="0"/>
              </a:endParaRPr>
            </a:p>
          </p:txBody>
        </p:sp>
        <p:sp>
          <p:nvSpPr>
            <p:cNvPr id="53262" name="Text Box 11"/>
            <p:cNvSpPr txBox="1">
              <a:spLocks noChangeArrowheads="1"/>
            </p:cNvSpPr>
            <p:nvPr/>
          </p:nvSpPr>
          <p:spPr bwMode="auto">
            <a:xfrm>
              <a:off x="3152" y="1076"/>
              <a:ext cx="288" cy="288"/>
            </a:xfrm>
            <a:prstGeom prst="rect">
              <a:avLst/>
            </a:prstGeom>
            <a:noFill/>
            <a:ln w="9525">
              <a:noFill/>
              <a:miter lim="800000"/>
            </a:ln>
          </p:spPr>
          <p:txBody>
            <a:bodyPr>
              <a:spAutoFit/>
            </a:bodyPr>
            <a:lstStyle/>
            <a:p>
              <a:pPr algn="ctr">
                <a:spcBef>
                  <a:spcPct val="50000"/>
                </a:spcBef>
              </a:pPr>
              <a:endParaRPr kumimoji="1" lang="zh-CN" altLang="en-US" sz="2400" b="1">
                <a:latin typeface="Times New Roman" panose="02020603050405020304" pitchFamily="18" charset="0"/>
              </a:endParaRPr>
            </a:p>
          </p:txBody>
        </p:sp>
        <p:sp>
          <p:nvSpPr>
            <p:cNvPr id="53263" name="Text Box 12"/>
            <p:cNvSpPr txBox="1">
              <a:spLocks noChangeArrowheads="1"/>
            </p:cNvSpPr>
            <p:nvPr/>
          </p:nvSpPr>
          <p:spPr bwMode="auto">
            <a:xfrm>
              <a:off x="4377" y="1512"/>
              <a:ext cx="288" cy="288"/>
            </a:xfrm>
            <a:prstGeom prst="rect">
              <a:avLst/>
            </a:prstGeom>
            <a:solidFill>
              <a:srgbClr val="FFFFCC"/>
            </a:solidFill>
            <a:ln w="9525">
              <a:noFill/>
              <a:miter lim="800000"/>
            </a:ln>
          </p:spPr>
          <p:txBody>
            <a:bodyPr>
              <a:spAutoFit/>
            </a:bodyPr>
            <a:lstStyle/>
            <a:p>
              <a:pPr algn="ctr">
                <a:spcBef>
                  <a:spcPct val="50000"/>
                </a:spcBef>
              </a:pPr>
              <a:r>
                <a:rPr kumimoji="1" lang="en-US" altLang="zh-CN" sz="2400" b="1">
                  <a:latin typeface="Times New Roman" panose="02020603050405020304" pitchFamily="18" charset="0"/>
                </a:rPr>
                <a:t>i</a:t>
              </a:r>
              <a:endParaRPr kumimoji="1" lang="en-US" altLang="zh-CN" sz="2400" b="1">
                <a:latin typeface="Times New Roman" panose="02020603050405020304" pitchFamily="18" charset="0"/>
              </a:endParaRPr>
            </a:p>
          </p:txBody>
        </p:sp>
        <p:sp>
          <p:nvSpPr>
            <p:cNvPr id="53264" name="Line 13"/>
            <p:cNvSpPr>
              <a:spLocks noChangeShapeType="1"/>
            </p:cNvSpPr>
            <p:nvPr/>
          </p:nvSpPr>
          <p:spPr bwMode="auto">
            <a:xfrm>
              <a:off x="3730" y="441"/>
              <a:ext cx="0" cy="182"/>
            </a:xfrm>
            <a:prstGeom prst="line">
              <a:avLst/>
            </a:prstGeom>
            <a:noFill/>
            <a:ln w="9525">
              <a:solidFill>
                <a:schemeClr val="tx1"/>
              </a:solidFill>
              <a:round/>
            </a:ln>
          </p:spPr>
          <p:txBody>
            <a:bodyPr/>
            <a:lstStyle/>
            <a:p>
              <a:endParaRPr lang="zh-CN" altLang="en-US"/>
            </a:p>
          </p:txBody>
        </p:sp>
        <p:sp>
          <p:nvSpPr>
            <p:cNvPr id="53265" name="Line 14"/>
            <p:cNvSpPr>
              <a:spLocks noChangeShapeType="1"/>
            </p:cNvSpPr>
            <p:nvPr/>
          </p:nvSpPr>
          <p:spPr bwMode="auto">
            <a:xfrm flipH="1">
              <a:off x="3333" y="441"/>
              <a:ext cx="409" cy="227"/>
            </a:xfrm>
            <a:prstGeom prst="line">
              <a:avLst/>
            </a:prstGeom>
            <a:noFill/>
            <a:ln w="9525">
              <a:solidFill>
                <a:schemeClr val="tx1"/>
              </a:solidFill>
              <a:round/>
            </a:ln>
          </p:spPr>
          <p:txBody>
            <a:bodyPr/>
            <a:lstStyle/>
            <a:p>
              <a:endParaRPr lang="zh-CN" altLang="en-US"/>
            </a:p>
          </p:txBody>
        </p:sp>
        <p:sp>
          <p:nvSpPr>
            <p:cNvPr id="53266" name="Line 15"/>
            <p:cNvSpPr>
              <a:spLocks noChangeShapeType="1"/>
            </p:cNvSpPr>
            <p:nvPr/>
          </p:nvSpPr>
          <p:spPr bwMode="auto">
            <a:xfrm>
              <a:off x="3742" y="441"/>
              <a:ext cx="363" cy="227"/>
            </a:xfrm>
            <a:prstGeom prst="line">
              <a:avLst/>
            </a:prstGeom>
            <a:noFill/>
            <a:ln w="9525">
              <a:solidFill>
                <a:schemeClr val="tx1"/>
              </a:solidFill>
              <a:round/>
            </a:ln>
          </p:spPr>
          <p:txBody>
            <a:bodyPr/>
            <a:lstStyle/>
            <a:p>
              <a:endParaRPr lang="zh-CN" altLang="en-US"/>
            </a:p>
          </p:txBody>
        </p:sp>
        <p:sp>
          <p:nvSpPr>
            <p:cNvPr id="53267" name="Line 16"/>
            <p:cNvSpPr>
              <a:spLocks noChangeShapeType="1"/>
            </p:cNvSpPr>
            <p:nvPr/>
          </p:nvSpPr>
          <p:spPr bwMode="auto">
            <a:xfrm flipH="1">
              <a:off x="3742" y="895"/>
              <a:ext cx="363" cy="181"/>
            </a:xfrm>
            <a:prstGeom prst="line">
              <a:avLst/>
            </a:prstGeom>
            <a:noFill/>
            <a:ln w="9525">
              <a:solidFill>
                <a:schemeClr val="tx1"/>
              </a:solidFill>
              <a:round/>
            </a:ln>
          </p:spPr>
          <p:txBody>
            <a:bodyPr/>
            <a:lstStyle/>
            <a:p>
              <a:endParaRPr lang="zh-CN" altLang="en-US"/>
            </a:p>
          </p:txBody>
        </p:sp>
        <p:sp>
          <p:nvSpPr>
            <p:cNvPr id="53268" name="Line 17"/>
            <p:cNvSpPr>
              <a:spLocks noChangeShapeType="1"/>
            </p:cNvSpPr>
            <p:nvPr/>
          </p:nvSpPr>
          <p:spPr bwMode="auto">
            <a:xfrm>
              <a:off x="4105" y="895"/>
              <a:ext cx="317" cy="227"/>
            </a:xfrm>
            <a:prstGeom prst="line">
              <a:avLst/>
            </a:prstGeom>
            <a:noFill/>
            <a:ln w="9525">
              <a:solidFill>
                <a:schemeClr val="tx1"/>
              </a:solidFill>
              <a:round/>
            </a:ln>
          </p:spPr>
          <p:txBody>
            <a:bodyPr/>
            <a:lstStyle/>
            <a:p>
              <a:endParaRPr lang="zh-CN" altLang="en-US"/>
            </a:p>
          </p:txBody>
        </p:sp>
        <p:sp>
          <p:nvSpPr>
            <p:cNvPr id="53269" name="Line 18"/>
            <p:cNvSpPr>
              <a:spLocks noChangeShapeType="1"/>
            </p:cNvSpPr>
            <p:nvPr/>
          </p:nvSpPr>
          <p:spPr bwMode="auto">
            <a:xfrm>
              <a:off x="4513" y="1348"/>
              <a:ext cx="0" cy="227"/>
            </a:xfrm>
            <a:prstGeom prst="line">
              <a:avLst/>
            </a:prstGeom>
            <a:noFill/>
            <a:ln w="9525">
              <a:solidFill>
                <a:schemeClr val="tx1"/>
              </a:solidFill>
              <a:round/>
            </a:ln>
          </p:spPr>
          <p:txBody>
            <a:bodyPr/>
            <a:lstStyle/>
            <a:p>
              <a:endParaRPr lang="zh-CN" altLang="en-US"/>
            </a:p>
          </p:txBody>
        </p:sp>
        <p:sp>
          <p:nvSpPr>
            <p:cNvPr id="53270" name="Line 19"/>
            <p:cNvSpPr>
              <a:spLocks noChangeShapeType="1"/>
            </p:cNvSpPr>
            <p:nvPr/>
          </p:nvSpPr>
          <p:spPr bwMode="auto">
            <a:xfrm>
              <a:off x="4105" y="895"/>
              <a:ext cx="0" cy="227"/>
            </a:xfrm>
            <a:prstGeom prst="line">
              <a:avLst/>
            </a:prstGeom>
            <a:noFill/>
            <a:ln w="9525">
              <a:solidFill>
                <a:schemeClr val="tx1"/>
              </a:solidFill>
              <a:round/>
            </a:ln>
          </p:spPr>
          <p:txBody>
            <a:bodyPr/>
            <a:lstStyle/>
            <a:p>
              <a:endParaRPr lang="zh-CN" altLang="en-US"/>
            </a:p>
          </p:txBody>
        </p:sp>
      </p:grpSp>
      <p:sp>
        <p:nvSpPr>
          <p:cNvPr id="53252" name="Text Box 20"/>
          <p:cNvSpPr txBox="1">
            <a:spLocks noChangeArrowheads="1"/>
          </p:cNvSpPr>
          <p:nvPr/>
        </p:nvSpPr>
        <p:spPr bwMode="auto">
          <a:xfrm>
            <a:off x="323850" y="152400"/>
            <a:ext cx="6229350" cy="461963"/>
          </a:xfrm>
          <a:prstGeom prst="rect">
            <a:avLst/>
          </a:prstGeom>
          <a:noFill/>
          <a:ln w="9525">
            <a:noFill/>
            <a:miter lim="800000"/>
          </a:ln>
        </p:spPr>
        <p:txBody>
          <a:bodyPr>
            <a:spAutoFit/>
          </a:bodyPr>
          <a:lstStyle/>
          <a:p>
            <a:pPr>
              <a:spcBef>
                <a:spcPct val="50000"/>
              </a:spcBef>
            </a:pPr>
            <a:r>
              <a:rPr kumimoji="1" lang="zh-CN" altLang="en-US" sz="2400" b="1">
                <a:solidFill>
                  <a:schemeClr val="tx2"/>
                </a:solidFill>
                <a:latin typeface="楷体_GB2312"/>
                <a:ea typeface="楷体_GB2312"/>
                <a:cs typeface="楷体_GB2312"/>
              </a:rPr>
              <a:t>  求句型 </a:t>
            </a:r>
            <a:r>
              <a:rPr kumimoji="1" lang="en-US" altLang="zh-CN" sz="2400" b="1">
                <a:solidFill>
                  <a:schemeClr val="tx2"/>
                </a:solidFill>
                <a:latin typeface="楷体_GB2312"/>
                <a:ea typeface="楷体_GB2312"/>
                <a:cs typeface="楷体_GB2312"/>
              </a:rPr>
              <a:t>E+E*i </a:t>
            </a:r>
            <a:r>
              <a:rPr kumimoji="1" lang="zh-CN" altLang="en-US" sz="2400" b="1">
                <a:solidFill>
                  <a:schemeClr val="tx2"/>
                </a:solidFill>
                <a:latin typeface="楷体_GB2312"/>
                <a:ea typeface="楷体_GB2312"/>
                <a:cs typeface="楷体_GB2312"/>
              </a:rPr>
              <a:t>的</a:t>
            </a:r>
            <a:r>
              <a:rPr kumimoji="1" lang="zh-CN" altLang="en-US" sz="2400" b="1">
                <a:solidFill>
                  <a:srgbClr val="000000"/>
                </a:solidFill>
                <a:latin typeface="楷体_GB2312"/>
                <a:ea typeface="楷体_GB2312"/>
                <a:cs typeface="楷体_GB2312"/>
              </a:rPr>
              <a:t>短语、直接短语和句柄。</a:t>
            </a:r>
            <a:endParaRPr kumimoji="1" lang="zh-CN" altLang="en-US" sz="2400" b="1">
              <a:solidFill>
                <a:schemeClr val="tx2"/>
              </a:solidFill>
              <a:latin typeface="楷体_GB2312"/>
              <a:ea typeface="楷体_GB2312"/>
              <a:cs typeface="楷体_GB2312"/>
            </a:endParaRPr>
          </a:p>
        </p:txBody>
      </p:sp>
      <p:sp>
        <p:nvSpPr>
          <p:cNvPr id="625685" name="Text Box 21"/>
          <p:cNvSpPr txBox="1">
            <a:spLocks noChangeArrowheads="1"/>
          </p:cNvSpPr>
          <p:nvPr/>
        </p:nvSpPr>
        <p:spPr bwMode="auto">
          <a:xfrm>
            <a:off x="381000" y="990600"/>
            <a:ext cx="5638800" cy="596900"/>
          </a:xfrm>
          <a:prstGeom prst="rect">
            <a:avLst/>
          </a:prstGeom>
          <a:noFill/>
          <a:ln w="9525">
            <a:noFill/>
            <a:miter lim="800000"/>
          </a:ln>
        </p:spPr>
        <p:txBody>
          <a:bodyPr>
            <a:spAutoFit/>
          </a:bodyPr>
          <a:lstStyle/>
          <a:p>
            <a:pPr>
              <a:lnSpc>
                <a:spcPct val="150000"/>
              </a:lnSpc>
              <a:spcBef>
                <a:spcPct val="20000"/>
              </a:spcBef>
            </a:pPr>
            <a:r>
              <a:rPr kumimoji="1" lang="zh-CN" altLang="en-US" sz="2400" b="1">
                <a:solidFill>
                  <a:schemeClr val="tx2"/>
                </a:solidFill>
                <a:latin typeface="楷体_GB2312"/>
                <a:ea typeface="楷体_GB2312"/>
                <a:cs typeface="楷体_GB2312"/>
              </a:rPr>
              <a:t>句型 </a:t>
            </a:r>
            <a:r>
              <a:rPr kumimoji="1" lang="en-US" altLang="zh-CN" sz="2400" b="1">
                <a:solidFill>
                  <a:schemeClr val="tx2"/>
                </a:solidFill>
                <a:latin typeface="楷体_GB2312"/>
                <a:ea typeface="楷体_GB2312"/>
                <a:cs typeface="楷体_GB2312"/>
              </a:rPr>
              <a:t>E+E*i </a:t>
            </a:r>
            <a:r>
              <a:rPr kumimoji="1" lang="zh-CN" altLang="en-US" sz="2400" b="1">
                <a:solidFill>
                  <a:schemeClr val="tx2"/>
                </a:solidFill>
                <a:latin typeface="楷体_GB2312"/>
                <a:ea typeface="楷体_GB2312"/>
                <a:cs typeface="楷体_GB2312"/>
              </a:rPr>
              <a:t>的</a:t>
            </a:r>
            <a:r>
              <a:rPr kumimoji="1" lang="zh-CN" altLang="en-US" sz="2400" b="1">
                <a:solidFill>
                  <a:srgbClr val="A50021"/>
                </a:solidFill>
                <a:latin typeface="楷体_GB2312"/>
                <a:ea typeface="楷体_GB2312"/>
                <a:cs typeface="楷体_GB2312"/>
              </a:rPr>
              <a:t>短语</a:t>
            </a:r>
            <a:r>
              <a:rPr kumimoji="1" lang="en-US" altLang="zh-CN" sz="2400" b="1">
                <a:solidFill>
                  <a:schemeClr val="tx2"/>
                </a:solidFill>
                <a:latin typeface="楷体_GB2312"/>
                <a:ea typeface="楷体_GB2312"/>
                <a:cs typeface="楷体_GB2312"/>
              </a:rPr>
              <a:t>: i, E*i,  E+E*i</a:t>
            </a:r>
            <a:endParaRPr kumimoji="1" lang="zh-CN" altLang="en-US" sz="2400" b="1">
              <a:latin typeface="华文隶书" pitchFamily="2" charset="-122"/>
              <a:ea typeface="华文隶书" pitchFamily="2" charset="-122"/>
            </a:endParaRPr>
          </a:p>
        </p:txBody>
      </p:sp>
      <p:sp>
        <p:nvSpPr>
          <p:cNvPr id="625686" name="Text Box 22"/>
          <p:cNvSpPr txBox="1">
            <a:spLocks noChangeArrowheads="1"/>
          </p:cNvSpPr>
          <p:nvPr/>
        </p:nvSpPr>
        <p:spPr bwMode="auto">
          <a:xfrm>
            <a:off x="381000" y="2133600"/>
            <a:ext cx="5270500" cy="596900"/>
          </a:xfrm>
          <a:prstGeom prst="rect">
            <a:avLst/>
          </a:prstGeom>
          <a:noFill/>
          <a:ln w="9525">
            <a:noFill/>
            <a:miter lim="800000"/>
          </a:ln>
        </p:spPr>
        <p:txBody>
          <a:bodyPr>
            <a:spAutoFit/>
          </a:bodyPr>
          <a:lstStyle/>
          <a:p>
            <a:pPr>
              <a:lnSpc>
                <a:spcPct val="150000"/>
              </a:lnSpc>
              <a:spcBef>
                <a:spcPct val="20000"/>
              </a:spcBef>
            </a:pPr>
            <a:r>
              <a:rPr kumimoji="1" lang="zh-CN" altLang="en-US" sz="2400" b="1">
                <a:solidFill>
                  <a:schemeClr val="tx2"/>
                </a:solidFill>
                <a:latin typeface="楷体_GB2312"/>
                <a:ea typeface="楷体_GB2312"/>
                <a:cs typeface="楷体_GB2312"/>
              </a:rPr>
              <a:t>句型 </a:t>
            </a:r>
            <a:r>
              <a:rPr kumimoji="1" lang="en-US" altLang="zh-CN" sz="2400" b="1">
                <a:solidFill>
                  <a:schemeClr val="tx2"/>
                </a:solidFill>
                <a:latin typeface="楷体_GB2312"/>
                <a:ea typeface="楷体_GB2312"/>
                <a:cs typeface="楷体_GB2312"/>
              </a:rPr>
              <a:t>E+E*i</a:t>
            </a:r>
            <a:r>
              <a:rPr kumimoji="1" lang="zh-CN" altLang="en-US" sz="2400" b="1">
                <a:solidFill>
                  <a:schemeClr val="tx2"/>
                </a:solidFill>
                <a:latin typeface="楷体_GB2312"/>
                <a:ea typeface="楷体_GB2312"/>
                <a:cs typeface="楷体_GB2312"/>
              </a:rPr>
              <a:t>的直接短语 </a:t>
            </a:r>
            <a:r>
              <a:rPr kumimoji="1" lang="en-US" altLang="zh-CN" sz="2400" b="1">
                <a:solidFill>
                  <a:schemeClr val="tx2"/>
                </a:solidFill>
                <a:latin typeface="楷体_GB2312"/>
                <a:ea typeface="楷体_GB2312"/>
                <a:cs typeface="楷体_GB2312"/>
              </a:rPr>
              <a:t>:i</a:t>
            </a:r>
            <a:endParaRPr kumimoji="1" lang="zh-CN" altLang="en-US" sz="2400" b="1">
              <a:latin typeface="华文隶书" pitchFamily="2" charset="-122"/>
              <a:ea typeface="华文隶书"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5685"/>
                                        </p:tgtEl>
                                        <p:attrNameLst>
                                          <p:attrName>style.visibility</p:attrName>
                                        </p:attrNameLst>
                                      </p:cBhvr>
                                      <p:to>
                                        <p:strVal val="visible"/>
                                      </p:to>
                                    </p:set>
                                    <p:animEffect transition="in" filter="blinds(horizontal)">
                                      <p:cBhvr>
                                        <p:cTn id="7" dur="500"/>
                                        <p:tgtEl>
                                          <p:spTgt spid="6256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5686"/>
                                        </p:tgtEl>
                                        <p:attrNameLst>
                                          <p:attrName>style.visibility</p:attrName>
                                        </p:attrNameLst>
                                      </p:cBhvr>
                                      <p:to>
                                        <p:strVal val="visible"/>
                                      </p:to>
                                    </p:set>
                                    <p:animEffect transition="in" filter="blinds(horizontal)">
                                      <p:cBhvr>
                                        <p:cTn id="12" dur="500"/>
                                        <p:tgtEl>
                                          <p:spTgt spid="6256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5666"/>
                                        </p:tgtEl>
                                        <p:attrNameLst>
                                          <p:attrName>style.visibility</p:attrName>
                                        </p:attrNameLst>
                                      </p:cBhvr>
                                      <p:to>
                                        <p:strVal val="visible"/>
                                      </p:to>
                                    </p:set>
                                    <p:animEffect transition="in" filter="blinds(horizontal)">
                                      <p:cBhvr>
                                        <p:cTn id="17"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P spid="625685" grpId="0" autoUpdateAnimBg="0"/>
      <p:bldP spid="62568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AutoShape 4"/>
          <p:cNvSpPr>
            <a:spLocks noChangeAspect="1" noChangeArrowheads="1" noTextEdit="1"/>
          </p:cNvSpPr>
          <p:nvPr/>
        </p:nvSpPr>
        <p:spPr bwMode="auto">
          <a:xfrm>
            <a:off x="1692275" y="476250"/>
            <a:ext cx="4429125" cy="5761038"/>
          </a:xfrm>
          <a:prstGeom prst="rect">
            <a:avLst/>
          </a:prstGeom>
          <a:noFill/>
          <a:ln w="9525">
            <a:noFill/>
            <a:miter lim="800000"/>
          </a:ln>
        </p:spPr>
        <p:txBody>
          <a:bodyPr/>
          <a:lstStyle/>
          <a:p>
            <a:endParaRPr lang="zh-CN" altLang="en-US"/>
          </a:p>
        </p:txBody>
      </p:sp>
      <p:grpSp>
        <p:nvGrpSpPr>
          <p:cNvPr id="2" name="Group 39"/>
          <p:cNvGrpSpPr/>
          <p:nvPr/>
        </p:nvGrpSpPr>
        <p:grpSpPr bwMode="auto">
          <a:xfrm>
            <a:off x="2047875" y="333375"/>
            <a:ext cx="4073525" cy="5665788"/>
            <a:chOff x="1260" y="330"/>
            <a:chExt cx="2566" cy="3569"/>
          </a:xfrm>
        </p:grpSpPr>
        <p:sp>
          <p:nvSpPr>
            <p:cNvPr id="54275" name="Line 6"/>
            <p:cNvSpPr>
              <a:spLocks noChangeShapeType="1"/>
            </p:cNvSpPr>
            <p:nvPr/>
          </p:nvSpPr>
          <p:spPr bwMode="auto">
            <a:xfrm>
              <a:off x="1484" y="629"/>
              <a:ext cx="1" cy="492"/>
            </a:xfrm>
            <a:prstGeom prst="line">
              <a:avLst/>
            </a:prstGeom>
            <a:noFill/>
            <a:ln w="23813">
              <a:solidFill>
                <a:srgbClr val="000000"/>
              </a:solidFill>
              <a:round/>
            </a:ln>
          </p:spPr>
          <p:txBody>
            <a:bodyPr/>
            <a:lstStyle/>
            <a:p>
              <a:endParaRPr lang="zh-CN" altLang="en-US"/>
            </a:p>
          </p:txBody>
        </p:sp>
        <p:sp>
          <p:nvSpPr>
            <p:cNvPr id="54276" name="Line 7"/>
            <p:cNvSpPr>
              <a:spLocks noChangeShapeType="1"/>
            </p:cNvSpPr>
            <p:nvPr/>
          </p:nvSpPr>
          <p:spPr bwMode="auto">
            <a:xfrm>
              <a:off x="1484" y="1121"/>
              <a:ext cx="164" cy="1"/>
            </a:xfrm>
            <a:prstGeom prst="line">
              <a:avLst/>
            </a:prstGeom>
            <a:noFill/>
            <a:ln w="23813">
              <a:solidFill>
                <a:srgbClr val="000000"/>
              </a:solidFill>
              <a:round/>
            </a:ln>
          </p:spPr>
          <p:txBody>
            <a:bodyPr/>
            <a:lstStyle/>
            <a:p>
              <a:endParaRPr lang="zh-CN" altLang="en-US"/>
            </a:p>
          </p:txBody>
        </p:sp>
        <p:sp>
          <p:nvSpPr>
            <p:cNvPr id="54277" name="Line 8"/>
            <p:cNvSpPr>
              <a:spLocks noChangeShapeType="1"/>
            </p:cNvSpPr>
            <p:nvPr/>
          </p:nvSpPr>
          <p:spPr bwMode="auto">
            <a:xfrm>
              <a:off x="1484" y="2645"/>
              <a:ext cx="164" cy="1"/>
            </a:xfrm>
            <a:prstGeom prst="line">
              <a:avLst/>
            </a:prstGeom>
            <a:noFill/>
            <a:ln w="23813">
              <a:solidFill>
                <a:srgbClr val="000000"/>
              </a:solidFill>
              <a:round/>
            </a:ln>
          </p:spPr>
          <p:txBody>
            <a:bodyPr/>
            <a:lstStyle/>
            <a:p>
              <a:endParaRPr lang="zh-CN" altLang="en-US"/>
            </a:p>
          </p:txBody>
        </p:sp>
        <p:sp>
          <p:nvSpPr>
            <p:cNvPr id="54278" name="Line 9"/>
            <p:cNvSpPr>
              <a:spLocks noChangeShapeType="1"/>
            </p:cNvSpPr>
            <p:nvPr/>
          </p:nvSpPr>
          <p:spPr bwMode="auto">
            <a:xfrm>
              <a:off x="1484" y="1121"/>
              <a:ext cx="1" cy="1524"/>
            </a:xfrm>
            <a:prstGeom prst="line">
              <a:avLst/>
            </a:prstGeom>
            <a:noFill/>
            <a:ln w="23813">
              <a:solidFill>
                <a:srgbClr val="000000"/>
              </a:solidFill>
              <a:round/>
            </a:ln>
          </p:spPr>
          <p:txBody>
            <a:bodyPr/>
            <a:lstStyle/>
            <a:p>
              <a:endParaRPr lang="zh-CN" altLang="en-US"/>
            </a:p>
          </p:txBody>
        </p:sp>
        <p:sp>
          <p:nvSpPr>
            <p:cNvPr id="54279" name="Line 10"/>
            <p:cNvSpPr>
              <a:spLocks noChangeShapeType="1"/>
            </p:cNvSpPr>
            <p:nvPr/>
          </p:nvSpPr>
          <p:spPr bwMode="auto">
            <a:xfrm>
              <a:off x="1879" y="1271"/>
              <a:ext cx="1" cy="500"/>
            </a:xfrm>
            <a:prstGeom prst="line">
              <a:avLst/>
            </a:prstGeom>
            <a:noFill/>
            <a:ln w="23813">
              <a:solidFill>
                <a:srgbClr val="000000"/>
              </a:solidFill>
              <a:round/>
            </a:ln>
          </p:spPr>
          <p:txBody>
            <a:bodyPr/>
            <a:lstStyle/>
            <a:p>
              <a:endParaRPr lang="zh-CN" altLang="en-US"/>
            </a:p>
          </p:txBody>
        </p:sp>
        <p:sp>
          <p:nvSpPr>
            <p:cNvPr id="54280" name="Line 11"/>
            <p:cNvSpPr>
              <a:spLocks noChangeShapeType="1"/>
            </p:cNvSpPr>
            <p:nvPr/>
          </p:nvSpPr>
          <p:spPr bwMode="auto">
            <a:xfrm>
              <a:off x="1879" y="1771"/>
              <a:ext cx="172" cy="1"/>
            </a:xfrm>
            <a:prstGeom prst="line">
              <a:avLst/>
            </a:prstGeom>
            <a:noFill/>
            <a:ln w="23813">
              <a:solidFill>
                <a:srgbClr val="000000"/>
              </a:solidFill>
              <a:round/>
            </a:ln>
          </p:spPr>
          <p:txBody>
            <a:bodyPr/>
            <a:lstStyle/>
            <a:p>
              <a:endParaRPr lang="zh-CN" altLang="en-US"/>
            </a:p>
          </p:txBody>
        </p:sp>
        <p:sp>
          <p:nvSpPr>
            <p:cNvPr id="54281" name="Line 12"/>
            <p:cNvSpPr>
              <a:spLocks noChangeShapeType="1"/>
            </p:cNvSpPr>
            <p:nvPr/>
          </p:nvSpPr>
          <p:spPr bwMode="auto">
            <a:xfrm>
              <a:off x="1879" y="2212"/>
              <a:ext cx="172" cy="1"/>
            </a:xfrm>
            <a:prstGeom prst="line">
              <a:avLst/>
            </a:prstGeom>
            <a:noFill/>
            <a:ln w="23813">
              <a:solidFill>
                <a:srgbClr val="000000"/>
              </a:solidFill>
              <a:round/>
            </a:ln>
          </p:spPr>
          <p:txBody>
            <a:bodyPr/>
            <a:lstStyle/>
            <a:p>
              <a:endParaRPr lang="zh-CN" altLang="en-US"/>
            </a:p>
          </p:txBody>
        </p:sp>
        <p:sp>
          <p:nvSpPr>
            <p:cNvPr id="54282" name="Line 13"/>
            <p:cNvSpPr>
              <a:spLocks noChangeShapeType="1"/>
            </p:cNvSpPr>
            <p:nvPr/>
          </p:nvSpPr>
          <p:spPr bwMode="auto">
            <a:xfrm>
              <a:off x="1879" y="1771"/>
              <a:ext cx="1" cy="441"/>
            </a:xfrm>
            <a:prstGeom prst="line">
              <a:avLst/>
            </a:prstGeom>
            <a:noFill/>
            <a:ln w="23813">
              <a:solidFill>
                <a:srgbClr val="000000"/>
              </a:solidFill>
              <a:round/>
            </a:ln>
          </p:spPr>
          <p:txBody>
            <a:bodyPr/>
            <a:lstStyle/>
            <a:p>
              <a:endParaRPr lang="zh-CN" altLang="en-US"/>
            </a:p>
          </p:txBody>
        </p:sp>
        <p:sp>
          <p:nvSpPr>
            <p:cNvPr id="54283" name="Rectangle 14"/>
            <p:cNvSpPr>
              <a:spLocks noChangeArrowheads="1"/>
            </p:cNvSpPr>
            <p:nvPr/>
          </p:nvSpPr>
          <p:spPr bwMode="auto">
            <a:xfrm>
              <a:off x="2051" y="1614"/>
              <a:ext cx="1775" cy="321"/>
            </a:xfrm>
            <a:prstGeom prst="rect">
              <a:avLst/>
            </a:prstGeom>
            <a:solidFill>
              <a:srgbClr val="FFFFFF"/>
            </a:solidFill>
            <a:ln w="9525">
              <a:no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284" name="Rectangle 15"/>
            <p:cNvSpPr>
              <a:spLocks noChangeArrowheads="1"/>
            </p:cNvSpPr>
            <p:nvPr/>
          </p:nvSpPr>
          <p:spPr bwMode="auto">
            <a:xfrm>
              <a:off x="2268" y="1661"/>
              <a:ext cx="1391" cy="227"/>
            </a:xfrm>
            <a:prstGeom prst="rect">
              <a:avLst/>
            </a:prstGeom>
            <a:noFill/>
            <a:ln w="9525">
              <a:noFill/>
              <a:miter lim="800000"/>
            </a:ln>
          </p:spPr>
          <p:txBody>
            <a:bodyPr wrap="none" lIns="0" tIns="0" rIns="0" bIns="0">
              <a:spAutoFit/>
            </a:bodyPr>
            <a:lstStyle/>
            <a:p>
              <a:pPr algn="ctr">
                <a:lnSpc>
                  <a:spcPct val="130000"/>
                </a:lnSpc>
                <a:spcBef>
                  <a:spcPct val="20000"/>
                </a:spcBef>
                <a:buClr>
                  <a:schemeClr val="accent2"/>
                </a:buClr>
                <a:buSzPct val="60000"/>
                <a:buFont typeface="Wingdings" panose="05000000000000000000" pitchFamily="2" charset="2"/>
                <a:buNone/>
              </a:pPr>
              <a:r>
                <a:rPr lang="zh-CN" altLang="en-US" sz="1800" b="1">
                  <a:solidFill>
                    <a:srgbClr val="000000"/>
                  </a:solidFill>
                  <a:latin typeface="华文细黑" panose="02010600040101010101" pitchFamily="2" charset="-122"/>
                  <a:ea typeface="华文细黑" panose="02010600040101010101" pitchFamily="2" charset="-122"/>
                </a:rPr>
                <a:t>算符优先</a:t>
              </a:r>
              <a:r>
                <a:rPr lang="en-US" altLang="zh-CN" sz="1800" b="1">
                  <a:solidFill>
                    <a:srgbClr val="000000"/>
                  </a:solidFill>
                  <a:latin typeface="华文细黑" panose="02010600040101010101" pitchFamily="2" charset="-122"/>
                  <a:ea typeface="华文细黑" panose="02010600040101010101" pitchFamily="2" charset="-122"/>
                </a:rPr>
                <a:t>-</a:t>
              </a:r>
              <a:r>
                <a:rPr lang="zh-CN" altLang="en-US" sz="1800" b="1">
                  <a:solidFill>
                    <a:srgbClr val="000000"/>
                  </a:solidFill>
                  <a:latin typeface="华文细黑" panose="02010600040101010101" pitchFamily="2" charset="-122"/>
                  <a:ea typeface="华文细黑" panose="02010600040101010101" pitchFamily="2" charset="-122"/>
                </a:rPr>
                <a:t>最左素短语</a:t>
              </a:r>
              <a:endParaRPr lang="zh-CN" altLang="en-US" sz="1800" b="1">
                <a:latin typeface="华文细黑" panose="02010600040101010101" pitchFamily="2" charset="-122"/>
                <a:ea typeface="华文细黑" panose="02010600040101010101" pitchFamily="2" charset="-122"/>
              </a:endParaRPr>
            </a:p>
          </p:txBody>
        </p:sp>
        <p:sp>
          <p:nvSpPr>
            <p:cNvPr id="54285" name="Rectangle 16"/>
            <p:cNvSpPr>
              <a:spLocks noChangeArrowheads="1"/>
            </p:cNvSpPr>
            <p:nvPr/>
          </p:nvSpPr>
          <p:spPr bwMode="auto">
            <a:xfrm>
              <a:off x="2051" y="1614"/>
              <a:ext cx="1775" cy="321"/>
            </a:xfrm>
            <a:prstGeom prst="rect">
              <a:avLst/>
            </a:prstGeom>
            <a:noFill/>
            <a:ln w="23813">
              <a:solidFill>
                <a:srgbClr val="5E574E"/>
              </a:solid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286" name="Rectangle 17"/>
            <p:cNvSpPr>
              <a:spLocks noChangeArrowheads="1"/>
            </p:cNvSpPr>
            <p:nvPr/>
          </p:nvSpPr>
          <p:spPr bwMode="auto">
            <a:xfrm>
              <a:off x="2051" y="2055"/>
              <a:ext cx="1775" cy="321"/>
            </a:xfrm>
            <a:prstGeom prst="rect">
              <a:avLst/>
            </a:prstGeom>
            <a:solidFill>
              <a:srgbClr val="FFFFFF"/>
            </a:solidFill>
            <a:ln w="9525">
              <a:no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sz="1800">
                <a:latin typeface="华文细黑" panose="02010600040101010101" pitchFamily="2" charset="-122"/>
                <a:ea typeface="华文细黑" panose="02010600040101010101" pitchFamily="2" charset="-122"/>
              </a:endParaRPr>
            </a:p>
          </p:txBody>
        </p:sp>
        <p:sp>
          <p:nvSpPr>
            <p:cNvPr id="54287" name="Rectangle 18"/>
            <p:cNvSpPr>
              <a:spLocks noChangeArrowheads="1"/>
            </p:cNvSpPr>
            <p:nvPr/>
          </p:nvSpPr>
          <p:spPr bwMode="auto">
            <a:xfrm>
              <a:off x="2454" y="2115"/>
              <a:ext cx="1005" cy="213"/>
            </a:xfrm>
            <a:prstGeom prst="rect">
              <a:avLst/>
            </a:prstGeom>
            <a:noFill/>
            <a:ln w="9525">
              <a:noFill/>
              <a:miter lim="800000"/>
            </a:ln>
          </p:spPr>
          <p:txBody>
            <a:bodyPr wrap="none" lIns="0" tIns="0" rIns="0" bIns="0">
              <a:spAutoFit/>
            </a:bodyPr>
            <a:lstStyle/>
            <a:p>
              <a:pPr algn="ctr">
                <a:lnSpc>
                  <a:spcPct val="130000"/>
                </a:lnSpc>
                <a:spcBef>
                  <a:spcPct val="20000"/>
                </a:spcBef>
                <a:buClr>
                  <a:schemeClr val="accent2"/>
                </a:buClr>
                <a:buSzPct val="60000"/>
                <a:buFont typeface="Wingdings" panose="05000000000000000000" pitchFamily="2" charset="2"/>
                <a:buNone/>
              </a:pPr>
              <a:r>
                <a:rPr lang="zh-CN" altLang="en-US" sz="1900" b="1">
                  <a:solidFill>
                    <a:srgbClr val="000000"/>
                  </a:solidFill>
                  <a:latin typeface="宋体" panose="02010600030101010101" pitchFamily="2" charset="-122"/>
                </a:rPr>
                <a:t>规范归约</a:t>
              </a:r>
              <a:r>
                <a:rPr lang="en-US" altLang="zh-CN" sz="1900" b="1">
                  <a:solidFill>
                    <a:srgbClr val="000000"/>
                  </a:solidFill>
                  <a:latin typeface="宋体" panose="02010600030101010101" pitchFamily="2" charset="-122"/>
                </a:rPr>
                <a:t>-</a:t>
              </a:r>
              <a:r>
                <a:rPr lang="zh-CN" altLang="en-US" sz="1900" b="1">
                  <a:solidFill>
                    <a:srgbClr val="000000"/>
                  </a:solidFill>
                  <a:latin typeface="宋体" panose="02010600030101010101" pitchFamily="2" charset="-122"/>
                </a:rPr>
                <a:t>句柄</a:t>
              </a:r>
              <a:endParaRPr lang="zh-CN" altLang="en-US" b="1"/>
            </a:p>
          </p:txBody>
        </p:sp>
        <p:sp>
          <p:nvSpPr>
            <p:cNvPr id="54288" name="Rectangle 19"/>
            <p:cNvSpPr>
              <a:spLocks noChangeArrowheads="1"/>
            </p:cNvSpPr>
            <p:nvPr/>
          </p:nvSpPr>
          <p:spPr bwMode="auto">
            <a:xfrm>
              <a:off x="2051" y="2055"/>
              <a:ext cx="1775" cy="321"/>
            </a:xfrm>
            <a:prstGeom prst="rect">
              <a:avLst/>
            </a:prstGeom>
            <a:noFill/>
            <a:ln w="23813">
              <a:solidFill>
                <a:srgbClr val="5E574E"/>
              </a:solid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289" name="Rectangle 20"/>
            <p:cNvSpPr>
              <a:spLocks noChangeArrowheads="1"/>
            </p:cNvSpPr>
            <p:nvPr/>
          </p:nvSpPr>
          <p:spPr bwMode="auto">
            <a:xfrm>
              <a:off x="1648" y="972"/>
              <a:ext cx="1925" cy="299"/>
            </a:xfrm>
            <a:prstGeom prst="rect">
              <a:avLst/>
            </a:prstGeom>
            <a:solidFill>
              <a:srgbClr val="FFFFFF"/>
            </a:solidFill>
            <a:ln w="9525">
              <a:no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290" name="Rectangle 21"/>
            <p:cNvSpPr>
              <a:spLocks noChangeArrowheads="1"/>
            </p:cNvSpPr>
            <p:nvPr/>
          </p:nvSpPr>
          <p:spPr bwMode="auto">
            <a:xfrm>
              <a:off x="1975" y="981"/>
              <a:ext cx="1319" cy="227"/>
            </a:xfrm>
            <a:prstGeom prst="rect">
              <a:avLst/>
            </a:prstGeom>
            <a:noFill/>
            <a:ln w="9525">
              <a:noFill/>
              <a:miter lim="800000"/>
            </a:ln>
          </p:spPr>
          <p:txBody>
            <a:bodyPr wrap="none" lIns="0" tIns="0" rIns="0" bIns="0">
              <a:spAutoFit/>
            </a:bodyPr>
            <a:lstStyle/>
            <a:p>
              <a:pPr algn="ctr">
                <a:lnSpc>
                  <a:spcPct val="130000"/>
                </a:lnSpc>
                <a:spcBef>
                  <a:spcPct val="20000"/>
                </a:spcBef>
                <a:buClr>
                  <a:schemeClr val="accent2"/>
                </a:buClr>
                <a:buSzPct val="60000"/>
                <a:buFont typeface="Wingdings" panose="05000000000000000000" pitchFamily="2" charset="2"/>
                <a:buNone/>
              </a:pPr>
              <a:r>
                <a:rPr lang="zh-CN" altLang="en-US" sz="1800" b="1">
                  <a:solidFill>
                    <a:srgbClr val="000000"/>
                  </a:solidFill>
                  <a:latin typeface="华文细黑" panose="02010600040101010101" pitchFamily="2" charset="-122"/>
                  <a:ea typeface="华文细黑" panose="02010600040101010101" pitchFamily="2" charset="-122"/>
                </a:rPr>
                <a:t>自下而上</a:t>
              </a:r>
              <a:r>
                <a:rPr lang="en-US" altLang="zh-CN" sz="1800" b="1">
                  <a:solidFill>
                    <a:srgbClr val="000000"/>
                  </a:solidFill>
                  <a:latin typeface="华文细黑" panose="02010600040101010101" pitchFamily="2" charset="-122"/>
                  <a:ea typeface="华文细黑" panose="02010600040101010101" pitchFamily="2" charset="-122"/>
                </a:rPr>
                <a:t>(</a:t>
              </a:r>
              <a:r>
                <a:rPr lang="zh-CN" altLang="en-US" sz="1800" b="1">
                  <a:solidFill>
                    <a:srgbClr val="000000"/>
                  </a:solidFill>
                  <a:latin typeface="华文细黑" panose="02010600040101010101" pitchFamily="2" charset="-122"/>
                  <a:ea typeface="华文细黑" panose="02010600040101010101" pitchFamily="2" charset="-122"/>
                </a:rPr>
                <a:t>自动生成</a:t>
              </a:r>
              <a:r>
                <a:rPr lang="en-US" altLang="zh-CN" sz="1800" b="1">
                  <a:solidFill>
                    <a:srgbClr val="000000"/>
                  </a:solidFill>
                  <a:latin typeface="华文细黑" panose="02010600040101010101" pitchFamily="2" charset="-122"/>
                  <a:ea typeface="华文细黑" panose="02010600040101010101" pitchFamily="2" charset="-122"/>
                </a:rPr>
                <a:t>)</a:t>
              </a:r>
              <a:endParaRPr lang="en-US" altLang="zh-CN" sz="1800" b="1">
                <a:latin typeface="华文细黑" panose="02010600040101010101" pitchFamily="2" charset="-122"/>
                <a:ea typeface="华文细黑" panose="02010600040101010101" pitchFamily="2" charset="-122"/>
              </a:endParaRPr>
            </a:p>
          </p:txBody>
        </p:sp>
        <p:sp>
          <p:nvSpPr>
            <p:cNvPr id="54291" name="Rectangle 22"/>
            <p:cNvSpPr>
              <a:spLocks noChangeArrowheads="1"/>
            </p:cNvSpPr>
            <p:nvPr/>
          </p:nvSpPr>
          <p:spPr bwMode="auto">
            <a:xfrm>
              <a:off x="1648" y="972"/>
              <a:ext cx="1925" cy="299"/>
            </a:xfrm>
            <a:prstGeom prst="rect">
              <a:avLst/>
            </a:prstGeom>
            <a:noFill/>
            <a:ln w="23813">
              <a:solidFill>
                <a:srgbClr val="5E574E"/>
              </a:solid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292" name="Line 23"/>
            <p:cNvSpPr>
              <a:spLocks noChangeShapeType="1"/>
            </p:cNvSpPr>
            <p:nvPr/>
          </p:nvSpPr>
          <p:spPr bwMode="auto">
            <a:xfrm>
              <a:off x="1879" y="2794"/>
              <a:ext cx="1" cy="500"/>
            </a:xfrm>
            <a:prstGeom prst="line">
              <a:avLst/>
            </a:prstGeom>
            <a:noFill/>
            <a:ln w="23813">
              <a:solidFill>
                <a:srgbClr val="000000"/>
              </a:solidFill>
              <a:round/>
            </a:ln>
          </p:spPr>
          <p:txBody>
            <a:bodyPr/>
            <a:lstStyle/>
            <a:p>
              <a:endParaRPr lang="zh-CN" altLang="en-US"/>
            </a:p>
          </p:txBody>
        </p:sp>
        <p:sp>
          <p:nvSpPr>
            <p:cNvPr id="54293" name="Line 24"/>
            <p:cNvSpPr>
              <a:spLocks noChangeShapeType="1"/>
            </p:cNvSpPr>
            <p:nvPr/>
          </p:nvSpPr>
          <p:spPr bwMode="auto">
            <a:xfrm>
              <a:off x="1879" y="3294"/>
              <a:ext cx="172" cy="1"/>
            </a:xfrm>
            <a:prstGeom prst="line">
              <a:avLst/>
            </a:prstGeom>
            <a:noFill/>
            <a:ln w="23813">
              <a:solidFill>
                <a:srgbClr val="000000"/>
              </a:solidFill>
              <a:round/>
            </a:ln>
          </p:spPr>
          <p:txBody>
            <a:bodyPr/>
            <a:lstStyle/>
            <a:p>
              <a:endParaRPr lang="zh-CN" altLang="en-US"/>
            </a:p>
          </p:txBody>
        </p:sp>
        <p:sp>
          <p:nvSpPr>
            <p:cNvPr id="54294" name="Line 25"/>
            <p:cNvSpPr>
              <a:spLocks noChangeShapeType="1"/>
            </p:cNvSpPr>
            <p:nvPr/>
          </p:nvSpPr>
          <p:spPr bwMode="auto">
            <a:xfrm>
              <a:off x="1879" y="3735"/>
              <a:ext cx="172" cy="1"/>
            </a:xfrm>
            <a:prstGeom prst="line">
              <a:avLst/>
            </a:prstGeom>
            <a:noFill/>
            <a:ln w="23813">
              <a:solidFill>
                <a:srgbClr val="000000"/>
              </a:solidFill>
              <a:round/>
            </a:ln>
          </p:spPr>
          <p:txBody>
            <a:bodyPr/>
            <a:lstStyle/>
            <a:p>
              <a:endParaRPr lang="zh-CN" altLang="en-US"/>
            </a:p>
          </p:txBody>
        </p:sp>
        <p:sp>
          <p:nvSpPr>
            <p:cNvPr id="54295" name="Line 26"/>
            <p:cNvSpPr>
              <a:spLocks noChangeShapeType="1"/>
            </p:cNvSpPr>
            <p:nvPr/>
          </p:nvSpPr>
          <p:spPr bwMode="auto">
            <a:xfrm>
              <a:off x="1879" y="3294"/>
              <a:ext cx="1" cy="441"/>
            </a:xfrm>
            <a:prstGeom prst="line">
              <a:avLst/>
            </a:prstGeom>
            <a:noFill/>
            <a:ln w="23813">
              <a:solidFill>
                <a:srgbClr val="000000"/>
              </a:solidFill>
              <a:round/>
            </a:ln>
          </p:spPr>
          <p:txBody>
            <a:bodyPr/>
            <a:lstStyle/>
            <a:p>
              <a:endParaRPr lang="zh-CN" altLang="en-US"/>
            </a:p>
          </p:txBody>
        </p:sp>
        <p:sp>
          <p:nvSpPr>
            <p:cNvPr id="54296" name="Rectangle 27"/>
            <p:cNvSpPr>
              <a:spLocks noChangeArrowheads="1"/>
            </p:cNvSpPr>
            <p:nvPr/>
          </p:nvSpPr>
          <p:spPr bwMode="auto">
            <a:xfrm>
              <a:off x="2051" y="3137"/>
              <a:ext cx="1775" cy="322"/>
            </a:xfrm>
            <a:prstGeom prst="rect">
              <a:avLst/>
            </a:prstGeom>
            <a:solidFill>
              <a:srgbClr val="FFFFFF"/>
            </a:solidFill>
            <a:ln w="9525">
              <a:no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297" name="Rectangle 28"/>
            <p:cNvSpPr>
              <a:spLocks noChangeArrowheads="1"/>
            </p:cNvSpPr>
            <p:nvPr/>
          </p:nvSpPr>
          <p:spPr bwMode="auto">
            <a:xfrm>
              <a:off x="2268" y="3205"/>
              <a:ext cx="1391" cy="227"/>
            </a:xfrm>
            <a:prstGeom prst="rect">
              <a:avLst/>
            </a:prstGeom>
            <a:noFill/>
            <a:ln w="9525">
              <a:noFill/>
              <a:miter lim="800000"/>
            </a:ln>
          </p:spPr>
          <p:txBody>
            <a:bodyPr wrap="none" lIns="0" tIns="0" rIns="0" bIns="0">
              <a:spAutoFit/>
            </a:bodyPr>
            <a:lstStyle/>
            <a:p>
              <a:pPr algn="ctr">
                <a:lnSpc>
                  <a:spcPct val="130000"/>
                </a:lnSpc>
                <a:spcBef>
                  <a:spcPct val="20000"/>
                </a:spcBef>
                <a:buClr>
                  <a:schemeClr val="accent2"/>
                </a:buClr>
                <a:buSzPct val="60000"/>
                <a:buFont typeface="Wingdings" panose="05000000000000000000" pitchFamily="2" charset="2"/>
                <a:buNone/>
              </a:pPr>
              <a:r>
                <a:rPr lang="zh-CN" altLang="en-US" sz="1800" b="1">
                  <a:solidFill>
                    <a:srgbClr val="000000"/>
                  </a:solidFill>
                  <a:latin typeface="华文细黑" panose="02010600040101010101" pitchFamily="2" charset="-122"/>
                  <a:ea typeface="华文细黑" panose="02010600040101010101" pitchFamily="2" charset="-122"/>
                </a:rPr>
                <a:t>递归下降</a:t>
              </a:r>
              <a:r>
                <a:rPr lang="en-US" altLang="zh-CN" sz="1800" b="1">
                  <a:solidFill>
                    <a:srgbClr val="000000"/>
                  </a:solidFill>
                  <a:latin typeface="华文细黑" panose="02010600040101010101" pitchFamily="2" charset="-122"/>
                  <a:ea typeface="华文细黑" panose="02010600040101010101" pitchFamily="2" charset="-122"/>
                </a:rPr>
                <a:t>-</a:t>
              </a:r>
              <a:r>
                <a:rPr lang="zh-CN" altLang="en-US" sz="1800" b="1">
                  <a:solidFill>
                    <a:srgbClr val="000000"/>
                  </a:solidFill>
                  <a:latin typeface="华文细黑" panose="02010600040101010101" pitchFamily="2" charset="-122"/>
                  <a:ea typeface="华文细黑" panose="02010600040101010101" pitchFamily="2" charset="-122"/>
                </a:rPr>
                <a:t>消除左递归</a:t>
              </a:r>
              <a:endParaRPr lang="zh-CN" altLang="en-US" sz="1800" b="1">
                <a:latin typeface="华文细黑" panose="02010600040101010101" pitchFamily="2" charset="-122"/>
                <a:ea typeface="华文细黑" panose="02010600040101010101" pitchFamily="2" charset="-122"/>
              </a:endParaRPr>
            </a:p>
          </p:txBody>
        </p:sp>
        <p:sp>
          <p:nvSpPr>
            <p:cNvPr id="54298" name="Rectangle 29"/>
            <p:cNvSpPr>
              <a:spLocks noChangeArrowheads="1"/>
            </p:cNvSpPr>
            <p:nvPr/>
          </p:nvSpPr>
          <p:spPr bwMode="auto">
            <a:xfrm>
              <a:off x="2051" y="3137"/>
              <a:ext cx="1775" cy="322"/>
            </a:xfrm>
            <a:prstGeom prst="rect">
              <a:avLst/>
            </a:prstGeom>
            <a:noFill/>
            <a:ln w="23813">
              <a:solidFill>
                <a:srgbClr val="5E574E"/>
              </a:solid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299" name="Rectangle 30"/>
            <p:cNvSpPr>
              <a:spLocks noChangeArrowheads="1"/>
            </p:cNvSpPr>
            <p:nvPr/>
          </p:nvSpPr>
          <p:spPr bwMode="auto">
            <a:xfrm>
              <a:off x="2051" y="3578"/>
              <a:ext cx="1775" cy="321"/>
            </a:xfrm>
            <a:prstGeom prst="rect">
              <a:avLst/>
            </a:prstGeom>
            <a:solidFill>
              <a:srgbClr val="FFFFFF"/>
            </a:solidFill>
            <a:ln w="9525">
              <a:no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300" name="Rectangle 31"/>
            <p:cNvSpPr>
              <a:spLocks noChangeArrowheads="1"/>
            </p:cNvSpPr>
            <p:nvPr/>
          </p:nvSpPr>
          <p:spPr bwMode="auto">
            <a:xfrm>
              <a:off x="2197" y="3566"/>
              <a:ext cx="1578" cy="227"/>
            </a:xfrm>
            <a:prstGeom prst="rect">
              <a:avLst/>
            </a:prstGeom>
            <a:noFill/>
            <a:ln w="9525">
              <a:noFill/>
              <a:miter lim="800000"/>
            </a:ln>
          </p:spPr>
          <p:txBody>
            <a:bodyPr wrap="none" lIns="0" tIns="0" rIns="0" bIns="0">
              <a:spAutoFit/>
            </a:bodyPr>
            <a:lstStyle/>
            <a:p>
              <a:pPr algn="ctr">
                <a:lnSpc>
                  <a:spcPct val="130000"/>
                </a:lnSpc>
                <a:spcBef>
                  <a:spcPct val="20000"/>
                </a:spcBef>
                <a:buClr>
                  <a:schemeClr val="accent2"/>
                </a:buClr>
                <a:buSzPct val="60000"/>
                <a:buFont typeface="Wingdings" panose="05000000000000000000" pitchFamily="2" charset="2"/>
                <a:buNone/>
              </a:pPr>
              <a:r>
                <a:rPr lang="zh-CN" altLang="en-US" sz="1800" b="1">
                  <a:solidFill>
                    <a:srgbClr val="000000"/>
                  </a:solidFill>
                  <a:latin typeface="华文细黑" panose="02010600040101010101" pitchFamily="2" charset="-122"/>
                  <a:ea typeface="华文细黑" panose="02010600040101010101" pitchFamily="2" charset="-122"/>
                </a:rPr>
                <a:t>预测分析法</a:t>
              </a:r>
              <a:r>
                <a:rPr lang="en-US" altLang="zh-CN" sz="1800" b="1">
                  <a:solidFill>
                    <a:srgbClr val="000000"/>
                  </a:solidFill>
                  <a:latin typeface="华文细黑" panose="02010600040101010101" pitchFamily="2" charset="-122"/>
                  <a:ea typeface="华文细黑" panose="02010600040101010101" pitchFamily="2" charset="-122"/>
                </a:rPr>
                <a:t>-</a:t>
              </a:r>
              <a:r>
                <a:rPr lang="zh-CN" altLang="en-US" sz="1800" b="1">
                  <a:solidFill>
                    <a:srgbClr val="000000"/>
                  </a:solidFill>
                  <a:latin typeface="华文细黑" panose="02010600040101010101" pitchFamily="2" charset="-122"/>
                  <a:ea typeface="华文细黑" panose="02010600040101010101" pitchFamily="2" charset="-122"/>
                </a:rPr>
                <a:t>预测分析表</a:t>
              </a:r>
              <a:r>
                <a:rPr lang="zh-CN" altLang="en-US" sz="1800" b="1">
                  <a:latin typeface="华文细黑" panose="02010600040101010101" pitchFamily="2" charset="-122"/>
                  <a:ea typeface="华文细黑" panose="02010600040101010101" pitchFamily="2" charset="-122"/>
                </a:rPr>
                <a:t> </a:t>
              </a:r>
              <a:endParaRPr lang="zh-CN" altLang="en-US" sz="1800" b="1">
                <a:latin typeface="华文细黑" panose="02010600040101010101" pitchFamily="2" charset="-122"/>
                <a:ea typeface="华文细黑" panose="02010600040101010101" pitchFamily="2" charset="-122"/>
              </a:endParaRPr>
            </a:p>
          </p:txBody>
        </p:sp>
        <p:sp>
          <p:nvSpPr>
            <p:cNvPr id="54301" name="Rectangle 32"/>
            <p:cNvSpPr>
              <a:spLocks noChangeArrowheads="1"/>
            </p:cNvSpPr>
            <p:nvPr/>
          </p:nvSpPr>
          <p:spPr bwMode="auto">
            <a:xfrm>
              <a:off x="2051" y="3578"/>
              <a:ext cx="1775" cy="321"/>
            </a:xfrm>
            <a:prstGeom prst="rect">
              <a:avLst/>
            </a:prstGeom>
            <a:noFill/>
            <a:ln w="23813">
              <a:solidFill>
                <a:srgbClr val="5E574E"/>
              </a:solid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302" name="Rectangle 33"/>
            <p:cNvSpPr>
              <a:spLocks noChangeArrowheads="1"/>
            </p:cNvSpPr>
            <p:nvPr/>
          </p:nvSpPr>
          <p:spPr bwMode="auto">
            <a:xfrm>
              <a:off x="1648" y="2495"/>
              <a:ext cx="1925" cy="299"/>
            </a:xfrm>
            <a:prstGeom prst="rect">
              <a:avLst/>
            </a:prstGeom>
            <a:solidFill>
              <a:srgbClr val="FFFFFF"/>
            </a:solidFill>
            <a:ln w="9525">
              <a:no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303" name="Rectangle 34"/>
            <p:cNvSpPr>
              <a:spLocks noChangeArrowheads="1"/>
            </p:cNvSpPr>
            <p:nvPr/>
          </p:nvSpPr>
          <p:spPr bwMode="auto">
            <a:xfrm>
              <a:off x="1763" y="2562"/>
              <a:ext cx="1758" cy="227"/>
            </a:xfrm>
            <a:prstGeom prst="rect">
              <a:avLst/>
            </a:prstGeom>
            <a:noFill/>
            <a:ln w="9525">
              <a:noFill/>
              <a:miter lim="800000"/>
            </a:ln>
          </p:spPr>
          <p:txBody>
            <a:bodyPr wrap="none" lIns="0" tIns="0" rIns="0" bIns="0">
              <a:spAutoFit/>
            </a:bodyPr>
            <a:lstStyle/>
            <a:p>
              <a:pPr algn="ctr">
                <a:lnSpc>
                  <a:spcPct val="130000"/>
                </a:lnSpc>
                <a:spcBef>
                  <a:spcPct val="20000"/>
                </a:spcBef>
                <a:buClr>
                  <a:schemeClr val="accent2"/>
                </a:buClr>
                <a:buSzPct val="60000"/>
                <a:buFont typeface="Wingdings" panose="05000000000000000000" pitchFamily="2" charset="2"/>
                <a:buNone/>
              </a:pPr>
              <a:r>
                <a:rPr lang="zh-CN" altLang="en-US" sz="1800" b="1">
                  <a:solidFill>
                    <a:srgbClr val="000000"/>
                  </a:solidFill>
                  <a:latin typeface="华文细黑" panose="02010600040101010101" pitchFamily="2" charset="-122"/>
                  <a:ea typeface="华文细黑" panose="02010600040101010101" pitchFamily="2" charset="-122"/>
                </a:rPr>
                <a:t>自上而下</a:t>
              </a:r>
              <a:r>
                <a:rPr lang="en-US" altLang="zh-CN" sz="1800" b="1">
                  <a:solidFill>
                    <a:srgbClr val="000000"/>
                  </a:solidFill>
                  <a:latin typeface="华文细黑" panose="02010600040101010101" pitchFamily="2" charset="-122"/>
                  <a:ea typeface="华文细黑" panose="02010600040101010101" pitchFamily="2" charset="-122"/>
                </a:rPr>
                <a:t>(</a:t>
              </a:r>
              <a:r>
                <a:rPr lang="zh-CN" altLang="en-US" sz="1800" b="1">
                  <a:solidFill>
                    <a:srgbClr val="000000"/>
                  </a:solidFill>
                  <a:latin typeface="华文细黑" panose="02010600040101010101" pitchFamily="2" charset="-122"/>
                  <a:ea typeface="华文细黑" panose="02010600040101010101" pitchFamily="2" charset="-122"/>
                </a:rPr>
                <a:t>手动，自动生成</a:t>
              </a:r>
              <a:r>
                <a:rPr lang="en-US" altLang="zh-CN" sz="1800" b="1">
                  <a:solidFill>
                    <a:srgbClr val="000000"/>
                  </a:solidFill>
                  <a:latin typeface="华文细黑" panose="02010600040101010101" pitchFamily="2" charset="-122"/>
                  <a:ea typeface="华文细黑" panose="02010600040101010101" pitchFamily="2" charset="-122"/>
                </a:rPr>
                <a:t>)</a:t>
              </a:r>
              <a:endParaRPr lang="en-US" altLang="zh-CN" sz="1800" b="1">
                <a:latin typeface="华文细黑" panose="02010600040101010101" pitchFamily="2" charset="-122"/>
                <a:ea typeface="华文细黑" panose="02010600040101010101" pitchFamily="2" charset="-122"/>
              </a:endParaRPr>
            </a:p>
          </p:txBody>
        </p:sp>
        <p:sp>
          <p:nvSpPr>
            <p:cNvPr id="54304" name="Rectangle 35"/>
            <p:cNvSpPr>
              <a:spLocks noChangeArrowheads="1"/>
            </p:cNvSpPr>
            <p:nvPr/>
          </p:nvSpPr>
          <p:spPr bwMode="auto">
            <a:xfrm>
              <a:off x="1648" y="2495"/>
              <a:ext cx="1925" cy="299"/>
            </a:xfrm>
            <a:prstGeom prst="rect">
              <a:avLst/>
            </a:prstGeom>
            <a:noFill/>
            <a:ln w="23813">
              <a:solidFill>
                <a:srgbClr val="000000"/>
              </a:solid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305" name="Rectangle 36"/>
            <p:cNvSpPr>
              <a:spLocks noChangeArrowheads="1"/>
            </p:cNvSpPr>
            <p:nvPr/>
          </p:nvSpPr>
          <p:spPr bwMode="auto">
            <a:xfrm>
              <a:off x="1260" y="330"/>
              <a:ext cx="1850" cy="299"/>
            </a:xfrm>
            <a:prstGeom prst="rect">
              <a:avLst/>
            </a:prstGeom>
            <a:solidFill>
              <a:srgbClr val="FFFFFF"/>
            </a:solidFill>
            <a:ln w="9525">
              <a:no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4306" name="Rectangle 37"/>
            <p:cNvSpPr>
              <a:spLocks noChangeArrowheads="1"/>
            </p:cNvSpPr>
            <p:nvPr/>
          </p:nvSpPr>
          <p:spPr bwMode="auto">
            <a:xfrm>
              <a:off x="1903" y="397"/>
              <a:ext cx="586" cy="227"/>
            </a:xfrm>
            <a:prstGeom prst="rect">
              <a:avLst/>
            </a:prstGeom>
            <a:noFill/>
            <a:ln w="9525">
              <a:noFill/>
              <a:miter lim="800000"/>
            </a:ln>
          </p:spPr>
          <p:txBody>
            <a:bodyPr wrap="none" lIns="0" tIns="0" rIns="0" bIns="0">
              <a:spAutoFit/>
            </a:bodyPr>
            <a:lstStyle/>
            <a:p>
              <a:pPr algn="ctr">
                <a:lnSpc>
                  <a:spcPct val="130000"/>
                </a:lnSpc>
                <a:spcBef>
                  <a:spcPct val="20000"/>
                </a:spcBef>
                <a:buClr>
                  <a:schemeClr val="accent2"/>
                </a:buClr>
                <a:buSzPct val="60000"/>
                <a:buFont typeface="Wingdings" panose="05000000000000000000" pitchFamily="2" charset="2"/>
                <a:buNone/>
              </a:pPr>
              <a:r>
                <a:rPr lang="zh-CN" altLang="en-US" sz="1800" b="1">
                  <a:solidFill>
                    <a:srgbClr val="000000"/>
                  </a:solidFill>
                  <a:latin typeface="华文细黑" panose="02010600040101010101" pitchFamily="2" charset="-122"/>
                  <a:ea typeface="华文细黑" panose="02010600040101010101" pitchFamily="2" charset="-122"/>
                </a:rPr>
                <a:t>语法分析</a:t>
              </a:r>
              <a:endParaRPr lang="zh-CN" altLang="en-US" sz="1800" b="1">
                <a:latin typeface="华文细黑" panose="02010600040101010101" pitchFamily="2" charset="-122"/>
                <a:ea typeface="华文细黑" panose="02010600040101010101" pitchFamily="2" charset="-122"/>
              </a:endParaRPr>
            </a:p>
          </p:txBody>
        </p:sp>
        <p:sp>
          <p:nvSpPr>
            <p:cNvPr id="54307" name="Rectangle 38"/>
            <p:cNvSpPr>
              <a:spLocks noChangeArrowheads="1"/>
            </p:cNvSpPr>
            <p:nvPr/>
          </p:nvSpPr>
          <p:spPr bwMode="auto">
            <a:xfrm>
              <a:off x="1260" y="330"/>
              <a:ext cx="1850" cy="299"/>
            </a:xfrm>
            <a:prstGeom prst="rect">
              <a:avLst/>
            </a:prstGeom>
            <a:noFill/>
            <a:ln w="23813">
              <a:solidFill>
                <a:srgbClr val="5E574E"/>
              </a:solidFill>
              <a:miter lim="800000"/>
            </a:ln>
          </p:spPr>
          <p:txBody>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539750" y="765175"/>
            <a:ext cx="7848600" cy="584200"/>
          </a:xfrm>
          <a:prstGeom prst="rect">
            <a:avLst/>
          </a:prstGeom>
          <a:noFill/>
          <a:ln w="9525">
            <a:noFill/>
            <a:miter lim="800000"/>
          </a:ln>
        </p:spPr>
        <p:txBody>
          <a:bodyPr>
            <a:spAutoFit/>
          </a:bodyPr>
          <a:lstStyle/>
          <a:p>
            <a:pPr algn="ctr">
              <a:spcBef>
                <a:spcPct val="20000"/>
              </a:spcBef>
              <a:buClr>
                <a:schemeClr val="accent2"/>
              </a:buClr>
              <a:buSzPct val="60000"/>
              <a:buFont typeface="Wingdings" panose="05000000000000000000" pitchFamily="2" charset="2"/>
              <a:buNone/>
            </a:pPr>
            <a:r>
              <a:rPr lang="en-US" altLang="zh-CN" sz="3200" b="1">
                <a:latin typeface="华文细黑" panose="02010600040101010101" pitchFamily="2" charset="-122"/>
                <a:ea typeface="华文细黑" panose="02010600040101010101" pitchFamily="2" charset="-122"/>
              </a:rPr>
              <a:t>LR</a:t>
            </a:r>
            <a:r>
              <a:rPr lang="zh-CN" altLang="en-US" sz="3200" b="1">
                <a:latin typeface="华文细黑" panose="02010600040101010101" pitchFamily="2" charset="-122"/>
                <a:ea typeface="华文细黑" panose="02010600040101010101" pitchFamily="2" charset="-122"/>
              </a:rPr>
              <a:t>分析程序的</a:t>
            </a:r>
            <a:r>
              <a:rPr lang="zh-CN" altLang="en-US" sz="3200" b="1">
                <a:solidFill>
                  <a:srgbClr val="993366"/>
                </a:solidFill>
                <a:latin typeface="华文细黑" panose="02010600040101010101" pitchFamily="2" charset="-122"/>
                <a:ea typeface="华文细黑" panose="02010600040101010101" pitchFamily="2" charset="-122"/>
              </a:rPr>
              <a:t>实质</a:t>
            </a:r>
            <a:r>
              <a:rPr lang="zh-CN" altLang="en-US" sz="3200" b="1">
                <a:latin typeface="华文细黑" panose="02010600040101010101" pitchFamily="2" charset="-122"/>
                <a:ea typeface="华文细黑" panose="02010600040101010101" pitchFamily="2" charset="-122"/>
              </a:rPr>
              <a:t>：分析栈＋</a:t>
            </a:r>
            <a:r>
              <a:rPr lang="en-US" altLang="zh-CN" sz="3200" b="1">
                <a:latin typeface="华文细黑" panose="02010600040101010101" pitchFamily="2" charset="-122"/>
                <a:ea typeface="华文细黑" panose="02010600040101010101" pitchFamily="2" charset="-122"/>
              </a:rPr>
              <a:t>DFA</a:t>
            </a:r>
            <a:endParaRPr lang="zh-CN" altLang="en-US" sz="3200" b="1">
              <a:latin typeface="华文细黑" panose="02010600040101010101" pitchFamily="2" charset="-122"/>
              <a:ea typeface="华文细黑" panose="02010600040101010101" pitchFamily="2" charset="-122"/>
            </a:endParaRPr>
          </a:p>
        </p:txBody>
      </p:sp>
      <p:grpSp>
        <p:nvGrpSpPr>
          <p:cNvPr id="2" name="Group 4"/>
          <p:cNvGrpSpPr/>
          <p:nvPr/>
        </p:nvGrpSpPr>
        <p:grpSpPr bwMode="auto">
          <a:xfrm>
            <a:off x="546100" y="1700213"/>
            <a:ext cx="7913688" cy="3844925"/>
            <a:chOff x="204" y="1283"/>
            <a:chExt cx="4985" cy="2422"/>
          </a:xfrm>
        </p:grpSpPr>
        <p:sp>
          <p:nvSpPr>
            <p:cNvPr id="55299" name="Line 5"/>
            <p:cNvSpPr>
              <a:spLocks noChangeShapeType="1"/>
            </p:cNvSpPr>
            <p:nvPr/>
          </p:nvSpPr>
          <p:spPr bwMode="auto">
            <a:xfrm>
              <a:off x="487" y="1792"/>
              <a:ext cx="0" cy="1380"/>
            </a:xfrm>
            <a:prstGeom prst="line">
              <a:avLst/>
            </a:prstGeom>
            <a:noFill/>
            <a:ln w="28575">
              <a:solidFill>
                <a:srgbClr val="000000"/>
              </a:solidFill>
              <a:round/>
            </a:ln>
          </p:spPr>
          <p:txBody>
            <a:bodyPr wrap="none" anchor="ctr">
              <a:spAutoFit/>
            </a:bodyPr>
            <a:lstStyle/>
            <a:p>
              <a:endParaRPr lang="zh-CN" altLang="en-US"/>
            </a:p>
          </p:txBody>
        </p:sp>
        <p:sp>
          <p:nvSpPr>
            <p:cNvPr id="55300" name="Line 6"/>
            <p:cNvSpPr>
              <a:spLocks noChangeShapeType="1"/>
            </p:cNvSpPr>
            <p:nvPr/>
          </p:nvSpPr>
          <p:spPr bwMode="auto">
            <a:xfrm>
              <a:off x="487" y="3172"/>
              <a:ext cx="1418" cy="0"/>
            </a:xfrm>
            <a:prstGeom prst="line">
              <a:avLst/>
            </a:prstGeom>
            <a:noFill/>
            <a:ln w="28575">
              <a:solidFill>
                <a:srgbClr val="000000"/>
              </a:solidFill>
              <a:round/>
            </a:ln>
          </p:spPr>
          <p:txBody>
            <a:bodyPr wrap="none" anchor="ctr">
              <a:spAutoFit/>
            </a:bodyPr>
            <a:lstStyle/>
            <a:p>
              <a:endParaRPr lang="zh-CN" altLang="en-US"/>
            </a:p>
          </p:txBody>
        </p:sp>
        <p:sp>
          <p:nvSpPr>
            <p:cNvPr id="55301" name="Line 7"/>
            <p:cNvSpPr>
              <a:spLocks noChangeShapeType="1"/>
            </p:cNvSpPr>
            <p:nvPr/>
          </p:nvSpPr>
          <p:spPr bwMode="auto">
            <a:xfrm flipV="1">
              <a:off x="1905" y="1752"/>
              <a:ext cx="0" cy="1420"/>
            </a:xfrm>
            <a:prstGeom prst="line">
              <a:avLst/>
            </a:prstGeom>
            <a:noFill/>
            <a:ln w="28575">
              <a:solidFill>
                <a:srgbClr val="000000"/>
              </a:solidFill>
              <a:round/>
            </a:ln>
          </p:spPr>
          <p:txBody>
            <a:bodyPr wrap="none" anchor="ctr">
              <a:spAutoFit/>
            </a:bodyPr>
            <a:lstStyle/>
            <a:p>
              <a:endParaRPr lang="zh-CN" altLang="en-US"/>
            </a:p>
          </p:txBody>
        </p:sp>
        <p:sp>
          <p:nvSpPr>
            <p:cNvPr id="55302" name="Line 8"/>
            <p:cNvSpPr>
              <a:spLocks noChangeShapeType="1"/>
            </p:cNvSpPr>
            <p:nvPr/>
          </p:nvSpPr>
          <p:spPr bwMode="auto">
            <a:xfrm flipV="1">
              <a:off x="1175" y="1792"/>
              <a:ext cx="0" cy="1380"/>
            </a:xfrm>
            <a:prstGeom prst="line">
              <a:avLst/>
            </a:prstGeom>
            <a:noFill/>
            <a:ln w="28575">
              <a:solidFill>
                <a:srgbClr val="000000"/>
              </a:solidFill>
              <a:round/>
            </a:ln>
          </p:spPr>
          <p:txBody>
            <a:bodyPr wrap="none" anchor="ctr">
              <a:spAutoFit/>
            </a:bodyPr>
            <a:lstStyle/>
            <a:p>
              <a:endParaRPr lang="zh-CN" altLang="en-US"/>
            </a:p>
          </p:txBody>
        </p:sp>
        <p:sp>
          <p:nvSpPr>
            <p:cNvPr id="55303" name="Line 9"/>
            <p:cNvSpPr>
              <a:spLocks noChangeShapeType="1"/>
            </p:cNvSpPr>
            <p:nvPr/>
          </p:nvSpPr>
          <p:spPr bwMode="auto">
            <a:xfrm>
              <a:off x="487" y="2897"/>
              <a:ext cx="1418" cy="0"/>
            </a:xfrm>
            <a:prstGeom prst="line">
              <a:avLst/>
            </a:prstGeom>
            <a:noFill/>
            <a:ln w="28575">
              <a:solidFill>
                <a:srgbClr val="000000"/>
              </a:solidFill>
              <a:round/>
            </a:ln>
          </p:spPr>
          <p:txBody>
            <a:bodyPr wrap="none" anchor="ctr">
              <a:spAutoFit/>
            </a:bodyPr>
            <a:lstStyle/>
            <a:p>
              <a:endParaRPr lang="zh-CN" altLang="en-US"/>
            </a:p>
          </p:txBody>
        </p:sp>
        <p:sp>
          <p:nvSpPr>
            <p:cNvPr id="55304" name="Line 10"/>
            <p:cNvSpPr>
              <a:spLocks noChangeShapeType="1"/>
            </p:cNvSpPr>
            <p:nvPr/>
          </p:nvSpPr>
          <p:spPr bwMode="auto">
            <a:xfrm>
              <a:off x="487" y="2581"/>
              <a:ext cx="1418" cy="0"/>
            </a:xfrm>
            <a:prstGeom prst="line">
              <a:avLst/>
            </a:prstGeom>
            <a:noFill/>
            <a:ln w="28575">
              <a:solidFill>
                <a:srgbClr val="000000"/>
              </a:solidFill>
              <a:round/>
            </a:ln>
          </p:spPr>
          <p:txBody>
            <a:bodyPr wrap="none" anchor="ctr">
              <a:spAutoFit/>
            </a:bodyPr>
            <a:lstStyle/>
            <a:p>
              <a:endParaRPr lang="zh-CN" altLang="en-US"/>
            </a:p>
          </p:txBody>
        </p:sp>
        <p:sp>
          <p:nvSpPr>
            <p:cNvPr id="55305" name="Line 11"/>
            <p:cNvSpPr>
              <a:spLocks noChangeShapeType="1"/>
            </p:cNvSpPr>
            <p:nvPr/>
          </p:nvSpPr>
          <p:spPr bwMode="auto">
            <a:xfrm>
              <a:off x="487" y="2304"/>
              <a:ext cx="1418" cy="0"/>
            </a:xfrm>
            <a:prstGeom prst="line">
              <a:avLst/>
            </a:prstGeom>
            <a:noFill/>
            <a:ln w="28575">
              <a:solidFill>
                <a:srgbClr val="000000"/>
              </a:solidFill>
              <a:round/>
            </a:ln>
          </p:spPr>
          <p:txBody>
            <a:bodyPr wrap="none" anchor="ctr">
              <a:spAutoFit/>
            </a:bodyPr>
            <a:lstStyle/>
            <a:p>
              <a:endParaRPr lang="zh-CN" altLang="en-US"/>
            </a:p>
          </p:txBody>
        </p:sp>
        <p:sp>
          <p:nvSpPr>
            <p:cNvPr id="55306" name="Line 12"/>
            <p:cNvSpPr>
              <a:spLocks noChangeShapeType="1"/>
            </p:cNvSpPr>
            <p:nvPr/>
          </p:nvSpPr>
          <p:spPr bwMode="auto">
            <a:xfrm>
              <a:off x="487" y="2029"/>
              <a:ext cx="1418" cy="0"/>
            </a:xfrm>
            <a:prstGeom prst="line">
              <a:avLst/>
            </a:prstGeom>
            <a:noFill/>
            <a:ln w="28575">
              <a:solidFill>
                <a:srgbClr val="000000"/>
              </a:solidFill>
              <a:round/>
            </a:ln>
          </p:spPr>
          <p:txBody>
            <a:bodyPr wrap="none" anchor="ctr">
              <a:spAutoFit/>
            </a:bodyPr>
            <a:lstStyle/>
            <a:p>
              <a:endParaRPr lang="zh-CN" altLang="en-US"/>
            </a:p>
          </p:txBody>
        </p:sp>
        <p:sp>
          <p:nvSpPr>
            <p:cNvPr id="55307" name="Line 13"/>
            <p:cNvSpPr>
              <a:spLocks noChangeShapeType="1"/>
            </p:cNvSpPr>
            <p:nvPr/>
          </p:nvSpPr>
          <p:spPr bwMode="auto">
            <a:xfrm flipV="1">
              <a:off x="204" y="2265"/>
              <a:ext cx="0" cy="671"/>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55308" name="Line 14"/>
            <p:cNvSpPr>
              <a:spLocks noChangeShapeType="1"/>
            </p:cNvSpPr>
            <p:nvPr/>
          </p:nvSpPr>
          <p:spPr bwMode="auto">
            <a:xfrm flipH="1" flipV="1">
              <a:off x="1927" y="2160"/>
              <a:ext cx="1180" cy="2"/>
            </a:xfrm>
            <a:prstGeom prst="line">
              <a:avLst/>
            </a:prstGeom>
            <a:noFill/>
            <a:ln w="28575">
              <a:solidFill>
                <a:srgbClr val="000000"/>
              </a:solidFill>
              <a:round/>
              <a:tailEnd type="triangle" w="med" len="med"/>
            </a:ln>
          </p:spPr>
          <p:txBody>
            <a:bodyPr anchor="ctr">
              <a:spAutoFit/>
            </a:bodyPr>
            <a:lstStyle/>
            <a:p>
              <a:endParaRPr lang="zh-CN" altLang="en-US"/>
            </a:p>
          </p:txBody>
        </p:sp>
        <p:sp>
          <p:nvSpPr>
            <p:cNvPr id="55309" name="Text Box 15"/>
            <p:cNvSpPr txBox="1">
              <a:spLocks noChangeArrowheads="1"/>
            </p:cNvSpPr>
            <p:nvPr/>
          </p:nvSpPr>
          <p:spPr bwMode="auto">
            <a:xfrm>
              <a:off x="615" y="3216"/>
              <a:ext cx="405"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b="1"/>
                <a:t>状态</a:t>
              </a:r>
              <a:endParaRPr lang="zh-CN" altLang="en-US" b="1"/>
            </a:p>
          </p:txBody>
        </p:sp>
        <p:sp>
          <p:nvSpPr>
            <p:cNvPr id="55310" name="Text Box 16"/>
            <p:cNvSpPr txBox="1">
              <a:spLocks noChangeArrowheads="1"/>
            </p:cNvSpPr>
            <p:nvPr/>
          </p:nvSpPr>
          <p:spPr bwMode="auto">
            <a:xfrm>
              <a:off x="1338" y="3216"/>
              <a:ext cx="404"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b="1"/>
                <a:t>符号</a:t>
              </a:r>
              <a:endParaRPr lang="zh-CN" altLang="en-US" b="1"/>
            </a:p>
          </p:txBody>
        </p:sp>
        <p:sp>
          <p:nvSpPr>
            <p:cNvPr id="55311" name="Text Box 17"/>
            <p:cNvSpPr txBox="1">
              <a:spLocks noChangeArrowheads="1"/>
            </p:cNvSpPr>
            <p:nvPr/>
          </p:nvSpPr>
          <p:spPr bwMode="auto">
            <a:xfrm>
              <a:off x="690" y="2936"/>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S</a:t>
              </a:r>
              <a:r>
                <a:rPr lang="en-US" altLang="zh-CN" sz="2000" i="1" baseline="-25000"/>
                <a:t>0</a:t>
              </a:r>
              <a:endParaRPr lang="en-US" altLang="zh-CN" sz="2000" i="1" baseline="-25000"/>
            </a:p>
          </p:txBody>
        </p:sp>
        <p:sp>
          <p:nvSpPr>
            <p:cNvPr id="55312" name="Text Box 18"/>
            <p:cNvSpPr txBox="1">
              <a:spLocks noChangeArrowheads="1"/>
            </p:cNvSpPr>
            <p:nvPr/>
          </p:nvSpPr>
          <p:spPr bwMode="auto">
            <a:xfrm>
              <a:off x="690" y="2620"/>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S</a:t>
              </a:r>
              <a:r>
                <a:rPr lang="en-US" altLang="zh-CN" sz="2000" i="1" baseline="-25000"/>
                <a:t>1</a:t>
              </a:r>
              <a:endParaRPr lang="en-US" altLang="zh-CN" sz="2000" i="1" baseline="-25000"/>
            </a:p>
          </p:txBody>
        </p:sp>
        <p:sp>
          <p:nvSpPr>
            <p:cNvPr id="55313" name="Text Box 19"/>
            <p:cNvSpPr txBox="1">
              <a:spLocks noChangeArrowheads="1"/>
            </p:cNvSpPr>
            <p:nvPr/>
          </p:nvSpPr>
          <p:spPr bwMode="auto">
            <a:xfrm>
              <a:off x="690" y="2068"/>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S</a:t>
              </a:r>
              <a:r>
                <a:rPr lang="en-US" altLang="zh-CN" sz="2000" i="1" baseline="-25000"/>
                <a:t>m</a:t>
              </a:r>
              <a:endParaRPr lang="en-US" altLang="zh-CN" sz="2000" i="1" baseline="-25000"/>
            </a:p>
          </p:txBody>
        </p:sp>
        <p:sp>
          <p:nvSpPr>
            <p:cNvPr id="55314" name="Text Box 20"/>
            <p:cNvSpPr txBox="1">
              <a:spLocks noChangeArrowheads="1"/>
            </p:cNvSpPr>
            <p:nvPr/>
          </p:nvSpPr>
          <p:spPr bwMode="auto">
            <a:xfrm>
              <a:off x="690" y="2344"/>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a:latin typeface="宋体" panose="02010600030101010101" pitchFamily="2" charset="-122"/>
                  <a:cs typeface="Arial" panose="020B0604020202020204" pitchFamily="34" charset="0"/>
                </a:rPr>
                <a:t>┆</a:t>
              </a:r>
              <a:endParaRPr lang="en-US" altLang="zh-CN" sz="2000" baseline="-25000">
                <a:latin typeface="宋体" panose="02010600030101010101" pitchFamily="2" charset="-122"/>
                <a:cs typeface="Arial" panose="020B0604020202020204" pitchFamily="34" charset="0"/>
              </a:endParaRPr>
            </a:p>
          </p:txBody>
        </p:sp>
        <p:sp>
          <p:nvSpPr>
            <p:cNvPr id="55315" name="Text Box 21"/>
            <p:cNvSpPr txBox="1">
              <a:spLocks noChangeArrowheads="1"/>
            </p:cNvSpPr>
            <p:nvPr/>
          </p:nvSpPr>
          <p:spPr bwMode="auto">
            <a:xfrm>
              <a:off x="1418" y="2344"/>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a:latin typeface="宋体" panose="02010600030101010101" pitchFamily="2" charset="-122"/>
                  <a:cs typeface="Arial" panose="020B0604020202020204" pitchFamily="34" charset="0"/>
                </a:rPr>
                <a:t>┆</a:t>
              </a:r>
              <a:endParaRPr lang="en-US" altLang="zh-CN" sz="2000" baseline="-25000">
                <a:latin typeface="宋体" panose="02010600030101010101" pitchFamily="2" charset="-122"/>
                <a:cs typeface="Arial" panose="020B0604020202020204" pitchFamily="34" charset="0"/>
              </a:endParaRPr>
            </a:p>
          </p:txBody>
        </p:sp>
        <p:sp>
          <p:nvSpPr>
            <p:cNvPr id="55316" name="Text Box 22"/>
            <p:cNvSpPr txBox="1">
              <a:spLocks noChangeArrowheads="1"/>
            </p:cNvSpPr>
            <p:nvPr/>
          </p:nvSpPr>
          <p:spPr bwMode="auto">
            <a:xfrm>
              <a:off x="1418" y="2936"/>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a:t>
              </a:r>
              <a:endParaRPr lang="en-US" altLang="zh-CN" sz="2000" i="1" baseline="-25000"/>
            </a:p>
          </p:txBody>
        </p:sp>
        <p:sp>
          <p:nvSpPr>
            <p:cNvPr id="55317" name="Text Box 23"/>
            <p:cNvSpPr txBox="1">
              <a:spLocks noChangeArrowheads="1"/>
            </p:cNvSpPr>
            <p:nvPr/>
          </p:nvSpPr>
          <p:spPr bwMode="auto">
            <a:xfrm>
              <a:off x="1418" y="2620"/>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X</a:t>
              </a:r>
              <a:r>
                <a:rPr lang="en-US" altLang="zh-CN" sz="2000" i="1" baseline="-25000"/>
                <a:t>1</a:t>
              </a:r>
              <a:endParaRPr lang="en-US" altLang="zh-CN" sz="2000" i="1" baseline="-25000"/>
            </a:p>
          </p:txBody>
        </p:sp>
        <p:sp>
          <p:nvSpPr>
            <p:cNvPr id="55318" name="Text Box 24"/>
            <p:cNvSpPr txBox="1">
              <a:spLocks noChangeArrowheads="1"/>
            </p:cNvSpPr>
            <p:nvPr/>
          </p:nvSpPr>
          <p:spPr bwMode="auto">
            <a:xfrm>
              <a:off x="1418" y="2068"/>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X</a:t>
              </a:r>
              <a:r>
                <a:rPr lang="en-US" altLang="zh-CN" sz="2000" i="1" baseline="-25000"/>
                <a:t>m</a:t>
              </a:r>
              <a:endParaRPr lang="en-US" altLang="zh-CN" sz="2000" i="1" baseline="-25000"/>
            </a:p>
          </p:txBody>
        </p:sp>
        <p:sp>
          <p:nvSpPr>
            <p:cNvPr id="55319" name="Rectangle 25"/>
            <p:cNvSpPr>
              <a:spLocks noChangeArrowheads="1"/>
            </p:cNvSpPr>
            <p:nvPr/>
          </p:nvSpPr>
          <p:spPr bwMode="auto">
            <a:xfrm>
              <a:off x="2880" y="1298"/>
              <a:ext cx="1950" cy="227"/>
            </a:xfrm>
            <a:prstGeom prst="rect">
              <a:avLst/>
            </a:prstGeom>
            <a:noFill/>
            <a:ln w="28575" algn="ctr">
              <a:solidFill>
                <a:srgbClr val="0000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5320" name="Line 26"/>
            <p:cNvSpPr>
              <a:spLocks noChangeShapeType="1"/>
            </p:cNvSpPr>
            <p:nvPr/>
          </p:nvSpPr>
          <p:spPr bwMode="auto">
            <a:xfrm>
              <a:off x="2789" y="1298"/>
              <a:ext cx="182" cy="0"/>
            </a:xfrm>
            <a:prstGeom prst="line">
              <a:avLst/>
            </a:prstGeom>
            <a:noFill/>
            <a:ln w="28575">
              <a:solidFill>
                <a:srgbClr val="000000"/>
              </a:solidFill>
              <a:round/>
            </a:ln>
          </p:spPr>
          <p:txBody>
            <a:bodyPr wrap="none" anchor="ctr">
              <a:spAutoFit/>
            </a:bodyPr>
            <a:lstStyle/>
            <a:p>
              <a:endParaRPr lang="zh-CN" altLang="en-US"/>
            </a:p>
          </p:txBody>
        </p:sp>
        <p:sp>
          <p:nvSpPr>
            <p:cNvPr id="55321" name="Line 27"/>
            <p:cNvSpPr>
              <a:spLocks noChangeShapeType="1"/>
            </p:cNvSpPr>
            <p:nvPr/>
          </p:nvSpPr>
          <p:spPr bwMode="auto">
            <a:xfrm>
              <a:off x="2789" y="1525"/>
              <a:ext cx="182" cy="0"/>
            </a:xfrm>
            <a:prstGeom prst="line">
              <a:avLst/>
            </a:prstGeom>
            <a:noFill/>
            <a:ln w="28575">
              <a:solidFill>
                <a:srgbClr val="000000"/>
              </a:solidFill>
              <a:round/>
            </a:ln>
          </p:spPr>
          <p:txBody>
            <a:bodyPr wrap="none" anchor="ctr">
              <a:spAutoFit/>
            </a:bodyPr>
            <a:lstStyle/>
            <a:p>
              <a:endParaRPr lang="zh-CN" altLang="en-US"/>
            </a:p>
          </p:txBody>
        </p:sp>
        <p:sp>
          <p:nvSpPr>
            <p:cNvPr id="55322" name="Line 28"/>
            <p:cNvSpPr>
              <a:spLocks noChangeShapeType="1"/>
            </p:cNvSpPr>
            <p:nvPr/>
          </p:nvSpPr>
          <p:spPr bwMode="auto">
            <a:xfrm>
              <a:off x="3107" y="1298"/>
              <a:ext cx="0" cy="227"/>
            </a:xfrm>
            <a:prstGeom prst="line">
              <a:avLst/>
            </a:prstGeom>
            <a:noFill/>
            <a:ln w="28575">
              <a:solidFill>
                <a:srgbClr val="000000"/>
              </a:solidFill>
              <a:round/>
            </a:ln>
          </p:spPr>
          <p:txBody>
            <a:bodyPr wrap="none" anchor="ctr">
              <a:spAutoFit/>
            </a:bodyPr>
            <a:lstStyle/>
            <a:p>
              <a:endParaRPr lang="zh-CN" altLang="en-US"/>
            </a:p>
          </p:txBody>
        </p:sp>
        <p:sp>
          <p:nvSpPr>
            <p:cNvPr id="55323" name="Line 29"/>
            <p:cNvSpPr>
              <a:spLocks noChangeShapeType="1"/>
            </p:cNvSpPr>
            <p:nvPr/>
          </p:nvSpPr>
          <p:spPr bwMode="auto">
            <a:xfrm>
              <a:off x="3606" y="1298"/>
              <a:ext cx="0" cy="227"/>
            </a:xfrm>
            <a:prstGeom prst="line">
              <a:avLst/>
            </a:prstGeom>
            <a:noFill/>
            <a:ln w="28575">
              <a:solidFill>
                <a:srgbClr val="000000"/>
              </a:solidFill>
              <a:round/>
            </a:ln>
          </p:spPr>
          <p:txBody>
            <a:bodyPr wrap="none" anchor="ctr">
              <a:spAutoFit/>
            </a:bodyPr>
            <a:lstStyle/>
            <a:p>
              <a:endParaRPr lang="zh-CN" altLang="en-US"/>
            </a:p>
          </p:txBody>
        </p:sp>
        <p:sp>
          <p:nvSpPr>
            <p:cNvPr id="55324" name="Line 30"/>
            <p:cNvSpPr>
              <a:spLocks noChangeShapeType="1"/>
            </p:cNvSpPr>
            <p:nvPr/>
          </p:nvSpPr>
          <p:spPr bwMode="auto">
            <a:xfrm>
              <a:off x="3833" y="1298"/>
              <a:ext cx="0" cy="227"/>
            </a:xfrm>
            <a:prstGeom prst="line">
              <a:avLst/>
            </a:prstGeom>
            <a:noFill/>
            <a:ln w="28575">
              <a:solidFill>
                <a:srgbClr val="000000"/>
              </a:solidFill>
              <a:round/>
            </a:ln>
          </p:spPr>
          <p:txBody>
            <a:bodyPr wrap="none" anchor="ctr">
              <a:spAutoFit/>
            </a:bodyPr>
            <a:lstStyle/>
            <a:p>
              <a:endParaRPr lang="zh-CN" altLang="en-US"/>
            </a:p>
          </p:txBody>
        </p:sp>
        <p:sp>
          <p:nvSpPr>
            <p:cNvPr id="55325" name="Line 31"/>
            <p:cNvSpPr>
              <a:spLocks noChangeShapeType="1"/>
            </p:cNvSpPr>
            <p:nvPr/>
          </p:nvSpPr>
          <p:spPr bwMode="auto">
            <a:xfrm>
              <a:off x="4604" y="1298"/>
              <a:ext cx="0" cy="227"/>
            </a:xfrm>
            <a:prstGeom prst="line">
              <a:avLst/>
            </a:prstGeom>
            <a:noFill/>
            <a:ln w="28575">
              <a:solidFill>
                <a:srgbClr val="000000"/>
              </a:solidFill>
              <a:round/>
            </a:ln>
          </p:spPr>
          <p:txBody>
            <a:bodyPr wrap="none" anchor="ctr">
              <a:spAutoFit/>
            </a:bodyPr>
            <a:lstStyle/>
            <a:p>
              <a:endParaRPr lang="zh-CN" altLang="en-US"/>
            </a:p>
          </p:txBody>
        </p:sp>
        <p:sp>
          <p:nvSpPr>
            <p:cNvPr id="55326" name="Line 32"/>
            <p:cNvSpPr>
              <a:spLocks noChangeShapeType="1"/>
            </p:cNvSpPr>
            <p:nvPr/>
          </p:nvSpPr>
          <p:spPr bwMode="auto">
            <a:xfrm>
              <a:off x="4377" y="1298"/>
              <a:ext cx="0" cy="227"/>
            </a:xfrm>
            <a:prstGeom prst="line">
              <a:avLst/>
            </a:prstGeom>
            <a:noFill/>
            <a:ln w="28575">
              <a:solidFill>
                <a:srgbClr val="000000"/>
              </a:solidFill>
              <a:round/>
            </a:ln>
          </p:spPr>
          <p:txBody>
            <a:bodyPr wrap="none" anchor="ctr">
              <a:spAutoFit/>
            </a:bodyPr>
            <a:lstStyle/>
            <a:p>
              <a:endParaRPr lang="zh-CN" altLang="en-US"/>
            </a:p>
          </p:txBody>
        </p:sp>
        <p:sp>
          <p:nvSpPr>
            <p:cNvPr id="55327" name="Rectangle 33"/>
            <p:cNvSpPr>
              <a:spLocks noChangeArrowheads="1"/>
            </p:cNvSpPr>
            <p:nvPr/>
          </p:nvSpPr>
          <p:spPr bwMode="auto">
            <a:xfrm>
              <a:off x="3107" y="1888"/>
              <a:ext cx="1270" cy="544"/>
            </a:xfrm>
            <a:prstGeom prst="rect">
              <a:avLst/>
            </a:prstGeom>
            <a:noFill/>
            <a:ln w="28575" algn="ctr">
              <a:solidFill>
                <a:srgbClr val="0000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5328" name="Text Box 34"/>
            <p:cNvSpPr txBox="1">
              <a:spLocks noChangeArrowheads="1"/>
            </p:cNvSpPr>
            <p:nvPr/>
          </p:nvSpPr>
          <p:spPr bwMode="auto">
            <a:xfrm>
              <a:off x="3243" y="2024"/>
              <a:ext cx="998"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b="1"/>
                <a:t>LR</a:t>
              </a:r>
              <a:r>
                <a:rPr lang="zh-CN" altLang="en-US" sz="2000" b="1"/>
                <a:t>分析程序</a:t>
              </a:r>
              <a:endParaRPr lang="zh-CN" altLang="en-US" sz="2000" b="1"/>
            </a:p>
          </p:txBody>
        </p:sp>
        <p:sp>
          <p:nvSpPr>
            <p:cNvPr id="55329" name="Line 35"/>
            <p:cNvSpPr>
              <a:spLocks noChangeShapeType="1"/>
            </p:cNvSpPr>
            <p:nvPr/>
          </p:nvSpPr>
          <p:spPr bwMode="auto">
            <a:xfrm flipV="1">
              <a:off x="3742" y="1525"/>
              <a:ext cx="0" cy="363"/>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55330" name="Line 36"/>
            <p:cNvSpPr>
              <a:spLocks noChangeShapeType="1"/>
            </p:cNvSpPr>
            <p:nvPr/>
          </p:nvSpPr>
          <p:spPr bwMode="auto">
            <a:xfrm>
              <a:off x="4377" y="2160"/>
              <a:ext cx="363" cy="0"/>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55331" name="Line 37"/>
            <p:cNvSpPr>
              <a:spLocks noChangeShapeType="1"/>
            </p:cNvSpPr>
            <p:nvPr/>
          </p:nvSpPr>
          <p:spPr bwMode="auto">
            <a:xfrm>
              <a:off x="3742" y="2432"/>
              <a:ext cx="0" cy="272"/>
            </a:xfrm>
            <a:prstGeom prst="line">
              <a:avLst/>
            </a:prstGeom>
            <a:noFill/>
            <a:ln w="9525">
              <a:solidFill>
                <a:schemeClr val="tx1"/>
              </a:solidFill>
              <a:round/>
            </a:ln>
          </p:spPr>
          <p:txBody>
            <a:bodyPr anchor="ctr">
              <a:spAutoFit/>
            </a:bodyPr>
            <a:lstStyle/>
            <a:p>
              <a:endParaRPr lang="zh-CN" altLang="en-US"/>
            </a:p>
          </p:txBody>
        </p:sp>
        <p:sp>
          <p:nvSpPr>
            <p:cNvPr id="55332" name="Line 38"/>
            <p:cNvSpPr>
              <a:spLocks noChangeShapeType="1"/>
            </p:cNvSpPr>
            <p:nvPr/>
          </p:nvSpPr>
          <p:spPr bwMode="auto">
            <a:xfrm>
              <a:off x="3470" y="2704"/>
              <a:ext cx="544" cy="0"/>
            </a:xfrm>
            <a:prstGeom prst="line">
              <a:avLst/>
            </a:prstGeom>
            <a:noFill/>
            <a:ln w="9525">
              <a:solidFill>
                <a:schemeClr val="tx1"/>
              </a:solidFill>
              <a:round/>
            </a:ln>
          </p:spPr>
          <p:txBody>
            <a:bodyPr wrap="none" anchor="ctr">
              <a:spAutoFit/>
            </a:bodyPr>
            <a:lstStyle/>
            <a:p>
              <a:endParaRPr lang="zh-CN" altLang="en-US"/>
            </a:p>
          </p:txBody>
        </p:sp>
        <p:sp>
          <p:nvSpPr>
            <p:cNvPr id="55333" name="Rectangle 39"/>
            <p:cNvSpPr>
              <a:spLocks noChangeArrowheads="1"/>
            </p:cNvSpPr>
            <p:nvPr/>
          </p:nvSpPr>
          <p:spPr bwMode="auto">
            <a:xfrm>
              <a:off x="3107" y="2931"/>
              <a:ext cx="1270" cy="227"/>
            </a:xfrm>
            <a:prstGeom prst="rect">
              <a:avLst/>
            </a:prstGeom>
            <a:noFill/>
            <a:ln w="28575" algn="ctr">
              <a:solidFill>
                <a:srgbClr val="0000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55334" name="Line 40"/>
            <p:cNvSpPr>
              <a:spLocks noChangeShapeType="1"/>
            </p:cNvSpPr>
            <p:nvPr/>
          </p:nvSpPr>
          <p:spPr bwMode="auto">
            <a:xfrm>
              <a:off x="3470" y="2704"/>
              <a:ext cx="0" cy="227"/>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55335" name="Line 41"/>
            <p:cNvSpPr>
              <a:spLocks noChangeShapeType="1"/>
            </p:cNvSpPr>
            <p:nvPr/>
          </p:nvSpPr>
          <p:spPr bwMode="auto">
            <a:xfrm>
              <a:off x="4014" y="2704"/>
              <a:ext cx="0" cy="227"/>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55336" name="Line 42"/>
            <p:cNvSpPr>
              <a:spLocks noChangeShapeType="1"/>
            </p:cNvSpPr>
            <p:nvPr/>
          </p:nvSpPr>
          <p:spPr bwMode="auto">
            <a:xfrm>
              <a:off x="3742" y="2931"/>
              <a:ext cx="0" cy="227"/>
            </a:xfrm>
            <a:prstGeom prst="line">
              <a:avLst/>
            </a:prstGeom>
            <a:noFill/>
            <a:ln w="28575">
              <a:solidFill>
                <a:srgbClr val="000000"/>
              </a:solidFill>
              <a:round/>
            </a:ln>
          </p:spPr>
          <p:txBody>
            <a:bodyPr wrap="none" anchor="ctr">
              <a:spAutoFit/>
            </a:bodyPr>
            <a:lstStyle/>
            <a:p>
              <a:endParaRPr lang="zh-CN" altLang="en-US"/>
            </a:p>
          </p:txBody>
        </p:sp>
        <p:sp>
          <p:nvSpPr>
            <p:cNvPr id="55337" name="Line 43"/>
            <p:cNvSpPr>
              <a:spLocks noChangeShapeType="1"/>
            </p:cNvSpPr>
            <p:nvPr/>
          </p:nvSpPr>
          <p:spPr bwMode="auto">
            <a:xfrm>
              <a:off x="3742" y="2432"/>
              <a:ext cx="0" cy="272"/>
            </a:xfrm>
            <a:prstGeom prst="line">
              <a:avLst/>
            </a:prstGeom>
            <a:noFill/>
            <a:ln w="28575">
              <a:solidFill>
                <a:srgbClr val="000000"/>
              </a:solidFill>
              <a:round/>
            </a:ln>
          </p:spPr>
          <p:txBody>
            <a:bodyPr anchor="ctr">
              <a:spAutoFit/>
            </a:bodyPr>
            <a:lstStyle/>
            <a:p>
              <a:endParaRPr lang="zh-CN" altLang="en-US"/>
            </a:p>
          </p:txBody>
        </p:sp>
        <p:sp>
          <p:nvSpPr>
            <p:cNvPr id="55338" name="Line 44"/>
            <p:cNvSpPr>
              <a:spLocks noChangeShapeType="1"/>
            </p:cNvSpPr>
            <p:nvPr/>
          </p:nvSpPr>
          <p:spPr bwMode="auto">
            <a:xfrm>
              <a:off x="3470" y="2704"/>
              <a:ext cx="544" cy="0"/>
            </a:xfrm>
            <a:prstGeom prst="line">
              <a:avLst/>
            </a:prstGeom>
            <a:noFill/>
            <a:ln w="28575">
              <a:solidFill>
                <a:srgbClr val="000000"/>
              </a:solidFill>
              <a:round/>
            </a:ln>
          </p:spPr>
          <p:txBody>
            <a:bodyPr wrap="none" anchor="ctr">
              <a:spAutoFit/>
            </a:bodyPr>
            <a:lstStyle/>
            <a:p>
              <a:endParaRPr lang="zh-CN" altLang="en-US"/>
            </a:p>
          </p:txBody>
        </p:sp>
        <p:sp>
          <p:nvSpPr>
            <p:cNvPr id="55339" name="Line 45"/>
            <p:cNvSpPr>
              <a:spLocks noChangeShapeType="1"/>
            </p:cNvSpPr>
            <p:nvPr/>
          </p:nvSpPr>
          <p:spPr bwMode="auto">
            <a:xfrm>
              <a:off x="3470" y="2704"/>
              <a:ext cx="0" cy="227"/>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55340" name="Text Box 46"/>
            <p:cNvSpPr txBox="1">
              <a:spLocks noChangeArrowheads="1"/>
            </p:cNvSpPr>
            <p:nvPr/>
          </p:nvSpPr>
          <p:spPr bwMode="auto">
            <a:xfrm>
              <a:off x="3470" y="3309"/>
              <a:ext cx="590" cy="233"/>
            </a:xfrm>
            <a:prstGeom prst="rect">
              <a:avLst/>
            </a:prstGeom>
            <a:noFill/>
            <a:ln w="9525">
              <a:noFill/>
              <a:miter lim="800000"/>
            </a:ln>
          </p:spPr>
          <p:txBody>
            <a:bodyPr>
              <a:spAutoFit/>
            </a:bodyPr>
            <a:lstStyle/>
            <a:p>
              <a:pPr algn="ctr">
                <a:spcBef>
                  <a:spcPct val="20000"/>
                </a:spcBef>
                <a:buClr>
                  <a:schemeClr val="accent2"/>
                </a:buClr>
                <a:buSzPct val="60000"/>
              </a:pPr>
              <a:r>
                <a:rPr lang="zh-CN" altLang="en-US" sz="1800" b="1" i="1">
                  <a:latin typeface="华文细黑" panose="02010600040101010101" pitchFamily="2" charset="-122"/>
                  <a:ea typeface="华文细黑" panose="02010600040101010101" pitchFamily="2" charset="-122"/>
                </a:rPr>
                <a:t>分析表</a:t>
              </a:r>
              <a:endParaRPr lang="zh-CN" altLang="en-US" sz="1800" b="1" i="1">
                <a:latin typeface="华文细黑" panose="02010600040101010101" pitchFamily="2" charset="-122"/>
                <a:ea typeface="华文细黑" panose="02010600040101010101" pitchFamily="2" charset="-122"/>
              </a:endParaRPr>
            </a:p>
          </p:txBody>
        </p:sp>
        <p:sp>
          <p:nvSpPr>
            <p:cNvPr id="55341" name="Text Box 47"/>
            <p:cNvSpPr txBox="1">
              <a:spLocks noChangeArrowheads="1"/>
            </p:cNvSpPr>
            <p:nvPr/>
          </p:nvSpPr>
          <p:spPr bwMode="auto">
            <a:xfrm>
              <a:off x="3152" y="2931"/>
              <a:ext cx="495"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action</a:t>
              </a:r>
              <a:endParaRPr lang="en-US" altLang="zh-CN" i="1"/>
            </a:p>
          </p:txBody>
        </p:sp>
        <p:sp>
          <p:nvSpPr>
            <p:cNvPr id="55342" name="Text Box 48"/>
            <p:cNvSpPr txBox="1">
              <a:spLocks noChangeArrowheads="1"/>
            </p:cNvSpPr>
            <p:nvPr/>
          </p:nvSpPr>
          <p:spPr bwMode="auto">
            <a:xfrm>
              <a:off x="3882" y="2931"/>
              <a:ext cx="404"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goto</a:t>
              </a:r>
              <a:endParaRPr lang="en-US" altLang="zh-CN" i="1"/>
            </a:p>
          </p:txBody>
        </p:sp>
        <p:sp>
          <p:nvSpPr>
            <p:cNvPr id="55343" name="Text Box 49"/>
            <p:cNvSpPr txBox="1">
              <a:spLocks noChangeArrowheads="1"/>
            </p:cNvSpPr>
            <p:nvPr/>
          </p:nvSpPr>
          <p:spPr bwMode="auto">
            <a:xfrm>
              <a:off x="4785" y="2039"/>
              <a:ext cx="404"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b="1"/>
                <a:t>输出</a:t>
              </a:r>
              <a:endParaRPr lang="zh-CN" altLang="en-US" b="1"/>
            </a:p>
          </p:txBody>
        </p:sp>
        <p:sp>
          <p:nvSpPr>
            <p:cNvPr id="55344" name="Text Box 50"/>
            <p:cNvSpPr txBox="1">
              <a:spLocks noChangeArrowheads="1"/>
            </p:cNvSpPr>
            <p:nvPr/>
          </p:nvSpPr>
          <p:spPr bwMode="auto">
            <a:xfrm>
              <a:off x="2018" y="1298"/>
              <a:ext cx="544"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i="1"/>
                <a:t>输入串</a:t>
              </a:r>
              <a:endParaRPr lang="zh-CN" altLang="en-US" i="1"/>
            </a:p>
          </p:txBody>
        </p:sp>
        <p:sp>
          <p:nvSpPr>
            <p:cNvPr id="55345" name="Text Box 51"/>
            <p:cNvSpPr txBox="1">
              <a:spLocks noChangeArrowheads="1"/>
            </p:cNvSpPr>
            <p:nvPr/>
          </p:nvSpPr>
          <p:spPr bwMode="auto">
            <a:xfrm>
              <a:off x="1014" y="3472"/>
              <a:ext cx="272" cy="233"/>
            </a:xfrm>
            <a:prstGeom prst="rect">
              <a:avLst/>
            </a:prstGeom>
            <a:noFill/>
            <a:ln w="9525">
              <a:noFill/>
              <a:miter lim="800000"/>
            </a:ln>
          </p:spPr>
          <p:txBody>
            <a:bodyPr>
              <a:spAutoFit/>
            </a:bodyPr>
            <a:lstStyle/>
            <a:p>
              <a:pPr algn="ctr">
                <a:spcBef>
                  <a:spcPct val="20000"/>
                </a:spcBef>
                <a:buClr>
                  <a:schemeClr val="accent2"/>
                </a:buClr>
                <a:buSzPct val="60000"/>
              </a:pPr>
              <a:r>
                <a:rPr lang="zh-CN" altLang="en-US" sz="1800" b="1" i="1">
                  <a:latin typeface="华文细黑" panose="02010600040101010101" pitchFamily="2" charset="-122"/>
                  <a:ea typeface="华文细黑" panose="02010600040101010101" pitchFamily="2" charset="-122"/>
                </a:rPr>
                <a:t>栈</a:t>
              </a:r>
              <a:endParaRPr lang="zh-CN" altLang="en-US" sz="1800" b="1" i="1">
                <a:latin typeface="华文细黑" panose="02010600040101010101" pitchFamily="2" charset="-122"/>
                <a:ea typeface="华文细黑" panose="02010600040101010101" pitchFamily="2" charset="-122"/>
              </a:endParaRPr>
            </a:p>
          </p:txBody>
        </p:sp>
        <p:sp>
          <p:nvSpPr>
            <p:cNvPr id="55346" name="Text Box 52"/>
            <p:cNvSpPr txBox="1">
              <a:spLocks noChangeArrowheads="1"/>
            </p:cNvSpPr>
            <p:nvPr/>
          </p:nvSpPr>
          <p:spPr bwMode="auto">
            <a:xfrm>
              <a:off x="4604" y="1313"/>
              <a:ext cx="181"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t>
              </a:r>
              <a:endParaRPr lang="en-US" altLang="zh-CN" i="1"/>
            </a:p>
          </p:txBody>
        </p:sp>
        <p:sp>
          <p:nvSpPr>
            <p:cNvPr id="55347" name="Text Box 53"/>
            <p:cNvSpPr txBox="1">
              <a:spLocks noChangeArrowheads="1"/>
            </p:cNvSpPr>
            <p:nvPr/>
          </p:nvSpPr>
          <p:spPr bwMode="auto">
            <a:xfrm>
              <a:off x="4376" y="1283"/>
              <a:ext cx="318"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a:t>
              </a:r>
              <a:r>
                <a:rPr lang="en-US" altLang="zh-CN" i="1" baseline="-25000"/>
                <a:t>n</a:t>
              </a:r>
              <a:endParaRPr lang="en-US" altLang="zh-CN" i="1" baseline="-25000"/>
            </a:p>
          </p:txBody>
        </p:sp>
        <p:sp>
          <p:nvSpPr>
            <p:cNvPr id="55348" name="Text Box 54"/>
            <p:cNvSpPr txBox="1">
              <a:spLocks noChangeArrowheads="1"/>
            </p:cNvSpPr>
            <p:nvPr/>
          </p:nvSpPr>
          <p:spPr bwMode="auto">
            <a:xfrm>
              <a:off x="3606" y="1298"/>
              <a:ext cx="272"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a:t>
              </a:r>
              <a:r>
                <a:rPr lang="en-US" altLang="zh-CN" i="1" baseline="-25000"/>
                <a:t>i</a:t>
              </a:r>
              <a:endParaRPr lang="en-US" altLang="zh-CN" i="1" baseline="-25000"/>
            </a:p>
          </p:txBody>
        </p:sp>
        <p:sp>
          <p:nvSpPr>
            <p:cNvPr id="55349" name="Text Box 55"/>
            <p:cNvSpPr txBox="1">
              <a:spLocks noChangeArrowheads="1"/>
            </p:cNvSpPr>
            <p:nvPr/>
          </p:nvSpPr>
          <p:spPr bwMode="auto">
            <a:xfrm>
              <a:off x="2880" y="1298"/>
              <a:ext cx="272"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a:t>
              </a:r>
              <a:r>
                <a:rPr lang="en-US" altLang="zh-CN" i="1" baseline="-25000"/>
                <a:t>1</a:t>
              </a:r>
              <a:endParaRPr lang="en-US" altLang="zh-CN" i="1" baseline="-25000"/>
            </a:p>
          </p:txBody>
        </p:sp>
        <p:sp>
          <p:nvSpPr>
            <p:cNvPr id="55350" name="Text Box 56"/>
            <p:cNvSpPr txBox="1">
              <a:spLocks noChangeArrowheads="1"/>
            </p:cNvSpPr>
            <p:nvPr/>
          </p:nvSpPr>
          <p:spPr bwMode="auto">
            <a:xfrm>
              <a:off x="3152" y="1298"/>
              <a:ext cx="408"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cs typeface="Arial" panose="020B0604020202020204" pitchFamily="34" charset="0"/>
                </a:rPr>
                <a:t>……</a:t>
              </a:r>
              <a:endParaRPr lang="en-US" altLang="zh-CN" i="1">
                <a:cs typeface="Arial" panose="020B0604020202020204" pitchFamily="34" charset="0"/>
              </a:endParaRPr>
            </a:p>
          </p:txBody>
        </p:sp>
        <p:sp>
          <p:nvSpPr>
            <p:cNvPr id="55351" name="Text Box 57"/>
            <p:cNvSpPr txBox="1">
              <a:spLocks noChangeArrowheads="1"/>
            </p:cNvSpPr>
            <p:nvPr/>
          </p:nvSpPr>
          <p:spPr bwMode="auto">
            <a:xfrm>
              <a:off x="3923" y="1298"/>
              <a:ext cx="408"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cs typeface="Arial" panose="020B0604020202020204" pitchFamily="34" charset="0"/>
                </a:rPr>
                <a:t>……</a:t>
              </a:r>
              <a:endParaRPr lang="en-US" altLang="zh-CN" i="1">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animEffect transition="in" filter="slide(fromBottom)">
                                      <p:cBhvr>
                                        <p:cTn id="7" dur="500"/>
                                        <p:tgtEl>
                                          <p:spTgt spid="1003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428625" y="428625"/>
            <a:ext cx="8280400" cy="488950"/>
          </a:xfrm>
          <a:prstGeom prst="rect">
            <a:avLst/>
          </a:prstGeom>
          <a:noFill/>
          <a:ln>
            <a:noFill/>
          </a:ln>
          <a:effectLst/>
        </p:spPr>
        <p:txBody>
          <a:bodyPr>
            <a:spAutoFit/>
          </a:bodyPr>
          <a:lstStyle>
            <a:lvl1pPr>
              <a:spcBef>
                <a:spcPct val="0"/>
              </a:spcBef>
              <a:defRPr>
                <a:solidFill>
                  <a:schemeClr val="tx1"/>
                </a:solidFill>
                <a:latin typeface="Arial" panose="020B0604020202020204" pitchFamily="34" charset="0"/>
                <a:ea typeface="宋体" panose="02010600030101010101" pitchFamily="2" charset="-122"/>
              </a:defRPr>
            </a:lvl1pPr>
            <a:lvl2pPr marL="190500">
              <a:spcBef>
                <a:spcPct val="0"/>
              </a:spcBef>
              <a:defRPr>
                <a:solidFill>
                  <a:schemeClr val="tx1"/>
                </a:solidFill>
                <a:latin typeface="Arial" panose="020B0604020202020204" pitchFamily="34" charset="0"/>
                <a:ea typeface="宋体" panose="02010600030101010101" pitchFamily="2" charset="-122"/>
              </a:defRPr>
            </a:lvl2pPr>
            <a:lvl3pPr marL="381000">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Clr>
                <a:schemeClr val="accent2"/>
              </a:buClr>
              <a:buSzPct val="60000"/>
              <a:defRPr/>
            </a:pPr>
            <a:r>
              <a:rPr lang="en-US" altLang="zh-CN" sz="2600" b="1" dirty="0">
                <a:solidFill>
                  <a:srgbClr val="006600"/>
                </a:solidFill>
                <a:latin typeface="+mn-ea"/>
                <a:ea typeface="+mn-ea"/>
              </a:rPr>
              <a:t>LR</a:t>
            </a:r>
            <a:r>
              <a:rPr lang="zh-CN" altLang="en-US" sz="2600" b="1" dirty="0">
                <a:solidFill>
                  <a:srgbClr val="006600"/>
                </a:solidFill>
                <a:latin typeface="+mn-ea"/>
                <a:ea typeface="+mn-ea"/>
              </a:rPr>
              <a:t>分析的核心</a:t>
            </a:r>
            <a:r>
              <a:rPr lang="en-US" altLang="zh-CN" sz="2600" b="1" dirty="0">
                <a:solidFill>
                  <a:srgbClr val="006600"/>
                </a:solidFill>
                <a:latin typeface="+mn-ea"/>
                <a:ea typeface="+mn-ea"/>
              </a:rPr>
              <a:t>—</a:t>
            </a:r>
            <a:r>
              <a:rPr lang="zh-CN" altLang="en-US" sz="2600" b="1" dirty="0">
                <a:solidFill>
                  <a:srgbClr val="006600"/>
                </a:solidFill>
                <a:latin typeface="+mn-ea"/>
                <a:ea typeface="+mn-ea"/>
              </a:rPr>
              <a:t>分析表</a:t>
            </a:r>
            <a:endParaRPr lang="zh-CN" altLang="en-US" b="1" i="1" dirty="0">
              <a:solidFill>
                <a:srgbClr val="006600"/>
              </a:solidFill>
              <a:latin typeface="+mn-ea"/>
              <a:ea typeface="+mn-ea"/>
            </a:endParaRPr>
          </a:p>
        </p:txBody>
      </p:sp>
      <p:sp>
        <p:nvSpPr>
          <p:cNvPr id="28675" name="Text Box 12"/>
          <p:cNvSpPr txBox="1">
            <a:spLocks noChangeArrowheads="1"/>
          </p:cNvSpPr>
          <p:nvPr/>
        </p:nvSpPr>
        <p:spPr bwMode="auto">
          <a:xfrm>
            <a:off x="571500" y="1000125"/>
            <a:ext cx="7883525" cy="4543425"/>
          </a:xfrm>
          <a:prstGeom prst="rect">
            <a:avLst/>
          </a:prstGeom>
          <a:noFill/>
          <a:ln w="9525">
            <a:noFill/>
            <a:miter lim="800000"/>
          </a:ln>
        </p:spPr>
        <p:txBody>
          <a:bodyPr>
            <a:spAutoFit/>
          </a:bodyPr>
          <a:lstStyle/>
          <a:p>
            <a:pPr>
              <a:lnSpc>
                <a:spcPct val="130000"/>
              </a:lnSpc>
              <a:spcBef>
                <a:spcPct val="20000"/>
              </a:spcBef>
              <a:buClr>
                <a:schemeClr val="accent2"/>
              </a:buClr>
              <a:buSzPct val="60000"/>
              <a:buFont typeface="Wingdings" panose="05000000000000000000" pitchFamily="2" charset="2"/>
              <a:buChar char="l"/>
            </a:pPr>
            <a:r>
              <a:rPr lang="zh-CN" altLang="en-US" sz="2400" b="1">
                <a:latin typeface="华文细黑" panose="02010600040101010101" pitchFamily="2" charset="-122"/>
                <a:ea typeface="华文细黑" panose="02010600040101010101" pitchFamily="2" charset="-122"/>
              </a:rPr>
              <a:t>分析表由</a:t>
            </a:r>
            <a:r>
              <a:rPr lang="en-US" altLang="zh-CN" sz="2400" b="1" u="sng">
                <a:solidFill>
                  <a:srgbClr val="993366"/>
                </a:solidFill>
                <a:latin typeface="华文细黑" panose="02010600040101010101" pitchFamily="2" charset="-122"/>
                <a:ea typeface="华文细黑" panose="02010600040101010101" pitchFamily="2" charset="-122"/>
              </a:rPr>
              <a:t>ACTION</a:t>
            </a:r>
            <a:r>
              <a:rPr lang="zh-CN" altLang="en-US" sz="2400" b="1" u="sng">
                <a:solidFill>
                  <a:srgbClr val="993366"/>
                </a:solidFill>
                <a:latin typeface="华文细黑" panose="02010600040101010101" pitchFamily="2" charset="-122"/>
                <a:ea typeface="华文细黑" panose="02010600040101010101" pitchFamily="2" charset="-122"/>
              </a:rPr>
              <a:t>表</a:t>
            </a:r>
            <a:r>
              <a:rPr lang="zh-CN" altLang="en-US" sz="2400" b="1">
                <a:latin typeface="华文细黑" panose="02010600040101010101" pitchFamily="2" charset="-122"/>
                <a:ea typeface="华文细黑" panose="02010600040101010101" pitchFamily="2" charset="-122"/>
              </a:rPr>
              <a:t>和</a:t>
            </a:r>
            <a:r>
              <a:rPr lang="en-US" altLang="zh-CN" sz="2400" b="1" u="sng">
                <a:solidFill>
                  <a:srgbClr val="993366"/>
                </a:solidFill>
                <a:latin typeface="华文细黑" panose="02010600040101010101" pitchFamily="2" charset="-122"/>
                <a:ea typeface="华文细黑" panose="02010600040101010101" pitchFamily="2" charset="-122"/>
              </a:rPr>
              <a:t>GOTO</a:t>
            </a:r>
            <a:r>
              <a:rPr lang="zh-CN" altLang="en-US" sz="2400" b="1" u="sng">
                <a:solidFill>
                  <a:srgbClr val="993366"/>
                </a:solidFill>
                <a:latin typeface="华文细黑" panose="02010600040101010101" pitchFamily="2" charset="-122"/>
                <a:ea typeface="华文细黑" panose="02010600040101010101" pitchFamily="2" charset="-122"/>
              </a:rPr>
              <a:t>表</a:t>
            </a:r>
            <a:r>
              <a:rPr lang="zh-CN" altLang="en-US" sz="2400" b="1">
                <a:latin typeface="华文细黑" panose="02010600040101010101" pitchFamily="2" charset="-122"/>
                <a:ea typeface="华文细黑" panose="02010600040101010101" pitchFamily="2" charset="-122"/>
              </a:rPr>
              <a:t>两部分组成。</a:t>
            </a:r>
            <a:endParaRPr lang="zh-CN" altLang="en-US" sz="2400" b="1">
              <a:latin typeface="华文细黑" panose="02010600040101010101" pitchFamily="2" charset="-122"/>
              <a:ea typeface="华文细黑" panose="02010600040101010101" pitchFamily="2" charset="-122"/>
            </a:endParaRPr>
          </a:p>
          <a:p>
            <a:pPr lvl="1">
              <a:lnSpc>
                <a:spcPct val="130000"/>
              </a:lnSpc>
              <a:spcBef>
                <a:spcPct val="20000"/>
              </a:spcBef>
              <a:buClr>
                <a:schemeClr val="accent2"/>
              </a:buClr>
              <a:buSzPct val="60000"/>
              <a:buFont typeface="Wingdings" panose="05000000000000000000" pitchFamily="2" charset="2"/>
              <a:buChar char="Ø"/>
            </a:pPr>
            <a:r>
              <a:rPr lang="en-US" altLang="zh-CN" sz="2400" b="1">
                <a:latin typeface="华文细黑" panose="02010600040101010101" pitchFamily="2" charset="-122"/>
                <a:ea typeface="华文细黑" panose="02010600040101010101" pitchFamily="2" charset="-122"/>
              </a:rPr>
              <a:t>ACTION(s</a:t>
            </a:r>
            <a:r>
              <a:rPr lang="zh-CN" altLang="en-US" sz="2400" b="1">
                <a:latin typeface="华文细黑" panose="02010600040101010101" pitchFamily="2" charset="-122"/>
                <a:ea typeface="华文细黑" panose="02010600040101010101" pitchFamily="2" charset="-122"/>
              </a:rPr>
              <a:t>，</a:t>
            </a:r>
            <a:r>
              <a:rPr lang="en-US" altLang="zh-CN" sz="2400" b="1">
                <a:latin typeface="华文细黑" panose="02010600040101010101" pitchFamily="2" charset="-122"/>
                <a:ea typeface="华文细黑" panose="02010600040101010101" pitchFamily="2" charset="-122"/>
              </a:rPr>
              <a:t>a)</a:t>
            </a:r>
            <a:r>
              <a:rPr lang="zh-CN" altLang="en-US" sz="2400" b="1">
                <a:latin typeface="华文细黑" panose="02010600040101010101" pitchFamily="2" charset="-122"/>
                <a:ea typeface="华文细黑" panose="02010600040101010101" pitchFamily="2" charset="-122"/>
              </a:rPr>
              <a:t>：表示当状态</a:t>
            </a:r>
            <a:r>
              <a:rPr lang="en-US" altLang="zh-CN" sz="2400" b="1">
                <a:latin typeface="华文细黑" panose="02010600040101010101" pitchFamily="2" charset="-122"/>
                <a:ea typeface="华文细黑" panose="02010600040101010101" pitchFamily="2" charset="-122"/>
              </a:rPr>
              <a:t>s</a:t>
            </a:r>
            <a:r>
              <a:rPr lang="zh-CN" altLang="en-US" sz="2400" b="1">
                <a:latin typeface="华文细黑" panose="02010600040101010101" pitchFamily="2" charset="-122"/>
                <a:ea typeface="华文细黑" panose="02010600040101010101" pitchFamily="2" charset="-122"/>
              </a:rPr>
              <a:t>面临输入</a:t>
            </a:r>
            <a:r>
              <a:rPr lang="en-US" altLang="zh-CN" sz="2400" b="1">
                <a:latin typeface="华文细黑" panose="02010600040101010101" pitchFamily="2" charset="-122"/>
                <a:ea typeface="华文细黑" panose="02010600040101010101" pitchFamily="2" charset="-122"/>
              </a:rPr>
              <a:t>a</a:t>
            </a:r>
            <a:r>
              <a:rPr lang="zh-CN" altLang="en-US" sz="2400" b="1">
                <a:latin typeface="华文细黑" panose="02010600040101010101" pitchFamily="2" charset="-122"/>
                <a:ea typeface="华文细黑" panose="02010600040101010101" pitchFamily="2" charset="-122"/>
              </a:rPr>
              <a:t>时的动作</a:t>
            </a:r>
            <a:endParaRPr lang="en-US" altLang="zh-CN" sz="2400" b="1">
              <a:latin typeface="华文细黑" panose="02010600040101010101" pitchFamily="2" charset="-122"/>
              <a:ea typeface="华文细黑" panose="02010600040101010101" pitchFamily="2" charset="-122"/>
            </a:endParaRPr>
          </a:p>
          <a:p>
            <a:pPr lvl="1">
              <a:lnSpc>
                <a:spcPct val="130000"/>
              </a:lnSpc>
              <a:spcBef>
                <a:spcPct val="20000"/>
              </a:spcBef>
              <a:buClr>
                <a:schemeClr val="accent2"/>
              </a:buClr>
              <a:buSzPct val="60000"/>
              <a:buFont typeface="Wingdings" panose="05000000000000000000" pitchFamily="2" charset="2"/>
              <a:buChar char="Ø"/>
            </a:pPr>
            <a:r>
              <a:rPr lang="en-US" altLang="zh-CN" sz="2400" b="1">
                <a:latin typeface="华文细黑" panose="02010600040101010101" pitchFamily="2" charset="-122"/>
                <a:ea typeface="华文细黑" panose="02010600040101010101" pitchFamily="2" charset="-122"/>
              </a:rPr>
              <a:t>GOTO(s</a:t>
            </a:r>
            <a:r>
              <a:rPr lang="zh-CN" altLang="en-US" sz="2400" b="1">
                <a:latin typeface="华文细黑" panose="02010600040101010101" pitchFamily="2" charset="-122"/>
                <a:ea typeface="华文细黑" panose="02010600040101010101" pitchFamily="2" charset="-122"/>
              </a:rPr>
              <a:t>，</a:t>
            </a:r>
            <a:r>
              <a:rPr lang="en-US" altLang="zh-CN" sz="2400" b="1">
                <a:latin typeface="华文细黑" panose="02010600040101010101" pitchFamily="2" charset="-122"/>
                <a:ea typeface="华文细黑" panose="02010600040101010101" pitchFamily="2" charset="-122"/>
              </a:rPr>
              <a:t>X)</a:t>
            </a:r>
            <a:r>
              <a:rPr lang="zh-CN" altLang="en-US" sz="2400" b="1">
                <a:latin typeface="华文细黑" panose="02010600040101010101" pitchFamily="2" charset="-122"/>
                <a:ea typeface="华文细黑" panose="02010600040101010101" pitchFamily="2" charset="-122"/>
              </a:rPr>
              <a:t>：表示面对文法符号</a:t>
            </a:r>
            <a:r>
              <a:rPr lang="en-US" altLang="zh-CN" sz="2400" b="1">
                <a:latin typeface="华文细黑" panose="02010600040101010101" pitchFamily="2" charset="-122"/>
                <a:ea typeface="华文细黑" panose="02010600040101010101" pitchFamily="2" charset="-122"/>
              </a:rPr>
              <a:t>X</a:t>
            </a:r>
            <a:r>
              <a:rPr lang="zh-CN" altLang="en-US" sz="2400" b="1">
                <a:latin typeface="华文细黑" panose="02010600040101010101" pitchFamily="2" charset="-122"/>
                <a:ea typeface="华文细黑" panose="02010600040101010101" pitchFamily="2" charset="-122"/>
              </a:rPr>
              <a:t>的下一状态</a:t>
            </a:r>
            <a:endParaRPr lang="en-US" altLang="zh-CN" sz="2400" b="1">
              <a:latin typeface="华文细黑" panose="02010600040101010101" pitchFamily="2" charset="-122"/>
              <a:ea typeface="华文细黑" panose="02010600040101010101" pitchFamily="2" charset="-122"/>
            </a:endParaRPr>
          </a:p>
          <a:p>
            <a:pPr lvl="1">
              <a:lnSpc>
                <a:spcPct val="130000"/>
              </a:lnSpc>
              <a:spcBef>
                <a:spcPct val="20000"/>
              </a:spcBef>
              <a:buClr>
                <a:schemeClr val="accent2"/>
              </a:buClr>
              <a:buSzPct val="60000"/>
              <a:buFont typeface="Wingdings" panose="05000000000000000000" pitchFamily="2" charset="2"/>
              <a:buChar char="l"/>
            </a:pPr>
            <a:r>
              <a:rPr lang="en-US" altLang="zh-CN" sz="2000" b="1">
                <a:latin typeface="华文细黑" panose="02010600040101010101" pitchFamily="2" charset="-122"/>
                <a:ea typeface="华文细黑" panose="02010600040101010101" pitchFamily="2" charset="-122"/>
              </a:rPr>
              <a:t>ACTION[s</a:t>
            </a:r>
            <a:r>
              <a:rPr lang="zh-CN" altLang="en-US" sz="2000" b="1">
                <a:latin typeface="华文细黑" panose="02010600040101010101" pitchFamily="2" charset="-122"/>
                <a:ea typeface="华文细黑" panose="02010600040101010101" pitchFamily="2" charset="-122"/>
              </a:rPr>
              <a:t>，</a:t>
            </a:r>
            <a:r>
              <a:rPr lang="en-US" altLang="zh-CN" sz="2000" b="1">
                <a:latin typeface="华文细黑" panose="02010600040101010101" pitchFamily="2" charset="-122"/>
                <a:ea typeface="华文细黑" panose="02010600040101010101" pitchFamily="2" charset="-122"/>
              </a:rPr>
              <a:t>a]</a:t>
            </a:r>
            <a:r>
              <a:rPr lang="zh-CN" altLang="en-US" sz="2000" b="1">
                <a:latin typeface="华文细黑" panose="02010600040101010101" pitchFamily="2" charset="-122"/>
                <a:ea typeface="华文细黑" panose="02010600040101010101" pitchFamily="2" charset="-122"/>
              </a:rPr>
              <a:t>表中的动作种类：</a:t>
            </a:r>
            <a:endParaRPr lang="en-US" altLang="zh-CN" sz="2000" b="1">
              <a:latin typeface="华文细黑" panose="02010600040101010101" pitchFamily="2" charset="-122"/>
              <a:ea typeface="华文细黑" panose="02010600040101010101" pitchFamily="2" charset="-122"/>
            </a:endParaRPr>
          </a:p>
          <a:p>
            <a:pPr lvl="2">
              <a:lnSpc>
                <a:spcPct val="130000"/>
              </a:lnSpc>
              <a:spcBef>
                <a:spcPct val="20000"/>
              </a:spcBef>
              <a:buClr>
                <a:schemeClr val="accent2"/>
              </a:buClr>
              <a:buSzPct val="60000"/>
            </a:pPr>
            <a:r>
              <a:rPr lang="zh-CN" altLang="en-US" sz="2000" b="1">
                <a:latin typeface="华文细黑" panose="02010600040101010101" pitchFamily="2" charset="-122"/>
                <a:ea typeface="华文细黑" panose="02010600040101010101" pitchFamily="2" charset="-122"/>
              </a:rPr>
              <a:t>① 移进</a:t>
            </a:r>
            <a:endParaRPr lang="en-US" altLang="zh-CN" sz="2000" b="1">
              <a:latin typeface="华文细黑" panose="02010600040101010101" pitchFamily="2" charset="-122"/>
              <a:ea typeface="华文细黑" panose="02010600040101010101" pitchFamily="2" charset="-122"/>
            </a:endParaRPr>
          </a:p>
          <a:p>
            <a:pPr lvl="2">
              <a:lnSpc>
                <a:spcPct val="130000"/>
              </a:lnSpc>
              <a:spcBef>
                <a:spcPct val="20000"/>
              </a:spcBef>
              <a:buClr>
                <a:schemeClr val="accent2"/>
              </a:buClr>
              <a:buSzPct val="60000"/>
            </a:pPr>
            <a:r>
              <a:rPr lang="zh-CN" altLang="en-US" sz="2000" b="1">
                <a:latin typeface="华文细黑" panose="02010600040101010101" pitchFamily="2" charset="-122"/>
                <a:ea typeface="华文细黑" panose="02010600040101010101" pitchFamily="2" charset="-122"/>
              </a:rPr>
              <a:t>② 归约	</a:t>
            </a:r>
            <a:endParaRPr lang="zh-CN" altLang="en-US" sz="2000" b="1">
              <a:latin typeface="华文细黑" panose="02010600040101010101" pitchFamily="2" charset="-122"/>
              <a:ea typeface="华文细黑" panose="02010600040101010101" pitchFamily="2" charset="-122"/>
            </a:endParaRPr>
          </a:p>
          <a:p>
            <a:pPr lvl="2">
              <a:lnSpc>
                <a:spcPct val="130000"/>
              </a:lnSpc>
              <a:spcBef>
                <a:spcPct val="20000"/>
              </a:spcBef>
              <a:buClr>
                <a:schemeClr val="accent2"/>
              </a:buClr>
              <a:buSzPct val="60000"/>
              <a:buFont typeface="Wingdings" panose="05000000000000000000" pitchFamily="2" charset="2"/>
              <a:buNone/>
            </a:pPr>
            <a:r>
              <a:rPr lang="zh-CN" altLang="en-US" sz="2000" b="1">
                <a:latin typeface="华文细黑" panose="02010600040101010101" pitchFamily="2" charset="-122"/>
                <a:ea typeface="华文细黑" panose="02010600040101010101" pitchFamily="2" charset="-122"/>
                <a:sym typeface="ZapfDingbats"/>
              </a:rPr>
              <a:t>③ </a:t>
            </a:r>
            <a:r>
              <a:rPr lang="zh-CN" altLang="en-US" sz="2000" b="1">
                <a:latin typeface="华文细黑" panose="02010600040101010101" pitchFamily="2" charset="-122"/>
                <a:ea typeface="华文细黑" panose="02010600040101010101" pitchFamily="2" charset="-122"/>
              </a:rPr>
              <a:t>接受</a:t>
            </a:r>
            <a:endParaRPr lang="en-US" altLang="zh-CN" sz="2000" b="1">
              <a:latin typeface="华文细黑" panose="02010600040101010101" pitchFamily="2" charset="-122"/>
              <a:ea typeface="华文细黑" panose="02010600040101010101" pitchFamily="2" charset="-122"/>
            </a:endParaRPr>
          </a:p>
          <a:p>
            <a:pPr lvl="2">
              <a:lnSpc>
                <a:spcPct val="130000"/>
              </a:lnSpc>
              <a:spcBef>
                <a:spcPct val="20000"/>
              </a:spcBef>
              <a:buClr>
                <a:schemeClr val="accent2"/>
              </a:buClr>
              <a:buSzPct val="60000"/>
              <a:buFont typeface="Wingdings" panose="05000000000000000000" pitchFamily="2" charset="2"/>
              <a:buNone/>
            </a:pPr>
            <a:r>
              <a:rPr lang="zh-CN" altLang="en-US" sz="2000" b="1">
                <a:latin typeface="华文细黑" panose="02010600040101010101" pitchFamily="2" charset="-122"/>
                <a:ea typeface="华文细黑" panose="02010600040101010101" pitchFamily="2" charset="-122"/>
                <a:sym typeface="ZapfDingbats"/>
              </a:rPr>
              <a:t>④ </a:t>
            </a:r>
            <a:r>
              <a:rPr lang="zh-CN" altLang="en-US" sz="2000" b="1">
                <a:latin typeface="华文细黑" panose="02010600040101010101" pitchFamily="2" charset="-122"/>
                <a:ea typeface="华文细黑" panose="02010600040101010101" pitchFamily="2" charset="-122"/>
              </a:rPr>
              <a:t>报错</a:t>
            </a:r>
            <a:endParaRPr lang="zh-CN" altLang="en-US" sz="2000" b="1">
              <a:latin typeface="华文细黑" panose="02010600040101010101" pitchFamily="2" charset="-122"/>
              <a:ea typeface="华文细黑" panose="02010600040101010101" pitchFamily="2" charset="-122"/>
            </a:endParaRPr>
          </a:p>
          <a:p>
            <a:pPr lvl="1" algn="ctr">
              <a:lnSpc>
                <a:spcPct val="130000"/>
              </a:lnSpc>
              <a:spcBef>
                <a:spcPct val="20000"/>
              </a:spcBef>
              <a:buClr>
                <a:schemeClr val="accent2"/>
              </a:buClr>
              <a:buSzPct val="60000"/>
              <a:buFont typeface="Wingdings" panose="05000000000000000000" pitchFamily="2" charset="2"/>
              <a:buChar char="Ø"/>
            </a:pPr>
            <a:endParaRPr lang="zh-CN" altLang="en-US" sz="2400" i="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wipe(up)">
                                      <p:cBhvr>
                                        <p:cTn id="7" dur="500"/>
                                        <p:tgtEl>
                                          <p:spTgt spid="1013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675">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8675">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8675">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5"/>
          <p:cNvSpPr>
            <a:spLocks noGrp="1"/>
          </p:cNvSpPr>
          <p:nvPr>
            <p:ph type="sldNum" sz="quarter" idx="12"/>
          </p:nvPr>
        </p:nvSpPr>
        <p:spPr>
          <a:noFill/>
        </p:spPr>
        <p:txBody>
          <a:bodyPr/>
          <a:lstStyle/>
          <a:p>
            <a:fld id="{1E6804B2-ED56-44BF-9AB3-CCED1FDA163E}" type="slidenum">
              <a:rPr lang="zh-CN" altLang="en-US" smtClean="0"/>
            </a:fld>
            <a:endParaRPr lang="en-US" altLang="zh-CN"/>
          </a:p>
        </p:txBody>
      </p:sp>
      <p:sp>
        <p:nvSpPr>
          <p:cNvPr id="57346" name="Text Box 4"/>
          <p:cNvSpPr txBox="1">
            <a:spLocks noChangeArrowheads="1"/>
          </p:cNvSpPr>
          <p:nvPr/>
        </p:nvSpPr>
        <p:spPr bwMode="auto">
          <a:xfrm>
            <a:off x="341313" y="287338"/>
            <a:ext cx="8175625" cy="457200"/>
          </a:xfrm>
          <a:prstGeom prst="rect">
            <a:avLst/>
          </a:prstGeom>
          <a:noFill/>
          <a:ln w="9525">
            <a:noFill/>
            <a:miter lim="800000"/>
          </a:ln>
        </p:spPr>
        <p:txBody>
          <a:bodyPr>
            <a:spAutoFit/>
          </a:bodyPr>
          <a:lstStyle/>
          <a:p>
            <a:r>
              <a:rPr kumimoji="1" lang="en-US" altLang="zh-CN" sz="2400" b="1">
                <a:solidFill>
                  <a:srgbClr val="FF0000"/>
                </a:solidFill>
                <a:latin typeface="华文细黑" panose="02010600040101010101" pitchFamily="2" charset="-122"/>
                <a:ea typeface="华文细黑" panose="02010600040101010101" pitchFamily="2" charset="-122"/>
              </a:rPr>
              <a:t>4. LR</a:t>
            </a:r>
            <a:r>
              <a:rPr kumimoji="1" lang="zh-CN" altLang="en-US" sz="2400" b="1">
                <a:solidFill>
                  <a:srgbClr val="FF0000"/>
                </a:solidFill>
                <a:latin typeface="华文细黑" panose="02010600040101010101" pitchFamily="2" charset="-122"/>
                <a:ea typeface="华文细黑" panose="02010600040101010101" pitchFamily="2" charset="-122"/>
              </a:rPr>
              <a:t>分析法</a:t>
            </a:r>
            <a:endParaRPr kumimoji="1" lang="zh-CN" altLang="en-US" sz="2400" b="1">
              <a:solidFill>
                <a:srgbClr val="FF0000"/>
              </a:solidFill>
              <a:latin typeface="华文细黑" panose="02010600040101010101" pitchFamily="2" charset="-122"/>
              <a:ea typeface="华文细黑" panose="02010600040101010101" pitchFamily="2" charset="-122"/>
            </a:endParaRPr>
          </a:p>
        </p:txBody>
      </p:sp>
      <p:sp>
        <p:nvSpPr>
          <p:cNvPr id="57347" name="Text Box 5"/>
          <p:cNvSpPr txBox="1">
            <a:spLocks noChangeArrowheads="1"/>
          </p:cNvSpPr>
          <p:nvPr/>
        </p:nvSpPr>
        <p:spPr bwMode="auto">
          <a:xfrm>
            <a:off x="66675" y="884238"/>
            <a:ext cx="9144000" cy="1570037"/>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rPr>
              <a:t>        </a:t>
            </a:r>
            <a:r>
              <a:rPr kumimoji="1" lang="en-US" altLang="zh-CN" sz="2400" b="1">
                <a:latin typeface="华文细黑" panose="02010600040101010101" pitchFamily="2" charset="-122"/>
                <a:ea typeface="华文细黑" panose="02010600040101010101" pitchFamily="2" charset="-122"/>
              </a:rPr>
              <a:t>LR</a:t>
            </a:r>
            <a:r>
              <a:rPr kumimoji="1" lang="zh-CN" altLang="en-US" sz="2400" b="1">
                <a:latin typeface="华文细黑" panose="02010600040101010101" pitchFamily="2" charset="-122"/>
                <a:ea typeface="华文细黑" panose="02010600040101010101" pitchFamily="2" charset="-122"/>
              </a:rPr>
              <a:t>分析法适用的范围大，对文法的要求低，无须消除左递归，也无须消除左公共因子。除二义性文法外，绝大多数上下文无关文法描述的程序设计语言都可用</a:t>
            </a:r>
            <a:r>
              <a:rPr kumimoji="1" lang="en-US" altLang="zh-CN" sz="2400" b="1">
                <a:latin typeface="华文细黑" panose="02010600040101010101" pitchFamily="2" charset="-122"/>
                <a:ea typeface="华文细黑" panose="02010600040101010101" pitchFamily="2" charset="-122"/>
              </a:rPr>
              <a:t>LR</a:t>
            </a:r>
            <a:r>
              <a:rPr kumimoji="1" lang="zh-CN" altLang="en-US" sz="2400" b="1">
                <a:latin typeface="华文细黑" panose="02010600040101010101" pitchFamily="2" charset="-122"/>
                <a:ea typeface="华文细黑" panose="02010600040101010101" pitchFamily="2" charset="-122"/>
              </a:rPr>
              <a:t>语法分析器予以识别。目前大多数编译程序的语法分析器都采用这种分析方法</a:t>
            </a:r>
            <a:r>
              <a:rPr kumimoji="1" lang="en-US" altLang="zh-CN" sz="2400" b="1">
                <a:latin typeface="华文细黑" panose="02010600040101010101" pitchFamily="2" charset="-122"/>
                <a:ea typeface="华文细黑" panose="02010600040101010101" pitchFamily="2" charset="-122"/>
              </a:rPr>
              <a:t>. </a:t>
            </a:r>
            <a:endParaRPr kumimoji="1" lang="en-US" altLang="zh-CN" sz="2400" b="1">
              <a:latin typeface="华文细黑" panose="02010600040101010101" pitchFamily="2" charset="-122"/>
              <a:ea typeface="华文细黑" panose="02010600040101010101" pitchFamily="2" charset="-122"/>
            </a:endParaRPr>
          </a:p>
        </p:txBody>
      </p:sp>
      <p:sp>
        <p:nvSpPr>
          <p:cNvPr id="626694" name="Text Box 6"/>
          <p:cNvSpPr txBox="1">
            <a:spLocks noChangeArrowheads="1"/>
          </p:cNvSpPr>
          <p:nvPr/>
        </p:nvSpPr>
        <p:spPr bwMode="auto">
          <a:xfrm>
            <a:off x="66675" y="3027363"/>
            <a:ext cx="9144000" cy="3046412"/>
          </a:xfrm>
          <a:prstGeom prst="rect">
            <a:avLst/>
          </a:prstGeom>
          <a:noFill/>
          <a:ln w="9525">
            <a:noFill/>
            <a:miter lim="800000"/>
          </a:ln>
        </p:spPr>
        <p:txBody>
          <a:bodyPr>
            <a:spAutoFit/>
          </a:bodyPr>
          <a:lstStyle/>
          <a:p>
            <a:pPr>
              <a:spcBef>
                <a:spcPct val="25000"/>
              </a:spcBef>
            </a:pPr>
            <a:r>
              <a:rPr kumimoji="1" lang="zh-CN" altLang="en-US" sz="2400" b="1">
                <a:latin typeface="Times New Roman" panose="02020603050405020304" pitchFamily="18" charset="0"/>
              </a:rPr>
              <a:t>   </a:t>
            </a:r>
            <a:r>
              <a:rPr kumimoji="1" lang="en-US" altLang="zh-CN" sz="2400" b="1">
                <a:solidFill>
                  <a:srgbClr val="FF3300"/>
                </a:solidFill>
                <a:latin typeface="楷体_GB2312"/>
                <a:ea typeface="楷体_GB2312"/>
                <a:cs typeface="楷体_GB2312"/>
              </a:rPr>
              <a:t>LR</a:t>
            </a:r>
            <a:r>
              <a:rPr kumimoji="1" lang="zh-CN" altLang="en-US" sz="2400" b="1">
                <a:solidFill>
                  <a:srgbClr val="FF3300"/>
                </a:solidFill>
                <a:latin typeface="楷体_GB2312"/>
                <a:ea typeface="楷体_GB2312"/>
                <a:cs typeface="楷体_GB2312"/>
              </a:rPr>
              <a:t>（</a:t>
            </a:r>
            <a:r>
              <a:rPr kumimoji="1" lang="en-US" altLang="zh-CN" sz="2400" b="1">
                <a:solidFill>
                  <a:srgbClr val="FF3300"/>
                </a:solidFill>
                <a:latin typeface="楷体_GB2312"/>
                <a:ea typeface="楷体_GB2312"/>
                <a:cs typeface="楷体_GB2312"/>
              </a:rPr>
              <a:t>k</a:t>
            </a:r>
            <a:r>
              <a:rPr kumimoji="1" lang="zh-CN" altLang="en-US" sz="2400" b="1">
                <a:solidFill>
                  <a:srgbClr val="FF3300"/>
                </a:solidFill>
                <a:latin typeface="楷体_GB2312"/>
                <a:ea typeface="楷体_GB2312"/>
                <a:cs typeface="楷体_GB2312"/>
              </a:rPr>
              <a:t>）的含义</a:t>
            </a:r>
            <a:endParaRPr kumimoji="1" lang="zh-CN" altLang="en-US" sz="2400" b="1">
              <a:solidFill>
                <a:srgbClr val="FF3300"/>
              </a:solidFill>
              <a:latin typeface="楷体_GB2312"/>
              <a:ea typeface="楷体_GB2312"/>
              <a:cs typeface="楷体_GB2312"/>
            </a:endParaRPr>
          </a:p>
          <a:p>
            <a:pPr algn="just">
              <a:spcBef>
                <a:spcPct val="25000"/>
              </a:spcBef>
            </a:pPr>
            <a:r>
              <a:rPr kumimoji="1" lang="en-US" altLang="zh-CN" sz="2400" b="1">
                <a:latin typeface="华文细黑" panose="02010600040101010101" pitchFamily="2" charset="-122"/>
                <a:ea typeface="华文细黑" panose="02010600040101010101" pitchFamily="2" charset="-122"/>
              </a:rPr>
              <a:t>L</a:t>
            </a:r>
            <a:r>
              <a:rPr kumimoji="1" lang="zh-CN" altLang="en-US" sz="2400" b="1">
                <a:latin typeface="华文细黑" panose="02010600040101010101" pitchFamily="2" charset="-122"/>
                <a:ea typeface="华文细黑" panose="02010600040101010101" pitchFamily="2" charset="-122"/>
              </a:rPr>
              <a:t>：从左</a:t>
            </a:r>
            <a:r>
              <a:rPr kumimoji="1" lang="en-US" altLang="zh-CN" sz="2400" b="1">
                <a:latin typeface="华文细黑" panose="02010600040101010101" pitchFamily="2" charset="-122"/>
                <a:ea typeface="华文细黑" panose="02010600040101010101" pitchFamily="2" charset="-122"/>
              </a:rPr>
              <a:t>(L)</a:t>
            </a:r>
            <a:r>
              <a:rPr kumimoji="1" lang="zh-CN" altLang="en-US" sz="2400" b="1">
                <a:latin typeface="华文细黑" panose="02010600040101010101" pitchFamily="2" charset="-122"/>
                <a:ea typeface="华文细黑" panose="02010600040101010101" pitchFamily="2" charset="-122"/>
              </a:rPr>
              <a:t>向右扫描输入串。</a:t>
            </a:r>
            <a:endParaRPr kumimoji="1" lang="zh-CN" altLang="en-US" sz="2400" b="1">
              <a:latin typeface="华文细黑" panose="02010600040101010101" pitchFamily="2" charset="-122"/>
              <a:ea typeface="华文细黑" panose="02010600040101010101" pitchFamily="2" charset="-122"/>
            </a:endParaRPr>
          </a:p>
          <a:p>
            <a:pPr algn="just">
              <a:spcBef>
                <a:spcPct val="25000"/>
              </a:spcBef>
            </a:pPr>
            <a:r>
              <a:rPr kumimoji="1" lang="en-US" altLang="zh-CN" sz="2400" b="1">
                <a:latin typeface="华文细黑" panose="02010600040101010101" pitchFamily="2" charset="-122"/>
                <a:ea typeface="华文细黑" panose="02010600040101010101" pitchFamily="2" charset="-122"/>
              </a:rPr>
              <a:t>R</a:t>
            </a:r>
            <a:r>
              <a:rPr kumimoji="1" lang="zh-CN" altLang="en-US" sz="2400" b="1">
                <a:latin typeface="华文细黑" panose="02010600040101010101" pitchFamily="2" charset="-122"/>
                <a:ea typeface="华文细黑" panose="02010600040101010101" pitchFamily="2" charset="-122"/>
              </a:rPr>
              <a:t>：</a:t>
            </a:r>
            <a:r>
              <a:rPr lang="zh-CN" altLang="en-US" sz="2400" b="1">
                <a:latin typeface="华文细黑" panose="02010600040101010101" pitchFamily="2" charset="-122"/>
                <a:ea typeface="华文细黑" panose="02010600040101010101" pitchFamily="2" charset="-122"/>
              </a:rPr>
              <a:t>自下而上地建立</a:t>
            </a:r>
            <a:r>
              <a:rPr kumimoji="1" lang="zh-CN" altLang="en-US" sz="2400" b="1">
                <a:solidFill>
                  <a:srgbClr val="000000"/>
                </a:solidFill>
                <a:latin typeface="华文细黑" panose="02010600040101010101" pitchFamily="2" charset="-122"/>
                <a:ea typeface="华文细黑" panose="02010600040101010101" pitchFamily="2" charset="-122"/>
              </a:rPr>
              <a:t>该输入串的最右</a:t>
            </a:r>
            <a:r>
              <a:rPr kumimoji="1" lang="en-US" altLang="zh-CN" sz="2400" b="1">
                <a:solidFill>
                  <a:srgbClr val="000000"/>
                </a:solidFill>
                <a:latin typeface="华文细黑" panose="02010600040101010101" pitchFamily="2" charset="-122"/>
                <a:ea typeface="华文细黑" panose="02010600040101010101" pitchFamily="2" charset="-122"/>
              </a:rPr>
              <a:t>(R)</a:t>
            </a:r>
            <a:r>
              <a:rPr kumimoji="1" lang="zh-CN" altLang="en-US" sz="2400" b="1">
                <a:solidFill>
                  <a:srgbClr val="000000"/>
                </a:solidFill>
                <a:latin typeface="华文细黑" panose="02010600040101010101" pitchFamily="2" charset="-122"/>
                <a:ea typeface="华文细黑" panose="02010600040101010101" pitchFamily="2" charset="-122"/>
              </a:rPr>
              <a:t>推导</a:t>
            </a:r>
            <a:r>
              <a:rPr kumimoji="1" lang="en-US" altLang="zh-CN" sz="2400" b="1">
                <a:solidFill>
                  <a:srgbClr val="000000"/>
                </a:solidFill>
                <a:latin typeface="华文细黑" panose="02010600040101010101" pitchFamily="2" charset="-122"/>
                <a:ea typeface="华文细黑" panose="02010600040101010101" pitchFamily="2" charset="-122"/>
              </a:rPr>
              <a:t>(</a:t>
            </a:r>
            <a:r>
              <a:rPr kumimoji="1" lang="zh-CN" altLang="en-US" sz="2400" b="1">
                <a:solidFill>
                  <a:srgbClr val="000000"/>
                </a:solidFill>
                <a:latin typeface="华文细黑" panose="02010600040101010101" pitchFamily="2" charset="-122"/>
                <a:ea typeface="华文细黑" panose="02010600040101010101" pitchFamily="2" charset="-122"/>
              </a:rPr>
              <a:t>规范推导</a:t>
            </a:r>
            <a:r>
              <a:rPr kumimoji="1" lang="en-US" altLang="zh-CN" sz="2400" b="1">
                <a:solidFill>
                  <a:srgbClr val="000000"/>
                </a:solidFill>
                <a:latin typeface="华文细黑" panose="02010600040101010101" pitchFamily="2" charset="-122"/>
                <a:ea typeface="华文细黑" panose="02010600040101010101" pitchFamily="2" charset="-122"/>
              </a:rPr>
              <a:t>)</a:t>
            </a:r>
            <a:r>
              <a:rPr kumimoji="1" lang="en-US" altLang="zh-CN" sz="2400" b="1">
                <a:latin typeface="华文细黑" panose="02010600040101010101" pitchFamily="2" charset="-122"/>
                <a:ea typeface="华文细黑" panose="02010600040101010101" pitchFamily="2" charset="-122"/>
              </a:rPr>
              <a:t> </a:t>
            </a:r>
            <a:r>
              <a:rPr kumimoji="1" lang="zh-CN" altLang="en-US" sz="2400" b="1">
                <a:latin typeface="华文细黑" panose="02010600040101010101" pitchFamily="2" charset="-122"/>
                <a:ea typeface="华文细黑" panose="02010600040101010101" pitchFamily="2" charset="-122"/>
              </a:rPr>
              <a:t>。</a:t>
            </a:r>
            <a:endParaRPr kumimoji="1" lang="zh-CN" altLang="en-US" sz="2400" b="1">
              <a:latin typeface="华文细黑" panose="02010600040101010101" pitchFamily="2" charset="-122"/>
              <a:ea typeface="华文细黑" panose="02010600040101010101" pitchFamily="2" charset="-122"/>
            </a:endParaRPr>
          </a:p>
          <a:p>
            <a:pPr algn="just">
              <a:spcBef>
                <a:spcPct val="25000"/>
              </a:spcBef>
            </a:pPr>
            <a:r>
              <a:rPr kumimoji="1" lang="en-US" altLang="zh-CN" sz="2400" b="1">
                <a:latin typeface="华文细黑" panose="02010600040101010101" pitchFamily="2" charset="-122"/>
                <a:ea typeface="华文细黑" panose="02010600040101010101" pitchFamily="2" charset="-122"/>
              </a:rPr>
              <a:t>k</a:t>
            </a:r>
            <a:r>
              <a:rPr kumimoji="1" lang="zh-CN" altLang="en-US" sz="2400" b="1">
                <a:latin typeface="华文细黑" panose="02010600040101010101" pitchFamily="2" charset="-122"/>
                <a:ea typeface="华文细黑" panose="02010600040101010101" pitchFamily="2" charset="-122"/>
              </a:rPr>
              <a:t>：在决定分析动作时，向前看的符号个数。</a:t>
            </a:r>
            <a:endParaRPr kumimoji="1" lang="zh-CN" altLang="en-US" sz="2400" b="1">
              <a:latin typeface="华文细黑" panose="02010600040101010101" pitchFamily="2" charset="-122"/>
              <a:ea typeface="华文细黑" panose="02010600040101010101" pitchFamily="2" charset="-122"/>
            </a:endParaRPr>
          </a:p>
          <a:p>
            <a:pPr algn="just">
              <a:spcBef>
                <a:spcPct val="25000"/>
              </a:spcBef>
            </a:pPr>
            <a:r>
              <a:rPr kumimoji="1" lang="zh-CN" altLang="en-US" sz="2400" b="1">
                <a:latin typeface="华文细黑" panose="02010600040101010101" pitchFamily="2" charset="-122"/>
                <a:ea typeface="华文细黑" panose="02010600040101010101" pitchFamily="2" charset="-122"/>
              </a:rPr>
              <a:t>   在分析的每一步，只须根据分析栈已移进和归约出的全部文法符号，并至多向前看</a:t>
            </a:r>
            <a:r>
              <a:rPr kumimoji="1" lang="en-US" altLang="zh-CN" sz="2400" b="1">
                <a:latin typeface="华文细黑" panose="02010600040101010101" pitchFamily="2" charset="-122"/>
                <a:ea typeface="华文细黑" panose="02010600040101010101" pitchFamily="2" charset="-122"/>
              </a:rPr>
              <a:t>k</a:t>
            </a:r>
            <a:r>
              <a:rPr kumimoji="1" lang="zh-CN" altLang="en-US" sz="2400" b="1">
                <a:latin typeface="华文细黑" panose="02010600040101010101" pitchFamily="2" charset="-122"/>
                <a:ea typeface="华文细黑" panose="02010600040101010101" pitchFamily="2" charset="-122"/>
              </a:rPr>
              <a:t>个输入符号，即能确立相对于某一产生式左部符号的句柄是否已形成，从而确定当前的动作是移进，还是归约。</a:t>
            </a:r>
            <a:endParaRPr kumimoji="1" lang="zh-CN" altLang="en-US" sz="2400" b="1">
              <a:latin typeface="华文细黑" panose="02010600040101010101" pitchFamily="2" charset="-122"/>
              <a:ea typeface="华文细黑" panose="02010600040101010101" pitchFamily="2" charset="-122"/>
            </a:endParaRPr>
          </a:p>
        </p:txBody>
      </p:sp>
      <p:sp>
        <p:nvSpPr>
          <p:cNvPr id="626695" name="Text Box 7"/>
          <p:cNvSpPr txBox="1">
            <a:spLocks noChangeArrowheads="1"/>
          </p:cNvSpPr>
          <p:nvPr/>
        </p:nvSpPr>
        <p:spPr bwMode="auto">
          <a:xfrm>
            <a:off x="-142875" y="2454275"/>
            <a:ext cx="9144000" cy="527050"/>
          </a:xfrm>
          <a:prstGeom prst="rect">
            <a:avLst/>
          </a:prstGeom>
          <a:noFill/>
          <a:ln w="9525">
            <a:noFill/>
            <a:miter lim="800000"/>
          </a:ln>
        </p:spPr>
        <p:txBody>
          <a:bodyPr>
            <a:spAutoFit/>
          </a:bodyPr>
          <a:lstStyle/>
          <a:p>
            <a:pPr marL="669925" indent="-325755">
              <a:lnSpc>
                <a:spcPct val="130000"/>
              </a:lnSpc>
              <a:spcBef>
                <a:spcPct val="20000"/>
              </a:spcBef>
              <a:buClr>
                <a:schemeClr val="accent1"/>
              </a:buClr>
              <a:buSzPct val="65000"/>
              <a:buFont typeface="Wingdings" panose="05000000000000000000" pitchFamily="2" charset="2"/>
              <a:buNone/>
            </a:pPr>
            <a:r>
              <a:rPr lang="en-US" altLang="zh-CN" sz="2200" b="1">
                <a:solidFill>
                  <a:srgbClr val="003399"/>
                </a:solidFill>
                <a:latin typeface="楷体_GB2312"/>
                <a:ea typeface="楷体_GB2312"/>
                <a:cs typeface="楷体_GB2312"/>
              </a:rPr>
              <a:t>LR(k)</a:t>
            </a:r>
            <a:r>
              <a:rPr lang="zh-CN" altLang="en-US" sz="2200" b="1">
                <a:solidFill>
                  <a:srgbClr val="003399"/>
                </a:solidFill>
                <a:latin typeface="楷体_GB2312"/>
                <a:ea typeface="楷体_GB2312"/>
                <a:cs typeface="楷体_GB2312"/>
              </a:rPr>
              <a:t>文法是非歧义文法中能够进行确定的自底向上分析的最大文法类</a:t>
            </a:r>
            <a:endParaRPr lang="zh-CN" altLang="en-US" sz="2200" b="1">
              <a:solidFill>
                <a:srgbClr val="003399"/>
              </a:solidFill>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6695"/>
                                        </p:tgtEl>
                                        <p:attrNameLst>
                                          <p:attrName>style.visibility</p:attrName>
                                        </p:attrNameLst>
                                      </p:cBhvr>
                                      <p:to>
                                        <p:strVal val="visible"/>
                                      </p:to>
                                    </p:set>
                                    <p:animEffect transition="in" filter="blinds(horizontal)">
                                      <p:cBhvr>
                                        <p:cTn id="7" dur="500"/>
                                        <p:tgtEl>
                                          <p:spTgt spid="6266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2669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26694">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26694">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2669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26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p:cNvSpPr>
            <a:spLocks noGrp="1"/>
          </p:cNvSpPr>
          <p:nvPr>
            <p:ph type="sldNum" sz="quarter" idx="12"/>
          </p:nvPr>
        </p:nvSpPr>
        <p:spPr>
          <a:noFill/>
        </p:spPr>
        <p:txBody>
          <a:bodyPr/>
          <a:lstStyle/>
          <a:p>
            <a:fld id="{FB4CAB2C-4D13-44CE-A799-2435CFC89EA1}"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58370" name="Rectangle 2"/>
          <p:cNvSpPr>
            <a:spLocks noGrp="1" noChangeArrowheads="1"/>
          </p:cNvSpPr>
          <p:nvPr>
            <p:ph type="title"/>
          </p:nvPr>
        </p:nvSpPr>
        <p:spPr>
          <a:xfrm>
            <a:off x="457200" y="277813"/>
            <a:ext cx="8218488" cy="630237"/>
          </a:xfrm>
        </p:spPr>
        <p:txBody>
          <a:bodyPr/>
          <a:lstStyle/>
          <a:p>
            <a:pPr eaLnBrk="1" hangingPunct="1"/>
            <a:r>
              <a:rPr lang="en-US" altLang="zh-CN" sz="3200" b="1"/>
              <a:t>7.1  LR</a:t>
            </a:r>
            <a:r>
              <a:rPr lang="zh-CN" altLang="en-US" sz="3200" b="1"/>
              <a:t>分析器概述</a:t>
            </a:r>
            <a:endParaRPr lang="zh-CN" altLang="en-US" sz="3200" b="1"/>
          </a:p>
        </p:txBody>
      </p:sp>
      <p:sp>
        <p:nvSpPr>
          <p:cNvPr id="544771" name="Rectangle 3"/>
          <p:cNvSpPr>
            <a:spLocks noGrp="1" noChangeArrowheads="1"/>
          </p:cNvSpPr>
          <p:nvPr>
            <p:ph type="body" idx="1"/>
          </p:nvPr>
        </p:nvSpPr>
        <p:spPr>
          <a:xfrm>
            <a:off x="395288" y="765175"/>
            <a:ext cx="8280400" cy="5759450"/>
          </a:xfrm>
        </p:spPr>
        <p:txBody>
          <a:bodyPr/>
          <a:lstStyle/>
          <a:p>
            <a:pPr eaLnBrk="1" hangingPunct="1">
              <a:lnSpc>
                <a:spcPct val="130000"/>
              </a:lnSpc>
              <a:defRPr/>
            </a:pPr>
            <a:r>
              <a:rPr lang="en-US" altLang="zh-CN" sz="2800" b="1" dirty="0"/>
              <a:t>LR</a:t>
            </a:r>
            <a:r>
              <a:rPr lang="zh-CN" altLang="en-US" sz="2800" b="1" dirty="0"/>
              <a:t>分析器组成：</a:t>
            </a:r>
            <a:endParaRPr lang="zh-CN" altLang="en-US" sz="2800" b="1" dirty="0"/>
          </a:p>
          <a:p>
            <a:pPr marL="344170" lvl="1" indent="0" eaLnBrk="1" hangingPunct="1">
              <a:lnSpc>
                <a:spcPct val="130000"/>
              </a:lnSpc>
              <a:buFont typeface="Wingdings" panose="05000000000000000000" pitchFamily="2" charset="2"/>
              <a:buNone/>
              <a:defRPr/>
            </a:pPr>
            <a:r>
              <a:rPr lang="en-US" altLang="zh-CN" sz="2200" b="1" dirty="0"/>
              <a:t>(1)</a:t>
            </a:r>
            <a:r>
              <a:rPr lang="zh-CN" altLang="en-US" sz="2200" b="1" dirty="0"/>
              <a:t>总控程序：适用于所有</a:t>
            </a:r>
            <a:r>
              <a:rPr lang="en-US" altLang="zh-CN" sz="2200" b="1" dirty="0"/>
              <a:t>LR</a:t>
            </a:r>
            <a:r>
              <a:rPr lang="zh-CN" altLang="en-US" sz="2200" b="1" dirty="0"/>
              <a:t>分析器</a:t>
            </a:r>
            <a:endParaRPr lang="zh-CN" altLang="en-US" sz="2200" b="1" dirty="0"/>
          </a:p>
          <a:p>
            <a:pPr marL="344170" lvl="1" indent="0" eaLnBrk="1" hangingPunct="1">
              <a:lnSpc>
                <a:spcPct val="130000"/>
              </a:lnSpc>
              <a:buFont typeface="Wingdings" panose="05000000000000000000" pitchFamily="2" charset="2"/>
              <a:buNone/>
              <a:defRPr/>
            </a:pPr>
            <a:r>
              <a:rPr lang="en-US" altLang="zh-CN" sz="2200" b="1" dirty="0"/>
              <a:t>(2)</a:t>
            </a:r>
            <a:r>
              <a:rPr lang="zh-CN" altLang="en-US" sz="2200" b="1" dirty="0"/>
              <a:t>分析表   动作表   </a:t>
            </a:r>
            <a:r>
              <a:rPr lang="en-US" altLang="zh-CN" sz="2200" b="1" dirty="0"/>
              <a:t>f(</a:t>
            </a:r>
            <a:r>
              <a:rPr lang="en-US" altLang="zh-CN" sz="2200" b="1" dirty="0" err="1"/>
              <a:t>S,a</a:t>
            </a:r>
            <a:r>
              <a:rPr lang="en-US" altLang="zh-CN" sz="2200" b="1" dirty="0"/>
              <a:t>) :</a:t>
            </a:r>
            <a:r>
              <a:rPr lang="zh-CN" altLang="en-US" sz="2200" b="1" dirty="0"/>
              <a:t>状态</a:t>
            </a:r>
            <a:r>
              <a:rPr lang="en-US" altLang="zh-CN" sz="2200" b="1" dirty="0"/>
              <a:t>S</a:t>
            </a:r>
            <a:r>
              <a:rPr lang="zh-CN" altLang="en-US" sz="2200" b="1" dirty="0"/>
              <a:t>遇到输入符号</a:t>
            </a:r>
            <a:r>
              <a:rPr lang="en-US" altLang="zh-CN" sz="2200" b="1" dirty="0"/>
              <a:t>a</a:t>
            </a:r>
            <a:r>
              <a:rPr lang="zh-CN" altLang="en-US" sz="2200" b="1" dirty="0"/>
              <a:t>的动作</a:t>
            </a:r>
            <a:endParaRPr lang="zh-CN" altLang="en-US" sz="2200" b="1" dirty="0"/>
          </a:p>
          <a:p>
            <a:pPr marL="344170" lvl="1" indent="0" eaLnBrk="1" hangingPunct="1">
              <a:lnSpc>
                <a:spcPct val="130000"/>
              </a:lnSpc>
              <a:buFont typeface="Wingdings" panose="05000000000000000000" pitchFamily="2" charset="2"/>
              <a:buNone/>
              <a:defRPr/>
            </a:pPr>
            <a:r>
              <a:rPr lang="zh-CN" altLang="en-US" sz="2200" b="1" dirty="0"/>
              <a:t>                  状态转换表 </a:t>
            </a:r>
            <a:r>
              <a:rPr lang="en-US" altLang="zh-CN" sz="2200" b="1" dirty="0"/>
              <a:t>g(S,X):</a:t>
            </a:r>
            <a:r>
              <a:rPr lang="zh-CN" altLang="en-US" sz="2200" b="1" dirty="0"/>
              <a:t>状态</a:t>
            </a:r>
            <a:r>
              <a:rPr lang="en-US" altLang="zh-CN" sz="2200" b="1" dirty="0"/>
              <a:t>S</a:t>
            </a:r>
            <a:r>
              <a:rPr lang="zh-CN" altLang="en-US" sz="2200" b="1" dirty="0"/>
              <a:t>遇到</a:t>
            </a:r>
            <a:r>
              <a:rPr lang="en-US" altLang="zh-CN" sz="2200" b="1" dirty="0"/>
              <a:t>X</a:t>
            </a:r>
            <a:r>
              <a:rPr lang="en-US" altLang="en-US" sz="2200" b="1" dirty="0"/>
              <a:t>∈</a:t>
            </a:r>
            <a:r>
              <a:rPr lang="en-US" altLang="zh-CN" sz="2200" b="1" dirty="0"/>
              <a:t>V</a:t>
            </a:r>
            <a:r>
              <a:rPr lang="en-US" altLang="zh-CN" sz="2200" b="1" baseline="-25000" dirty="0"/>
              <a:t>N</a:t>
            </a:r>
            <a:r>
              <a:rPr lang="en-US" altLang="zh-CN" sz="2200" b="1" dirty="0"/>
              <a:t>, </a:t>
            </a:r>
            <a:endParaRPr lang="en-US" altLang="zh-CN" sz="2200" b="1" dirty="0"/>
          </a:p>
          <a:p>
            <a:pPr marL="344170" lvl="1" indent="0" eaLnBrk="1" hangingPunct="1">
              <a:lnSpc>
                <a:spcPct val="130000"/>
              </a:lnSpc>
              <a:buFont typeface="Wingdings" panose="05000000000000000000" pitchFamily="2" charset="2"/>
              <a:buNone/>
              <a:defRPr/>
            </a:pPr>
            <a:r>
              <a:rPr lang="zh-CN" altLang="en-US" sz="2200" b="1" dirty="0"/>
              <a:t>                                                 应进入的下一状态</a:t>
            </a:r>
            <a:endParaRPr lang="zh-CN" altLang="en-US" sz="2200" b="1" dirty="0"/>
          </a:p>
          <a:p>
            <a:pPr marL="344170" lvl="1" indent="0" eaLnBrk="1" hangingPunct="1">
              <a:lnSpc>
                <a:spcPct val="130000"/>
              </a:lnSpc>
              <a:buFont typeface="Wingdings" panose="05000000000000000000" pitchFamily="2" charset="2"/>
              <a:buNone/>
              <a:defRPr/>
            </a:pPr>
            <a:r>
              <a:rPr lang="en-US" altLang="zh-CN" sz="2200" b="1" dirty="0"/>
              <a:t>(3)</a:t>
            </a:r>
            <a:r>
              <a:rPr lang="zh-CN" altLang="en-US" sz="2200" b="1" dirty="0"/>
              <a:t>分析栈    文法符号栈   </a:t>
            </a:r>
            <a:r>
              <a:rPr lang="en-US" altLang="zh-CN" sz="2200" b="1" dirty="0"/>
              <a:t>X[</a:t>
            </a:r>
            <a:r>
              <a:rPr lang="en-US" altLang="zh-CN" sz="2200" b="1" dirty="0" err="1"/>
              <a:t>i</a:t>
            </a:r>
            <a:r>
              <a:rPr lang="en-US" altLang="zh-CN" sz="2200" b="1" dirty="0"/>
              <a:t>]</a:t>
            </a:r>
            <a:endParaRPr lang="en-US" altLang="zh-CN" sz="2200" b="1" dirty="0"/>
          </a:p>
          <a:p>
            <a:pPr marL="0" indent="0" eaLnBrk="1" hangingPunct="1">
              <a:lnSpc>
                <a:spcPct val="130000"/>
              </a:lnSpc>
              <a:buFont typeface="Wingdings" panose="05000000000000000000" pitchFamily="2" charset="2"/>
              <a:buNone/>
              <a:defRPr/>
            </a:pPr>
            <a:r>
              <a:rPr lang="zh-CN" altLang="en-US" sz="2200" b="1" dirty="0"/>
              <a:t>                         状态栈         </a:t>
            </a:r>
            <a:r>
              <a:rPr lang="en-US" altLang="zh-CN" sz="2200" b="1" dirty="0"/>
              <a:t>S[</a:t>
            </a:r>
            <a:r>
              <a:rPr lang="en-US" altLang="zh-CN" sz="2200" b="1" dirty="0" err="1"/>
              <a:t>i</a:t>
            </a:r>
            <a:r>
              <a:rPr lang="en-US" altLang="zh-CN" sz="2200" b="1" dirty="0"/>
              <a:t>]</a:t>
            </a:r>
            <a:endParaRPr lang="zh-CN" altLang="en-US" sz="2200" b="1" dirty="0"/>
          </a:p>
          <a:p>
            <a:pPr eaLnBrk="1" hangingPunct="1">
              <a:lnSpc>
                <a:spcPct val="130000"/>
              </a:lnSpc>
              <a:defRPr/>
            </a:pPr>
            <a:r>
              <a:rPr lang="zh-CN" altLang="en-US" sz="2400" b="1" dirty="0">
                <a:solidFill>
                  <a:srgbClr val="FF0000"/>
                </a:solidFill>
              </a:rPr>
              <a:t>工作原理</a:t>
            </a:r>
            <a:r>
              <a:rPr lang="zh-CN" altLang="en-US" sz="2200" b="1" dirty="0"/>
              <a:t>：任一时刻   栈顶状态</a:t>
            </a:r>
            <a:r>
              <a:rPr lang="en-US" altLang="zh-CN" sz="2200" b="1" dirty="0"/>
              <a:t>S</a:t>
            </a:r>
            <a:r>
              <a:rPr lang="en-US" altLang="zh-CN" sz="2200" b="1" baseline="-25000" dirty="0"/>
              <a:t>m</a:t>
            </a:r>
            <a:endParaRPr lang="en-US" altLang="zh-CN" sz="2200" b="1" baseline="-25000" dirty="0"/>
          </a:p>
          <a:p>
            <a:pPr eaLnBrk="1" hangingPunct="1">
              <a:lnSpc>
                <a:spcPct val="130000"/>
              </a:lnSpc>
              <a:buFont typeface="Wingdings" panose="05000000000000000000" pitchFamily="2" charset="2"/>
              <a:buNone/>
              <a:defRPr/>
            </a:pPr>
            <a:r>
              <a:rPr lang="en-US" altLang="zh-CN" sz="2200" b="1" dirty="0"/>
              <a:t>                                         </a:t>
            </a:r>
            <a:r>
              <a:rPr lang="zh-CN" altLang="en-US" sz="2200" b="1" dirty="0"/>
              <a:t>当前输入符号</a:t>
            </a:r>
            <a:r>
              <a:rPr lang="en-US" altLang="zh-CN" sz="2200" b="1" dirty="0"/>
              <a:t>a</a:t>
            </a:r>
            <a:endParaRPr lang="en-US" altLang="zh-CN" sz="2200" b="1" dirty="0"/>
          </a:p>
          <a:p>
            <a:pPr eaLnBrk="1" hangingPunct="1">
              <a:lnSpc>
                <a:spcPct val="130000"/>
              </a:lnSpc>
              <a:buFont typeface="Wingdings" panose="05000000000000000000" pitchFamily="2" charset="2"/>
              <a:buNone/>
              <a:defRPr/>
            </a:pPr>
            <a:r>
              <a:rPr lang="en-US" altLang="zh-CN" sz="2000" b="1" dirty="0"/>
              <a:t>                          </a:t>
            </a:r>
            <a:r>
              <a:rPr lang="zh-CN" altLang="en-US" sz="2000" b="1" dirty="0"/>
              <a:t>决定其下一步动作 </a:t>
            </a:r>
            <a:r>
              <a:rPr lang="en-US" altLang="zh-CN" sz="2000" b="1" dirty="0"/>
              <a:t>f(S</a:t>
            </a:r>
            <a:r>
              <a:rPr lang="en-US" altLang="zh-CN" sz="2000" b="1" baseline="-25000" dirty="0"/>
              <a:t>m</a:t>
            </a:r>
            <a:r>
              <a:rPr lang="en-US" altLang="zh-CN" sz="2000" b="1" dirty="0"/>
              <a:t>, a)</a:t>
            </a:r>
            <a:endParaRPr lang="zh-CN" altLang="en-US" sz="2000" b="1" dirty="0"/>
          </a:p>
        </p:txBody>
      </p:sp>
      <p:sp>
        <p:nvSpPr>
          <p:cNvPr id="544772" name="AutoShape 4"/>
          <p:cNvSpPr/>
          <p:nvPr/>
        </p:nvSpPr>
        <p:spPr bwMode="auto">
          <a:xfrm>
            <a:off x="2122488" y="2071688"/>
            <a:ext cx="73025" cy="720725"/>
          </a:xfrm>
          <a:prstGeom prst="leftBrace">
            <a:avLst>
              <a:gd name="adj1" fmla="val 82246"/>
              <a:gd name="adj2" fmla="val 50000"/>
            </a:avLst>
          </a:prstGeom>
          <a:noFill/>
          <a:ln w="9525">
            <a:solidFill>
              <a:schemeClr val="tx1"/>
            </a:solidFill>
            <a:round/>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endParaRPr>
          </a:p>
        </p:txBody>
      </p:sp>
      <p:sp>
        <p:nvSpPr>
          <p:cNvPr id="544773" name="AutoShape 5"/>
          <p:cNvSpPr/>
          <p:nvPr/>
        </p:nvSpPr>
        <p:spPr bwMode="auto">
          <a:xfrm>
            <a:off x="2124075" y="3571875"/>
            <a:ext cx="144463" cy="719138"/>
          </a:xfrm>
          <a:prstGeom prst="leftBrace">
            <a:avLst>
              <a:gd name="adj1" fmla="val 41483"/>
              <a:gd name="adj2" fmla="val 50000"/>
            </a:avLst>
          </a:prstGeom>
          <a:noFill/>
          <a:ln w="9525">
            <a:solidFill>
              <a:schemeClr val="tx1"/>
            </a:solidFill>
            <a:round/>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endParaRPr>
          </a:p>
        </p:txBody>
      </p:sp>
      <p:sp>
        <p:nvSpPr>
          <p:cNvPr id="544774" name="AutoShape 6"/>
          <p:cNvSpPr/>
          <p:nvPr/>
        </p:nvSpPr>
        <p:spPr bwMode="auto">
          <a:xfrm>
            <a:off x="3492500" y="4654550"/>
            <a:ext cx="144463" cy="719138"/>
          </a:xfrm>
          <a:prstGeom prst="leftBrace">
            <a:avLst>
              <a:gd name="adj1" fmla="val 41483"/>
              <a:gd name="adj2" fmla="val 50000"/>
            </a:avLst>
          </a:prstGeom>
          <a:noFill/>
          <a:ln w="9525">
            <a:solidFill>
              <a:schemeClr val="tx1"/>
            </a:solidFill>
            <a:round/>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blinds(horizontal)">
                                      <p:cBhvr>
                                        <p:cTn id="7" dur="500"/>
                                        <p:tgtEl>
                                          <p:spTgt spid="544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2" dur="500"/>
                                        <p:tgtEl>
                                          <p:spTgt spid="5447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44771">
                                            <p:txEl>
                                              <p:pRg st="3" end="3"/>
                                            </p:txEl>
                                          </p:spTgt>
                                        </p:tgtEl>
                                        <p:attrNameLst>
                                          <p:attrName>style.visibility</p:attrName>
                                        </p:attrNameLst>
                                      </p:cBhvr>
                                      <p:to>
                                        <p:strVal val="visible"/>
                                      </p:to>
                                    </p:set>
                                    <p:animEffect transition="in" filter="blinds(horizontal)">
                                      <p:cBhvr>
                                        <p:cTn id="15" dur="500"/>
                                        <p:tgtEl>
                                          <p:spTgt spid="5447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44771">
                                            <p:txEl>
                                              <p:pRg st="4" end="4"/>
                                            </p:txEl>
                                          </p:spTgt>
                                        </p:tgtEl>
                                        <p:attrNameLst>
                                          <p:attrName>style.visibility</p:attrName>
                                        </p:attrNameLst>
                                      </p:cBhvr>
                                      <p:to>
                                        <p:strVal val="visible"/>
                                      </p:to>
                                    </p:set>
                                    <p:animEffect transition="in" filter="blinds(horizontal)">
                                      <p:cBhvr>
                                        <p:cTn id="18" dur="500"/>
                                        <p:tgtEl>
                                          <p:spTgt spid="544771">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44772"/>
                                        </p:tgtEl>
                                        <p:attrNameLst>
                                          <p:attrName>style.visibility</p:attrName>
                                        </p:attrNameLst>
                                      </p:cBhvr>
                                      <p:to>
                                        <p:strVal val="visible"/>
                                      </p:to>
                                    </p:set>
                                    <p:animEffect transition="in" filter="blinds(horizontal)">
                                      <p:cBhvr>
                                        <p:cTn id="21" dur="500"/>
                                        <p:tgtEl>
                                          <p:spTgt spid="54477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44771">
                                            <p:txEl>
                                              <p:pRg st="5" end="5"/>
                                            </p:txEl>
                                          </p:spTgt>
                                        </p:tgtEl>
                                        <p:attrNameLst>
                                          <p:attrName>style.visibility</p:attrName>
                                        </p:attrNameLst>
                                      </p:cBhvr>
                                      <p:to>
                                        <p:strVal val="visible"/>
                                      </p:to>
                                    </p:set>
                                    <p:animEffect transition="in" filter="blinds(horizontal)">
                                      <p:cBhvr>
                                        <p:cTn id="26" dur="500"/>
                                        <p:tgtEl>
                                          <p:spTgt spid="544771">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44771">
                                            <p:txEl>
                                              <p:pRg st="6" end="6"/>
                                            </p:txEl>
                                          </p:spTgt>
                                        </p:tgtEl>
                                        <p:attrNameLst>
                                          <p:attrName>style.visibility</p:attrName>
                                        </p:attrNameLst>
                                      </p:cBhvr>
                                      <p:to>
                                        <p:strVal val="visible"/>
                                      </p:to>
                                    </p:set>
                                    <p:animEffect transition="in" filter="blinds(horizontal)">
                                      <p:cBhvr>
                                        <p:cTn id="29" dur="500"/>
                                        <p:tgtEl>
                                          <p:spTgt spid="544771">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44773"/>
                                        </p:tgtEl>
                                        <p:attrNameLst>
                                          <p:attrName>style.visibility</p:attrName>
                                        </p:attrNameLst>
                                      </p:cBhvr>
                                      <p:to>
                                        <p:strVal val="visible"/>
                                      </p:to>
                                    </p:set>
                                    <p:animEffect transition="in" filter="blinds(horizontal)">
                                      <p:cBhvr>
                                        <p:cTn id="32" dur="500"/>
                                        <p:tgtEl>
                                          <p:spTgt spid="54477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4771">
                                            <p:txEl>
                                              <p:pRg st="7" end="7"/>
                                            </p:txEl>
                                          </p:spTgt>
                                        </p:tgtEl>
                                        <p:attrNameLst>
                                          <p:attrName>style.visibility</p:attrName>
                                        </p:attrNameLst>
                                      </p:cBhvr>
                                      <p:to>
                                        <p:strVal val="visible"/>
                                      </p:to>
                                    </p:set>
                                    <p:animEffect transition="in" filter="blinds(horizontal)">
                                      <p:cBhvr>
                                        <p:cTn id="37" dur="500"/>
                                        <p:tgtEl>
                                          <p:spTgt spid="544771">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44771">
                                            <p:txEl>
                                              <p:pRg st="8" end="8"/>
                                            </p:txEl>
                                          </p:spTgt>
                                        </p:tgtEl>
                                        <p:attrNameLst>
                                          <p:attrName>style.visibility</p:attrName>
                                        </p:attrNameLst>
                                      </p:cBhvr>
                                      <p:to>
                                        <p:strVal val="visible"/>
                                      </p:to>
                                    </p:set>
                                    <p:animEffect transition="in" filter="blinds(horizontal)">
                                      <p:cBhvr>
                                        <p:cTn id="40" dur="500"/>
                                        <p:tgtEl>
                                          <p:spTgt spid="544771">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44771">
                                            <p:txEl>
                                              <p:pRg st="9" end="9"/>
                                            </p:txEl>
                                          </p:spTgt>
                                        </p:tgtEl>
                                        <p:attrNameLst>
                                          <p:attrName>style.visibility</p:attrName>
                                        </p:attrNameLst>
                                      </p:cBhvr>
                                      <p:to>
                                        <p:strVal val="visible"/>
                                      </p:to>
                                    </p:set>
                                    <p:animEffect transition="in" filter="blinds(horizontal)">
                                      <p:cBhvr>
                                        <p:cTn id="43" dur="500"/>
                                        <p:tgtEl>
                                          <p:spTgt spid="544771">
                                            <p:txEl>
                                              <p:pRg st="9" end="9"/>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44774"/>
                                        </p:tgtEl>
                                        <p:attrNameLst>
                                          <p:attrName>style.visibility</p:attrName>
                                        </p:attrNameLst>
                                      </p:cBhvr>
                                      <p:to>
                                        <p:strVal val="visible"/>
                                      </p:to>
                                    </p:set>
                                    <p:animEffect transition="in" filter="blinds(horizontal)">
                                      <p:cBhvr>
                                        <p:cTn id="46" dur="500"/>
                                        <p:tgtEl>
                                          <p:spTgt spid="544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2" grpId="0" animBg="1"/>
      <p:bldP spid="544773" grpId="0" animBg="1"/>
      <p:bldP spid="54477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a:spLocks noGrp="1"/>
          </p:cNvSpPr>
          <p:nvPr>
            <p:ph type="sldNum" sz="quarter" idx="12"/>
          </p:nvPr>
        </p:nvSpPr>
        <p:spPr>
          <a:noFill/>
        </p:spPr>
        <p:txBody>
          <a:bodyPr/>
          <a:lstStyle/>
          <a:p>
            <a:fld id="{9C00A60F-1C0A-4C04-AB0A-14EE0704A23B}"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59394" name="Text Box 4"/>
          <p:cNvSpPr txBox="1">
            <a:spLocks noChangeArrowheads="1"/>
          </p:cNvSpPr>
          <p:nvPr/>
        </p:nvSpPr>
        <p:spPr bwMode="auto">
          <a:xfrm>
            <a:off x="0" y="533400"/>
            <a:ext cx="8534400" cy="641350"/>
          </a:xfrm>
          <a:prstGeom prst="rect">
            <a:avLst/>
          </a:prstGeom>
          <a:noFill/>
          <a:ln w="9525">
            <a:noFill/>
            <a:miter lim="800000"/>
          </a:ln>
        </p:spPr>
        <p:txBody>
          <a:bodyPr>
            <a:spAutoFit/>
          </a:bodyPr>
          <a:lstStyle/>
          <a:p>
            <a:pPr marL="457200" indent="-457200">
              <a:buFontTx/>
              <a:buAutoNum type="arabicPeriod"/>
            </a:pPr>
            <a:r>
              <a:rPr kumimoji="1" lang="en-US" altLang="zh-CN" sz="2400" b="1">
                <a:solidFill>
                  <a:srgbClr val="FF3300"/>
                </a:solidFill>
                <a:latin typeface="楷体_GB2312"/>
                <a:ea typeface="楷体_GB2312"/>
                <a:cs typeface="楷体_GB2312"/>
              </a:rPr>
              <a:t>LR</a:t>
            </a:r>
            <a:r>
              <a:rPr kumimoji="1" lang="zh-CN" altLang="en-US" sz="2400" b="1">
                <a:solidFill>
                  <a:srgbClr val="FF3300"/>
                </a:solidFill>
                <a:latin typeface="楷体_GB2312"/>
                <a:ea typeface="楷体_GB2312"/>
                <a:cs typeface="楷体_GB2312"/>
              </a:rPr>
              <a:t>分析器的</a:t>
            </a:r>
            <a:r>
              <a:rPr kumimoji="1" lang="zh-CN" altLang="en-US" sz="2400" b="1">
                <a:solidFill>
                  <a:srgbClr val="FF3300"/>
                </a:solidFill>
                <a:latin typeface="Times New Roman" panose="02020603050405020304" pitchFamily="18" charset="0"/>
                <a:ea typeface="楷体_GB2312"/>
                <a:cs typeface="楷体_GB2312"/>
              </a:rPr>
              <a:t>逻辑结构</a:t>
            </a:r>
            <a:r>
              <a:rPr kumimoji="1" lang="zh-CN" altLang="en-US" sz="3600" b="1">
                <a:solidFill>
                  <a:srgbClr val="0000CC"/>
                </a:solidFill>
                <a:latin typeface="Times New Roman" panose="02020603050405020304" pitchFamily="18" charset="0"/>
                <a:ea typeface="华文细黑" panose="02010600040101010101" pitchFamily="2" charset="-122"/>
              </a:rPr>
              <a:t> </a:t>
            </a:r>
            <a:endParaRPr kumimoji="1" lang="zh-CN" altLang="en-US" sz="3600" b="1">
              <a:solidFill>
                <a:srgbClr val="0000CC"/>
              </a:solidFill>
              <a:latin typeface="Times New Roman" panose="02020603050405020304" pitchFamily="18" charset="0"/>
              <a:ea typeface="华文细黑" panose="02010600040101010101" pitchFamily="2" charset="-122"/>
            </a:endParaRPr>
          </a:p>
        </p:txBody>
      </p:sp>
      <p:sp>
        <p:nvSpPr>
          <p:cNvPr id="59395" name="Rectangle 5"/>
          <p:cNvSpPr>
            <a:spLocks noChangeArrowheads="1"/>
          </p:cNvSpPr>
          <p:nvPr/>
        </p:nvSpPr>
        <p:spPr bwMode="auto">
          <a:xfrm>
            <a:off x="304800" y="1066800"/>
            <a:ext cx="6467475" cy="1552575"/>
          </a:xfrm>
          <a:prstGeom prst="rect">
            <a:avLst/>
          </a:prstGeom>
          <a:noFill/>
          <a:ln w="9525">
            <a:noFill/>
            <a:miter lim="800000"/>
          </a:ln>
        </p:spPr>
        <p:txBody>
          <a:bodyPr wrap="none">
            <a:spAutoFit/>
          </a:bodyPr>
          <a:lstStyle/>
          <a:p>
            <a:pPr>
              <a:spcBef>
                <a:spcPct val="50000"/>
              </a:spcBef>
            </a:pPr>
            <a:r>
              <a:rPr kumimoji="1" lang="zh-CN" altLang="en-US" sz="2400" b="1">
                <a:latin typeface="楷体_GB2312"/>
                <a:ea typeface="楷体_GB2312"/>
                <a:cs typeface="楷体_GB2312"/>
              </a:rPr>
              <a:t>   输入符号串</a:t>
            </a:r>
            <a:endParaRPr kumimoji="1" lang="zh-CN" altLang="en-US" sz="2400" b="1">
              <a:latin typeface="楷体_GB2312"/>
              <a:ea typeface="楷体_GB2312"/>
              <a:cs typeface="楷体_GB2312"/>
            </a:endParaRPr>
          </a:p>
          <a:p>
            <a:pPr>
              <a:spcBef>
                <a:spcPct val="50000"/>
              </a:spcBef>
            </a:pPr>
            <a:r>
              <a:rPr kumimoji="1" lang="zh-CN" altLang="en-US" sz="2400" b="1">
                <a:latin typeface="楷体_GB2312"/>
                <a:ea typeface="楷体_GB2312"/>
                <a:cs typeface="楷体_GB2312"/>
              </a:rPr>
              <a:t>   一个分析栈</a:t>
            </a:r>
            <a:endParaRPr kumimoji="1" lang="zh-CN" altLang="en-US" sz="2400" b="1">
              <a:latin typeface="楷体_GB2312"/>
              <a:ea typeface="楷体_GB2312"/>
              <a:cs typeface="楷体_GB2312"/>
            </a:endParaRPr>
          </a:p>
          <a:p>
            <a:pPr>
              <a:spcBef>
                <a:spcPct val="50000"/>
              </a:spcBef>
            </a:pPr>
            <a:r>
              <a:rPr kumimoji="1" lang="zh-CN" altLang="en-US" sz="2400" b="1">
                <a:latin typeface="楷体_GB2312"/>
                <a:ea typeface="楷体_GB2312"/>
                <a:cs typeface="楷体_GB2312"/>
              </a:rPr>
              <a:t>   一个有穷的控制系统（分析表和总控程序）</a:t>
            </a:r>
            <a:endParaRPr kumimoji="1" lang="zh-CN" altLang="en-US" sz="2400" b="1">
              <a:latin typeface="楷体_GB2312"/>
              <a:ea typeface="楷体_GB2312"/>
              <a:cs typeface="楷体_GB2312"/>
            </a:endParaRPr>
          </a:p>
        </p:txBody>
      </p:sp>
      <p:graphicFrame>
        <p:nvGraphicFramePr>
          <p:cNvPr id="628742" name="Group 6"/>
          <p:cNvGraphicFramePr>
            <a:graphicFrameLocks noGrp="1"/>
          </p:cNvGraphicFramePr>
          <p:nvPr/>
        </p:nvGraphicFramePr>
        <p:xfrm>
          <a:off x="2971800" y="2895600"/>
          <a:ext cx="2667000" cy="762000"/>
        </p:xfrm>
        <a:graphic>
          <a:graphicData uri="http://schemas.openxmlformats.org/drawingml/2006/table">
            <a:tbl>
              <a:tblPr/>
              <a:tblGrid>
                <a:gridCol w="666750"/>
                <a:gridCol w="666750"/>
                <a:gridCol w="666750"/>
                <a:gridCol w="666750"/>
              </a:tblGrid>
              <a:tr h="53816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r>
                        <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r>
                        <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r>
                        <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n</a:t>
                      </a:r>
                      <a:endPar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08" name="Rectangle 18"/>
          <p:cNvSpPr>
            <a:spLocks noChangeArrowheads="1"/>
          </p:cNvSpPr>
          <p:nvPr/>
        </p:nvSpPr>
        <p:spPr bwMode="auto">
          <a:xfrm>
            <a:off x="2438400" y="4191000"/>
            <a:ext cx="4343400" cy="1295400"/>
          </a:xfrm>
          <a:prstGeom prst="rect">
            <a:avLst/>
          </a:prstGeom>
          <a:solidFill>
            <a:srgbClr val="CCECFF"/>
          </a:solidFill>
          <a:ln w="9525">
            <a:solidFill>
              <a:schemeClr val="tx1"/>
            </a:solidFill>
            <a:miter lim="800000"/>
          </a:ln>
        </p:spPr>
        <p:txBody>
          <a:bodyPr wrap="none" anchor="ctr"/>
          <a:lstStyle/>
          <a:p>
            <a:r>
              <a:rPr kumimoji="1" lang="zh-CN" altLang="en-US" sz="2400" b="1">
                <a:solidFill>
                  <a:srgbClr val="FF3300"/>
                </a:solidFill>
                <a:latin typeface="楷体_GB2312"/>
                <a:ea typeface="楷体_GB2312"/>
                <a:cs typeface="楷体_GB2312"/>
              </a:rPr>
              <a:t>有穷的控制系统：</a:t>
            </a:r>
            <a:endParaRPr kumimoji="1" lang="zh-CN" altLang="en-US" sz="2400" b="1">
              <a:solidFill>
                <a:srgbClr val="FF3300"/>
              </a:solidFill>
              <a:latin typeface="楷体_GB2312"/>
              <a:ea typeface="楷体_GB2312"/>
              <a:cs typeface="楷体_GB2312"/>
            </a:endParaRPr>
          </a:p>
          <a:p>
            <a:pPr>
              <a:spcBef>
                <a:spcPts val="1200"/>
              </a:spcBef>
            </a:pPr>
            <a:r>
              <a:rPr kumimoji="1" lang="zh-CN" altLang="en-US" sz="2400" b="1">
                <a:latin typeface="楷体_GB2312"/>
                <a:ea typeface="楷体_GB2312"/>
                <a:cs typeface="楷体_GB2312"/>
              </a:rPr>
              <a:t>  分析表</a:t>
            </a:r>
            <a:r>
              <a:rPr kumimoji="1" lang="en-US" altLang="zh-CN" sz="2400" b="1">
                <a:latin typeface="楷体_GB2312"/>
                <a:ea typeface="楷体_GB2312"/>
                <a:cs typeface="楷体_GB2312"/>
              </a:rPr>
              <a:t>(</a:t>
            </a:r>
            <a:r>
              <a:rPr kumimoji="1" lang="zh-CN" altLang="en-US" sz="2400" b="1">
                <a:latin typeface="楷体_GB2312"/>
                <a:ea typeface="楷体_GB2312"/>
                <a:cs typeface="楷体_GB2312"/>
              </a:rPr>
              <a:t>动作表、转换状态表</a:t>
            </a:r>
            <a:r>
              <a:rPr kumimoji="1" lang="en-US" altLang="zh-CN" sz="2400" b="1">
                <a:latin typeface="楷体_GB2312"/>
                <a:ea typeface="楷体_GB2312"/>
                <a:cs typeface="楷体_GB2312"/>
              </a:rPr>
              <a:t>)</a:t>
            </a:r>
            <a:endParaRPr kumimoji="1" lang="en-US" altLang="zh-CN" sz="2400" b="1">
              <a:latin typeface="楷体_GB2312"/>
              <a:ea typeface="楷体_GB2312"/>
              <a:cs typeface="楷体_GB2312"/>
            </a:endParaRPr>
          </a:p>
          <a:p>
            <a:r>
              <a:rPr kumimoji="1" lang="en-US" altLang="zh-CN" sz="2400" b="1">
                <a:latin typeface="楷体_GB2312"/>
                <a:ea typeface="楷体_GB2312"/>
                <a:cs typeface="楷体_GB2312"/>
              </a:rPr>
              <a:t>  </a:t>
            </a:r>
            <a:r>
              <a:rPr kumimoji="1" lang="zh-CN" altLang="en-US" sz="2400" b="1">
                <a:latin typeface="楷体_GB2312"/>
                <a:ea typeface="楷体_GB2312"/>
                <a:cs typeface="楷体_GB2312"/>
              </a:rPr>
              <a:t>总控程序 </a:t>
            </a:r>
            <a:endParaRPr kumimoji="1" lang="zh-CN" altLang="en-US" sz="2400" b="1">
              <a:latin typeface="楷体_GB2312"/>
              <a:ea typeface="楷体_GB2312"/>
              <a:cs typeface="楷体_GB2312"/>
            </a:endParaRPr>
          </a:p>
        </p:txBody>
      </p:sp>
      <p:graphicFrame>
        <p:nvGraphicFramePr>
          <p:cNvPr id="628787" name="Group 51"/>
          <p:cNvGraphicFramePr>
            <a:graphicFrameLocks noGrp="1"/>
          </p:cNvGraphicFramePr>
          <p:nvPr/>
        </p:nvGraphicFramePr>
        <p:xfrm>
          <a:off x="609600" y="3048000"/>
          <a:ext cx="1143000" cy="2133600"/>
        </p:xfrm>
        <a:graphic>
          <a:graphicData uri="http://schemas.openxmlformats.org/drawingml/2006/table">
            <a:tbl>
              <a:tblPr/>
              <a:tblGrid>
                <a:gridCol w="533400"/>
                <a:gridCol w="609600"/>
              </a:tblGrid>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m</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X</a:t>
                      </a:r>
                      <a:r>
                        <a:rPr kumimoji="0" lang="en-US" altLang="zh-CN" sz="2200" b="1"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m</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X</a:t>
                      </a: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29" name="Line 39"/>
          <p:cNvSpPr>
            <a:spLocks noChangeShapeType="1"/>
          </p:cNvSpPr>
          <p:nvPr/>
        </p:nvSpPr>
        <p:spPr bwMode="auto">
          <a:xfrm flipV="1">
            <a:off x="4284663" y="3651250"/>
            <a:ext cx="0" cy="539750"/>
          </a:xfrm>
          <a:prstGeom prst="line">
            <a:avLst/>
          </a:prstGeom>
          <a:noFill/>
          <a:ln w="9525">
            <a:solidFill>
              <a:srgbClr val="FF3300"/>
            </a:solidFill>
            <a:round/>
            <a:tailEnd type="triangle" w="med" len="med"/>
          </a:ln>
        </p:spPr>
        <p:txBody>
          <a:bodyPr>
            <a:spAutoFit/>
          </a:bodyPr>
          <a:lstStyle/>
          <a:p>
            <a:endParaRPr lang="zh-CN" altLang="en-US"/>
          </a:p>
        </p:txBody>
      </p:sp>
      <p:sp>
        <p:nvSpPr>
          <p:cNvPr id="59430" name="Line 40"/>
          <p:cNvSpPr>
            <a:spLocks noChangeShapeType="1"/>
          </p:cNvSpPr>
          <p:nvPr/>
        </p:nvSpPr>
        <p:spPr bwMode="auto">
          <a:xfrm flipH="1" flipV="1">
            <a:off x="1828800" y="3276600"/>
            <a:ext cx="609600" cy="1066800"/>
          </a:xfrm>
          <a:prstGeom prst="line">
            <a:avLst/>
          </a:prstGeom>
          <a:noFill/>
          <a:ln w="9525">
            <a:solidFill>
              <a:srgbClr val="FF3300"/>
            </a:solidFill>
            <a:round/>
            <a:tailEnd type="triangle" w="med" len="med"/>
          </a:ln>
        </p:spPr>
        <p:txBody>
          <a:bodyPr>
            <a:spAutoFit/>
          </a:bodyPr>
          <a:lstStyle/>
          <a:p>
            <a:endParaRPr lang="zh-CN" altLang="en-US"/>
          </a:p>
        </p:txBody>
      </p:sp>
      <p:sp>
        <p:nvSpPr>
          <p:cNvPr id="59431" name="Line 41"/>
          <p:cNvSpPr>
            <a:spLocks noChangeShapeType="1"/>
          </p:cNvSpPr>
          <p:nvPr/>
        </p:nvSpPr>
        <p:spPr bwMode="auto">
          <a:xfrm>
            <a:off x="76200" y="3124200"/>
            <a:ext cx="533400" cy="0"/>
          </a:xfrm>
          <a:prstGeom prst="line">
            <a:avLst/>
          </a:prstGeom>
          <a:noFill/>
          <a:ln w="9525">
            <a:solidFill>
              <a:srgbClr val="FF3300"/>
            </a:solidFill>
            <a:round/>
            <a:tailEnd type="triangle" w="med" len="med"/>
          </a:ln>
        </p:spPr>
        <p:txBody>
          <a:bodyPr>
            <a:spAutoFit/>
          </a:bodyPr>
          <a:lstStyle/>
          <a:p>
            <a:endParaRPr lang="zh-CN" altLang="en-US"/>
          </a:p>
        </p:txBody>
      </p:sp>
      <p:sp>
        <p:nvSpPr>
          <p:cNvPr id="59432" name="Text Box 42"/>
          <p:cNvSpPr txBox="1">
            <a:spLocks noChangeArrowheads="1"/>
          </p:cNvSpPr>
          <p:nvPr/>
        </p:nvSpPr>
        <p:spPr bwMode="auto">
          <a:xfrm>
            <a:off x="38100" y="3651250"/>
            <a:ext cx="533400" cy="923925"/>
          </a:xfrm>
          <a:prstGeom prst="rect">
            <a:avLst/>
          </a:prstGeom>
          <a:noFill/>
          <a:ln w="9525">
            <a:noFill/>
            <a:miter lim="800000"/>
          </a:ln>
        </p:spPr>
        <p:txBody>
          <a:bodyPr>
            <a:spAutoFit/>
          </a:bodyPr>
          <a:lstStyle/>
          <a:p>
            <a:pPr>
              <a:spcBef>
                <a:spcPct val="50000"/>
              </a:spcBef>
            </a:pPr>
            <a:r>
              <a:rPr kumimoji="1" lang="zh-CN" altLang="en-US" sz="1800" b="1">
                <a:latin typeface="华文楷体" pitchFamily="2" charset="-122"/>
                <a:ea typeface="华文楷体" pitchFamily="2" charset="-122"/>
              </a:rPr>
              <a:t>状态栈</a:t>
            </a:r>
            <a:endParaRPr kumimoji="1" lang="zh-CN" altLang="en-US" sz="1800" b="1">
              <a:latin typeface="华文楷体" pitchFamily="2" charset="-122"/>
              <a:ea typeface="华文楷体" pitchFamily="2" charset="-122"/>
            </a:endParaRPr>
          </a:p>
        </p:txBody>
      </p:sp>
      <p:sp>
        <p:nvSpPr>
          <p:cNvPr id="59433" name="Line 43"/>
          <p:cNvSpPr>
            <a:spLocks noChangeShapeType="1"/>
          </p:cNvSpPr>
          <p:nvPr/>
        </p:nvSpPr>
        <p:spPr bwMode="auto">
          <a:xfrm flipH="1">
            <a:off x="1752600" y="3124200"/>
            <a:ext cx="533400" cy="0"/>
          </a:xfrm>
          <a:prstGeom prst="line">
            <a:avLst/>
          </a:prstGeom>
          <a:noFill/>
          <a:ln w="9525">
            <a:solidFill>
              <a:srgbClr val="FF3300"/>
            </a:solidFill>
            <a:round/>
            <a:tailEnd type="triangle" w="med" len="med"/>
          </a:ln>
        </p:spPr>
        <p:txBody>
          <a:bodyPr>
            <a:spAutoFit/>
          </a:bodyPr>
          <a:lstStyle/>
          <a:p>
            <a:endParaRPr lang="zh-CN" altLang="en-US"/>
          </a:p>
        </p:txBody>
      </p:sp>
      <p:sp>
        <p:nvSpPr>
          <p:cNvPr id="59434" name="Text Box 44"/>
          <p:cNvSpPr txBox="1">
            <a:spLocks noChangeArrowheads="1"/>
          </p:cNvSpPr>
          <p:nvPr/>
        </p:nvSpPr>
        <p:spPr bwMode="auto">
          <a:xfrm>
            <a:off x="1752600" y="3657600"/>
            <a:ext cx="457200" cy="923925"/>
          </a:xfrm>
          <a:prstGeom prst="rect">
            <a:avLst/>
          </a:prstGeom>
          <a:noFill/>
          <a:ln w="9525">
            <a:noFill/>
            <a:miter lim="800000"/>
          </a:ln>
        </p:spPr>
        <p:txBody>
          <a:bodyPr>
            <a:spAutoFit/>
          </a:bodyPr>
          <a:lstStyle/>
          <a:p>
            <a:pPr>
              <a:spcBef>
                <a:spcPct val="50000"/>
              </a:spcBef>
            </a:pPr>
            <a:r>
              <a:rPr kumimoji="1" lang="zh-CN" altLang="en-US" sz="1800" b="1">
                <a:latin typeface="华文楷体" pitchFamily="2" charset="-122"/>
                <a:ea typeface="华文楷体" pitchFamily="2" charset="-122"/>
              </a:rPr>
              <a:t>符号栈</a:t>
            </a:r>
            <a:endParaRPr kumimoji="1" lang="zh-CN" altLang="en-US" sz="1800" b="1">
              <a:latin typeface="华文楷体" pitchFamily="2" charset="-122"/>
              <a:ea typeface="华文楷体" pitchFamily="2" charset="-122"/>
            </a:endParaRPr>
          </a:p>
        </p:txBody>
      </p:sp>
      <p:sp>
        <p:nvSpPr>
          <p:cNvPr id="59435" name="Text Box 45"/>
          <p:cNvSpPr txBox="1">
            <a:spLocks noChangeArrowheads="1"/>
          </p:cNvSpPr>
          <p:nvPr/>
        </p:nvSpPr>
        <p:spPr bwMode="auto">
          <a:xfrm>
            <a:off x="657225" y="5486400"/>
            <a:ext cx="942975" cy="369888"/>
          </a:xfrm>
          <a:prstGeom prst="rect">
            <a:avLst/>
          </a:prstGeom>
          <a:noFill/>
          <a:ln w="9525">
            <a:noFill/>
            <a:miter lim="800000"/>
          </a:ln>
        </p:spPr>
        <p:txBody>
          <a:bodyPr>
            <a:spAutoFit/>
          </a:bodyPr>
          <a:lstStyle/>
          <a:p>
            <a:pPr>
              <a:spcBef>
                <a:spcPct val="50000"/>
              </a:spcBef>
            </a:pPr>
            <a:r>
              <a:rPr kumimoji="1" lang="zh-CN" altLang="en-US" sz="1800" b="1">
                <a:latin typeface="华文楷体" pitchFamily="2" charset="-122"/>
                <a:ea typeface="华文楷体" pitchFamily="2" charset="-122"/>
              </a:rPr>
              <a:t>分析栈</a:t>
            </a:r>
            <a:endParaRPr kumimoji="1" lang="zh-CN" altLang="en-US" sz="1800" b="1">
              <a:latin typeface="华文楷体" pitchFamily="2" charset="-122"/>
              <a:ea typeface="华文楷体" pitchFamily="2" charset="-122"/>
            </a:endParaRPr>
          </a:p>
        </p:txBody>
      </p:sp>
      <p:sp>
        <p:nvSpPr>
          <p:cNvPr id="59436" name="Line 46"/>
          <p:cNvSpPr>
            <a:spLocks noChangeShapeType="1"/>
          </p:cNvSpPr>
          <p:nvPr/>
        </p:nvSpPr>
        <p:spPr bwMode="auto">
          <a:xfrm>
            <a:off x="6858000" y="4876800"/>
            <a:ext cx="609600" cy="0"/>
          </a:xfrm>
          <a:prstGeom prst="line">
            <a:avLst/>
          </a:prstGeom>
          <a:noFill/>
          <a:ln w="9525">
            <a:solidFill>
              <a:srgbClr val="FF3300"/>
            </a:solidFill>
            <a:round/>
            <a:tailEnd type="triangle" w="med" len="med"/>
          </a:ln>
        </p:spPr>
        <p:txBody>
          <a:bodyPr>
            <a:spAutoFit/>
          </a:bodyPr>
          <a:lstStyle/>
          <a:p>
            <a:endParaRPr lang="zh-CN" altLang="en-US"/>
          </a:p>
        </p:txBody>
      </p:sp>
      <p:sp>
        <p:nvSpPr>
          <p:cNvPr id="59437" name="Text Box 47"/>
          <p:cNvSpPr txBox="1">
            <a:spLocks noChangeArrowheads="1"/>
          </p:cNvSpPr>
          <p:nvPr/>
        </p:nvSpPr>
        <p:spPr bwMode="auto">
          <a:xfrm>
            <a:off x="6811963" y="4343400"/>
            <a:ext cx="838200" cy="369888"/>
          </a:xfrm>
          <a:prstGeom prst="rect">
            <a:avLst/>
          </a:prstGeom>
          <a:noFill/>
          <a:ln w="9525">
            <a:noFill/>
            <a:miter lim="800000"/>
          </a:ln>
        </p:spPr>
        <p:txBody>
          <a:bodyPr>
            <a:spAutoFit/>
          </a:bodyPr>
          <a:lstStyle/>
          <a:p>
            <a:pPr>
              <a:spcBef>
                <a:spcPct val="50000"/>
              </a:spcBef>
            </a:pPr>
            <a:r>
              <a:rPr kumimoji="1" lang="zh-CN" altLang="en-US" sz="1800" b="1">
                <a:latin typeface="华文细黑" panose="02010600040101010101" pitchFamily="2" charset="-122"/>
                <a:ea typeface="华文细黑" panose="02010600040101010101" pitchFamily="2" charset="-122"/>
              </a:rPr>
              <a:t>输出</a:t>
            </a:r>
            <a:endParaRPr kumimoji="1" lang="zh-CN" altLang="en-US" sz="1800" b="1">
              <a:latin typeface="华文细黑" panose="02010600040101010101" pitchFamily="2" charset="-122"/>
              <a:ea typeface="华文细黑" panose="02010600040101010101" pitchFamily="2" charset="-122"/>
            </a:endParaRPr>
          </a:p>
        </p:txBody>
      </p:sp>
      <p:sp>
        <p:nvSpPr>
          <p:cNvPr id="59438" name="Text Box 48"/>
          <p:cNvSpPr txBox="1">
            <a:spLocks noChangeArrowheads="1"/>
          </p:cNvSpPr>
          <p:nvPr/>
        </p:nvSpPr>
        <p:spPr bwMode="auto">
          <a:xfrm>
            <a:off x="7467600" y="4286250"/>
            <a:ext cx="1676400" cy="1200150"/>
          </a:xfrm>
          <a:prstGeom prst="rect">
            <a:avLst/>
          </a:prstGeom>
          <a:solidFill>
            <a:srgbClr val="FFCC99"/>
          </a:solid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归约的</a:t>
            </a:r>
            <a:endParaRPr kumimoji="1" lang="en-US" altLang="zh-CN" sz="2400" b="1">
              <a:latin typeface="华文细黑" panose="02010600040101010101" pitchFamily="2" charset="-122"/>
              <a:ea typeface="华文细黑" panose="02010600040101010101" pitchFamily="2" charset="-122"/>
            </a:endParaRPr>
          </a:p>
          <a:p>
            <a:r>
              <a:rPr kumimoji="1" lang="zh-CN" altLang="en-US" sz="2400" b="1">
                <a:latin typeface="华文细黑" panose="02010600040101010101" pitchFamily="2" charset="-122"/>
                <a:ea typeface="华文细黑" panose="02010600040101010101" pitchFamily="2" charset="-122"/>
              </a:rPr>
              <a:t>规则序列或语法树</a:t>
            </a:r>
            <a:endParaRPr kumimoji="1" lang="zh-CN" altLang="en-US" sz="2400" b="1">
              <a:latin typeface="华文细黑" panose="02010600040101010101" pitchFamily="2" charset="-122"/>
              <a:ea typeface="华文细黑" panose="02010600040101010101" pitchFamily="2" charset="-122"/>
            </a:endParaRPr>
          </a:p>
        </p:txBody>
      </p:sp>
      <p:sp>
        <p:nvSpPr>
          <p:cNvPr id="59439" name="Text Box 49"/>
          <p:cNvSpPr txBox="1">
            <a:spLocks noChangeArrowheads="1"/>
          </p:cNvSpPr>
          <p:nvPr/>
        </p:nvSpPr>
        <p:spPr bwMode="auto">
          <a:xfrm>
            <a:off x="9051925" y="1011238"/>
            <a:ext cx="184150" cy="457200"/>
          </a:xfrm>
          <a:prstGeom prst="rect">
            <a:avLst/>
          </a:prstGeom>
          <a:noFill/>
          <a:ln w="9525">
            <a:noFill/>
            <a:miter lim="800000"/>
          </a:ln>
        </p:spPr>
        <p:txBody>
          <a:bodyPr wrap="none">
            <a:spAutoFit/>
          </a:bodyPr>
          <a:lstStyle/>
          <a:p>
            <a:pPr>
              <a:spcBef>
                <a:spcPct val="50000"/>
              </a:spcBef>
            </a:pPr>
            <a:endParaRPr kumimoji="1" lang="zh-CN" altLang="en-US" sz="2400" b="1">
              <a:latin typeface="华文隶书" pitchFamily="2" charset="-122"/>
              <a:ea typeface="华文隶书" pitchFamily="2" charset="-122"/>
            </a:endParaRPr>
          </a:p>
        </p:txBody>
      </p:sp>
      <p:sp>
        <p:nvSpPr>
          <p:cNvPr id="59440" name="Rectangle 52"/>
          <p:cNvSpPr>
            <a:spLocks noGrp="1" noChangeArrowheads="1"/>
          </p:cNvSpPr>
          <p:nvPr>
            <p:ph type="title"/>
          </p:nvPr>
        </p:nvSpPr>
        <p:spPr>
          <a:xfrm>
            <a:off x="457200" y="277813"/>
            <a:ext cx="8218488" cy="487362"/>
          </a:xfrm>
        </p:spPr>
        <p:txBody>
          <a:bodyPr/>
          <a:lstStyle/>
          <a:p>
            <a:pPr eaLnBrk="1" hangingPunct="1"/>
            <a:r>
              <a:rPr lang="en-US" altLang="zh-CN" sz="2800" b="1"/>
              <a:t>7.1  LR</a:t>
            </a:r>
            <a:r>
              <a:rPr lang="zh-CN" altLang="en-US" sz="2800" b="1"/>
              <a:t>分析器概述</a:t>
            </a:r>
            <a:endParaRPr lang="zh-CN" altLang="en-US" sz="28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p:cNvSpPr>
            <a:spLocks noGrp="1"/>
          </p:cNvSpPr>
          <p:nvPr>
            <p:ph type="sldNum" sz="quarter" idx="12"/>
          </p:nvPr>
        </p:nvSpPr>
        <p:spPr>
          <a:noFill/>
        </p:spPr>
        <p:txBody>
          <a:bodyPr/>
          <a:lstStyle/>
          <a:p>
            <a:fld id="{D3BFB129-B1C2-499F-BB46-47934BCCFE32}"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0418" name="Text Box 47"/>
          <p:cNvSpPr txBox="1">
            <a:spLocks noChangeArrowheads="1"/>
          </p:cNvSpPr>
          <p:nvPr/>
        </p:nvSpPr>
        <p:spPr bwMode="auto">
          <a:xfrm>
            <a:off x="9051925" y="1011238"/>
            <a:ext cx="184150" cy="457200"/>
          </a:xfrm>
          <a:prstGeom prst="rect">
            <a:avLst/>
          </a:prstGeom>
          <a:noFill/>
          <a:ln w="9525">
            <a:noFill/>
            <a:miter lim="800000"/>
          </a:ln>
        </p:spPr>
        <p:txBody>
          <a:bodyPr wrap="none">
            <a:spAutoFit/>
          </a:bodyPr>
          <a:lstStyle/>
          <a:p>
            <a:pPr>
              <a:spcBef>
                <a:spcPct val="50000"/>
              </a:spcBef>
            </a:pPr>
            <a:endParaRPr kumimoji="1" lang="zh-CN" altLang="en-US" sz="2400" b="1">
              <a:latin typeface="华文隶书" pitchFamily="2" charset="-122"/>
              <a:ea typeface="华文隶书" pitchFamily="2" charset="-122"/>
            </a:endParaRPr>
          </a:p>
        </p:txBody>
      </p:sp>
      <p:sp>
        <p:nvSpPr>
          <p:cNvPr id="24624" name="Text Box 48"/>
          <p:cNvSpPr txBox="1">
            <a:spLocks noChangeArrowheads="1"/>
          </p:cNvSpPr>
          <p:nvPr/>
        </p:nvSpPr>
        <p:spPr bwMode="auto">
          <a:xfrm>
            <a:off x="-3175" y="660400"/>
            <a:ext cx="9144000" cy="3416300"/>
          </a:xfrm>
          <a:prstGeom prst="rect">
            <a:avLst/>
          </a:prstGeom>
          <a:noFill/>
          <a:ln w="9525">
            <a:noFill/>
            <a:miter lim="800000"/>
          </a:ln>
        </p:spPr>
        <p:txBody>
          <a:bodyPr>
            <a:spAutoFit/>
          </a:bodyPr>
          <a:lstStyle/>
          <a:p>
            <a:pPr>
              <a:spcBef>
                <a:spcPts val="1200"/>
              </a:spcBef>
            </a:pPr>
            <a:r>
              <a:rPr kumimoji="1" lang="zh-CN" altLang="en-US" sz="2400" b="1">
                <a:latin typeface="华文细黑" panose="02010600040101010101" pitchFamily="2" charset="-122"/>
                <a:ea typeface="华文细黑" panose="02010600040101010101" pitchFamily="2" charset="-122"/>
              </a:rPr>
              <a:t>        其中，输入符号串就是等待分析的符号串。</a:t>
            </a:r>
            <a:r>
              <a:rPr kumimoji="1" lang="zh-CN" altLang="en-US" sz="2400" b="1">
                <a:solidFill>
                  <a:srgbClr val="000000"/>
                </a:solidFill>
                <a:latin typeface="华文细黑" panose="02010600040101010101" pitchFamily="2" charset="-122"/>
                <a:ea typeface="华文细黑" panose="02010600040101010101" pitchFamily="2" charset="-122"/>
              </a:rPr>
              <a:t>分析栈有两部分：一个是</a:t>
            </a:r>
            <a:r>
              <a:rPr kumimoji="1" lang="zh-CN" altLang="en-US" sz="2400" b="1">
                <a:solidFill>
                  <a:srgbClr val="003399"/>
                </a:solidFill>
                <a:latin typeface="华文细黑" panose="02010600040101010101" pitchFamily="2" charset="-122"/>
                <a:ea typeface="华文细黑" panose="02010600040101010101" pitchFamily="2" charset="-122"/>
              </a:rPr>
              <a:t>符号栈</a:t>
            </a:r>
            <a:r>
              <a:rPr kumimoji="1" lang="zh-CN" altLang="en-US" sz="2400" b="1">
                <a:solidFill>
                  <a:srgbClr val="000000"/>
                </a:solidFill>
                <a:latin typeface="华文细黑" panose="02010600040101010101" pitchFamily="2" charset="-122"/>
                <a:ea typeface="华文细黑" panose="02010600040101010101" pitchFamily="2" charset="-122"/>
              </a:rPr>
              <a:t>，另一个是</a:t>
            </a:r>
            <a:r>
              <a:rPr kumimoji="1" lang="zh-CN" altLang="en-US" sz="2400" b="1">
                <a:solidFill>
                  <a:srgbClr val="003399"/>
                </a:solidFill>
                <a:latin typeface="华文细黑" panose="02010600040101010101" pitchFamily="2" charset="-122"/>
                <a:ea typeface="华文细黑" panose="02010600040101010101" pitchFamily="2" charset="-122"/>
              </a:rPr>
              <a:t>状态栈</a:t>
            </a:r>
            <a:r>
              <a:rPr kumimoji="1" lang="zh-CN" altLang="en-US" sz="2400" b="1">
                <a:solidFill>
                  <a:srgbClr val="000000"/>
                </a:solidFill>
                <a:latin typeface="华文细黑" panose="02010600040101010101" pitchFamily="2" charset="-122"/>
                <a:ea typeface="华文细黑" panose="02010600040101010101" pitchFamily="2" charset="-122"/>
              </a:rPr>
              <a:t>。</a:t>
            </a:r>
            <a:endParaRPr kumimoji="1" lang="en-US" altLang="zh-CN" sz="2400" b="1">
              <a:solidFill>
                <a:srgbClr val="000000"/>
              </a:solidFill>
              <a:latin typeface="华文细黑" panose="02010600040101010101" pitchFamily="2" charset="-122"/>
              <a:ea typeface="华文细黑" panose="02010600040101010101" pitchFamily="2" charset="-122"/>
            </a:endParaRPr>
          </a:p>
          <a:p>
            <a:pPr>
              <a:spcBef>
                <a:spcPts val="1200"/>
              </a:spcBef>
            </a:pPr>
            <a:r>
              <a:rPr kumimoji="1" lang="zh-CN" altLang="en-US" sz="2400" b="1">
                <a:solidFill>
                  <a:srgbClr val="000000"/>
                </a:solidFill>
                <a:latin typeface="华文细黑" panose="02010600040101010101" pitchFamily="2" charset="-122"/>
                <a:ea typeface="华文细黑" panose="02010600040101010101" pitchFamily="2" charset="-122"/>
              </a:rPr>
              <a:t>        控制系统包括一个分析表和一个总控程序。对于不同的文法来说，分析表各有不同，但总控程序都是一样的。</a:t>
            </a:r>
            <a:endParaRPr kumimoji="1" lang="en-US" altLang="zh-CN" sz="2400" b="1">
              <a:solidFill>
                <a:srgbClr val="000000"/>
              </a:solidFill>
              <a:latin typeface="华文细黑" panose="02010600040101010101" pitchFamily="2" charset="-122"/>
              <a:ea typeface="华文细黑" panose="02010600040101010101" pitchFamily="2" charset="-122"/>
            </a:endParaRPr>
          </a:p>
          <a:p>
            <a:pPr>
              <a:spcBef>
                <a:spcPts val="1200"/>
              </a:spcBef>
            </a:pPr>
            <a:r>
              <a:rPr kumimoji="1" lang="en-US" altLang="zh-CN" sz="2400" b="1">
                <a:solidFill>
                  <a:srgbClr val="000000"/>
                </a:solidFill>
                <a:latin typeface="华文细黑" panose="02010600040101010101" pitchFamily="2" charset="-122"/>
                <a:ea typeface="华文细黑" panose="02010600040101010101" pitchFamily="2" charset="-122"/>
              </a:rPr>
              <a:t>         </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400" b="1">
                <a:solidFill>
                  <a:srgbClr val="000000"/>
                </a:solidFill>
                <a:latin typeface="华文细黑" panose="02010600040101010101" pitchFamily="2" charset="-122"/>
                <a:ea typeface="华文细黑" panose="02010600040101010101" pitchFamily="2" charset="-122"/>
              </a:rPr>
              <a:t>分析器的工作过程就是在总控程序的控制下，从左到右扫描输入符号串，根据</a:t>
            </a:r>
            <a:r>
              <a:rPr kumimoji="1" lang="zh-CN" altLang="en-US" sz="2400" b="1">
                <a:solidFill>
                  <a:srgbClr val="003399"/>
                </a:solidFill>
                <a:latin typeface="华文细黑" panose="02010600040101010101" pitchFamily="2" charset="-122"/>
                <a:ea typeface="华文细黑" panose="02010600040101010101" pitchFamily="2" charset="-122"/>
              </a:rPr>
              <a:t>分析栈中的符号和状态</a:t>
            </a:r>
            <a:r>
              <a:rPr kumimoji="1" lang="zh-CN" altLang="en-US" sz="2400" b="1">
                <a:solidFill>
                  <a:srgbClr val="000000"/>
                </a:solidFill>
                <a:latin typeface="华文细黑" panose="02010600040101010101" pitchFamily="2" charset="-122"/>
                <a:ea typeface="华文细黑" panose="02010600040101010101" pitchFamily="2" charset="-122"/>
              </a:rPr>
              <a:t>以及当前的</a:t>
            </a:r>
            <a:r>
              <a:rPr kumimoji="1" lang="zh-CN" altLang="en-US" sz="2400" b="1">
                <a:solidFill>
                  <a:srgbClr val="003399"/>
                </a:solidFill>
                <a:latin typeface="华文细黑" panose="02010600040101010101" pitchFamily="2" charset="-122"/>
                <a:ea typeface="华文细黑" panose="02010600040101010101" pitchFamily="2" charset="-122"/>
              </a:rPr>
              <a:t>输入符号</a:t>
            </a:r>
            <a:r>
              <a:rPr kumimoji="1" lang="zh-CN" altLang="en-US" sz="2400" b="1">
                <a:solidFill>
                  <a:srgbClr val="000000"/>
                </a:solidFill>
                <a:latin typeface="华文细黑" panose="02010600040101010101" pitchFamily="2" charset="-122"/>
                <a:ea typeface="华文细黑" panose="02010600040101010101" pitchFamily="2" charset="-122"/>
              </a:rPr>
              <a:t>，查阅分析表并按分析表的指示完成相应的分析动作，直到符号栈中出现</a:t>
            </a:r>
            <a:r>
              <a:rPr kumimoji="1" lang="zh-CN" altLang="en-US" sz="2400" b="1">
                <a:solidFill>
                  <a:srgbClr val="003399"/>
                </a:solidFill>
                <a:latin typeface="华文细黑" panose="02010600040101010101" pitchFamily="2" charset="-122"/>
                <a:ea typeface="华文细黑" panose="02010600040101010101" pitchFamily="2" charset="-122"/>
              </a:rPr>
              <a:t>开始符号</a:t>
            </a:r>
            <a:r>
              <a:rPr kumimoji="1" lang="zh-CN" altLang="en-US" sz="2400" b="1">
                <a:solidFill>
                  <a:srgbClr val="000000"/>
                </a:solidFill>
                <a:latin typeface="华文细黑" panose="02010600040101010101" pitchFamily="2" charset="-122"/>
                <a:ea typeface="华文细黑" panose="02010600040101010101" pitchFamily="2" charset="-122"/>
              </a:rPr>
              <a:t>。</a:t>
            </a:r>
            <a:r>
              <a:rPr kumimoji="1" lang="zh-CN" altLang="en-US" sz="2400" b="1">
                <a:latin typeface="华文细黑" panose="02010600040101010101" pitchFamily="2" charset="-122"/>
                <a:ea typeface="华文细黑" panose="02010600040101010101" pitchFamily="2" charset="-122"/>
              </a:rPr>
              <a:t> </a:t>
            </a:r>
            <a:endParaRPr kumimoji="1" lang="zh-CN" altLang="en-US" sz="2400" b="1">
              <a:latin typeface="华文细黑" panose="02010600040101010101" pitchFamily="2" charset="-122"/>
              <a:ea typeface="华文细黑" panose="02010600040101010101" pitchFamily="2" charset="-122"/>
            </a:endParaRPr>
          </a:p>
        </p:txBody>
      </p:sp>
      <p:graphicFrame>
        <p:nvGraphicFramePr>
          <p:cNvPr id="20" name="Group 6"/>
          <p:cNvGraphicFramePr>
            <a:graphicFrameLocks noGrp="1"/>
          </p:cNvGraphicFramePr>
          <p:nvPr/>
        </p:nvGraphicFramePr>
        <p:xfrm>
          <a:off x="3175000" y="3889375"/>
          <a:ext cx="2218928" cy="504056"/>
        </p:xfrm>
        <a:graphic>
          <a:graphicData uri="http://schemas.openxmlformats.org/drawingml/2006/table">
            <a:tbl>
              <a:tblPr/>
              <a:tblGrid>
                <a:gridCol w="554732"/>
                <a:gridCol w="554732"/>
                <a:gridCol w="554732"/>
                <a:gridCol w="554732"/>
              </a:tblGrid>
              <a:tr h="50405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r>
                        <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r>
                        <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r>
                        <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n</a:t>
                      </a:r>
                      <a:endParaRPr kumimoji="0" lang="en-US" altLang="zh-CN" sz="22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32" name="Rectangle 18"/>
          <p:cNvSpPr>
            <a:spLocks noChangeArrowheads="1"/>
          </p:cNvSpPr>
          <p:nvPr/>
        </p:nvSpPr>
        <p:spPr bwMode="auto">
          <a:xfrm>
            <a:off x="2438400" y="4932363"/>
            <a:ext cx="4343400" cy="1206500"/>
          </a:xfrm>
          <a:prstGeom prst="rect">
            <a:avLst/>
          </a:prstGeom>
          <a:solidFill>
            <a:srgbClr val="CCECFF"/>
          </a:solidFill>
          <a:ln w="9525">
            <a:solidFill>
              <a:schemeClr val="tx1"/>
            </a:solidFill>
            <a:miter lim="800000"/>
          </a:ln>
        </p:spPr>
        <p:txBody>
          <a:bodyPr wrap="none" anchor="ctr"/>
          <a:lstStyle/>
          <a:p>
            <a:r>
              <a:rPr kumimoji="1" lang="zh-CN" altLang="en-US" sz="2400" b="1">
                <a:solidFill>
                  <a:srgbClr val="FF3300"/>
                </a:solidFill>
                <a:latin typeface="楷体_GB2312"/>
                <a:ea typeface="楷体_GB2312"/>
                <a:cs typeface="楷体_GB2312"/>
              </a:rPr>
              <a:t>有穷的控制系统：</a:t>
            </a:r>
            <a:endParaRPr kumimoji="1" lang="zh-CN" altLang="en-US" sz="2400" b="1">
              <a:solidFill>
                <a:srgbClr val="FF3300"/>
              </a:solidFill>
              <a:latin typeface="楷体_GB2312"/>
              <a:ea typeface="楷体_GB2312"/>
              <a:cs typeface="楷体_GB2312"/>
            </a:endParaRPr>
          </a:p>
          <a:p>
            <a:pPr>
              <a:spcBef>
                <a:spcPts val="1200"/>
              </a:spcBef>
            </a:pPr>
            <a:r>
              <a:rPr kumimoji="1" lang="zh-CN" altLang="en-US" sz="2400" b="1">
                <a:latin typeface="楷体_GB2312"/>
                <a:ea typeface="楷体_GB2312"/>
                <a:cs typeface="楷体_GB2312"/>
              </a:rPr>
              <a:t>  分析表</a:t>
            </a:r>
            <a:r>
              <a:rPr kumimoji="1" lang="en-US" altLang="zh-CN" sz="2400" b="1">
                <a:latin typeface="楷体_GB2312"/>
                <a:ea typeface="楷体_GB2312"/>
                <a:cs typeface="楷体_GB2312"/>
              </a:rPr>
              <a:t>(</a:t>
            </a:r>
            <a:r>
              <a:rPr kumimoji="1" lang="zh-CN" altLang="en-US" sz="2400" b="1">
                <a:latin typeface="楷体_GB2312"/>
                <a:ea typeface="楷体_GB2312"/>
                <a:cs typeface="楷体_GB2312"/>
              </a:rPr>
              <a:t>动作表、转换状态表</a:t>
            </a:r>
            <a:r>
              <a:rPr kumimoji="1" lang="en-US" altLang="zh-CN" sz="2400" b="1">
                <a:latin typeface="楷体_GB2312"/>
                <a:ea typeface="楷体_GB2312"/>
                <a:cs typeface="楷体_GB2312"/>
              </a:rPr>
              <a:t>)</a:t>
            </a:r>
            <a:endParaRPr kumimoji="1" lang="en-US" altLang="zh-CN" sz="2400" b="1">
              <a:latin typeface="楷体_GB2312"/>
              <a:ea typeface="楷体_GB2312"/>
              <a:cs typeface="楷体_GB2312"/>
            </a:endParaRPr>
          </a:p>
          <a:p>
            <a:r>
              <a:rPr kumimoji="1" lang="en-US" altLang="zh-CN" sz="2400" b="1">
                <a:latin typeface="楷体_GB2312"/>
                <a:ea typeface="楷体_GB2312"/>
                <a:cs typeface="楷体_GB2312"/>
              </a:rPr>
              <a:t>  </a:t>
            </a:r>
            <a:r>
              <a:rPr kumimoji="1" lang="zh-CN" altLang="en-US" sz="2400" b="1">
                <a:latin typeface="楷体_GB2312"/>
                <a:ea typeface="楷体_GB2312"/>
                <a:cs typeface="楷体_GB2312"/>
              </a:rPr>
              <a:t>总控程序 </a:t>
            </a:r>
            <a:endParaRPr kumimoji="1" lang="zh-CN" altLang="en-US" sz="2400" b="1">
              <a:latin typeface="楷体_GB2312"/>
              <a:ea typeface="楷体_GB2312"/>
              <a:cs typeface="楷体_GB2312"/>
            </a:endParaRPr>
          </a:p>
        </p:txBody>
      </p:sp>
      <p:graphicFrame>
        <p:nvGraphicFramePr>
          <p:cNvPr id="22" name="Group 51"/>
          <p:cNvGraphicFramePr>
            <a:graphicFrameLocks noGrp="1"/>
          </p:cNvGraphicFramePr>
          <p:nvPr/>
        </p:nvGraphicFramePr>
        <p:xfrm>
          <a:off x="676275" y="4005263"/>
          <a:ext cx="1075926" cy="2133600"/>
        </p:xfrm>
        <a:graphic>
          <a:graphicData uri="http://schemas.openxmlformats.org/drawingml/2006/table">
            <a:tbl>
              <a:tblPr/>
              <a:tblGrid>
                <a:gridCol w="502098"/>
                <a:gridCol w="573828"/>
              </a:tblGrid>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m</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X</a:t>
                      </a:r>
                      <a:r>
                        <a:rPr kumimoji="0" lang="en-US" altLang="zh-CN" sz="2200" b="1"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m</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X</a:t>
                      </a: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53" name="Line 39"/>
          <p:cNvSpPr>
            <a:spLocks noChangeShapeType="1"/>
          </p:cNvSpPr>
          <p:nvPr/>
        </p:nvSpPr>
        <p:spPr bwMode="auto">
          <a:xfrm flipV="1">
            <a:off x="4284663" y="4392613"/>
            <a:ext cx="0" cy="539750"/>
          </a:xfrm>
          <a:prstGeom prst="line">
            <a:avLst/>
          </a:prstGeom>
          <a:noFill/>
          <a:ln w="9525">
            <a:solidFill>
              <a:srgbClr val="FF3300"/>
            </a:solidFill>
            <a:round/>
            <a:tailEnd type="triangle" w="med" len="med"/>
          </a:ln>
        </p:spPr>
        <p:txBody>
          <a:bodyPr>
            <a:spAutoFit/>
          </a:bodyPr>
          <a:lstStyle/>
          <a:p>
            <a:endParaRPr lang="zh-CN" altLang="en-US"/>
          </a:p>
        </p:txBody>
      </p:sp>
      <p:sp>
        <p:nvSpPr>
          <p:cNvPr id="60454" name="Line 40"/>
          <p:cNvSpPr>
            <a:spLocks noChangeShapeType="1"/>
          </p:cNvSpPr>
          <p:nvPr/>
        </p:nvSpPr>
        <p:spPr bwMode="auto">
          <a:xfrm flipH="1" flipV="1">
            <a:off x="1790700" y="4210050"/>
            <a:ext cx="647700" cy="874713"/>
          </a:xfrm>
          <a:prstGeom prst="line">
            <a:avLst/>
          </a:prstGeom>
          <a:noFill/>
          <a:ln w="9525">
            <a:solidFill>
              <a:srgbClr val="FF3300"/>
            </a:solidFill>
            <a:round/>
            <a:tailEnd type="triangle" w="med" len="med"/>
          </a:ln>
        </p:spPr>
        <p:txBody>
          <a:bodyPr>
            <a:spAutoFit/>
          </a:bodyPr>
          <a:lstStyle/>
          <a:p>
            <a:endParaRPr lang="zh-CN" altLang="en-US"/>
          </a:p>
        </p:txBody>
      </p:sp>
      <p:sp>
        <p:nvSpPr>
          <p:cNvPr id="60455" name="Text Box 42"/>
          <p:cNvSpPr txBox="1">
            <a:spLocks noChangeArrowheads="1"/>
          </p:cNvSpPr>
          <p:nvPr/>
        </p:nvSpPr>
        <p:spPr bwMode="auto">
          <a:xfrm>
            <a:off x="250825" y="4608513"/>
            <a:ext cx="533400" cy="923925"/>
          </a:xfrm>
          <a:prstGeom prst="rect">
            <a:avLst/>
          </a:prstGeom>
          <a:noFill/>
          <a:ln w="9525">
            <a:noFill/>
            <a:miter lim="800000"/>
          </a:ln>
        </p:spPr>
        <p:txBody>
          <a:bodyPr>
            <a:spAutoFit/>
          </a:bodyPr>
          <a:lstStyle/>
          <a:p>
            <a:pPr>
              <a:spcBef>
                <a:spcPct val="50000"/>
              </a:spcBef>
            </a:pPr>
            <a:r>
              <a:rPr kumimoji="1" lang="zh-CN" altLang="en-US" sz="1800" b="1">
                <a:latin typeface="华文楷体" pitchFamily="2" charset="-122"/>
                <a:ea typeface="华文楷体" pitchFamily="2" charset="-122"/>
              </a:rPr>
              <a:t>状态栈</a:t>
            </a:r>
            <a:endParaRPr kumimoji="1" lang="zh-CN" altLang="en-US" sz="1800" b="1">
              <a:latin typeface="华文楷体" pitchFamily="2" charset="-122"/>
              <a:ea typeface="华文楷体" pitchFamily="2" charset="-122"/>
            </a:endParaRPr>
          </a:p>
        </p:txBody>
      </p:sp>
      <p:sp>
        <p:nvSpPr>
          <p:cNvPr id="60456" name="Text Box 44"/>
          <p:cNvSpPr txBox="1">
            <a:spLocks noChangeArrowheads="1"/>
          </p:cNvSpPr>
          <p:nvPr/>
        </p:nvSpPr>
        <p:spPr bwMode="auto">
          <a:xfrm>
            <a:off x="1692275" y="4614863"/>
            <a:ext cx="457200" cy="923925"/>
          </a:xfrm>
          <a:prstGeom prst="rect">
            <a:avLst/>
          </a:prstGeom>
          <a:noFill/>
          <a:ln w="9525">
            <a:noFill/>
            <a:miter lim="800000"/>
          </a:ln>
        </p:spPr>
        <p:txBody>
          <a:bodyPr>
            <a:spAutoFit/>
          </a:bodyPr>
          <a:lstStyle/>
          <a:p>
            <a:pPr>
              <a:spcBef>
                <a:spcPct val="50000"/>
              </a:spcBef>
            </a:pPr>
            <a:r>
              <a:rPr kumimoji="1" lang="zh-CN" altLang="en-US" sz="1800" b="1">
                <a:latin typeface="华文楷体" pitchFamily="2" charset="-122"/>
                <a:ea typeface="华文楷体" pitchFamily="2" charset="-122"/>
              </a:rPr>
              <a:t>符号栈</a:t>
            </a:r>
            <a:endParaRPr kumimoji="1" lang="zh-CN" altLang="en-US" sz="1800" b="1">
              <a:latin typeface="华文楷体" pitchFamily="2" charset="-122"/>
              <a:ea typeface="华文楷体" pitchFamily="2" charset="-122"/>
            </a:endParaRPr>
          </a:p>
        </p:txBody>
      </p:sp>
      <p:sp>
        <p:nvSpPr>
          <p:cNvPr id="60457" name="Text Box 45"/>
          <p:cNvSpPr txBox="1">
            <a:spLocks noChangeArrowheads="1"/>
          </p:cNvSpPr>
          <p:nvPr/>
        </p:nvSpPr>
        <p:spPr bwMode="auto">
          <a:xfrm>
            <a:off x="684213" y="6156325"/>
            <a:ext cx="941387" cy="368300"/>
          </a:xfrm>
          <a:prstGeom prst="rect">
            <a:avLst/>
          </a:prstGeom>
          <a:noFill/>
          <a:ln w="9525">
            <a:noFill/>
            <a:miter lim="800000"/>
          </a:ln>
        </p:spPr>
        <p:txBody>
          <a:bodyPr>
            <a:spAutoFit/>
          </a:bodyPr>
          <a:lstStyle/>
          <a:p>
            <a:pPr>
              <a:spcBef>
                <a:spcPct val="50000"/>
              </a:spcBef>
            </a:pPr>
            <a:r>
              <a:rPr kumimoji="1" lang="zh-CN" altLang="en-US" sz="1800" b="1">
                <a:latin typeface="华文楷体" pitchFamily="2" charset="-122"/>
                <a:ea typeface="华文楷体" pitchFamily="2" charset="-122"/>
              </a:rPr>
              <a:t>分析栈</a:t>
            </a:r>
            <a:endParaRPr kumimoji="1" lang="zh-CN" altLang="en-US" sz="1800" b="1">
              <a:latin typeface="华文楷体" pitchFamily="2" charset="-122"/>
              <a:ea typeface="华文楷体" pitchFamily="2" charset="-122"/>
            </a:endParaRPr>
          </a:p>
        </p:txBody>
      </p:sp>
      <p:sp>
        <p:nvSpPr>
          <p:cNvPr id="60458" name="Line 46"/>
          <p:cNvSpPr>
            <a:spLocks noChangeShapeType="1"/>
          </p:cNvSpPr>
          <p:nvPr/>
        </p:nvSpPr>
        <p:spPr bwMode="auto">
          <a:xfrm>
            <a:off x="6858000" y="5618163"/>
            <a:ext cx="609600" cy="0"/>
          </a:xfrm>
          <a:prstGeom prst="line">
            <a:avLst/>
          </a:prstGeom>
          <a:noFill/>
          <a:ln w="9525">
            <a:solidFill>
              <a:srgbClr val="FF3300"/>
            </a:solidFill>
            <a:round/>
            <a:tailEnd type="triangle" w="med" len="med"/>
          </a:ln>
        </p:spPr>
        <p:txBody>
          <a:bodyPr>
            <a:spAutoFit/>
          </a:bodyPr>
          <a:lstStyle/>
          <a:p>
            <a:endParaRPr lang="zh-CN" altLang="en-US"/>
          </a:p>
        </p:txBody>
      </p:sp>
      <p:sp>
        <p:nvSpPr>
          <p:cNvPr id="60459" name="Text Box 47"/>
          <p:cNvSpPr txBox="1">
            <a:spLocks noChangeArrowheads="1"/>
          </p:cNvSpPr>
          <p:nvPr/>
        </p:nvSpPr>
        <p:spPr bwMode="auto">
          <a:xfrm>
            <a:off x="6811963" y="5084763"/>
            <a:ext cx="838200" cy="369887"/>
          </a:xfrm>
          <a:prstGeom prst="rect">
            <a:avLst/>
          </a:prstGeom>
          <a:noFill/>
          <a:ln w="9525">
            <a:noFill/>
            <a:miter lim="800000"/>
          </a:ln>
        </p:spPr>
        <p:txBody>
          <a:bodyPr>
            <a:spAutoFit/>
          </a:bodyPr>
          <a:lstStyle/>
          <a:p>
            <a:pPr>
              <a:spcBef>
                <a:spcPct val="50000"/>
              </a:spcBef>
            </a:pPr>
            <a:r>
              <a:rPr kumimoji="1" lang="zh-CN" altLang="en-US" sz="1800" b="1">
                <a:latin typeface="华文细黑" panose="02010600040101010101" pitchFamily="2" charset="-122"/>
                <a:ea typeface="华文细黑" panose="02010600040101010101" pitchFamily="2" charset="-122"/>
              </a:rPr>
              <a:t>输出</a:t>
            </a:r>
            <a:endParaRPr kumimoji="1" lang="zh-CN" altLang="en-US" sz="1800" b="1">
              <a:latin typeface="华文细黑" panose="02010600040101010101" pitchFamily="2" charset="-122"/>
              <a:ea typeface="华文细黑" panose="02010600040101010101" pitchFamily="2" charset="-122"/>
            </a:endParaRPr>
          </a:p>
        </p:txBody>
      </p:sp>
      <p:sp>
        <p:nvSpPr>
          <p:cNvPr id="60460" name="Text Box 48"/>
          <p:cNvSpPr txBox="1">
            <a:spLocks noChangeArrowheads="1"/>
          </p:cNvSpPr>
          <p:nvPr/>
        </p:nvSpPr>
        <p:spPr bwMode="auto">
          <a:xfrm>
            <a:off x="7467600" y="5027613"/>
            <a:ext cx="1676400" cy="1200150"/>
          </a:xfrm>
          <a:prstGeom prst="rect">
            <a:avLst/>
          </a:prstGeom>
          <a:solidFill>
            <a:srgbClr val="FFCC99"/>
          </a:solid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归约的</a:t>
            </a:r>
            <a:endParaRPr kumimoji="1" lang="en-US" altLang="zh-CN" sz="2400" b="1">
              <a:latin typeface="华文细黑" panose="02010600040101010101" pitchFamily="2" charset="-122"/>
              <a:ea typeface="华文细黑" panose="02010600040101010101" pitchFamily="2" charset="-122"/>
            </a:endParaRPr>
          </a:p>
          <a:p>
            <a:r>
              <a:rPr kumimoji="1" lang="zh-CN" altLang="en-US" sz="2400" b="1">
                <a:latin typeface="华文细黑" panose="02010600040101010101" pitchFamily="2" charset="-122"/>
                <a:ea typeface="华文细黑" panose="02010600040101010101" pitchFamily="2" charset="-122"/>
              </a:rPr>
              <a:t>规则序列或语法树</a:t>
            </a:r>
            <a:endParaRPr kumimoji="1" lang="zh-CN" altLang="en-US" sz="2400" b="1">
              <a:latin typeface="华文细黑" panose="02010600040101010101" pitchFamily="2" charset="-122"/>
              <a:ea typeface="华文细黑" panose="02010600040101010101" pitchFamily="2" charset="-122"/>
            </a:endParaRPr>
          </a:p>
        </p:txBody>
      </p:sp>
      <p:sp>
        <p:nvSpPr>
          <p:cNvPr id="60461" name="Text Box 4"/>
          <p:cNvSpPr txBox="1">
            <a:spLocks noChangeArrowheads="1"/>
          </p:cNvSpPr>
          <p:nvPr/>
        </p:nvSpPr>
        <p:spPr bwMode="auto">
          <a:xfrm>
            <a:off x="498475" y="176213"/>
            <a:ext cx="4229100" cy="641350"/>
          </a:xfrm>
          <a:prstGeom prst="rect">
            <a:avLst/>
          </a:prstGeom>
          <a:noFill/>
          <a:ln w="9525">
            <a:noFill/>
            <a:miter lim="800000"/>
          </a:ln>
        </p:spPr>
        <p:txBody>
          <a:bodyPr>
            <a:spAutoFit/>
          </a:bodyPr>
          <a:lstStyle/>
          <a:p>
            <a:pPr marL="457200" indent="-457200">
              <a:buFontTx/>
              <a:buAutoNum type="arabicPeriod"/>
            </a:pPr>
            <a:r>
              <a:rPr kumimoji="1" lang="en-US" altLang="zh-CN" sz="2400" b="1">
                <a:solidFill>
                  <a:srgbClr val="FF3300"/>
                </a:solidFill>
                <a:latin typeface="楷体_GB2312"/>
                <a:ea typeface="楷体_GB2312"/>
                <a:cs typeface="楷体_GB2312"/>
              </a:rPr>
              <a:t>LR</a:t>
            </a:r>
            <a:r>
              <a:rPr kumimoji="1" lang="zh-CN" altLang="en-US" sz="2400" b="1">
                <a:solidFill>
                  <a:srgbClr val="FF3300"/>
                </a:solidFill>
                <a:latin typeface="楷体_GB2312"/>
                <a:ea typeface="楷体_GB2312"/>
                <a:cs typeface="楷体_GB2312"/>
              </a:rPr>
              <a:t>分析器的</a:t>
            </a:r>
            <a:r>
              <a:rPr kumimoji="1" lang="zh-CN" altLang="en-US" sz="2400" b="1">
                <a:solidFill>
                  <a:srgbClr val="FF3300"/>
                </a:solidFill>
                <a:latin typeface="Times New Roman" panose="02020603050405020304" pitchFamily="18" charset="0"/>
                <a:ea typeface="楷体_GB2312"/>
                <a:cs typeface="楷体_GB2312"/>
              </a:rPr>
              <a:t>逻辑结构</a:t>
            </a:r>
            <a:r>
              <a:rPr kumimoji="1" lang="zh-CN" altLang="en-US" sz="3600" b="1">
                <a:solidFill>
                  <a:srgbClr val="0000CC"/>
                </a:solidFill>
                <a:latin typeface="Times New Roman" panose="02020603050405020304" pitchFamily="18" charset="0"/>
                <a:ea typeface="华文细黑" panose="02010600040101010101" pitchFamily="2" charset="-122"/>
              </a:rPr>
              <a:t> </a:t>
            </a:r>
            <a:endParaRPr kumimoji="1" lang="zh-CN" altLang="en-US" sz="3600" b="1">
              <a:solidFill>
                <a:srgbClr val="0000CC"/>
              </a:solidFill>
              <a:latin typeface="Times New Roman" panose="020206030504050203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3"/>
          <p:cNvSpPr>
            <a:spLocks noGrp="1"/>
          </p:cNvSpPr>
          <p:nvPr>
            <p:ph type="sldNum" sz="quarter" idx="12"/>
          </p:nvPr>
        </p:nvSpPr>
        <p:spPr>
          <a:noFill/>
        </p:spPr>
        <p:txBody>
          <a:bodyPr/>
          <a:lstStyle/>
          <a:p>
            <a:fld id="{549B7851-E6AD-4E88-A900-77F88885EB0E}"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1442" name="Rectangle 2"/>
          <p:cNvSpPr>
            <a:spLocks noChangeArrowheads="1"/>
          </p:cNvSpPr>
          <p:nvPr/>
        </p:nvSpPr>
        <p:spPr bwMode="auto">
          <a:xfrm>
            <a:off x="0" y="663575"/>
            <a:ext cx="9144000" cy="1938338"/>
          </a:xfrm>
          <a:prstGeom prst="rect">
            <a:avLst/>
          </a:prstGeom>
          <a:noFill/>
          <a:ln w="9525">
            <a:noFill/>
            <a:miter lim="800000"/>
          </a:ln>
        </p:spPr>
        <p:txBody>
          <a:bodyPr>
            <a:spAutoFit/>
          </a:bodyPr>
          <a:lstStyle/>
          <a:p>
            <a:pPr indent="533400" algn="just"/>
            <a:endParaRPr kumimoji="1" lang="zh-CN" altLang="en-US" sz="2400" b="1">
              <a:solidFill>
                <a:srgbClr val="FF3300"/>
              </a:solidFill>
              <a:latin typeface="华文细黑" panose="02010600040101010101" pitchFamily="2" charset="-122"/>
              <a:ea typeface="华文细黑" panose="02010600040101010101" pitchFamily="2" charset="-122"/>
            </a:endParaRPr>
          </a:p>
          <a:p>
            <a:pPr indent="533400" algn="just"/>
            <a:r>
              <a:rPr kumimoji="1" lang="zh-CN" altLang="en-US" sz="2400" b="1">
                <a:latin typeface="华文细黑" panose="02010600040101010101" pitchFamily="2" charset="-122"/>
                <a:ea typeface="华文细黑" panose="02010600040101010101" pitchFamily="2" charset="-122"/>
              </a:rPr>
              <a:t>文法</a:t>
            </a:r>
            <a:r>
              <a:rPr kumimoji="1" lang="zh-CN" altLang="en-US" sz="2400" b="1">
                <a:solidFill>
                  <a:srgbClr val="000066"/>
                </a:solidFill>
                <a:latin typeface="华文细黑" panose="02010600040101010101" pitchFamily="2" charset="-122"/>
                <a:ea typeface="华文细黑" panose="02010600040101010101" pitchFamily="2" charset="-122"/>
              </a:rPr>
              <a:t>符号栈</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en-US" altLang="zh-CN" sz="2400" b="1" baseline="-2500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a:latin typeface="华文细黑" panose="02010600040101010101" pitchFamily="2" charset="-122"/>
                <a:ea typeface="华文细黑" panose="02010600040101010101" pitchFamily="2" charset="-122"/>
              </a:rPr>
              <a:t>存储的是移进或归约的文法符号，可以是终极符或非终极符。 </a:t>
            </a:r>
            <a:endParaRPr kumimoji="1" lang="zh-CN" altLang="en-US" sz="2400" b="1">
              <a:latin typeface="华文细黑" panose="02010600040101010101" pitchFamily="2" charset="-122"/>
              <a:ea typeface="华文细黑" panose="02010600040101010101" pitchFamily="2" charset="-122"/>
            </a:endParaRPr>
          </a:p>
          <a:p>
            <a:pPr indent="533400" algn="just"/>
            <a:endParaRPr kumimoji="1" lang="zh-CN" altLang="en-US" sz="2400" b="1">
              <a:latin typeface="华文细黑" panose="02010600040101010101" pitchFamily="2" charset="-122"/>
              <a:ea typeface="华文细黑" panose="02010600040101010101" pitchFamily="2" charset="-122"/>
            </a:endParaRPr>
          </a:p>
          <a:p>
            <a:pPr indent="533400" algn="just" eaLnBrk="0" hangingPunct="0"/>
            <a:r>
              <a:rPr kumimoji="1" lang="zh-CN" altLang="en-US" sz="2400" b="1">
                <a:solidFill>
                  <a:srgbClr val="000066"/>
                </a:solidFill>
                <a:latin typeface="华文细黑" panose="02010600040101010101" pitchFamily="2" charset="-122"/>
                <a:ea typeface="华文细黑" panose="02010600040101010101" pitchFamily="2" charset="-122"/>
              </a:rPr>
              <a:t>状态栈</a:t>
            </a:r>
            <a:r>
              <a:rPr kumimoji="1" lang="en-US" altLang="zh-CN" sz="2400" b="1">
                <a:latin typeface="Times New Roman" panose="02020603050405020304" pitchFamily="18" charset="0"/>
                <a:ea typeface="华文细黑" panose="02010600040101010101" pitchFamily="2" charset="-122"/>
              </a:rPr>
              <a:t>S</a:t>
            </a:r>
            <a:r>
              <a:rPr kumimoji="1" lang="en-US" altLang="zh-CN" sz="2400" b="1" baseline="-25000">
                <a:latin typeface="Times New Roman" panose="02020603050405020304" pitchFamily="18" charset="0"/>
                <a:ea typeface="华文细黑" panose="02010600040101010101" pitchFamily="2" charset="-122"/>
              </a:rPr>
              <a:t>[i]</a:t>
            </a:r>
            <a:r>
              <a:rPr kumimoji="1" lang="en-US" altLang="zh-CN" sz="2400" b="1">
                <a:latin typeface="Times New Roman" panose="02020603050405020304" pitchFamily="18" charset="0"/>
                <a:ea typeface="华文细黑" panose="02010600040101010101" pitchFamily="2" charset="-122"/>
              </a:rPr>
              <a:t> </a:t>
            </a:r>
            <a:r>
              <a:rPr kumimoji="1" lang="zh-CN" altLang="en-US" sz="2400" b="1">
                <a:latin typeface="华文细黑" panose="02010600040101010101" pitchFamily="2" charset="-122"/>
                <a:ea typeface="华文细黑" panose="02010600040101010101" pitchFamily="2" charset="-122"/>
              </a:rPr>
              <a:t>存储的是以状态号表示的状态。</a:t>
            </a:r>
            <a:endParaRPr kumimoji="1" lang="zh-CN" altLang="en-US" sz="2400" b="1">
              <a:latin typeface="华文细黑" panose="02010600040101010101" pitchFamily="2" charset="-122"/>
              <a:ea typeface="华文细黑" panose="02010600040101010101" pitchFamily="2" charset="-122"/>
            </a:endParaRPr>
          </a:p>
        </p:txBody>
      </p:sp>
      <p:graphicFrame>
        <p:nvGraphicFramePr>
          <p:cNvPr id="630813" name="Group 29"/>
          <p:cNvGraphicFramePr>
            <a:graphicFrameLocks noGrp="1"/>
          </p:cNvGraphicFramePr>
          <p:nvPr/>
        </p:nvGraphicFramePr>
        <p:xfrm>
          <a:off x="3919538" y="3200400"/>
          <a:ext cx="1143000" cy="2133600"/>
        </p:xfrm>
        <a:graphic>
          <a:graphicData uri="http://schemas.openxmlformats.org/drawingml/2006/table">
            <a:tbl>
              <a:tblPr/>
              <a:tblGrid>
                <a:gridCol w="533400"/>
                <a:gridCol w="609600"/>
              </a:tblGrid>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m</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X</a:t>
                      </a:r>
                      <a:r>
                        <a:rPr kumimoji="0" lang="en-US" altLang="zh-CN" sz="2200" b="1"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m</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X</a:t>
                      </a: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63" name="Line 23"/>
          <p:cNvSpPr>
            <a:spLocks noChangeShapeType="1"/>
          </p:cNvSpPr>
          <p:nvPr/>
        </p:nvSpPr>
        <p:spPr bwMode="auto">
          <a:xfrm>
            <a:off x="3386138" y="3276600"/>
            <a:ext cx="533400" cy="0"/>
          </a:xfrm>
          <a:prstGeom prst="line">
            <a:avLst/>
          </a:prstGeom>
          <a:noFill/>
          <a:ln w="9525">
            <a:solidFill>
              <a:srgbClr val="FF3300"/>
            </a:solidFill>
            <a:round/>
            <a:tailEnd type="triangle" w="med" len="med"/>
          </a:ln>
        </p:spPr>
        <p:txBody>
          <a:bodyPr>
            <a:spAutoFit/>
          </a:bodyPr>
          <a:lstStyle/>
          <a:p>
            <a:endParaRPr lang="zh-CN" altLang="en-US"/>
          </a:p>
        </p:txBody>
      </p:sp>
      <p:sp>
        <p:nvSpPr>
          <p:cNvPr id="61464" name="Text Box 24"/>
          <p:cNvSpPr txBox="1">
            <a:spLocks noChangeArrowheads="1"/>
          </p:cNvSpPr>
          <p:nvPr/>
        </p:nvSpPr>
        <p:spPr bwMode="auto">
          <a:xfrm>
            <a:off x="2700338" y="3124200"/>
            <a:ext cx="533400" cy="1200150"/>
          </a:xfrm>
          <a:prstGeom prst="rect">
            <a:avLst/>
          </a:prstGeom>
          <a:no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状态栈</a:t>
            </a:r>
            <a:endParaRPr kumimoji="1" lang="zh-CN" altLang="en-US" sz="2400" b="1">
              <a:latin typeface="华文细黑" panose="02010600040101010101" pitchFamily="2" charset="-122"/>
              <a:ea typeface="华文细黑" panose="02010600040101010101" pitchFamily="2" charset="-122"/>
            </a:endParaRPr>
          </a:p>
        </p:txBody>
      </p:sp>
      <p:sp>
        <p:nvSpPr>
          <p:cNvPr id="61465" name="Line 25"/>
          <p:cNvSpPr>
            <a:spLocks noChangeShapeType="1"/>
          </p:cNvSpPr>
          <p:nvPr/>
        </p:nvSpPr>
        <p:spPr bwMode="auto">
          <a:xfrm flipH="1">
            <a:off x="5062538" y="3276600"/>
            <a:ext cx="533400" cy="0"/>
          </a:xfrm>
          <a:prstGeom prst="line">
            <a:avLst/>
          </a:prstGeom>
          <a:noFill/>
          <a:ln w="9525">
            <a:solidFill>
              <a:srgbClr val="FF3300"/>
            </a:solidFill>
            <a:round/>
            <a:tailEnd type="triangle" w="med" len="med"/>
          </a:ln>
        </p:spPr>
        <p:txBody>
          <a:bodyPr>
            <a:spAutoFit/>
          </a:bodyPr>
          <a:lstStyle/>
          <a:p>
            <a:endParaRPr lang="zh-CN" altLang="en-US"/>
          </a:p>
        </p:txBody>
      </p:sp>
      <p:sp>
        <p:nvSpPr>
          <p:cNvPr id="61466" name="Text Box 26"/>
          <p:cNvSpPr txBox="1">
            <a:spLocks noChangeArrowheads="1"/>
          </p:cNvSpPr>
          <p:nvPr/>
        </p:nvSpPr>
        <p:spPr bwMode="auto">
          <a:xfrm>
            <a:off x="5748338" y="3125788"/>
            <a:ext cx="457200" cy="1200150"/>
          </a:xfrm>
          <a:prstGeom prst="rect">
            <a:avLst/>
          </a:prstGeom>
          <a:no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符号栈</a:t>
            </a:r>
            <a:endParaRPr kumimoji="1" lang="zh-CN" altLang="en-US" sz="2400" b="1">
              <a:latin typeface="华文细黑" panose="02010600040101010101" pitchFamily="2" charset="-122"/>
              <a:ea typeface="华文细黑" panose="02010600040101010101" pitchFamily="2" charset="-122"/>
            </a:endParaRPr>
          </a:p>
        </p:txBody>
      </p:sp>
      <p:sp>
        <p:nvSpPr>
          <p:cNvPr id="61467" name="Text Box 27"/>
          <p:cNvSpPr txBox="1">
            <a:spLocks noChangeArrowheads="1"/>
          </p:cNvSpPr>
          <p:nvPr/>
        </p:nvSpPr>
        <p:spPr bwMode="auto">
          <a:xfrm>
            <a:off x="3878263" y="5562600"/>
            <a:ext cx="1163637" cy="460375"/>
          </a:xfrm>
          <a:prstGeom prst="rect">
            <a:avLst/>
          </a:prstGeom>
          <a:no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分析栈</a:t>
            </a:r>
            <a:endParaRPr kumimoji="1" lang="zh-CN" altLang="en-US" sz="2400" b="1">
              <a:latin typeface="华文细黑" panose="02010600040101010101" pitchFamily="2" charset="-122"/>
              <a:ea typeface="华文细黑" panose="02010600040101010101" pitchFamily="2" charset="-122"/>
            </a:endParaRPr>
          </a:p>
        </p:txBody>
      </p:sp>
      <p:sp>
        <p:nvSpPr>
          <p:cNvPr id="61468" name="Text Box 4"/>
          <p:cNvSpPr txBox="1">
            <a:spLocks noChangeArrowheads="1"/>
          </p:cNvSpPr>
          <p:nvPr/>
        </p:nvSpPr>
        <p:spPr bwMode="auto">
          <a:xfrm>
            <a:off x="533400" y="365125"/>
            <a:ext cx="8534400" cy="461963"/>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2.</a:t>
            </a:r>
            <a:r>
              <a:rPr kumimoji="1" lang="zh-CN" altLang="en-US" sz="2400" b="1">
                <a:solidFill>
                  <a:srgbClr val="FF3300"/>
                </a:solidFill>
                <a:latin typeface="楷体_GB2312"/>
                <a:ea typeface="楷体_GB2312"/>
                <a:cs typeface="楷体_GB2312"/>
              </a:rPr>
              <a:t>分析栈的构成</a:t>
            </a:r>
            <a:endParaRPr kumimoji="1" lang="zh-CN" altLang="en-US" sz="3600" b="1">
              <a:solidFill>
                <a:srgbClr val="0000CC"/>
              </a:solidFill>
              <a:latin typeface="Times New Roman" panose="02020603050405020304" pitchFamily="18" charset="0"/>
              <a:ea typeface="华文细黑" panose="020106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4"/>
          <p:cNvSpPr>
            <a:spLocks noGrp="1"/>
          </p:cNvSpPr>
          <p:nvPr>
            <p:ph type="sldNum" sz="quarter" idx="12"/>
          </p:nvPr>
        </p:nvSpPr>
        <p:spPr>
          <a:noFill/>
        </p:spPr>
        <p:txBody>
          <a:bodyPr/>
          <a:lstStyle/>
          <a:p>
            <a:fld id="{ABE96CB4-AF77-4EE5-AD31-A57FE41EF3B6}"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26628" name="Text Box 3"/>
          <p:cNvSpPr txBox="1">
            <a:spLocks noChangeArrowheads="1"/>
          </p:cNvSpPr>
          <p:nvPr/>
        </p:nvSpPr>
        <p:spPr bwMode="auto">
          <a:xfrm>
            <a:off x="285750" y="965200"/>
            <a:ext cx="8553450" cy="1384300"/>
          </a:xfrm>
          <a:prstGeom prst="rect">
            <a:avLst/>
          </a:prstGeom>
          <a:solidFill>
            <a:schemeClr val="bg1"/>
          </a:solidFill>
          <a:ln w="9525">
            <a:solidFill>
              <a:schemeClr val="bg1"/>
            </a:solidFill>
            <a:miter lim="800000"/>
          </a:ln>
        </p:spPr>
        <p:txBody>
          <a:bodyPr>
            <a:spAutoFit/>
          </a:bodyPr>
          <a:lstStyle/>
          <a:p>
            <a:pPr algn="just">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在分析的每一步，将文法符号栈中存放的全部文法符号用状态来刻画，显示了从分析开始到目前为止的整个历程。</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初始时刻，状态栈为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，表示符号栈只有‘</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629" name="Text Box 4"/>
          <p:cNvSpPr txBox="1">
            <a:spLocks noChangeArrowheads="1"/>
          </p:cNvSpPr>
          <p:nvPr/>
        </p:nvSpPr>
        <p:spPr bwMode="auto">
          <a:xfrm>
            <a:off x="304800" y="2740025"/>
            <a:ext cx="8534400" cy="830263"/>
          </a:xfrm>
          <a:prstGeom prst="rect">
            <a:avLst/>
          </a:prstGeom>
          <a:solidFill>
            <a:schemeClr val="bg1"/>
          </a:solidFill>
          <a:ln w="9525">
            <a:noFill/>
            <a:miter lim="800000"/>
          </a:ln>
        </p:spPr>
        <p:txBody>
          <a:bodyPr>
            <a:spAutoFit/>
          </a:bodyPr>
          <a:lstStyle/>
          <a:p>
            <a:pPr>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当状态栈的内部为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baseline="-25000">
                <a:latin typeface="Times New Roman" panose="02020603050405020304" pitchFamily="18" charset="0"/>
                <a:ea typeface="华文细黑" panose="02010600040101010101" pitchFamily="2" charset="-122"/>
                <a:cs typeface="Times New Roman" panose="02020603050405020304" pitchFamily="18" charset="0"/>
              </a:rPr>
              <a:t>0</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baseline="-25000">
                <a:latin typeface="Times New Roman" panose="02020603050405020304" pitchFamily="18" charset="0"/>
                <a:ea typeface="华文细黑" panose="02010600040101010101" pitchFamily="2" charset="-122"/>
                <a:cs typeface="Times New Roman" panose="02020603050405020304" pitchFamily="18" charset="0"/>
              </a:rPr>
              <a:t>1</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baseline="-25000">
                <a:latin typeface="Times New Roman" panose="02020603050405020304" pitchFamily="18" charset="0"/>
                <a:ea typeface="华文细黑" panose="02010600040101010101" pitchFamily="2" charset="-122"/>
                <a:cs typeface="Times New Roman" panose="02020603050405020304" pitchFamily="18" charset="0"/>
              </a:rPr>
              <a:t>m</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时，则栈顶状态</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baseline="-25000">
                <a:latin typeface="Times New Roman" panose="02020603050405020304" pitchFamily="18" charset="0"/>
                <a:ea typeface="华文细黑" panose="02010600040101010101" pitchFamily="2" charset="-122"/>
                <a:cs typeface="Times New Roman" panose="02020603050405020304" pitchFamily="18" charset="0"/>
              </a:rPr>
              <a:t>m</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刻画了符号栈中从开始到目前为止已有的文法符号为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en-US" altLang="zh-CN" sz="2400" b="1" baseline="-25000">
                <a:latin typeface="Times New Roman" panose="02020603050405020304" pitchFamily="18" charset="0"/>
                <a:ea typeface="华文细黑" panose="02010600040101010101" pitchFamily="2" charset="-122"/>
                <a:cs typeface="Times New Roman" panose="02020603050405020304" pitchFamily="18" charset="0"/>
              </a:rPr>
              <a:t>1</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en-US" altLang="zh-CN" sz="2400" b="1" baseline="-25000">
                <a:latin typeface="Times New Roman" panose="02020603050405020304" pitchFamily="18" charset="0"/>
                <a:ea typeface="华文细黑" panose="02010600040101010101" pitchFamily="2" charset="-122"/>
                <a:cs typeface="Times New Roman" panose="02020603050405020304" pitchFamily="18" charset="0"/>
              </a:rPr>
              <a:t>m </a:t>
            </a:r>
            <a:endParaRPr kumimoji="1" lang="en-US" altLang="zh-CN" sz="2400" b="1" baseline="-2500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630" name="Text Box 5"/>
          <p:cNvSpPr txBox="1">
            <a:spLocks noChangeArrowheads="1"/>
          </p:cNvSpPr>
          <p:nvPr/>
        </p:nvSpPr>
        <p:spPr bwMode="auto">
          <a:xfrm>
            <a:off x="304800" y="3962400"/>
            <a:ext cx="8610600" cy="1384300"/>
          </a:xfrm>
          <a:prstGeom prst="rect">
            <a:avLst/>
          </a:prstGeom>
          <a:solidFill>
            <a:schemeClr val="bg1"/>
          </a:solidFill>
          <a:ln w="9525">
            <a:noFill/>
            <a:miter lim="800000"/>
          </a:ln>
        </p:spPr>
        <p:txBody>
          <a:bodyPr>
            <a:spAutoFit/>
          </a:bodyPr>
          <a:lstStyle/>
          <a:p>
            <a:pPr algn="just">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若输入符号串被完全分析成功，则符号栈为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为文法的开始符号），状态栈为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，其中</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为栈顶状态，</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        ACTION(S</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rPr>
              <a:t>i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 #)=acc</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2469" name="Text Box 4"/>
          <p:cNvSpPr txBox="1">
            <a:spLocks noChangeArrowheads="1"/>
          </p:cNvSpPr>
          <p:nvPr/>
        </p:nvSpPr>
        <p:spPr bwMode="auto">
          <a:xfrm>
            <a:off x="533400" y="365125"/>
            <a:ext cx="3030538" cy="461963"/>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3.LR</a:t>
            </a:r>
            <a:r>
              <a:rPr kumimoji="1" lang="zh-CN" altLang="en-US" sz="2400" b="1">
                <a:solidFill>
                  <a:srgbClr val="FF3300"/>
                </a:solidFill>
                <a:latin typeface="楷体_GB2312"/>
                <a:ea typeface="楷体_GB2312"/>
                <a:cs typeface="楷体_GB2312"/>
              </a:rPr>
              <a:t>状态栈的状态</a:t>
            </a:r>
            <a:endParaRPr kumimoji="1" lang="zh-CN" altLang="en-US" sz="3600" b="1">
              <a:solidFill>
                <a:srgbClr val="0000CC"/>
              </a:solidFill>
              <a:latin typeface="Times New Roman" panose="020206030504050203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P spid="266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p:cNvSpPr>
            <a:spLocks noGrp="1" noChangeArrowheads="1"/>
          </p:cNvSpPr>
          <p:nvPr>
            <p:ph type="sldNum" sz="quarter" idx="12"/>
          </p:nvPr>
        </p:nvSpPr>
        <p:spPr>
          <a:noFill/>
        </p:spPr>
        <p:txBody>
          <a:bodyPr/>
          <a:lstStyle/>
          <a:p>
            <a:fld id="{D00DE38E-D7B7-4627-9602-3F566127DD30}" type="slidenum">
              <a:rPr lang="zh-CN" altLang="en-US" smtClean="0">
                <a:ea typeface="微软雅黑" panose="020B0503020204020204" pitchFamily="34" charset="-122"/>
              </a:rPr>
            </a:fld>
            <a:endParaRPr lang="en-US" altLang="zh-CN">
              <a:ea typeface="微软雅黑" panose="020B0503020204020204" pitchFamily="34" charset="-122"/>
            </a:endParaRPr>
          </a:p>
        </p:txBody>
      </p:sp>
      <p:sp>
        <p:nvSpPr>
          <p:cNvPr id="35842" name="矩形 7"/>
          <p:cNvSpPr>
            <a:spLocks noChangeArrowheads="1"/>
          </p:cNvSpPr>
          <p:nvPr/>
        </p:nvSpPr>
        <p:spPr bwMode="auto">
          <a:xfrm>
            <a:off x="141288" y="1392238"/>
            <a:ext cx="5726112" cy="5603875"/>
          </a:xfrm>
          <a:prstGeom prst="rect">
            <a:avLst/>
          </a:prstGeom>
          <a:noFill/>
          <a:ln w="9525">
            <a:noFill/>
            <a:miter lim="800000"/>
          </a:ln>
        </p:spPr>
        <p:txBody>
          <a:bodyPr>
            <a:spAutoFit/>
          </a:bodyPr>
          <a:lstStyle/>
          <a:p>
            <a:pPr eaLnBrk="0" hangingPunct="0"/>
            <a:r>
              <a:rPr lang="zh-CN" altLang="en-US" sz="1800" b="1">
                <a:latin typeface="Book Antiqua" pitchFamily="18" charset="0"/>
                <a:ea typeface="微软雅黑" panose="020B0503020204020204" pitchFamily="34" charset="-122"/>
              </a:rPr>
              <a:t>简介：高德纳（</a:t>
            </a:r>
            <a:r>
              <a:rPr lang="en-US" altLang="zh-CN" sz="1800" b="1">
                <a:latin typeface="Book Antiqua" pitchFamily="18" charset="0"/>
                <a:ea typeface="微软雅黑" panose="020B0503020204020204" pitchFamily="34" charset="-122"/>
              </a:rPr>
              <a:t>1938</a:t>
            </a:r>
            <a:r>
              <a:rPr lang="zh-CN" altLang="en-US" sz="1800" b="1">
                <a:latin typeface="Book Antiqua" pitchFamily="18" charset="0"/>
                <a:ea typeface="微软雅黑" panose="020B0503020204020204" pitchFamily="34" charset="-122"/>
              </a:rPr>
              <a:t>年），美国著名</a:t>
            </a:r>
            <a:r>
              <a:rPr lang="zh-CN" altLang="en-US" sz="1800" b="1">
                <a:latin typeface="Book Antiqua" pitchFamily="18" charset="0"/>
                <a:ea typeface="微软雅黑" panose="020B0503020204020204" pitchFamily="34" charset="-122"/>
                <a:hlinkClick r:id="rId1"/>
              </a:rPr>
              <a:t>计算机科学</a:t>
            </a:r>
            <a:r>
              <a:rPr lang="zh-CN" altLang="en-US" sz="1800" b="1">
                <a:latin typeface="Book Antiqua" pitchFamily="18" charset="0"/>
                <a:ea typeface="微软雅黑" panose="020B0503020204020204" pitchFamily="34" charset="-122"/>
              </a:rPr>
              <a:t>家，</a:t>
            </a:r>
            <a:r>
              <a:rPr lang="zh-CN" altLang="en-US" sz="1800" b="1">
                <a:latin typeface="Book Antiqua" pitchFamily="18" charset="0"/>
                <a:ea typeface="微软雅黑" panose="020B0503020204020204" pitchFamily="34" charset="-122"/>
                <a:hlinkClick r:id="rId2"/>
              </a:rPr>
              <a:t>斯坦福大学</a:t>
            </a:r>
            <a:r>
              <a:rPr lang="zh-CN" altLang="en-US" sz="1800" b="1">
                <a:latin typeface="Book Antiqua" pitchFamily="18" charset="0"/>
                <a:ea typeface="微软雅黑" panose="020B0503020204020204" pitchFamily="34" charset="-122"/>
              </a:rPr>
              <a:t>电脑系荣誉教授。高德纳教授被誉为</a:t>
            </a:r>
            <a:r>
              <a:rPr lang="zh-CN" altLang="en-US" sz="1800" b="1">
                <a:latin typeface="Book Antiqua" pitchFamily="18" charset="0"/>
                <a:ea typeface="微软雅黑" panose="020B0503020204020204" pitchFamily="34" charset="-122"/>
                <a:hlinkClick r:id="rId3"/>
              </a:rPr>
              <a:t>现代计算机</a:t>
            </a:r>
            <a:r>
              <a:rPr lang="zh-CN" altLang="en-US" sz="1800" b="1">
                <a:latin typeface="Book Antiqua" pitchFamily="18" charset="0"/>
                <a:ea typeface="微软雅黑" panose="020B0503020204020204" pitchFamily="34" charset="-122"/>
              </a:rPr>
              <a:t>科学的鼻祖，在计算机科学及数学领域发表了多部具广泛影响的论文和著作，与 </a:t>
            </a:r>
            <a:r>
              <a:rPr lang="en-US" altLang="zh-CN" sz="1800" b="1">
                <a:latin typeface="Book Antiqua" pitchFamily="18" charset="0"/>
                <a:ea typeface="微软雅黑" panose="020B0503020204020204" pitchFamily="34" charset="-122"/>
              </a:rPr>
              <a:t>Edsger Wybe Dijkstra</a:t>
            </a:r>
            <a:r>
              <a:rPr lang="zh-CN" altLang="en-US" sz="1800" b="1">
                <a:latin typeface="Book Antiqua" pitchFamily="18" charset="0"/>
                <a:ea typeface="微软雅黑" panose="020B0503020204020204" pitchFamily="34" charset="-122"/>
              </a:rPr>
              <a:t>并称为我们这个时代最伟大的计算机科学家。</a:t>
            </a:r>
            <a:endParaRPr lang="en-US" altLang="zh-CN" sz="1800" b="1">
              <a:latin typeface="Book Antiqua" pitchFamily="18" charset="0"/>
              <a:ea typeface="微软雅黑" panose="020B0503020204020204" pitchFamily="34" charset="-122"/>
            </a:endParaRPr>
          </a:p>
          <a:p>
            <a:pPr eaLnBrk="0" hangingPunct="0"/>
            <a:r>
              <a:rPr lang="zh-CN" altLang="en-US" sz="1800" b="1">
                <a:latin typeface="Book Antiqua" pitchFamily="18" charset="0"/>
                <a:ea typeface="微软雅黑" panose="020B0503020204020204" pitchFamily="34" charset="-122"/>
              </a:rPr>
              <a:t>著名成就</a:t>
            </a:r>
            <a:r>
              <a:rPr lang="en-US" altLang="zh-CN" sz="1800" b="1">
                <a:latin typeface="Book Antiqua" pitchFamily="18" charset="0"/>
                <a:ea typeface="微软雅黑" panose="020B0503020204020204" pitchFamily="34" charset="-122"/>
              </a:rPr>
              <a:t>: </a:t>
            </a:r>
            <a:endParaRPr lang="en-US" altLang="zh-CN" sz="1800" b="1">
              <a:latin typeface="Book Antiqua" pitchFamily="18" charset="0"/>
              <a:ea typeface="微软雅黑" panose="020B0503020204020204" pitchFamily="34" charset="-122"/>
            </a:endParaRPr>
          </a:p>
          <a:p>
            <a:pPr algn="ctr" eaLnBrk="0" hangingPunct="0">
              <a:lnSpc>
                <a:spcPct val="150000"/>
              </a:lnSpc>
            </a:pPr>
            <a:r>
              <a:rPr lang="en-US" altLang="zh-CN" sz="1800" b="1">
                <a:latin typeface="Book Antiqua" pitchFamily="18" charset="0"/>
                <a:ea typeface="微软雅黑" panose="020B0503020204020204" pitchFamily="34" charset="-122"/>
              </a:rPr>
              <a:t>The Art of Computer Programming</a:t>
            </a:r>
            <a:endParaRPr lang="en-US" altLang="zh-CN" sz="1800" b="1">
              <a:latin typeface="Book Antiqua" pitchFamily="18" charset="0"/>
              <a:ea typeface="微软雅黑" panose="020B0503020204020204" pitchFamily="34" charset="-122"/>
            </a:endParaRPr>
          </a:p>
          <a:p>
            <a:pPr algn="ctr" eaLnBrk="0" hangingPunct="0">
              <a:lnSpc>
                <a:spcPct val="150000"/>
              </a:lnSpc>
            </a:pPr>
            <a:r>
              <a:rPr lang="zh-CN" altLang="en-US" sz="1800" b="1">
                <a:latin typeface="Book Antiqua" pitchFamily="18" charset="0"/>
                <a:ea typeface="微软雅黑" panose="020B0503020204020204" pitchFamily="34" charset="-122"/>
              </a:rPr>
              <a:t>（</a:t>
            </a:r>
            <a:r>
              <a:rPr lang="en-US" altLang="zh-CN" sz="1800" b="1">
                <a:latin typeface="Book Antiqua" pitchFamily="18" charset="0"/>
                <a:ea typeface="微软雅黑" panose="020B0503020204020204" pitchFamily="34" charset="-122"/>
              </a:rPr>
              <a:t>《</a:t>
            </a:r>
            <a:r>
              <a:rPr lang="zh-CN" altLang="en-US" sz="1800" b="1">
                <a:latin typeface="Book Antiqua" pitchFamily="18" charset="0"/>
                <a:ea typeface="微软雅黑" panose="020B0503020204020204" pitchFamily="34" charset="-122"/>
                <a:hlinkClick r:id="rId4"/>
              </a:rPr>
              <a:t>计算机程序设计艺术</a:t>
            </a:r>
            <a:r>
              <a:rPr lang="en-US" altLang="zh-CN" sz="1800" b="1">
                <a:latin typeface="Book Antiqua" pitchFamily="18" charset="0"/>
                <a:ea typeface="微软雅黑" panose="020B0503020204020204" pitchFamily="34" charset="-122"/>
              </a:rPr>
              <a:t>》</a:t>
            </a:r>
            <a:r>
              <a:rPr lang="zh-CN" altLang="en-US" sz="1800" b="1">
                <a:latin typeface="Book Antiqua" pitchFamily="18" charset="0"/>
                <a:ea typeface="微软雅黑" panose="020B0503020204020204" pitchFamily="34" charset="-122"/>
              </a:rPr>
              <a:t>）的作者</a:t>
            </a:r>
            <a:endParaRPr lang="en-US" altLang="zh-CN" sz="1800" b="1">
              <a:latin typeface="Book Antiqua" pitchFamily="18" charset="0"/>
              <a:ea typeface="微软雅黑" panose="020B0503020204020204" pitchFamily="34" charset="-122"/>
            </a:endParaRPr>
          </a:p>
          <a:p>
            <a:pPr algn="ctr" eaLnBrk="0" hangingPunct="0">
              <a:lnSpc>
                <a:spcPct val="150000"/>
              </a:lnSpc>
            </a:pPr>
            <a:r>
              <a:rPr lang="en-US" altLang="zh-CN" sz="1800" b="1">
                <a:latin typeface="Book Antiqua" pitchFamily="18" charset="0"/>
                <a:ea typeface="微软雅黑" panose="020B0503020204020204" pitchFamily="34" charset="-122"/>
                <a:hlinkClick r:id="rId5"/>
              </a:rPr>
              <a:t>TeX</a:t>
            </a:r>
            <a:r>
              <a:rPr lang="zh-CN" altLang="en-US" sz="1800" b="1">
                <a:latin typeface="Book Antiqua" pitchFamily="18" charset="0"/>
                <a:ea typeface="微软雅黑" panose="020B0503020204020204" pitchFamily="34" charset="-122"/>
              </a:rPr>
              <a:t>和</a:t>
            </a:r>
            <a:r>
              <a:rPr lang="en-US" altLang="zh-CN" sz="1800" b="1">
                <a:latin typeface="Book Antiqua" pitchFamily="18" charset="0"/>
                <a:ea typeface="微软雅黑" panose="020B0503020204020204" pitchFamily="34" charset="-122"/>
              </a:rPr>
              <a:t>Metafont</a:t>
            </a:r>
            <a:r>
              <a:rPr lang="zh-CN" altLang="en-US" sz="1800" b="1">
                <a:latin typeface="Book Antiqua" pitchFamily="18" charset="0"/>
                <a:ea typeface="微软雅黑" panose="020B0503020204020204" pitchFamily="34" charset="-122"/>
                <a:hlinkClick r:id="rId6"/>
              </a:rPr>
              <a:t>排版软件</a:t>
            </a:r>
            <a:r>
              <a:rPr lang="zh-CN" altLang="en-US" sz="1800" b="1">
                <a:latin typeface="Book Antiqua" pitchFamily="18" charset="0"/>
                <a:ea typeface="微软雅黑" panose="020B0503020204020204" pitchFamily="34" charset="-122"/>
              </a:rPr>
              <a:t>的发明人</a:t>
            </a:r>
            <a:endParaRPr lang="en-US" altLang="zh-CN" sz="1800" b="1">
              <a:latin typeface="Book Antiqua" pitchFamily="18" charset="0"/>
              <a:ea typeface="微软雅黑" panose="020B0503020204020204" pitchFamily="34" charset="-122"/>
            </a:endParaRPr>
          </a:p>
          <a:p>
            <a:pPr algn="ctr" eaLnBrk="0" hangingPunct="0">
              <a:lnSpc>
                <a:spcPct val="150000"/>
              </a:lnSpc>
            </a:pPr>
            <a:r>
              <a:rPr lang="en-US" altLang="zh-CN" sz="1800" b="1">
                <a:latin typeface="Book Antiqua" pitchFamily="18" charset="0"/>
                <a:ea typeface="微软雅黑" panose="020B0503020204020204" pitchFamily="34" charset="-122"/>
              </a:rPr>
              <a:t>LR parsing theory</a:t>
            </a:r>
            <a:endParaRPr lang="en-US" altLang="zh-CN" sz="1800" b="1">
              <a:latin typeface="Book Antiqua" pitchFamily="18" charset="0"/>
              <a:ea typeface="微软雅黑" panose="020B0503020204020204" pitchFamily="34" charset="-122"/>
            </a:endParaRPr>
          </a:p>
          <a:p>
            <a:pPr algn="ctr" eaLnBrk="0" hangingPunct="0">
              <a:lnSpc>
                <a:spcPct val="150000"/>
              </a:lnSpc>
            </a:pPr>
            <a:r>
              <a:rPr lang="en-US" altLang="zh-CN" sz="1800" b="1">
                <a:latin typeface="Book Antiqua" pitchFamily="18" charset="0"/>
                <a:ea typeface="微软雅黑" panose="020B0503020204020204" pitchFamily="34" charset="-122"/>
              </a:rPr>
              <a:t>Knuth–Morris–Pratt</a:t>
            </a:r>
            <a:r>
              <a:rPr lang="zh-CN" altLang="en-US" sz="1800" b="1">
                <a:latin typeface="Book Antiqua" pitchFamily="18" charset="0"/>
                <a:ea typeface="微软雅黑" panose="020B0503020204020204" pitchFamily="34" charset="-122"/>
              </a:rPr>
              <a:t>算法</a:t>
            </a:r>
            <a:endParaRPr lang="zh-CN" altLang="en-US" sz="1800">
              <a:latin typeface="Book Antiqua" pitchFamily="18" charset="0"/>
              <a:ea typeface="微软雅黑" panose="020B0503020204020204" pitchFamily="34" charset="-122"/>
            </a:endParaRPr>
          </a:p>
          <a:p>
            <a:pPr algn="ctr" eaLnBrk="0" hangingPunct="0">
              <a:lnSpc>
                <a:spcPct val="150000"/>
              </a:lnSpc>
            </a:pPr>
            <a:r>
              <a:rPr lang="zh-CN" altLang="en-US" sz="1800" b="1">
                <a:latin typeface="Book Antiqua" pitchFamily="18" charset="0"/>
                <a:ea typeface="微软雅黑" panose="020B0503020204020204" pitchFamily="34" charset="-122"/>
              </a:rPr>
              <a:t>        </a:t>
            </a:r>
            <a:r>
              <a:rPr lang="en-US" altLang="zh-CN" sz="1800" b="1">
                <a:latin typeface="Book Antiqua" pitchFamily="18" charset="0"/>
                <a:ea typeface="微软雅黑" panose="020B0503020204020204" pitchFamily="34" charset="-122"/>
                <a:hlinkClick r:id="rId7" tooltip="Knuth-Bendix completion algorithm（尚未撰写）"/>
              </a:rPr>
              <a:t>Knuth-Bendix completion  algorithm</a:t>
            </a:r>
            <a:r>
              <a:rPr lang="en-US" altLang="zh-CN" sz="1800" b="1">
                <a:latin typeface="Book Antiqua" pitchFamily="18" charset="0"/>
                <a:ea typeface="微软雅黑" panose="020B0503020204020204" pitchFamily="34" charset="-122"/>
              </a:rPr>
              <a:t>   </a:t>
            </a:r>
            <a:endParaRPr lang="en-US" altLang="zh-CN" sz="1800" b="1">
              <a:latin typeface="Book Antiqua" pitchFamily="18" charset="0"/>
              <a:ea typeface="微软雅黑" panose="020B0503020204020204" pitchFamily="34" charset="-122"/>
            </a:endParaRPr>
          </a:p>
          <a:p>
            <a:pPr algn="ctr" eaLnBrk="0" hangingPunct="0">
              <a:lnSpc>
                <a:spcPct val="150000"/>
              </a:lnSpc>
            </a:pPr>
            <a:endParaRPr lang="zh-CN" altLang="en-US" sz="2000" b="1">
              <a:latin typeface="Book Antiqua" pitchFamily="18" charset="0"/>
              <a:ea typeface="微软雅黑" panose="020B0503020204020204" pitchFamily="34" charset="-122"/>
            </a:endParaRPr>
          </a:p>
        </p:txBody>
      </p:sp>
      <p:sp>
        <p:nvSpPr>
          <p:cNvPr id="35843" name="矩形 8"/>
          <p:cNvSpPr>
            <a:spLocks noChangeArrowheads="1"/>
          </p:cNvSpPr>
          <p:nvPr/>
        </p:nvSpPr>
        <p:spPr bwMode="auto">
          <a:xfrm>
            <a:off x="785813" y="285750"/>
            <a:ext cx="4143375" cy="954088"/>
          </a:xfrm>
          <a:prstGeom prst="rect">
            <a:avLst/>
          </a:prstGeom>
          <a:noFill/>
          <a:ln w="9525">
            <a:noFill/>
            <a:miter lim="800000"/>
          </a:ln>
        </p:spPr>
        <p:txBody>
          <a:bodyPr>
            <a:spAutoFit/>
          </a:bodyPr>
          <a:lstStyle/>
          <a:p>
            <a:pPr algn="ctr" eaLnBrk="0" hangingPunct="0"/>
            <a:r>
              <a:rPr lang="zh-CN" altLang="en-US" sz="2000" b="1">
                <a:solidFill>
                  <a:srgbClr val="002060"/>
                </a:solidFill>
                <a:latin typeface="Book Antiqua" pitchFamily="18" charset="0"/>
                <a:ea typeface="微软雅黑" panose="020B0503020204020204" pitchFamily="34" charset="-122"/>
              </a:rPr>
              <a:t>图灵奖史上最年轻获奖者高德纳：</a:t>
            </a:r>
            <a:endParaRPr lang="en-US" altLang="zh-CN" sz="2000" b="1">
              <a:solidFill>
                <a:srgbClr val="002060"/>
              </a:solidFill>
              <a:latin typeface="Book Antiqua" pitchFamily="18" charset="0"/>
              <a:ea typeface="微软雅黑" panose="020B0503020204020204" pitchFamily="34" charset="-122"/>
            </a:endParaRPr>
          </a:p>
          <a:p>
            <a:pPr algn="ctr" eaLnBrk="0" hangingPunct="0"/>
            <a:r>
              <a:rPr lang="zh-CN" altLang="en-US" sz="2000" b="1">
                <a:solidFill>
                  <a:srgbClr val="002060"/>
                </a:solidFill>
                <a:latin typeface="Book Antiqua" pitchFamily="18" charset="0"/>
                <a:ea typeface="微软雅黑" panose="020B0503020204020204" pitchFamily="34" charset="-122"/>
              </a:rPr>
              <a:t>把一件平常事做到人间极致 </a:t>
            </a:r>
            <a:endParaRPr lang="zh-CN" altLang="en-US" sz="2000" b="1">
              <a:solidFill>
                <a:srgbClr val="002060"/>
              </a:solidFill>
              <a:latin typeface="Book Antiqua" pitchFamily="18" charset="0"/>
              <a:ea typeface="微软雅黑" panose="020B0503020204020204" pitchFamily="34" charset="-122"/>
            </a:endParaRPr>
          </a:p>
        </p:txBody>
      </p:sp>
      <p:pic>
        <p:nvPicPr>
          <p:cNvPr id="35844" name="图片 2"/>
          <p:cNvPicPr>
            <a:picLocks noChangeAspect="1"/>
          </p:cNvPicPr>
          <p:nvPr/>
        </p:nvPicPr>
        <p:blipFill>
          <a:blip r:embed="rId8" cstate="print"/>
          <a:srcRect/>
          <a:stretch>
            <a:fillRect/>
          </a:stretch>
        </p:blipFill>
        <p:spPr bwMode="auto">
          <a:xfrm>
            <a:off x="6037263" y="-612775"/>
            <a:ext cx="2765425" cy="78644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4"/>
          <p:cNvSpPr>
            <a:spLocks noGrp="1"/>
          </p:cNvSpPr>
          <p:nvPr>
            <p:ph type="sldNum" sz="quarter" idx="12"/>
          </p:nvPr>
        </p:nvSpPr>
        <p:spPr>
          <a:noFill/>
        </p:spPr>
        <p:txBody>
          <a:bodyPr/>
          <a:lstStyle/>
          <a:p>
            <a:fld id="{2FAE779C-C759-4E00-9A79-5230ABF2C897}"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27652" name="Text Box 3"/>
          <p:cNvSpPr txBox="1">
            <a:spLocks noChangeArrowheads="1"/>
          </p:cNvSpPr>
          <p:nvPr/>
        </p:nvSpPr>
        <p:spPr bwMode="auto">
          <a:xfrm>
            <a:off x="611188" y="604838"/>
            <a:ext cx="7848600" cy="1631950"/>
          </a:xfrm>
          <a:prstGeom prst="rect">
            <a:avLst/>
          </a:prstGeom>
          <a:solidFill>
            <a:srgbClr val="FFEBFF"/>
          </a:solidFill>
          <a:ln w="9525">
            <a:noFill/>
            <a:miter lim="800000"/>
          </a:ln>
        </p:spPr>
        <p:txBody>
          <a:bodyPr>
            <a:spAutoFit/>
          </a:bodyPr>
          <a:lstStyle/>
          <a:p>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分析表是</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分析器的核心部分，它由两部分组成，</a:t>
            </a:r>
            <a:endPar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一是动作部分</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ACTION</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表，二是状态转换部分</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GOTO</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表。</a:t>
            </a:r>
            <a:endPar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表中</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m</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为分析器的各个状态；</a:t>
            </a:r>
            <a:endPar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n</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为文法的全部终结符号及右界符</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k</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为文法的非终结符号。</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632874" name="Group 42"/>
          <p:cNvGraphicFramePr>
            <a:graphicFrameLocks noGrp="1"/>
          </p:cNvGraphicFramePr>
          <p:nvPr/>
        </p:nvGraphicFramePr>
        <p:xfrm>
          <a:off x="1331913" y="2292350"/>
          <a:ext cx="6026150" cy="2349642"/>
        </p:xfrm>
        <a:graphic>
          <a:graphicData uri="http://schemas.openxmlformats.org/drawingml/2006/table">
            <a:tbl>
              <a:tblPr/>
              <a:tblGrid>
                <a:gridCol w="669925"/>
                <a:gridCol w="668338"/>
                <a:gridCol w="669925"/>
                <a:gridCol w="669925"/>
                <a:gridCol w="669925"/>
                <a:gridCol w="669925"/>
                <a:gridCol w="669925"/>
                <a:gridCol w="668337"/>
                <a:gridCol w="669925"/>
              </a:tblGrid>
              <a:tr h="327349">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状态</a:t>
                      </a:r>
                      <a:r>
                        <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4">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动作表</a:t>
                      </a:r>
                      <a:r>
                        <a:rPr kumimoji="0" lang="en-US" altLang="zh-CN" sz="20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ACTION</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cPr/>
                </a:tc>
                <a:tc hMerge="1">
                  <a:tcPr/>
                </a:tc>
                <a:tc hMerge="1">
                  <a:tcPr/>
                </a:tc>
                <a:tc gridSpan="4">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状态转换表</a:t>
                      </a:r>
                      <a:r>
                        <a:rPr kumimoji="0" lang="en-US" altLang="zh-CN" sz="200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GOTO</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cPr/>
                </a:tc>
                <a:tc hMerge="1">
                  <a:tcPr/>
                </a:tc>
                <a:tc hMerge="1">
                  <a:tcPr/>
                </a:tc>
              </a:tr>
              <a:tr h="327349">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k</a:t>
                      </a:r>
                      <a:endPar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38650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m</a:t>
                      </a:r>
                      <a:endParaRPr kumimoji="0" lang="en-US" altLang="zh-CN" sz="20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0000" marR="90000" marT="36007" marB="360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27688" name="Text Box 39"/>
          <p:cNvSpPr txBox="1">
            <a:spLocks noChangeArrowheads="1"/>
          </p:cNvSpPr>
          <p:nvPr/>
        </p:nvSpPr>
        <p:spPr bwMode="auto">
          <a:xfrm>
            <a:off x="533400" y="4697413"/>
            <a:ext cx="8534400" cy="1323975"/>
          </a:xfrm>
          <a:prstGeom prst="rect">
            <a:avLst/>
          </a:prstGeom>
          <a:noFill/>
          <a:ln w="9525">
            <a:noFill/>
            <a:miter lim="800000"/>
          </a:ln>
        </p:spPr>
        <p:txBody>
          <a:bodyPr>
            <a:spAutoFit/>
          </a:bodyPr>
          <a:lstStyle/>
          <a:p>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在分析表的动作部分</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ACTION[S</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j</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表示当分析状态栈的栈顶为</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，输入符号为</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j</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时应执行的动作；</a:t>
            </a:r>
            <a:endPar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而在分析表的状态转换部分</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GOTO[S</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j</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表示当前状态</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下而符号栈顶为非终结符号</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j</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后，应移入状态栈的下一状态。</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3527" name="Text Box 4"/>
          <p:cNvSpPr txBox="1">
            <a:spLocks noChangeArrowheads="1"/>
          </p:cNvSpPr>
          <p:nvPr/>
        </p:nvSpPr>
        <p:spPr bwMode="auto">
          <a:xfrm>
            <a:off x="533400" y="231775"/>
            <a:ext cx="8534400" cy="460375"/>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ea typeface="楷体_GB2312"/>
                <a:cs typeface="楷体_GB2312"/>
              </a:rPr>
              <a:t>4.LR</a:t>
            </a:r>
            <a:r>
              <a:rPr kumimoji="1" lang="zh-CN" altLang="en-US" sz="2400" b="1">
                <a:solidFill>
                  <a:srgbClr val="FF3300"/>
                </a:solidFill>
                <a:latin typeface="Times New Roman" panose="02020603050405020304" pitchFamily="18" charset="0"/>
                <a:ea typeface="楷体_GB2312"/>
                <a:cs typeface="楷体_GB2312"/>
              </a:rPr>
              <a:t>分析表的构成</a:t>
            </a:r>
            <a:endParaRPr kumimoji="1" lang="en-US" altLang="zh-CN" sz="2400" b="1">
              <a:solidFill>
                <a:srgbClr val="FF3300"/>
              </a:solidFill>
              <a:latin typeface="Times New Roman" panose="02020603050405020304" pitchFamily="18" charset="0"/>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up)">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32874"/>
                                        </p:tgtEl>
                                        <p:attrNameLst>
                                          <p:attrName>style.visibility</p:attrName>
                                        </p:attrNameLst>
                                      </p:cBhvr>
                                      <p:to>
                                        <p:strVal val="visible"/>
                                      </p:to>
                                    </p:set>
                                    <p:animEffect transition="in" filter="strips(downRight)">
                                      <p:cBhvr>
                                        <p:cTn id="12" dur="500"/>
                                        <p:tgtEl>
                                          <p:spTgt spid="6328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88">
                                            <p:txEl>
                                              <p:pRg st="0" end="0"/>
                                            </p:txEl>
                                          </p:spTgt>
                                        </p:tgtEl>
                                        <p:attrNameLst>
                                          <p:attrName>style.visibility</p:attrName>
                                        </p:attrNameLst>
                                      </p:cBhvr>
                                      <p:to>
                                        <p:strVal val="visible"/>
                                      </p:to>
                                    </p:set>
                                    <p:animEffect transition="in" filter="fade">
                                      <p:cBhvr>
                                        <p:cTn id="17" dur="500"/>
                                        <p:tgtEl>
                                          <p:spTgt spid="27688">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7688">
                                            <p:txEl>
                                              <p:pRg st="1" end="1"/>
                                            </p:txEl>
                                          </p:spTgt>
                                        </p:tgtEl>
                                        <p:attrNameLst>
                                          <p:attrName>style.visibility</p:attrName>
                                        </p:attrNameLst>
                                      </p:cBhvr>
                                      <p:to>
                                        <p:strVal val="visible"/>
                                      </p:to>
                                    </p:set>
                                    <p:animEffect transition="in" filter="fade">
                                      <p:cBhvr>
                                        <p:cTn id="20" dur="500"/>
                                        <p:tgtEl>
                                          <p:spTgt spid="2768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688">
                                            <p:txEl>
                                              <p:pRg st="2" end="2"/>
                                            </p:txEl>
                                          </p:spTgt>
                                        </p:tgtEl>
                                        <p:attrNameLst>
                                          <p:attrName>style.visibility</p:attrName>
                                        </p:attrNameLst>
                                      </p:cBhvr>
                                      <p:to>
                                        <p:strVal val="visible"/>
                                      </p:to>
                                    </p:set>
                                    <p:animEffect transition="in" filter="fade">
                                      <p:cBhvr>
                                        <p:cTn id="25" dur="500"/>
                                        <p:tgtEl>
                                          <p:spTgt spid="27688">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88">
                                            <p:txEl>
                                              <p:pRg st="3" end="3"/>
                                            </p:txEl>
                                          </p:spTgt>
                                        </p:tgtEl>
                                        <p:attrNameLst>
                                          <p:attrName>style.visibility</p:attrName>
                                        </p:attrNameLst>
                                      </p:cBhvr>
                                      <p:to>
                                        <p:strVal val="visible"/>
                                      </p:to>
                                    </p:set>
                                    <p:animEffect transition="in" filter="fade">
                                      <p:cBhvr>
                                        <p:cTn id="28" dur="500"/>
                                        <p:tgtEl>
                                          <p:spTgt spid="276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p:cNvSpPr>
            <a:spLocks noGrp="1"/>
          </p:cNvSpPr>
          <p:nvPr>
            <p:ph type="sldNum" sz="quarter" idx="12"/>
          </p:nvPr>
        </p:nvSpPr>
        <p:spPr>
          <a:noFill/>
        </p:spPr>
        <p:txBody>
          <a:bodyPr/>
          <a:lstStyle/>
          <a:p>
            <a:fld id="{31C6FD3E-1445-4FE8-A71A-8858C88DC221}"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4514" name="Rectangle 2"/>
          <p:cNvSpPr>
            <a:spLocks noGrp="1" noChangeArrowheads="1"/>
          </p:cNvSpPr>
          <p:nvPr>
            <p:ph type="title"/>
          </p:nvPr>
        </p:nvSpPr>
        <p:spPr>
          <a:xfrm>
            <a:off x="457200" y="277813"/>
            <a:ext cx="8218488" cy="703262"/>
          </a:xfrm>
        </p:spPr>
        <p:txBody>
          <a:bodyPr/>
          <a:lstStyle/>
          <a:p>
            <a:pPr eaLnBrk="1" hangingPunct="1"/>
            <a:r>
              <a:rPr lang="en-US" altLang="zh-CN" sz="2800" b="1">
                <a:latin typeface="楷体_GB2312"/>
                <a:ea typeface="楷体_GB2312"/>
                <a:cs typeface="楷体_GB2312"/>
              </a:rPr>
              <a:t>LR</a:t>
            </a:r>
            <a:r>
              <a:rPr lang="zh-CN" altLang="en-US" sz="2800" b="1">
                <a:latin typeface="楷体_GB2312"/>
                <a:ea typeface="楷体_GB2312"/>
                <a:cs typeface="楷体_GB2312"/>
              </a:rPr>
              <a:t>分析器工作原理</a:t>
            </a:r>
            <a:endParaRPr lang="zh-CN" altLang="en-US" sz="2800" b="1">
              <a:latin typeface="楷体_GB2312"/>
              <a:ea typeface="楷体_GB2312"/>
              <a:cs typeface="楷体_GB2312"/>
            </a:endParaRPr>
          </a:p>
        </p:txBody>
      </p:sp>
      <p:sp>
        <p:nvSpPr>
          <p:cNvPr id="640003" name="Rectangle 3"/>
          <p:cNvSpPr>
            <a:spLocks noGrp="1" noChangeArrowheads="1"/>
          </p:cNvSpPr>
          <p:nvPr>
            <p:ph type="body" idx="1"/>
          </p:nvPr>
        </p:nvSpPr>
        <p:spPr>
          <a:xfrm>
            <a:off x="539750" y="908050"/>
            <a:ext cx="8229600" cy="5689600"/>
          </a:xfrm>
        </p:spPr>
        <p:txBody>
          <a:bodyPr/>
          <a:lstStyle/>
          <a:p>
            <a:pPr eaLnBrk="1" hangingPunct="1">
              <a:lnSpc>
                <a:spcPct val="130000"/>
              </a:lnSpc>
              <a:buFont typeface="Wingdings" panose="05000000000000000000" pitchFamily="2" charset="2"/>
              <a:buNone/>
              <a:defRPr/>
            </a:pPr>
            <a:r>
              <a:rPr kumimoji="1" lang="zh-CN" altLang="en-US" sz="2400" b="1" dirty="0">
                <a:solidFill>
                  <a:srgbClr val="FF3300"/>
                </a:solidFill>
              </a:rPr>
              <a:t>分析表的动作有下列四种：</a:t>
            </a:r>
            <a:r>
              <a:rPr kumimoji="1" lang="zh-CN" altLang="en-US" sz="2400" b="1" dirty="0"/>
              <a:t> </a:t>
            </a:r>
            <a:endParaRPr lang="zh-CN" altLang="en-US" sz="2400" b="1" dirty="0"/>
          </a:p>
          <a:p>
            <a:pPr lvl="1" eaLnBrk="1" hangingPunct="1">
              <a:lnSpc>
                <a:spcPct val="130000"/>
              </a:lnSpc>
              <a:buFont typeface="Wingdings" panose="05000000000000000000" pitchFamily="2" charset="2"/>
              <a:buNone/>
              <a:defRPr/>
            </a:pPr>
            <a:r>
              <a:rPr lang="en-US" altLang="zh-CN" sz="2000" b="1" dirty="0"/>
              <a:t>1. </a:t>
            </a:r>
            <a:r>
              <a:rPr lang="zh-CN" altLang="en-US" sz="2000" b="1" dirty="0"/>
              <a:t>移进</a:t>
            </a:r>
            <a:endParaRPr lang="zh-CN" altLang="en-US" sz="2000" b="1" dirty="0"/>
          </a:p>
          <a:p>
            <a:pPr lvl="1" eaLnBrk="1" hangingPunct="1">
              <a:lnSpc>
                <a:spcPct val="130000"/>
              </a:lnSpc>
              <a:buFont typeface="Wingdings" panose="05000000000000000000" pitchFamily="2" charset="2"/>
              <a:buNone/>
              <a:defRPr/>
            </a:pPr>
            <a:r>
              <a:rPr lang="en-US" altLang="zh-CN" sz="2000" b="1" dirty="0"/>
              <a:t>   f(S</a:t>
            </a:r>
            <a:r>
              <a:rPr lang="en-US" altLang="zh-CN" sz="2000" b="1" baseline="-25000" dirty="0"/>
              <a:t>m</a:t>
            </a:r>
            <a:r>
              <a:rPr lang="en-US" altLang="zh-CN" sz="2000" b="1" dirty="0"/>
              <a:t>, a)=S</a:t>
            </a:r>
            <a:r>
              <a:rPr lang="en-US" altLang="zh-CN" sz="2000" b="1" baseline="-25000" dirty="0"/>
              <a:t>i                   </a:t>
            </a:r>
            <a:r>
              <a:rPr lang="zh-CN" altLang="en-US" sz="2000" b="1" dirty="0"/>
              <a:t>把</a:t>
            </a:r>
            <a:r>
              <a:rPr lang="en-US" altLang="zh-CN" sz="2000" b="1" dirty="0"/>
              <a:t>a</a:t>
            </a:r>
            <a:r>
              <a:rPr lang="zh-CN" altLang="en-US" sz="2000" b="1" dirty="0"/>
              <a:t>移入符号栈顶</a:t>
            </a:r>
            <a:endParaRPr lang="zh-CN" altLang="en-US" sz="2000" b="1" dirty="0"/>
          </a:p>
          <a:p>
            <a:pPr lvl="1" eaLnBrk="1" hangingPunct="1">
              <a:lnSpc>
                <a:spcPct val="130000"/>
              </a:lnSpc>
              <a:buFont typeface="Wingdings" panose="05000000000000000000" pitchFamily="2" charset="2"/>
              <a:buNone/>
              <a:defRPr/>
            </a:pPr>
            <a:r>
              <a:rPr lang="zh-CN" altLang="en-US" sz="2000" b="1" dirty="0"/>
              <a:t>                                 把状态</a:t>
            </a:r>
            <a:r>
              <a:rPr lang="en-US" altLang="zh-CN" sz="2000" b="1" dirty="0" err="1"/>
              <a:t>i</a:t>
            </a:r>
            <a:r>
              <a:rPr lang="zh-CN" altLang="en-US" sz="2000" b="1" dirty="0"/>
              <a:t>压入状态栈顶</a:t>
            </a:r>
            <a:endParaRPr lang="zh-CN" altLang="en-US" sz="2000" b="1" dirty="0"/>
          </a:p>
          <a:p>
            <a:pPr lvl="1" eaLnBrk="1" hangingPunct="1">
              <a:lnSpc>
                <a:spcPct val="130000"/>
              </a:lnSpc>
              <a:buFont typeface="Wingdings" panose="05000000000000000000" pitchFamily="2" charset="2"/>
              <a:buNone/>
              <a:defRPr/>
            </a:pPr>
            <a:r>
              <a:rPr lang="en-US" altLang="zh-CN" sz="2000" b="1" dirty="0"/>
              <a:t>2. </a:t>
            </a:r>
            <a:r>
              <a:rPr lang="zh-CN" altLang="en-US" sz="2000" b="1" dirty="0"/>
              <a:t>归约</a:t>
            </a:r>
            <a:endParaRPr lang="zh-CN" altLang="en-US" sz="2000" b="1" dirty="0"/>
          </a:p>
          <a:p>
            <a:pPr lvl="1" eaLnBrk="1" hangingPunct="1">
              <a:lnSpc>
                <a:spcPct val="130000"/>
              </a:lnSpc>
              <a:buFont typeface="Wingdings" panose="05000000000000000000" pitchFamily="2" charset="2"/>
              <a:buNone/>
              <a:defRPr/>
            </a:pPr>
            <a:r>
              <a:rPr lang="en-US" altLang="zh-CN" sz="2000" b="1" dirty="0"/>
              <a:t>   f(S</a:t>
            </a:r>
            <a:r>
              <a:rPr lang="en-US" altLang="zh-CN" sz="2000" b="1" baseline="-25000" dirty="0"/>
              <a:t>m</a:t>
            </a:r>
            <a:r>
              <a:rPr lang="en-US" altLang="zh-CN" sz="2000" b="1" dirty="0"/>
              <a:t>, a)=</a:t>
            </a:r>
            <a:r>
              <a:rPr lang="en-US" altLang="zh-CN" sz="2000" b="1" dirty="0" err="1"/>
              <a:t>r</a:t>
            </a:r>
            <a:r>
              <a:rPr lang="en-US" altLang="zh-CN" sz="2000" b="1" baseline="-25000" dirty="0" err="1"/>
              <a:t>i</a:t>
            </a:r>
            <a:r>
              <a:rPr lang="en-US" altLang="zh-CN" sz="2000" b="1" baseline="-25000" dirty="0"/>
              <a:t> </a:t>
            </a:r>
            <a:r>
              <a:rPr lang="zh-CN" altLang="en-US" sz="2000" b="1" dirty="0"/>
              <a:t>              </a:t>
            </a:r>
            <a:r>
              <a:rPr lang="zh-CN" altLang="zh-CN" sz="2000" b="1" dirty="0"/>
              <a:t>Ⅰ</a:t>
            </a:r>
            <a:r>
              <a:rPr lang="en-US" altLang="zh-CN" sz="2000" b="1" dirty="0"/>
              <a:t>    </a:t>
            </a:r>
            <a:r>
              <a:rPr lang="zh-CN" altLang="en-US" sz="2000" b="1" dirty="0"/>
              <a:t>从状态栈和符号栈各弹出</a:t>
            </a:r>
            <a:r>
              <a:rPr lang="en-US" altLang="zh-CN" sz="2000" b="1" dirty="0"/>
              <a:t>n</a:t>
            </a:r>
            <a:r>
              <a:rPr lang="zh-CN" altLang="en-US" sz="2000" b="1" dirty="0"/>
              <a:t>个                                </a:t>
            </a:r>
            <a:endParaRPr lang="zh-CN" altLang="en-US" sz="2000" b="1" dirty="0"/>
          </a:p>
          <a:p>
            <a:pPr marL="344170" lvl="1" indent="0" eaLnBrk="1" hangingPunct="1">
              <a:lnSpc>
                <a:spcPct val="130000"/>
              </a:lnSpc>
              <a:buFont typeface="Wingdings" panose="05000000000000000000" pitchFamily="2" charset="2"/>
              <a:buNone/>
              <a:defRPr/>
            </a:pPr>
            <a:r>
              <a:rPr lang="zh-CN" altLang="en-US" sz="2000" b="1" dirty="0"/>
              <a:t>用</a:t>
            </a:r>
            <a:r>
              <a:rPr lang="en-US" altLang="zh-CN" sz="2000" b="1" dirty="0"/>
              <a:t>G</a:t>
            </a:r>
            <a:r>
              <a:rPr lang="zh-CN" altLang="en-US" sz="2000" b="1" dirty="0"/>
              <a:t>的第</a:t>
            </a:r>
            <a:r>
              <a:rPr lang="en-US" altLang="zh-CN" sz="2000" b="1" dirty="0" err="1"/>
              <a:t>i</a:t>
            </a:r>
            <a:r>
              <a:rPr lang="zh-CN" altLang="en-US" sz="2000" b="1" dirty="0"/>
              <a:t>条规则                 符号，即</a:t>
            </a:r>
            <a:r>
              <a:rPr lang="en-US" altLang="zh-CN" sz="2000" b="1" dirty="0"/>
              <a:t>S</a:t>
            </a:r>
            <a:r>
              <a:rPr lang="en-US" altLang="zh-CN" sz="2000" b="1" baseline="-25000" dirty="0"/>
              <a:t>m-n</a:t>
            </a:r>
            <a:r>
              <a:rPr lang="zh-CN" altLang="en-US" sz="2000" b="1" dirty="0"/>
              <a:t>为栈顶状态</a:t>
            </a:r>
            <a:endParaRPr lang="zh-CN" altLang="en-US" sz="2000" b="1" dirty="0"/>
          </a:p>
          <a:p>
            <a:pPr lvl="1" eaLnBrk="1" hangingPunct="1">
              <a:lnSpc>
                <a:spcPct val="130000"/>
              </a:lnSpc>
              <a:buFont typeface="Wingdings" panose="05000000000000000000" pitchFamily="2" charset="2"/>
              <a:buNone/>
              <a:defRPr/>
            </a:pPr>
            <a:r>
              <a:rPr lang="en-US" altLang="zh-CN" sz="2000" b="1" dirty="0"/>
              <a:t>  A</a:t>
            </a:r>
            <a:r>
              <a:rPr lang="en-US" altLang="zh-CN" sz="2000" b="1" dirty="0">
                <a:sym typeface="Wingdings" panose="05000000000000000000" pitchFamily="2" charset="2"/>
              </a:rPr>
              <a:t>β</a:t>
            </a:r>
            <a:r>
              <a:rPr lang="zh-CN" altLang="en-US" sz="2000" b="1" dirty="0">
                <a:sym typeface="Wingdings" panose="05000000000000000000" pitchFamily="2" charset="2"/>
              </a:rPr>
              <a:t>归约                </a:t>
            </a:r>
            <a:r>
              <a:rPr lang="en-US" altLang="zh-CN" sz="2000" b="1" dirty="0">
                <a:sym typeface="Wingdings" panose="05000000000000000000" pitchFamily="2" charset="2"/>
              </a:rPr>
              <a:t>Ⅱ      </a:t>
            </a:r>
            <a:r>
              <a:rPr lang="zh-CN" altLang="en-US" sz="2000" b="1" dirty="0">
                <a:sym typeface="Wingdings" panose="05000000000000000000" pitchFamily="2" charset="2"/>
              </a:rPr>
              <a:t>将</a:t>
            </a:r>
            <a:r>
              <a:rPr lang="en-US" altLang="zh-CN" sz="2000" b="1" dirty="0">
                <a:sym typeface="Wingdings" panose="05000000000000000000" pitchFamily="2" charset="2"/>
              </a:rPr>
              <a:t>A</a:t>
            </a:r>
            <a:r>
              <a:rPr lang="zh-CN" altLang="en-US" sz="2000" b="1" dirty="0">
                <a:sym typeface="Wingdings" panose="05000000000000000000" pitchFamily="2" charset="2"/>
              </a:rPr>
              <a:t>移入文法符号栈，</a:t>
            </a:r>
            <a:endParaRPr lang="zh-CN" altLang="en-US" sz="2000" b="1" dirty="0">
              <a:sym typeface="Wingdings" panose="05000000000000000000" pitchFamily="2" charset="2"/>
            </a:endParaRPr>
          </a:p>
          <a:p>
            <a:pPr lvl="1" eaLnBrk="1" hangingPunct="1">
              <a:lnSpc>
                <a:spcPct val="130000"/>
              </a:lnSpc>
              <a:buFont typeface="Wingdings" panose="05000000000000000000" pitchFamily="2" charset="2"/>
              <a:buNone/>
              <a:defRPr/>
            </a:pPr>
            <a:r>
              <a:rPr lang="en-US" altLang="zh-CN" sz="2000" b="1" dirty="0">
                <a:sym typeface="Wingdings" panose="05000000000000000000" pitchFamily="2" charset="2"/>
              </a:rPr>
              <a:t>     | β |=n                             S</a:t>
            </a:r>
            <a:r>
              <a:rPr lang="en-US" altLang="zh-CN" sz="2000" b="1" baseline="-25000" dirty="0">
                <a:sym typeface="Wingdings" panose="05000000000000000000" pitchFamily="2" charset="2"/>
              </a:rPr>
              <a:t>i</a:t>
            </a:r>
            <a:r>
              <a:rPr lang="en-US" altLang="zh-CN" sz="2000" b="1" dirty="0">
                <a:sym typeface="Wingdings" panose="05000000000000000000" pitchFamily="2" charset="2"/>
              </a:rPr>
              <a:t>=g (S</a:t>
            </a:r>
            <a:r>
              <a:rPr lang="en-US" altLang="zh-CN" sz="2000" b="1" baseline="-25000" dirty="0">
                <a:sym typeface="Wingdings" panose="05000000000000000000" pitchFamily="2" charset="2"/>
              </a:rPr>
              <a:t>m-n</a:t>
            </a:r>
            <a:r>
              <a:rPr lang="en-US" altLang="zh-CN" sz="2000" b="1" dirty="0">
                <a:sym typeface="Wingdings" panose="05000000000000000000" pitchFamily="2" charset="2"/>
              </a:rPr>
              <a:t> , A)</a:t>
            </a:r>
            <a:r>
              <a:rPr lang="zh-CN" altLang="en-US" sz="2000" b="1" dirty="0">
                <a:sym typeface="Wingdings" panose="05000000000000000000" pitchFamily="2" charset="2"/>
              </a:rPr>
              <a:t>压入状态栈顶</a:t>
            </a:r>
            <a:endParaRPr lang="zh-CN" altLang="en-US" sz="2000" b="1" dirty="0">
              <a:sym typeface="Wingdings" panose="05000000000000000000" pitchFamily="2" charset="2"/>
            </a:endParaRPr>
          </a:p>
          <a:p>
            <a:pPr lvl="1" eaLnBrk="1" hangingPunct="1">
              <a:lnSpc>
                <a:spcPct val="130000"/>
              </a:lnSpc>
              <a:buFont typeface="Wingdings" panose="05000000000000000000" pitchFamily="2" charset="2"/>
              <a:buNone/>
              <a:defRPr/>
            </a:pPr>
            <a:r>
              <a:rPr lang="en-US" altLang="zh-CN" sz="2000" b="1" dirty="0">
                <a:sym typeface="Wingdings" panose="05000000000000000000" pitchFamily="2" charset="2"/>
              </a:rPr>
              <a:t>                                  Ⅲ      </a:t>
            </a:r>
            <a:r>
              <a:rPr lang="zh-CN" altLang="en-US" sz="2000" b="1" dirty="0">
                <a:sym typeface="Wingdings" panose="05000000000000000000" pitchFamily="2" charset="2"/>
              </a:rPr>
              <a:t>输出用于归约的规则或其编号，</a:t>
            </a:r>
            <a:endParaRPr lang="zh-CN" altLang="en-US" sz="2000" b="1" dirty="0">
              <a:sym typeface="Wingdings" panose="05000000000000000000" pitchFamily="2" charset="2"/>
            </a:endParaRPr>
          </a:p>
          <a:p>
            <a:pPr lvl="1" eaLnBrk="1" hangingPunct="1">
              <a:lnSpc>
                <a:spcPct val="130000"/>
              </a:lnSpc>
              <a:buFont typeface="Wingdings" panose="05000000000000000000" pitchFamily="2" charset="2"/>
              <a:buNone/>
              <a:defRPr/>
            </a:pPr>
            <a:r>
              <a:rPr lang="zh-CN" altLang="en-US" sz="2000" b="1" dirty="0">
                <a:sym typeface="Wingdings" panose="05000000000000000000" pitchFamily="2" charset="2"/>
              </a:rPr>
              <a:t>                                            不读下一输入符号</a:t>
            </a:r>
            <a:endParaRPr lang="zh-CN" altLang="en-US" sz="2000" b="1" dirty="0"/>
          </a:p>
          <a:p>
            <a:pPr lvl="1" eaLnBrk="1" hangingPunct="1">
              <a:lnSpc>
                <a:spcPct val="90000"/>
              </a:lnSpc>
              <a:buFont typeface="Wingdings" panose="05000000000000000000" pitchFamily="2" charset="2"/>
              <a:buNone/>
              <a:defRPr/>
            </a:pPr>
            <a:r>
              <a:rPr lang="zh-CN" altLang="en-US" sz="1800" b="1" dirty="0"/>
              <a:t> </a:t>
            </a:r>
            <a:endParaRPr lang="zh-CN" altLang="en-US" sz="1800" b="1" dirty="0"/>
          </a:p>
        </p:txBody>
      </p:sp>
      <p:sp>
        <p:nvSpPr>
          <p:cNvPr id="640004" name="AutoShape 4"/>
          <p:cNvSpPr/>
          <p:nvPr/>
        </p:nvSpPr>
        <p:spPr bwMode="auto">
          <a:xfrm>
            <a:off x="2843213" y="1989138"/>
            <a:ext cx="144462" cy="792162"/>
          </a:xfrm>
          <a:prstGeom prst="leftBrace">
            <a:avLst>
              <a:gd name="adj1" fmla="val 45696"/>
              <a:gd name="adj2" fmla="val 50000"/>
            </a:avLst>
          </a:prstGeom>
          <a:noFill/>
          <a:ln w="9525">
            <a:solidFill>
              <a:schemeClr val="tx1"/>
            </a:solidFill>
            <a:round/>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endParaRPr>
          </a:p>
        </p:txBody>
      </p:sp>
      <p:sp>
        <p:nvSpPr>
          <p:cNvPr id="640005" name="AutoShape 5"/>
          <p:cNvSpPr/>
          <p:nvPr/>
        </p:nvSpPr>
        <p:spPr bwMode="auto">
          <a:xfrm>
            <a:off x="2879725" y="3411538"/>
            <a:ext cx="107950" cy="2087562"/>
          </a:xfrm>
          <a:prstGeom prst="leftBrace">
            <a:avLst>
              <a:gd name="adj1" fmla="val 243518"/>
              <a:gd name="adj2" fmla="val 50000"/>
            </a:avLst>
          </a:prstGeom>
          <a:noFill/>
          <a:ln w="9525">
            <a:solidFill>
              <a:schemeClr val="tx1"/>
            </a:solidFill>
            <a:round/>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0003">
                                            <p:txEl>
                                              <p:pRg st="1" end="1"/>
                                            </p:txEl>
                                          </p:spTgt>
                                        </p:tgtEl>
                                        <p:attrNameLst>
                                          <p:attrName>style.visibility</p:attrName>
                                        </p:attrNameLst>
                                      </p:cBhvr>
                                      <p:to>
                                        <p:strVal val="visible"/>
                                      </p:to>
                                    </p:set>
                                    <p:animEffect transition="in" filter="wipe(left)">
                                      <p:cBhvr>
                                        <p:cTn id="7" dur="500"/>
                                        <p:tgtEl>
                                          <p:spTgt spid="6400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0003">
                                            <p:txEl>
                                              <p:pRg st="2" end="2"/>
                                            </p:txEl>
                                          </p:spTgt>
                                        </p:tgtEl>
                                        <p:attrNameLst>
                                          <p:attrName>style.visibility</p:attrName>
                                        </p:attrNameLst>
                                      </p:cBhvr>
                                      <p:to>
                                        <p:strVal val="visible"/>
                                      </p:to>
                                    </p:set>
                                    <p:animEffect transition="in" filter="wipe(left)">
                                      <p:cBhvr>
                                        <p:cTn id="12" dur="500"/>
                                        <p:tgtEl>
                                          <p:spTgt spid="64000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40003">
                                            <p:txEl>
                                              <p:pRg st="3" end="3"/>
                                            </p:txEl>
                                          </p:spTgt>
                                        </p:tgtEl>
                                        <p:attrNameLst>
                                          <p:attrName>style.visibility</p:attrName>
                                        </p:attrNameLst>
                                      </p:cBhvr>
                                      <p:to>
                                        <p:strVal val="visible"/>
                                      </p:to>
                                    </p:set>
                                    <p:animEffect transition="in" filter="wipe(left)">
                                      <p:cBhvr>
                                        <p:cTn id="15" dur="500"/>
                                        <p:tgtEl>
                                          <p:spTgt spid="64000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40004"/>
                                        </p:tgtEl>
                                        <p:attrNameLst>
                                          <p:attrName>style.visibility</p:attrName>
                                        </p:attrNameLst>
                                      </p:cBhvr>
                                      <p:to>
                                        <p:strVal val="visible"/>
                                      </p:to>
                                    </p:set>
                                    <p:animEffect transition="in" filter="wipe(left)">
                                      <p:cBhvr>
                                        <p:cTn id="18" dur="400"/>
                                        <p:tgtEl>
                                          <p:spTgt spid="6400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40003">
                                            <p:txEl>
                                              <p:pRg st="4" end="4"/>
                                            </p:txEl>
                                          </p:spTgt>
                                        </p:tgtEl>
                                        <p:attrNameLst>
                                          <p:attrName>style.visibility</p:attrName>
                                        </p:attrNameLst>
                                      </p:cBhvr>
                                      <p:to>
                                        <p:strVal val="visible"/>
                                      </p:to>
                                    </p:set>
                                    <p:animEffect transition="in" filter="wipe(left)">
                                      <p:cBhvr>
                                        <p:cTn id="23" dur="500"/>
                                        <p:tgtEl>
                                          <p:spTgt spid="64000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40003">
                                            <p:txEl>
                                              <p:pRg st="5" end="5"/>
                                            </p:txEl>
                                          </p:spTgt>
                                        </p:tgtEl>
                                        <p:attrNameLst>
                                          <p:attrName>style.visibility</p:attrName>
                                        </p:attrNameLst>
                                      </p:cBhvr>
                                      <p:to>
                                        <p:strVal val="visible"/>
                                      </p:to>
                                    </p:set>
                                    <p:animEffect transition="in" filter="wipe(left)">
                                      <p:cBhvr>
                                        <p:cTn id="28" dur="500"/>
                                        <p:tgtEl>
                                          <p:spTgt spid="640003">
                                            <p:txEl>
                                              <p:pRg st="5" end="5"/>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640003">
                                            <p:txEl>
                                              <p:pRg st="6" end="6"/>
                                            </p:txEl>
                                          </p:spTgt>
                                        </p:tgtEl>
                                        <p:attrNameLst>
                                          <p:attrName>style.visibility</p:attrName>
                                        </p:attrNameLst>
                                      </p:cBhvr>
                                      <p:to>
                                        <p:strVal val="visible"/>
                                      </p:to>
                                    </p:set>
                                    <p:animEffect transition="in" filter="wipe(left)">
                                      <p:cBhvr>
                                        <p:cTn id="31" dur="500"/>
                                        <p:tgtEl>
                                          <p:spTgt spid="640003">
                                            <p:txEl>
                                              <p:pRg st="6" end="6"/>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640003">
                                            <p:txEl>
                                              <p:pRg st="7" end="7"/>
                                            </p:txEl>
                                          </p:spTgt>
                                        </p:tgtEl>
                                        <p:attrNameLst>
                                          <p:attrName>style.visibility</p:attrName>
                                        </p:attrNameLst>
                                      </p:cBhvr>
                                      <p:to>
                                        <p:strVal val="visible"/>
                                      </p:to>
                                    </p:set>
                                    <p:animEffect transition="in" filter="wipe(left)">
                                      <p:cBhvr>
                                        <p:cTn id="34" dur="500"/>
                                        <p:tgtEl>
                                          <p:spTgt spid="640003">
                                            <p:txEl>
                                              <p:pRg st="7" end="7"/>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640003">
                                            <p:txEl>
                                              <p:pRg st="8" end="8"/>
                                            </p:txEl>
                                          </p:spTgt>
                                        </p:tgtEl>
                                        <p:attrNameLst>
                                          <p:attrName>style.visibility</p:attrName>
                                        </p:attrNameLst>
                                      </p:cBhvr>
                                      <p:to>
                                        <p:strVal val="visible"/>
                                      </p:to>
                                    </p:set>
                                    <p:animEffect transition="in" filter="wipe(left)">
                                      <p:cBhvr>
                                        <p:cTn id="37" dur="500"/>
                                        <p:tgtEl>
                                          <p:spTgt spid="640003">
                                            <p:txEl>
                                              <p:pRg st="8" end="8"/>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640003">
                                            <p:txEl>
                                              <p:pRg st="9" end="9"/>
                                            </p:txEl>
                                          </p:spTgt>
                                        </p:tgtEl>
                                        <p:attrNameLst>
                                          <p:attrName>style.visibility</p:attrName>
                                        </p:attrNameLst>
                                      </p:cBhvr>
                                      <p:to>
                                        <p:strVal val="visible"/>
                                      </p:to>
                                    </p:set>
                                    <p:animEffect transition="in" filter="wipe(left)">
                                      <p:cBhvr>
                                        <p:cTn id="40" dur="500"/>
                                        <p:tgtEl>
                                          <p:spTgt spid="640003">
                                            <p:txEl>
                                              <p:pRg st="9" end="9"/>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640003">
                                            <p:txEl>
                                              <p:pRg st="10" end="10"/>
                                            </p:txEl>
                                          </p:spTgt>
                                        </p:tgtEl>
                                        <p:attrNameLst>
                                          <p:attrName>style.visibility</p:attrName>
                                        </p:attrNameLst>
                                      </p:cBhvr>
                                      <p:to>
                                        <p:strVal val="visible"/>
                                      </p:to>
                                    </p:set>
                                    <p:animEffect transition="in" filter="wipe(left)">
                                      <p:cBhvr>
                                        <p:cTn id="43" dur="500"/>
                                        <p:tgtEl>
                                          <p:spTgt spid="640003">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40005"/>
                                        </p:tgtEl>
                                        <p:attrNameLst>
                                          <p:attrName>style.visibility</p:attrName>
                                        </p:attrNameLst>
                                      </p:cBhvr>
                                      <p:to>
                                        <p:strVal val="visible"/>
                                      </p:to>
                                    </p:set>
                                    <p:animEffect transition="in" filter="wipe(left)">
                                      <p:cBhvr>
                                        <p:cTn id="46" dur="500"/>
                                        <p:tgtEl>
                                          <p:spTgt spid="64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4" grpId="0" animBg="1"/>
      <p:bldP spid="64000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5"/>
          <p:cNvSpPr>
            <a:spLocks noGrp="1"/>
          </p:cNvSpPr>
          <p:nvPr>
            <p:ph type="sldNum" sz="quarter" idx="12"/>
          </p:nvPr>
        </p:nvSpPr>
        <p:spPr>
          <a:noFill/>
        </p:spPr>
        <p:txBody>
          <a:bodyPr/>
          <a:lstStyle/>
          <a:p>
            <a:fld id="{3D9831D0-70C8-48B0-86DC-6873E4543C1F}"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41026" name="Rectangle 2"/>
          <p:cNvSpPr>
            <a:spLocks noGrp="1" noChangeArrowheads="1"/>
          </p:cNvSpPr>
          <p:nvPr>
            <p:ph type="body" idx="1"/>
          </p:nvPr>
        </p:nvSpPr>
        <p:spPr>
          <a:xfrm>
            <a:off x="539750" y="476250"/>
            <a:ext cx="8280400" cy="5832475"/>
          </a:xfrm>
        </p:spPr>
        <p:txBody>
          <a:bodyPr/>
          <a:lstStyle/>
          <a:p>
            <a:pPr marL="400050" indent="-400050" eaLnBrk="1" hangingPunct="1">
              <a:lnSpc>
                <a:spcPct val="130000"/>
              </a:lnSpc>
              <a:buFont typeface="Wingdings" panose="05000000000000000000" pitchFamily="2" charset="2"/>
              <a:buNone/>
            </a:pPr>
            <a:r>
              <a:rPr lang="en-US" altLang="zh-CN" sz="2200" b="1"/>
              <a:t>3.</a:t>
            </a:r>
            <a:r>
              <a:rPr lang="zh-CN" altLang="en-US" sz="2200" b="1"/>
              <a:t>接受</a:t>
            </a:r>
            <a:endParaRPr lang="zh-CN" altLang="en-US" sz="2200" b="1"/>
          </a:p>
          <a:p>
            <a:pPr marL="400050" indent="-400050" eaLnBrk="1" hangingPunct="1">
              <a:lnSpc>
                <a:spcPct val="130000"/>
              </a:lnSpc>
              <a:buFont typeface="Wingdings" panose="05000000000000000000" pitchFamily="2" charset="2"/>
              <a:buNone/>
            </a:pPr>
            <a:r>
              <a:rPr lang="zh-CN" altLang="en-US" sz="2200" b="1"/>
              <a:t>    </a:t>
            </a:r>
            <a:r>
              <a:rPr lang="en-US" altLang="zh-CN" sz="2200" b="1"/>
              <a:t>f(S</a:t>
            </a:r>
            <a:r>
              <a:rPr lang="en-US" altLang="zh-CN" sz="2200" b="1" baseline="-25000"/>
              <a:t>m</a:t>
            </a:r>
            <a:r>
              <a:rPr lang="en-US" altLang="zh-CN" sz="2200" b="1"/>
              <a:t>, #)=acc</a:t>
            </a:r>
            <a:endParaRPr lang="en-US" altLang="zh-CN" sz="2200" b="1"/>
          </a:p>
          <a:p>
            <a:pPr marL="725805" lvl="1" indent="-381000" eaLnBrk="1" hangingPunct="1">
              <a:lnSpc>
                <a:spcPct val="130000"/>
              </a:lnSpc>
            </a:pPr>
            <a:r>
              <a:rPr kumimoji="1" lang="zh-CN" altLang="en-US" sz="2200" b="1">
                <a:solidFill>
                  <a:srgbClr val="000000"/>
                </a:solidFill>
                <a:latin typeface="华文细黑" panose="02010600040101010101" pitchFamily="2" charset="-122"/>
              </a:rPr>
              <a:t>当输入符号串到达右界符</a:t>
            </a:r>
            <a:r>
              <a:rPr kumimoji="1" lang="en-US" altLang="zh-CN" sz="2200" b="1">
                <a:solidFill>
                  <a:srgbClr val="000000"/>
                </a:solidFill>
                <a:latin typeface="华文细黑" panose="02010600040101010101" pitchFamily="2" charset="-122"/>
              </a:rPr>
              <a:t>#</a:t>
            </a:r>
            <a:r>
              <a:rPr kumimoji="1" lang="zh-CN" altLang="en-US" sz="2200" b="1">
                <a:solidFill>
                  <a:srgbClr val="000000"/>
                </a:solidFill>
                <a:latin typeface="华文细黑" panose="02010600040101010101" pitchFamily="2" charset="-122"/>
              </a:rPr>
              <a:t>时，且符号栈只有</a:t>
            </a:r>
            <a:r>
              <a:rPr kumimoji="1" lang="en-US" altLang="zh-CN" sz="2200" b="1">
                <a:solidFill>
                  <a:srgbClr val="000000"/>
                </a:solidFill>
                <a:latin typeface="华文细黑" panose="02010600040101010101" pitchFamily="2" charset="-122"/>
              </a:rPr>
              <a:t>#S,S</a:t>
            </a:r>
            <a:r>
              <a:rPr kumimoji="1" lang="zh-CN" altLang="en-US" sz="2200" b="1">
                <a:solidFill>
                  <a:srgbClr val="000000"/>
                </a:solidFill>
                <a:latin typeface="华文细黑" panose="02010600040101010101" pitchFamily="2" charset="-122"/>
              </a:rPr>
              <a:t>为</a:t>
            </a:r>
            <a:r>
              <a:rPr lang="zh-CN" altLang="en-US" sz="2200" b="1">
                <a:latin typeface="华文细黑" panose="02010600040101010101" pitchFamily="2" charset="-122"/>
              </a:rPr>
              <a:t>文法的开始符号。</a:t>
            </a:r>
            <a:r>
              <a:rPr kumimoji="1" lang="zh-CN" altLang="en-US" sz="2200" b="1">
                <a:solidFill>
                  <a:srgbClr val="000000"/>
                </a:solidFill>
              </a:rPr>
              <a:t>则分析成功结束，接受输入符号串并结束分析。</a:t>
            </a:r>
            <a:endParaRPr kumimoji="1" lang="zh-CN" altLang="en-US" sz="2200" b="1"/>
          </a:p>
          <a:p>
            <a:pPr marL="725805" lvl="1" indent="-381000" eaLnBrk="1" hangingPunct="1">
              <a:lnSpc>
                <a:spcPct val="130000"/>
              </a:lnSpc>
            </a:pPr>
            <a:r>
              <a:rPr lang="zh-CN" altLang="en-US" sz="2200" b="1"/>
              <a:t>结果：输出带上给出了右分析序列（最右推导所用规则的逆序列）</a:t>
            </a:r>
            <a:endParaRPr lang="en-US" altLang="zh-CN" sz="2200" b="1"/>
          </a:p>
          <a:p>
            <a:pPr marL="400050" indent="-400050" eaLnBrk="1" hangingPunct="1">
              <a:lnSpc>
                <a:spcPct val="130000"/>
              </a:lnSpc>
              <a:buFont typeface="Wingdings" panose="05000000000000000000" pitchFamily="2" charset="2"/>
              <a:buNone/>
            </a:pPr>
            <a:r>
              <a:rPr lang="en-US" altLang="zh-CN" sz="2200" b="1"/>
              <a:t>4.</a:t>
            </a:r>
            <a:r>
              <a:rPr lang="zh-CN" altLang="en-US" sz="2200" b="1"/>
              <a:t>报错</a:t>
            </a:r>
            <a:endParaRPr lang="zh-CN" altLang="en-US" sz="2200" b="1"/>
          </a:p>
          <a:p>
            <a:pPr marL="400050" indent="-400050" eaLnBrk="1" hangingPunct="1">
              <a:lnSpc>
                <a:spcPct val="130000"/>
              </a:lnSpc>
              <a:buFont typeface="Wingdings" panose="05000000000000000000" pitchFamily="2" charset="2"/>
              <a:buNone/>
            </a:pPr>
            <a:r>
              <a:rPr lang="zh-CN" altLang="en-US" sz="2200" b="1"/>
              <a:t>    </a:t>
            </a:r>
            <a:r>
              <a:rPr lang="en-US" altLang="zh-CN" sz="2200" b="1"/>
              <a:t>f(S</a:t>
            </a:r>
            <a:r>
              <a:rPr lang="en-US" altLang="zh-CN" sz="2200" b="1" baseline="-25000"/>
              <a:t>m</a:t>
            </a:r>
            <a:r>
              <a:rPr lang="en-US" altLang="zh-CN" sz="2200" b="1"/>
              <a:t>, a)=err</a:t>
            </a:r>
            <a:endParaRPr lang="en-US" altLang="zh-CN" sz="2200" b="1"/>
          </a:p>
          <a:p>
            <a:pPr marL="400050" indent="-400050" eaLnBrk="1" hangingPunct="1">
              <a:lnSpc>
                <a:spcPct val="130000"/>
              </a:lnSpc>
              <a:buFont typeface="Wingdings" panose="05000000000000000000" pitchFamily="2" charset="2"/>
              <a:buNone/>
            </a:pPr>
            <a:r>
              <a:rPr lang="en-US" altLang="zh-CN" sz="2200" b="1"/>
              <a:t>	</a:t>
            </a:r>
            <a:r>
              <a:rPr kumimoji="1" lang="zh-CN" altLang="en-US" sz="2200" b="1">
                <a:solidFill>
                  <a:srgbClr val="000000"/>
                </a:solidFill>
              </a:rPr>
              <a:t>在状态栈的栈顶状态为</a:t>
            </a:r>
            <a:r>
              <a:rPr lang="en-US" altLang="zh-CN" sz="2200" b="1"/>
              <a:t>S</a:t>
            </a:r>
            <a:r>
              <a:rPr lang="en-US" altLang="zh-CN" sz="2200" b="1" baseline="-25000"/>
              <a:t>m</a:t>
            </a:r>
            <a:r>
              <a:rPr kumimoji="1" lang="zh-CN" altLang="en-US" sz="2200" b="1">
                <a:solidFill>
                  <a:srgbClr val="000000"/>
                </a:solidFill>
              </a:rPr>
              <a:t>时，如果输入符号为不应该遇到的符号时，即</a:t>
            </a:r>
            <a:r>
              <a:rPr kumimoji="1" lang="en-US" altLang="zh-CN" sz="2200" b="1">
                <a:solidFill>
                  <a:srgbClr val="000000"/>
                </a:solidFill>
              </a:rPr>
              <a:t>ACTION [</a:t>
            </a:r>
            <a:r>
              <a:rPr lang="en-US" altLang="zh-CN" sz="2200" b="1"/>
              <a:t>S</a:t>
            </a:r>
            <a:r>
              <a:rPr lang="en-US" altLang="zh-CN" sz="2200" b="1" baseline="-25000"/>
              <a:t>m</a:t>
            </a:r>
            <a:r>
              <a:rPr kumimoji="1" lang="zh-CN" altLang="en-US" sz="2200" b="1">
                <a:solidFill>
                  <a:srgbClr val="000000"/>
                </a:solidFill>
              </a:rPr>
              <a:t>，</a:t>
            </a:r>
            <a:r>
              <a:rPr kumimoji="1" lang="en-US" altLang="zh-CN" sz="2200" b="1">
                <a:solidFill>
                  <a:srgbClr val="000000"/>
                </a:solidFill>
              </a:rPr>
              <a:t>a]=</a:t>
            </a:r>
            <a:r>
              <a:rPr kumimoji="1" lang="zh-CN" altLang="en-US" sz="2200" b="1">
                <a:solidFill>
                  <a:srgbClr val="000000"/>
                </a:solidFill>
              </a:rPr>
              <a:t>空白，则报错，说明输入符号串有语法错误</a:t>
            </a:r>
            <a:endParaRPr kumimoji="1" lang="zh-CN" altLang="en-US" sz="22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1026">
                                            <p:txEl>
                                              <p:pRg st="2" end="2"/>
                                            </p:txEl>
                                          </p:spTgt>
                                        </p:tgtEl>
                                        <p:attrNameLst>
                                          <p:attrName>style.visibility</p:attrName>
                                        </p:attrNameLst>
                                      </p:cBhvr>
                                      <p:to>
                                        <p:strVal val="visible"/>
                                      </p:to>
                                    </p:set>
                                    <p:animEffect transition="in" filter="wipe(left)">
                                      <p:cBhvr>
                                        <p:cTn id="7" dur="500"/>
                                        <p:tgtEl>
                                          <p:spTgt spid="6410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1026">
                                            <p:txEl>
                                              <p:pRg st="3" end="3"/>
                                            </p:txEl>
                                          </p:spTgt>
                                        </p:tgtEl>
                                        <p:attrNameLst>
                                          <p:attrName>style.visibility</p:attrName>
                                        </p:attrNameLst>
                                      </p:cBhvr>
                                      <p:to>
                                        <p:strVal val="visible"/>
                                      </p:to>
                                    </p:set>
                                    <p:animEffect transition="in" filter="wipe(left)">
                                      <p:cBhvr>
                                        <p:cTn id="12" dur="500"/>
                                        <p:tgtEl>
                                          <p:spTgt spid="64102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1026">
                                            <p:txEl>
                                              <p:pRg st="4" end="4"/>
                                            </p:txEl>
                                          </p:spTgt>
                                        </p:tgtEl>
                                        <p:attrNameLst>
                                          <p:attrName>style.visibility</p:attrName>
                                        </p:attrNameLst>
                                      </p:cBhvr>
                                      <p:to>
                                        <p:strVal val="visible"/>
                                      </p:to>
                                    </p:set>
                                    <p:animEffect transition="in" filter="wipe(left)">
                                      <p:cBhvr>
                                        <p:cTn id="17" dur="500"/>
                                        <p:tgtEl>
                                          <p:spTgt spid="64102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1026">
                                            <p:txEl>
                                              <p:pRg st="5" end="5"/>
                                            </p:txEl>
                                          </p:spTgt>
                                        </p:tgtEl>
                                        <p:attrNameLst>
                                          <p:attrName>style.visibility</p:attrName>
                                        </p:attrNameLst>
                                      </p:cBhvr>
                                      <p:to>
                                        <p:strVal val="visible"/>
                                      </p:to>
                                    </p:set>
                                    <p:animEffect transition="in" filter="wipe(left)">
                                      <p:cBhvr>
                                        <p:cTn id="22" dur="500"/>
                                        <p:tgtEl>
                                          <p:spTgt spid="64102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41026">
                                            <p:txEl>
                                              <p:pRg st="6" end="6"/>
                                            </p:txEl>
                                          </p:spTgt>
                                        </p:tgtEl>
                                        <p:attrNameLst>
                                          <p:attrName>style.visibility</p:attrName>
                                        </p:attrNameLst>
                                      </p:cBhvr>
                                      <p:to>
                                        <p:strVal val="visible"/>
                                      </p:to>
                                    </p:set>
                                    <p:animEffect transition="in" filter="wipe(left)">
                                      <p:cBhvr>
                                        <p:cTn id="27" dur="500"/>
                                        <p:tgtEl>
                                          <p:spTgt spid="6410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4"/>
          <p:cNvSpPr>
            <a:spLocks noGrp="1"/>
          </p:cNvSpPr>
          <p:nvPr>
            <p:ph type="sldNum" sz="quarter" idx="12"/>
          </p:nvPr>
        </p:nvSpPr>
        <p:spPr>
          <a:noFill/>
        </p:spPr>
        <p:txBody>
          <a:bodyPr/>
          <a:lstStyle/>
          <a:p>
            <a:fld id="{1064CAB3-47E2-49A4-91D9-AA4A9159C542}"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6562" name="Text Box 2"/>
          <p:cNvSpPr txBox="1">
            <a:spLocks noChangeArrowheads="1"/>
          </p:cNvSpPr>
          <p:nvPr/>
        </p:nvSpPr>
        <p:spPr bwMode="auto">
          <a:xfrm>
            <a:off x="304800" y="152400"/>
            <a:ext cx="8839200" cy="2124075"/>
          </a:xfrm>
          <a:prstGeom prst="rect">
            <a:avLst/>
          </a:prstGeom>
          <a:noFill/>
          <a:ln w="9525">
            <a:noFill/>
            <a:miter lim="800000"/>
          </a:ln>
        </p:spPr>
        <p:txBody>
          <a:bodyPr>
            <a:spAutoFit/>
          </a:bodyPr>
          <a:lstStyle/>
          <a:p>
            <a:pPr algn="just">
              <a:spcBef>
                <a:spcPct val="50000"/>
              </a:spcBef>
            </a:pPr>
            <a:r>
              <a:rPr kumimoji="1" lang="en-US" altLang="zh-CN" sz="2400" b="1">
                <a:latin typeface="楷体_GB2312"/>
                <a:ea typeface="楷体_GB2312"/>
                <a:cs typeface="楷体_GB2312"/>
              </a:rPr>
              <a:t>LR</a:t>
            </a:r>
            <a:r>
              <a:rPr kumimoji="1" lang="zh-CN" altLang="en-US" sz="2400" b="1">
                <a:latin typeface="楷体_GB2312"/>
                <a:ea typeface="楷体_GB2312"/>
                <a:cs typeface="楷体_GB2312"/>
              </a:rPr>
              <a:t>分析器的关键就是构造分析表。下表给出了文法</a:t>
            </a:r>
            <a:r>
              <a:rPr kumimoji="1" lang="en-US" altLang="zh-CN" sz="2400" b="1">
                <a:latin typeface="楷体_GB2312"/>
                <a:ea typeface="楷体_GB2312"/>
                <a:cs typeface="楷体_GB2312"/>
              </a:rPr>
              <a:t>G</a:t>
            </a:r>
            <a:r>
              <a:rPr kumimoji="1" lang="zh-CN" altLang="en-US" sz="2400" b="1">
                <a:latin typeface="楷体_GB2312"/>
                <a:ea typeface="楷体_GB2312"/>
                <a:cs typeface="楷体_GB2312"/>
              </a:rPr>
              <a:t>：</a:t>
            </a:r>
            <a:endParaRPr kumimoji="1" lang="zh-CN" altLang="en-US" sz="2400" b="1">
              <a:latin typeface="楷体_GB2312"/>
              <a:ea typeface="楷体_GB2312"/>
              <a:cs typeface="楷体_GB2312"/>
            </a:endParaRPr>
          </a:p>
          <a:p>
            <a:pPr algn="just">
              <a:spcBef>
                <a:spcPct val="50000"/>
              </a:spcBef>
            </a:pPr>
            <a:r>
              <a:rPr kumimoji="1" lang="zh-CN" altLang="en-US" sz="2400" b="1">
                <a:latin typeface="楷体_GB2312"/>
                <a:ea typeface="楷体_GB2312"/>
                <a:cs typeface="楷体_GB2312"/>
              </a:rPr>
              <a:t>   </a:t>
            </a:r>
            <a:r>
              <a:rPr kumimoji="1" lang="en-US" altLang="zh-CN" sz="2400" b="1">
                <a:latin typeface="楷体_GB2312"/>
                <a:ea typeface="楷体_GB2312"/>
                <a:cs typeface="楷体_GB2312"/>
              </a:rPr>
              <a:t>1) S→S(S)</a:t>
            </a:r>
            <a:endParaRPr kumimoji="1" lang="en-US" altLang="zh-CN" sz="2400" b="1">
              <a:latin typeface="楷体_GB2312"/>
              <a:ea typeface="楷体_GB2312"/>
              <a:cs typeface="楷体_GB2312"/>
            </a:endParaRPr>
          </a:p>
          <a:p>
            <a:pPr algn="just">
              <a:spcBef>
                <a:spcPct val="50000"/>
              </a:spcBef>
            </a:pPr>
            <a:r>
              <a:rPr kumimoji="1" lang="en-US" altLang="zh-CN" sz="2400" b="1">
                <a:latin typeface="楷体_GB2312"/>
                <a:ea typeface="楷体_GB2312"/>
                <a:cs typeface="楷体_GB2312"/>
              </a:rPr>
              <a:t>   2) S→</a:t>
            </a:r>
            <a:r>
              <a:rPr kumimoji="1" lang="en-US" altLang="zh-CN" sz="2400" b="1">
                <a:latin typeface="楷体_GB2312"/>
                <a:ea typeface="楷体_GB2312"/>
                <a:cs typeface="楷体_GB2312"/>
                <a:sym typeface="Symbol" panose="05050102010706020507" pitchFamily="18" charset="2"/>
              </a:rPr>
              <a:t></a:t>
            </a:r>
            <a:endParaRPr kumimoji="1" lang="en-US" altLang="zh-CN" sz="2400" b="1">
              <a:latin typeface="楷体_GB2312"/>
              <a:ea typeface="楷体_GB2312"/>
              <a:cs typeface="楷体_GB2312"/>
            </a:endParaRPr>
          </a:p>
          <a:p>
            <a:pPr>
              <a:spcBef>
                <a:spcPct val="50000"/>
              </a:spcBef>
            </a:pPr>
            <a:r>
              <a:rPr kumimoji="1" lang="zh-CN" altLang="en-US" sz="2400" b="1">
                <a:latin typeface="楷体_GB2312"/>
                <a:ea typeface="楷体_GB2312"/>
                <a:cs typeface="楷体_GB2312"/>
              </a:rPr>
              <a:t>的分析表。</a:t>
            </a:r>
            <a:r>
              <a:rPr kumimoji="1" lang="zh-CN" altLang="en-US" sz="2400">
                <a:latin typeface="Times New Roman" panose="02020603050405020304" pitchFamily="18" charset="0"/>
                <a:ea typeface="华文细黑" panose="02010600040101010101" pitchFamily="2" charset="-122"/>
              </a:rPr>
              <a:t> </a:t>
            </a:r>
            <a:endParaRPr kumimoji="1" lang="zh-CN" altLang="en-US" sz="2400">
              <a:latin typeface="Times New Roman" panose="02020603050405020304" pitchFamily="18" charset="0"/>
              <a:ea typeface="华文细黑" panose="02010600040101010101" pitchFamily="2" charset="-122"/>
            </a:endParaRPr>
          </a:p>
        </p:txBody>
      </p:sp>
      <p:graphicFrame>
        <p:nvGraphicFramePr>
          <p:cNvPr id="644099" name="Group 3"/>
          <p:cNvGraphicFramePr>
            <a:graphicFrameLocks noGrp="1"/>
          </p:cNvGraphicFramePr>
          <p:nvPr/>
        </p:nvGraphicFramePr>
        <p:xfrm>
          <a:off x="2971800" y="838200"/>
          <a:ext cx="5969000" cy="3860819"/>
        </p:xfrm>
        <a:graphic>
          <a:graphicData uri="http://schemas.openxmlformats.org/drawingml/2006/table">
            <a:tbl>
              <a:tblPr/>
              <a:tblGrid>
                <a:gridCol w="990600"/>
                <a:gridCol w="990600"/>
                <a:gridCol w="976313"/>
                <a:gridCol w="223837"/>
                <a:gridCol w="1797050"/>
                <a:gridCol w="990600"/>
              </a:tblGrid>
              <a:tr h="427038">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1" i="0" u="none" strike="noStrike" cap="none" normalizeH="0" baseline="0">
                          <a:ln>
                            <a:noFill/>
                          </a:ln>
                          <a:solidFill>
                            <a:schemeClr val="tx1"/>
                          </a:solidFill>
                          <a:effectLst/>
                          <a:latin typeface="楷体_GB2312" pitchFamily="49" charset="-122"/>
                          <a:ea typeface="楷体_GB2312" pitchFamily="49" charset="-122"/>
                        </a:rPr>
                        <a:t>状态 </a:t>
                      </a: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ACTION </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GOTO </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427038">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 </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 </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S</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5365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0</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ACC</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3</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3</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4</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4</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2500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楷体_GB2312" pitchFamily="49" charset="-122"/>
                        <a:ea typeface="楷体_GB2312" pitchFamily="49"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CC"/>
                    </a:solidFill>
                  </a:tcPr>
                </a:tc>
              </a:tr>
            </a:tbl>
          </a:graphicData>
        </a:graphic>
      </p:graphicFrame>
      <p:sp>
        <p:nvSpPr>
          <p:cNvPr id="38977" name="Text Box 64"/>
          <p:cNvSpPr txBox="1">
            <a:spLocks noChangeArrowheads="1"/>
          </p:cNvSpPr>
          <p:nvPr/>
        </p:nvSpPr>
        <p:spPr bwMode="auto">
          <a:xfrm>
            <a:off x="914400" y="4953000"/>
            <a:ext cx="7467600" cy="457200"/>
          </a:xfrm>
          <a:prstGeom prst="rect">
            <a:avLst/>
          </a:prstGeom>
          <a:solidFill>
            <a:srgbClr val="66FFCC"/>
          </a:solidFill>
          <a:ln w="9525">
            <a:noFill/>
            <a:miter lim="800000"/>
          </a:ln>
        </p:spPr>
        <p:txBody>
          <a:bodyPr>
            <a:spAutoFit/>
          </a:bodyPr>
          <a:lstStyle/>
          <a:p>
            <a:pPr algn="just">
              <a:spcBef>
                <a:spcPct val="50000"/>
              </a:spcBef>
            </a:pPr>
            <a:r>
              <a:rPr kumimoji="1" lang="zh-CN" altLang="en-US" sz="2400" b="1">
                <a:latin typeface="楷体_GB2312"/>
                <a:ea typeface="楷体_GB2312"/>
                <a:cs typeface="楷体_GB2312"/>
              </a:rPr>
              <a:t>利用给定的分析表</a:t>
            </a:r>
            <a:r>
              <a:rPr kumimoji="1" lang="en-US" altLang="zh-CN" sz="2400" b="1">
                <a:latin typeface="楷体_GB2312"/>
                <a:ea typeface="楷体_GB2312"/>
                <a:cs typeface="楷体_GB2312"/>
              </a:rPr>
              <a:t>, </a:t>
            </a:r>
            <a:r>
              <a:rPr kumimoji="1" lang="zh-CN" altLang="en-US" sz="2400" b="1">
                <a:latin typeface="楷体_GB2312"/>
                <a:ea typeface="楷体_GB2312"/>
                <a:cs typeface="楷体_GB2312"/>
              </a:rPr>
              <a:t>给出符号串</a:t>
            </a:r>
            <a:r>
              <a:rPr kumimoji="1" lang="zh-CN" altLang="en-US" sz="2400" b="1">
                <a:solidFill>
                  <a:srgbClr val="000000"/>
                </a:solidFill>
                <a:latin typeface="楷体_GB2312"/>
                <a:ea typeface="楷体_GB2312"/>
                <a:cs typeface="楷体_GB2312"/>
              </a:rPr>
              <a:t> </a:t>
            </a:r>
            <a:r>
              <a:rPr kumimoji="1" lang="en-US" altLang="zh-CN" sz="2400" b="1">
                <a:solidFill>
                  <a:srgbClr val="000000"/>
                </a:solidFill>
                <a:latin typeface="楷体_GB2312"/>
                <a:ea typeface="楷体_GB2312"/>
                <a:cs typeface="楷体_GB2312"/>
              </a:rPr>
              <a:t>(( )) </a:t>
            </a:r>
            <a:r>
              <a:rPr kumimoji="1" lang="zh-CN" altLang="en-US" sz="2400" b="1">
                <a:solidFill>
                  <a:srgbClr val="000000"/>
                </a:solidFill>
                <a:latin typeface="楷体_GB2312"/>
                <a:ea typeface="楷体_GB2312"/>
                <a:cs typeface="楷体_GB2312"/>
              </a:rPr>
              <a:t>的分析过程。</a:t>
            </a:r>
            <a:endParaRPr kumimoji="1" lang="zh-CN" altLang="en-US" sz="24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7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4"/>
          <p:cNvSpPr>
            <a:spLocks noGrp="1"/>
          </p:cNvSpPr>
          <p:nvPr>
            <p:ph type="sldNum" sz="quarter" idx="12"/>
          </p:nvPr>
        </p:nvSpPr>
        <p:spPr>
          <a:noFill/>
        </p:spPr>
        <p:txBody>
          <a:bodyPr/>
          <a:lstStyle/>
          <a:p>
            <a:fld id="{6ED90A22-7E17-4288-9378-BDCB12C1006E}" type="slidenum">
              <a:rPr lang="zh-CN" altLang="en-US" smtClean="0">
                <a:ea typeface="华文细黑" panose="02010600040101010101" pitchFamily="2" charset="-122"/>
              </a:rPr>
            </a:fld>
            <a:endParaRPr lang="en-US" altLang="zh-CN">
              <a:ea typeface="华文细黑" panose="02010600040101010101" pitchFamily="2" charset="-122"/>
            </a:endParaRPr>
          </a:p>
        </p:txBody>
      </p:sp>
      <p:graphicFrame>
        <p:nvGraphicFramePr>
          <p:cNvPr id="645323" name="Group 203"/>
          <p:cNvGraphicFramePr>
            <a:graphicFrameLocks noGrp="1"/>
          </p:cNvGraphicFramePr>
          <p:nvPr/>
        </p:nvGraphicFramePr>
        <p:xfrm>
          <a:off x="107950" y="625475"/>
          <a:ext cx="5616624" cy="5497992"/>
        </p:xfrm>
        <a:graphic>
          <a:graphicData uri="http://schemas.openxmlformats.org/drawingml/2006/table">
            <a:tbl>
              <a:tblPr/>
              <a:tblGrid>
                <a:gridCol w="432048"/>
                <a:gridCol w="1152128"/>
                <a:gridCol w="1080120"/>
                <a:gridCol w="864096"/>
                <a:gridCol w="1152128"/>
                <a:gridCol w="936104"/>
              </a:tblGrid>
              <a:tr h="70098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步骤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状态栈 </a:t>
                      </a:r>
                      <a:endParaRPr kumimoji="0" lang="zh-CN" altLang="en-US"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符号栈 </a:t>
                      </a:r>
                      <a:endParaRPr kumimoji="0" lang="zh-CN" altLang="en-US"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输入符号串 </a:t>
                      </a:r>
                      <a:endParaRPr kumimoji="0" lang="zh-CN" altLang="en-US"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ACTION </a:t>
                      </a:r>
                      <a:endParaRPr kumimoji="0" lang="en-US" altLang="zh-CN"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GOTO </a:t>
                      </a:r>
                      <a:endParaRPr kumimoji="0" lang="en-US" altLang="zh-CN" sz="18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4715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0</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0124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0</a:t>
                      </a:r>
                      <a:r>
                        <a:rPr kumimoji="0" lang="en-US" altLang="zh-CN" sz="2000" b="1" i="0" u="none" strike="noStrike" cap="none" normalizeH="0" baseline="0" dirty="0">
                          <a:ln>
                            <a:noFill/>
                          </a:ln>
                          <a:solidFill>
                            <a:srgbClr val="FF0000"/>
                          </a:solidFill>
                          <a:effectLst/>
                          <a:latin typeface="楷体_GB2312" pitchFamily="49" charset="-122"/>
                          <a:ea typeface="楷体_GB2312" pitchFamily="49" charset="-122"/>
                        </a:rPr>
                        <a:t>1</a:t>
                      </a:r>
                      <a:endParaRPr kumimoji="0" lang="en-US" altLang="zh-CN" sz="2000" b="1" i="0" u="none" strike="noStrike" cap="none" normalizeH="0" baseline="0" dirty="0">
                        <a:ln>
                          <a:noFill/>
                        </a:ln>
                        <a:solidFill>
                          <a:srgbClr val="FF0000"/>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10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3</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012</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3</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0124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4</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012</a:t>
                      </a:r>
                      <a:r>
                        <a:rPr kumimoji="0" lang="en-US" altLang="zh-CN" sz="2000" b="1" i="0" u="none" strike="noStrike" cap="none" normalizeH="0" baseline="0" dirty="0">
                          <a:ln>
                            <a:noFill/>
                          </a:ln>
                          <a:solidFill>
                            <a:srgbClr val="FF0000"/>
                          </a:solidFill>
                          <a:effectLst/>
                          <a:latin typeface="楷体_GB2312" pitchFamily="49" charset="-122"/>
                          <a:ea typeface="楷体_GB2312" pitchFamily="49" charset="-122"/>
                        </a:rPr>
                        <a:t>3</a:t>
                      </a:r>
                      <a:endParaRPr kumimoji="0" lang="en-US" altLang="zh-CN" sz="2000" b="1" i="0" u="none" strike="noStrike" cap="none" normalizeH="0" baseline="0" dirty="0">
                        <a:ln>
                          <a:noFill/>
                        </a:ln>
                        <a:solidFill>
                          <a:srgbClr val="FF0000"/>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#S(S</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776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5</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01232</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#S(S(</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3</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2655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6</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7</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8</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9</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rPr>
                        <a:t>10</a:t>
                      </a:r>
                      <a:endPar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01232</a:t>
                      </a: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3</a:t>
                      </a: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dirty="0">
                          <a:ln>
                            <a:noFill/>
                          </a:ln>
                          <a:solidFill>
                            <a:schemeClr val="tx1"/>
                          </a:solidFill>
                          <a:effectLst/>
                          <a:latin typeface="楷体_GB2312" pitchFamily="49" charset="-122"/>
                          <a:ea typeface="楷体_GB2312" pitchFamily="49" charset="-122"/>
                        </a:rPr>
                        <a:t>0123234</a:t>
                      </a:r>
                      <a:endParaRPr kumimoji="0" lang="en-US" altLang="zh-CN" sz="17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012</a:t>
                      </a:r>
                      <a:r>
                        <a:rPr kumimoji="0" lang="en-US" altLang="zh-CN" sz="2000" b="1" i="0" u="none" strike="noStrike" cap="none" normalizeH="0" baseline="0" dirty="0">
                          <a:ln>
                            <a:noFill/>
                          </a:ln>
                          <a:solidFill>
                            <a:srgbClr val="FF0000"/>
                          </a:solidFill>
                          <a:effectLst/>
                          <a:latin typeface="楷体_GB2312" pitchFamily="49" charset="-122"/>
                          <a:ea typeface="楷体_GB2312" pitchFamily="49" charset="-122"/>
                        </a:rPr>
                        <a:t>3</a:t>
                      </a:r>
                      <a:endParaRPr kumimoji="0" lang="en-US" altLang="zh-CN" sz="2000" b="1" i="0" u="none" strike="noStrike" cap="none" normalizeH="0" baseline="0" dirty="0">
                        <a:ln>
                          <a:noFill/>
                        </a:ln>
                        <a:solidFill>
                          <a:srgbClr val="FF0000"/>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01234</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楷体_GB2312" pitchFamily="49" charset="-122"/>
                          <a:ea typeface="楷体_GB2312" pitchFamily="49" charset="-122"/>
                        </a:rPr>
                        <a:t>0</a:t>
                      </a:r>
                      <a:r>
                        <a:rPr kumimoji="0" lang="en-US" altLang="zh-CN" sz="1600" b="1" i="0" u="none" strike="noStrike" cap="none" normalizeH="0" baseline="0" dirty="0">
                          <a:ln>
                            <a:noFill/>
                          </a:ln>
                          <a:solidFill>
                            <a:srgbClr val="FF0000"/>
                          </a:solidFill>
                          <a:effectLst/>
                          <a:latin typeface="楷体_GB2312" pitchFamily="49" charset="-122"/>
                          <a:ea typeface="楷体_GB2312" pitchFamily="49" charset="-122"/>
                        </a:rPr>
                        <a:t>1</a:t>
                      </a:r>
                      <a:endParaRPr kumimoji="0" lang="en-US" altLang="zh-CN" sz="1600" b="1" i="0" u="none" strike="noStrike" cap="none" normalizeH="0" baseline="0" dirty="0">
                        <a:ln>
                          <a:noFill/>
                        </a:ln>
                        <a:solidFill>
                          <a:srgbClr val="FF0000"/>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#S(S(S</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#S(S(S</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)#S(S</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#S(S)</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#S</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S</a:t>
                      </a:r>
                      <a:r>
                        <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rPr>
                        <a:t>4</a:t>
                      </a:r>
                      <a:endPar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R</a:t>
                      </a:r>
                      <a:r>
                        <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rPr>
                        <a:t>1</a:t>
                      </a:r>
                      <a:endPar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S</a:t>
                      </a:r>
                      <a:r>
                        <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rPr>
                        <a:t>4</a:t>
                      </a:r>
                      <a:endPar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R</a:t>
                      </a:r>
                      <a:r>
                        <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rPr>
                        <a:t>1</a:t>
                      </a:r>
                      <a:endPar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ACC</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7644" name="Text Box 68"/>
          <p:cNvSpPr txBox="1">
            <a:spLocks noChangeArrowheads="1"/>
          </p:cNvSpPr>
          <p:nvPr/>
        </p:nvSpPr>
        <p:spPr bwMode="auto">
          <a:xfrm>
            <a:off x="2895600" y="0"/>
            <a:ext cx="4191000" cy="457200"/>
          </a:xfrm>
          <a:prstGeom prst="rect">
            <a:avLst/>
          </a:prstGeom>
          <a:noFill/>
          <a:ln w="9525">
            <a:noFill/>
            <a:miter lim="800000"/>
          </a:ln>
        </p:spPr>
        <p:txBody>
          <a:bodyPr>
            <a:spAutoFit/>
          </a:bodyPr>
          <a:lstStyle/>
          <a:p>
            <a:pPr>
              <a:spcBef>
                <a:spcPct val="50000"/>
              </a:spcBef>
            </a:pPr>
            <a:r>
              <a:rPr kumimoji="1" lang="zh-CN" altLang="en-US" sz="2400" b="1">
                <a:solidFill>
                  <a:srgbClr val="FF0000"/>
                </a:solidFill>
                <a:latin typeface="楷体_GB2312"/>
                <a:ea typeface="楷体_GB2312"/>
                <a:cs typeface="楷体_GB2312"/>
              </a:rPr>
              <a:t>符号串 </a:t>
            </a:r>
            <a:r>
              <a:rPr kumimoji="1" lang="en-US" altLang="zh-CN" sz="2400" b="1">
                <a:solidFill>
                  <a:srgbClr val="FF0000"/>
                </a:solidFill>
                <a:latin typeface="楷体_GB2312"/>
                <a:ea typeface="楷体_GB2312"/>
                <a:cs typeface="楷体_GB2312"/>
              </a:rPr>
              <a:t>(())</a:t>
            </a:r>
            <a:r>
              <a:rPr kumimoji="1" lang="zh-CN" altLang="en-US" sz="2400" b="1">
                <a:solidFill>
                  <a:srgbClr val="FF0000"/>
                </a:solidFill>
                <a:latin typeface="楷体_GB2312"/>
                <a:ea typeface="楷体_GB2312"/>
                <a:cs typeface="楷体_GB2312"/>
              </a:rPr>
              <a:t>的分析过程</a:t>
            </a:r>
            <a:r>
              <a:rPr kumimoji="1" lang="zh-CN" altLang="en-US">
                <a:solidFill>
                  <a:srgbClr val="FF0000"/>
                </a:solidFill>
                <a:latin typeface="Times New Roman" panose="02020603050405020304" pitchFamily="18" charset="0"/>
                <a:ea typeface="华文细黑" panose="02010600040101010101" pitchFamily="2" charset="-122"/>
              </a:rPr>
              <a:t> </a:t>
            </a:r>
            <a:endParaRPr kumimoji="1" lang="zh-CN" altLang="en-US">
              <a:solidFill>
                <a:srgbClr val="FF0000"/>
              </a:solidFill>
              <a:latin typeface="Times New Roman" panose="02020603050405020304" pitchFamily="18" charset="0"/>
              <a:ea typeface="华文细黑" panose="02010600040101010101" pitchFamily="2" charset="-122"/>
            </a:endParaRPr>
          </a:p>
        </p:txBody>
      </p:sp>
      <p:graphicFrame>
        <p:nvGraphicFramePr>
          <p:cNvPr id="645315" name="Group 195"/>
          <p:cNvGraphicFramePr>
            <a:graphicFrameLocks noGrp="1"/>
          </p:cNvGraphicFramePr>
          <p:nvPr>
            <p:ph/>
          </p:nvPr>
        </p:nvGraphicFramePr>
        <p:xfrm>
          <a:off x="5716588" y="1803400"/>
          <a:ext cx="3538959" cy="2777466"/>
        </p:xfrm>
        <a:graphic>
          <a:graphicData uri="http://schemas.openxmlformats.org/drawingml/2006/table">
            <a:tbl>
              <a:tblPr/>
              <a:tblGrid>
                <a:gridCol w="432048"/>
                <a:gridCol w="2232248"/>
                <a:gridCol w="874663"/>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g</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err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acc</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err</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2</a:t>
                      </a:r>
                      <a:endParaRPr kumimoji="0" lang="zh-CN" altLang="en-US"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s</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err</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err</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1</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err</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67679" name="Text Box 196"/>
          <p:cNvSpPr txBox="1">
            <a:spLocks noChangeArrowheads="1"/>
          </p:cNvSpPr>
          <p:nvPr/>
        </p:nvSpPr>
        <p:spPr bwMode="auto">
          <a:xfrm>
            <a:off x="5756275" y="595313"/>
            <a:ext cx="1728788" cy="912812"/>
          </a:xfrm>
          <a:prstGeom prst="rect">
            <a:avLst/>
          </a:prstGeom>
          <a:noFill/>
          <a:ln w="9525">
            <a:noFill/>
            <a:miter lim="800000"/>
          </a:ln>
        </p:spPr>
        <p:txBody>
          <a:bodyPr>
            <a:spAutoFit/>
          </a:bodyPr>
          <a:lstStyle/>
          <a:p>
            <a:pPr marL="669925" indent="-325755">
              <a:lnSpc>
                <a:spcPct val="130000"/>
              </a:lnSpc>
              <a:spcBef>
                <a:spcPct val="20000"/>
              </a:spcBef>
              <a:buClr>
                <a:schemeClr val="accent2"/>
              </a:buClr>
              <a:buSzPct val="60000"/>
              <a:buFont typeface="Wingdings" panose="05000000000000000000" pitchFamily="2" charset="2"/>
              <a:buNone/>
            </a:pPr>
            <a:r>
              <a:rPr kumimoji="1" lang="zh-CN" altLang="en-US" sz="2000">
                <a:latin typeface="Times New Roman" panose="02020603050405020304" pitchFamily="18" charset="0"/>
                <a:ea typeface="华文细黑" panose="02010600040101010101" pitchFamily="2" charset="-122"/>
              </a:rPr>
              <a:t> </a:t>
            </a:r>
            <a:r>
              <a:rPr kumimoji="1" lang="en-US" altLang="zh-CN" sz="2000">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1) S→S(S)</a:t>
            </a:r>
            <a:endParaRPr kumimoji="1" lang="en-US" altLang="zh-CN" sz="2000" b="1">
              <a:latin typeface="Times New Roman" panose="02020603050405020304" pitchFamily="18" charset="0"/>
              <a:ea typeface="华文细黑" panose="02010600040101010101" pitchFamily="2" charset="-122"/>
            </a:endParaRPr>
          </a:p>
          <a:p>
            <a:pPr marL="669925" indent="-325755">
              <a:lnSpc>
                <a:spcPct val="130000"/>
              </a:lnSpc>
              <a:spcBef>
                <a:spcPct val="20000"/>
              </a:spcBef>
              <a:buClr>
                <a:schemeClr val="accent2"/>
              </a:buClr>
              <a:buSzPct val="60000"/>
              <a:buFont typeface="Wingdings" panose="05000000000000000000" pitchFamily="2" charset="2"/>
              <a:buNone/>
            </a:pPr>
            <a:r>
              <a:rPr kumimoji="1" lang="en-US" altLang="zh-CN" sz="2000" b="1">
                <a:latin typeface="Times New Roman" panose="02020603050405020304" pitchFamily="18" charset="0"/>
                <a:ea typeface="华文细黑" panose="02010600040101010101" pitchFamily="2" charset="-122"/>
              </a:rPr>
              <a:t> (2) S→</a:t>
            </a:r>
            <a:r>
              <a:rPr kumimoji="1" lang="en-US" altLang="zh-CN" sz="2000" b="1">
                <a:latin typeface="Times New Roman" panose="02020603050405020304" pitchFamily="18" charset="0"/>
                <a:ea typeface="华文细黑" panose="02010600040101010101" pitchFamily="2" charset="-122"/>
                <a:sym typeface="Symbol" panose="05050102010706020507" pitchFamily="18" charset="2"/>
              </a:rPr>
              <a:t></a:t>
            </a:r>
            <a:endParaRPr lang="zh-CN" altLang="en-US" sz="2000">
              <a:latin typeface="Times New Roman" panose="02020603050405020304" pitchFamily="18" charset="0"/>
              <a:ea typeface="华文细黑" panose="02010600040101010101" pitchFamily="2" charset="-122"/>
            </a:endParaRPr>
          </a:p>
        </p:txBody>
      </p:sp>
      <p:graphicFrame>
        <p:nvGraphicFramePr>
          <p:cNvPr id="2" name="表格 1"/>
          <p:cNvGraphicFramePr>
            <a:graphicFrameLocks noGrp="1"/>
          </p:cNvGraphicFramePr>
          <p:nvPr/>
        </p:nvGraphicFramePr>
        <p:xfrm>
          <a:off x="107950" y="4221163"/>
          <a:ext cx="5611308" cy="365760"/>
        </p:xfrm>
        <a:graphic>
          <a:graphicData uri="http://schemas.openxmlformats.org/drawingml/2006/table">
            <a:tbl>
              <a:tblPr/>
              <a:tblGrid>
                <a:gridCol w="5611308"/>
              </a:tblGrid>
              <a:tr h="360040">
                <a:tc>
                  <a:txBody>
                    <a:bodyPr/>
                    <a:lstStyle/>
                    <a:p>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3" name="表格 2"/>
          <p:cNvGraphicFramePr>
            <a:graphicFrameLocks noGrp="1"/>
          </p:cNvGraphicFramePr>
          <p:nvPr/>
        </p:nvGraphicFramePr>
        <p:xfrm>
          <a:off x="112713" y="4868863"/>
          <a:ext cx="5611308" cy="365760"/>
        </p:xfrm>
        <a:graphic>
          <a:graphicData uri="http://schemas.openxmlformats.org/drawingml/2006/table">
            <a:tbl>
              <a:tblPr/>
              <a:tblGrid>
                <a:gridCol w="5611308"/>
              </a:tblGrid>
              <a:tr h="0">
                <a:tc>
                  <a:txBody>
                    <a:bodyPr/>
                    <a:lstStyle/>
                    <a:p>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45315"/>
                                        </p:tgtEl>
                                        <p:attrNameLst>
                                          <p:attrName>style.visibility</p:attrName>
                                        </p:attrNameLst>
                                      </p:cBhvr>
                                      <p:to>
                                        <p:strVal val="visible"/>
                                      </p:to>
                                    </p:set>
                                    <p:animEffect transition="in" filter="strips(downLeft)">
                                      <p:cBhvr>
                                        <p:cTn id="7" dur="500"/>
                                        <p:tgtEl>
                                          <p:spTgt spid="64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6"/>
          <p:cNvSpPr>
            <a:spLocks noGrp="1"/>
          </p:cNvSpPr>
          <p:nvPr>
            <p:ph type="sldNum" sz="quarter" idx="12"/>
          </p:nvPr>
        </p:nvSpPr>
        <p:spPr>
          <a:noFill/>
        </p:spPr>
        <p:txBody>
          <a:bodyPr/>
          <a:lstStyle/>
          <a:p>
            <a:fld id="{37D44446-34BD-43E2-9E92-7A265C3A466B}"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8610" name="Rectangle 2"/>
          <p:cNvSpPr>
            <a:spLocks noGrp="1" noChangeArrowheads="1"/>
          </p:cNvSpPr>
          <p:nvPr>
            <p:ph type="title"/>
          </p:nvPr>
        </p:nvSpPr>
        <p:spPr>
          <a:xfrm>
            <a:off x="457200" y="277813"/>
            <a:ext cx="8218488" cy="919162"/>
          </a:xfrm>
        </p:spPr>
        <p:txBody>
          <a:bodyPr/>
          <a:lstStyle/>
          <a:p>
            <a:pPr eaLnBrk="1" hangingPunct="1"/>
            <a:r>
              <a:rPr lang="zh-CN" altLang="en-US" sz="3200" b="1"/>
              <a:t>例题讨论</a:t>
            </a:r>
            <a:endParaRPr lang="zh-CN" altLang="en-US" sz="3200" b="1"/>
          </a:p>
        </p:txBody>
      </p:sp>
      <p:sp>
        <p:nvSpPr>
          <p:cNvPr id="68611" name="Rectangle 3"/>
          <p:cNvSpPr>
            <a:spLocks noGrp="1" noChangeArrowheads="1"/>
          </p:cNvSpPr>
          <p:nvPr>
            <p:ph type="body" sz="half" idx="1"/>
          </p:nvPr>
        </p:nvSpPr>
        <p:spPr>
          <a:xfrm>
            <a:off x="468313" y="1125538"/>
            <a:ext cx="4038600" cy="1008062"/>
          </a:xfrm>
        </p:spPr>
        <p:txBody>
          <a:bodyPr/>
          <a:lstStyle/>
          <a:p>
            <a:pPr eaLnBrk="1" hangingPunct="1">
              <a:lnSpc>
                <a:spcPct val="130000"/>
              </a:lnSpc>
              <a:buFont typeface="Wingdings" panose="05000000000000000000" pitchFamily="2" charset="2"/>
              <a:buNone/>
            </a:pPr>
            <a:r>
              <a:rPr lang="en-US" altLang="zh-CN" sz="2000" b="1"/>
              <a:t>G[S]</a:t>
            </a:r>
            <a:r>
              <a:rPr lang="zh-CN" altLang="en-US" sz="2000" b="1"/>
              <a:t>： </a:t>
            </a:r>
            <a:r>
              <a:rPr lang="en-US" altLang="zh-CN" sz="2000" b="1"/>
              <a:t>S</a:t>
            </a:r>
            <a:r>
              <a:rPr lang="en-US" altLang="zh-CN" sz="2000" b="1">
                <a:sym typeface="Wingdings" panose="05000000000000000000" pitchFamily="2" charset="2"/>
              </a:rPr>
              <a:t>S(S)</a:t>
            </a:r>
            <a:endParaRPr lang="en-US" altLang="zh-CN" sz="2000" b="1">
              <a:sym typeface="Wingdings" panose="05000000000000000000" pitchFamily="2" charset="2"/>
            </a:endParaRPr>
          </a:p>
          <a:p>
            <a:pPr eaLnBrk="1" hangingPunct="1">
              <a:lnSpc>
                <a:spcPct val="130000"/>
              </a:lnSpc>
              <a:buFont typeface="Wingdings" panose="05000000000000000000" pitchFamily="2" charset="2"/>
              <a:buNone/>
            </a:pPr>
            <a:r>
              <a:rPr lang="en-US" altLang="zh-CN" sz="2000" b="1">
                <a:sym typeface="Wingdings" panose="05000000000000000000" pitchFamily="2" charset="2"/>
              </a:rPr>
              <a:t>             Sε</a:t>
            </a:r>
            <a:endParaRPr lang="en-US" altLang="zh-CN" sz="2000" b="1">
              <a:sym typeface="Wingdings" panose="05000000000000000000" pitchFamily="2" charset="2"/>
            </a:endParaRPr>
          </a:p>
        </p:txBody>
      </p:sp>
      <p:sp>
        <p:nvSpPr>
          <p:cNvPr id="642086" name="Rectangle 38"/>
          <p:cNvSpPr>
            <a:spLocks noChangeArrowheads="1"/>
          </p:cNvSpPr>
          <p:nvPr/>
        </p:nvSpPr>
        <p:spPr bwMode="auto">
          <a:xfrm>
            <a:off x="468313" y="2205038"/>
            <a:ext cx="8424862" cy="3313112"/>
          </a:xfrm>
          <a:prstGeom prst="rect">
            <a:avLst/>
          </a:prstGeom>
          <a:noFill/>
          <a:ln w="9525">
            <a:noFill/>
            <a:miter lim="800000"/>
          </a:ln>
        </p:spPr>
        <p:txBody>
          <a:bodyPr/>
          <a:lstStyle/>
          <a:p>
            <a:pPr marL="342900" indent="-342900">
              <a:lnSpc>
                <a:spcPct val="140000"/>
              </a:lnSpc>
              <a:spcBef>
                <a:spcPct val="20000"/>
              </a:spcBef>
              <a:buClr>
                <a:schemeClr val="accent1"/>
              </a:buClr>
              <a:buSzPct val="65000"/>
              <a:buFont typeface="Wingdings" panose="05000000000000000000" pitchFamily="2" charset="2"/>
              <a:buNone/>
            </a:pPr>
            <a:r>
              <a:rPr lang="zh-CN" altLang="en-US" sz="2200" b="1">
                <a:latin typeface="Times New Roman" panose="02020603050405020304" pitchFamily="18" charset="0"/>
                <a:ea typeface="华文细黑" panose="02010600040101010101" pitchFamily="2" charset="-122"/>
                <a:sym typeface="Wingdings" panose="05000000000000000000" pitchFamily="2" charset="2"/>
              </a:rPr>
              <a:t>对串</a:t>
            </a:r>
            <a:r>
              <a:rPr lang="en-US" altLang="zh-CN" sz="2200" b="1">
                <a:latin typeface="Times New Roman" panose="02020603050405020304" pitchFamily="18" charset="0"/>
                <a:ea typeface="华文细黑" panose="02010600040101010101" pitchFamily="2" charset="-122"/>
                <a:sym typeface="Wingdings" panose="05000000000000000000" pitchFamily="2" charset="2"/>
              </a:rPr>
              <a:t>(())#</a:t>
            </a:r>
            <a:r>
              <a:rPr lang="zh-CN" altLang="en-US" sz="2200" b="1">
                <a:latin typeface="Times New Roman" panose="02020603050405020304" pitchFamily="18" charset="0"/>
                <a:ea typeface="华文细黑" panose="02010600040101010101" pitchFamily="2" charset="-122"/>
                <a:sym typeface="Wingdings" panose="05000000000000000000" pitchFamily="2" charset="2"/>
              </a:rPr>
              <a:t>进行规约（依据</a:t>
            </a:r>
            <a:r>
              <a:rPr lang="en-US" altLang="zh-CN" sz="2200" b="1">
                <a:latin typeface="Times New Roman" panose="02020603050405020304" pitchFamily="18" charset="0"/>
                <a:ea typeface="华文细黑" panose="02010600040101010101" pitchFamily="2" charset="-122"/>
                <a:sym typeface="Wingdings" panose="05000000000000000000" pitchFamily="2" charset="2"/>
              </a:rPr>
              <a:t>LR</a:t>
            </a:r>
            <a:r>
              <a:rPr lang="zh-CN" altLang="en-US" sz="2200" b="1">
                <a:latin typeface="Times New Roman" panose="02020603050405020304" pitchFamily="18" charset="0"/>
                <a:ea typeface="华文细黑" panose="02010600040101010101" pitchFamily="2" charset="-122"/>
                <a:sym typeface="Wingdings" panose="05000000000000000000" pitchFamily="2" charset="2"/>
              </a:rPr>
              <a:t>分析表）</a:t>
            </a:r>
            <a:endParaRPr lang="zh-CN" altLang="en-US" sz="22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40000"/>
              </a:lnSpc>
              <a:spcBef>
                <a:spcPct val="20000"/>
              </a:spcBef>
              <a:buClr>
                <a:schemeClr val="accent1"/>
              </a:buClr>
              <a:buSzPct val="65000"/>
              <a:buFont typeface="Wingdings" panose="05000000000000000000" pitchFamily="2" charset="2"/>
              <a:buNone/>
            </a:pPr>
            <a:r>
              <a:rPr lang="en-US" altLang="zh-CN" sz="2200" b="1">
                <a:latin typeface="Times New Roman" panose="02020603050405020304" pitchFamily="18" charset="0"/>
                <a:ea typeface="华文细黑" panose="02010600040101010101" pitchFamily="2" charset="-122"/>
                <a:sym typeface="Wingdings" panose="05000000000000000000" pitchFamily="2" charset="2"/>
              </a:rPr>
              <a:t>LR</a:t>
            </a:r>
            <a:r>
              <a:rPr lang="zh-CN" altLang="en-US" sz="2200" b="1">
                <a:latin typeface="Times New Roman" panose="02020603050405020304" pitchFamily="18" charset="0"/>
                <a:ea typeface="华文细黑" panose="02010600040101010101" pitchFamily="2" charset="-122"/>
                <a:sym typeface="Wingdings" panose="05000000000000000000" pitchFamily="2" charset="2"/>
              </a:rPr>
              <a:t>分析器：通过把读过的符号压入栈中，开始运行</a:t>
            </a:r>
            <a:endParaRPr lang="zh-CN" altLang="en-US" sz="22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40000"/>
              </a:lnSpc>
              <a:spcBef>
                <a:spcPct val="20000"/>
              </a:spcBef>
              <a:buClr>
                <a:schemeClr val="accent1"/>
              </a:buClr>
              <a:buSzPct val="65000"/>
              <a:buFont typeface="Wingdings" panose="05000000000000000000" pitchFamily="2" charset="2"/>
              <a:buNone/>
            </a:pPr>
            <a:r>
              <a:rPr lang="zh-CN" altLang="en-US" sz="2200" b="1">
                <a:latin typeface="Times New Roman" panose="02020603050405020304" pitchFamily="18" charset="0"/>
                <a:ea typeface="华文细黑" panose="02010600040101010101" pitchFamily="2" charset="-122"/>
                <a:sym typeface="Wingdings" panose="05000000000000000000" pitchFamily="2" charset="2"/>
              </a:rPr>
              <a:t>（</a:t>
            </a:r>
            <a:r>
              <a:rPr lang="en-US" altLang="zh-CN" sz="2200" b="1">
                <a:latin typeface="Times New Roman" panose="02020603050405020304" pitchFamily="18" charset="0"/>
                <a:ea typeface="华文细黑" panose="02010600040101010101" pitchFamily="2" charset="-122"/>
                <a:sym typeface="Wingdings" panose="05000000000000000000" pitchFamily="2" charset="2"/>
              </a:rPr>
              <a:t>1</a:t>
            </a:r>
            <a:r>
              <a:rPr lang="zh-CN" altLang="en-US" sz="2200" b="1">
                <a:latin typeface="Times New Roman" panose="02020603050405020304" pitchFamily="18" charset="0"/>
                <a:ea typeface="华文细黑" panose="02010600040101010101" pitchFamily="2" charset="-122"/>
                <a:sym typeface="Wingdings" panose="05000000000000000000" pitchFamily="2" charset="2"/>
              </a:rPr>
              <a:t>）符号栈顶出现句柄</a:t>
            </a:r>
            <a:r>
              <a:rPr lang="en-US" altLang="zh-CN" sz="2200" b="1">
                <a:latin typeface="Times New Roman" panose="02020603050405020304" pitchFamily="18" charset="0"/>
                <a:ea typeface="华文细黑" panose="02010600040101010101" pitchFamily="2" charset="-122"/>
                <a:sym typeface="Wingdings" panose="05000000000000000000" pitchFamily="2" charset="2"/>
              </a:rPr>
              <a:t>β</a:t>
            </a:r>
            <a:r>
              <a:rPr lang="zh-CN" altLang="en-US" sz="2200" b="1">
                <a:latin typeface="Times New Roman" panose="02020603050405020304" pitchFamily="18" charset="0"/>
                <a:ea typeface="华文细黑" panose="02010600040101010101" pitchFamily="2" charset="-122"/>
                <a:sym typeface="Wingdings" panose="05000000000000000000" pitchFamily="2" charset="2"/>
              </a:rPr>
              <a:t>，用相应规则</a:t>
            </a:r>
            <a:r>
              <a:rPr lang="en-US" altLang="zh-CN" sz="2200" b="1">
                <a:latin typeface="Times New Roman" panose="02020603050405020304" pitchFamily="18" charset="0"/>
                <a:ea typeface="华文细黑" panose="02010600040101010101" pitchFamily="2" charset="-122"/>
                <a:sym typeface="Wingdings" panose="05000000000000000000" pitchFamily="2" charset="2"/>
              </a:rPr>
              <a:t>A β</a:t>
            </a:r>
            <a:r>
              <a:rPr lang="zh-CN" altLang="en-US" sz="2200" b="1">
                <a:latin typeface="Times New Roman" panose="02020603050405020304" pitchFamily="18" charset="0"/>
                <a:ea typeface="华文细黑" panose="02010600040101010101" pitchFamily="2" charset="-122"/>
                <a:sym typeface="Wingdings" panose="05000000000000000000" pitchFamily="2" charset="2"/>
              </a:rPr>
              <a:t>归约，即用</a:t>
            </a:r>
            <a:r>
              <a:rPr lang="en-US" altLang="zh-CN" sz="2200" b="1">
                <a:latin typeface="Times New Roman" panose="02020603050405020304" pitchFamily="18" charset="0"/>
                <a:ea typeface="华文细黑" panose="02010600040101010101" pitchFamily="2" charset="-122"/>
                <a:sym typeface="Wingdings" panose="05000000000000000000" pitchFamily="2" charset="2"/>
              </a:rPr>
              <a:t>A</a:t>
            </a:r>
            <a:r>
              <a:rPr lang="zh-CN" altLang="en-US" sz="2200" b="1">
                <a:latin typeface="Times New Roman" panose="02020603050405020304" pitchFamily="18" charset="0"/>
                <a:ea typeface="华文细黑" panose="02010600040101010101" pitchFamily="2" charset="-122"/>
                <a:sym typeface="Wingdings" panose="05000000000000000000" pitchFamily="2" charset="2"/>
              </a:rPr>
              <a:t>代替</a:t>
            </a:r>
            <a:r>
              <a:rPr lang="en-US" altLang="zh-CN" sz="2200" b="1">
                <a:latin typeface="Times New Roman" panose="02020603050405020304" pitchFamily="18" charset="0"/>
                <a:ea typeface="华文细黑" panose="02010600040101010101" pitchFamily="2" charset="-122"/>
                <a:sym typeface="Wingdings" panose="05000000000000000000" pitchFamily="2" charset="2"/>
              </a:rPr>
              <a:t>β</a:t>
            </a:r>
            <a:endParaRPr lang="en-US" altLang="zh-CN" sz="22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40000"/>
              </a:lnSpc>
              <a:spcBef>
                <a:spcPct val="20000"/>
              </a:spcBef>
              <a:buClr>
                <a:schemeClr val="accent1"/>
              </a:buClr>
              <a:buSzPct val="65000"/>
              <a:buFont typeface="Wingdings" panose="05000000000000000000" pitchFamily="2" charset="2"/>
              <a:buNone/>
            </a:pPr>
            <a:r>
              <a:rPr lang="zh-CN" altLang="en-US" sz="2200" b="1">
                <a:latin typeface="Times New Roman" panose="02020603050405020304" pitchFamily="18" charset="0"/>
                <a:ea typeface="华文细黑" panose="02010600040101010101" pitchFamily="2" charset="-122"/>
                <a:sym typeface="Wingdings" panose="05000000000000000000" pitchFamily="2" charset="2"/>
              </a:rPr>
              <a:t>（</a:t>
            </a:r>
            <a:r>
              <a:rPr lang="en-US" altLang="zh-CN" sz="2200" b="1">
                <a:latin typeface="Times New Roman" panose="02020603050405020304" pitchFamily="18" charset="0"/>
                <a:ea typeface="华文细黑" panose="02010600040101010101" pitchFamily="2" charset="-122"/>
                <a:sym typeface="Wingdings" panose="05000000000000000000" pitchFamily="2" charset="2"/>
              </a:rPr>
              <a:t>2</a:t>
            </a:r>
            <a:r>
              <a:rPr lang="zh-CN" altLang="en-US" sz="2200" b="1">
                <a:latin typeface="Times New Roman" panose="02020603050405020304" pitchFamily="18" charset="0"/>
                <a:ea typeface="华文细黑" panose="02010600040101010101" pitchFamily="2" charset="-122"/>
                <a:sym typeface="Wingdings" panose="05000000000000000000" pitchFamily="2" charset="2"/>
              </a:rPr>
              <a:t>）继续把输入符号压入栈顶，直到栈顶出现句柄时，再归约。</a:t>
            </a:r>
            <a:endParaRPr lang="en-US" altLang="zh-CN" sz="22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40000"/>
              </a:lnSpc>
              <a:spcBef>
                <a:spcPct val="20000"/>
              </a:spcBef>
              <a:buClr>
                <a:schemeClr val="accent1"/>
              </a:buClr>
              <a:buSzPct val="65000"/>
              <a:buFont typeface="Wingdings" panose="05000000000000000000" pitchFamily="2" charset="2"/>
              <a:buNone/>
            </a:pPr>
            <a:r>
              <a:rPr lang="zh-CN" altLang="en-US" sz="2200" b="1">
                <a:latin typeface="Times New Roman" panose="02020603050405020304" pitchFamily="18" charset="0"/>
                <a:ea typeface="华文细黑" panose="02010600040101010101" pitchFamily="2" charset="-122"/>
                <a:sym typeface="Wingdings" panose="05000000000000000000" pitchFamily="2" charset="2"/>
              </a:rPr>
              <a:t>反复进行，直到出现错误，或最终归约为</a:t>
            </a:r>
            <a:r>
              <a:rPr lang="en-US" altLang="zh-CN" sz="2200" b="1">
                <a:latin typeface="Times New Roman" panose="02020603050405020304" pitchFamily="18" charset="0"/>
                <a:ea typeface="华文细黑" panose="02010600040101010101" pitchFamily="2" charset="-122"/>
                <a:sym typeface="Wingdings" panose="05000000000000000000" pitchFamily="2" charset="2"/>
              </a:rPr>
              <a:t>S</a:t>
            </a:r>
            <a:r>
              <a:rPr lang="zh-CN" altLang="en-US" sz="2200" b="1">
                <a:latin typeface="Times New Roman" panose="02020603050405020304" pitchFamily="18" charset="0"/>
                <a:ea typeface="华文细黑" panose="02010600040101010101" pitchFamily="2" charset="-122"/>
                <a:sym typeface="Wingdings" panose="05000000000000000000" pitchFamily="2" charset="2"/>
              </a:rPr>
              <a:t>。</a:t>
            </a:r>
            <a:endParaRPr lang="zh-CN" altLang="en-US" sz="2200" b="1">
              <a:latin typeface="Times New Roman" panose="02020603050405020304" pitchFamily="18" charset="0"/>
              <a:ea typeface="华文细黑" panose="02010600040101010101" pitchFamily="2"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20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208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20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4"/>
          <p:cNvSpPr>
            <a:spLocks noGrp="1"/>
          </p:cNvSpPr>
          <p:nvPr>
            <p:ph type="sldNum" sz="quarter" idx="12"/>
          </p:nvPr>
        </p:nvSpPr>
        <p:spPr>
          <a:noFill/>
        </p:spPr>
        <p:txBody>
          <a:bodyPr/>
          <a:lstStyle/>
          <a:p>
            <a:fld id="{675DB109-AF14-4D6A-8644-B17DDF860E95}"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9634" name="Text Box 2"/>
          <p:cNvSpPr txBox="1">
            <a:spLocks noChangeArrowheads="1"/>
          </p:cNvSpPr>
          <p:nvPr/>
        </p:nvSpPr>
        <p:spPr bwMode="auto">
          <a:xfrm>
            <a:off x="304800" y="152400"/>
            <a:ext cx="8839200" cy="2124075"/>
          </a:xfrm>
          <a:prstGeom prst="rect">
            <a:avLst/>
          </a:prstGeom>
          <a:noFill/>
          <a:ln w="9525">
            <a:noFill/>
            <a:miter lim="800000"/>
          </a:ln>
        </p:spPr>
        <p:txBody>
          <a:bodyPr>
            <a:spAutoFit/>
          </a:bodyPr>
          <a:lstStyle/>
          <a:p>
            <a:pPr algn="just">
              <a:spcBef>
                <a:spcPct val="50000"/>
              </a:spcBef>
            </a:pPr>
            <a:r>
              <a:rPr kumimoji="1" lang="zh-CN" altLang="en-US" sz="2400" b="1">
                <a:latin typeface="楷体_GB2312"/>
                <a:ea typeface="楷体_GB2312"/>
                <a:cs typeface="楷体_GB2312"/>
              </a:rPr>
              <a:t>构造</a:t>
            </a:r>
            <a:r>
              <a:rPr kumimoji="1" lang="en-US" altLang="zh-CN" sz="2400" b="1">
                <a:latin typeface="楷体_GB2312"/>
                <a:ea typeface="楷体_GB2312"/>
                <a:cs typeface="楷体_GB2312"/>
              </a:rPr>
              <a:t>LR</a:t>
            </a:r>
            <a:r>
              <a:rPr kumimoji="1" lang="zh-CN" altLang="en-US" sz="2400" b="1">
                <a:latin typeface="楷体_GB2312"/>
                <a:ea typeface="楷体_GB2312"/>
                <a:cs typeface="楷体_GB2312"/>
              </a:rPr>
              <a:t>分析表。下表给出了文法</a:t>
            </a:r>
            <a:r>
              <a:rPr kumimoji="1" lang="en-US" altLang="zh-CN" sz="2400" b="1">
                <a:latin typeface="楷体_GB2312"/>
                <a:ea typeface="楷体_GB2312"/>
                <a:cs typeface="楷体_GB2312"/>
              </a:rPr>
              <a:t>G</a:t>
            </a:r>
            <a:r>
              <a:rPr kumimoji="1" lang="zh-CN" altLang="en-US" sz="2400" b="1">
                <a:latin typeface="楷体_GB2312"/>
                <a:ea typeface="楷体_GB2312"/>
                <a:cs typeface="楷体_GB2312"/>
              </a:rPr>
              <a:t>：</a:t>
            </a:r>
            <a:endParaRPr kumimoji="1" lang="zh-CN" altLang="en-US" sz="2400" b="1">
              <a:latin typeface="楷体_GB2312"/>
              <a:ea typeface="楷体_GB2312"/>
              <a:cs typeface="楷体_GB2312"/>
            </a:endParaRPr>
          </a:p>
          <a:p>
            <a:pPr algn="just">
              <a:spcBef>
                <a:spcPct val="50000"/>
              </a:spcBef>
            </a:pPr>
            <a:r>
              <a:rPr kumimoji="1" lang="zh-CN" altLang="en-US" sz="2400" b="1">
                <a:latin typeface="楷体_GB2312"/>
                <a:ea typeface="楷体_GB2312"/>
                <a:cs typeface="楷体_GB2312"/>
              </a:rPr>
              <a:t>   </a:t>
            </a:r>
            <a:r>
              <a:rPr kumimoji="1" lang="en-US" altLang="zh-CN" sz="2400" b="1">
                <a:latin typeface="楷体_GB2312"/>
                <a:ea typeface="楷体_GB2312"/>
                <a:cs typeface="楷体_GB2312"/>
              </a:rPr>
              <a:t>1) A→(A)</a:t>
            </a:r>
            <a:endParaRPr kumimoji="1" lang="en-US" altLang="zh-CN" sz="2400" b="1">
              <a:latin typeface="楷体_GB2312"/>
              <a:ea typeface="楷体_GB2312"/>
              <a:cs typeface="楷体_GB2312"/>
            </a:endParaRPr>
          </a:p>
          <a:p>
            <a:pPr algn="just">
              <a:spcBef>
                <a:spcPct val="50000"/>
              </a:spcBef>
            </a:pPr>
            <a:r>
              <a:rPr kumimoji="1" lang="en-US" altLang="zh-CN" sz="2400" b="1">
                <a:latin typeface="楷体_GB2312"/>
                <a:ea typeface="楷体_GB2312"/>
                <a:cs typeface="楷体_GB2312"/>
              </a:rPr>
              <a:t>   2)  A→a</a:t>
            </a:r>
            <a:endParaRPr kumimoji="1" lang="en-US" altLang="zh-CN" sz="2400" b="1">
              <a:latin typeface="楷体_GB2312"/>
              <a:ea typeface="楷体_GB2312"/>
              <a:cs typeface="楷体_GB2312"/>
            </a:endParaRPr>
          </a:p>
          <a:p>
            <a:pPr>
              <a:spcBef>
                <a:spcPct val="50000"/>
              </a:spcBef>
            </a:pPr>
            <a:r>
              <a:rPr kumimoji="1" lang="zh-CN" altLang="en-US" sz="2400" b="1">
                <a:latin typeface="楷体_GB2312"/>
                <a:ea typeface="楷体_GB2312"/>
                <a:cs typeface="楷体_GB2312"/>
              </a:rPr>
              <a:t>的分析表。</a:t>
            </a:r>
            <a:r>
              <a:rPr kumimoji="1" lang="zh-CN" altLang="en-US" sz="2400">
                <a:latin typeface="Times New Roman" panose="02020603050405020304" pitchFamily="18" charset="0"/>
                <a:ea typeface="华文细黑" panose="02010600040101010101" pitchFamily="2" charset="-122"/>
              </a:rPr>
              <a:t> </a:t>
            </a:r>
            <a:endParaRPr kumimoji="1" lang="zh-CN" altLang="en-US" sz="2400">
              <a:latin typeface="Times New Roman" panose="02020603050405020304" pitchFamily="18" charset="0"/>
              <a:ea typeface="华文细黑" panose="02010600040101010101" pitchFamily="2" charset="-122"/>
            </a:endParaRPr>
          </a:p>
        </p:txBody>
      </p:sp>
      <p:graphicFrame>
        <p:nvGraphicFramePr>
          <p:cNvPr id="634883" name="Group 3"/>
          <p:cNvGraphicFramePr>
            <a:graphicFrameLocks noGrp="1"/>
          </p:cNvGraphicFramePr>
          <p:nvPr/>
        </p:nvGraphicFramePr>
        <p:xfrm>
          <a:off x="2743200" y="914400"/>
          <a:ext cx="5943600" cy="3751224"/>
        </p:xfrm>
        <a:graphic>
          <a:graphicData uri="http://schemas.openxmlformats.org/drawingml/2006/table">
            <a:tbl>
              <a:tblPr/>
              <a:tblGrid>
                <a:gridCol w="990600"/>
                <a:gridCol w="990600"/>
                <a:gridCol w="990600"/>
                <a:gridCol w="892175"/>
                <a:gridCol w="1089025"/>
                <a:gridCol w="990600"/>
              </a:tblGrid>
              <a:tr h="427038">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1" i="0" u="none" strike="noStrike" cap="none" normalizeH="0" baseline="0">
                          <a:ln>
                            <a:noFill/>
                          </a:ln>
                          <a:solidFill>
                            <a:schemeClr val="tx1"/>
                          </a:solidFill>
                          <a:effectLst/>
                          <a:latin typeface="楷体_GB2312" pitchFamily="49" charset="-122"/>
                          <a:ea typeface="楷体_GB2312" pitchFamily="49" charset="-122"/>
                        </a:rPr>
                        <a:t>状态 </a:t>
                      </a: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ACTION </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GOTO </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038">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 </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a</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 </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A</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0</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3</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ACC</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3</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4</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3</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4</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5</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5</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2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200" b="1" i="0" u="none" strike="noStrike" cap="none" normalizeH="0" baseline="-2500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a:ln>
                          <a:noFill/>
                        </a:ln>
                        <a:solidFill>
                          <a:schemeClr val="tx1"/>
                        </a:solidFill>
                        <a:effectLst/>
                        <a:latin typeface="楷体_GB2312" pitchFamily="49" charset="-122"/>
                        <a:ea typeface="楷体_GB2312" pitchFamily="49"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3073" name="Text Box 64"/>
          <p:cNvSpPr txBox="1">
            <a:spLocks noChangeArrowheads="1"/>
          </p:cNvSpPr>
          <p:nvPr/>
        </p:nvSpPr>
        <p:spPr bwMode="auto">
          <a:xfrm>
            <a:off x="838200" y="4953000"/>
            <a:ext cx="8077200" cy="457200"/>
          </a:xfrm>
          <a:prstGeom prst="rect">
            <a:avLst/>
          </a:prstGeom>
          <a:solidFill>
            <a:schemeClr val="bg1"/>
          </a:solidFill>
          <a:ln w="9525">
            <a:noFill/>
            <a:miter lim="800000"/>
          </a:ln>
        </p:spPr>
        <p:txBody>
          <a:bodyPr>
            <a:spAutoFit/>
          </a:bodyPr>
          <a:lstStyle/>
          <a:p>
            <a:pPr algn="just">
              <a:spcBef>
                <a:spcPct val="50000"/>
              </a:spcBef>
            </a:pPr>
            <a:r>
              <a:rPr kumimoji="1" lang="zh-CN" altLang="en-US" sz="2400" b="1">
                <a:latin typeface="楷体_GB2312"/>
                <a:ea typeface="楷体_GB2312"/>
                <a:cs typeface="楷体_GB2312"/>
              </a:rPr>
              <a:t>利用给定的分析表</a:t>
            </a:r>
            <a:r>
              <a:rPr kumimoji="1" lang="en-US" altLang="zh-CN" sz="2400" b="1">
                <a:latin typeface="楷体_GB2312"/>
                <a:ea typeface="楷体_GB2312"/>
                <a:cs typeface="楷体_GB2312"/>
              </a:rPr>
              <a:t>, </a:t>
            </a:r>
            <a:r>
              <a:rPr kumimoji="1" lang="zh-CN" altLang="en-US" sz="2400" b="1">
                <a:latin typeface="楷体_GB2312"/>
                <a:ea typeface="楷体_GB2312"/>
                <a:cs typeface="楷体_GB2312"/>
              </a:rPr>
              <a:t>给出符号串</a:t>
            </a:r>
            <a:r>
              <a:rPr kumimoji="1" lang="zh-CN" altLang="en-US" sz="2400" b="1">
                <a:solidFill>
                  <a:srgbClr val="000000"/>
                </a:solidFill>
                <a:latin typeface="楷体_GB2312"/>
                <a:ea typeface="楷体_GB2312"/>
                <a:cs typeface="楷体_GB2312"/>
              </a:rPr>
              <a:t> </a:t>
            </a:r>
            <a:r>
              <a:rPr kumimoji="1" lang="en-US" altLang="zh-CN" sz="2400" b="1">
                <a:solidFill>
                  <a:srgbClr val="000000"/>
                </a:solidFill>
                <a:latin typeface="楷体_GB2312"/>
                <a:ea typeface="楷体_GB2312"/>
                <a:cs typeface="楷体_GB2312"/>
              </a:rPr>
              <a:t>(a) </a:t>
            </a:r>
            <a:r>
              <a:rPr kumimoji="1" lang="zh-CN" altLang="en-US" sz="2400" b="1">
                <a:solidFill>
                  <a:srgbClr val="000000"/>
                </a:solidFill>
                <a:latin typeface="楷体_GB2312"/>
                <a:ea typeface="楷体_GB2312"/>
                <a:cs typeface="楷体_GB2312"/>
              </a:rPr>
              <a:t>的分析过程。</a:t>
            </a:r>
            <a:endParaRPr kumimoji="1" lang="zh-CN" altLang="en-US" sz="24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34883"/>
                                        </p:tgtEl>
                                        <p:attrNameLst>
                                          <p:attrName>style.visibility</p:attrName>
                                        </p:attrNameLst>
                                      </p:cBhvr>
                                      <p:to>
                                        <p:strVal val="visible"/>
                                      </p:to>
                                    </p:set>
                                    <p:animEffect transition="in" filter="strips(downRight)">
                                      <p:cBhvr>
                                        <p:cTn id="7" dur="500"/>
                                        <p:tgtEl>
                                          <p:spTgt spid="6348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73"/>
                                        </p:tgtEl>
                                        <p:attrNameLst>
                                          <p:attrName>style.visibility</p:attrName>
                                        </p:attrNameLst>
                                      </p:cBhvr>
                                      <p:to>
                                        <p:strVal val="visible"/>
                                      </p:to>
                                    </p:set>
                                    <p:animEffect transition="in" filter="wipe(left)">
                                      <p:cBhvr>
                                        <p:cTn id="12" dur="500"/>
                                        <p:tgtEl>
                                          <p:spTgt spid="4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7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4"/>
          <p:cNvSpPr>
            <a:spLocks noGrp="1"/>
          </p:cNvSpPr>
          <p:nvPr>
            <p:ph type="sldNum" sz="quarter" idx="12"/>
          </p:nvPr>
        </p:nvSpPr>
        <p:spPr>
          <a:noFill/>
        </p:spPr>
        <p:txBody>
          <a:bodyPr/>
          <a:lstStyle/>
          <a:p>
            <a:fld id="{E7BBE8C7-6310-45BD-952C-87F267A332EE}" type="slidenum">
              <a:rPr lang="zh-CN" altLang="en-US" smtClean="0">
                <a:ea typeface="华文细黑" panose="02010600040101010101" pitchFamily="2" charset="-122"/>
              </a:rPr>
            </a:fld>
            <a:endParaRPr lang="en-US" altLang="zh-CN">
              <a:ea typeface="华文细黑" panose="02010600040101010101" pitchFamily="2" charset="-122"/>
            </a:endParaRPr>
          </a:p>
        </p:txBody>
      </p:sp>
      <p:graphicFrame>
        <p:nvGraphicFramePr>
          <p:cNvPr id="635975" name="Group 71"/>
          <p:cNvGraphicFramePr>
            <a:graphicFrameLocks noGrp="1"/>
          </p:cNvGraphicFramePr>
          <p:nvPr/>
        </p:nvGraphicFramePr>
        <p:xfrm>
          <a:off x="457200" y="533400"/>
          <a:ext cx="8686800" cy="4599940"/>
        </p:xfrm>
        <a:graphic>
          <a:graphicData uri="http://schemas.openxmlformats.org/drawingml/2006/table">
            <a:tbl>
              <a:tblPr/>
              <a:tblGrid>
                <a:gridCol w="457200"/>
                <a:gridCol w="838200"/>
                <a:gridCol w="838200"/>
                <a:gridCol w="973088"/>
                <a:gridCol w="1152128"/>
                <a:gridCol w="694184"/>
                <a:gridCol w="3733800"/>
              </a:tblGrid>
              <a:tr h="2555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步骤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状态栈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符号栈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输入符号串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ACTION </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GOTO </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说明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0</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S</a:t>
                      </a:r>
                      <a:r>
                        <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rPr>
                        <a:t>2</a:t>
                      </a:r>
                      <a:endPar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开始时，</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0</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入状态栈，</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入符号栈</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  S2</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代表</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入状态栈，</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入符号栈。 </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2</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02</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1800" b="1" i="0" u="none" strike="noStrike" cap="none" normalizeH="0" baseline="-25000">
                          <a:ln>
                            <a:noFill/>
                          </a:ln>
                          <a:solidFill>
                            <a:schemeClr val="tx1"/>
                          </a:solidFill>
                          <a:effectLst/>
                          <a:latin typeface="楷体_GB2312" pitchFamily="49" charset="-122"/>
                          <a:ea typeface="楷体_GB2312" pitchFamily="49" charset="-122"/>
                        </a:rPr>
                        <a:t>3</a:t>
                      </a:r>
                      <a:endParaRPr kumimoji="0" lang="en-US" altLang="zh-CN" sz="1800" b="1" i="0" u="none" strike="noStrike" cap="none" normalizeH="0" baseline="-2500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1800" b="1" i="0" u="none" strike="noStrike" cap="none" normalizeH="0" baseline="-25000">
                          <a:ln>
                            <a:noFill/>
                          </a:ln>
                          <a:solidFill>
                            <a:schemeClr val="tx1"/>
                          </a:solidFill>
                          <a:effectLst/>
                          <a:latin typeface="楷体_GB2312" pitchFamily="49" charset="-122"/>
                          <a:ea typeface="楷体_GB2312" pitchFamily="49" charset="-122"/>
                        </a:rPr>
                        <a:t>3</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代表</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3</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入状态栈，</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入符号栈。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10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3</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023</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18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1800" b="1" i="0" u="none" strike="noStrike" cap="none" normalizeH="0" baseline="-2500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4</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R2</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，用</a:t>
                      </a:r>
                      <a:r>
                        <a:rPr kumimoji="0" lang="en-US" altLang="zh-CN" sz="1800" b="1" i="0" u="none" strike="noStrike" cap="none" normalizeH="0" baseline="0" dirty="0" err="1">
                          <a:ln>
                            <a:noFill/>
                          </a:ln>
                          <a:solidFill>
                            <a:schemeClr val="tx1"/>
                          </a:solidFill>
                          <a:effectLst/>
                          <a:latin typeface="楷体_GB2312" pitchFamily="49" charset="-122"/>
                          <a:ea typeface="楷体_GB2312" pitchFamily="49" charset="-122"/>
                        </a:rPr>
                        <a:t>A→a</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归约，</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出符号栈、</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入符号栈，</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出状态栈、</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为栈顶，查</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GOTO</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表</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入状态栈。 </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4</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024</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1800" b="1" i="0" u="none" strike="noStrike" cap="none" normalizeH="0" baseline="-25000">
                          <a:ln>
                            <a:noFill/>
                          </a:ln>
                          <a:solidFill>
                            <a:schemeClr val="tx1"/>
                          </a:solidFill>
                          <a:effectLst/>
                          <a:latin typeface="楷体_GB2312" pitchFamily="49" charset="-122"/>
                          <a:ea typeface="楷体_GB2312" pitchFamily="49" charset="-122"/>
                        </a:rPr>
                        <a:t>5</a:t>
                      </a:r>
                      <a:endParaRPr kumimoji="0" lang="en-US" altLang="zh-CN" sz="1800" b="1" i="0" u="none" strike="noStrike" cap="none" normalizeH="0" baseline="-2500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1800" b="1" i="0" u="none" strike="noStrike" cap="none" normalizeH="0" baseline="-25000">
                          <a:ln>
                            <a:noFill/>
                          </a:ln>
                          <a:solidFill>
                            <a:schemeClr val="tx1"/>
                          </a:solidFill>
                          <a:effectLst/>
                          <a:latin typeface="楷体_GB2312" pitchFamily="49" charset="-122"/>
                          <a:ea typeface="楷体_GB2312" pitchFamily="49" charset="-122"/>
                        </a:rPr>
                        <a:t>5</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代表</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5</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入状态栈，</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入符号栈。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5</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0245</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18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1800" b="1" i="0" u="none" strike="noStrike" cap="none" normalizeH="0" baseline="-2500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R1</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，用</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A→(A) </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归约，</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出符号栈、</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A</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入符号栈，</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245</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出状态栈、</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0</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为栈顶，查</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GOTO</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表</a:t>
                      </a: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,1</a:t>
                      </a: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入状态栈。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楷体_GB2312" pitchFamily="49" charset="-122"/>
                          <a:ea typeface="楷体_GB2312" pitchFamily="49" charset="-122"/>
                        </a:rPr>
                        <a:t>6</a:t>
                      </a:r>
                      <a:endParaRPr kumimoji="0" lang="en-US" altLang="zh-CN"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01</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ACCEPT</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输入符号为</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，查动作表为</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ACCEPT</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，接受。 </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0724" name="Text Box 68"/>
          <p:cNvSpPr txBox="1">
            <a:spLocks noChangeArrowheads="1"/>
          </p:cNvSpPr>
          <p:nvPr/>
        </p:nvSpPr>
        <p:spPr bwMode="auto">
          <a:xfrm>
            <a:off x="2895600" y="0"/>
            <a:ext cx="4191000" cy="457200"/>
          </a:xfrm>
          <a:prstGeom prst="rect">
            <a:avLst/>
          </a:prstGeom>
          <a:noFill/>
          <a:ln w="9525">
            <a:noFill/>
            <a:miter lim="800000"/>
          </a:ln>
        </p:spPr>
        <p:txBody>
          <a:bodyPr>
            <a:spAutoFit/>
          </a:bodyPr>
          <a:lstStyle/>
          <a:p>
            <a:pPr>
              <a:spcBef>
                <a:spcPct val="50000"/>
              </a:spcBef>
            </a:pPr>
            <a:r>
              <a:rPr kumimoji="1" lang="zh-CN" altLang="en-US" sz="2400" b="1">
                <a:solidFill>
                  <a:srgbClr val="FF0000"/>
                </a:solidFill>
                <a:latin typeface="楷体_GB2312"/>
                <a:ea typeface="楷体_GB2312"/>
                <a:cs typeface="楷体_GB2312"/>
              </a:rPr>
              <a:t>符号串 </a:t>
            </a:r>
            <a:r>
              <a:rPr kumimoji="1" lang="en-US" altLang="zh-CN" sz="2400" b="1">
                <a:solidFill>
                  <a:srgbClr val="FF0000"/>
                </a:solidFill>
                <a:latin typeface="楷体_GB2312"/>
                <a:ea typeface="楷体_GB2312"/>
                <a:cs typeface="楷体_GB2312"/>
              </a:rPr>
              <a:t>(a)</a:t>
            </a:r>
            <a:r>
              <a:rPr kumimoji="1" lang="zh-CN" altLang="en-US" sz="2400" b="1">
                <a:solidFill>
                  <a:srgbClr val="FF0000"/>
                </a:solidFill>
                <a:latin typeface="楷体_GB2312"/>
                <a:ea typeface="楷体_GB2312"/>
                <a:cs typeface="楷体_GB2312"/>
              </a:rPr>
              <a:t>的分析过程</a:t>
            </a:r>
            <a:r>
              <a:rPr kumimoji="1" lang="zh-CN" altLang="en-US">
                <a:solidFill>
                  <a:srgbClr val="FF0000"/>
                </a:solidFill>
                <a:latin typeface="Times New Roman" panose="02020603050405020304" pitchFamily="18" charset="0"/>
                <a:ea typeface="华文细黑" panose="02010600040101010101" pitchFamily="2" charset="-122"/>
              </a:rPr>
              <a:t> </a:t>
            </a:r>
            <a:endParaRPr kumimoji="1" lang="zh-CN" altLang="en-US">
              <a:solidFill>
                <a:srgbClr val="FF0000"/>
              </a:solidFill>
              <a:latin typeface="Times New Roman" panose="02020603050405020304" pitchFamily="18" charset="0"/>
              <a:ea typeface="华文细黑"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4"/>
          <p:cNvSpPr>
            <a:spLocks noGrp="1"/>
          </p:cNvSpPr>
          <p:nvPr>
            <p:ph type="sldNum" sz="quarter" idx="12"/>
          </p:nvPr>
        </p:nvSpPr>
        <p:spPr>
          <a:noFill/>
        </p:spPr>
        <p:txBody>
          <a:bodyPr/>
          <a:lstStyle/>
          <a:p>
            <a:fld id="{66141708-C17A-4CB4-9CA6-E8E64C86F9C2}"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71682" name="Text Box 2"/>
          <p:cNvSpPr txBox="1">
            <a:spLocks noChangeArrowheads="1"/>
          </p:cNvSpPr>
          <p:nvPr/>
        </p:nvSpPr>
        <p:spPr bwMode="auto">
          <a:xfrm>
            <a:off x="328613" y="317500"/>
            <a:ext cx="2514600" cy="1568450"/>
          </a:xfrm>
          <a:prstGeom prst="rect">
            <a:avLst/>
          </a:prstGeom>
          <a:noFill/>
          <a:ln w="9525">
            <a:noFill/>
            <a:miter lim="800000"/>
          </a:ln>
        </p:spPr>
        <p:txBody>
          <a:bodyPr>
            <a:spAutoFit/>
          </a:bodyPr>
          <a:lstStyle/>
          <a:p>
            <a:pPr algn="just">
              <a:spcBef>
                <a:spcPct val="50000"/>
              </a:spcBef>
            </a:pPr>
            <a:r>
              <a:rPr kumimoji="1" lang="zh-CN" altLang="en-US" sz="2400" b="1">
                <a:latin typeface="楷体_GB2312"/>
                <a:ea typeface="楷体_GB2312"/>
                <a:cs typeface="楷体_GB2312"/>
              </a:rPr>
              <a:t>文法</a:t>
            </a:r>
            <a:r>
              <a:rPr kumimoji="1" lang="en-US" altLang="zh-CN" sz="2400" b="1">
                <a:latin typeface="楷体_GB2312"/>
                <a:ea typeface="楷体_GB2312"/>
                <a:cs typeface="楷体_GB2312"/>
              </a:rPr>
              <a:t>G</a:t>
            </a:r>
            <a:r>
              <a:rPr kumimoji="1" lang="zh-CN" altLang="en-US" sz="2400" b="1">
                <a:latin typeface="楷体_GB2312"/>
                <a:ea typeface="楷体_GB2312"/>
                <a:cs typeface="楷体_GB2312"/>
              </a:rPr>
              <a:t>：</a:t>
            </a:r>
            <a:endParaRPr kumimoji="1" lang="zh-CN" altLang="en-US" sz="2400" b="1">
              <a:latin typeface="楷体_GB2312"/>
              <a:ea typeface="楷体_GB2312"/>
              <a:cs typeface="楷体_GB2312"/>
            </a:endParaRPr>
          </a:p>
          <a:p>
            <a:pPr algn="just">
              <a:spcBef>
                <a:spcPct val="50000"/>
              </a:spcBef>
            </a:pPr>
            <a:r>
              <a:rPr kumimoji="1" lang="zh-CN" altLang="en-US" sz="2400" b="1">
                <a:latin typeface="楷体_GB2312"/>
                <a:ea typeface="楷体_GB2312"/>
                <a:cs typeface="楷体_GB2312"/>
              </a:rPr>
              <a:t>   </a:t>
            </a:r>
            <a:r>
              <a:rPr kumimoji="1" lang="en-US" altLang="zh-CN" sz="2400" b="1">
                <a:latin typeface="楷体_GB2312"/>
                <a:ea typeface="楷体_GB2312"/>
                <a:cs typeface="楷体_GB2312"/>
              </a:rPr>
              <a:t>1) A→(A)</a:t>
            </a:r>
            <a:endParaRPr kumimoji="1" lang="en-US" altLang="zh-CN" sz="2400" b="1">
              <a:latin typeface="楷体_GB2312"/>
              <a:ea typeface="楷体_GB2312"/>
              <a:cs typeface="楷体_GB2312"/>
            </a:endParaRPr>
          </a:p>
          <a:p>
            <a:pPr algn="just">
              <a:spcBef>
                <a:spcPct val="50000"/>
              </a:spcBef>
            </a:pPr>
            <a:r>
              <a:rPr kumimoji="1" lang="en-US" altLang="zh-CN" sz="2400" b="1">
                <a:latin typeface="楷体_GB2312"/>
                <a:ea typeface="楷体_GB2312"/>
                <a:cs typeface="楷体_GB2312"/>
              </a:rPr>
              <a:t>   2) A→a</a:t>
            </a:r>
            <a:endParaRPr kumimoji="1" lang="en-US" altLang="zh-CN" sz="2400">
              <a:latin typeface="Times New Roman" panose="02020603050405020304" pitchFamily="18" charset="0"/>
              <a:ea typeface="华文细黑" panose="02010600040101010101" pitchFamily="2" charset="-122"/>
            </a:endParaRPr>
          </a:p>
        </p:txBody>
      </p:sp>
      <p:graphicFrame>
        <p:nvGraphicFramePr>
          <p:cNvPr id="732163" name="Group 3"/>
          <p:cNvGraphicFramePr>
            <a:graphicFrameLocks noGrp="1"/>
          </p:cNvGraphicFramePr>
          <p:nvPr/>
        </p:nvGraphicFramePr>
        <p:xfrm>
          <a:off x="2843213" y="44450"/>
          <a:ext cx="6096000" cy="3187700"/>
        </p:xfrm>
        <a:graphic>
          <a:graphicData uri="http://schemas.openxmlformats.org/drawingml/2006/table">
            <a:tbl>
              <a:tblPr/>
              <a:tblGrid>
                <a:gridCol w="1016000"/>
                <a:gridCol w="1016000"/>
                <a:gridCol w="1016000"/>
                <a:gridCol w="914400"/>
                <a:gridCol w="1117600"/>
                <a:gridCol w="1016000"/>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pitchFamily="49" charset="-122"/>
                          <a:ea typeface="楷体_GB2312" pitchFamily="49" charset="-122"/>
                        </a:rPr>
                        <a:t>状态 </a:t>
                      </a: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ACTION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GOTO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0</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3</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ACC</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3</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4</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3</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4</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rPr>
                        <a:t>5</a:t>
                      </a:r>
                      <a:endPar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5</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32224" name="Group 64"/>
          <p:cNvGraphicFramePr>
            <a:graphicFrameLocks noGrp="1"/>
          </p:cNvGraphicFramePr>
          <p:nvPr/>
        </p:nvGraphicFramePr>
        <p:xfrm>
          <a:off x="304800" y="3276600"/>
          <a:ext cx="8624888" cy="3138488"/>
        </p:xfrm>
        <a:graphic>
          <a:graphicData uri="http://schemas.openxmlformats.org/drawingml/2006/table">
            <a:tbl>
              <a:tblPr/>
              <a:tblGrid>
                <a:gridCol w="663575"/>
                <a:gridCol w="884238"/>
                <a:gridCol w="884237"/>
                <a:gridCol w="1473200"/>
                <a:gridCol w="1104900"/>
                <a:gridCol w="957263"/>
                <a:gridCol w="2657475"/>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步骤 </a:t>
                      </a:r>
                      <a:endPar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状态栈 </a:t>
                      </a:r>
                      <a:endPar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符号栈 </a:t>
                      </a:r>
                      <a:endPar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输入符号串 </a:t>
                      </a:r>
                      <a:endPar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ACTION </a:t>
                      </a:r>
                      <a:endParaRPr kumimoji="0" lang="en-US" altLang="zh-CN"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GOTO </a:t>
                      </a:r>
                      <a:endParaRPr kumimoji="0" lang="en-US" altLang="zh-CN"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说明 </a:t>
                      </a:r>
                      <a:endParaRPr kumimoji="0" lang="zh-CN" altLang="en-US" sz="17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0</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rgbClr val="FF3300"/>
                          </a:solidFill>
                          <a:effectLst/>
                          <a:latin typeface="华文细黑" panose="02010600040101010101" pitchFamily="2" charset="-122"/>
                          <a:ea typeface="华文细黑" panose="02010600040101010101" pitchFamily="2" charset="-122"/>
                        </a:rPr>
                        <a:t>(a)#</a:t>
                      </a:r>
                      <a:endParaRPr kumimoji="0" lang="en-US" altLang="zh-CN" sz="2000" b="1" i="0" u="none" strike="noStrike" cap="none" normalizeH="0" baseline="0" dirty="0">
                        <a:ln>
                          <a:noFill/>
                        </a:ln>
                        <a:solidFill>
                          <a:srgbClr val="FF3300"/>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S</a:t>
                      </a:r>
                      <a:r>
                        <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rPr>
                        <a:t>2</a:t>
                      </a:r>
                      <a:endPar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移进</a:t>
                      </a: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2</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02</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S</a:t>
                      </a:r>
                      <a:r>
                        <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rPr>
                        <a:t>3</a:t>
                      </a:r>
                      <a:endPar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移进</a:t>
                      </a: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810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3</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023</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R</a:t>
                      </a:r>
                      <a:r>
                        <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rPr>
                        <a:t>2</a:t>
                      </a:r>
                      <a:endPar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4</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用</a:t>
                      </a:r>
                      <a:r>
                        <a:rPr kumimoji="0" lang="en-US" altLang="zh-CN" sz="2000" b="1" i="0" u="none" strike="noStrike" cap="none" normalizeH="0" baseline="0" dirty="0" err="1">
                          <a:ln>
                            <a:noFill/>
                          </a:ln>
                          <a:solidFill>
                            <a:schemeClr val="tx1"/>
                          </a:solidFill>
                          <a:effectLst/>
                          <a:latin typeface="华文细黑" panose="02010600040101010101" pitchFamily="2" charset="-122"/>
                          <a:ea typeface="华文细黑" panose="02010600040101010101" pitchFamily="2" charset="-122"/>
                        </a:rPr>
                        <a:t>A→a</a:t>
                      </a: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 </a:t>
                      </a: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归约</a:t>
                      </a: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4</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024</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S</a:t>
                      </a:r>
                      <a:r>
                        <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rPr>
                        <a:t>5</a:t>
                      </a:r>
                      <a:endPar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移进</a:t>
                      </a: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5</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0245</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R</a:t>
                      </a:r>
                      <a:r>
                        <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rPr>
                        <a:t>1</a:t>
                      </a:r>
                      <a:endParaRPr kumimoji="0" lang="en-US" altLang="zh-CN" sz="2000" b="1" i="0" u="none" strike="noStrike" cap="none" normalizeH="0" baseline="-2500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1</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用</a:t>
                      </a: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A→(A) </a:t>
                      </a: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归约</a:t>
                      </a: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6</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01</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ACC</a:t>
                      </a:r>
                      <a:endParaRPr kumimoji="0" lang="en-US" altLang="zh-CN"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接受。 </a:t>
                      </a:r>
                      <a:endParaRPr kumimoji="0" lang="zh-CN" altLang="en-US" sz="20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5187" name="Text Box 130"/>
          <p:cNvSpPr txBox="1">
            <a:spLocks noChangeArrowheads="1"/>
          </p:cNvSpPr>
          <p:nvPr/>
        </p:nvSpPr>
        <p:spPr bwMode="auto">
          <a:xfrm>
            <a:off x="152400" y="2743200"/>
            <a:ext cx="2438400" cy="457200"/>
          </a:xfrm>
          <a:prstGeom prst="rect">
            <a:avLst/>
          </a:prstGeom>
          <a:noFill/>
          <a:ln w="9525">
            <a:noFill/>
            <a:miter lim="800000"/>
          </a:ln>
        </p:spPr>
        <p:txBody>
          <a:bodyPr>
            <a:spAutoFit/>
          </a:bodyPr>
          <a:lstStyle/>
          <a:p>
            <a:pPr>
              <a:spcBef>
                <a:spcPct val="50000"/>
              </a:spcBef>
            </a:pPr>
            <a:r>
              <a:rPr kumimoji="1" lang="en-US" altLang="zh-CN" sz="2400" b="1">
                <a:solidFill>
                  <a:srgbClr val="FF3300"/>
                </a:solidFill>
                <a:latin typeface="Times New Roman" panose="02020603050405020304" pitchFamily="18" charset="0"/>
                <a:ea typeface="华文隶书" pitchFamily="2" charset="-122"/>
                <a:cs typeface="Times New Roman" panose="02020603050405020304" pitchFamily="18" charset="0"/>
              </a:rPr>
              <a:t>LR</a:t>
            </a:r>
            <a:r>
              <a:rPr kumimoji="1" lang="zh-CN" altLang="en-US" sz="2400" b="1">
                <a:solidFill>
                  <a:srgbClr val="FF3300"/>
                </a:solidFill>
                <a:latin typeface="华文隶书" pitchFamily="2" charset="-122"/>
                <a:ea typeface="华文隶书" pitchFamily="2" charset="-122"/>
                <a:cs typeface="Times New Roman" panose="02020603050405020304" pitchFamily="18" charset="0"/>
              </a:rPr>
              <a:t>分析过程</a:t>
            </a:r>
            <a:endParaRPr kumimoji="1" lang="zh-CN" altLang="en-US" sz="2400" b="1">
              <a:solidFill>
                <a:srgbClr val="FF3300"/>
              </a:solidFill>
              <a:latin typeface="华文隶书" pitchFamily="2" charset="-122"/>
              <a:ea typeface="华文隶书"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32163"/>
                                        </p:tgtEl>
                                        <p:attrNameLst>
                                          <p:attrName>style.visibility</p:attrName>
                                        </p:attrNameLst>
                                      </p:cBhvr>
                                      <p:to>
                                        <p:strVal val="visible"/>
                                      </p:to>
                                    </p:set>
                                    <p:animEffect transition="in" filter="strips(downRight)">
                                      <p:cBhvr>
                                        <p:cTn id="7" dur="500"/>
                                        <p:tgtEl>
                                          <p:spTgt spid="7321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5187"/>
                                        </p:tgtEl>
                                        <p:attrNameLst>
                                          <p:attrName>style.visibility</p:attrName>
                                        </p:attrNameLst>
                                      </p:cBhvr>
                                      <p:to>
                                        <p:strVal val="visible"/>
                                      </p:to>
                                    </p:set>
                                    <p:animEffect transition="in" filter="fade">
                                      <p:cBhvr>
                                        <p:cTn id="12" dur="500"/>
                                        <p:tgtEl>
                                          <p:spTgt spid="45187"/>
                                        </p:tgtEl>
                                      </p:cBhvr>
                                    </p:animEffect>
                                    <p:anim calcmode="lin" valueType="num">
                                      <p:cBhvr>
                                        <p:cTn id="13" dur="500" fill="hold"/>
                                        <p:tgtEl>
                                          <p:spTgt spid="45187"/>
                                        </p:tgtEl>
                                        <p:attrNameLst>
                                          <p:attrName>ppt_x</p:attrName>
                                        </p:attrNameLst>
                                      </p:cBhvr>
                                      <p:tavLst>
                                        <p:tav tm="0">
                                          <p:val>
                                            <p:strVal val="#ppt_x"/>
                                          </p:val>
                                        </p:tav>
                                        <p:tav tm="100000">
                                          <p:val>
                                            <p:strVal val="#ppt_x"/>
                                          </p:val>
                                        </p:tav>
                                      </p:tavLst>
                                    </p:anim>
                                    <p:anim calcmode="lin" valueType="num">
                                      <p:cBhvr>
                                        <p:cTn id="14" dur="500" fill="hold"/>
                                        <p:tgtEl>
                                          <p:spTgt spid="4518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732224"/>
                                        </p:tgtEl>
                                        <p:attrNameLst>
                                          <p:attrName>style.visibility</p:attrName>
                                        </p:attrNameLst>
                                      </p:cBhvr>
                                      <p:to>
                                        <p:strVal val="visible"/>
                                      </p:to>
                                    </p:set>
                                    <p:animEffect transition="in" filter="strips(downRight)">
                                      <p:cBhvr>
                                        <p:cTn id="19" dur="500"/>
                                        <p:tgtEl>
                                          <p:spTgt spid="732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8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4"/>
          <p:cNvSpPr>
            <a:spLocks noGrp="1"/>
          </p:cNvSpPr>
          <p:nvPr>
            <p:ph type="sldNum" sz="quarter" idx="12"/>
          </p:nvPr>
        </p:nvSpPr>
        <p:spPr>
          <a:noFill/>
        </p:spPr>
        <p:txBody>
          <a:bodyPr/>
          <a:lstStyle/>
          <a:p>
            <a:fld id="{22A11843-34E0-448A-825C-74A47CDF26BE}"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37892" name="Text Box 3"/>
          <p:cNvSpPr txBox="1">
            <a:spLocks noChangeArrowheads="1"/>
          </p:cNvSpPr>
          <p:nvPr/>
        </p:nvSpPr>
        <p:spPr bwMode="auto">
          <a:xfrm>
            <a:off x="323850" y="758825"/>
            <a:ext cx="9144000" cy="5772150"/>
          </a:xfrm>
          <a:prstGeom prst="rect">
            <a:avLst/>
          </a:prstGeom>
          <a:noFill/>
          <a:ln w="9525">
            <a:noFill/>
            <a:miter lim="800000"/>
          </a:ln>
        </p:spPr>
        <p:txBody>
          <a:bodyPr>
            <a:spAutoFit/>
          </a:bodyPr>
          <a:lstStyle/>
          <a:p>
            <a:pPr algn="just">
              <a:lnSpc>
                <a:spcPct val="60000"/>
              </a:lnSpc>
              <a:spcBef>
                <a:spcPct val="50000"/>
              </a:spcBef>
              <a:defRPr/>
            </a:pP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输入：</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分析表、分析栈、输入串</a:t>
            </a:r>
            <a:endPar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输出：若输入串是合法的，输出最右推导所用规则的逆序列，否则报错。</a:t>
            </a:r>
            <a:endPar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ts val="1800"/>
              </a:spcBef>
              <a:defRPr/>
            </a:pP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初始化；</a:t>
            </a:r>
            <a:r>
              <a:rPr kumimoji="1" lang="en-US" altLang="zh-CN"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分析栈只有状态栈</a:t>
            </a:r>
            <a:r>
              <a:rPr kumimoji="1" lang="en-US" altLang="zh-CN"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，其栈顶状态为</a:t>
            </a:r>
            <a:r>
              <a:rPr kumimoji="1" lang="en-US" altLang="zh-CN"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30000"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分析表已建立；</a:t>
            </a:r>
            <a:endPar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 Pa</a:t>
            </a: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指向输入串的第一个符号</a:t>
            </a:r>
            <a:r>
              <a:rPr kumimoji="1" lang="en-US" altLang="zh-CN"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输入符号用</a:t>
            </a:r>
            <a:r>
              <a:rPr kumimoji="1" lang="en-US" altLang="zh-CN"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代表。</a:t>
            </a:r>
            <a:endParaRPr kumimoji="1" lang="zh-CN" altLang="en-US" sz="20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while ( ACTION[</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dirty="0" err="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]!=acc)    </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 a</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是</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Pa</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指向的符号，</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是分析栈的栈顶状态</a:t>
            </a:r>
            <a:endPar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if (ACTION [</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dirty="0" err="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]==error)</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     error;</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else if (ACTION [</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dirty="0" err="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dirty="0" err="1">
                <a:latin typeface="Times New Roman" panose="02020603050405020304" pitchFamily="18" charset="0"/>
                <a:ea typeface="华文细黑" panose="02010600040101010101" pitchFamily="2" charset="-122"/>
                <a:cs typeface="Times New Roman" panose="02020603050405020304" pitchFamily="18" charset="0"/>
              </a:rPr>
              <a:t>k</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移进</a:t>
            </a:r>
            <a:endPar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状态</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k</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压入状态栈；</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    推进</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Pa</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指向下一个输入符号；</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else if (ACTION [</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25000" dirty="0" err="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r</a:t>
            </a:r>
            <a:r>
              <a:rPr kumimoji="1" lang="en-US" altLang="zh-CN" sz="2000" b="1" baseline="-30000" dirty="0" err="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用第</a:t>
            </a:r>
            <a:r>
              <a:rPr kumimoji="1" lang="en-US" altLang="zh-CN" sz="2000" b="1" dirty="0" err="1">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个规则</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规约</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|=n</a:t>
            </a:r>
            <a:endPar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从分析栈弹出</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=n</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个状态；    </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新栈顶状态为</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30000"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i-n</a:t>
            </a:r>
            <a:endPar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GOTO [S</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dirty="0" err="1">
                <a:latin typeface="Times New Roman" panose="02020603050405020304" pitchFamily="18" charset="0"/>
                <a:ea typeface="华文细黑" panose="02010600040101010101" pitchFamily="2" charset="-122"/>
                <a:cs typeface="Times New Roman" panose="02020603050405020304" pitchFamily="18" charset="0"/>
              </a:rPr>
              <a:t>n</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压入栈；         </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 GOTO [S</a:t>
            </a:r>
            <a:r>
              <a:rPr kumimoji="1" lang="en-US" altLang="zh-CN" sz="2000" b="1" baseline="-30000"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i-n</a:t>
            </a:r>
            <a:r>
              <a:rPr kumimoji="1" lang="en-US" altLang="zh-CN"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 A]</a:t>
            </a:r>
            <a:r>
              <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rPr>
              <a:t>是下一个新状态</a:t>
            </a:r>
            <a:endParaRPr kumimoji="1" lang="zh-CN" altLang="en-US" sz="2000" b="1" dirty="0">
              <a:solidFill>
                <a:schemeClr val="accent6">
                  <a:lumMod val="75000"/>
                </a:schemeClr>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输出产生式 </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60000"/>
              </a:lnSpc>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2707" name="Text Box 4"/>
          <p:cNvSpPr txBox="1">
            <a:spLocks noChangeArrowheads="1"/>
          </p:cNvSpPr>
          <p:nvPr/>
        </p:nvSpPr>
        <p:spPr bwMode="auto">
          <a:xfrm>
            <a:off x="533400" y="158750"/>
            <a:ext cx="3030538" cy="461963"/>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5.LR</a:t>
            </a:r>
            <a:r>
              <a:rPr kumimoji="1" lang="zh-CN" altLang="en-US" sz="2400" b="1">
                <a:solidFill>
                  <a:srgbClr val="FF3300"/>
                </a:solidFill>
                <a:latin typeface="楷体_GB2312"/>
                <a:ea typeface="楷体_GB2312"/>
                <a:cs typeface="楷体_GB2312"/>
              </a:rPr>
              <a:t>分析器总控程序</a:t>
            </a:r>
            <a:endParaRPr kumimoji="1" lang="zh-CN" altLang="en-US" sz="3600" b="1">
              <a:solidFill>
                <a:srgbClr val="0000CC"/>
              </a:solidFill>
              <a:latin typeface="Times New Roman" panose="02020603050405020304" pitchFamily="18" charset="0"/>
              <a:ea typeface="华文细黑"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a:spLocks noGrp="1" noChangeArrowheads="1"/>
          </p:cNvSpPr>
          <p:nvPr>
            <p:ph type="sldNum" sz="quarter" idx="12"/>
          </p:nvPr>
        </p:nvSpPr>
        <p:spPr>
          <a:noFill/>
        </p:spPr>
        <p:txBody>
          <a:bodyPr/>
          <a:lstStyle/>
          <a:p>
            <a:fld id="{60908263-172E-45CC-81C7-8A711C239992}" type="slidenum">
              <a:rPr lang="zh-CN" altLang="en-US" smtClean="0">
                <a:ea typeface="微软雅黑" panose="020B0503020204020204" pitchFamily="34" charset="-122"/>
              </a:rPr>
            </a:fld>
            <a:endParaRPr lang="en-US" altLang="zh-CN">
              <a:ea typeface="微软雅黑" panose="020B0503020204020204" pitchFamily="34" charset="-122"/>
            </a:endParaRPr>
          </a:p>
        </p:txBody>
      </p:sp>
      <p:sp>
        <p:nvSpPr>
          <p:cNvPr id="8195" name="Rectangle 7"/>
          <p:cNvSpPr>
            <a:spLocks noGrp="1" noRot="1" noChangeAspect="1" noMove="1" noResize="1" noEditPoints="1" noAdjustHandles="1" noChangeArrowheads="1" noChangeShapeType="1" noTextEdit="1"/>
          </p:cNvSpPr>
          <p:nvPr>
            <p:ph type="title"/>
          </p:nvPr>
        </p:nvSpPr>
        <p:spPr>
          <a:xfrm>
            <a:off x="684213" y="333375"/>
            <a:ext cx="7775575" cy="503238"/>
          </a:xfrm>
          <a:blipFill>
            <a:blip r:embed="rId1" cstate="print"/>
            <a:stretch>
              <a:fillRect t="-18293" b="-53659"/>
            </a:stretch>
          </a:blipFill>
        </p:spPr>
        <p:txBody>
          <a:bodyPr/>
          <a:lstStyle/>
          <a:p>
            <a:pPr>
              <a:defRPr/>
            </a:pPr>
            <a:r>
              <a:rPr lang="zh-CN" altLang="en-US">
                <a:noFill/>
              </a:rPr>
              <a:t> </a:t>
            </a:r>
            <a:endParaRPr lang="zh-CN" altLang="en-US">
              <a:noFill/>
            </a:endParaRPr>
          </a:p>
        </p:txBody>
      </p:sp>
      <p:sp>
        <p:nvSpPr>
          <p:cNvPr id="6" name="Text Box 6"/>
          <p:cNvSpPr txBox="1">
            <a:spLocks noRot="1" noChangeAspect="1" noMove="1" noResize="1" noEditPoints="1" noAdjustHandles="1" noChangeArrowheads="1" noChangeShapeType="1" noTextEdit="1"/>
          </p:cNvSpPr>
          <p:nvPr/>
        </p:nvSpPr>
        <p:spPr bwMode="auto">
          <a:xfrm>
            <a:off x="323850" y="1197913"/>
            <a:ext cx="8496300" cy="430887"/>
          </a:xfrm>
          <a:prstGeom prst="rect">
            <a:avLst/>
          </a:prstGeom>
          <a:blipFill rotWithShape="1">
            <a:blip r:embed="rId2" cstate="print"/>
            <a:stretch>
              <a:fillRect l="-861" t="-10000" b="-28571"/>
            </a:stretch>
          </a:blipFill>
          <a:ln>
            <a:noFill/>
          </a:ln>
        </p:spPr>
        <p:txBody>
          <a:bodyPr/>
          <a:lstStyle/>
          <a:p>
            <a:pPr eaLnBrk="0" hangingPunct="0">
              <a:defRPr/>
            </a:pPr>
            <a:r>
              <a:rPr lang="zh-CN" altLang="en-US">
                <a:noFill/>
                <a:latin typeface="Arial" panose="020B0604020202020204" pitchFamily="34" charset="0"/>
                <a:ea typeface="宋体" panose="02010600030101010101" pitchFamily="2" charset="-122"/>
              </a:rPr>
              <a:t> </a:t>
            </a:r>
            <a:endParaRPr lang="zh-CN" altLang="en-US">
              <a:noFill/>
              <a:latin typeface="Arial" panose="020B0604020202020204" pitchFamily="34" charset="0"/>
              <a:ea typeface="宋体" panose="02010600030101010101" pitchFamily="2" charset="-122"/>
            </a:endParaRPr>
          </a:p>
        </p:txBody>
      </p:sp>
      <p:sp>
        <p:nvSpPr>
          <p:cNvPr id="7" name="Text Box 6"/>
          <p:cNvSpPr txBox="1">
            <a:spLocks noRot="1" noChangeAspect="1" noMove="1" noResize="1" noEditPoints="1" noAdjustHandles="1" noChangeArrowheads="1" noChangeShapeType="1" noTextEdit="1"/>
          </p:cNvSpPr>
          <p:nvPr/>
        </p:nvSpPr>
        <p:spPr bwMode="auto">
          <a:xfrm>
            <a:off x="414129" y="2132856"/>
            <a:ext cx="8496300" cy="2724977"/>
          </a:xfrm>
          <a:prstGeom prst="rect">
            <a:avLst/>
          </a:prstGeom>
          <a:blipFill rotWithShape="1">
            <a:blip r:embed="rId3" cstate="print"/>
            <a:stretch>
              <a:fillRect l="-933" r="-717" b="-3579"/>
            </a:stretch>
          </a:blipFill>
          <a:ln>
            <a:noFill/>
          </a:ln>
        </p:spPr>
        <p:txBody>
          <a:bodyPr/>
          <a:lstStyle/>
          <a:p>
            <a:pPr eaLnBrk="0" hangingPunct="0">
              <a:defRPr/>
            </a:pPr>
            <a:r>
              <a:rPr lang="zh-CN" altLang="en-US">
                <a:noFill/>
                <a:latin typeface="Arial" panose="020B0604020202020204" pitchFamily="34" charset="0"/>
                <a:ea typeface="宋体" panose="02010600030101010101" pitchFamily="2" charset="-122"/>
              </a:rPr>
              <a:t> </a:t>
            </a:r>
            <a:endParaRPr lang="zh-CN" altLang="en-US">
              <a:noFill/>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5"/>
          <p:cNvSpPr>
            <a:spLocks noGrp="1"/>
          </p:cNvSpPr>
          <p:nvPr>
            <p:ph type="sldNum" sz="quarter" idx="12"/>
          </p:nvPr>
        </p:nvSpPr>
        <p:spPr>
          <a:noFill/>
        </p:spPr>
        <p:txBody>
          <a:bodyPr/>
          <a:lstStyle/>
          <a:p>
            <a:fld id="{4903C0EA-5254-4D70-971B-AB335146005F}"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73730" name="Rectangle 2"/>
          <p:cNvSpPr>
            <a:spLocks noGrp="1" noChangeArrowheads="1"/>
          </p:cNvSpPr>
          <p:nvPr>
            <p:ph type="title"/>
          </p:nvPr>
        </p:nvSpPr>
        <p:spPr>
          <a:xfrm>
            <a:off x="684213" y="333375"/>
            <a:ext cx="7704137" cy="576263"/>
          </a:xfrm>
        </p:spPr>
        <p:txBody>
          <a:bodyPr/>
          <a:lstStyle/>
          <a:p>
            <a:pPr eaLnBrk="1" hangingPunct="1"/>
            <a:r>
              <a:rPr kumimoji="1" lang="en-US" altLang="zh-CN" sz="3600" b="1">
                <a:solidFill>
                  <a:schemeClr val="accent2"/>
                </a:solidFill>
              </a:rPr>
              <a:t>7.2  LR</a:t>
            </a:r>
            <a:r>
              <a:rPr kumimoji="1" lang="zh-CN" altLang="en-US" sz="3600" b="1">
                <a:solidFill>
                  <a:schemeClr val="accent2"/>
                </a:solidFill>
              </a:rPr>
              <a:t>（</a:t>
            </a:r>
            <a:r>
              <a:rPr kumimoji="1" lang="en-US" altLang="zh-CN" sz="3600" b="1">
                <a:solidFill>
                  <a:schemeClr val="accent2"/>
                </a:solidFill>
              </a:rPr>
              <a:t>0</a:t>
            </a:r>
            <a:r>
              <a:rPr kumimoji="1" lang="zh-CN" altLang="en-US" sz="3600" b="1">
                <a:solidFill>
                  <a:schemeClr val="accent2"/>
                </a:solidFill>
              </a:rPr>
              <a:t>）分析法</a:t>
            </a:r>
            <a:endParaRPr kumimoji="1" lang="zh-CN" altLang="en-US" sz="3600" b="1">
              <a:solidFill>
                <a:schemeClr val="tx1"/>
              </a:solidFill>
            </a:endParaRPr>
          </a:p>
        </p:txBody>
      </p:sp>
      <p:sp>
        <p:nvSpPr>
          <p:cNvPr id="652293" name="Text Box 5"/>
          <p:cNvSpPr txBox="1">
            <a:spLocks noChangeArrowheads="1"/>
          </p:cNvSpPr>
          <p:nvPr/>
        </p:nvSpPr>
        <p:spPr bwMode="auto">
          <a:xfrm>
            <a:off x="0" y="1571625"/>
            <a:ext cx="9144000" cy="1865313"/>
          </a:xfrm>
          <a:prstGeom prst="rect">
            <a:avLst/>
          </a:prstGeom>
          <a:noFill/>
          <a:ln w="9525">
            <a:noFill/>
            <a:miter lim="800000"/>
          </a:ln>
        </p:spPr>
        <p:txBody>
          <a:bodyPr>
            <a:spAutoFit/>
          </a:bodyPr>
          <a:lstStyle/>
          <a:p>
            <a:pPr algn="just">
              <a:lnSpc>
                <a:spcPct val="120000"/>
              </a:lnSpc>
            </a:pPr>
            <a:r>
              <a:rPr kumimoji="1" lang="zh-CN" altLang="en-US" sz="2400" b="1">
                <a:latin typeface="华文细黑" panose="02010600040101010101" pitchFamily="2" charset="-122"/>
                <a:ea typeface="华文细黑" panose="02010600040101010101" pitchFamily="2" charset="-122"/>
              </a:rPr>
              <a:t>        </a:t>
            </a:r>
            <a:r>
              <a:rPr kumimoji="1" lang="en-US" altLang="zh-CN" sz="2400" b="1">
                <a:solidFill>
                  <a:srgbClr val="000000"/>
                </a:solidFill>
                <a:latin typeface="华文细黑" panose="02010600040101010101" pitchFamily="2" charset="-122"/>
                <a:ea typeface="华文细黑" panose="02010600040101010101" pitchFamily="2" charset="-122"/>
              </a:rPr>
              <a:t>LR(0)</a:t>
            </a:r>
            <a:r>
              <a:rPr kumimoji="1" lang="zh-CN" altLang="en-US" sz="2400" b="1">
                <a:solidFill>
                  <a:srgbClr val="000000"/>
                </a:solidFill>
                <a:latin typeface="华文细黑" panose="02010600040101010101" pitchFamily="2" charset="-122"/>
                <a:ea typeface="华文细黑" panose="02010600040101010101" pitchFamily="2" charset="-122"/>
              </a:rPr>
              <a:t>分析器是</a:t>
            </a:r>
            <a:r>
              <a:rPr kumimoji="1" lang="en-US" altLang="zh-CN" sz="2400" b="1">
                <a:solidFill>
                  <a:srgbClr val="000000"/>
                </a:solidFill>
                <a:latin typeface="华文细黑" panose="02010600040101010101" pitchFamily="2" charset="-122"/>
                <a:ea typeface="华文细黑" panose="02010600040101010101" pitchFamily="2" charset="-122"/>
              </a:rPr>
              <a:t>LR</a:t>
            </a:r>
            <a:r>
              <a:rPr kumimoji="1" lang="zh-CN" altLang="en-US" sz="2400" b="1">
                <a:solidFill>
                  <a:srgbClr val="000000"/>
                </a:solidFill>
                <a:latin typeface="华文细黑" panose="02010600040101010101" pitchFamily="2" charset="-122"/>
                <a:ea typeface="华文细黑" panose="02010600040101010101" pitchFamily="2" charset="-122"/>
              </a:rPr>
              <a:t>分析方法中最简单的一种，在确定分析动作时，不需要向前查看任何符号。</a:t>
            </a:r>
            <a:endParaRPr kumimoji="1" lang="zh-CN" altLang="en-US" sz="2400" b="1">
              <a:solidFill>
                <a:srgbClr val="000000"/>
              </a:solidFill>
              <a:latin typeface="华文细黑" panose="02010600040101010101" pitchFamily="2" charset="-122"/>
              <a:ea typeface="华文细黑" panose="02010600040101010101" pitchFamily="2" charset="-122"/>
            </a:endParaRPr>
          </a:p>
          <a:p>
            <a:pPr algn="just">
              <a:lnSpc>
                <a:spcPct val="120000"/>
              </a:lnSpc>
            </a:pPr>
            <a:r>
              <a:rPr kumimoji="1" lang="zh-CN" altLang="en-US" sz="2400" b="1">
                <a:solidFill>
                  <a:srgbClr val="000000"/>
                </a:solidFill>
                <a:latin typeface="华文细黑" panose="02010600040101010101" pitchFamily="2" charset="-122"/>
                <a:ea typeface="华文细黑" panose="02010600040101010101" pitchFamily="2" charset="-122"/>
              </a:rPr>
              <a:t>        只有很少的文法可以构造出无二义性的</a:t>
            </a:r>
            <a:r>
              <a:rPr kumimoji="1" lang="en-US" altLang="zh-CN" sz="2400" b="1">
                <a:solidFill>
                  <a:srgbClr val="000000"/>
                </a:solidFill>
                <a:latin typeface="华文细黑" panose="02010600040101010101" pitchFamily="2" charset="-122"/>
                <a:ea typeface="华文细黑" panose="02010600040101010101" pitchFamily="2" charset="-122"/>
              </a:rPr>
              <a:t>LR(0)</a:t>
            </a:r>
            <a:r>
              <a:rPr kumimoji="1" lang="zh-CN" altLang="en-US" sz="2400" b="1">
                <a:solidFill>
                  <a:srgbClr val="000000"/>
                </a:solidFill>
                <a:latin typeface="华文细黑" panose="02010600040101010101" pitchFamily="2" charset="-122"/>
                <a:ea typeface="华文细黑" panose="02010600040101010101" pitchFamily="2" charset="-122"/>
              </a:rPr>
              <a:t>分析表，</a:t>
            </a:r>
            <a:r>
              <a:rPr kumimoji="1" lang="en-US" altLang="zh-CN" sz="2400" b="1">
                <a:solidFill>
                  <a:srgbClr val="000000"/>
                </a:solidFill>
                <a:latin typeface="华文细黑" panose="02010600040101010101" pitchFamily="2" charset="-122"/>
                <a:ea typeface="华文细黑" panose="02010600040101010101" pitchFamily="2" charset="-122"/>
              </a:rPr>
              <a:t>LR(0)</a:t>
            </a:r>
            <a:r>
              <a:rPr kumimoji="1" lang="zh-CN" altLang="en-US" sz="2400" b="1">
                <a:solidFill>
                  <a:srgbClr val="000000"/>
                </a:solidFill>
                <a:latin typeface="华文细黑" panose="02010600040101010101" pitchFamily="2" charset="-122"/>
                <a:ea typeface="华文细黑" panose="02010600040101010101" pitchFamily="2" charset="-122"/>
              </a:rPr>
              <a:t>分析法是</a:t>
            </a:r>
            <a:r>
              <a:rPr kumimoji="1" lang="en-US" altLang="zh-CN" sz="2400" b="1">
                <a:solidFill>
                  <a:srgbClr val="000000"/>
                </a:solidFill>
                <a:latin typeface="华文细黑" panose="02010600040101010101" pitchFamily="2" charset="-122"/>
                <a:ea typeface="华文细黑" panose="02010600040101010101" pitchFamily="2" charset="-122"/>
              </a:rPr>
              <a:t>SLR(1)</a:t>
            </a:r>
            <a:r>
              <a:rPr kumimoji="1" lang="zh-CN" altLang="en-US" sz="2400" b="1">
                <a:solidFill>
                  <a:srgbClr val="000000"/>
                </a:solidFill>
                <a:latin typeface="华文细黑" panose="02010600040101010101" pitchFamily="2" charset="-122"/>
                <a:ea typeface="华文细黑" panose="02010600040101010101" pitchFamily="2" charset="-122"/>
              </a:rPr>
              <a:t>分析法和</a:t>
            </a:r>
            <a:r>
              <a:rPr kumimoji="1" lang="en-US" altLang="zh-CN" sz="2400" b="1">
                <a:solidFill>
                  <a:srgbClr val="000000"/>
                </a:solidFill>
                <a:latin typeface="华文细黑" panose="02010600040101010101" pitchFamily="2" charset="-122"/>
                <a:ea typeface="华文细黑" panose="02010600040101010101" pitchFamily="2" charset="-122"/>
              </a:rPr>
              <a:t>LR(1)</a:t>
            </a:r>
            <a:r>
              <a:rPr kumimoji="1" lang="zh-CN" altLang="en-US" sz="2400" b="1">
                <a:solidFill>
                  <a:srgbClr val="000000"/>
                </a:solidFill>
                <a:latin typeface="华文细黑" panose="02010600040101010101" pitchFamily="2" charset="-122"/>
                <a:ea typeface="华文细黑" panose="02010600040101010101" pitchFamily="2" charset="-122"/>
              </a:rPr>
              <a:t>分析法的基础。</a:t>
            </a:r>
            <a:endParaRPr kumimoji="1" lang="zh-CN" altLang="en-US" sz="2400" b="1">
              <a:solidFill>
                <a:srgbClr val="000000"/>
              </a:solidFill>
              <a:latin typeface="华文细黑" panose="02010600040101010101" pitchFamily="2" charset="-122"/>
              <a:ea typeface="华文细黑" panose="02010600040101010101" pitchFamily="2" charset="-122"/>
            </a:endParaRPr>
          </a:p>
        </p:txBody>
      </p:sp>
      <p:sp>
        <p:nvSpPr>
          <p:cNvPr id="652294" name="Text Box 6"/>
          <p:cNvSpPr txBox="1">
            <a:spLocks noChangeArrowheads="1"/>
          </p:cNvSpPr>
          <p:nvPr/>
        </p:nvSpPr>
        <p:spPr bwMode="auto">
          <a:xfrm>
            <a:off x="0" y="3714750"/>
            <a:ext cx="9144000" cy="1422400"/>
          </a:xfrm>
          <a:prstGeom prst="rect">
            <a:avLst/>
          </a:prstGeom>
          <a:noFill/>
          <a:ln w="9525">
            <a:noFill/>
            <a:miter lim="800000"/>
          </a:ln>
        </p:spPr>
        <p:txBody>
          <a:bodyPr>
            <a:spAutoFit/>
          </a:bodyPr>
          <a:lstStyle/>
          <a:p>
            <a:pPr algn="just">
              <a:lnSpc>
                <a:spcPct val="120000"/>
              </a:lnSpc>
            </a:pPr>
            <a:r>
              <a:rPr kumimoji="1" lang="zh-CN" altLang="en-US" sz="2000">
                <a:solidFill>
                  <a:srgbClr val="000000"/>
                </a:solidFill>
                <a:latin typeface="华文细黑" panose="02010600040101010101" pitchFamily="2" charset="-122"/>
                <a:ea typeface="华文细黑" panose="02010600040101010101" pitchFamily="2" charset="-122"/>
              </a:rPr>
              <a:t>          </a:t>
            </a:r>
            <a:r>
              <a:rPr kumimoji="1" lang="zh-CN" altLang="en-US" sz="2400" b="1">
                <a:solidFill>
                  <a:srgbClr val="000000"/>
                </a:solidFill>
                <a:latin typeface="华文细黑" panose="02010600040101010101" pitchFamily="2" charset="-122"/>
                <a:ea typeface="华文细黑" panose="02010600040101010101" pitchFamily="2" charset="-122"/>
              </a:rPr>
              <a:t>为了进行</a:t>
            </a:r>
            <a:r>
              <a:rPr kumimoji="1" lang="en-US" altLang="zh-CN" sz="2400" b="1">
                <a:solidFill>
                  <a:srgbClr val="000000"/>
                </a:solidFill>
                <a:latin typeface="华文细黑" panose="02010600040101010101" pitchFamily="2" charset="-122"/>
                <a:ea typeface="华文细黑" panose="02010600040101010101" pitchFamily="2" charset="-122"/>
              </a:rPr>
              <a:t>LR(0)</a:t>
            </a:r>
            <a:r>
              <a:rPr kumimoji="1" lang="zh-CN" altLang="en-US" sz="2400" b="1">
                <a:solidFill>
                  <a:srgbClr val="000000"/>
                </a:solidFill>
                <a:latin typeface="华文细黑" panose="02010600040101010101" pitchFamily="2" charset="-122"/>
                <a:ea typeface="华文细黑" panose="02010600040101010101" pitchFamily="2" charset="-122"/>
              </a:rPr>
              <a:t>分析，首先需要对文法进行拓广，目的是使文法只有</a:t>
            </a:r>
            <a:r>
              <a:rPr kumimoji="1" lang="zh-CN" altLang="en-US" sz="2400" b="1">
                <a:solidFill>
                  <a:srgbClr val="003399"/>
                </a:solidFill>
                <a:latin typeface="华文细黑" panose="02010600040101010101" pitchFamily="2" charset="-122"/>
                <a:ea typeface="华文细黑" panose="02010600040101010101" pitchFamily="2" charset="-122"/>
              </a:rPr>
              <a:t>一个以开始符号作为左部</a:t>
            </a:r>
            <a:r>
              <a:rPr kumimoji="1" lang="zh-CN" altLang="en-US" sz="2400" b="1">
                <a:solidFill>
                  <a:srgbClr val="000000"/>
                </a:solidFill>
                <a:latin typeface="华文细黑" panose="02010600040101010101" pitchFamily="2" charset="-122"/>
                <a:ea typeface="华文细黑" panose="02010600040101010101" pitchFamily="2" charset="-122"/>
              </a:rPr>
              <a:t>的产生式，从而使构造出来的分析器有唯一的接受状态。拓广后的文法称为拓广文法</a:t>
            </a:r>
            <a:r>
              <a:rPr kumimoji="1" lang="en-US" altLang="zh-CN" sz="2400" b="1">
                <a:solidFill>
                  <a:srgbClr val="000000"/>
                </a:solidFill>
                <a:latin typeface="华文细黑" panose="02010600040101010101" pitchFamily="2" charset="-122"/>
                <a:ea typeface="华文细黑" panose="02010600040101010101" pitchFamily="2" charset="-122"/>
              </a:rPr>
              <a:t>.</a:t>
            </a:r>
            <a:endParaRPr kumimoji="1" lang="en-US" altLang="zh-CN" sz="2400" b="1">
              <a:solidFill>
                <a:srgbClr val="00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2293"/>
                                        </p:tgtEl>
                                        <p:attrNameLst>
                                          <p:attrName>style.visibility</p:attrName>
                                        </p:attrNameLst>
                                      </p:cBhvr>
                                      <p:to>
                                        <p:strVal val="visible"/>
                                      </p:to>
                                    </p:set>
                                    <p:animEffect transition="in" filter="fade">
                                      <p:cBhvr>
                                        <p:cTn id="7" dur="500"/>
                                        <p:tgtEl>
                                          <p:spTgt spid="6522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2294"/>
                                        </p:tgtEl>
                                        <p:attrNameLst>
                                          <p:attrName>style.visibility</p:attrName>
                                        </p:attrNameLst>
                                      </p:cBhvr>
                                      <p:to>
                                        <p:strVal val="visible"/>
                                      </p:to>
                                    </p:set>
                                    <p:animEffect transition="in" filter="fade">
                                      <p:cBhvr>
                                        <p:cTn id="12" dur="500"/>
                                        <p:tgtEl>
                                          <p:spTgt spid="65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3" grpId="0"/>
      <p:bldP spid="65229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5"/>
          <p:cNvSpPr>
            <a:spLocks noGrp="1"/>
          </p:cNvSpPr>
          <p:nvPr>
            <p:ph type="sldNum" sz="quarter" idx="12"/>
          </p:nvPr>
        </p:nvSpPr>
        <p:spPr>
          <a:noFill/>
        </p:spPr>
        <p:txBody>
          <a:bodyPr/>
          <a:lstStyle/>
          <a:p>
            <a:fld id="{8F84A87A-7A38-4B5A-ACD7-C8865CAF7251}"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74754" name="Text Box 4"/>
          <p:cNvSpPr txBox="1">
            <a:spLocks noChangeArrowheads="1"/>
          </p:cNvSpPr>
          <p:nvPr/>
        </p:nvSpPr>
        <p:spPr bwMode="auto">
          <a:xfrm>
            <a:off x="304800" y="811213"/>
            <a:ext cx="8534400" cy="457200"/>
          </a:xfrm>
          <a:prstGeom prst="rect">
            <a:avLst/>
          </a:prstGeom>
          <a:noFill/>
          <a:ln w="9525">
            <a:noFill/>
            <a:miter lim="800000"/>
          </a:ln>
        </p:spPr>
        <p:txBody>
          <a:bodyPr>
            <a:spAutoFit/>
          </a:bodyPr>
          <a:lstStyle/>
          <a:p>
            <a:r>
              <a:rPr kumimoji="1" lang="zh-CN" altLang="en-US" sz="2400" b="1">
                <a:solidFill>
                  <a:srgbClr val="FF3300"/>
                </a:solidFill>
                <a:latin typeface="华文细黑" panose="02010600040101010101" pitchFamily="2" charset="-122"/>
                <a:ea typeface="华文细黑" panose="02010600040101010101" pitchFamily="2" charset="-122"/>
              </a:rPr>
              <a:t>一 </a:t>
            </a:r>
            <a:r>
              <a:rPr kumimoji="1" lang="zh-CN" altLang="en-US" sz="2400" b="1">
                <a:latin typeface="华文细黑" panose="02010600040101010101" pitchFamily="2" charset="-122"/>
                <a:ea typeface="华文细黑" panose="02010600040101010101" pitchFamily="2" charset="-122"/>
              </a:rPr>
              <a:t> </a:t>
            </a:r>
            <a:r>
              <a:rPr kumimoji="1" lang="zh-CN" altLang="en-US" sz="2400" b="1">
                <a:solidFill>
                  <a:srgbClr val="FF3300"/>
                </a:solidFill>
                <a:latin typeface="华文细黑" panose="02010600040101010101" pitchFamily="2" charset="-122"/>
                <a:ea typeface="华文细黑" panose="02010600040101010101" pitchFamily="2" charset="-122"/>
              </a:rPr>
              <a:t>活前缀、拓广文法、</a:t>
            </a:r>
            <a:r>
              <a:rPr kumimoji="1" lang="en-US" altLang="zh-CN" sz="2400" b="1">
                <a:solidFill>
                  <a:srgbClr val="FF3300"/>
                </a:solidFill>
                <a:latin typeface="华文细黑" panose="02010600040101010101" pitchFamily="2" charset="-122"/>
                <a:ea typeface="华文细黑" panose="02010600040101010101" pitchFamily="2" charset="-122"/>
              </a:rPr>
              <a:t>LR</a:t>
            </a:r>
            <a:r>
              <a:rPr kumimoji="1" lang="zh-CN" altLang="en-US" sz="2400" b="1">
                <a:solidFill>
                  <a:srgbClr val="FF3300"/>
                </a:solidFill>
                <a:latin typeface="华文细黑" panose="02010600040101010101" pitchFamily="2" charset="-122"/>
                <a:ea typeface="华文细黑" panose="02010600040101010101" pitchFamily="2" charset="-122"/>
              </a:rPr>
              <a:t>（</a:t>
            </a:r>
            <a:r>
              <a:rPr kumimoji="1" lang="en-US" altLang="zh-CN" sz="2400" b="1">
                <a:solidFill>
                  <a:srgbClr val="FF3300"/>
                </a:solidFill>
                <a:latin typeface="华文细黑" panose="02010600040101010101" pitchFamily="2" charset="-122"/>
                <a:ea typeface="华文细黑" panose="02010600040101010101" pitchFamily="2" charset="-122"/>
              </a:rPr>
              <a:t>0</a:t>
            </a:r>
            <a:r>
              <a:rPr kumimoji="1" lang="zh-CN" altLang="en-US" sz="2400" b="1">
                <a:solidFill>
                  <a:srgbClr val="FF3300"/>
                </a:solidFill>
                <a:latin typeface="华文细黑" panose="02010600040101010101" pitchFamily="2" charset="-122"/>
                <a:ea typeface="华文细黑" panose="02010600040101010101" pitchFamily="2" charset="-122"/>
              </a:rPr>
              <a:t>）项目</a:t>
            </a:r>
            <a:endParaRPr kumimoji="1" lang="zh-CN" altLang="en-US" sz="2400" b="1">
              <a:solidFill>
                <a:srgbClr val="FF3300"/>
              </a:solidFill>
              <a:latin typeface="华文细黑" panose="02010600040101010101" pitchFamily="2" charset="-122"/>
              <a:ea typeface="华文细黑" panose="02010600040101010101" pitchFamily="2" charset="-122"/>
            </a:endParaRPr>
          </a:p>
        </p:txBody>
      </p:sp>
      <p:sp>
        <p:nvSpPr>
          <p:cNvPr id="74755" name="Text Box 5"/>
          <p:cNvSpPr txBox="1">
            <a:spLocks noChangeArrowheads="1"/>
          </p:cNvSpPr>
          <p:nvPr/>
        </p:nvSpPr>
        <p:spPr bwMode="auto">
          <a:xfrm>
            <a:off x="0" y="1295400"/>
            <a:ext cx="9144000" cy="1227138"/>
          </a:xfrm>
          <a:prstGeom prst="rect">
            <a:avLst/>
          </a:prstGeom>
          <a:noFill/>
          <a:ln w="9525">
            <a:noFill/>
            <a:miter lim="800000"/>
          </a:ln>
        </p:spPr>
        <p:txBody>
          <a:bodyPr>
            <a:spAutoFit/>
          </a:bodyPr>
          <a:lstStyle/>
          <a:p>
            <a:pPr>
              <a:lnSpc>
                <a:spcPct val="85000"/>
              </a:lnSpc>
              <a:spcBef>
                <a:spcPct val="50000"/>
              </a:spcBef>
            </a:pPr>
            <a:r>
              <a:rPr kumimoji="1" lang="zh-CN" altLang="en-US" sz="24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4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．拓广文法</a:t>
            </a:r>
            <a:endParaRPr kumimoji="1" lang="zh-CN" altLang="en-US" sz="24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60000"/>
              </a:lnSpc>
              <a:spcBef>
                <a:spcPct val="50000"/>
              </a:spcBef>
            </a:pPr>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拓</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广文法是在原文法的基础上，引入新的开始符号</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及规则</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nSpc>
                <a:spcPct val="60000"/>
              </a:lnSpc>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为原文法开始符号），使得</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为单一规则的左部。</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53318" name="Text Box 6"/>
          <p:cNvSpPr txBox="1">
            <a:spLocks noChangeArrowheads="1"/>
          </p:cNvSpPr>
          <p:nvPr/>
        </p:nvSpPr>
        <p:spPr bwMode="auto">
          <a:xfrm>
            <a:off x="539750" y="2679700"/>
            <a:ext cx="8915400" cy="3563938"/>
          </a:xfrm>
          <a:prstGeom prst="rect">
            <a:avLst/>
          </a:prstGeom>
          <a:noFill/>
          <a:ln w="9525">
            <a:noFill/>
            <a:miter lim="800000"/>
          </a:ln>
        </p:spPr>
        <p:txBody>
          <a:bodyPr>
            <a:spAutoFit/>
          </a:bodyPr>
          <a:lstStyle/>
          <a:p>
            <a:pPr>
              <a:lnSpc>
                <a:spcPct val="80000"/>
              </a:lnSpc>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例</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对下列文法</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G</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进行拓广∶</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lnSpc>
                <a:spcPct val="80000"/>
              </a:lnSpc>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E→T|E+T|E</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T</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a:p>
            <a:pPr>
              <a:lnSpc>
                <a:spcPct val="80000"/>
              </a:lnSpc>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           T→i|(E)</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a:p>
            <a:pPr>
              <a:lnSpc>
                <a:spcPct val="80000"/>
              </a:lnSpc>
              <a:spcBef>
                <a:spcPct val="50000"/>
              </a:spcBef>
            </a:pPr>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解：引入一个新的开始符号</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E</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，使得文法的开始符号所在的规则唯一，这样得到拓广文法如下：</a:t>
            </a:r>
            <a:endPar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80000"/>
              </a:lnSpc>
              <a:spcBef>
                <a:spcPct val="50000"/>
              </a:spcBef>
            </a:pP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E</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→E</a:t>
            </a:r>
            <a:endPar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80000"/>
              </a:lnSpc>
              <a:spcBef>
                <a:spcPct val="50000"/>
              </a:spcBef>
            </a:pP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E→T|E+T|E</a:t>
            </a:r>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T</a:t>
            </a:r>
            <a:endPar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80000"/>
              </a:lnSpc>
              <a:spcBef>
                <a:spcPct val="50000"/>
              </a:spcBef>
            </a:pP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T→i|(E)</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4757" name="Rectangle 7"/>
          <p:cNvSpPr>
            <a:spLocks noGrp="1" noChangeArrowheads="1"/>
          </p:cNvSpPr>
          <p:nvPr>
            <p:ph type="title"/>
          </p:nvPr>
        </p:nvSpPr>
        <p:spPr>
          <a:xfrm>
            <a:off x="684213" y="260350"/>
            <a:ext cx="7704137" cy="576263"/>
          </a:xfrm>
        </p:spPr>
        <p:txBody>
          <a:bodyPr/>
          <a:lstStyle/>
          <a:p>
            <a:pPr eaLnBrk="1" hangingPunct="1"/>
            <a:r>
              <a:rPr kumimoji="1" lang="en-US" altLang="zh-CN" sz="2800" b="1"/>
              <a:t>7.2  LR</a:t>
            </a:r>
            <a:r>
              <a:rPr kumimoji="1" lang="zh-CN" altLang="en-US" sz="2800" b="1"/>
              <a:t>（</a:t>
            </a:r>
            <a:r>
              <a:rPr kumimoji="1" lang="en-US" altLang="zh-CN" sz="2800" b="1"/>
              <a:t>0</a:t>
            </a:r>
            <a:r>
              <a:rPr kumimoji="1" lang="zh-CN" altLang="en-US" sz="2800" b="1"/>
              <a:t>）分析法</a:t>
            </a:r>
            <a:endParaRPr kumimoji="1"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3318"/>
                                        </p:tgtEl>
                                        <p:attrNameLst>
                                          <p:attrName>style.visibility</p:attrName>
                                        </p:attrNameLst>
                                      </p:cBhvr>
                                      <p:to>
                                        <p:strVal val="visible"/>
                                      </p:to>
                                    </p:set>
                                    <p:animEffect transition="in" filter="fade">
                                      <p:cBhvr>
                                        <p:cTn id="7" dur="500"/>
                                        <p:tgtEl>
                                          <p:spTgt spid="6533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3318">
                                            <p:txEl>
                                              <p:pRg st="3" end="3"/>
                                            </p:txEl>
                                          </p:spTgt>
                                        </p:tgtEl>
                                        <p:attrNameLst>
                                          <p:attrName>style.visibility</p:attrName>
                                        </p:attrNameLst>
                                      </p:cBhvr>
                                      <p:to>
                                        <p:strVal val="visible"/>
                                      </p:to>
                                    </p:set>
                                    <p:animEffect transition="in" filter="fade">
                                      <p:cBhvr>
                                        <p:cTn id="12" dur="500"/>
                                        <p:tgtEl>
                                          <p:spTgt spid="653318">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53318">
                                            <p:txEl>
                                              <p:pRg st="4" end="4"/>
                                            </p:txEl>
                                          </p:spTgt>
                                        </p:tgtEl>
                                        <p:attrNameLst>
                                          <p:attrName>style.visibility</p:attrName>
                                        </p:attrNameLst>
                                      </p:cBhvr>
                                      <p:to>
                                        <p:strVal val="visible"/>
                                      </p:to>
                                    </p:set>
                                    <p:animEffect transition="in" filter="fade">
                                      <p:cBhvr>
                                        <p:cTn id="15" dur="500"/>
                                        <p:tgtEl>
                                          <p:spTgt spid="653318">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53318">
                                            <p:txEl>
                                              <p:pRg st="5" end="5"/>
                                            </p:txEl>
                                          </p:spTgt>
                                        </p:tgtEl>
                                        <p:attrNameLst>
                                          <p:attrName>style.visibility</p:attrName>
                                        </p:attrNameLst>
                                      </p:cBhvr>
                                      <p:to>
                                        <p:strVal val="visible"/>
                                      </p:to>
                                    </p:set>
                                    <p:animEffect transition="in" filter="fade">
                                      <p:cBhvr>
                                        <p:cTn id="18" dur="500"/>
                                        <p:tgtEl>
                                          <p:spTgt spid="653318">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53318">
                                            <p:txEl>
                                              <p:pRg st="6" end="6"/>
                                            </p:txEl>
                                          </p:spTgt>
                                        </p:tgtEl>
                                        <p:attrNameLst>
                                          <p:attrName>style.visibility</p:attrName>
                                        </p:attrNameLst>
                                      </p:cBhvr>
                                      <p:to>
                                        <p:strVal val="visible"/>
                                      </p:to>
                                    </p:set>
                                    <p:animEffect transition="in" filter="fade">
                                      <p:cBhvr>
                                        <p:cTn id="21" dur="500"/>
                                        <p:tgtEl>
                                          <p:spTgt spid="6533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5"/>
          <p:cNvSpPr>
            <a:spLocks noGrp="1"/>
          </p:cNvSpPr>
          <p:nvPr>
            <p:ph type="sldNum" sz="quarter" idx="12"/>
          </p:nvPr>
        </p:nvSpPr>
        <p:spPr>
          <a:noFill/>
        </p:spPr>
        <p:txBody>
          <a:bodyPr/>
          <a:lstStyle/>
          <a:p>
            <a:fld id="{6BA5211F-EEDA-4ACE-88DC-B4C1B0925821}"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75778" name="Text Box 4"/>
          <p:cNvSpPr txBox="1">
            <a:spLocks noChangeArrowheads="1"/>
          </p:cNvSpPr>
          <p:nvPr/>
        </p:nvSpPr>
        <p:spPr bwMode="auto">
          <a:xfrm>
            <a:off x="304800" y="692150"/>
            <a:ext cx="8534400" cy="457200"/>
          </a:xfrm>
          <a:prstGeom prst="rect">
            <a:avLst/>
          </a:prstGeom>
          <a:noFill/>
          <a:ln w="9525">
            <a:noFill/>
            <a:miter lim="800000"/>
          </a:ln>
        </p:spPr>
        <p:txBody>
          <a:bodyPr>
            <a:spAutoFit/>
          </a:bodyPr>
          <a:lstStyle/>
          <a:p>
            <a:r>
              <a:rPr kumimoji="1" lang="zh-CN" altLang="en-US" sz="2400" b="1">
                <a:solidFill>
                  <a:srgbClr val="FF3300"/>
                </a:solidFill>
                <a:latin typeface="华文细黑" panose="02010600040101010101" pitchFamily="2" charset="-122"/>
                <a:ea typeface="华文细黑" panose="02010600040101010101" pitchFamily="2" charset="-122"/>
              </a:rPr>
              <a:t>一 </a:t>
            </a:r>
            <a:r>
              <a:rPr kumimoji="1" lang="zh-CN" altLang="en-US" sz="2400" b="1">
                <a:latin typeface="华文细黑" panose="02010600040101010101" pitchFamily="2" charset="-122"/>
                <a:ea typeface="华文细黑" panose="02010600040101010101" pitchFamily="2" charset="-122"/>
              </a:rPr>
              <a:t> </a:t>
            </a:r>
            <a:r>
              <a:rPr kumimoji="1" lang="zh-CN" altLang="en-US" sz="2400" b="1">
                <a:solidFill>
                  <a:srgbClr val="FF3300"/>
                </a:solidFill>
                <a:latin typeface="华文细黑" panose="02010600040101010101" pitchFamily="2" charset="-122"/>
                <a:ea typeface="华文细黑" panose="02010600040101010101" pitchFamily="2" charset="-122"/>
              </a:rPr>
              <a:t>活前缀、拓广文法、</a:t>
            </a:r>
            <a:r>
              <a:rPr kumimoji="1" lang="en-US" altLang="zh-CN" sz="2400" b="1">
                <a:solidFill>
                  <a:srgbClr val="FF3300"/>
                </a:solidFill>
                <a:latin typeface="华文细黑" panose="02010600040101010101" pitchFamily="2" charset="-122"/>
                <a:ea typeface="华文细黑" panose="02010600040101010101" pitchFamily="2" charset="-122"/>
              </a:rPr>
              <a:t>LR</a:t>
            </a:r>
            <a:r>
              <a:rPr kumimoji="1" lang="zh-CN" altLang="en-US" sz="2400" b="1">
                <a:solidFill>
                  <a:srgbClr val="FF3300"/>
                </a:solidFill>
                <a:latin typeface="华文细黑" panose="02010600040101010101" pitchFamily="2" charset="-122"/>
                <a:ea typeface="华文细黑" panose="02010600040101010101" pitchFamily="2" charset="-122"/>
              </a:rPr>
              <a:t>（</a:t>
            </a:r>
            <a:r>
              <a:rPr kumimoji="1" lang="en-US" altLang="zh-CN" sz="2400" b="1">
                <a:solidFill>
                  <a:srgbClr val="FF3300"/>
                </a:solidFill>
                <a:latin typeface="华文细黑" panose="02010600040101010101" pitchFamily="2" charset="-122"/>
                <a:ea typeface="华文细黑" panose="02010600040101010101" pitchFamily="2" charset="-122"/>
              </a:rPr>
              <a:t>0</a:t>
            </a:r>
            <a:r>
              <a:rPr kumimoji="1" lang="zh-CN" altLang="en-US" sz="2400" b="1">
                <a:solidFill>
                  <a:srgbClr val="FF3300"/>
                </a:solidFill>
                <a:latin typeface="华文细黑" panose="02010600040101010101" pitchFamily="2" charset="-122"/>
                <a:ea typeface="华文细黑" panose="02010600040101010101" pitchFamily="2" charset="-122"/>
              </a:rPr>
              <a:t>）项目</a:t>
            </a:r>
            <a:endParaRPr kumimoji="1" lang="zh-CN" altLang="en-US" sz="2400" b="1">
              <a:solidFill>
                <a:srgbClr val="FF3300"/>
              </a:solidFill>
              <a:latin typeface="华文细黑" panose="02010600040101010101" pitchFamily="2" charset="-122"/>
              <a:ea typeface="华文细黑" panose="02010600040101010101" pitchFamily="2" charset="-122"/>
            </a:endParaRPr>
          </a:p>
        </p:txBody>
      </p:sp>
      <p:sp>
        <p:nvSpPr>
          <p:cNvPr id="75779" name="Text Box 5"/>
          <p:cNvSpPr txBox="1">
            <a:spLocks noChangeArrowheads="1"/>
          </p:cNvSpPr>
          <p:nvPr/>
        </p:nvSpPr>
        <p:spPr bwMode="auto">
          <a:xfrm>
            <a:off x="0" y="1149350"/>
            <a:ext cx="9144000" cy="2205038"/>
          </a:xfrm>
          <a:prstGeom prst="rect">
            <a:avLst/>
          </a:prstGeom>
          <a:noFill/>
          <a:ln w="9525">
            <a:noFill/>
            <a:miter lim="800000"/>
          </a:ln>
        </p:spPr>
        <p:txBody>
          <a:bodyPr>
            <a:spAutoFit/>
          </a:bodyPr>
          <a:lstStyle/>
          <a:p>
            <a:pPr>
              <a:spcBef>
                <a:spcPct val="50000"/>
              </a:spcBef>
            </a:pPr>
            <a:r>
              <a:rPr kumimoji="1" lang="zh-CN" altLang="en-US" sz="24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4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．活前缀</a:t>
            </a:r>
            <a:endParaRPr kumimoji="1" lang="zh-CN" altLang="en-US" sz="24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2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对于一个规范句型来说，其活前缀定义如下：</a:t>
            </a:r>
            <a:endPar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设</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是一个规范句型，其中</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表示句柄，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Vt</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，如果</a:t>
            </a:r>
            <a:endPar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pPr>
              <a:spcBef>
                <a:spcPts val="400"/>
              </a:spcBef>
            </a:pPr>
            <a:r>
              <a:rPr kumimoji="1" lang="zh-CN" altLang="en-US"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=u</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u</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2</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…u</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k</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，那么称符号串</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u</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u</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2</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…u</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其中</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1≤i≤k)</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是句型</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的</a:t>
            </a:r>
            <a:r>
              <a:rPr kumimoji="1" lang="zh-CN" altLang="en-US" sz="22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活前缀</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u</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u</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2</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…u</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k</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称为</a:t>
            </a:r>
            <a:r>
              <a:rPr kumimoji="1" lang="zh-CN" altLang="en-US" sz="22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可归约活前缀</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54342" name="Text Box 6"/>
          <p:cNvSpPr txBox="1">
            <a:spLocks noChangeArrowheads="1"/>
          </p:cNvSpPr>
          <p:nvPr/>
        </p:nvSpPr>
        <p:spPr bwMode="auto">
          <a:xfrm>
            <a:off x="0" y="3500438"/>
            <a:ext cx="8915400" cy="2530475"/>
          </a:xfrm>
          <a:prstGeom prst="rect">
            <a:avLst/>
          </a:prstGeom>
          <a:noFill/>
          <a:ln w="9525">
            <a:noFill/>
            <a:miter lim="800000"/>
          </a:ln>
        </p:spPr>
        <p:txBody>
          <a:bodyPr>
            <a:spAutoFit/>
          </a:bodyPr>
          <a:lstStyle/>
          <a:p>
            <a:pPr>
              <a:lnSpc>
                <a:spcPct val="110000"/>
              </a:lnSpc>
              <a:spcBef>
                <a:spcPct val="50000"/>
              </a:spcBef>
            </a:pPr>
            <a:r>
              <a:rPr kumimoji="1" lang="zh-CN" altLang="en-US" sz="2000">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在</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分析过程中，如果输入符号串没有语法错误，则在分析的每一步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压入符号栈中的符号串一定是某一规范句型的活前缀</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并与剩余的输入符号串</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未读部分</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一起构成所给文法的一个规范句型。</a:t>
            </a:r>
            <a:endPar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endParaRPr>
          </a:p>
          <a:p>
            <a:pPr>
              <a:lnSpc>
                <a:spcPct val="110000"/>
              </a:lnSpc>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当符号栈顶形成句柄，即符号栈的内容为</a:t>
            </a:r>
            <a:r>
              <a:rPr kumimoji="1" lang="zh-CN" altLang="en-US"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可归约活前缀</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时，句柄就会立即被归约。所以说，</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分析就是逐步在符号栈中产生</a:t>
            </a:r>
            <a:r>
              <a:rPr kumimoji="1" lang="zh-CN" altLang="en-US" sz="22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可归前缀</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，再进行归约的过程。</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54343" name="Text Box 7"/>
          <p:cNvSpPr txBox="1">
            <a:spLocks noChangeArrowheads="1"/>
          </p:cNvSpPr>
          <p:nvPr/>
        </p:nvSpPr>
        <p:spPr bwMode="auto">
          <a:xfrm>
            <a:off x="179388" y="6165850"/>
            <a:ext cx="5183187" cy="484188"/>
          </a:xfrm>
          <a:prstGeom prst="rect">
            <a:avLst/>
          </a:prstGeom>
          <a:solidFill>
            <a:srgbClr val="CCCCFF"/>
          </a:solidFill>
          <a:ln w="9525" algn="ctr">
            <a:noFill/>
            <a:miter lim="800000"/>
          </a:ln>
        </p:spPr>
        <p:txBody>
          <a:bodyPr>
            <a:spAutoFit/>
          </a:bodyPr>
          <a:lstStyle/>
          <a:p>
            <a:pPr marL="669925" indent="-325755">
              <a:lnSpc>
                <a:spcPct val="130000"/>
              </a:lnSpc>
              <a:spcBef>
                <a:spcPct val="50000"/>
              </a:spcBef>
              <a:buClr>
                <a:schemeClr val="accent2"/>
              </a:buClr>
              <a:buSzPct val="60000"/>
              <a:buFont typeface="Wingdings" panose="05000000000000000000" pitchFamily="2" charset="2"/>
              <a:buNone/>
            </a:pPr>
            <a:r>
              <a:rPr kumimoji="1" lang="zh-CN" altLang="en-US" sz="2200" b="1">
                <a:solidFill>
                  <a:srgbClr val="000000"/>
                </a:solidFill>
                <a:latin typeface="华文细黑" panose="02010600040101010101" pitchFamily="2" charset="-122"/>
                <a:ea typeface="华文细黑" panose="02010600040101010101" pitchFamily="2" charset="-122"/>
              </a:rPr>
              <a:t>活前缀不能包含句柄右边的符号。</a:t>
            </a:r>
            <a:endParaRPr kumimoji="1" lang="en-US" altLang="zh-CN" sz="2200" b="1">
              <a:solidFill>
                <a:srgbClr val="000000"/>
              </a:solidFill>
              <a:latin typeface="华文细黑" panose="02010600040101010101" pitchFamily="2" charset="-122"/>
              <a:ea typeface="华文细黑" panose="02010600040101010101" pitchFamily="2" charset="-122"/>
            </a:endParaRPr>
          </a:p>
        </p:txBody>
      </p:sp>
      <p:sp>
        <p:nvSpPr>
          <p:cNvPr id="75782" name="Rectangle 8"/>
          <p:cNvSpPr>
            <a:spLocks noGrp="1" noChangeArrowheads="1"/>
          </p:cNvSpPr>
          <p:nvPr>
            <p:ph type="title"/>
          </p:nvPr>
        </p:nvSpPr>
        <p:spPr>
          <a:xfrm>
            <a:off x="684213" y="260350"/>
            <a:ext cx="7704137" cy="576263"/>
          </a:xfrm>
        </p:spPr>
        <p:txBody>
          <a:bodyPr/>
          <a:lstStyle/>
          <a:p>
            <a:pPr eaLnBrk="1" hangingPunct="1"/>
            <a:r>
              <a:rPr kumimoji="1" lang="en-US" altLang="zh-CN" sz="2800" b="1"/>
              <a:t>7.2  LR</a:t>
            </a:r>
            <a:r>
              <a:rPr kumimoji="1" lang="zh-CN" altLang="en-US" sz="2800" b="1"/>
              <a:t>（</a:t>
            </a:r>
            <a:r>
              <a:rPr kumimoji="1" lang="en-US" altLang="zh-CN" sz="2800" b="1"/>
              <a:t>0</a:t>
            </a:r>
            <a:r>
              <a:rPr kumimoji="1" lang="zh-CN" altLang="en-US" sz="2800" b="1"/>
              <a:t>）分析法</a:t>
            </a:r>
            <a:endParaRPr kumimoji="1"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4342">
                                            <p:txEl>
                                              <p:pRg st="0" end="0"/>
                                            </p:txEl>
                                          </p:spTgt>
                                        </p:tgtEl>
                                        <p:attrNameLst>
                                          <p:attrName>style.visibility</p:attrName>
                                        </p:attrNameLst>
                                      </p:cBhvr>
                                      <p:to>
                                        <p:strVal val="visible"/>
                                      </p:to>
                                    </p:set>
                                    <p:animEffect transition="in" filter="dissolve">
                                      <p:cBhvr>
                                        <p:cTn id="7" dur="500"/>
                                        <p:tgtEl>
                                          <p:spTgt spid="6543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54342">
                                            <p:txEl>
                                              <p:pRg st="1" end="1"/>
                                            </p:txEl>
                                          </p:spTgt>
                                        </p:tgtEl>
                                        <p:attrNameLst>
                                          <p:attrName>style.visibility</p:attrName>
                                        </p:attrNameLst>
                                      </p:cBhvr>
                                      <p:to>
                                        <p:strVal val="visible"/>
                                      </p:to>
                                    </p:set>
                                    <p:animEffect transition="in" filter="dissolve">
                                      <p:cBhvr>
                                        <p:cTn id="12" dur="500"/>
                                        <p:tgtEl>
                                          <p:spTgt spid="6543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54343"/>
                                        </p:tgtEl>
                                        <p:attrNameLst>
                                          <p:attrName>style.visibility</p:attrName>
                                        </p:attrNameLst>
                                      </p:cBhvr>
                                      <p:to>
                                        <p:strVal val="visible"/>
                                      </p:to>
                                    </p:set>
                                  </p:childTnLst>
                                </p:cTn>
                              </p:par>
                            </p:childTnLst>
                          </p:cTn>
                        </p:par>
                        <p:par>
                          <p:cTn id="17" fill="hold">
                            <p:stCondLst>
                              <p:cond delay="0"/>
                            </p:stCondLst>
                            <p:childTnLst>
                              <p:par>
                                <p:cTn id="18" presetID="26" presetClass="emph" presetSubtype="0" fill="hold" grpId="0" nodeType="afterEffect">
                                  <p:stCondLst>
                                    <p:cond delay="0"/>
                                  </p:stCondLst>
                                  <p:childTnLst>
                                    <p:animEffect transition="out" filter="fade">
                                      <p:cBhvr>
                                        <p:cTn id="19" dur="500" tmFilter="0, 0; .2, .5; .8, .5; 1, 0"/>
                                        <p:tgtEl>
                                          <p:spTgt spid="654343"/>
                                        </p:tgtEl>
                                      </p:cBhvr>
                                    </p:animEffect>
                                    <p:animScale>
                                      <p:cBhvr>
                                        <p:cTn id="20" dur="250" autoRev="1" fill="hold"/>
                                        <p:tgtEl>
                                          <p:spTgt spid="6543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3" grpId="0" animBg="1"/>
      <p:bldP spid="654343"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4"/>
          <p:cNvSpPr>
            <a:spLocks noGrp="1"/>
          </p:cNvSpPr>
          <p:nvPr>
            <p:ph type="sldNum" sz="quarter" idx="12"/>
          </p:nvPr>
        </p:nvSpPr>
        <p:spPr>
          <a:noFill/>
        </p:spPr>
        <p:txBody>
          <a:bodyPr/>
          <a:lstStyle/>
          <a:p>
            <a:fld id="{BA9963BA-6122-4B6E-BC99-453AC13EFF55}"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41987" name="Text Box 2"/>
          <p:cNvSpPr txBox="1">
            <a:spLocks noChangeArrowheads="1"/>
          </p:cNvSpPr>
          <p:nvPr/>
        </p:nvSpPr>
        <p:spPr bwMode="auto">
          <a:xfrm>
            <a:off x="388938" y="1079500"/>
            <a:ext cx="6011862" cy="4154488"/>
          </a:xfrm>
          <a:prstGeom prst="rect">
            <a:avLst/>
          </a:prstGeom>
          <a:solidFill>
            <a:schemeClr val="bg1"/>
          </a:solidFill>
          <a:ln w="9525">
            <a:noFill/>
            <a:miter lim="800000"/>
          </a:ln>
        </p:spPr>
        <p:txBody>
          <a:bodyPr>
            <a:spAutoFit/>
          </a:bodyPr>
          <a:lstStyle/>
          <a:p>
            <a:pPr>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例：有文法</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G∶E→T|E+T|E-T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T→i|(E)</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，找规范句型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E+(i-i)</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的活前缀和可归前缀。</a:t>
            </a:r>
            <a:endParaRPr kumimoji="1" lang="zh-CN" altLang="en-US" sz="2400" b="1">
              <a:solidFill>
                <a:srgbClr val="FFFFFF"/>
              </a:solidFill>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解：首先画出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E+(i-i)</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的语法树如图所示，</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E+(i-i)</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可找出第一个</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是句柄，</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=E+(i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=-i)</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因此活前缀为： </a:t>
            </a:r>
            <a:r>
              <a:rPr lang="en-US" altLang="zh-CN" sz="24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ε</a:t>
            </a:r>
            <a:r>
              <a:rPr kumimoji="1" lang="zh-CN" altLang="en-US" sz="2400">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E+(i</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其中：</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E+(i</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是可归前缀。</a:t>
            </a:r>
            <a:r>
              <a:rPr kumimoji="1" lang="zh-CN" altLang="en-US" sz="2000">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000">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Group 3"/>
          <p:cNvGrpSpPr/>
          <p:nvPr/>
        </p:nvGrpSpPr>
        <p:grpSpPr bwMode="auto">
          <a:xfrm>
            <a:off x="6561138" y="1765300"/>
            <a:ext cx="2547937" cy="3895725"/>
            <a:chOff x="4203" y="378"/>
            <a:chExt cx="1605" cy="2454"/>
          </a:xfrm>
        </p:grpSpPr>
        <p:sp>
          <p:nvSpPr>
            <p:cNvPr id="76807" name="Text Box 4"/>
            <p:cNvSpPr txBox="1">
              <a:spLocks noChangeArrowheads="1"/>
            </p:cNvSpPr>
            <p:nvPr/>
          </p:nvSpPr>
          <p:spPr bwMode="auto">
            <a:xfrm>
              <a:off x="4543" y="378"/>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E</a:t>
              </a:r>
              <a:endParaRPr kumimoji="1" lang="en-US" altLang="zh-CN" sz="2400">
                <a:latin typeface="Times New Roman" panose="02020603050405020304" pitchFamily="18" charset="0"/>
                <a:ea typeface="华文细黑" panose="02010600040101010101" pitchFamily="2" charset="-122"/>
              </a:endParaRPr>
            </a:p>
          </p:txBody>
        </p:sp>
        <p:sp>
          <p:nvSpPr>
            <p:cNvPr id="76808" name="Text Box 5"/>
            <p:cNvSpPr txBox="1">
              <a:spLocks noChangeArrowheads="1"/>
            </p:cNvSpPr>
            <p:nvPr/>
          </p:nvSpPr>
          <p:spPr bwMode="auto">
            <a:xfrm>
              <a:off x="4905" y="810"/>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T</a:t>
              </a:r>
              <a:endParaRPr kumimoji="1" lang="en-US" altLang="zh-CN" sz="2400">
                <a:latin typeface="Times New Roman" panose="02020603050405020304" pitchFamily="18" charset="0"/>
                <a:ea typeface="华文细黑" panose="02010600040101010101" pitchFamily="2" charset="-122"/>
              </a:endParaRPr>
            </a:p>
          </p:txBody>
        </p:sp>
        <p:sp>
          <p:nvSpPr>
            <p:cNvPr id="76809" name="Text Box 6"/>
            <p:cNvSpPr txBox="1">
              <a:spLocks noChangeArrowheads="1"/>
            </p:cNvSpPr>
            <p:nvPr/>
          </p:nvSpPr>
          <p:spPr bwMode="auto">
            <a:xfrm>
              <a:off x="4543" y="810"/>
              <a:ext cx="318" cy="294"/>
            </a:xfrm>
            <a:prstGeom prst="rect">
              <a:avLst/>
            </a:prstGeom>
            <a:solidFill>
              <a:srgbClr val="00B0F0"/>
            </a:solidFill>
            <a:ln w="9525">
              <a:solidFill>
                <a:schemeClr val="tx1"/>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a:t>
              </a:r>
              <a:endParaRPr kumimoji="1" lang="en-US" altLang="zh-CN" sz="2400">
                <a:latin typeface="Times New Roman" panose="02020603050405020304" pitchFamily="18" charset="0"/>
                <a:ea typeface="华文细黑" panose="02010600040101010101" pitchFamily="2" charset="-122"/>
              </a:endParaRPr>
            </a:p>
          </p:txBody>
        </p:sp>
        <p:sp>
          <p:nvSpPr>
            <p:cNvPr id="76810" name="Text Box 7"/>
            <p:cNvSpPr txBox="1">
              <a:spLocks noChangeArrowheads="1"/>
            </p:cNvSpPr>
            <p:nvPr/>
          </p:nvSpPr>
          <p:spPr bwMode="auto">
            <a:xfrm>
              <a:off x="4203" y="810"/>
              <a:ext cx="318" cy="294"/>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E</a:t>
              </a:r>
              <a:endParaRPr kumimoji="1" lang="en-US" altLang="zh-CN" sz="2400">
                <a:latin typeface="Times New Roman" panose="02020603050405020304" pitchFamily="18" charset="0"/>
                <a:ea typeface="华文细黑" panose="02010600040101010101" pitchFamily="2" charset="-122"/>
              </a:endParaRPr>
            </a:p>
          </p:txBody>
        </p:sp>
        <p:cxnSp>
          <p:nvCxnSpPr>
            <p:cNvPr id="76811" name="AutoShape 8"/>
            <p:cNvCxnSpPr>
              <a:cxnSpLocks noChangeShapeType="1"/>
              <a:stCxn id="76807" idx="2"/>
              <a:endCxn id="76810" idx="0"/>
            </p:cNvCxnSpPr>
            <p:nvPr/>
          </p:nvCxnSpPr>
          <p:spPr bwMode="auto">
            <a:xfrm flipH="1">
              <a:off x="4362" y="672"/>
              <a:ext cx="340" cy="138"/>
            </a:xfrm>
            <a:prstGeom prst="straightConnector1">
              <a:avLst/>
            </a:prstGeom>
            <a:noFill/>
            <a:ln w="9525">
              <a:solidFill>
                <a:schemeClr val="tx1"/>
              </a:solidFill>
              <a:round/>
            </a:ln>
          </p:spPr>
        </p:cxnSp>
        <p:cxnSp>
          <p:nvCxnSpPr>
            <p:cNvPr id="76812" name="AutoShape 9"/>
            <p:cNvCxnSpPr>
              <a:cxnSpLocks noChangeShapeType="1"/>
              <a:stCxn id="76807" idx="2"/>
              <a:endCxn id="76809" idx="0"/>
            </p:cNvCxnSpPr>
            <p:nvPr/>
          </p:nvCxnSpPr>
          <p:spPr bwMode="auto">
            <a:xfrm>
              <a:off x="4702" y="672"/>
              <a:ext cx="0" cy="138"/>
            </a:xfrm>
            <a:prstGeom prst="straightConnector1">
              <a:avLst/>
            </a:prstGeom>
            <a:noFill/>
            <a:ln w="9525">
              <a:solidFill>
                <a:schemeClr val="tx1"/>
              </a:solidFill>
              <a:round/>
            </a:ln>
          </p:spPr>
        </p:cxnSp>
        <p:cxnSp>
          <p:nvCxnSpPr>
            <p:cNvPr id="76813" name="AutoShape 10"/>
            <p:cNvCxnSpPr>
              <a:cxnSpLocks noChangeShapeType="1"/>
              <a:stCxn id="76807" idx="2"/>
              <a:endCxn id="76808" idx="0"/>
            </p:cNvCxnSpPr>
            <p:nvPr/>
          </p:nvCxnSpPr>
          <p:spPr bwMode="auto">
            <a:xfrm>
              <a:off x="4702" y="672"/>
              <a:ext cx="362" cy="138"/>
            </a:xfrm>
            <a:prstGeom prst="straightConnector1">
              <a:avLst/>
            </a:prstGeom>
            <a:noFill/>
            <a:ln w="9525">
              <a:solidFill>
                <a:schemeClr val="tx1"/>
              </a:solidFill>
              <a:round/>
            </a:ln>
          </p:spPr>
        </p:cxnSp>
        <p:sp>
          <p:nvSpPr>
            <p:cNvPr id="76814" name="Text Box 11"/>
            <p:cNvSpPr txBox="1">
              <a:spLocks noChangeArrowheads="1"/>
            </p:cNvSpPr>
            <p:nvPr/>
          </p:nvSpPr>
          <p:spPr bwMode="auto">
            <a:xfrm>
              <a:off x="5289" y="1242"/>
              <a:ext cx="318" cy="294"/>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zh-CN" altLang="en-US" sz="2400">
                  <a:latin typeface="Times New Roman" panose="02020603050405020304" pitchFamily="18" charset="0"/>
                  <a:ea typeface="华文细黑" panose="02010600040101010101" pitchFamily="2" charset="-122"/>
                </a:rPr>
                <a:t>）</a:t>
              </a:r>
              <a:endParaRPr kumimoji="1" lang="zh-CN" altLang="en-US" sz="2400">
                <a:latin typeface="Times New Roman" panose="02020603050405020304" pitchFamily="18" charset="0"/>
                <a:ea typeface="华文细黑" panose="02010600040101010101" pitchFamily="2" charset="-122"/>
              </a:endParaRPr>
            </a:p>
          </p:txBody>
        </p:sp>
        <p:sp>
          <p:nvSpPr>
            <p:cNvPr id="76815" name="Text Box 12"/>
            <p:cNvSpPr txBox="1">
              <a:spLocks noChangeArrowheads="1"/>
            </p:cNvSpPr>
            <p:nvPr/>
          </p:nvSpPr>
          <p:spPr bwMode="auto">
            <a:xfrm>
              <a:off x="4905" y="1242"/>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E</a:t>
              </a:r>
              <a:endParaRPr kumimoji="1" lang="en-US" altLang="zh-CN" sz="2400">
                <a:latin typeface="Times New Roman" panose="02020603050405020304" pitchFamily="18" charset="0"/>
                <a:ea typeface="华文细黑" panose="02010600040101010101" pitchFamily="2" charset="-122"/>
              </a:endParaRPr>
            </a:p>
          </p:txBody>
        </p:sp>
        <p:sp>
          <p:nvSpPr>
            <p:cNvPr id="76816" name="Text Box 13"/>
            <p:cNvSpPr txBox="1">
              <a:spLocks noChangeArrowheads="1"/>
            </p:cNvSpPr>
            <p:nvPr/>
          </p:nvSpPr>
          <p:spPr bwMode="auto">
            <a:xfrm>
              <a:off x="4543" y="1242"/>
              <a:ext cx="318" cy="294"/>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zh-CN" altLang="en-US" sz="2400">
                  <a:latin typeface="Times New Roman" panose="02020603050405020304" pitchFamily="18" charset="0"/>
                  <a:ea typeface="华文细黑" panose="02010600040101010101" pitchFamily="2" charset="-122"/>
                </a:rPr>
                <a:t>（</a:t>
              </a:r>
              <a:endParaRPr kumimoji="1" lang="zh-CN" altLang="en-US" sz="2400">
                <a:latin typeface="Times New Roman" panose="02020603050405020304" pitchFamily="18" charset="0"/>
                <a:ea typeface="华文细黑" panose="02010600040101010101" pitchFamily="2" charset="-122"/>
              </a:endParaRPr>
            </a:p>
          </p:txBody>
        </p:sp>
        <p:cxnSp>
          <p:nvCxnSpPr>
            <p:cNvPr id="76817" name="AutoShape 14"/>
            <p:cNvCxnSpPr>
              <a:cxnSpLocks noChangeShapeType="1"/>
              <a:stCxn id="76808" idx="2"/>
              <a:endCxn id="76816" idx="0"/>
            </p:cNvCxnSpPr>
            <p:nvPr/>
          </p:nvCxnSpPr>
          <p:spPr bwMode="auto">
            <a:xfrm flipH="1">
              <a:off x="4702" y="1104"/>
              <a:ext cx="362" cy="138"/>
            </a:xfrm>
            <a:prstGeom prst="straightConnector1">
              <a:avLst/>
            </a:prstGeom>
            <a:noFill/>
            <a:ln w="9525">
              <a:solidFill>
                <a:schemeClr val="tx1"/>
              </a:solidFill>
              <a:round/>
            </a:ln>
          </p:spPr>
        </p:cxnSp>
        <p:cxnSp>
          <p:nvCxnSpPr>
            <p:cNvPr id="76818" name="AutoShape 15"/>
            <p:cNvCxnSpPr>
              <a:cxnSpLocks noChangeShapeType="1"/>
              <a:stCxn id="76808" idx="2"/>
              <a:endCxn id="76815" idx="0"/>
            </p:cNvCxnSpPr>
            <p:nvPr/>
          </p:nvCxnSpPr>
          <p:spPr bwMode="auto">
            <a:xfrm>
              <a:off x="5064" y="1104"/>
              <a:ext cx="0" cy="138"/>
            </a:xfrm>
            <a:prstGeom prst="straightConnector1">
              <a:avLst/>
            </a:prstGeom>
            <a:noFill/>
            <a:ln w="9525">
              <a:solidFill>
                <a:schemeClr val="tx1"/>
              </a:solidFill>
              <a:round/>
            </a:ln>
          </p:spPr>
        </p:cxnSp>
        <p:cxnSp>
          <p:nvCxnSpPr>
            <p:cNvPr id="76819" name="AutoShape 16"/>
            <p:cNvCxnSpPr>
              <a:cxnSpLocks noChangeShapeType="1"/>
              <a:stCxn id="76808" idx="2"/>
              <a:endCxn id="76814" idx="0"/>
            </p:cNvCxnSpPr>
            <p:nvPr/>
          </p:nvCxnSpPr>
          <p:spPr bwMode="auto">
            <a:xfrm>
              <a:off x="5064" y="1104"/>
              <a:ext cx="384" cy="138"/>
            </a:xfrm>
            <a:prstGeom prst="straightConnector1">
              <a:avLst/>
            </a:prstGeom>
            <a:noFill/>
            <a:ln w="9525">
              <a:solidFill>
                <a:schemeClr val="tx1"/>
              </a:solidFill>
              <a:round/>
            </a:ln>
          </p:spPr>
        </p:cxnSp>
        <p:sp>
          <p:nvSpPr>
            <p:cNvPr id="76820" name="Text Box 17"/>
            <p:cNvSpPr txBox="1">
              <a:spLocks noChangeArrowheads="1"/>
            </p:cNvSpPr>
            <p:nvPr/>
          </p:nvSpPr>
          <p:spPr bwMode="auto">
            <a:xfrm>
              <a:off x="5289" y="1674"/>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T</a:t>
              </a:r>
              <a:endParaRPr kumimoji="1" lang="en-US" altLang="zh-CN" sz="2400">
                <a:latin typeface="Times New Roman" panose="02020603050405020304" pitchFamily="18" charset="0"/>
                <a:ea typeface="华文细黑" panose="02010600040101010101" pitchFamily="2" charset="-122"/>
              </a:endParaRPr>
            </a:p>
          </p:txBody>
        </p:sp>
        <p:sp>
          <p:nvSpPr>
            <p:cNvPr id="76821" name="Text Box 18"/>
            <p:cNvSpPr txBox="1">
              <a:spLocks noChangeArrowheads="1"/>
            </p:cNvSpPr>
            <p:nvPr/>
          </p:nvSpPr>
          <p:spPr bwMode="auto">
            <a:xfrm>
              <a:off x="4905" y="1674"/>
              <a:ext cx="318" cy="294"/>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a:t>
              </a:r>
              <a:endParaRPr kumimoji="1" lang="en-US" altLang="zh-CN" sz="2400">
                <a:latin typeface="Times New Roman" panose="02020603050405020304" pitchFamily="18" charset="0"/>
                <a:ea typeface="华文细黑" panose="02010600040101010101" pitchFamily="2" charset="-122"/>
              </a:endParaRPr>
            </a:p>
          </p:txBody>
        </p:sp>
        <p:sp>
          <p:nvSpPr>
            <p:cNvPr id="76822" name="Text Box 19"/>
            <p:cNvSpPr txBox="1">
              <a:spLocks noChangeArrowheads="1"/>
            </p:cNvSpPr>
            <p:nvPr/>
          </p:nvSpPr>
          <p:spPr bwMode="auto">
            <a:xfrm>
              <a:off x="4543" y="1674"/>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E</a:t>
              </a:r>
              <a:endParaRPr kumimoji="1" lang="en-US" altLang="zh-CN" sz="2400">
                <a:latin typeface="Times New Roman" panose="02020603050405020304" pitchFamily="18" charset="0"/>
                <a:ea typeface="华文细黑" panose="02010600040101010101" pitchFamily="2" charset="-122"/>
              </a:endParaRPr>
            </a:p>
          </p:txBody>
        </p:sp>
        <p:cxnSp>
          <p:nvCxnSpPr>
            <p:cNvPr id="76823" name="AutoShape 20"/>
            <p:cNvCxnSpPr>
              <a:cxnSpLocks noChangeShapeType="1"/>
              <a:stCxn id="76815" idx="2"/>
              <a:endCxn id="76822" idx="0"/>
            </p:cNvCxnSpPr>
            <p:nvPr/>
          </p:nvCxnSpPr>
          <p:spPr bwMode="auto">
            <a:xfrm flipH="1">
              <a:off x="4702" y="1536"/>
              <a:ext cx="362" cy="138"/>
            </a:xfrm>
            <a:prstGeom prst="straightConnector1">
              <a:avLst/>
            </a:prstGeom>
            <a:noFill/>
            <a:ln w="9525">
              <a:solidFill>
                <a:schemeClr val="tx1"/>
              </a:solidFill>
              <a:round/>
            </a:ln>
          </p:spPr>
        </p:cxnSp>
        <p:cxnSp>
          <p:nvCxnSpPr>
            <p:cNvPr id="76824" name="AutoShape 21"/>
            <p:cNvCxnSpPr>
              <a:cxnSpLocks noChangeShapeType="1"/>
              <a:stCxn id="76815" idx="2"/>
              <a:endCxn id="76821" idx="0"/>
            </p:cNvCxnSpPr>
            <p:nvPr/>
          </p:nvCxnSpPr>
          <p:spPr bwMode="auto">
            <a:xfrm>
              <a:off x="5064" y="1536"/>
              <a:ext cx="0" cy="138"/>
            </a:xfrm>
            <a:prstGeom prst="straightConnector1">
              <a:avLst/>
            </a:prstGeom>
            <a:noFill/>
            <a:ln w="9525">
              <a:solidFill>
                <a:schemeClr val="tx1"/>
              </a:solidFill>
              <a:round/>
            </a:ln>
          </p:spPr>
        </p:cxnSp>
        <p:cxnSp>
          <p:nvCxnSpPr>
            <p:cNvPr id="76825" name="AutoShape 22"/>
            <p:cNvCxnSpPr>
              <a:cxnSpLocks noChangeShapeType="1"/>
              <a:stCxn id="76815" idx="2"/>
              <a:endCxn id="76820" idx="0"/>
            </p:cNvCxnSpPr>
            <p:nvPr/>
          </p:nvCxnSpPr>
          <p:spPr bwMode="auto">
            <a:xfrm>
              <a:off x="5064" y="1536"/>
              <a:ext cx="384" cy="138"/>
            </a:xfrm>
            <a:prstGeom prst="straightConnector1">
              <a:avLst/>
            </a:prstGeom>
            <a:noFill/>
            <a:ln w="9525">
              <a:solidFill>
                <a:schemeClr val="tx1"/>
              </a:solidFill>
              <a:round/>
            </a:ln>
          </p:spPr>
        </p:cxnSp>
        <p:sp>
          <p:nvSpPr>
            <p:cNvPr id="76826" name="Text Box 23"/>
            <p:cNvSpPr txBox="1">
              <a:spLocks noChangeArrowheads="1"/>
            </p:cNvSpPr>
            <p:nvPr/>
          </p:nvSpPr>
          <p:spPr bwMode="auto">
            <a:xfrm>
              <a:off x="4543" y="2106"/>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T</a:t>
              </a:r>
              <a:endParaRPr kumimoji="1" lang="en-US" altLang="zh-CN" sz="2400">
                <a:latin typeface="Times New Roman" panose="02020603050405020304" pitchFamily="18" charset="0"/>
                <a:ea typeface="华文细黑" panose="02010600040101010101" pitchFamily="2" charset="-122"/>
              </a:endParaRPr>
            </a:p>
          </p:txBody>
        </p:sp>
        <p:cxnSp>
          <p:nvCxnSpPr>
            <p:cNvPr id="76827" name="AutoShape 24"/>
            <p:cNvCxnSpPr>
              <a:cxnSpLocks noChangeShapeType="1"/>
              <a:stCxn id="76822" idx="2"/>
              <a:endCxn id="76826" idx="0"/>
            </p:cNvCxnSpPr>
            <p:nvPr/>
          </p:nvCxnSpPr>
          <p:spPr bwMode="auto">
            <a:xfrm>
              <a:off x="4702" y="1968"/>
              <a:ext cx="0" cy="138"/>
            </a:xfrm>
            <a:prstGeom prst="straightConnector1">
              <a:avLst/>
            </a:prstGeom>
            <a:noFill/>
            <a:ln w="9525">
              <a:solidFill>
                <a:schemeClr val="tx1"/>
              </a:solidFill>
              <a:round/>
            </a:ln>
          </p:spPr>
        </p:cxnSp>
        <p:sp>
          <p:nvSpPr>
            <p:cNvPr id="76828" name="Text Box 25"/>
            <p:cNvSpPr txBox="1">
              <a:spLocks noChangeArrowheads="1"/>
            </p:cNvSpPr>
            <p:nvPr/>
          </p:nvSpPr>
          <p:spPr bwMode="auto">
            <a:xfrm>
              <a:off x="4543" y="2538"/>
              <a:ext cx="318" cy="294"/>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i</a:t>
              </a:r>
              <a:endParaRPr kumimoji="1" lang="en-US" altLang="zh-CN" sz="2400">
                <a:latin typeface="Times New Roman" panose="02020603050405020304" pitchFamily="18" charset="0"/>
                <a:ea typeface="华文细黑" panose="02010600040101010101" pitchFamily="2" charset="-122"/>
              </a:endParaRPr>
            </a:p>
          </p:txBody>
        </p:sp>
        <p:cxnSp>
          <p:nvCxnSpPr>
            <p:cNvPr id="76829" name="AutoShape 26"/>
            <p:cNvCxnSpPr>
              <a:cxnSpLocks noChangeShapeType="1"/>
              <a:stCxn id="76826" idx="2"/>
              <a:endCxn id="76828" idx="0"/>
            </p:cNvCxnSpPr>
            <p:nvPr/>
          </p:nvCxnSpPr>
          <p:spPr bwMode="auto">
            <a:xfrm>
              <a:off x="4702" y="2400"/>
              <a:ext cx="0" cy="138"/>
            </a:xfrm>
            <a:prstGeom prst="straightConnector1">
              <a:avLst/>
            </a:prstGeom>
            <a:noFill/>
            <a:ln w="9525">
              <a:solidFill>
                <a:schemeClr val="tx1"/>
              </a:solidFill>
              <a:round/>
            </a:ln>
          </p:spPr>
        </p:cxnSp>
        <p:sp>
          <p:nvSpPr>
            <p:cNvPr id="76830" name="Text Box 27"/>
            <p:cNvSpPr txBox="1">
              <a:spLocks noChangeArrowheads="1"/>
            </p:cNvSpPr>
            <p:nvPr/>
          </p:nvSpPr>
          <p:spPr bwMode="auto">
            <a:xfrm>
              <a:off x="5289" y="2106"/>
              <a:ext cx="318" cy="294"/>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i</a:t>
              </a:r>
              <a:endParaRPr kumimoji="1" lang="en-US" altLang="zh-CN" sz="2400">
                <a:latin typeface="Times New Roman" panose="02020603050405020304" pitchFamily="18" charset="0"/>
                <a:ea typeface="华文细黑" panose="02010600040101010101" pitchFamily="2" charset="-122"/>
              </a:endParaRPr>
            </a:p>
          </p:txBody>
        </p:sp>
        <p:cxnSp>
          <p:nvCxnSpPr>
            <p:cNvPr id="76831" name="AutoShape 28"/>
            <p:cNvCxnSpPr>
              <a:cxnSpLocks noChangeShapeType="1"/>
              <a:stCxn id="76820" idx="2"/>
              <a:endCxn id="76830" idx="0"/>
            </p:cNvCxnSpPr>
            <p:nvPr/>
          </p:nvCxnSpPr>
          <p:spPr bwMode="auto">
            <a:xfrm>
              <a:off x="5448" y="1968"/>
              <a:ext cx="0" cy="138"/>
            </a:xfrm>
            <a:prstGeom prst="straightConnector1">
              <a:avLst/>
            </a:prstGeom>
            <a:noFill/>
            <a:ln w="9525">
              <a:solidFill>
                <a:schemeClr val="tx1"/>
              </a:solidFill>
              <a:round/>
            </a:ln>
          </p:spPr>
        </p:cxnSp>
        <p:sp>
          <p:nvSpPr>
            <p:cNvPr id="76832" name="Text Box 29"/>
            <p:cNvSpPr txBox="1">
              <a:spLocks noChangeArrowheads="1"/>
            </p:cNvSpPr>
            <p:nvPr/>
          </p:nvSpPr>
          <p:spPr bwMode="auto">
            <a:xfrm>
              <a:off x="4809" y="2538"/>
              <a:ext cx="999" cy="233"/>
            </a:xfrm>
            <a:prstGeom prst="rect">
              <a:avLst/>
            </a:prstGeom>
            <a:noFill/>
            <a:ln w="9525">
              <a:noFill/>
              <a:miter lim="800000"/>
            </a:ln>
          </p:spPr>
          <p:txBody>
            <a:bodyPr>
              <a:spAutoFit/>
            </a:bodyPr>
            <a:lstStyle/>
            <a:p>
              <a:pPr>
                <a:spcBef>
                  <a:spcPct val="50000"/>
                </a:spcBef>
              </a:pPr>
              <a:endParaRPr kumimoji="1" lang="zh-CN" altLang="en-US" sz="1800">
                <a:solidFill>
                  <a:srgbClr val="FF0000"/>
                </a:solidFill>
                <a:latin typeface="Times New Roman" panose="02020603050405020304" pitchFamily="18" charset="0"/>
                <a:ea typeface="华文细黑" panose="02010600040101010101" pitchFamily="2" charset="-122"/>
              </a:endParaRPr>
            </a:p>
          </p:txBody>
        </p:sp>
      </p:grpSp>
      <p:sp>
        <p:nvSpPr>
          <p:cNvPr id="76804" name="Text Box 32"/>
          <p:cNvSpPr txBox="1">
            <a:spLocks noChangeArrowheads="1"/>
          </p:cNvSpPr>
          <p:nvPr/>
        </p:nvSpPr>
        <p:spPr bwMode="auto">
          <a:xfrm>
            <a:off x="395288" y="260350"/>
            <a:ext cx="8534400" cy="457200"/>
          </a:xfrm>
          <a:prstGeom prst="rect">
            <a:avLst/>
          </a:prstGeom>
          <a:noFill/>
          <a:ln w="9525">
            <a:noFill/>
            <a:miter lim="800000"/>
          </a:ln>
        </p:spPr>
        <p:txBody>
          <a:bodyPr>
            <a:spAutoFit/>
          </a:bodyPr>
          <a:lstStyle/>
          <a:p>
            <a:r>
              <a:rPr kumimoji="1" lang="zh-CN" altLang="en-US" sz="2400" b="1">
                <a:solidFill>
                  <a:srgbClr val="FF3300"/>
                </a:solidFill>
                <a:latin typeface="楷体_GB2312"/>
                <a:ea typeface="楷体_GB2312"/>
                <a:cs typeface="楷体_GB2312"/>
              </a:rPr>
              <a:t>一 </a:t>
            </a:r>
            <a:r>
              <a:rPr kumimoji="1" lang="zh-CN" altLang="en-US" sz="2400" b="1">
                <a:latin typeface="楷体_GB2312"/>
                <a:ea typeface="楷体_GB2312"/>
                <a:cs typeface="楷体_GB2312"/>
              </a:rPr>
              <a:t> </a:t>
            </a:r>
            <a:r>
              <a:rPr kumimoji="1" lang="zh-CN" altLang="en-US" sz="2400" b="1">
                <a:solidFill>
                  <a:srgbClr val="FF3300"/>
                </a:solidFill>
                <a:latin typeface="楷体_GB2312"/>
                <a:ea typeface="楷体_GB2312"/>
                <a:cs typeface="楷体_GB2312"/>
              </a:rPr>
              <a:t>活前缀、拓广文法、</a:t>
            </a:r>
            <a:r>
              <a:rPr kumimoji="1" lang="en-US" altLang="zh-CN" sz="2400" b="1">
                <a:solidFill>
                  <a:srgbClr val="FF3300"/>
                </a:solidFill>
                <a:latin typeface="楷体_GB2312"/>
                <a:ea typeface="楷体_GB2312"/>
                <a:cs typeface="楷体_GB2312"/>
              </a:rPr>
              <a:t>LR</a:t>
            </a:r>
            <a:r>
              <a:rPr kumimoji="1" lang="zh-CN" altLang="en-US" sz="2400" b="1">
                <a:solidFill>
                  <a:srgbClr val="FF3300"/>
                </a:solidFill>
                <a:latin typeface="楷体_GB2312"/>
                <a:ea typeface="楷体_GB2312"/>
                <a:cs typeface="楷体_GB2312"/>
              </a:rPr>
              <a:t>（</a:t>
            </a:r>
            <a:r>
              <a:rPr kumimoji="1" lang="en-US" altLang="zh-CN" sz="2400" b="1">
                <a:solidFill>
                  <a:srgbClr val="FF3300"/>
                </a:solidFill>
                <a:latin typeface="楷体_GB2312"/>
                <a:ea typeface="楷体_GB2312"/>
                <a:cs typeface="楷体_GB2312"/>
              </a:rPr>
              <a:t>0</a:t>
            </a:r>
            <a:r>
              <a:rPr kumimoji="1" lang="zh-CN" altLang="en-US" sz="2400" b="1">
                <a:solidFill>
                  <a:srgbClr val="FF3300"/>
                </a:solidFill>
                <a:latin typeface="楷体_GB2312"/>
                <a:ea typeface="楷体_GB2312"/>
                <a:cs typeface="楷体_GB2312"/>
              </a:rPr>
              <a:t>）项目</a:t>
            </a:r>
            <a:endParaRPr kumimoji="1" lang="zh-CN" altLang="en-US" sz="2400" b="1">
              <a:solidFill>
                <a:srgbClr val="FF3300"/>
              </a:solidFill>
              <a:latin typeface="楷体_GB2312"/>
              <a:ea typeface="楷体_GB2312"/>
              <a:cs typeface="楷体_GB2312"/>
            </a:endParaRPr>
          </a:p>
        </p:txBody>
      </p:sp>
      <p:sp>
        <p:nvSpPr>
          <p:cNvPr id="4" name="矩形 3"/>
          <p:cNvSpPr>
            <a:spLocks noChangeArrowheads="1"/>
          </p:cNvSpPr>
          <p:nvPr/>
        </p:nvSpPr>
        <p:spPr bwMode="auto">
          <a:xfrm>
            <a:off x="1000125" y="3644900"/>
            <a:ext cx="547688" cy="461963"/>
          </a:xfrm>
          <a:prstGeom prst="rect">
            <a:avLst/>
          </a:prstGeom>
          <a:noFill/>
          <a:ln w="9525">
            <a:noFill/>
            <a:miter lim="800000"/>
          </a:ln>
        </p:spPr>
        <p:txBody>
          <a:bodyPr wrap="none">
            <a:spAutoFit/>
          </a:bodyPr>
          <a:lstStyle/>
          <a:p>
            <a:pPr eaLnBrk="0" hangingPunct="0"/>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lang="zh-CN" altLang="en-US">
              <a:ea typeface="华文细黑" panose="02010600040101010101" pitchFamily="2" charset="-122"/>
              <a:cs typeface="Times New Roman" panose="02020603050405020304" pitchFamily="18" charset="0"/>
            </a:endParaRPr>
          </a:p>
        </p:txBody>
      </p:sp>
      <p:sp>
        <p:nvSpPr>
          <p:cNvPr id="5" name="矩形 4"/>
          <p:cNvSpPr>
            <a:spLocks noChangeArrowheads="1"/>
          </p:cNvSpPr>
          <p:nvPr/>
        </p:nvSpPr>
        <p:spPr bwMode="auto">
          <a:xfrm>
            <a:off x="2700338" y="3644900"/>
            <a:ext cx="311150" cy="461963"/>
          </a:xfrm>
          <a:prstGeom prst="rect">
            <a:avLst/>
          </a:prstGeom>
          <a:noFill/>
          <a:ln w="9525">
            <a:noFill/>
            <a:miter lim="800000"/>
          </a:ln>
        </p:spPr>
        <p:txBody>
          <a:bodyPr wrap="none">
            <a:spAutoFit/>
          </a:bodyPr>
          <a:lstStyle/>
          <a:p>
            <a:pPr eaLnBrk="0" hangingPunct="0"/>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lang="zh-CN" altLang="en-US">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87">
                                            <p:txEl>
                                              <p:pRg st="1" end="1"/>
                                            </p:txEl>
                                          </p:spTgt>
                                        </p:tgtEl>
                                        <p:attrNameLst>
                                          <p:attrName>style.visibility</p:attrName>
                                        </p:attrNameLst>
                                      </p:cBhvr>
                                      <p:to>
                                        <p:strVal val="visible"/>
                                      </p:to>
                                    </p:set>
                                    <p:animEffect transition="in" filter="wipe(left)">
                                      <p:cBhvr>
                                        <p:cTn id="17" dur="500"/>
                                        <p:tgtEl>
                                          <p:spTgt spid="41987">
                                            <p:txEl>
                                              <p:pRg st="1" end="1"/>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41987">
                                            <p:txEl>
                                              <p:pRg st="2" end="2"/>
                                            </p:txEl>
                                          </p:spTgt>
                                        </p:tgtEl>
                                        <p:attrNameLst>
                                          <p:attrName>style.visibility</p:attrName>
                                        </p:attrNameLst>
                                      </p:cBhvr>
                                      <p:to>
                                        <p:strVal val="visible"/>
                                      </p:to>
                                    </p:set>
                                    <p:animEffect transition="in" filter="wipe(left)">
                                      <p:cBhvr>
                                        <p:cTn id="20" dur="500"/>
                                        <p:tgtEl>
                                          <p:spTgt spid="4198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Effect transition="in" filter="wipe(left)">
                                      <p:cBhvr>
                                        <p:cTn id="25" dur="500"/>
                                        <p:tgtEl>
                                          <p:spTgt spid="41987">
                                            <p:txEl>
                                              <p:pRg st="3" end="3"/>
                                            </p:txEl>
                                          </p:spTgt>
                                        </p:tgtEl>
                                      </p:cBhvr>
                                    </p:animEffect>
                                  </p:childTnLst>
                                </p:cTn>
                              </p:par>
                            </p:childTnLst>
                          </p:cTn>
                        </p:par>
                        <p:par>
                          <p:cTn id="26" fill="hold">
                            <p:stCondLst>
                              <p:cond delay="500"/>
                            </p:stCondLst>
                            <p:childTnLst>
                              <p:par>
                                <p:cTn id="27" presetID="1" presetClass="entr" presetSubtype="0" fill="hold" grpId="2" nodeType="after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42" presetClass="path" presetSubtype="0" accel="50000" decel="50000" fill="hold" grpId="0" nodeType="withEffect">
                                  <p:stCondLst>
                                    <p:cond delay="0"/>
                                  </p:stCondLst>
                                  <p:childTnLst>
                                    <p:animMotion origin="layout" path="M 3.88889E-6 3.7037E-6 L -0.00157 -0.15949 " pathEditMode="relative" rAng="0" ptsTypes="AA">
                                      <p:cBhvr>
                                        <p:cTn id="32" dur="500" spd="-100000" fill="hold"/>
                                        <p:tgtEl>
                                          <p:spTgt spid="4"/>
                                        </p:tgtEl>
                                        <p:attrNameLst>
                                          <p:attrName>ppt_x</p:attrName>
                                          <p:attrName>ppt_y</p:attrName>
                                        </p:attrNameLst>
                                      </p:cBhvr>
                                      <p:rCtr x="-87" y="-7986"/>
                                    </p:animMotion>
                                  </p:childTnLst>
                                </p:cTn>
                              </p:par>
                              <p:par>
                                <p:cTn id="33" presetID="42" presetClass="path" presetSubtype="0" accel="50000" decel="50000" fill="hold" grpId="0" nodeType="withEffect">
                                  <p:stCondLst>
                                    <p:cond delay="0"/>
                                  </p:stCondLst>
                                  <p:childTnLst>
                                    <p:animMotion origin="layout" path="M 3.61111E-6 3.7037E-6 L -0.15087 -0.15949 " pathEditMode="relative" rAng="0" ptsTypes="AA">
                                      <p:cBhvr>
                                        <p:cTn id="34" dur="500" spd="-100000" fill="hold"/>
                                        <p:tgtEl>
                                          <p:spTgt spid="5"/>
                                        </p:tgtEl>
                                        <p:attrNameLst>
                                          <p:attrName>ppt_x</p:attrName>
                                          <p:attrName>ppt_y</p:attrName>
                                        </p:attrNameLst>
                                      </p:cBhvr>
                                      <p:rCtr x="-7552" y="-7986"/>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41987">
                                            <p:txEl>
                                              <p:pRg st="4" end="4"/>
                                            </p:txEl>
                                          </p:spTgt>
                                        </p:tgtEl>
                                        <p:attrNameLst>
                                          <p:attrName>style.visibility</p:attrName>
                                        </p:attrNameLst>
                                      </p:cBhvr>
                                      <p:to>
                                        <p:strVal val="visible"/>
                                      </p:to>
                                    </p:set>
                                    <p:animEffect transition="in" filter="fade">
                                      <p:cBhvr>
                                        <p:cTn id="43" dur="500"/>
                                        <p:tgtEl>
                                          <p:spTgt spid="41987">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1987">
                                            <p:txEl>
                                              <p:pRg st="5" end="5"/>
                                            </p:txEl>
                                          </p:spTgt>
                                        </p:tgtEl>
                                        <p:attrNameLst>
                                          <p:attrName>style.visibility</p:attrName>
                                        </p:attrNameLst>
                                      </p:cBhvr>
                                      <p:to>
                                        <p:strVal val="visible"/>
                                      </p:to>
                                    </p:set>
                                    <p:animEffect transition="in" filter="wipe(left)">
                                      <p:cBhvr>
                                        <p:cTn id="48" dur="500"/>
                                        <p:tgtEl>
                                          <p:spTgt spid="41987">
                                            <p:txEl>
                                              <p:pRg st="5" end="5"/>
                                            </p:txEl>
                                          </p:spTgt>
                                        </p:tgtEl>
                                      </p:cBhvr>
                                    </p:animEffect>
                                  </p:childTnLst>
                                </p:cTn>
                              </p:par>
                              <p:par>
                                <p:cTn id="49" presetID="22" presetClass="entr" presetSubtype="8" fill="hold" nodeType="withEffect">
                                  <p:stCondLst>
                                    <p:cond delay="0"/>
                                  </p:stCondLst>
                                  <p:childTnLst>
                                    <p:set>
                                      <p:cBhvr>
                                        <p:cTn id="50" dur="1" fill="hold">
                                          <p:stCondLst>
                                            <p:cond delay="0"/>
                                          </p:stCondLst>
                                        </p:cTn>
                                        <p:tgtEl>
                                          <p:spTgt spid="41987">
                                            <p:txEl>
                                              <p:pRg st="6" end="6"/>
                                            </p:txEl>
                                          </p:spTgt>
                                        </p:tgtEl>
                                        <p:attrNameLst>
                                          <p:attrName>style.visibility</p:attrName>
                                        </p:attrNameLst>
                                      </p:cBhvr>
                                      <p:to>
                                        <p:strVal val="visible"/>
                                      </p:to>
                                    </p:set>
                                    <p:animEffect transition="in" filter="wipe(left)">
                                      <p:cBhvr>
                                        <p:cTn id="51"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5" grpId="0"/>
      <p:bldP spid="5" grpId="1"/>
      <p:bldP spid="5" grpId="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4"/>
          <p:cNvSpPr>
            <a:spLocks noGrp="1"/>
          </p:cNvSpPr>
          <p:nvPr>
            <p:ph type="sldNum" sz="quarter" idx="12"/>
          </p:nvPr>
        </p:nvSpPr>
        <p:spPr>
          <a:noFill/>
        </p:spPr>
        <p:txBody>
          <a:bodyPr/>
          <a:lstStyle/>
          <a:p>
            <a:fld id="{CF0B540C-0D15-4317-BFE8-4C678C9A1418}"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41987" name="Text Box 2"/>
          <p:cNvSpPr txBox="1">
            <a:spLocks noChangeArrowheads="1"/>
          </p:cNvSpPr>
          <p:nvPr/>
        </p:nvSpPr>
        <p:spPr bwMode="auto">
          <a:xfrm>
            <a:off x="444500" y="823913"/>
            <a:ext cx="6011863" cy="2308225"/>
          </a:xfrm>
          <a:prstGeom prst="rect">
            <a:avLst/>
          </a:prstGeom>
          <a:solidFill>
            <a:schemeClr val="bg1"/>
          </a:solidFill>
          <a:ln w="9525">
            <a:noFill/>
            <a:miter lim="800000"/>
          </a:ln>
        </p:spPr>
        <p:txBody>
          <a:bodyPr>
            <a:spAutoFit/>
          </a:bodyPr>
          <a:lstStyle/>
          <a:p>
            <a:pPr>
              <a:lnSpc>
                <a:spcPct val="120000"/>
              </a:lnSpc>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例：有文法</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G∶E→T|E+T|E-T</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T→ F|T*F|T/F</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F→ (E) |id1|id2</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给出符号串</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id1</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id2</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的规范规约过程。</a:t>
            </a:r>
            <a:endParaRPr kumimoji="1" lang="zh-CN" altLang="en-US" sz="2400" b="1">
              <a:solidFill>
                <a:srgbClr val="FFFFFF"/>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解：画出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id1</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id2</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的语法树如图所示。</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Group 3"/>
          <p:cNvGrpSpPr/>
          <p:nvPr/>
        </p:nvGrpSpPr>
        <p:grpSpPr bwMode="auto">
          <a:xfrm>
            <a:off x="6227763" y="981075"/>
            <a:ext cx="2079625" cy="3600450"/>
            <a:chOff x="4498" y="378"/>
            <a:chExt cx="1310" cy="2393"/>
          </a:xfrm>
        </p:grpSpPr>
        <p:sp>
          <p:nvSpPr>
            <p:cNvPr id="77847" name="Text Box 4"/>
            <p:cNvSpPr txBox="1">
              <a:spLocks noChangeArrowheads="1"/>
            </p:cNvSpPr>
            <p:nvPr/>
          </p:nvSpPr>
          <p:spPr bwMode="auto">
            <a:xfrm>
              <a:off x="4900" y="378"/>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E</a:t>
              </a:r>
              <a:endParaRPr kumimoji="1" lang="en-US" altLang="zh-CN" sz="2400">
                <a:latin typeface="Times New Roman" panose="02020603050405020304" pitchFamily="18" charset="0"/>
                <a:ea typeface="华文细黑" panose="02010600040101010101" pitchFamily="2" charset="-122"/>
              </a:endParaRPr>
            </a:p>
          </p:txBody>
        </p:sp>
        <p:sp>
          <p:nvSpPr>
            <p:cNvPr id="77848" name="Text Box 5"/>
            <p:cNvSpPr txBox="1">
              <a:spLocks noChangeArrowheads="1"/>
            </p:cNvSpPr>
            <p:nvPr/>
          </p:nvSpPr>
          <p:spPr bwMode="auto">
            <a:xfrm>
              <a:off x="4905" y="810"/>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T</a:t>
              </a:r>
              <a:endParaRPr kumimoji="1" lang="en-US" altLang="zh-CN" sz="2400">
                <a:latin typeface="Times New Roman" panose="02020603050405020304" pitchFamily="18" charset="0"/>
                <a:ea typeface="华文细黑" panose="02010600040101010101" pitchFamily="2" charset="-122"/>
              </a:endParaRPr>
            </a:p>
          </p:txBody>
        </p:sp>
        <p:cxnSp>
          <p:nvCxnSpPr>
            <p:cNvPr id="77849" name="AutoShape 9"/>
            <p:cNvCxnSpPr>
              <a:cxnSpLocks noChangeShapeType="1"/>
              <a:stCxn id="77847" idx="2"/>
            </p:cNvCxnSpPr>
            <p:nvPr/>
          </p:nvCxnSpPr>
          <p:spPr bwMode="auto">
            <a:xfrm>
              <a:off x="5059" y="672"/>
              <a:ext cx="0" cy="138"/>
            </a:xfrm>
            <a:prstGeom prst="straightConnector1">
              <a:avLst/>
            </a:prstGeom>
            <a:noFill/>
            <a:ln w="9525">
              <a:solidFill>
                <a:schemeClr val="tx1"/>
              </a:solidFill>
              <a:round/>
            </a:ln>
          </p:spPr>
        </p:cxnSp>
        <p:sp>
          <p:nvSpPr>
            <p:cNvPr id="77850" name="Text Box 11"/>
            <p:cNvSpPr txBox="1">
              <a:spLocks noChangeArrowheads="1"/>
            </p:cNvSpPr>
            <p:nvPr/>
          </p:nvSpPr>
          <p:spPr bwMode="auto">
            <a:xfrm>
              <a:off x="5289" y="1242"/>
              <a:ext cx="318" cy="294"/>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F</a:t>
              </a:r>
              <a:endParaRPr kumimoji="1" lang="zh-CN" altLang="en-US" sz="2400">
                <a:latin typeface="Times New Roman" panose="02020603050405020304" pitchFamily="18" charset="0"/>
                <a:ea typeface="华文细黑" panose="02010600040101010101" pitchFamily="2" charset="-122"/>
              </a:endParaRPr>
            </a:p>
          </p:txBody>
        </p:sp>
        <p:sp>
          <p:nvSpPr>
            <p:cNvPr id="77851" name="Text Box 12"/>
            <p:cNvSpPr txBox="1">
              <a:spLocks noChangeArrowheads="1"/>
            </p:cNvSpPr>
            <p:nvPr/>
          </p:nvSpPr>
          <p:spPr bwMode="auto">
            <a:xfrm>
              <a:off x="4905" y="1242"/>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zh-CN" altLang="en-US" sz="2400">
                  <a:latin typeface="Times New Roman" panose="02020603050405020304" pitchFamily="18" charset="0"/>
                  <a:ea typeface="华文细黑" panose="02010600040101010101" pitchFamily="2" charset="-122"/>
                </a:rPr>
                <a:t>*</a:t>
              </a:r>
              <a:endParaRPr kumimoji="1" lang="en-US" altLang="zh-CN" sz="2400">
                <a:latin typeface="Times New Roman" panose="02020603050405020304" pitchFamily="18" charset="0"/>
                <a:ea typeface="华文细黑" panose="02010600040101010101" pitchFamily="2" charset="-122"/>
              </a:endParaRPr>
            </a:p>
          </p:txBody>
        </p:sp>
        <p:sp>
          <p:nvSpPr>
            <p:cNvPr id="77852" name="Text Box 13"/>
            <p:cNvSpPr txBox="1">
              <a:spLocks noChangeArrowheads="1"/>
            </p:cNvSpPr>
            <p:nvPr/>
          </p:nvSpPr>
          <p:spPr bwMode="auto">
            <a:xfrm>
              <a:off x="4543" y="1242"/>
              <a:ext cx="318" cy="291"/>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T</a:t>
              </a:r>
              <a:endParaRPr kumimoji="1" lang="zh-CN" altLang="en-US" sz="2400">
                <a:latin typeface="Times New Roman" panose="02020603050405020304" pitchFamily="18" charset="0"/>
                <a:ea typeface="华文细黑" panose="02010600040101010101" pitchFamily="2" charset="-122"/>
              </a:endParaRPr>
            </a:p>
          </p:txBody>
        </p:sp>
        <p:cxnSp>
          <p:nvCxnSpPr>
            <p:cNvPr id="77853" name="AutoShape 14"/>
            <p:cNvCxnSpPr>
              <a:cxnSpLocks noChangeShapeType="1"/>
              <a:stCxn id="77848" idx="2"/>
              <a:endCxn id="77852" idx="0"/>
            </p:cNvCxnSpPr>
            <p:nvPr/>
          </p:nvCxnSpPr>
          <p:spPr bwMode="auto">
            <a:xfrm flipH="1">
              <a:off x="4702" y="1104"/>
              <a:ext cx="362" cy="138"/>
            </a:xfrm>
            <a:prstGeom prst="straightConnector1">
              <a:avLst/>
            </a:prstGeom>
            <a:noFill/>
            <a:ln w="9525">
              <a:solidFill>
                <a:schemeClr val="tx1"/>
              </a:solidFill>
              <a:round/>
            </a:ln>
          </p:spPr>
        </p:cxnSp>
        <p:cxnSp>
          <p:nvCxnSpPr>
            <p:cNvPr id="77854" name="AutoShape 15"/>
            <p:cNvCxnSpPr>
              <a:cxnSpLocks noChangeShapeType="1"/>
              <a:stCxn id="77848" idx="2"/>
              <a:endCxn id="77851" idx="0"/>
            </p:cNvCxnSpPr>
            <p:nvPr/>
          </p:nvCxnSpPr>
          <p:spPr bwMode="auto">
            <a:xfrm>
              <a:off x="5064" y="1104"/>
              <a:ext cx="0" cy="138"/>
            </a:xfrm>
            <a:prstGeom prst="straightConnector1">
              <a:avLst/>
            </a:prstGeom>
            <a:noFill/>
            <a:ln w="9525">
              <a:solidFill>
                <a:schemeClr val="tx1"/>
              </a:solidFill>
              <a:round/>
            </a:ln>
          </p:spPr>
        </p:cxnSp>
        <p:cxnSp>
          <p:nvCxnSpPr>
            <p:cNvPr id="77855" name="AutoShape 16"/>
            <p:cNvCxnSpPr>
              <a:cxnSpLocks noChangeShapeType="1"/>
              <a:stCxn id="77848" idx="2"/>
              <a:endCxn id="77850" idx="0"/>
            </p:cNvCxnSpPr>
            <p:nvPr/>
          </p:nvCxnSpPr>
          <p:spPr bwMode="auto">
            <a:xfrm>
              <a:off x="5064" y="1104"/>
              <a:ext cx="384" cy="138"/>
            </a:xfrm>
            <a:prstGeom prst="straightConnector1">
              <a:avLst/>
            </a:prstGeom>
            <a:noFill/>
            <a:ln w="9525">
              <a:solidFill>
                <a:schemeClr val="tx1"/>
              </a:solidFill>
              <a:round/>
            </a:ln>
          </p:spPr>
        </p:cxnSp>
        <p:sp>
          <p:nvSpPr>
            <p:cNvPr id="77856" name="Text Box 19"/>
            <p:cNvSpPr txBox="1">
              <a:spLocks noChangeArrowheads="1"/>
            </p:cNvSpPr>
            <p:nvPr/>
          </p:nvSpPr>
          <p:spPr bwMode="auto">
            <a:xfrm>
              <a:off x="4543" y="1674"/>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rPr>
                <a:t>F</a:t>
              </a:r>
              <a:endParaRPr kumimoji="1" lang="en-US" altLang="zh-CN" sz="2400">
                <a:latin typeface="Times New Roman" panose="02020603050405020304" pitchFamily="18" charset="0"/>
                <a:ea typeface="华文细黑" panose="02010600040101010101" pitchFamily="2" charset="-122"/>
              </a:endParaRPr>
            </a:p>
          </p:txBody>
        </p:sp>
        <p:cxnSp>
          <p:nvCxnSpPr>
            <p:cNvPr id="77857" name="AutoShape 24"/>
            <p:cNvCxnSpPr>
              <a:cxnSpLocks noChangeShapeType="1"/>
              <a:endCxn id="77856" idx="0"/>
            </p:cNvCxnSpPr>
            <p:nvPr/>
          </p:nvCxnSpPr>
          <p:spPr bwMode="auto">
            <a:xfrm>
              <a:off x="4702" y="1512"/>
              <a:ext cx="0" cy="162"/>
            </a:xfrm>
            <a:prstGeom prst="straightConnector1">
              <a:avLst/>
            </a:prstGeom>
            <a:noFill/>
            <a:ln w="9525">
              <a:solidFill>
                <a:schemeClr val="tx1"/>
              </a:solidFill>
              <a:round/>
            </a:ln>
          </p:spPr>
        </p:cxnSp>
        <p:sp>
          <p:nvSpPr>
            <p:cNvPr id="77858" name="Text Box 25"/>
            <p:cNvSpPr txBox="1">
              <a:spLocks noChangeArrowheads="1"/>
            </p:cNvSpPr>
            <p:nvPr/>
          </p:nvSpPr>
          <p:spPr bwMode="auto">
            <a:xfrm>
              <a:off x="4498" y="2125"/>
              <a:ext cx="407" cy="252"/>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en-US" altLang="zh-CN" sz="2000">
                  <a:latin typeface="Times New Roman" panose="02020603050405020304" pitchFamily="18" charset="0"/>
                  <a:ea typeface="华文细黑" panose="02010600040101010101" pitchFamily="2" charset="-122"/>
                </a:rPr>
                <a:t>id1</a:t>
              </a:r>
              <a:endParaRPr kumimoji="1" lang="en-US" altLang="zh-CN" sz="2000">
                <a:latin typeface="Times New Roman" panose="02020603050405020304" pitchFamily="18" charset="0"/>
                <a:ea typeface="华文细黑" panose="02010600040101010101" pitchFamily="2" charset="-122"/>
              </a:endParaRPr>
            </a:p>
          </p:txBody>
        </p:sp>
        <p:cxnSp>
          <p:nvCxnSpPr>
            <p:cNvPr id="77859" name="AutoShape 26"/>
            <p:cNvCxnSpPr>
              <a:cxnSpLocks noChangeShapeType="1"/>
              <a:stCxn id="77856" idx="2"/>
              <a:endCxn id="77858" idx="0"/>
            </p:cNvCxnSpPr>
            <p:nvPr/>
          </p:nvCxnSpPr>
          <p:spPr bwMode="auto">
            <a:xfrm flipH="1">
              <a:off x="4702" y="1968"/>
              <a:ext cx="1" cy="157"/>
            </a:xfrm>
            <a:prstGeom prst="straightConnector1">
              <a:avLst/>
            </a:prstGeom>
            <a:noFill/>
            <a:ln w="9525">
              <a:solidFill>
                <a:schemeClr val="tx1"/>
              </a:solidFill>
              <a:round/>
            </a:ln>
          </p:spPr>
        </p:cxnSp>
        <p:sp>
          <p:nvSpPr>
            <p:cNvPr id="77860" name="Text Box 27"/>
            <p:cNvSpPr txBox="1">
              <a:spLocks noChangeArrowheads="1"/>
            </p:cNvSpPr>
            <p:nvPr/>
          </p:nvSpPr>
          <p:spPr bwMode="auto">
            <a:xfrm>
              <a:off x="5257" y="1668"/>
              <a:ext cx="386" cy="252"/>
            </a:xfrm>
            <a:prstGeom prst="rect">
              <a:avLst/>
            </a:prstGeom>
            <a:solidFill>
              <a:srgbClr val="00B0F0"/>
            </a:solidFill>
            <a:ln w="9525">
              <a:solidFill>
                <a:schemeClr val="tx2"/>
              </a:solidFill>
              <a:miter lim="800000"/>
            </a:ln>
          </p:spPr>
          <p:txBody>
            <a:bodyPr>
              <a:spAutoFit/>
            </a:bodyPr>
            <a:lstStyle/>
            <a:p>
              <a:pPr algn="ctr">
                <a:spcBef>
                  <a:spcPct val="50000"/>
                </a:spcBef>
              </a:pPr>
              <a:r>
                <a:rPr kumimoji="1" lang="en-US" altLang="zh-CN" sz="2000">
                  <a:latin typeface="Times New Roman" panose="02020603050405020304" pitchFamily="18" charset="0"/>
                  <a:ea typeface="华文细黑" panose="02010600040101010101" pitchFamily="2" charset="-122"/>
                </a:rPr>
                <a:t>id2</a:t>
              </a:r>
              <a:endParaRPr kumimoji="1" lang="en-US" altLang="zh-CN" sz="2000">
                <a:latin typeface="Times New Roman" panose="02020603050405020304" pitchFamily="18" charset="0"/>
                <a:ea typeface="华文细黑" panose="02010600040101010101" pitchFamily="2" charset="-122"/>
              </a:endParaRPr>
            </a:p>
          </p:txBody>
        </p:sp>
        <p:cxnSp>
          <p:nvCxnSpPr>
            <p:cNvPr id="77861" name="AutoShape 28"/>
            <p:cNvCxnSpPr>
              <a:cxnSpLocks noChangeShapeType="1"/>
              <a:endCxn id="77860" idx="0"/>
            </p:cNvCxnSpPr>
            <p:nvPr/>
          </p:nvCxnSpPr>
          <p:spPr bwMode="auto">
            <a:xfrm>
              <a:off x="5448" y="1530"/>
              <a:ext cx="2" cy="138"/>
            </a:xfrm>
            <a:prstGeom prst="straightConnector1">
              <a:avLst/>
            </a:prstGeom>
            <a:noFill/>
            <a:ln w="9525">
              <a:solidFill>
                <a:schemeClr val="tx1"/>
              </a:solidFill>
              <a:round/>
            </a:ln>
          </p:spPr>
        </p:cxnSp>
        <p:sp>
          <p:nvSpPr>
            <p:cNvPr id="77862" name="Text Box 29"/>
            <p:cNvSpPr txBox="1">
              <a:spLocks noChangeArrowheads="1"/>
            </p:cNvSpPr>
            <p:nvPr/>
          </p:nvSpPr>
          <p:spPr bwMode="auto">
            <a:xfrm>
              <a:off x="4809" y="2538"/>
              <a:ext cx="999" cy="233"/>
            </a:xfrm>
            <a:prstGeom prst="rect">
              <a:avLst/>
            </a:prstGeom>
            <a:noFill/>
            <a:ln w="9525">
              <a:noFill/>
              <a:miter lim="800000"/>
            </a:ln>
          </p:spPr>
          <p:txBody>
            <a:bodyPr>
              <a:spAutoFit/>
            </a:bodyPr>
            <a:lstStyle/>
            <a:p>
              <a:pPr>
                <a:spcBef>
                  <a:spcPct val="50000"/>
                </a:spcBef>
              </a:pPr>
              <a:endParaRPr kumimoji="1" lang="zh-CN" altLang="en-US" sz="1800">
                <a:solidFill>
                  <a:srgbClr val="FF0000"/>
                </a:solidFill>
                <a:latin typeface="Times New Roman" panose="02020603050405020304" pitchFamily="18" charset="0"/>
                <a:ea typeface="华文细黑" panose="02010600040101010101" pitchFamily="2" charset="-122"/>
              </a:endParaRPr>
            </a:p>
          </p:txBody>
        </p:sp>
      </p:grpSp>
      <p:sp>
        <p:nvSpPr>
          <p:cNvPr id="77828" name="Text Box 32"/>
          <p:cNvSpPr txBox="1">
            <a:spLocks noChangeArrowheads="1"/>
          </p:cNvSpPr>
          <p:nvPr/>
        </p:nvSpPr>
        <p:spPr bwMode="auto">
          <a:xfrm>
            <a:off x="395288" y="260350"/>
            <a:ext cx="8534400" cy="457200"/>
          </a:xfrm>
          <a:prstGeom prst="rect">
            <a:avLst/>
          </a:prstGeom>
          <a:noFill/>
          <a:ln w="9525">
            <a:noFill/>
            <a:miter lim="800000"/>
          </a:ln>
        </p:spPr>
        <p:txBody>
          <a:bodyPr>
            <a:spAutoFit/>
          </a:bodyPr>
          <a:lstStyle/>
          <a:p>
            <a:r>
              <a:rPr kumimoji="1" lang="zh-CN" altLang="en-US" sz="2400" b="1">
                <a:solidFill>
                  <a:srgbClr val="FF3300"/>
                </a:solidFill>
                <a:latin typeface="楷体_GB2312"/>
                <a:ea typeface="楷体_GB2312"/>
                <a:cs typeface="楷体_GB2312"/>
              </a:rPr>
              <a:t>一 </a:t>
            </a:r>
            <a:r>
              <a:rPr kumimoji="1" lang="zh-CN" altLang="en-US" sz="2400" b="1">
                <a:latin typeface="楷体_GB2312"/>
                <a:ea typeface="楷体_GB2312"/>
                <a:cs typeface="楷体_GB2312"/>
              </a:rPr>
              <a:t> </a:t>
            </a:r>
            <a:r>
              <a:rPr kumimoji="1" lang="zh-CN" altLang="en-US" sz="2400" b="1">
                <a:solidFill>
                  <a:srgbClr val="FF3300"/>
                </a:solidFill>
                <a:latin typeface="楷体_GB2312"/>
                <a:ea typeface="楷体_GB2312"/>
                <a:cs typeface="楷体_GB2312"/>
              </a:rPr>
              <a:t>活前缀、拓广文法、</a:t>
            </a:r>
            <a:r>
              <a:rPr kumimoji="1" lang="en-US" altLang="zh-CN" sz="2400" b="1">
                <a:solidFill>
                  <a:srgbClr val="FF3300"/>
                </a:solidFill>
                <a:latin typeface="楷体_GB2312"/>
                <a:ea typeface="楷体_GB2312"/>
                <a:cs typeface="楷体_GB2312"/>
              </a:rPr>
              <a:t>LR</a:t>
            </a:r>
            <a:r>
              <a:rPr kumimoji="1" lang="zh-CN" altLang="en-US" sz="2400" b="1">
                <a:solidFill>
                  <a:srgbClr val="FF3300"/>
                </a:solidFill>
                <a:latin typeface="楷体_GB2312"/>
                <a:ea typeface="楷体_GB2312"/>
                <a:cs typeface="楷体_GB2312"/>
              </a:rPr>
              <a:t>（</a:t>
            </a:r>
            <a:r>
              <a:rPr kumimoji="1" lang="en-US" altLang="zh-CN" sz="2400" b="1">
                <a:solidFill>
                  <a:srgbClr val="FF3300"/>
                </a:solidFill>
                <a:latin typeface="楷体_GB2312"/>
                <a:ea typeface="楷体_GB2312"/>
                <a:cs typeface="楷体_GB2312"/>
              </a:rPr>
              <a:t>0</a:t>
            </a:r>
            <a:r>
              <a:rPr kumimoji="1" lang="zh-CN" altLang="en-US" sz="2400" b="1">
                <a:solidFill>
                  <a:srgbClr val="FF3300"/>
                </a:solidFill>
                <a:latin typeface="楷体_GB2312"/>
                <a:ea typeface="楷体_GB2312"/>
                <a:cs typeface="楷体_GB2312"/>
              </a:rPr>
              <a:t>）项目</a:t>
            </a:r>
            <a:endParaRPr kumimoji="1" lang="zh-CN" altLang="en-US" sz="2400" b="1">
              <a:solidFill>
                <a:srgbClr val="FF3300"/>
              </a:solidFill>
              <a:latin typeface="楷体_GB2312"/>
              <a:ea typeface="楷体_GB2312"/>
              <a:cs typeface="楷体_GB2312"/>
            </a:endParaRPr>
          </a:p>
        </p:txBody>
      </p:sp>
      <p:graphicFrame>
        <p:nvGraphicFramePr>
          <p:cNvPr id="18" name="表格 17"/>
          <p:cNvGraphicFramePr>
            <a:graphicFrameLocks noGrp="1"/>
          </p:cNvGraphicFramePr>
          <p:nvPr/>
        </p:nvGraphicFramePr>
        <p:xfrm>
          <a:off x="863600" y="3189288"/>
          <a:ext cx="4052067" cy="1219518"/>
        </p:xfrm>
        <a:graphic>
          <a:graphicData uri="http://schemas.openxmlformats.org/drawingml/2006/table">
            <a:tbl>
              <a:tblPr/>
              <a:tblGrid>
                <a:gridCol w="541600"/>
                <a:gridCol w="944450"/>
                <a:gridCol w="1485897"/>
                <a:gridCol w="1080120"/>
              </a:tblGrid>
              <a:tr h="2555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chemeClr val="tx1"/>
                          </a:solidFill>
                          <a:effectLst/>
                          <a:latin typeface="楷体_GB2312" pitchFamily="49" charset="-122"/>
                          <a:ea typeface="楷体_GB2312" pitchFamily="49" charset="-122"/>
                        </a:rPr>
                        <a:t>步骤 </a:t>
                      </a:r>
                      <a:endParaRPr kumimoji="0" lang="zh-CN" altLang="en-US" sz="18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符号栈 </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输入符号串 </a:t>
                      </a:r>
                      <a:endPar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rPr>
                        <a:t>动作</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1" lang="en-US" altLang="zh-CN" sz="1800" b="1" dirty="0">
                          <a:latin typeface="Times New Roman" panose="02020603050405020304" pitchFamily="18" charset="0"/>
                          <a:ea typeface="华文细黑" panose="02010600040101010101" pitchFamily="2" charset="-122"/>
                          <a:cs typeface="Times New Roman" panose="02020603050405020304" pitchFamily="18" charset="0"/>
                        </a:rPr>
                        <a:t>id1</a:t>
                      </a:r>
                      <a:r>
                        <a:rPr kumimoji="1" lang="zh-CN" altLang="en-US" sz="18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1800" b="1" dirty="0">
                          <a:latin typeface="Times New Roman" panose="02020603050405020304" pitchFamily="18" charset="0"/>
                          <a:ea typeface="华文细黑" panose="02010600040101010101" pitchFamily="2" charset="-122"/>
                          <a:cs typeface="Times New Roman" panose="02020603050405020304" pitchFamily="18" charset="0"/>
                        </a:rPr>
                        <a:t>id2</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1" i="0" u="none" strike="noStrike" cap="none" normalizeH="0" baseline="-2500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pic>
        <p:nvPicPr>
          <p:cNvPr id="4" name="图片 3"/>
          <p:cNvPicPr>
            <a:picLocks noChangeAspect="1"/>
          </p:cNvPicPr>
          <p:nvPr/>
        </p:nvPicPr>
        <p:blipFill>
          <a:blip r:embed="rId1" cstate="print"/>
          <a:srcRect/>
          <a:stretch>
            <a:fillRect/>
          </a:stretch>
        </p:blipFill>
        <p:spPr bwMode="auto">
          <a:xfrm>
            <a:off x="471488" y="4681538"/>
            <a:ext cx="7835900" cy="13890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4"/>
          <p:cNvSpPr>
            <a:spLocks noGrp="1"/>
          </p:cNvSpPr>
          <p:nvPr>
            <p:ph type="sldNum" sz="quarter" idx="12"/>
          </p:nvPr>
        </p:nvSpPr>
        <p:spPr>
          <a:noFill/>
        </p:spPr>
        <p:txBody>
          <a:bodyPr/>
          <a:lstStyle/>
          <a:p>
            <a:fld id="{94281BC7-6F7E-46CB-A14C-FB894FB66FEF}"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35" name="Text Box 5"/>
          <p:cNvSpPr txBox="1">
            <a:spLocks noChangeArrowheads="1"/>
          </p:cNvSpPr>
          <p:nvPr/>
        </p:nvSpPr>
        <p:spPr bwMode="auto">
          <a:xfrm>
            <a:off x="539750" y="1412875"/>
            <a:ext cx="9144000" cy="3970338"/>
          </a:xfrm>
          <a:prstGeom prst="rect">
            <a:avLst/>
          </a:prstGeom>
          <a:noFill/>
          <a:ln w="9525">
            <a:noFill/>
            <a:miter lim="800000"/>
          </a:ln>
        </p:spPr>
        <p:txBody>
          <a:bodyPr>
            <a:spAutoFit/>
          </a:bodyPr>
          <a:lstStyle/>
          <a:p>
            <a:pPr marL="342900" indent="-342900">
              <a:lnSpc>
                <a:spcPct val="60000"/>
              </a:lnSpc>
              <a:spcBef>
                <a:spcPct val="50000"/>
              </a:spcBef>
              <a:buClr>
                <a:srgbClr val="3333CC"/>
              </a:buClr>
              <a:buFont typeface="Wingdings" panose="05000000000000000000" pitchFamily="2" charset="2"/>
              <a:buChar char="n"/>
              <a:defRPr/>
            </a:pPr>
            <a:r>
              <a:rPr kumimoji="1" lang="zh-CN" altLang="en-US" sz="2400" b="1"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重新审视分析的依据</a:t>
            </a:r>
            <a:endParaRPr kumimoji="1" lang="en-US" altLang="zh-CN" sz="2400" b="1"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pPr marL="800100" lvl="1" indent="-342900">
              <a:lnSpc>
                <a:spcPct val="60000"/>
              </a:lnSpc>
              <a:spcBef>
                <a:spcPct val="50000"/>
              </a:spcBef>
              <a:buClr>
                <a:srgbClr val="FF0000"/>
              </a:buClr>
              <a:buSzPct val="60000"/>
              <a:buFont typeface="Wingdings" panose="05000000000000000000" pitchFamily="2" charset="2"/>
              <a:buChar char="n"/>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自顶向下</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(Top</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Down)——</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派生推导</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(Derivation)</a:t>
            </a:r>
            <a:endPar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endParaRPr>
          </a:p>
          <a:p>
            <a:pPr marL="800100" lvl="1" indent="-342900">
              <a:lnSpc>
                <a:spcPct val="60000"/>
              </a:lnSpc>
              <a:spcBef>
                <a:spcPct val="50000"/>
              </a:spcBef>
              <a:buClr>
                <a:srgbClr val="FF0000"/>
              </a:buClr>
              <a:buSzPct val="60000"/>
              <a:buFont typeface="Wingdings" panose="05000000000000000000" pitchFamily="2" charset="2"/>
              <a:buChar char="n"/>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自底向上</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(Bottom Up)——</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归约</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(Reduce)</a:t>
            </a:r>
            <a:endPar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endParaRPr>
          </a:p>
          <a:p>
            <a:pPr>
              <a:lnSpc>
                <a:spcPct val="60000"/>
              </a:lnSpc>
              <a:spcBef>
                <a:spcPct val="50000"/>
              </a:spcBef>
              <a:defRPr/>
            </a:pPr>
            <a:endPar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lnSpc>
                <a:spcPct val="60000"/>
              </a:lnSpc>
              <a:spcBef>
                <a:spcPct val="50000"/>
              </a:spcBef>
              <a:buClr>
                <a:srgbClr val="3333CC"/>
              </a:buClr>
              <a:buFont typeface="Wingdings" panose="05000000000000000000" pitchFamily="2" charset="2"/>
              <a:buChar char="n"/>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文法</a:t>
            </a:r>
            <a:endPar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endParaRPr>
          </a:p>
          <a:p>
            <a:pPr marL="800100" lvl="1" indent="-342900">
              <a:lnSpc>
                <a:spcPct val="60000"/>
              </a:lnSpc>
              <a:spcBef>
                <a:spcPct val="50000"/>
              </a:spcBef>
              <a:buClr>
                <a:srgbClr val="FF0000"/>
              </a:buClr>
              <a:buSzPct val="60000"/>
              <a:buFont typeface="Wingdings" panose="05000000000000000000" pitchFamily="2" charset="2"/>
              <a:buChar char="n"/>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每一步依据文法的产生式进行派生或归约</a:t>
            </a:r>
            <a:endPar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endParaRPr>
          </a:p>
          <a:p>
            <a:pPr marL="800100" lvl="1" indent="-342900">
              <a:lnSpc>
                <a:spcPct val="60000"/>
              </a:lnSpc>
              <a:spcBef>
                <a:spcPct val="50000"/>
              </a:spcBef>
              <a:buClr>
                <a:srgbClr val="FF0000"/>
              </a:buClr>
              <a:buSzPct val="60000"/>
              <a:buFont typeface="Wingdings" panose="05000000000000000000" pitchFamily="2" charset="2"/>
              <a:buChar char="n"/>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能否根据产生式去记忆分析的“过程”</a:t>
            </a:r>
            <a:endPar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endParaRPr>
          </a:p>
          <a:p>
            <a:pPr>
              <a:lnSpc>
                <a:spcPct val="60000"/>
              </a:lnSpc>
              <a:spcBef>
                <a:spcPct val="50000"/>
              </a:spcBef>
              <a:defRPr/>
            </a:pP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是否形成了什么样的句柄</a:t>
            </a:r>
            <a:endPar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endParaRPr>
          </a:p>
          <a:p>
            <a:pPr>
              <a:lnSpc>
                <a:spcPct val="60000"/>
              </a:lnSpc>
              <a:spcBef>
                <a:spcPct val="50000"/>
              </a:spcBef>
              <a:defRPr/>
            </a:pPr>
            <a:endPar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endParaRPr>
          </a:p>
          <a:p>
            <a:pPr>
              <a:lnSpc>
                <a:spcPct val="60000"/>
              </a:lnSpc>
              <a:spcBef>
                <a:spcPct val="50000"/>
              </a:spcBef>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例              </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BB B</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err="1">
                <a:latin typeface="Times New Roman" panose="02020603050405020304" pitchFamily="18" charset="0"/>
                <a:ea typeface="华文细黑" panose="02010600040101010101" pitchFamily="2" charset="-122"/>
                <a:cs typeface="Times New Roman" panose="02020603050405020304" pitchFamily="18" charset="0"/>
              </a:rPr>
              <a:t>aB</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 B</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b</a:t>
            </a: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8851" name="Rectangle 2"/>
          <p:cNvSpPr>
            <a:spLocks noGrp="1" noChangeArrowheads="1"/>
          </p:cNvSpPr>
          <p:nvPr>
            <p:ph type="title"/>
          </p:nvPr>
        </p:nvSpPr>
        <p:spPr>
          <a:xfrm>
            <a:off x="457200" y="277813"/>
            <a:ext cx="8147050" cy="774700"/>
          </a:xfrm>
        </p:spPr>
        <p:txBody>
          <a:bodyPr/>
          <a:lstStyle/>
          <a:p>
            <a:pPr algn="ctr" eaLnBrk="1" hangingPunct="1"/>
            <a:r>
              <a:rPr lang="en-US" altLang="zh-CN" sz="3200" b="1">
                <a:solidFill>
                  <a:srgbClr val="003399"/>
                </a:solidFill>
              </a:rPr>
              <a:t>LR</a:t>
            </a:r>
            <a:r>
              <a:rPr lang="zh-CN" altLang="en-US" sz="3200" b="1">
                <a:solidFill>
                  <a:srgbClr val="003399"/>
                </a:solidFill>
              </a:rPr>
              <a:t>分析法的引入</a:t>
            </a:r>
            <a:endParaRPr lang="zh-CN" altLang="en-US" sz="3200" b="1">
              <a:solidFill>
                <a:srgbClr val="00339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4"/>
          <p:cNvSpPr>
            <a:spLocks noGrp="1"/>
          </p:cNvSpPr>
          <p:nvPr>
            <p:ph type="sldNum" sz="quarter" idx="12"/>
          </p:nvPr>
        </p:nvSpPr>
        <p:spPr>
          <a:noFill/>
        </p:spPr>
        <p:txBody>
          <a:bodyPr/>
          <a:lstStyle/>
          <a:p>
            <a:fld id="{3FA085EA-222E-473A-BA98-B23F0FD015F7}"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35" name="Text Box 5"/>
          <p:cNvSpPr txBox="1">
            <a:spLocks noChangeArrowheads="1"/>
          </p:cNvSpPr>
          <p:nvPr/>
        </p:nvSpPr>
        <p:spPr bwMode="auto">
          <a:xfrm>
            <a:off x="468313" y="1412875"/>
            <a:ext cx="6227762" cy="3324225"/>
          </a:xfrm>
          <a:prstGeom prst="rect">
            <a:avLst/>
          </a:prstGeom>
          <a:noFill/>
          <a:ln w="9525">
            <a:noFill/>
            <a:miter lim="800000"/>
          </a:ln>
        </p:spPr>
        <p:txBody>
          <a:bodyPr>
            <a:spAutoFit/>
          </a:bodyPr>
          <a:lstStyle/>
          <a:p>
            <a:pPr marL="342900" indent="-342900">
              <a:spcBef>
                <a:spcPct val="50000"/>
              </a:spcBef>
              <a:buClr>
                <a:srgbClr val="3333CC"/>
              </a:buClr>
              <a:buFont typeface="Wingdings" panose="05000000000000000000" pitchFamily="2" charset="2"/>
              <a:buChar char="n"/>
              <a:defRPr/>
            </a:pPr>
            <a:r>
              <a:rPr kumimoji="1" lang="zh-CN" altLang="en-US" sz="2800" b="1"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从语言的</a:t>
            </a:r>
            <a:r>
              <a:rPr kumimoji="1" lang="zh-CN" altLang="en-US" sz="28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形式描述</a:t>
            </a:r>
            <a:r>
              <a:rPr kumimoji="1" lang="zh-CN" altLang="en-US" sz="2800" b="1"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入手，利用文法对语法结构成分的描述，通过刻画当前分析的进程，解决句柄的识别问题。</a:t>
            </a:r>
            <a:endParaRPr kumimoji="1" lang="en-US" altLang="zh-CN" sz="2800" b="1"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buClr>
                <a:srgbClr val="3333CC"/>
              </a:buClr>
              <a:defRPr/>
            </a:pPr>
            <a:r>
              <a:rPr kumimoji="1" lang="en-US" altLang="zh-CN" sz="2800" b="1" dirty="0">
                <a:latin typeface="Times New Roman" panose="02020603050405020304" pitchFamily="18" charset="0"/>
                <a:ea typeface="华文细黑" panose="02010600040101010101" pitchFamily="2" charset="-122"/>
                <a:cs typeface="Times New Roman" panose="02020603050405020304" pitchFamily="18" charset="0"/>
              </a:rPr>
              <a:t>     B</a:t>
            </a:r>
            <a:r>
              <a:rPr kumimoji="1" lang="zh-CN" altLang="en-US" sz="28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8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800" b="1" dirty="0" err="1">
                <a:latin typeface="Times New Roman" panose="02020603050405020304" pitchFamily="18" charset="0"/>
                <a:ea typeface="华文细黑" panose="02010600040101010101" pitchFamily="2" charset="-122"/>
                <a:cs typeface="Times New Roman" panose="02020603050405020304" pitchFamily="18" charset="0"/>
              </a:rPr>
              <a:t>aB</a:t>
            </a:r>
            <a:r>
              <a:rPr kumimoji="1" lang="zh-CN" altLang="en-US" sz="28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800" b="1" dirty="0">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8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800" b="1" dirty="0" err="1">
                <a:latin typeface="Times New Roman" panose="02020603050405020304" pitchFamily="18" charset="0"/>
                <a:ea typeface="华文细黑" panose="02010600040101010101" pitchFamily="2" charset="-122"/>
                <a:cs typeface="Times New Roman" panose="02020603050405020304" pitchFamily="18" charset="0"/>
              </a:rPr>
              <a:t>a.B</a:t>
            </a:r>
            <a:r>
              <a:rPr kumimoji="1" lang="zh-CN" altLang="en-US" sz="2800" b="1" dirty="0">
                <a:latin typeface="Times New Roman" panose="02020603050405020304" pitchFamily="18" charset="0"/>
                <a:ea typeface="华文细黑" panose="02010600040101010101" pitchFamily="2" charset="-122"/>
                <a:cs typeface="Times New Roman" panose="02020603050405020304" pitchFamily="18" charset="0"/>
              </a:rPr>
              <a:t>还是</a:t>
            </a:r>
            <a:r>
              <a:rPr kumimoji="1" lang="en-US" altLang="zh-CN" sz="2800" b="1" dirty="0">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8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800" b="1" dirty="0" err="1">
                <a:latin typeface="Times New Roman" panose="02020603050405020304" pitchFamily="18" charset="0"/>
                <a:ea typeface="华文细黑" panose="02010600040101010101" pitchFamily="2" charset="-122"/>
                <a:cs typeface="Times New Roman" panose="02020603050405020304" pitchFamily="18" charset="0"/>
              </a:rPr>
              <a:t>aB.</a:t>
            </a:r>
            <a:endParaRPr kumimoji="1" lang="en-US" altLang="zh-CN" sz="2800" b="1" dirty="0">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a:spcBef>
                <a:spcPct val="50000"/>
              </a:spcBef>
              <a:buClr>
                <a:srgbClr val="3333CC"/>
              </a:buClr>
              <a:buFont typeface="Wingdings" panose="05000000000000000000" pitchFamily="2" charset="2"/>
              <a:buChar char="n"/>
              <a:defRPr/>
            </a:pPr>
            <a:r>
              <a:rPr kumimoji="1" lang="zh-CN" altLang="en-US" sz="2800" b="1" dirty="0">
                <a:latin typeface="Times New Roman" panose="02020603050405020304" pitchFamily="18" charset="0"/>
                <a:ea typeface="华文细黑" panose="02010600040101010101" pitchFamily="2" charset="-122"/>
                <a:cs typeface="Times New Roman" panose="02020603050405020304" pitchFamily="18" charset="0"/>
              </a:rPr>
              <a:t>为语法分析器的</a:t>
            </a:r>
            <a:r>
              <a:rPr kumimoji="1" lang="zh-CN" altLang="en-US" sz="28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自动生成</a:t>
            </a:r>
            <a:r>
              <a:rPr kumimoji="1" lang="zh-CN" altLang="en-US" sz="2800" b="1" dirty="0">
                <a:latin typeface="Times New Roman" panose="02020603050405020304" pitchFamily="18" charset="0"/>
                <a:ea typeface="华文细黑" panose="02010600040101010101" pitchFamily="2" charset="-122"/>
                <a:cs typeface="Times New Roman" panose="02020603050405020304" pitchFamily="18" charset="0"/>
              </a:rPr>
              <a:t>提供了基础。</a:t>
            </a:r>
            <a:endParaRPr kumimoji="1" lang="en-US" altLang="zh-CN" sz="2800" b="1" dirty="0">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defRPr/>
            </a:pPr>
            <a:endParaRPr kumimoji="1" lang="en-US" altLang="zh-CN" sz="2800" b="1"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9875" name="Rectangle 2"/>
          <p:cNvSpPr>
            <a:spLocks noGrp="1" noChangeArrowheads="1"/>
          </p:cNvSpPr>
          <p:nvPr>
            <p:ph type="title"/>
          </p:nvPr>
        </p:nvSpPr>
        <p:spPr>
          <a:xfrm>
            <a:off x="457200" y="277813"/>
            <a:ext cx="8147050" cy="774700"/>
          </a:xfrm>
        </p:spPr>
        <p:txBody>
          <a:bodyPr/>
          <a:lstStyle/>
          <a:p>
            <a:pPr algn="ctr" eaLnBrk="1" hangingPunct="1"/>
            <a:r>
              <a:rPr lang="en-US" altLang="zh-CN" sz="3200" b="1">
                <a:solidFill>
                  <a:srgbClr val="003399"/>
                </a:solidFill>
              </a:rPr>
              <a:t>LR</a:t>
            </a:r>
            <a:r>
              <a:rPr lang="zh-CN" altLang="en-US" sz="3200" b="1">
                <a:solidFill>
                  <a:srgbClr val="003399"/>
                </a:solidFill>
              </a:rPr>
              <a:t>分析法的引入</a:t>
            </a:r>
            <a:endParaRPr lang="zh-CN" altLang="en-US" sz="3200" b="1">
              <a:solidFill>
                <a:srgbClr val="00339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4"/>
          <p:cNvSpPr>
            <a:spLocks noGrp="1"/>
          </p:cNvSpPr>
          <p:nvPr>
            <p:ph type="sldNum" sz="quarter" idx="12"/>
          </p:nvPr>
        </p:nvSpPr>
        <p:spPr>
          <a:noFill/>
        </p:spPr>
        <p:txBody>
          <a:bodyPr/>
          <a:lstStyle/>
          <a:p>
            <a:fld id="{356FDD0B-C350-4318-9570-735BA879E85B}"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35" name="Text Box 5"/>
          <p:cNvSpPr txBox="1">
            <a:spLocks noRot="1" noChangeAspect="1" noMove="1" noResize="1" noEditPoints="1" noAdjustHandles="1" noChangeArrowheads="1" noChangeShapeType="1" noTextEdit="1"/>
          </p:cNvSpPr>
          <p:nvPr/>
        </p:nvSpPr>
        <p:spPr bwMode="auto">
          <a:xfrm>
            <a:off x="539750" y="1052513"/>
            <a:ext cx="9144000" cy="3987054"/>
          </a:xfrm>
          <a:prstGeom prst="rect">
            <a:avLst/>
          </a:prstGeom>
          <a:blipFill>
            <a:blip r:embed="rId1" cstate="print"/>
            <a:stretch>
              <a:fillRect l="-933" t="-4587" b="-2446"/>
            </a:stretch>
          </a:blipFill>
          <a:ln w="9525">
            <a:noFill/>
            <a:miter lim="800000"/>
          </a:ln>
        </p:spPr>
        <p:txBody>
          <a:bodyPr/>
          <a:lstStyle/>
          <a:p>
            <a:pPr eaLnBrk="0" hangingPunct="0">
              <a:defRPr/>
            </a:pPr>
            <a:r>
              <a:rPr lang="zh-CN" altLang="en-US">
                <a:noFill/>
                <a:latin typeface="Arial" panose="020B0604020202020204" pitchFamily="34" charset="0"/>
                <a:ea typeface="宋体" panose="02010600030101010101" pitchFamily="2" charset="-122"/>
              </a:rPr>
              <a:t> </a:t>
            </a:r>
            <a:endParaRPr lang="zh-CN" altLang="en-US">
              <a:noFill/>
              <a:latin typeface="Arial" panose="020B0604020202020204" pitchFamily="34" charset="0"/>
              <a:ea typeface="宋体" panose="02010600030101010101" pitchFamily="2" charset="-122"/>
            </a:endParaRPr>
          </a:p>
        </p:txBody>
      </p:sp>
      <p:sp>
        <p:nvSpPr>
          <p:cNvPr id="80899" name="Rectangle 2"/>
          <p:cNvSpPr>
            <a:spLocks noGrp="1" noChangeArrowheads="1"/>
          </p:cNvSpPr>
          <p:nvPr>
            <p:ph type="title"/>
          </p:nvPr>
        </p:nvSpPr>
        <p:spPr>
          <a:xfrm>
            <a:off x="457200" y="277813"/>
            <a:ext cx="8147050" cy="774700"/>
          </a:xfrm>
        </p:spPr>
        <p:txBody>
          <a:bodyPr/>
          <a:lstStyle/>
          <a:p>
            <a:pPr algn="ctr" eaLnBrk="1" hangingPunct="1"/>
            <a:r>
              <a:rPr lang="en-US" altLang="zh-CN" sz="3200" b="1">
                <a:solidFill>
                  <a:srgbClr val="003399"/>
                </a:solidFill>
              </a:rPr>
              <a:t>LR</a:t>
            </a:r>
            <a:r>
              <a:rPr lang="zh-CN" altLang="en-US" sz="3200" b="1">
                <a:solidFill>
                  <a:srgbClr val="003399"/>
                </a:solidFill>
              </a:rPr>
              <a:t>分析法的引入</a:t>
            </a:r>
            <a:endParaRPr lang="zh-CN" altLang="en-US" sz="3200" b="1">
              <a:solidFill>
                <a:srgbClr val="00339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5"/>
          <p:cNvSpPr>
            <a:spLocks noGrp="1"/>
          </p:cNvSpPr>
          <p:nvPr>
            <p:ph type="sldNum" sz="quarter" idx="12"/>
          </p:nvPr>
        </p:nvSpPr>
        <p:spPr>
          <a:noFill/>
        </p:spPr>
        <p:txBody>
          <a:bodyPr/>
          <a:lstStyle/>
          <a:p>
            <a:fld id="{8D39F42C-05D6-4AD7-B226-698470576A80}"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81922" name="Rectangle 2"/>
          <p:cNvSpPr>
            <a:spLocks noGrp="1" noChangeArrowheads="1"/>
          </p:cNvSpPr>
          <p:nvPr>
            <p:ph type="title"/>
          </p:nvPr>
        </p:nvSpPr>
        <p:spPr>
          <a:xfrm>
            <a:off x="457200" y="277813"/>
            <a:ext cx="8147050" cy="774700"/>
          </a:xfrm>
        </p:spPr>
        <p:txBody>
          <a:bodyPr/>
          <a:lstStyle/>
          <a:p>
            <a:pPr algn="ctr" eaLnBrk="1" hangingPunct="1"/>
            <a:r>
              <a:rPr lang="en-US" altLang="zh-CN" sz="3200" b="1">
                <a:solidFill>
                  <a:srgbClr val="003399"/>
                </a:solidFill>
              </a:rPr>
              <a:t>LR</a:t>
            </a:r>
            <a:r>
              <a:rPr lang="zh-CN" altLang="en-US" sz="3200" b="1">
                <a:solidFill>
                  <a:srgbClr val="003399"/>
                </a:solidFill>
              </a:rPr>
              <a:t>分析法的引入</a:t>
            </a:r>
            <a:endParaRPr lang="zh-CN" altLang="en-US" sz="3200" b="1">
              <a:solidFill>
                <a:srgbClr val="003399"/>
              </a:solidFill>
            </a:endParaRPr>
          </a:p>
        </p:txBody>
      </p:sp>
      <p:pic>
        <p:nvPicPr>
          <p:cNvPr id="81923" name="图片 2"/>
          <p:cNvPicPr>
            <a:picLocks noChangeAspect="1"/>
          </p:cNvPicPr>
          <p:nvPr/>
        </p:nvPicPr>
        <p:blipFill>
          <a:blip r:embed="rId1" cstate="print"/>
          <a:srcRect/>
          <a:stretch>
            <a:fillRect/>
          </a:stretch>
        </p:blipFill>
        <p:spPr bwMode="auto">
          <a:xfrm>
            <a:off x="576263" y="771525"/>
            <a:ext cx="7991475" cy="5314950"/>
          </a:xfrm>
          <a:prstGeom prst="rect">
            <a:avLst/>
          </a:prstGeom>
          <a:noFill/>
          <a:ln w="9525">
            <a:noFill/>
            <a:miter lim="800000"/>
            <a:headEnd/>
            <a:tailEnd/>
          </a:ln>
        </p:spPr>
      </p:pic>
      <p:sp>
        <p:nvSpPr>
          <p:cNvPr id="81924" name="文本框 3"/>
          <p:cNvSpPr txBox="1">
            <a:spLocks noChangeArrowheads="1"/>
          </p:cNvSpPr>
          <p:nvPr/>
        </p:nvSpPr>
        <p:spPr bwMode="auto">
          <a:xfrm>
            <a:off x="755650" y="5157788"/>
            <a:ext cx="1860550" cy="830262"/>
          </a:xfrm>
          <a:prstGeom prst="rect">
            <a:avLst/>
          </a:prstGeom>
          <a:noFill/>
          <a:ln w="9525">
            <a:noFill/>
            <a:miter lim="800000"/>
          </a:ln>
        </p:spPr>
        <p:txBody>
          <a:bodyPr wrap="none">
            <a:spAutoFit/>
          </a:bodyPr>
          <a:lstStyle/>
          <a:p>
            <a:pPr eaLnBrk="0" hangingPunct="0"/>
            <a:r>
              <a:rPr lang="zh-CN" altLang="en-US" sz="2400" b="1">
                <a:solidFill>
                  <a:srgbClr val="FF0000"/>
                </a:solidFill>
              </a:rPr>
              <a:t>核心项目</a:t>
            </a:r>
            <a:endParaRPr lang="en-US" altLang="zh-CN" sz="2400" b="1">
              <a:solidFill>
                <a:srgbClr val="FF0000"/>
              </a:solidFill>
            </a:endParaRPr>
          </a:p>
          <a:p>
            <a:pPr eaLnBrk="0" hangingPunct="0"/>
            <a:r>
              <a:rPr lang="en-US" altLang="zh-CN" sz="2400" b="1">
                <a:solidFill>
                  <a:srgbClr val="FF0000"/>
                </a:solidFill>
              </a:rPr>
              <a:t>Kernel Item</a:t>
            </a:r>
            <a:endParaRPr lang="zh-CN" altLang="en-US" sz="2400" b="1">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5"/>
          <p:cNvSpPr>
            <a:spLocks noGrp="1"/>
          </p:cNvSpPr>
          <p:nvPr>
            <p:ph type="sldNum" sz="quarter" idx="12"/>
          </p:nvPr>
        </p:nvSpPr>
        <p:spPr>
          <a:noFill/>
        </p:spPr>
        <p:txBody>
          <a:bodyPr/>
          <a:lstStyle/>
          <a:p>
            <a:fld id="{1CD5919D-364B-434F-99A8-AFF2D3F3CD9C}"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60484" name="Text Box 4"/>
          <p:cNvSpPr txBox="1">
            <a:spLocks noChangeArrowheads="1"/>
          </p:cNvSpPr>
          <p:nvPr/>
        </p:nvSpPr>
        <p:spPr bwMode="auto">
          <a:xfrm>
            <a:off x="0" y="922338"/>
            <a:ext cx="9144000" cy="1790700"/>
          </a:xfrm>
          <a:prstGeom prst="rect">
            <a:avLst/>
          </a:prstGeom>
          <a:noFill/>
          <a:ln w="9525">
            <a:noFill/>
            <a:miter lim="800000"/>
          </a:ln>
        </p:spPr>
        <p:txBody>
          <a:bodyPr>
            <a:spAutoFit/>
          </a:bodyPr>
          <a:lstStyle/>
          <a:p>
            <a:pPr>
              <a:spcBef>
                <a:spcPct val="20000"/>
              </a:spcBef>
            </a:pPr>
            <a:r>
              <a:rPr kumimoji="1" lang="zh-CN" altLang="en-US" sz="2400" b="1">
                <a:solidFill>
                  <a:schemeClr val="tx2"/>
                </a:solidFill>
                <a:latin typeface="华文细黑" panose="02010600040101010101" pitchFamily="2" charset="-122"/>
                <a:ea typeface="华文细黑" panose="02010600040101010101" pitchFamily="2" charset="-122"/>
              </a:rPr>
              <a:t> </a:t>
            </a:r>
            <a:r>
              <a:rPr kumimoji="1" lang="en-US" altLang="zh-CN" sz="2400" b="1">
                <a:solidFill>
                  <a:schemeClr val="tx2"/>
                </a:solidFill>
                <a:latin typeface="华文细黑" panose="02010600040101010101" pitchFamily="2" charset="-122"/>
                <a:ea typeface="华文细黑" panose="02010600040101010101" pitchFamily="2" charset="-122"/>
              </a:rPr>
              <a:t>3</a:t>
            </a:r>
            <a:r>
              <a:rPr kumimoji="1" lang="zh-CN" altLang="en-US" sz="2400" b="1">
                <a:solidFill>
                  <a:schemeClr val="tx2"/>
                </a:solidFill>
                <a:latin typeface="华文细黑" panose="02010600040101010101" pitchFamily="2" charset="-122"/>
                <a:ea typeface="华文细黑" panose="02010600040101010101" pitchFamily="2" charset="-122"/>
              </a:rPr>
              <a:t>．活前缀与句柄的关系</a:t>
            </a:r>
            <a:r>
              <a:rPr kumimoji="1" lang="en-US" altLang="zh-CN" sz="2400" b="1">
                <a:solidFill>
                  <a:schemeClr val="tx2"/>
                </a:solidFill>
                <a:latin typeface="华文细黑" panose="02010600040101010101" pitchFamily="2" charset="-122"/>
                <a:ea typeface="华文细黑" panose="02010600040101010101" pitchFamily="2" charset="-122"/>
              </a:rPr>
              <a:t>(3</a:t>
            </a:r>
            <a:r>
              <a:rPr kumimoji="1" lang="zh-CN" altLang="en-US" sz="2400" b="1">
                <a:solidFill>
                  <a:schemeClr val="tx2"/>
                </a:solidFill>
                <a:latin typeface="华文细黑" panose="02010600040101010101" pitchFamily="2" charset="-122"/>
                <a:ea typeface="华文细黑" panose="02010600040101010101" pitchFamily="2" charset="-122"/>
              </a:rPr>
              <a:t>种</a:t>
            </a:r>
            <a:r>
              <a:rPr kumimoji="1" lang="en-US" altLang="zh-CN" sz="2400" b="1">
                <a:solidFill>
                  <a:schemeClr val="tx2"/>
                </a:solidFill>
                <a:latin typeface="华文细黑" panose="02010600040101010101" pitchFamily="2" charset="-122"/>
                <a:ea typeface="华文细黑" panose="02010600040101010101" pitchFamily="2" charset="-122"/>
              </a:rPr>
              <a:t>)</a:t>
            </a:r>
            <a:endParaRPr kumimoji="1" lang="en-US" altLang="zh-CN" sz="2400" b="1">
              <a:solidFill>
                <a:schemeClr val="tx2"/>
              </a:solidFill>
              <a:latin typeface="华文细黑" panose="02010600040101010101" pitchFamily="2" charset="-122"/>
              <a:ea typeface="华文细黑" panose="02010600040101010101" pitchFamily="2" charset="-122"/>
            </a:endParaRPr>
          </a:p>
          <a:p>
            <a:pPr>
              <a:spcBef>
                <a:spcPct val="20000"/>
              </a:spcBef>
            </a:pPr>
            <a:r>
              <a:rPr kumimoji="1" lang="zh-CN" altLang="en-US" sz="2400">
                <a:latin typeface="华文细黑" panose="02010600040101010101" pitchFamily="2" charset="-122"/>
                <a:ea typeface="华文细黑" panose="02010600040101010101" pitchFamily="2" charset="-122"/>
                <a:sym typeface="Wingdings 2" pitchFamily="18" charset="2"/>
              </a:rPr>
              <a:t>①</a:t>
            </a:r>
            <a:r>
              <a:rPr kumimoji="1" lang="zh-CN" altLang="en-US" sz="2400" b="1">
                <a:latin typeface="华文细黑" panose="02010600040101010101" pitchFamily="2" charset="-122"/>
                <a:ea typeface="华文细黑" panose="02010600040101010101" pitchFamily="2" charset="-122"/>
              </a:rPr>
              <a:t>活前缀含有句柄的全部符号</a:t>
            </a:r>
            <a:endParaRPr kumimoji="1" lang="zh-CN" altLang="en-US" sz="2400" b="1">
              <a:latin typeface="华文细黑" panose="02010600040101010101" pitchFamily="2" charset="-122"/>
              <a:ea typeface="华文细黑" panose="02010600040101010101" pitchFamily="2" charset="-122"/>
            </a:endParaRPr>
          </a:p>
          <a:p>
            <a:pPr algn="just">
              <a:spcBef>
                <a:spcPct val="20000"/>
              </a:spcBef>
            </a:pPr>
            <a:r>
              <a:rPr kumimoji="1" lang="zh-CN" altLang="en-US" sz="2400" b="1">
                <a:latin typeface="华文细黑" panose="02010600040101010101" pitchFamily="2" charset="-122"/>
                <a:ea typeface="华文细黑" panose="02010600040101010101" pitchFamily="2" charset="-122"/>
              </a:rPr>
              <a:t>      对形如</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rPr>
              <a:t>的产生式，右部已全部出现在栈顶，说明已识别出</a:t>
            </a:r>
            <a:endParaRPr kumimoji="1" lang="zh-CN" altLang="en-US" sz="2400" b="1">
              <a:latin typeface="华文细黑" panose="02010600040101010101" pitchFamily="2" charset="-122"/>
              <a:ea typeface="华文细黑" panose="02010600040101010101" pitchFamily="2" charset="-122"/>
            </a:endParaRPr>
          </a:p>
          <a:p>
            <a:pPr algn="just">
              <a:spcBef>
                <a:spcPct val="20000"/>
              </a:spcBef>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rPr>
              <a:t>的全部（用</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baseline="-30000">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baseline="-30000">
                <a:latin typeface="华文细黑" panose="02010600040101010101" pitchFamily="2" charset="-122"/>
                <a:ea typeface="华文细黑" panose="02010600040101010101" pitchFamily="2" charset="-122"/>
              </a:rPr>
              <a:t> </a:t>
            </a:r>
            <a:r>
              <a:rPr kumimoji="1" lang="zh-CN" altLang="en-US" sz="2400" b="1">
                <a:latin typeface="华文细黑" panose="02010600040101010101" pitchFamily="2" charset="-122"/>
                <a:ea typeface="华文细黑" panose="02010600040101010101" pitchFamily="2" charset="-122"/>
              </a:rPr>
              <a:t>表示）。分析动作应是归约。</a:t>
            </a:r>
            <a:endParaRPr kumimoji="1" lang="zh-CN" altLang="en-US" sz="2400" b="1" baseline="-30000">
              <a:latin typeface="华文细黑" panose="02010600040101010101" pitchFamily="2" charset="-122"/>
              <a:ea typeface="华文细黑" panose="02010600040101010101" pitchFamily="2" charset="-122"/>
            </a:endParaRPr>
          </a:p>
        </p:txBody>
      </p:sp>
      <p:sp>
        <p:nvSpPr>
          <p:cNvPr id="660485" name="Text Box 5"/>
          <p:cNvSpPr txBox="1">
            <a:spLocks noChangeArrowheads="1"/>
          </p:cNvSpPr>
          <p:nvPr/>
        </p:nvSpPr>
        <p:spPr bwMode="auto">
          <a:xfrm>
            <a:off x="0" y="2781300"/>
            <a:ext cx="8915400" cy="1754188"/>
          </a:xfrm>
          <a:prstGeom prst="rect">
            <a:avLst/>
          </a:prstGeom>
          <a:noFill/>
          <a:ln w="9525">
            <a:noFill/>
            <a:miter lim="800000"/>
          </a:ln>
        </p:spPr>
        <p:txBody>
          <a:bodyPr>
            <a:spAutoFit/>
          </a:bodyPr>
          <a:lstStyle/>
          <a:p>
            <a:pPr algn="just">
              <a:spcBef>
                <a:spcPct val="50000"/>
              </a:spcBef>
            </a:pPr>
            <a:r>
              <a:rPr kumimoji="1" lang="zh-CN" altLang="en-US" sz="2400" b="1">
                <a:latin typeface="华文细黑" panose="02010600040101010101" pitchFamily="2" charset="-122"/>
                <a:ea typeface="华文细黑" panose="02010600040101010101" pitchFamily="2" charset="-122"/>
              </a:rPr>
              <a:t>②活前缀只含有部分句柄的符号。</a:t>
            </a:r>
            <a:endParaRPr kumimoji="1" lang="zh-CN" altLang="en-US" sz="2400" b="1">
              <a:latin typeface="华文细黑" panose="02010600040101010101" pitchFamily="2" charset="-122"/>
              <a:ea typeface="华文细黑" panose="02010600040101010101" pitchFamily="2" charset="-122"/>
            </a:endParaRPr>
          </a:p>
          <a:p>
            <a:pPr>
              <a:spcBef>
                <a:spcPct val="50000"/>
              </a:spcBef>
            </a:pPr>
            <a:r>
              <a:rPr kumimoji="1" lang="zh-CN" altLang="en-US" sz="2400" b="1">
                <a:latin typeface="华文细黑" panose="02010600040101010101" pitchFamily="2" charset="-122"/>
                <a:ea typeface="华文细黑" panose="02010600040101010101" pitchFamily="2" charset="-122"/>
              </a:rPr>
              <a:t>        对形如</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baseline="-30000">
                <a:latin typeface="华文细黑" panose="02010600040101010101" pitchFamily="2" charset="-122"/>
                <a:ea typeface="华文细黑" panose="02010600040101010101" pitchFamily="2" charset="-122"/>
              </a:rPr>
              <a:t>1</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baseline="-30000">
                <a:latin typeface="华文细黑" panose="02010600040101010101" pitchFamily="2" charset="-122"/>
                <a:ea typeface="华文细黑" panose="02010600040101010101" pitchFamily="2" charset="-122"/>
              </a:rPr>
              <a:t>2</a:t>
            </a:r>
            <a:r>
              <a:rPr kumimoji="1" lang="zh-CN" altLang="en-US" sz="2400" b="1">
                <a:latin typeface="华文细黑" panose="02010600040101010101" pitchFamily="2" charset="-122"/>
                <a:ea typeface="华文细黑" panose="02010600040101010101" pitchFamily="2" charset="-122"/>
              </a:rPr>
              <a:t>的产生式，其右部子串</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baseline="-30000">
                <a:latin typeface="华文细黑" panose="02010600040101010101" pitchFamily="2" charset="-122"/>
                <a:ea typeface="华文细黑" panose="02010600040101010101" pitchFamily="2" charset="-122"/>
              </a:rPr>
              <a:t>1</a:t>
            </a:r>
            <a:r>
              <a:rPr kumimoji="1" lang="zh-CN" altLang="en-US" sz="2400" b="1">
                <a:latin typeface="华文细黑" panose="02010600040101010101" pitchFamily="2" charset="-122"/>
                <a:ea typeface="华文细黑" panose="02010600040101010101" pitchFamily="2" charset="-122"/>
              </a:rPr>
              <a:t>已出现在栈顶，说明</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baseline="-30000">
                <a:latin typeface="华文细黑" panose="02010600040101010101" pitchFamily="2" charset="-122"/>
                <a:ea typeface="华文细黑" panose="02010600040101010101" pitchFamily="2" charset="-122"/>
              </a:rPr>
              <a:t>1</a:t>
            </a:r>
            <a:r>
              <a:rPr kumimoji="1" lang="zh-CN" altLang="en-US" sz="2400" b="1">
                <a:latin typeface="华文细黑" panose="02010600040101010101" pitchFamily="2" charset="-122"/>
                <a:ea typeface="华文细黑" panose="02010600040101010101" pitchFamily="2" charset="-122"/>
              </a:rPr>
              <a:t>已被识别出，期待着从余留输入串看到句柄的其余部分（用</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1</a:t>
            </a:r>
            <a:r>
              <a:rPr kumimoji="1" lang="en-US" altLang="zh-CN" sz="2400" b="1" baseline="-30000">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baseline="-30000">
                <a:latin typeface="华文细黑" panose="02010600040101010101" pitchFamily="2" charset="-122"/>
                <a:ea typeface="华文细黑" panose="02010600040101010101" pitchFamily="2" charset="-12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2</a:t>
            </a:r>
            <a:r>
              <a:rPr kumimoji="1" lang="en-US" altLang="zh-CN" sz="2400" b="1">
                <a:latin typeface="华文细黑" panose="02010600040101010101" pitchFamily="2" charset="-122"/>
                <a:ea typeface="华文细黑" panose="02010600040101010101" pitchFamily="2" charset="-122"/>
              </a:rPr>
              <a:t> </a:t>
            </a:r>
            <a:r>
              <a:rPr kumimoji="1" lang="zh-CN" altLang="en-US" sz="2400" b="1">
                <a:latin typeface="华文细黑" panose="02010600040101010101" pitchFamily="2" charset="-122"/>
                <a:ea typeface="华文细黑" panose="02010600040101010101" pitchFamily="2" charset="-122"/>
              </a:rPr>
              <a:t>表示）。分析动作应是移进。         </a:t>
            </a:r>
            <a:endParaRPr kumimoji="1" lang="zh-CN" altLang="en-US" sz="2400" b="1">
              <a:latin typeface="华文细黑" panose="02010600040101010101" pitchFamily="2" charset="-122"/>
              <a:ea typeface="华文细黑" panose="02010600040101010101" pitchFamily="2" charset="-122"/>
            </a:endParaRPr>
          </a:p>
        </p:txBody>
      </p:sp>
      <p:sp>
        <p:nvSpPr>
          <p:cNvPr id="660486" name="Rectangle 6"/>
          <p:cNvSpPr>
            <a:spLocks noChangeArrowheads="1"/>
          </p:cNvSpPr>
          <p:nvPr/>
        </p:nvSpPr>
        <p:spPr bwMode="auto">
          <a:xfrm>
            <a:off x="0" y="4868863"/>
            <a:ext cx="9144000" cy="1200150"/>
          </a:xfrm>
          <a:prstGeom prst="rect">
            <a:avLst/>
          </a:prstGeom>
          <a:noFill/>
          <a:ln w="9525">
            <a:noFill/>
            <a:miter lim="800000"/>
          </a:ln>
        </p:spPr>
        <p:txBody>
          <a:bodyPr>
            <a:spAutoFit/>
          </a:bodyPr>
          <a:lstStyle/>
          <a:p>
            <a:pPr algn="just">
              <a:defRPr/>
            </a:pPr>
            <a:r>
              <a:rPr kumimoji="1" lang="zh-CN" altLang="en-US" sz="2400" b="1" dirty="0">
                <a:latin typeface="华文细黑" panose="02010600040101010101" pitchFamily="2" charset="-122"/>
                <a:ea typeface="华文细黑" panose="02010600040101010101" pitchFamily="2" charset="-122"/>
              </a:rPr>
              <a:t>③活前缀不含句柄的任何符号。</a:t>
            </a:r>
            <a:endParaRPr kumimoji="1" lang="zh-CN" altLang="en-US" sz="2400" b="1" dirty="0">
              <a:latin typeface="华文细黑" panose="02010600040101010101" pitchFamily="2" charset="-122"/>
              <a:ea typeface="华文细黑" panose="02010600040101010101" pitchFamily="2" charset="-122"/>
            </a:endParaRPr>
          </a:p>
          <a:p>
            <a:pPr indent="266700" algn="just" eaLnBrk="0" hangingPunct="0">
              <a:defRPr/>
            </a:pPr>
            <a:r>
              <a:rPr kumimoji="1" lang="zh-CN" altLang="en-US" sz="2400" b="1" dirty="0">
                <a:latin typeface="华文细黑" panose="02010600040101010101" pitchFamily="2" charset="-122"/>
                <a:ea typeface="华文细黑" panose="02010600040101010101" pitchFamily="2" charset="-122"/>
              </a:rPr>
              <a:t>    对形如</a:t>
            </a:r>
            <a:r>
              <a:rPr kumimoji="1" lang="en-US" altLang="zh-CN" sz="2400" b="1" dirty="0">
                <a:latin typeface="华文细黑" panose="02010600040101010101" pitchFamily="2" charset="-122"/>
                <a:ea typeface="华文细黑" panose="02010600040101010101" pitchFamily="2" charset="-122"/>
              </a:rPr>
              <a:t>A</a:t>
            </a:r>
            <a:r>
              <a:rPr kumimoji="1" lang="en-US" altLang="zh-CN" sz="2400" b="1" dirty="0">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dirty="0">
                <a:latin typeface="华文细黑" panose="02010600040101010101" pitchFamily="2" charset="-122"/>
                <a:ea typeface="华文细黑" panose="02010600040101010101" pitchFamily="2" charset="-122"/>
              </a:rPr>
              <a:t>的</a:t>
            </a:r>
            <a:r>
              <a:rPr kumimoji="1" lang="zh-CN" altLang="en-US" sz="2400" b="1" dirty="0">
                <a:latin typeface="华文细黑" panose="02010600040101010101" pitchFamily="2" charset="-122"/>
                <a:ea typeface="华文细黑" panose="02010600040101010101" pitchFamily="2" charset="-122"/>
                <a:sym typeface="Symbol" panose="05050102010706020507" pitchFamily="18" charset="2"/>
              </a:rPr>
              <a:t>产生式，期望着从余留符号串看到可归约到</a:t>
            </a:r>
            <a:r>
              <a:rPr kumimoji="1" lang="en-US" altLang="zh-CN" sz="2400" b="1" dirty="0">
                <a:latin typeface="华文细黑" panose="02010600040101010101" pitchFamily="2" charset="-122"/>
                <a:ea typeface="华文细黑" panose="02010600040101010101" pitchFamily="2" charset="-122"/>
                <a:sym typeface="Symbol" panose="05050102010706020507" pitchFamily="18" charset="2"/>
              </a:rPr>
              <a:t>A</a:t>
            </a:r>
            <a:r>
              <a:rPr kumimoji="1" lang="zh-CN" altLang="en-US" sz="2400" b="1" dirty="0">
                <a:latin typeface="华文细黑" panose="02010600040101010101" pitchFamily="2" charset="-122"/>
                <a:ea typeface="华文细黑" panose="02010600040101010101" pitchFamily="2" charset="-122"/>
                <a:sym typeface="Symbol" panose="05050102010706020507" pitchFamily="18" charset="2"/>
              </a:rPr>
              <a:t>的符号串（用</a:t>
            </a:r>
            <a:r>
              <a:rPr kumimoji="1" lang="en-US" altLang="zh-CN" sz="2400" b="1" dirty="0">
                <a:latin typeface="华文细黑" panose="02010600040101010101" pitchFamily="2" charset="-122"/>
                <a:ea typeface="华文细黑" panose="02010600040101010101" pitchFamily="2" charset="-122"/>
                <a:sym typeface="Symbol" panose="05050102010706020507" pitchFamily="18" charset="2"/>
              </a:rPr>
              <a:t>A</a:t>
            </a:r>
            <a:r>
              <a:rPr kumimoji="1" lang="en-US" altLang="zh-CN" sz="2400" b="1" baseline="-30000" dirty="0">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baseline="-30000" dirty="0">
                <a:latin typeface="华文细黑" panose="02010600040101010101" pitchFamily="2" charset="-122"/>
                <a:ea typeface="华文细黑" panose="02010600040101010101" pitchFamily="2" charset="-122"/>
              </a:rPr>
              <a:t> </a:t>
            </a:r>
            <a:r>
              <a:rPr kumimoji="1" lang="en-US" altLang="zh-CN" sz="2400" b="1" dirty="0">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dirty="0">
                <a:latin typeface="华文细黑" panose="02010600040101010101" pitchFamily="2" charset="-122"/>
                <a:ea typeface="华文细黑" panose="02010600040101010101" pitchFamily="2" charset="-122"/>
              </a:rPr>
              <a:t> </a:t>
            </a:r>
            <a:r>
              <a:rPr kumimoji="1" lang="zh-CN" altLang="en-US" sz="2400" b="1" dirty="0">
                <a:latin typeface="华文细黑" panose="02010600040101010101" pitchFamily="2" charset="-122"/>
                <a:ea typeface="华文细黑" panose="02010600040101010101" pitchFamily="2" charset="-122"/>
                <a:sym typeface="Symbol" panose="05050102010706020507" pitchFamily="18" charset="2"/>
              </a:rPr>
              <a:t>表示）。分析动作应是移进。</a:t>
            </a:r>
            <a:endParaRPr kumimoji="1" lang="zh-CN" altLang="en-US" sz="2400" b="1" dirty="0">
              <a:latin typeface="华文细黑" panose="02010600040101010101" pitchFamily="2" charset="-122"/>
              <a:ea typeface="华文细黑" panose="02010600040101010101" pitchFamily="2" charset="-122"/>
              <a:sym typeface="Symbol" panose="05050102010706020507" pitchFamily="18" charset="2"/>
            </a:endParaRPr>
          </a:p>
        </p:txBody>
      </p:sp>
      <p:sp>
        <p:nvSpPr>
          <p:cNvPr id="82949" name="Text Box 7"/>
          <p:cNvSpPr txBox="1">
            <a:spLocks noChangeArrowheads="1"/>
          </p:cNvSpPr>
          <p:nvPr/>
        </p:nvSpPr>
        <p:spPr bwMode="auto">
          <a:xfrm>
            <a:off x="609600" y="404813"/>
            <a:ext cx="8534400" cy="457200"/>
          </a:xfrm>
          <a:prstGeom prst="rect">
            <a:avLst/>
          </a:prstGeom>
          <a:noFill/>
          <a:ln w="9525">
            <a:noFill/>
            <a:miter lim="800000"/>
          </a:ln>
        </p:spPr>
        <p:txBody>
          <a:bodyPr>
            <a:spAutoFit/>
          </a:bodyPr>
          <a:lstStyle/>
          <a:p>
            <a:r>
              <a:rPr kumimoji="1" lang="zh-CN" altLang="en-US" sz="2400" b="1">
                <a:solidFill>
                  <a:srgbClr val="FF3300"/>
                </a:solidFill>
                <a:latin typeface="华文细黑" panose="02010600040101010101" pitchFamily="2" charset="-122"/>
                <a:ea typeface="华文细黑" panose="02010600040101010101" pitchFamily="2" charset="-122"/>
              </a:rPr>
              <a:t>一 </a:t>
            </a:r>
            <a:r>
              <a:rPr kumimoji="1" lang="zh-CN" altLang="en-US" sz="2400" b="1">
                <a:latin typeface="华文细黑" panose="02010600040101010101" pitchFamily="2" charset="-122"/>
                <a:ea typeface="华文细黑" panose="02010600040101010101" pitchFamily="2" charset="-122"/>
              </a:rPr>
              <a:t> </a:t>
            </a:r>
            <a:r>
              <a:rPr kumimoji="1" lang="zh-CN" altLang="en-US" sz="2400" b="1">
                <a:solidFill>
                  <a:srgbClr val="FF3300"/>
                </a:solidFill>
                <a:latin typeface="华文细黑" panose="02010600040101010101" pitchFamily="2" charset="-122"/>
                <a:ea typeface="华文细黑" panose="02010600040101010101" pitchFamily="2" charset="-122"/>
              </a:rPr>
              <a:t>活前缀、拓广文法、</a:t>
            </a:r>
            <a:r>
              <a:rPr kumimoji="1" lang="en-US" altLang="zh-CN" sz="2400" b="1">
                <a:solidFill>
                  <a:srgbClr val="FF3300"/>
                </a:solidFill>
                <a:latin typeface="华文细黑" panose="02010600040101010101" pitchFamily="2" charset="-122"/>
                <a:ea typeface="华文细黑" panose="02010600040101010101" pitchFamily="2" charset="-122"/>
              </a:rPr>
              <a:t>LR</a:t>
            </a:r>
            <a:r>
              <a:rPr kumimoji="1" lang="zh-CN" altLang="en-US" sz="2400" b="1">
                <a:solidFill>
                  <a:srgbClr val="FF3300"/>
                </a:solidFill>
                <a:latin typeface="华文细黑" panose="02010600040101010101" pitchFamily="2" charset="-122"/>
                <a:ea typeface="华文细黑" panose="02010600040101010101" pitchFamily="2" charset="-122"/>
              </a:rPr>
              <a:t>（</a:t>
            </a:r>
            <a:r>
              <a:rPr kumimoji="1" lang="en-US" altLang="zh-CN" sz="2400" b="1">
                <a:solidFill>
                  <a:srgbClr val="FF3300"/>
                </a:solidFill>
                <a:latin typeface="华文细黑" panose="02010600040101010101" pitchFamily="2" charset="-122"/>
                <a:ea typeface="华文细黑" panose="02010600040101010101" pitchFamily="2" charset="-122"/>
              </a:rPr>
              <a:t>0</a:t>
            </a:r>
            <a:r>
              <a:rPr kumimoji="1" lang="zh-CN" altLang="en-US" sz="2400" b="1">
                <a:solidFill>
                  <a:srgbClr val="FF3300"/>
                </a:solidFill>
                <a:latin typeface="华文细黑" panose="02010600040101010101" pitchFamily="2" charset="-122"/>
                <a:ea typeface="华文细黑" panose="02010600040101010101" pitchFamily="2" charset="-122"/>
              </a:rPr>
              <a:t>）项目</a:t>
            </a:r>
            <a:endParaRPr kumimoji="1" lang="zh-CN" altLang="en-US" sz="2400" b="1">
              <a:solidFill>
                <a:srgbClr val="FF33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0484"/>
                                        </p:tgtEl>
                                        <p:attrNameLst>
                                          <p:attrName>style.visibility</p:attrName>
                                        </p:attrNameLst>
                                      </p:cBhvr>
                                      <p:to>
                                        <p:strVal val="visible"/>
                                      </p:to>
                                    </p:set>
                                    <p:animEffect transition="in" filter="wipe(left)">
                                      <p:cBhvr>
                                        <p:cTn id="7" dur="500"/>
                                        <p:tgtEl>
                                          <p:spTgt spid="660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0485"/>
                                        </p:tgtEl>
                                        <p:attrNameLst>
                                          <p:attrName>style.visibility</p:attrName>
                                        </p:attrNameLst>
                                      </p:cBhvr>
                                      <p:to>
                                        <p:strVal val="visible"/>
                                      </p:to>
                                    </p:set>
                                    <p:animEffect transition="in" filter="wipe(left)">
                                      <p:cBhvr>
                                        <p:cTn id="12" dur="500"/>
                                        <p:tgtEl>
                                          <p:spTgt spid="660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0486"/>
                                        </p:tgtEl>
                                        <p:attrNameLst>
                                          <p:attrName>style.visibility</p:attrName>
                                        </p:attrNameLst>
                                      </p:cBhvr>
                                      <p:to>
                                        <p:strVal val="visible"/>
                                      </p:to>
                                    </p:set>
                                    <p:animEffect transition="in" filter="wipe(left)">
                                      <p:cBhvr>
                                        <p:cTn id="17" dur="500"/>
                                        <p:tgtEl>
                                          <p:spTgt spid="66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4" grpId="0" autoUpdateAnimBg="0"/>
      <p:bldP spid="660485" grpId="0" autoUpdateAnimBg="0"/>
      <p:bldP spid="66048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noChangeArrowheads="1"/>
          </p:cNvSpPr>
          <p:nvPr>
            <p:ph type="sldNum" sz="quarter" idx="12"/>
          </p:nvPr>
        </p:nvSpPr>
        <p:spPr>
          <a:noFill/>
        </p:spPr>
        <p:txBody>
          <a:bodyPr/>
          <a:lstStyle/>
          <a:p>
            <a:fld id="{3A6072D1-DD6A-4A9A-9A8A-D30C865E50B7}" type="slidenum">
              <a:rPr lang="zh-CN" altLang="en-US" smtClean="0">
                <a:ea typeface="微软雅黑" panose="020B0503020204020204" pitchFamily="34" charset="-122"/>
              </a:rPr>
            </a:fld>
            <a:endParaRPr lang="en-US" altLang="zh-CN">
              <a:ea typeface="微软雅黑" panose="020B0503020204020204" pitchFamily="34" charset="-122"/>
            </a:endParaRPr>
          </a:p>
        </p:txBody>
      </p:sp>
      <p:sp>
        <p:nvSpPr>
          <p:cNvPr id="10242" name="Text Box 2"/>
          <p:cNvSpPr txBox="1">
            <a:spLocks noRot="1" noChangeAspect="1" noMove="1" noResize="1" noEditPoints="1" noAdjustHandles="1" noChangeArrowheads="1" noChangeShapeType="1" noTextEdit="1"/>
          </p:cNvSpPr>
          <p:nvPr/>
        </p:nvSpPr>
        <p:spPr bwMode="auto">
          <a:xfrm>
            <a:off x="13792" y="239056"/>
            <a:ext cx="9130207" cy="5226046"/>
          </a:xfrm>
          <a:prstGeom prst="rect">
            <a:avLst/>
          </a:prstGeom>
          <a:blipFill>
            <a:blip r:embed="rId1" cstate="print"/>
            <a:stretch>
              <a:fillRect l="-1001" t="-699" b="-1166"/>
            </a:stretch>
          </a:blipFill>
          <a:ln>
            <a:noFill/>
          </a:ln>
        </p:spPr>
        <p:txBody>
          <a:bodyPr/>
          <a:lstStyle/>
          <a:p>
            <a:pPr eaLnBrk="0" hangingPunct="0">
              <a:defRPr/>
            </a:pPr>
            <a:r>
              <a:rPr lang="zh-CN" altLang="en-US">
                <a:noFill/>
              </a:rPr>
              <a:t> </a:t>
            </a:r>
            <a:endParaRPr lang="zh-CN" altLang="en-US">
              <a:no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5"/>
          <p:cNvSpPr>
            <a:spLocks noGrp="1"/>
          </p:cNvSpPr>
          <p:nvPr>
            <p:ph type="sldNum" sz="quarter" idx="12"/>
          </p:nvPr>
        </p:nvSpPr>
        <p:spPr>
          <a:noFill/>
        </p:spPr>
        <p:txBody>
          <a:bodyPr/>
          <a:lstStyle/>
          <a:p>
            <a:fld id="{19A953C1-55D4-485B-8543-270B8D8D4B2C}"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61509" name="Text Box 5"/>
          <p:cNvSpPr txBox="1">
            <a:spLocks noChangeArrowheads="1"/>
          </p:cNvSpPr>
          <p:nvPr/>
        </p:nvSpPr>
        <p:spPr bwMode="auto">
          <a:xfrm>
            <a:off x="0" y="1916113"/>
            <a:ext cx="8958263" cy="830262"/>
          </a:xfrm>
          <a:prstGeom prst="rect">
            <a:avLst/>
          </a:prstGeom>
          <a:no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         一个</a:t>
            </a:r>
            <a:r>
              <a:rPr kumimoji="1" lang="en-US" altLang="zh-CN" sz="2400" b="1">
                <a:latin typeface="华文细黑" panose="02010600040101010101" pitchFamily="2" charset="-122"/>
                <a:ea typeface="华文细黑" panose="02010600040101010101" pitchFamily="2" charset="-122"/>
              </a:rPr>
              <a:t>LR</a:t>
            </a:r>
            <a:r>
              <a:rPr kumimoji="1" lang="zh-CN" altLang="en-US" sz="2400" b="1">
                <a:latin typeface="华文细黑" panose="02010600040101010101" pitchFamily="2" charset="-122"/>
                <a:ea typeface="华文细黑" panose="02010600040101010101" pitchFamily="2" charset="-122"/>
              </a:rPr>
              <a:t>分析器的工作过程，实质上是一个逐步产生（或识别）所给文法的规范句型的活前缀的过程。</a:t>
            </a:r>
            <a:r>
              <a:rPr kumimoji="1" lang="zh-CN" altLang="en-US" sz="2400" b="1">
                <a:solidFill>
                  <a:srgbClr val="003399"/>
                </a:solidFill>
                <a:latin typeface="华文细黑" panose="02010600040101010101" pitchFamily="2" charset="-122"/>
                <a:ea typeface="华文细黑" panose="02010600040101010101" pitchFamily="2" charset="-122"/>
              </a:rPr>
              <a:t>   </a:t>
            </a:r>
            <a:endParaRPr kumimoji="1" lang="zh-CN" altLang="en-US" sz="2400" b="1">
              <a:solidFill>
                <a:srgbClr val="003399"/>
              </a:solidFill>
              <a:latin typeface="华文细黑" panose="02010600040101010101" pitchFamily="2" charset="-122"/>
              <a:ea typeface="华文细黑" panose="02010600040101010101" pitchFamily="2" charset="-122"/>
            </a:endParaRPr>
          </a:p>
        </p:txBody>
      </p:sp>
      <p:sp>
        <p:nvSpPr>
          <p:cNvPr id="661510" name="Text Box 6"/>
          <p:cNvSpPr txBox="1">
            <a:spLocks noChangeArrowheads="1"/>
          </p:cNvSpPr>
          <p:nvPr/>
        </p:nvSpPr>
        <p:spPr bwMode="auto">
          <a:xfrm>
            <a:off x="0" y="3357563"/>
            <a:ext cx="8958263" cy="830262"/>
          </a:xfrm>
          <a:prstGeom prst="rect">
            <a:avLst/>
          </a:prstGeom>
          <a:no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        活前缀的识别是通过构造关于</a:t>
            </a:r>
            <a:r>
              <a:rPr kumimoji="1" lang="en-US" altLang="zh-CN" sz="2400" b="1">
                <a:latin typeface="华文细黑" panose="02010600040101010101" pitchFamily="2" charset="-122"/>
                <a:ea typeface="华文细黑" panose="02010600040101010101" pitchFamily="2" charset="-122"/>
              </a:rPr>
              <a:t>LR</a:t>
            </a:r>
            <a:r>
              <a:rPr kumimoji="1" lang="zh-CN" altLang="en-US" sz="2400" b="1">
                <a:latin typeface="华文细黑" panose="02010600040101010101" pitchFamily="2" charset="-122"/>
                <a:ea typeface="华文细黑" panose="02010600040101010101" pitchFamily="2" charset="-122"/>
              </a:rPr>
              <a:t>（</a:t>
            </a:r>
            <a:r>
              <a:rPr kumimoji="1" lang="en-US" altLang="zh-CN" sz="2400" b="1">
                <a:latin typeface="华文细黑" panose="02010600040101010101" pitchFamily="2" charset="-122"/>
                <a:ea typeface="华文细黑" panose="02010600040101010101" pitchFamily="2" charset="-122"/>
              </a:rPr>
              <a:t>0</a:t>
            </a:r>
            <a:r>
              <a:rPr kumimoji="1" lang="zh-CN" altLang="en-US" sz="2400" b="1">
                <a:latin typeface="华文细黑" panose="02010600040101010101" pitchFamily="2" charset="-122"/>
                <a:ea typeface="华文细黑" panose="02010600040101010101" pitchFamily="2" charset="-122"/>
              </a:rPr>
              <a:t>）项目的</a:t>
            </a:r>
            <a:r>
              <a:rPr kumimoji="1" lang="en-US" altLang="zh-CN" sz="2400" b="1">
                <a:latin typeface="华文细黑" panose="02010600040101010101" pitchFamily="2" charset="-122"/>
                <a:ea typeface="华文细黑" panose="02010600040101010101" pitchFamily="2" charset="-122"/>
              </a:rPr>
              <a:t>DFA</a:t>
            </a:r>
            <a:r>
              <a:rPr kumimoji="1" lang="zh-CN" altLang="en-US" sz="2400" b="1">
                <a:latin typeface="华文细黑" panose="02010600040101010101" pitchFamily="2" charset="-122"/>
                <a:ea typeface="华文细黑" panose="02010600040101010101" pitchFamily="2" charset="-122"/>
              </a:rPr>
              <a:t>来实现，该</a:t>
            </a:r>
            <a:r>
              <a:rPr kumimoji="1" lang="en-US" altLang="zh-CN" sz="2400" b="1">
                <a:latin typeface="华文细黑" panose="02010600040101010101" pitchFamily="2" charset="-122"/>
                <a:ea typeface="华文细黑" panose="02010600040101010101" pitchFamily="2" charset="-122"/>
              </a:rPr>
              <a:t>DFA</a:t>
            </a:r>
            <a:r>
              <a:rPr kumimoji="1" lang="zh-CN" altLang="en-US" sz="2400" b="1">
                <a:latin typeface="华文细黑" panose="02010600040101010101" pitchFamily="2" charset="-122"/>
                <a:ea typeface="华文细黑" panose="02010600040101010101" pitchFamily="2" charset="-122"/>
              </a:rPr>
              <a:t>最终用于构造相应的</a:t>
            </a:r>
            <a:r>
              <a:rPr kumimoji="1" lang="en-US" altLang="zh-CN" sz="2400" b="1">
                <a:latin typeface="华文细黑" panose="02010600040101010101" pitchFamily="2" charset="-122"/>
                <a:ea typeface="华文细黑" panose="02010600040101010101" pitchFamily="2" charset="-122"/>
              </a:rPr>
              <a:t>LR</a:t>
            </a:r>
            <a:r>
              <a:rPr kumimoji="1" lang="zh-CN" altLang="en-US" sz="2400" b="1">
                <a:latin typeface="华文细黑" panose="02010600040101010101" pitchFamily="2" charset="-122"/>
                <a:ea typeface="华文细黑" panose="02010600040101010101" pitchFamily="2" charset="-122"/>
              </a:rPr>
              <a:t>分析表。</a:t>
            </a:r>
            <a:endParaRPr kumimoji="1" lang="zh-CN" altLang="en-US" sz="2400" b="1">
              <a:latin typeface="华文细黑" panose="02010600040101010101" pitchFamily="2" charset="-122"/>
              <a:ea typeface="华文细黑" panose="02010600040101010101" pitchFamily="2" charset="-122"/>
            </a:endParaRPr>
          </a:p>
        </p:txBody>
      </p:sp>
      <p:sp>
        <p:nvSpPr>
          <p:cNvPr id="83972" name="Text Box 7"/>
          <p:cNvSpPr txBox="1">
            <a:spLocks noChangeArrowheads="1"/>
          </p:cNvSpPr>
          <p:nvPr/>
        </p:nvSpPr>
        <p:spPr bwMode="auto">
          <a:xfrm>
            <a:off x="609600" y="404813"/>
            <a:ext cx="8534400" cy="457200"/>
          </a:xfrm>
          <a:prstGeom prst="rect">
            <a:avLst/>
          </a:prstGeom>
          <a:noFill/>
          <a:ln w="9525">
            <a:noFill/>
            <a:miter lim="800000"/>
          </a:ln>
        </p:spPr>
        <p:txBody>
          <a:bodyPr>
            <a:spAutoFit/>
          </a:bodyPr>
          <a:lstStyle/>
          <a:p>
            <a:r>
              <a:rPr kumimoji="1" lang="zh-CN" altLang="en-US" sz="2400" b="1">
                <a:solidFill>
                  <a:srgbClr val="FF3300"/>
                </a:solidFill>
                <a:latin typeface="华文细黑" panose="02010600040101010101" pitchFamily="2" charset="-122"/>
                <a:ea typeface="华文细黑" panose="02010600040101010101" pitchFamily="2" charset="-122"/>
              </a:rPr>
              <a:t>一 </a:t>
            </a:r>
            <a:r>
              <a:rPr kumimoji="1" lang="zh-CN" altLang="en-US" sz="2400" b="1">
                <a:latin typeface="华文细黑" panose="02010600040101010101" pitchFamily="2" charset="-122"/>
                <a:ea typeface="华文细黑" panose="02010600040101010101" pitchFamily="2" charset="-122"/>
              </a:rPr>
              <a:t> </a:t>
            </a:r>
            <a:r>
              <a:rPr kumimoji="1" lang="zh-CN" altLang="en-US" sz="2400" b="1">
                <a:solidFill>
                  <a:srgbClr val="FF3300"/>
                </a:solidFill>
                <a:latin typeface="华文细黑" panose="02010600040101010101" pitchFamily="2" charset="-122"/>
                <a:ea typeface="华文细黑" panose="02010600040101010101" pitchFamily="2" charset="-122"/>
              </a:rPr>
              <a:t>活前缀、拓广文法、</a:t>
            </a:r>
            <a:r>
              <a:rPr kumimoji="1" lang="en-US" altLang="zh-CN" sz="2400" b="1">
                <a:solidFill>
                  <a:srgbClr val="FF3300"/>
                </a:solidFill>
                <a:latin typeface="华文细黑" panose="02010600040101010101" pitchFamily="2" charset="-122"/>
                <a:ea typeface="华文细黑" panose="02010600040101010101" pitchFamily="2" charset="-122"/>
              </a:rPr>
              <a:t>LR</a:t>
            </a:r>
            <a:r>
              <a:rPr kumimoji="1" lang="zh-CN" altLang="en-US" sz="2400" b="1">
                <a:solidFill>
                  <a:srgbClr val="FF3300"/>
                </a:solidFill>
                <a:latin typeface="华文细黑" panose="02010600040101010101" pitchFamily="2" charset="-122"/>
                <a:ea typeface="华文细黑" panose="02010600040101010101" pitchFamily="2" charset="-122"/>
              </a:rPr>
              <a:t>（</a:t>
            </a:r>
            <a:r>
              <a:rPr kumimoji="1" lang="en-US" altLang="zh-CN" sz="2400" b="1">
                <a:solidFill>
                  <a:srgbClr val="FF3300"/>
                </a:solidFill>
                <a:latin typeface="华文细黑" panose="02010600040101010101" pitchFamily="2" charset="-122"/>
                <a:ea typeface="华文细黑" panose="02010600040101010101" pitchFamily="2" charset="-122"/>
              </a:rPr>
              <a:t>0</a:t>
            </a:r>
            <a:r>
              <a:rPr kumimoji="1" lang="zh-CN" altLang="en-US" sz="2400" b="1">
                <a:solidFill>
                  <a:srgbClr val="FF3300"/>
                </a:solidFill>
                <a:latin typeface="华文细黑" panose="02010600040101010101" pitchFamily="2" charset="-122"/>
                <a:ea typeface="华文细黑" panose="02010600040101010101" pitchFamily="2" charset="-122"/>
              </a:rPr>
              <a:t>）项目</a:t>
            </a:r>
            <a:endParaRPr kumimoji="1" lang="zh-CN" altLang="en-US" sz="2400" b="1">
              <a:solidFill>
                <a:srgbClr val="FF33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1509"/>
                                        </p:tgtEl>
                                        <p:attrNameLst>
                                          <p:attrName>style.visibility</p:attrName>
                                        </p:attrNameLst>
                                      </p:cBhvr>
                                      <p:to>
                                        <p:strVal val="visible"/>
                                      </p:to>
                                    </p:set>
                                    <p:animEffect transition="in" filter="wipe(left)">
                                      <p:cBhvr>
                                        <p:cTn id="7" dur="500"/>
                                        <p:tgtEl>
                                          <p:spTgt spid="6615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1510"/>
                                        </p:tgtEl>
                                        <p:attrNameLst>
                                          <p:attrName>style.visibility</p:attrName>
                                        </p:attrNameLst>
                                      </p:cBhvr>
                                      <p:to>
                                        <p:strVal val="visible"/>
                                      </p:to>
                                    </p:set>
                                    <p:animEffect transition="in" filter="wipe(left)">
                                      <p:cBhvr>
                                        <p:cTn id="12" dur="500"/>
                                        <p:tgtEl>
                                          <p:spTgt spid="66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9" grpId="0" autoUpdateAnimBg="0"/>
      <p:bldP spid="66151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5"/>
          <p:cNvSpPr>
            <a:spLocks noGrp="1"/>
          </p:cNvSpPr>
          <p:nvPr>
            <p:ph type="sldNum" sz="quarter" idx="12"/>
          </p:nvPr>
        </p:nvSpPr>
        <p:spPr>
          <a:noFill/>
        </p:spPr>
        <p:txBody>
          <a:bodyPr/>
          <a:lstStyle/>
          <a:p>
            <a:fld id="{934B0DE8-F439-46AE-A245-21DD9139533E}"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62532" name="Text Box 4"/>
          <p:cNvSpPr txBox="1">
            <a:spLocks noChangeArrowheads="1"/>
          </p:cNvSpPr>
          <p:nvPr/>
        </p:nvSpPr>
        <p:spPr bwMode="auto">
          <a:xfrm>
            <a:off x="0" y="1214438"/>
            <a:ext cx="8915400" cy="1384300"/>
          </a:xfrm>
          <a:prstGeom prst="rect">
            <a:avLst/>
          </a:prstGeom>
          <a:noFill/>
          <a:ln w="9525">
            <a:noFill/>
            <a:miter lim="800000"/>
          </a:ln>
        </p:spPr>
        <p:txBody>
          <a:bodyPr>
            <a:spAutoFit/>
          </a:bodyPr>
          <a:lstStyle/>
          <a:p>
            <a:pPr>
              <a:spcBef>
                <a:spcPct val="50000"/>
              </a:spcBef>
            </a:pPr>
            <a:r>
              <a:rPr kumimoji="1" lang="zh-CN" altLang="en-US" sz="2400" b="1">
                <a:solidFill>
                  <a:schemeClr val="tx2"/>
                </a:solidFill>
                <a:latin typeface="华文细黑" panose="02010600040101010101" pitchFamily="2" charset="-122"/>
                <a:ea typeface="华文细黑" panose="02010600040101010101" pitchFamily="2" charset="-122"/>
              </a:rPr>
              <a:t> </a:t>
            </a:r>
            <a:r>
              <a:rPr kumimoji="1" lang="en-US" altLang="zh-CN" sz="2400" b="1">
                <a:solidFill>
                  <a:schemeClr val="tx2"/>
                </a:solidFill>
                <a:latin typeface="华文细黑" panose="02010600040101010101" pitchFamily="2" charset="-122"/>
                <a:ea typeface="华文细黑" panose="02010600040101010101" pitchFamily="2" charset="-122"/>
              </a:rPr>
              <a:t>4</a:t>
            </a:r>
            <a:r>
              <a:rPr kumimoji="1" lang="zh-CN" altLang="en-US" sz="2400" b="1">
                <a:solidFill>
                  <a:schemeClr val="tx2"/>
                </a:solidFill>
                <a:latin typeface="华文细黑" panose="02010600040101010101" pitchFamily="2" charset="-122"/>
                <a:ea typeface="华文细黑" panose="02010600040101010101" pitchFamily="2" charset="-122"/>
              </a:rPr>
              <a:t>．</a:t>
            </a:r>
            <a:r>
              <a:rPr kumimoji="1" lang="en-US" altLang="zh-CN" sz="2400" b="1">
                <a:solidFill>
                  <a:schemeClr val="tx2"/>
                </a:solidFill>
                <a:latin typeface="华文细黑" panose="02010600040101010101" pitchFamily="2" charset="-122"/>
                <a:ea typeface="华文细黑" panose="02010600040101010101" pitchFamily="2" charset="-122"/>
              </a:rPr>
              <a:t>LR(0)</a:t>
            </a:r>
            <a:r>
              <a:rPr kumimoji="1" lang="zh-CN" altLang="en-US" sz="2400" b="1">
                <a:solidFill>
                  <a:schemeClr val="tx2"/>
                </a:solidFill>
                <a:latin typeface="华文细黑" panose="02010600040101010101" pitchFamily="2" charset="-122"/>
                <a:ea typeface="华文细黑" panose="02010600040101010101" pitchFamily="2" charset="-122"/>
              </a:rPr>
              <a:t>项目</a:t>
            </a:r>
            <a:endParaRPr kumimoji="1" lang="zh-CN" altLang="en-US" sz="2400" b="1">
              <a:solidFill>
                <a:schemeClr val="tx2"/>
              </a:solidFill>
              <a:latin typeface="华文细黑" panose="02010600040101010101" pitchFamily="2" charset="-122"/>
              <a:ea typeface="华文细黑" panose="02010600040101010101" pitchFamily="2" charset="-122"/>
            </a:endParaRPr>
          </a:p>
          <a:p>
            <a:pPr algn="just">
              <a:spcBef>
                <a:spcPct val="50000"/>
              </a:spcBef>
            </a:pPr>
            <a:r>
              <a:rPr kumimoji="1" lang="zh-CN" altLang="en-US" sz="2400" b="1">
                <a:latin typeface="华文细黑" panose="02010600040101010101" pitchFamily="2" charset="-122"/>
                <a:ea typeface="华文细黑" panose="02010600040101010101" pitchFamily="2" charset="-122"/>
              </a:rPr>
              <a:t>        在文法</a:t>
            </a:r>
            <a:r>
              <a:rPr kumimoji="1" lang="en-US" altLang="zh-CN" sz="2400" b="1">
                <a:latin typeface="华文细黑" panose="02010600040101010101" pitchFamily="2" charset="-122"/>
                <a:ea typeface="华文细黑" panose="02010600040101010101" pitchFamily="2" charset="-122"/>
              </a:rPr>
              <a:t>G</a:t>
            </a:r>
            <a:r>
              <a:rPr kumimoji="1" lang="zh-CN" altLang="en-US" sz="2400" b="1">
                <a:latin typeface="华文细黑" panose="02010600040101010101" pitchFamily="2" charset="-122"/>
                <a:ea typeface="华文细黑" panose="02010600040101010101" pitchFamily="2" charset="-122"/>
              </a:rPr>
              <a:t>中每个产生式右部适当位置添加一个圆点，用来刻画产生式右部符号串已有多大一部分被识别</a:t>
            </a:r>
            <a:r>
              <a:rPr kumimoji="1" lang="en-US" altLang="zh-CN" sz="2400" b="1">
                <a:latin typeface="华文细黑" panose="02010600040101010101" pitchFamily="2" charset="-122"/>
                <a:ea typeface="华文细黑" panose="02010600040101010101" pitchFamily="2" charset="-122"/>
              </a:rPr>
              <a:t>(</a:t>
            </a:r>
            <a:r>
              <a:rPr kumimoji="1" lang="zh-CN" altLang="en-US" sz="2400" b="1">
                <a:latin typeface="华文细黑" panose="02010600040101010101" pitchFamily="2" charset="-122"/>
                <a:ea typeface="华文细黑" panose="02010600040101010101" pitchFamily="2" charset="-122"/>
              </a:rPr>
              <a:t>被看到）。</a:t>
            </a:r>
            <a:endParaRPr kumimoji="1" lang="zh-CN" altLang="en-US" sz="2400" b="1">
              <a:latin typeface="华文细黑" panose="02010600040101010101" pitchFamily="2" charset="-122"/>
              <a:ea typeface="华文细黑" panose="02010600040101010101" pitchFamily="2" charset="-122"/>
            </a:endParaRPr>
          </a:p>
        </p:txBody>
      </p:sp>
      <p:sp>
        <p:nvSpPr>
          <p:cNvPr id="662533" name="Text Box 5"/>
          <p:cNvSpPr txBox="1">
            <a:spLocks noChangeArrowheads="1"/>
          </p:cNvSpPr>
          <p:nvPr/>
        </p:nvSpPr>
        <p:spPr bwMode="auto">
          <a:xfrm>
            <a:off x="0" y="2798763"/>
            <a:ext cx="8915400" cy="2678112"/>
          </a:xfrm>
          <a:prstGeom prst="rect">
            <a:avLst/>
          </a:prstGeom>
          <a:noFill/>
          <a:ln w="9525">
            <a:noFill/>
            <a:miter lim="800000"/>
          </a:ln>
        </p:spPr>
        <p:txBody>
          <a:bodyPr>
            <a:spAutoFit/>
          </a:bodyPr>
          <a:lstStyle/>
          <a:p>
            <a:pPr>
              <a:spcBef>
                <a:spcPct val="50000"/>
              </a:spcBef>
            </a:pPr>
            <a:r>
              <a:rPr kumimoji="1" lang="zh-CN" altLang="en-US" sz="2000">
                <a:solidFill>
                  <a:srgbClr val="000000"/>
                </a:solidFill>
                <a:latin typeface="华文细黑" panose="02010600040101010101" pitchFamily="2" charset="-122"/>
                <a:ea typeface="华文细黑" panose="02010600040101010101" pitchFamily="2" charset="-122"/>
              </a:rPr>
              <a:t>          </a:t>
            </a:r>
            <a:r>
              <a:rPr kumimoji="1" lang="zh-CN" altLang="en-US" sz="2400" b="1">
                <a:solidFill>
                  <a:srgbClr val="000000"/>
                </a:solidFill>
                <a:latin typeface="华文细黑" panose="02010600040101010101" pitchFamily="2" charset="-122"/>
                <a:ea typeface="华文细黑" panose="02010600040101010101" pitchFamily="2" charset="-122"/>
              </a:rPr>
              <a:t>对某个文法</a:t>
            </a:r>
            <a:r>
              <a:rPr kumimoji="1" lang="en-US" altLang="zh-CN" sz="2400" b="1">
                <a:solidFill>
                  <a:srgbClr val="000000"/>
                </a:solidFill>
                <a:latin typeface="华文细黑" panose="02010600040101010101" pitchFamily="2" charset="-122"/>
                <a:ea typeface="华文细黑" panose="02010600040101010101" pitchFamily="2" charset="-122"/>
              </a:rPr>
              <a:t>G</a:t>
            </a:r>
            <a:r>
              <a:rPr kumimoji="1" lang="zh-CN" altLang="en-US" sz="2400" b="1">
                <a:solidFill>
                  <a:srgbClr val="000000"/>
                </a:solidFill>
                <a:latin typeface="华文细黑" panose="02010600040101010101" pitchFamily="2" charset="-122"/>
                <a:ea typeface="华文细黑" panose="02010600040101010101" pitchFamily="2" charset="-122"/>
              </a:rPr>
              <a:t>来说，如果</a:t>
            </a:r>
            <a:r>
              <a:rPr kumimoji="1" lang="en-US" altLang="zh-CN" sz="2400" b="1">
                <a:solidFill>
                  <a:srgbClr val="000000"/>
                </a:solidFill>
                <a:latin typeface="华文细黑" panose="02010600040101010101" pitchFamily="2" charset="-122"/>
                <a:ea typeface="华文细黑" panose="02010600040101010101" pitchFamily="2" charset="-122"/>
              </a:rPr>
              <a:t>A→α</a:t>
            </a:r>
            <a:r>
              <a:rPr kumimoji="1" lang="en-US" altLang="zh-CN" sz="2400" b="1" baseline="-30000">
                <a:solidFill>
                  <a:srgbClr val="000000"/>
                </a:solidFill>
                <a:latin typeface="华文细黑" panose="02010600040101010101" pitchFamily="2" charset="-122"/>
                <a:ea typeface="华文细黑" panose="02010600040101010101" pitchFamily="2" charset="-122"/>
              </a:rPr>
              <a:t>1</a:t>
            </a:r>
            <a:r>
              <a:rPr kumimoji="1" lang="en-US" altLang="zh-CN" sz="2400" b="1">
                <a:solidFill>
                  <a:srgbClr val="000000"/>
                </a:solidFill>
                <a:latin typeface="华文细黑" panose="02010600040101010101" pitchFamily="2" charset="-122"/>
                <a:ea typeface="华文细黑" panose="02010600040101010101" pitchFamily="2" charset="-122"/>
              </a:rPr>
              <a:t>α</a:t>
            </a:r>
            <a:r>
              <a:rPr kumimoji="1" lang="en-US" altLang="zh-CN" sz="2400" b="1" baseline="-30000">
                <a:solidFill>
                  <a:srgbClr val="000000"/>
                </a:solidFill>
                <a:latin typeface="华文细黑" panose="02010600040101010101" pitchFamily="2" charset="-122"/>
                <a:ea typeface="华文细黑" panose="02010600040101010101" pitchFamily="2" charset="-122"/>
              </a:rPr>
              <a:t>2</a:t>
            </a:r>
            <a:r>
              <a:rPr kumimoji="1" lang="zh-CN" altLang="en-US" sz="2400" b="1">
                <a:solidFill>
                  <a:srgbClr val="000000"/>
                </a:solidFill>
                <a:latin typeface="华文细黑" panose="02010600040101010101" pitchFamily="2" charset="-122"/>
                <a:ea typeface="华文细黑" panose="02010600040101010101" pitchFamily="2" charset="-122"/>
              </a:rPr>
              <a:t>为</a:t>
            </a:r>
            <a:r>
              <a:rPr kumimoji="1" lang="en-US" altLang="zh-CN" sz="2400" b="1">
                <a:solidFill>
                  <a:srgbClr val="000000"/>
                </a:solidFill>
                <a:latin typeface="华文细黑" panose="02010600040101010101" pitchFamily="2" charset="-122"/>
                <a:ea typeface="华文细黑" panose="02010600040101010101" pitchFamily="2" charset="-122"/>
              </a:rPr>
              <a:t>G</a:t>
            </a:r>
            <a:r>
              <a:rPr kumimoji="1" lang="zh-CN" altLang="en-US" sz="2400" b="1">
                <a:solidFill>
                  <a:srgbClr val="000000"/>
                </a:solidFill>
                <a:latin typeface="华文细黑" panose="02010600040101010101" pitchFamily="2" charset="-122"/>
                <a:ea typeface="华文细黑" panose="02010600040101010101" pitchFamily="2" charset="-122"/>
              </a:rPr>
              <a:t>的一条规则，那么，对规则的右部加上一个圆点，就成为一个项目。</a:t>
            </a:r>
            <a:endParaRPr kumimoji="1" lang="zh-CN" altLang="en-US" sz="2400" b="1">
              <a:solidFill>
                <a:srgbClr val="000000"/>
              </a:solidFill>
              <a:latin typeface="华文细黑" panose="02010600040101010101" pitchFamily="2" charset="-122"/>
              <a:ea typeface="华文细黑" panose="02010600040101010101" pitchFamily="2" charset="-122"/>
            </a:endParaRPr>
          </a:p>
          <a:p>
            <a:pPr>
              <a:spcBef>
                <a:spcPct val="50000"/>
              </a:spcBef>
            </a:pPr>
            <a:r>
              <a:rPr kumimoji="1" lang="zh-CN" altLang="en-US" sz="2400" b="1">
                <a:solidFill>
                  <a:srgbClr val="000000"/>
                </a:solidFill>
                <a:latin typeface="华文细黑" panose="02010600040101010101" pitchFamily="2" charset="-122"/>
                <a:ea typeface="华文细黑" panose="02010600040101010101" pitchFamily="2" charset="-122"/>
              </a:rPr>
              <a:t>        其形式为：</a:t>
            </a:r>
            <a:r>
              <a:rPr kumimoji="1" lang="en-US" altLang="zh-CN" sz="2400" b="1">
                <a:solidFill>
                  <a:srgbClr val="000000"/>
                </a:solidFill>
                <a:latin typeface="华文细黑" panose="02010600040101010101" pitchFamily="2" charset="-122"/>
                <a:ea typeface="华文细黑" panose="02010600040101010101" pitchFamily="2" charset="-122"/>
              </a:rPr>
              <a:t>A→α</a:t>
            </a:r>
            <a:r>
              <a:rPr kumimoji="1" lang="en-US" altLang="zh-CN" sz="2400" b="1" baseline="-30000">
                <a:solidFill>
                  <a:srgbClr val="000000"/>
                </a:solidFill>
                <a:latin typeface="华文细黑" panose="02010600040101010101" pitchFamily="2" charset="-122"/>
                <a:ea typeface="华文细黑" panose="02010600040101010101" pitchFamily="2" charset="-122"/>
              </a:rPr>
              <a:t>1</a:t>
            </a:r>
            <a:r>
              <a:rPr kumimoji="1" lang="en-US" altLang="zh-CN" sz="2400" b="1">
                <a:solidFill>
                  <a:srgbClr val="000000"/>
                </a:solidFill>
                <a:latin typeface="华文细黑" panose="02010600040101010101" pitchFamily="2" charset="-122"/>
                <a:ea typeface="华文细黑" panose="02010600040101010101" pitchFamily="2" charset="-122"/>
              </a:rPr>
              <a:t>·α</a:t>
            </a:r>
            <a:r>
              <a:rPr kumimoji="1" lang="en-US" altLang="zh-CN" sz="2400" b="1" baseline="-30000">
                <a:solidFill>
                  <a:srgbClr val="000000"/>
                </a:solidFill>
                <a:latin typeface="华文细黑" panose="02010600040101010101" pitchFamily="2" charset="-122"/>
                <a:ea typeface="华文细黑" panose="02010600040101010101" pitchFamily="2" charset="-122"/>
              </a:rPr>
              <a:t>2</a:t>
            </a:r>
            <a:endParaRPr kumimoji="1" lang="en-US" altLang="zh-CN" sz="2400" b="1">
              <a:solidFill>
                <a:srgbClr val="FFFFFF"/>
              </a:solidFill>
              <a:latin typeface="华文细黑" panose="02010600040101010101" pitchFamily="2" charset="-122"/>
              <a:ea typeface="华文细黑" panose="02010600040101010101" pitchFamily="2" charset="-122"/>
            </a:endParaRPr>
          </a:p>
          <a:p>
            <a:pPr>
              <a:spcBef>
                <a:spcPct val="50000"/>
              </a:spcBef>
            </a:pPr>
            <a:r>
              <a:rPr kumimoji="1" lang="en-US" altLang="zh-CN" sz="2400" b="1">
                <a:solidFill>
                  <a:srgbClr val="000000"/>
                </a:solidFill>
                <a:latin typeface="华文细黑" panose="02010600040101010101" pitchFamily="2" charset="-122"/>
                <a:ea typeface="华文细黑" panose="02010600040101010101" pitchFamily="2" charset="-122"/>
              </a:rPr>
              <a:t>        </a:t>
            </a:r>
            <a:r>
              <a:rPr kumimoji="1" lang="zh-CN" altLang="en-US" sz="2400" b="1">
                <a:solidFill>
                  <a:srgbClr val="000000"/>
                </a:solidFill>
                <a:latin typeface="华文细黑" panose="02010600040101010101" pitchFamily="2" charset="-122"/>
                <a:ea typeface="华文细黑" panose="02010600040101010101" pitchFamily="2" charset="-122"/>
              </a:rPr>
              <a:t>圆点是表示项目的一种标记，也就是说，如果一条规则的右部标有圆点，那么它就是项目。一般情况下，因为圆点的位置不同。一条规则可以有几个项目。</a:t>
            </a:r>
            <a:endParaRPr kumimoji="1" lang="zh-CN" altLang="en-US" sz="2400" b="1">
              <a:solidFill>
                <a:srgbClr val="000000"/>
              </a:solidFill>
              <a:latin typeface="华文细黑" panose="02010600040101010101" pitchFamily="2" charset="-122"/>
              <a:ea typeface="华文细黑" panose="02010600040101010101" pitchFamily="2" charset="-122"/>
            </a:endParaRPr>
          </a:p>
        </p:txBody>
      </p:sp>
      <p:sp>
        <p:nvSpPr>
          <p:cNvPr id="84996" name="Text Box 7"/>
          <p:cNvSpPr txBox="1">
            <a:spLocks noChangeArrowheads="1"/>
          </p:cNvSpPr>
          <p:nvPr/>
        </p:nvSpPr>
        <p:spPr bwMode="auto">
          <a:xfrm>
            <a:off x="609600" y="404813"/>
            <a:ext cx="8534400" cy="457200"/>
          </a:xfrm>
          <a:prstGeom prst="rect">
            <a:avLst/>
          </a:prstGeom>
          <a:noFill/>
          <a:ln w="9525">
            <a:noFill/>
            <a:miter lim="800000"/>
          </a:ln>
        </p:spPr>
        <p:txBody>
          <a:bodyPr>
            <a:spAutoFit/>
          </a:bodyPr>
          <a:lstStyle/>
          <a:p>
            <a:r>
              <a:rPr kumimoji="1" lang="zh-CN" altLang="en-US" sz="2400" b="1">
                <a:solidFill>
                  <a:srgbClr val="FF3300"/>
                </a:solidFill>
                <a:latin typeface="华文细黑" panose="02010600040101010101" pitchFamily="2" charset="-122"/>
                <a:ea typeface="华文细黑" panose="02010600040101010101" pitchFamily="2" charset="-122"/>
              </a:rPr>
              <a:t>一 </a:t>
            </a:r>
            <a:r>
              <a:rPr kumimoji="1" lang="zh-CN" altLang="en-US" sz="2400" b="1">
                <a:latin typeface="华文细黑" panose="02010600040101010101" pitchFamily="2" charset="-122"/>
                <a:ea typeface="华文细黑" panose="02010600040101010101" pitchFamily="2" charset="-122"/>
              </a:rPr>
              <a:t> </a:t>
            </a:r>
            <a:r>
              <a:rPr kumimoji="1" lang="zh-CN" altLang="en-US" sz="2400" b="1">
                <a:solidFill>
                  <a:srgbClr val="FF3300"/>
                </a:solidFill>
                <a:latin typeface="华文细黑" panose="02010600040101010101" pitchFamily="2" charset="-122"/>
                <a:ea typeface="华文细黑" panose="02010600040101010101" pitchFamily="2" charset="-122"/>
              </a:rPr>
              <a:t>活前缀、拓广文法、</a:t>
            </a:r>
            <a:r>
              <a:rPr kumimoji="1" lang="en-US" altLang="zh-CN" sz="2400" b="1">
                <a:solidFill>
                  <a:srgbClr val="FF3300"/>
                </a:solidFill>
                <a:latin typeface="华文细黑" panose="02010600040101010101" pitchFamily="2" charset="-122"/>
                <a:ea typeface="华文细黑" panose="02010600040101010101" pitchFamily="2" charset="-122"/>
              </a:rPr>
              <a:t>LR</a:t>
            </a:r>
            <a:r>
              <a:rPr kumimoji="1" lang="zh-CN" altLang="en-US" sz="2400" b="1">
                <a:solidFill>
                  <a:srgbClr val="FF3300"/>
                </a:solidFill>
                <a:latin typeface="华文细黑" panose="02010600040101010101" pitchFamily="2" charset="-122"/>
                <a:ea typeface="华文细黑" panose="02010600040101010101" pitchFamily="2" charset="-122"/>
              </a:rPr>
              <a:t>（</a:t>
            </a:r>
            <a:r>
              <a:rPr kumimoji="1" lang="en-US" altLang="zh-CN" sz="2400" b="1">
                <a:solidFill>
                  <a:srgbClr val="FF3300"/>
                </a:solidFill>
                <a:latin typeface="华文细黑" panose="02010600040101010101" pitchFamily="2" charset="-122"/>
                <a:ea typeface="华文细黑" panose="02010600040101010101" pitchFamily="2" charset="-122"/>
              </a:rPr>
              <a:t>0</a:t>
            </a:r>
            <a:r>
              <a:rPr kumimoji="1" lang="zh-CN" altLang="en-US" sz="2400" b="1">
                <a:solidFill>
                  <a:srgbClr val="FF3300"/>
                </a:solidFill>
                <a:latin typeface="华文细黑" panose="02010600040101010101" pitchFamily="2" charset="-122"/>
                <a:ea typeface="华文细黑" panose="02010600040101010101" pitchFamily="2" charset="-122"/>
              </a:rPr>
              <a:t>）项目</a:t>
            </a:r>
            <a:endParaRPr kumimoji="1" lang="zh-CN" altLang="en-US" sz="2400" b="1">
              <a:solidFill>
                <a:srgbClr val="FF33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2532"/>
                                        </p:tgtEl>
                                        <p:attrNameLst>
                                          <p:attrName>style.visibility</p:attrName>
                                        </p:attrNameLst>
                                      </p:cBhvr>
                                      <p:to>
                                        <p:strVal val="visible"/>
                                      </p:to>
                                    </p:set>
                                    <p:animEffect transition="in" filter="wipe(left)">
                                      <p:cBhvr>
                                        <p:cTn id="7" dur="500"/>
                                        <p:tgtEl>
                                          <p:spTgt spid="6625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6253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6253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625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5"/>
          <p:cNvSpPr>
            <a:spLocks noGrp="1"/>
          </p:cNvSpPr>
          <p:nvPr>
            <p:ph type="sldNum" sz="quarter" idx="12"/>
          </p:nvPr>
        </p:nvSpPr>
        <p:spPr>
          <a:noFill/>
        </p:spPr>
        <p:txBody>
          <a:bodyPr/>
          <a:lstStyle/>
          <a:p>
            <a:fld id="{64AF8D7A-E564-4C18-B9F3-397C807BD89F}"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78916" name="Text Box 4"/>
          <p:cNvSpPr txBox="1">
            <a:spLocks noChangeArrowheads="1"/>
          </p:cNvSpPr>
          <p:nvPr/>
        </p:nvSpPr>
        <p:spPr bwMode="auto">
          <a:xfrm>
            <a:off x="357188" y="1071563"/>
            <a:ext cx="8520112" cy="4875212"/>
          </a:xfrm>
          <a:prstGeom prst="rect">
            <a:avLst/>
          </a:prstGeom>
          <a:noFill/>
          <a:ln w="9525">
            <a:noFill/>
            <a:miter lim="800000"/>
          </a:ln>
        </p:spPr>
        <p:txBody>
          <a:bodyPr>
            <a:spAutoFit/>
          </a:bodyPr>
          <a:lstStyle/>
          <a:p>
            <a:pPr>
              <a:lnSpc>
                <a:spcPct val="130000"/>
              </a:lnSpc>
              <a:spcBef>
                <a:spcPct val="20000"/>
              </a:spcBef>
              <a:buClr>
                <a:schemeClr val="accent2"/>
              </a:buClr>
              <a:buSzPct val="60000"/>
              <a:buFont typeface="Wingdings" panose="05000000000000000000" pitchFamily="2" charset="2"/>
              <a:buNone/>
            </a:pPr>
            <a:r>
              <a:rPr kumimoji="1" lang="zh-CN" altLang="en-US" sz="2400" b="1">
                <a:latin typeface="华文细黑" panose="02010600040101010101" pitchFamily="2" charset="-122"/>
                <a:ea typeface="华文细黑" panose="02010600040101010101" pitchFamily="2" charset="-122"/>
              </a:rPr>
              <a:t>例：已知文法</a:t>
            </a:r>
            <a:r>
              <a:rPr kumimoji="1" lang="en-US" altLang="zh-CN" sz="2400" b="1">
                <a:latin typeface="华文细黑" panose="02010600040101010101" pitchFamily="2" charset="-122"/>
                <a:ea typeface="华文细黑" panose="02010600040101010101" pitchFamily="2" charset="-122"/>
              </a:rPr>
              <a:t>G[A]</a:t>
            </a:r>
            <a:r>
              <a:rPr kumimoji="1" lang="zh-CN" altLang="en-US" sz="2400" b="1">
                <a:latin typeface="华文细黑" panose="02010600040101010101" pitchFamily="2" charset="-122"/>
                <a:ea typeface="华文细黑" panose="02010600040101010101" pitchFamily="2" charset="-122"/>
              </a:rPr>
              <a:t>：</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(A)|a</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，求</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LR</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0</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）项目。</a:t>
            </a:r>
            <a:endParaRPr kumimoji="1" lang="zh-CN" altLang="en-US" sz="2400" b="1">
              <a:latin typeface="华文细黑" panose="02010600040101010101" pitchFamily="2" charset="-122"/>
              <a:ea typeface="华文细黑" panose="02010600040101010101" pitchFamily="2" charset="-122"/>
              <a:sym typeface="Symbol" panose="05050102010706020507" pitchFamily="18" charset="2"/>
            </a:endParaRPr>
          </a:p>
          <a:p>
            <a:pPr>
              <a:lnSpc>
                <a:spcPct val="130000"/>
              </a:lnSpc>
              <a:spcBef>
                <a:spcPct val="20000"/>
              </a:spcBef>
              <a:buClr>
                <a:schemeClr val="accent2"/>
              </a:buClr>
              <a:buSzPct val="60000"/>
              <a:buFont typeface="Wingdings" panose="05000000000000000000" pitchFamily="2" charset="2"/>
              <a:buNone/>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解： 增广文法：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拓广文法</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endParaRPr kumimoji="1" lang="en-US" altLang="zh-CN" sz="2400" b="1">
              <a:latin typeface="华文细黑" panose="02010600040101010101" pitchFamily="2" charset="-122"/>
              <a:ea typeface="华文细黑" panose="02010600040101010101" pitchFamily="2" charset="-122"/>
              <a:sym typeface="Symbol" panose="05050102010706020507" pitchFamily="18" charset="2"/>
            </a:endParaRPr>
          </a:p>
          <a:p>
            <a:pPr>
              <a:lnSpc>
                <a:spcPct val="130000"/>
              </a:lnSpc>
              <a:spcBef>
                <a:spcPct val="20000"/>
              </a:spcBef>
              <a:buClr>
                <a:schemeClr val="accent2"/>
              </a:buClr>
              <a:buSzPct val="60000"/>
              <a:buFont typeface="Wingdings" panose="05000000000000000000" pitchFamily="2" charset="2"/>
              <a:buNone/>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0</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a:t>
            </a:r>
            <a:r>
              <a:rPr kumimoji="1" lang="en-US" altLang="zh-CN" sz="2400" b="1">
                <a:latin typeface="华文细黑" panose="02010600040101010101" pitchFamily="2" charset="-122"/>
                <a:ea typeface="华文细黑" panose="02010600040101010101" pitchFamily="2" charset="-122"/>
              </a:rPr>
              <a:t>A</a:t>
            </a:r>
            <a:endParaRPr kumimoji="1" lang="en-US" altLang="zh-CN" sz="2400" b="1">
              <a:latin typeface="华文细黑" panose="02010600040101010101" pitchFamily="2" charset="-122"/>
              <a:ea typeface="华文细黑" panose="02010600040101010101" pitchFamily="2" charset="-122"/>
              <a:sym typeface="Symbol" panose="05050102010706020507" pitchFamily="18" charset="2"/>
            </a:endParaRPr>
          </a:p>
          <a:p>
            <a:pPr>
              <a:lnSpc>
                <a:spcPct val="130000"/>
              </a:lnSpc>
              <a:spcBef>
                <a:spcPct val="20000"/>
              </a:spcBef>
              <a:buClr>
                <a:schemeClr val="accent2"/>
              </a:buClr>
              <a:buSzPct val="60000"/>
              <a:buFont typeface="Wingdings" panose="05000000000000000000" pitchFamily="2" charset="2"/>
              <a:buNone/>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1</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a:t>
            </a:r>
            <a:r>
              <a:rPr kumimoji="1" lang="en-US" altLang="zh-CN" sz="2400" b="1">
                <a:latin typeface="华文细黑" panose="02010600040101010101" pitchFamily="2" charset="-122"/>
                <a:ea typeface="华文细黑" panose="02010600040101010101" pitchFamily="2" charset="-122"/>
              </a:rPr>
              <a:t>(A)</a:t>
            </a:r>
            <a:endParaRPr kumimoji="1" lang="en-US" altLang="zh-CN" sz="2400" b="1">
              <a:latin typeface="华文细黑" panose="02010600040101010101" pitchFamily="2" charset="-122"/>
              <a:ea typeface="华文细黑" panose="02010600040101010101" pitchFamily="2" charset="-122"/>
              <a:sym typeface="Symbol" panose="05050102010706020507" pitchFamily="18" charset="2"/>
            </a:endParaRPr>
          </a:p>
          <a:p>
            <a:pPr>
              <a:lnSpc>
                <a:spcPct val="130000"/>
              </a:lnSpc>
              <a:spcBef>
                <a:spcPct val="20000"/>
              </a:spcBef>
              <a:buClr>
                <a:schemeClr val="accent2"/>
              </a:buClr>
              <a:buSzPct val="60000"/>
              <a:buFont typeface="Wingdings" panose="05000000000000000000" pitchFamily="2" charset="2"/>
              <a:buNone/>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2</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a:t>
            </a:r>
            <a:r>
              <a:rPr kumimoji="1" lang="en-US" altLang="zh-CN" sz="2400" b="1">
                <a:latin typeface="华文细黑" panose="02010600040101010101" pitchFamily="2" charset="-122"/>
                <a:ea typeface="华文细黑" panose="02010600040101010101" pitchFamily="2" charset="-122"/>
              </a:rPr>
              <a:t>a</a:t>
            </a:r>
            <a:endParaRPr kumimoji="1" lang="en-US" altLang="zh-CN" sz="2400" b="1">
              <a:latin typeface="华文细黑" panose="02010600040101010101" pitchFamily="2" charset="-122"/>
              <a:ea typeface="华文细黑" panose="02010600040101010101" pitchFamily="2" charset="-122"/>
            </a:endParaRPr>
          </a:p>
          <a:p>
            <a:pPr>
              <a:lnSpc>
                <a:spcPct val="130000"/>
              </a:lnSpc>
              <a:spcBef>
                <a:spcPct val="20000"/>
              </a:spcBef>
              <a:buClr>
                <a:schemeClr val="accent2"/>
              </a:buClr>
              <a:buSzPct val="60000"/>
              <a:buFont typeface="Wingdings" panose="05000000000000000000" pitchFamily="2" charset="2"/>
              <a:buNone/>
            </a:pP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LR</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0</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）项目：</a:t>
            </a:r>
            <a:endParaRPr kumimoji="1" lang="zh-CN" altLang="en-US" sz="2400" b="1">
              <a:latin typeface="华文细黑" panose="02010600040101010101" pitchFamily="2" charset="-122"/>
              <a:ea typeface="华文细黑" panose="02010600040101010101" pitchFamily="2" charset="-122"/>
              <a:sym typeface="Symbol" panose="05050102010706020507" pitchFamily="18" charset="2"/>
            </a:endParaRPr>
          </a:p>
          <a:p>
            <a:pPr>
              <a:lnSpc>
                <a:spcPct val="130000"/>
              </a:lnSpc>
              <a:spcBef>
                <a:spcPct val="20000"/>
              </a:spcBef>
              <a:buClr>
                <a:schemeClr val="accent2"/>
              </a:buClr>
              <a:buSzPct val="60000"/>
              <a:buFont typeface="Wingdings" panose="05000000000000000000" pitchFamily="2" charset="2"/>
              <a:buNone/>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 ①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a:t>
            </a:r>
            <a:r>
              <a:rPr kumimoji="1" lang="en-US" altLang="zh-CN" sz="2400" b="1">
                <a:latin typeface="华文细黑" panose="02010600040101010101" pitchFamily="2" charset="-122"/>
                <a:ea typeface="华文细黑" panose="02010600040101010101" pitchFamily="2" charset="-12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    ② AA     ③ A</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④ A</a:t>
            </a:r>
            <a:r>
              <a:rPr kumimoji="1" lang="en-US" altLang="zh-CN" sz="2400" b="1">
                <a:latin typeface="华文细黑" panose="02010600040101010101" pitchFamily="2" charset="-122"/>
                <a:ea typeface="华文细黑" panose="02010600040101010101" pitchFamily="2" charset="-122"/>
              </a:rPr>
              <a:t>(</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A)</a:t>
            </a:r>
            <a:endParaRPr kumimoji="1" lang="en-US" altLang="zh-CN" sz="2400" b="1">
              <a:latin typeface="华文细黑" panose="02010600040101010101" pitchFamily="2" charset="-122"/>
              <a:ea typeface="华文细黑" panose="02010600040101010101" pitchFamily="2" charset="-122"/>
              <a:sym typeface="Symbol" panose="05050102010706020507" pitchFamily="18" charset="2"/>
            </a:endParaRPr>
          </a:p>
          <a:p>
            <a:pPr>
              <a:lnSpc>
                <a:spcPct val="130000"/>
              </a:lnSpc>
              <a:spcBef>
                <a:spcPct val="20000"/>
              </a:spcBef>
              <a:buClr>
                <a:schemeClr val="accent2"/>
              </a:buClr>
              <a:buSzPct val="60000"/>
              <a:buFont typeface="Wingdings" panose="05000000000000000000" pitchFamily="2" charset="2"/>
              <a:buNone/>
            </a:pP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⑤ A</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⑥ A</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⑦ Aa     ⑧ A</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 </a:t>
            </a:r>
            <a:endParaRPr kumimoji="1" lang="en-US" altLang="zh-CN" sz="2400" b="1">
              <a:latin typeface="华文细黑" panose="02010600040101010101" pitchFamily="2" charset="-122"/>
              <a:ea typeface="华文细黑" panose="02010600040101010101" pitchFamily="2" charset="-122"/>
            </a:endParaRPr>
          </a:p>
          <a:p>
            <a:pPr algn="just" eaLnBrk="0" hangingPunct="0">
              <a:lnSpc>
                <a:spcPct val="115000"/>
              </a:lnSpc>
            </a:pPr>
            <a:endParaRPr kumimoji="1" lang="zh-CN" altLang="en-US" sz="2400" b="1">
              <a:solidFill>
                <a:srgbClr val="000000"/>
              </a:solidFill>
              <a:latin typeface="华文细黑" panose="02010600040101010101" pitchFamily="2" charset="-122"/>
              <a:ea typeface="华文细黑" panose="02010600040101010101" pitchFamily="2" charset="-122"/>
            </a:endParaRPr>
          </a:p>
        </p:txBody>
      </p:sp>
      <p:sp>
        <p:nvSpPr>
          <p:cNvPr id="86019" name="Text Box 7"/>
          <p:cNvSpPr txBox="1">
            <a:spLocks noChangeArrowheads="1"/>
          </p:cNvSpPr>
          <p:nvPr/>
        </p:nvSpPr>
        <p:spPr bwMode="auto">
          <a:xfrm>
            <a:off x="609600" y="404813"/>
            <a:ext cx="8534400" cy="457200"/>
          </a:xfrm>
          <a:prstGeom prst="rect">
            <a:avLst/>
          </a:prstGeom>
          <a:noFill/>
          <a:ln w="9525">
            <a:noFill/>
            <a:miter lim="800000"/>
          </a:ln>
        </p:spPr>
        <p:txBody>
          <a:bodyPr>
            <a:spAutoFit/>
          </a:bodyPr>
          <a:lstStyle/>
          <a:p>
            <a:r>
              <a:rPr kumimoji="1" lang="zh-CN" altLang="en-US" sz="2400" b="1">
                <a:solidFill>
                  <a:srgbClr val="FF3300"/>
                </a:solidFill>
                <a:latin typeface="华文细黑" panose="02010600040101010101" pitchFamily="2" charset="-122"/>
                <a:ea typeface="华文细黑" panose="02010600040101010101" pitchFamily="2" charset="-122"/>
              </a:rPr>
              <a:t>一 </a:t>
            </a:r>
            <a:r>
              <a:rPr kumimoji="1" lang="zh-CN" altLang="en-US" sz="2400" b="1">
                <a:latin typeface="华文细黑" panose="02010600040101010101" pitchFamily="2" charset="-122"/>
                <a:ea typeface="华文细黑" panose="02010600040101010101" pitchFamily="2" charset="-122"/>
              </a:rPr>
              <a:t> </a:t>
            </a:r>
            <a:r>
              <a:rPr kumimoji="1" lang="zh-CN" altLang="en-US" sz="2400" b="1">
                <a:solidFill>
                  <a:srgbClr val="FF3300"/>
                </a:solidFill>
                <a:latin typeface="华文细黑" panose="02010600040101010101" pitchFamily="2" charset="-122"/>
                <a:ea typeface="华文细黑" panose="02010600040101010101" pitchFamily="2" charset="-122"/>
              </a:rPr>
              <a:t>活前缀、拓广文法、</a:t>
            </a:r>
            <a:r>
              <a:rPr kumimoji="1" lang="en-US" altLang="zh-CN" sz="2400" b="1">
                <a:solidFill>
                  <a:srgbClr val="FF3300"/>
                </a:solidFill>
                <a:latin typeface="华文细黑" panose="02010600040101010101" pitchFamily="2" charset="-122"/>
                <a:ea typeface="华文细黑" panose="02010600040101010101" pitchFamily="2" charset="-122"/>
              </a:rPr>
              <a:t>LR</a:t>
            </a:r>
            <a:r>
              <a:rPr kumimoji="1" lang="zh-CN" altLang="en-US" sz="2400" b="1">
                <a:solidFill>
                  <a:srgbClr val="FF3300"/>
                </a:solidFill>
                <a:latin typeface="华文细黑" panose="02010600040101010101" pitchFamily="2" charset="-122"/>
                <a:ea typeface="华文细黑" panose="02010600040101010101" pitchFamily="2" charset="-122"/>
              </a:rPr>
              <a:t>（</a:t>
            </a:r>
            <a:r>
              <a:rPr kumimoji="1" lang="en-US" altLang="zh-CN" sz="2400" b="1">
                <a:solidFill>
                  <a:srgbClr val="FF3300"/>
                </a:solidFill>
                <a:latin typeface="华文细黑" panose="02010600040101010101" pitchFamily="2" charset="-122"/>
                <a:ea typeface="华文细黑" panose="02010600040101010101" pitchFamily="2" charset="-122"/>
              </a:rPr>
              <a:t>0</a:t>
            </a:r>
            <a:r>
              <a:rPr kumimoji="1" lang="zh-CN" altLang="en-US" sz="2400" b="1">
                <a:solidFill>
                  <a:srgbClr val="FF3300"/>
                </a:solidFill>
                <a:latin typeface="华文细黑" panose="02010600040101010101" pitchFamily="2" charset="-122"/>
                <a:ea typeface="华文细黑" panose="02010600040101010101" pitchFamily="2" charset="-122"/>
              </a:rPr>
              <a:t>）项目</a:t>
            </a:r>
            <a:endParaRPr kumimoji="1" lang="zh-CN" altLang="en-US" sz="2400" b="1">
              <a:solidFill>
                <a:srgbClr val="FF33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8916">
                                            <p:txEl>
                                              <p:pRg st="1" end="1"/>
                                            </p:txEl>
                                          </p:spTgt>
                                        </p:tgtEl>
                                        <p:attrNameLst>
                                          <p:attrName>style.visibility</p:attrName>
                                        </p:attrNameLst>
                                      </p:cBhvr>
                                      <p:to>
                                        <p:strVal val="visible"/>
                                      </p:to>
                                    </p:set>
                                    <p:animEffect transition="in" filter="fade">
                                      <p:cBhvr>
                                        <p:cTn id="7" dur="500"/>
                                        <p:tgtEl>
                                          <p:spTgt spid="67891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8916">
                                            <p:txEl>
                                              <p:pRg st="2" end="2"/>
                                            </p:txEl>
                                          </p:spTgt>
                                        </p:tgtEl>
                                        <p:attrNameLst>
                                          <p:attrName>style.visibility</p:attrName>
                                        </p:attrNameLst>
                                      </p:cBhvr>
                                      <p:to>
                                        <p:strVal val="visible"/>
                                      </p:to>
                                    </p:set>
                                    <p:animEffect transition="in" filter="fade">
                                      <p:cBhvr>
                                        <p:cTn id="10" dur="500"/>
                                        <p:tgtEl>
                                          <p:spTgt spid="67891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8916">
                                            <p:txEl>
                                              <p:pRg st="3" end="3"/>
                                            </p:txEl>
                                          </p:spTgt>
                                        </p:tgtEl>
                                        <p:attrNameLst>
                                          <p:attrName>style.visibility</p:attrName>
                                        </p:attrNameLst>
                                      </p:cBhvr>
                                      <p:to>
                                        <p:strVal val="visible"/>
                                      </p:to>
                                    </p:set>
                                    <p:animEffect transition="in" filter="fade">
                                      <p:cBhvr>
                                        <p:cTn id="13" dur="500"/>
                                        <p:tgtEl>
                                          <p:spTgt spid="67891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78916">
                                            <p:txEl>
                                              <p:pRg st="4" end="4"/>
                                            </p:txEl>
                                          </p:spTgt>
                                        </p:tgtEl>
                                        <p:attrNameLst>
                                          <p:attrName>style.visibility</p:attrName>
                                        </p:attrNameLst>
                                      </p:cBhvr>
                                      <p:to>
                                        <p:strVal val="visible"/>
                                      </p:to>
                                    </p:set>
                                    <p:animEffect transition="in" filter="fade">
                                      <p:cBhvr>
                                        <p:cTn id="16" dur="500"/>
                                        <p:tgtEl>
                                          <p:spTgt spid="67891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78916">
                                            <p:txEl>
                                              <p:pRg st="5" end="5"/>
                                            </p:txEl>
                                          </p:spTgt>
                                        </p:tgtEl>
                                        <p:attrNameLst>
                                          <p:attrName>style.visibility</p:attrName>
                                        </p:attrNameLst>
                                      </p:cBhvr>
                                      <p:to>
                                        <p:strVal val="visible"/>
                                      </p:to>
                                    </p:set>
                                    <p:animEffect transition="in" filter="fade">
                                      <p:cBhvr>
                                        <p:cTn id="21" dur="500"/>
                                        <p:tgtEl>
                                          <p:spTgt spid="67891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78916">
                                            <p:txEl>
                                              <p:pRg st="6" end="6"/>
                                            </p:txEl>
                                          </p:spTgt>
                                        </p:tgtEl>
                                        <p:attrNameLst>
                                          <p:attrName>style.visibility</p:attrName>
                                        </p:attrNameLst>
                                      </p:cBhvr>
                                      <p:to>
                                        <p:strVal val="visible"/>
                                      </p:to>
                                    </p:set>
                                    <p:animEffect transition="in" filter="fade">
                                      <p:cBhvr>
                                        <p:cTn id="24" dur="500"/>
                                        <p:tgtEl>
                                          <p:spTgt spid="67891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78916">
                                            <p:txEl>
                                              <p:pRg st="7" end="7"/>
                                            </p:txEl>
                                          </p:spTgt>
                                        </p:tgtEl>
                                        <p:attrNameLst>
                                          <p:attrName>style.visibility</p:attrName>
                                        </p:attrNameLst>
                                      </p:cBhvr>
                                      <p:to>
                                        <p:strVal val="visible"/>
                                      </p:to>
                                    </p:set>
                                    <p:animEffect transition="in" filter="fade">
                                      <p:cBhvr>
                                        <p:cTn id="27" dur="500"/>
                                        <p:tgtEl>
                                          <p:spTgt spid="6789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5"/>
          <p:cNvSpPr>
            <a:spLocks noGrp="1"/>
          </p:cNvSpPr>
          <p:nvPr>
            <p:ph type="sldNum" sz="quarter" idx="12"/>
          </p:nvPr>
        </p:nvSpPr>
        <p:spPr>
          <a:noFill/>
        </p:spPr>
        <p:txBody>
          <a:bodyPr/>
          <a:lstStyle/>
          <a:p>
            <a:fld id="{CC04F9F1-094E-418D-ABCB-E418460007D3}"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87042" name="Text Box 3"/>
          <p:cNvSpPr txBox="1">
            <a:spLocks noChangeArrowheads="1"/>
          </p:cNvSpPr>
          <p:nvPr/>
        </p:nvSpPr>
        <p:spPr bwMode="auto">
          <a:xfrm>
            <a:off x="396875" y="188913"/>
            <a:ext cx="9144000" cy="457200"/>
          </a:xfrm>
          <a:prstGeom prst="rect">
            <a:avLst/>
          </a:prstGeom>
          <a:noFill/>
          <a:ln w="9525">
            <a:noFill/>
            <a:miter lim="800000"/>
          </a:ln>
        </p:spPr>
        <p:txBody>
          <a:bodyPr>
            <a:spAutoFit/>
          </a:bodyPr>
          <a:lstStyle/>
          <a:p>
            <a:r>
              <a:rPr kumimoji="1" lang="zh-CN" altLang="en-US" sz="2400" b="1">
                <a:solidFill>
                  <a:srgbClr val="FF3300"/>
                </a:solidFill>
                <a:latin typeface="华文细黑" panose="02010600040101010101" pitchFamily="2" charset="-122"/>
                <a:ea typeface="华文细黑" panose="02010600040101010101" pitchFamily="2" charset="-122"/>
              </a:rPr>
              <a:t>一 </a:t>
            </a:r>
            <a:r>
              <a:rPr kumimoji="1" lang="zh-CN" altLang="en-US" sz="2400" b="1">
                <a:latin typeface="华文细黑" panose="02010600040101010101" pitchFamily="2" charset="-122"/>
                <a:ea typeface="华文细黑" panose="02010600040101010101" pitchFamily="2" charset="-122"/>
              </a:rPr>
              <a:t> </a:t>
            </a:r>
            <a:r>
              <a:rPr kumimoji="1" lang="zh-CN" altLang="en-US" sz="2400" b="1">
                <a:solidFill>
                  <a:srgbClr val="FF3300"/>
                </a:solidFill>
                <a:latin typeface="华文细黑" panose="02010600040101010101" pitchFamily="2" charset="-122"/>
                <a:ea typeface="华文细黑" panose="02010600040101010101" pitchFamily="2" charset="-122"/>
              </a:rPr>
              <a:t>活前缀、拓广文法、</a:t>
            </a:r>
            <a:r>
              <a:rPr kumimoji="1" lang="en-US" altLang="zh-CN" sz="2400" b="1">
                <a:solidFill>
                  <a:srgbClr val="FF3300"/>
                </a:solidFill>
                <a:latin typeface="华文细黑" panose="02010600040101010101" pitchFamily="2" charset="-122"/>
                <a:ea typeface="华文细黑" panose="02010600040101010101" pitchFamily="2" charset="-122"/>
              </a:rPr>
              <a:t>LR</a:t>
            </a:r>
            <a:r>
              <a:rPr kumimoji="1" lang="zh-CN" altLang="en-US" sz="2400" b="1">
                <a:solidFill>
                  <a:srgbClr val="FF3300"/>
                </a:solidFill>
                <a:latin typeface="华文细黑" panose="02010600040101010101" pitchFamily="2" charset="-122"/>
                <a:ea typeface="华文细黑" panose="02010600040101010101" pitchFamily="2" charset="-122"/>
              </a:rPr>
              <a:t>（</a:t>
            </a:r>
            <a:r>
              <a:rPr kumimoji="1" lang="en-US" altLang="zh-CN" sz="2400" b="1">
                <a:solidFill>
                  <a:srgbClr val="FF3300"/>
                </a:solidFill>
                <a:latin typeface="华文细黑" panose="02010600040101010101" pitchFamily="2" charset="-122"/>
                <a:ea typeface="华文细黑" panose="02010600040101010101" pitchFamily="2" charset="-122"/>
              </a:rPr>
              <a:t>0</a:t>
            </a:r>
            <a:r>
              <a:rPr kumimoji="1" lang="zh-CN" altLang="en-US" sz="2400" b="1">
                <a:solidFill>
                  <a:srgbClr val="FF3300"/>
                </a:solidFill>
                <a:latin typeface="华文细黑" panose="02010600040101010101" pitchFamily="2" charset="-122"/>
                <a:ea typeface="华文细黑" panose="02010600040101010101" pitchFamily="2" charset="-122"/>
              </a:rPr>
              <a:t>）项目</a:t>
            </a:r>
            <a:r>
              <a:rPr kumimoji="1" lang="zh-CN" altLang="en-US" sz="2400" b="1">
                <a:latin typeface="华文细黑" panose="02010600040101010101" pitchFamily="2" charset="-122"/>
                <a:ea typeface="华文细黑" panose="02010600040101010101" pitchFamily="2" charset="-122"/>
              </a:rPr>
              <a:t> </a:t>
            </a:r>
            <a:endParaRPr kumimoji="1" lang="zh-CN" altLang="en-US" sz="2400" b="1">
              <a:latin typeface="华文细黑" panose="02010600040101010101" pitchFamily="2" charset="-122"/>
              <a:ea typeface="华文细黑" panose="02010600040101010101" pitchFamily="2" charset="-122"/>
            </a:endParaRPr>
          </a:p>
        </p:txBody>
      </p:sp>
      <p:sp>
        <p:nvSpPr>
          <p:cNvPr id="87043" name="Text Box 4"/>
          <p:cNvSpPr txBox="1">
            <a:spLocks noChangeArrowheads="1"/>
          </p:cNvSpPr>
          <p:nvPr/>
        </p:nvSpPr>
        <p:spPr bwMode="auto">
          <a:xfrm>
            <a:off x="468313" y="811213"/>
            <a:ext cx="8675687" cy="457200"/>
          </a:xfrm>
          <a:prstGeom prst="rect">
            <a:avLst/>
          </a:prstGeom>
          <a:noFill/>
          <a:ln w="9525">
            <a:noFill/>
            <a:miter lim="800000"/>
          </a:ln>
        </p:spPr>
        <p:txBody>
          <a:bodyPr>
            <a:spAutoFit/>
          </a:bodyPr>
          <a:lstStyle/>
          <a:p>
            <a:pPr>
              <a:spcBef>
                <a:spcPct val="50000"/>
              </a:spcBef>
            </a:pPr>
            <a:r>
              <a:rPr kumimoji="1" lang="zh-CN" altLang="en-US" sz="2400" b="1">
                <a:solidFill>
                  <a:schemeClr val="tx2"/>
                </a:solidFill>
                <a:latin typeface="楷体_GB2312"/>
                <a:ea typeface="楷体_GB2312"/>
                <a:cs typeface="楷体_GB2312"/>
              </a:rPr>
              <a:t> </a:t>
            </a:r>
            <a:r>
              <a:rPr kumimoji="1" lang="en-US" altLang="zh-CN" sz="2400" b="1">
                <a:solidFill>
                  <a:schemeClr val="tx2"/>
                </a:solidFill>
                <a:latin typeface="楷体_GB2312"/>
                <a:ea typeface="楷体_GB2312"/>
                <a:cs typeface="楷体_GB2312"/>
              </a:rPr>
              <a:t>5</a:t>
            </a:r>
            <a:r>
              <a:rPr kumimoji="1" lang="zh-CN" altLang="en-US" sz="2400" b="1">
                <a:solidFill>
                  <a:schemeClr val="tx2"/>
                </a:solidFill>
                <a:latin typeface="楷体_GB2312"/>
                <a:ea typeface="楷体_GB2312"/>
                <a:cs typeface="楷体_GB2312"/>
              </a:rPr>
              <a:t>．</a:t>
            </a:r>
            <a:r>
              <a:rPr kumimoji="1" lang="en-US" altLang="zh-CN" sz="2400" b="1">
                <a:solidFill>
                  <a:schemeClr val="tx2"/>
                </a:solidFill>
                <a:latin typeface="楷体_GB2312"/>
                <a:ea typeface="楷体_GB2312"/>
                <a:cs typeface="楷体_GB2312"/>
              </a:rPr>
              <a:t>LR(0)</a:t>
            </a:r>
            <a:r>
              <a:rPr kumimoji="1" lang="zh-CN" altLang="en-US" sz="2400" b="1">
                <a:solidFill>
                  <a:schemeClr val="tx2"/>
                </a:solidFill>
                <a:latin typeface="楷体_GB2312"/>
                <a:ea typeface="楷体_GB2312"/>
                <a:cs typeface="楷体_GB2312"/>
              </a:rPr>
              <a:t>项目类型</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59397" name="Rectangle 5"/>
          <p:cNvSpPr>
            <a:spLocks noChangeArrowheads="1"/>
          </p:cNvSpPr>
          <p:nvPr/>
        </p:nvSpPr>
        <p:spPr bwMode="auto">
          <a:xfrm>
            <a:off x="304800" y="1412875"/>
            <a:ext cx="8305800" cy="4672013"/>
          </a:xfrm>
          <a:prstGeom prst="rect">
            <a:avLst/>
          </a:prstGeom>
          <a:noFill/>
          <a:ln w="9525">
            <a:noFill/>
            <a:miter lim="800000"/>
          </a:ln>
        </p:spPr>
        <p:txBody>
          <a:bodyPr>
            <a:spAutoFit/>
          </a:bodyPr>
          <a:lstStyle/>
          <a:p>
            <a:pPr indent="666750" algn="just">
              <a:spcBef>
                <a:spcPct val="5000"/>
              </a:spcBef>
              <a:spcAft>
                <a:spcPct val="25000"/>
              </a:spcAft>
              <a:tabLst>
                <a:tab pos="457200" algn="l"/>
              </a:tabLst>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① 移进项目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不完全项目</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a:t>
            </a:r>
            <a:endParaRPr kumimoji="1" lang="en-US" altLang="zh-CN" sz="2400" b="1">
              <a:latin typeface="华文细黑" panose="02010600040101010101" pitchFamily="2" charset="-122"/>
              <a:ea typeface="华文细黑" panose="02010600040101010101" pitchFamily="2" charset="-122"/>
              <a:sym typeface="Symbol" panose="05050102010706020507" pitchFamily="18" charset="2"/>
            </a:endParaRPr>
          </a:p>
          <a:p>
            <a:pPr indent="666750" algn="just">
              <a:spcBef>
                <a:spcPct val="5000"/>
              </a:spcBef>
              <a:spcAft>
                <a:spcPct val="25000"/>
              </a:spcAft>
              <a:tabLst>
                <a:tab pos="457200" algn="l"/>
              </a:tabLst>
            </a:pP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A</a:t>
            </a:r>
            <a:r>
              <a:rPr kumimoji="1" lang="en-US" altLang="zh-CN" sz="2400" b="1" baseline="-30000">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b    b</a:t>
            </a:r>
            <a:r>
              <a:rPr kumimoji="1" lang="en-US" altLang="zh-CN" sz="2400" b="1">
                <a:latin typeface="楷体_GB2312"/>
                <a:ea typeface="华文细黑" panose="02010600040101010101" pitchFamily="2" charset="-122"/>
                <a:sym typeface="Symbol" panose="05050102010706020507" pitchFamily="18" charset="2"/>
              </a:rPr>
              <a:t> V</a:t>
            </a:r>
            <a:r>
              <a:rPr kumimoji="1" lang="en-US" altLang="zh-CN" sz="2400" b="1" baseline="-30000">
                <a:latin typeface="楷体_GB2312"/>
                <a:ea typeface="华文细黑" panose="02010600040101010101" pitchFamily="2" charset="-122"/>
                <a:sym typeface="Symbol" panose="05050102010706020507" pitchFamily="18" charset="2"/>
              </a:rPr>
              <a:t>T</a:t>
            </a:r>
            <a:endParaRPr kumimoji="1" lang="en-US" altLang="zh-CN" sz="2400" b="1" baseline="-30000">
              <a:latin typeface="楷体_GB2312"/>
              <a:ea typeface="华文细黑" panose="02010600040101010101" pitchFamily="2" charset="-122"/>
              <a:sym typeface="Symbol" panose="05050102010706020507" pitchFamily="18" charset="2"/>
            </a:endParaRPr>
          </a:p>
          <a:p>
            <a:pPr indent="666750" algn="just">
              <a:spcBef>
                <a:spcPct val="5000"/>
              </a:spcBef>
              <a:spcAft>
                <a:spcPct val="25000"/>
              </a:spcAft>
              <a:tabLst>
                <a:tab pos="457200" algn="l"/>
              </a:tabLst>
            </a:pP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② </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归约项目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完全项目</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a:t>
            </a:r>
            <a:endParaRPr kumimoji="1" lang="en-US" altLang="zh-CN" sz="2400" b="1">
              <a:latin typeface="楷体_GB2312"/>
              <a:ea typeface="华文细黑" panose="02010600040101010101" pitchFamily="2" charset="-122"/>
              <a:sym typeface="Symbol" panose="05050102010706020507" pitchFamily="18" charset="2"/>
            </a:endParaRPr>
          </a:p>
          <a:p>
            <a:pPr indent="666750" algn="just">
              <a:spcBef>
                <a:spcPct val="5000"/>
              </a:spcBef>
              <a:spcAft>
                <a:spcPct val="25000"/>
              </a:spcAft>
              <a:tabLst>
                <a:tab pos="457200" algn="l"/>
              </a:tabLst>
            </a:pP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A</a:t>
            </a:r>
            <a:r>
              <a:rPr kumimoji="1" lang="en-US" altLang="zh-CN" sz="2400" b="1" baseline="-30000">
                <a:latin typeface="华文细黑" panose="02010600040101010101" pitchFamily="2" charset="-122"/>
                <a:ea typeface="华文细黑" panose="02010600040101010101" pitchFamily="2" charset="-122"/>
                <a:sym typeface="Symbol" panose="05050102010706020507" pitchFamily="18" charset="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a:t>
            </a:r>
            <a:r>
              <a:rPr kumimoji="1" lang="en-US" altLang="zh-CN" sz="2400" b="1">
                <a:latin typeface="楷体_GB2312"/>
                <a:ea typeface="华文细黑" panose="02010600040101010101" pitchFamily="2" charset="-122"/>
                <a:sym typeface="Symbol" panose="05050102010706020507" pitchFamily="18" charset="2"/>
              </a:rPr>
              <a:t> V</a:t>
            </a:r>
            <a:r>
              <a:rPr kumimoji="1" lang="en-US" altLang="zh-CN" sz="2400" b="1" baseline="-30000">
                <a:latin typeface="楷体_GB2312"/>
                <a:ea typeface="华文细黑" panose="02010600040101010101" pitchFamily="2" charset="-122"/>
                <a:sym typeface="Symbol" panose="05050102010706020507" pitchFamily="18" charset="2"/>
              </a:rPr>
              <a:t>N</a:t>
            </a:r>
            <a:r>
              <a:rPr kumimoji="1" lang="en-US" altLang="zh-CN" sz="2400" b="1">
                <a:latin typeface="Times New Roman" panose="02020603050405020304" pitchFamily="18" charset="0"/>
                <a:ea typeface="华文细黑" panose="02010600040101010101" pitchFamily="2" charset="-122"/>
                <a:sym typeface="Symbol" panose="05050102010706020507" pitchFamily="18" charset="2"/>
              </a:rPr>
              <a:t>∪</a:t>
            </a:r>
            <a:r>
              <a:rPr kumimoji="1" lang="en-US" altLang="zh-CN" sz="2400" b="1">
                <a:latin typeface="楷体_GB2312"/>
                <a:ea typeface="华文细黑" panose="02010600040101010101" pitchFamily="2" charset="-122"/>
                <a:sym typeface="Symbol" panose="05050102010706020507" pitchFamily="18" charset="2"/>
              </a:rPr>
              <a:t>V</a:t>
            </a:r>
            <a:r>
              <a:rPr kumimoji="1" lang="en-US" altLang="zh-CN" sz="2400" b="1" baseline="-30000">
                <a:latin typeface="楷体_GB2312"/>
                <a:ea typeface="华文细黑" panose="02010600040101010101" pitchFamily="2" charset="-122"/>
                <a:sym typeface="Symbol" panose="05050102010706020507" pitchFamily="18" charset="2"/>
              </a:rPr>
              <a:t>T</a:t>
            </a:r>
            <a:r>
              <a:rPr kumimoji="1" lang="en-US" altLang="zh-CN" sz="2400" b="1">
                <a:latin typeface="楷体_GB2312"/>
                <a:ea typeface="华文细黑" panose="02010600040101010101" pitchFamily="2" charset="-122"/>
                <a:sym typeface="Symbol" panose="05050102010706020507" pitchFamily="18" charset="2"/>
              </a:rPr>
              <a:t>)*</a:t>
            </a:r>
            <a:endParaRPr kumimoji="1" lang="en-US" altLang="zh-CN" sz="2400" b="1">
              <a:latin typeface="楷体_GB2312"/>
              <a:ea typeface="华文细黑" panose="02010600040101010101" pitchFamily="2" charset="-122"/>
              <a:sym typeface="Symbol" panose="05050102010706020507" pitchFamily="18" charset="2"/>
            </a:endParaRPr>
          </a:p>
          <a:p>
            <a:pPr indent="666750" algn="just">
              <a:spcBef>
                <a:spcPct val="5000"/>
              </a:spcBef>
              <a:spcAft>
                <a:spcPct val="25000"/>
              </a:spcAft>
              <a:tabLst>
                <a:tab pos="457200" algn="l"/>
              </a:tabLst>
            </a:pP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③ </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待归约项目</a:t>
            </a:r>
            <a:endParaRPr kumimoji="1" lang="zh-CN" altLang="en-US" sz="2400" b="1">
              <a:latin typeface="楷体_GB2312"/>
              <a:ea typeface="华文细黑" panose="02010600040101010101" pitchFamily="2" charset="-122"/>
              <a:sym typeface="Symbol" panose="05050102010706020507" pitchFamily="18" charset="2"/>
            </a:endParaRPr>
          </a:p>
          <a:p>
            <a:pPr indent="666750" algn="just">
              <a:spcBef>
                <a:spcPct val="5000"/>
              </a:spcBef>
              <a:spcAft>
                <a:spcPct val="25000"/>
              </a:spcAft>
              <a:tabLst>
                <a:tab pos="457200" algn="l"/>
              </a:tabLst>
            </a:pP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     A</a:t>
            </a:r>
            <a:r>
              <a:rPr kumimoji="1" lang="en-US" altLang="zh-CN" sz="2400" b="1" baseline="-30000">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B     B</a:t>
            </a:r>
            <a:r>
              <a:rPr kumimoji="1" lang="en-US" altLang="zh-CN" sz="2400" b="1">
                <a:latin typeface="楷体_GB2312"/>
                <a:ea typeface="华文细黑" panose="02010600040101010101" pitchFamily="2" charset="-122"/>
                <a:sym typeface="Symbol" panose="05050102010706020507" pitchFamily="18" charset="2"/>
              </a:rPr>
              <a:t> V</a:t>
            </a:r>
            <a:r>
              <a:rPr kumimoji="1" lang="en-US" altLang="zh-CN" sz="2400" b="1" baseline="-30000">
                <a:latin typeface="楷体_GB2312"/>
                <a:ea typeface="华文细黑" panose="02010600040101010101" pitchFamily="2" charset="-122"/>
                <a:sym typeface="Symbol" panose="05050102010706020507" pitchFamily="18" charset="2"/>
              </a:rPr>
              <a:t>N</a:t>
            </a:r>
            <a:endParaRPr kumimoji="1" lang="en-US" altLang="zh-CN" sz="2400" b="1" baseline="-30000">
              <a:latin typeface="楷体_GB2312"/>
              <a:ea typeface="华文细黑" panose="02010600040101010101" pitchFamily="2" charset="-122"/>
              <a:sym typeface="Symbol" panose="05050102010706020507" pitchFamily="18" charset="2"/>
            </a:endParaRPr>
          </a:p>
          <a:p>
            <a:pPr indent="666750" algn="just">
              <a:spcBef>
                <a:spcPct val="5000"/>
              </a:spcBef>
              <a:spcAft>
                <a:spcPct val="25000"/>
              </a:spcAft>
              <a:tabLst>
                <a:tab pos="457200" algn="l"/>
              </a:tabLst>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该项目意味着，首先要将</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B</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的产生式右部</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读入</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归约为</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B</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，才能将</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的右部继续分析下去。</a:t>
            </a:r>
            <a:endParaRPr kumimoji="1" lang="zh-CN" altLang="en-US" sz="2400" b="1">
              <a:latin typeface="华文细黑" panose="02010600040101010101" pitchFamily="2" charset="-122"/>
              <a:ea typeface="华文细黑" panose="02010600040101010101" pitchFamily="2" charset="-122"/>
              <a:sym typeface="Symbol" panose="05050102010706020507" pitchFamily="18" charset="2"/>
            </a:endParaRPr>
          </a:p>
          <a:p>
            <a:pPr indent="666750" algn="just">
              <a:spcBef>
                <a:spcPct val="5000"/>
              </a:spcBef>
              <a:spcAft>
                <a:spcPct val="25000"/>
              </a:spcAft>
              <a:tabLst>
                <a:tab pos="457200" algn="l"/>
              </a:tabLst>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④ 接受项目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开始符号的归约项目</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endParaRPr kumimoji="1" lang="en-US" altLang="zh-CN" sz="2400" b="1">
              <a:latin typeface="华文细黑" panose="02010600040101010101" pitchFamily="2" charset="-122"/>
              <a:ea typeface="华文细黑" panose="02010600040101010101" pitchFamily="2" charset="-122"/>
              <a:sym typeface="Symbol" panose="05050102010706020507" pitchFamily="18" charset="2"/>
            </a:endParaRPr>
          </a:p>
          <a:p>
            <a:pPr indent="666750" algn="just">
              <a:spcBef>
                <a:spcPct val="5000"/>
              </a:spcBef>
              <a:spcAft>
                <a:spcPct val="25000"/>
              </a:spcAft>
              <a:tabLst>
                <a:tab pos="457200" algn="l"/>
              </a:tabLst>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SS</a:t>
            </a:r>
            <a:r>
              <a:rPr kumimoji="1" lang="en-US" altLang="zh-CN" sz="2400" b="1" baseline="-30000">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楷体_GB2312"/>
                <a:ea typeface="楷体_GB2312"/>
                <a:cs typeface="楷体_GB2312"/>
                <a:sym typeface="Symbol" panose="05050102010706020507" pitchFamily="18" charset="2"/>
              </a:rPr>
              <a:t> </a:t>
            </a:r>
            <a:endParaRPr kumimoji="1" lang="en-US" altLang="zh-CN" sz="2400" b="1">
              <a:latin typeface="楷体_GB2312"/>
              <a:ea typeface="楷体_GB2312"/>
              <a:cs typeface="楷体_GB231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39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39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539750" y="765175"/>
            <a:ext cx="7848600" cy="584200"/>
          </a:xfrm>
          <a:prstGeom prst="rect">
            <a:avLst/>
          </a:prstGeom>
          <a:noFill/>
          <a:ln w="9525">
            <a:noFill/>
            <a:miter lim="800000"/>
          </a:ln>
        </p:spPr>
        <p:txBody>
          <a:bodyPr>
            <a:spAutoFit/>
          </a:bodyPr>
          <a:lstStyle/>
          <a:p>
            <a:pPr algn="ctr">
              <a:spcBef>
                <a:spcPct val="20000"/>
              </a:spcBef>
              <a:buClr>
                <a:schemeClr val="accent2"/>
              </a:buClr>
              <a:buSzPct val="60000"/>
              <a:buFont typeface="Wingdings" panose="05000000000000000000" pitchFamily="2" charset="2"/>
              <a:buNone/>
            </a:pPr>
            <a:r>
              <a:rPr lang="en-US" altLang="zh-CN" sz="3200" b="1">
                <a:latin typeface="华文细黑" panose="02010600040101010101" pitchFamily="2" charset="-122"/>
                <a:ea typeface="华文细黑" panose="02010600040101010101" pitchFamily="2" charset="-122"/>
              </a:rPr>
              <a:t>LR</a:t>
            </a:r>
            <a:r>
              <a:rPr lang="zh-CN" altLang="en-US" sz="3200" b="1">
                <a:latin typeface="华文细黑" panose="02010600040101010101" pitchFamily="2" charset="-122"/>
                <a:ea typeface="华文细黑" panose="02010600040101010101" pitchFamily="2" charset="-122"/>
              </a:rPr>
              <a:t>分析程序的</a:t>
            </a:r>
            <a:r>
              <a:rPr lang="zh-CN" altLang="en-US" sz="3200" b="1">
                <a:solidFill>
                  <a:srgbClr val="993366"/>
                </a:solidFill>
                <a:latin typeface="华文细黑" panose="02010600040101010101" pitchFamily="2" charset="-122"/>
                <a:ea typeface="华文细黑" panose="02010600040101010101" pitchFamily="2" charset="-122"/>
              </a:rPr>
              <a:t>实质</a:t>
            </a:r>
            <a:r>
              <a:rPr lang="zh-CN" altLang="en-US" sz="3200" b="1">
                <a:latin typeface="华文细黑" panose="02010600040101010101" pitchFamily="2" charset="-122"/>
                <a:ea typeface="华文细黑" panose="02010600040101010101" pitchFamily="2" charset="-122"/>
              </a:rPr>
              <a:t>：分析栈＋</a:t>
            </a:r>
            <a:r>
              <a:rPr lang="en-US" altLang="zh-CN" sz="3200" b="1">
                <a:latin typeface="华文细黑" panose="02010600040101010101" pitchFamily="2" charset="-122"/>
                <a:ea typeface="华文细黑" panose="02010600040101010101" pitchFamily="2" charset="-122"/>
              </a:rPr>
              <a:t>DFA</a:t>
            </a:r>
            <a:endParaRPr lang="zh-CN" altLang="en-US" sz="3200" b="1">
              <a:latin typeface="华文细黑" panose="02010600040101010101" pitchFamily="2" charset="-122"/>
              <a:ea typeface="华文细黑" panose="02010600040101010101" pitchFamily="2" charset="-122"/>
            </a:endParaRPr>
          </a:p>
        </p:txBody>
      </p:sp>
      <p:grpSp>
        <p:nvGrpSpPr>
          <p:cNvPr id="2" name="Group 4"/>
          <p:cNvGrpSpPr/>
          <p:nvPr/>
        </p:nvGrpSpPr>
        <p:grpSpPr bwMode="auto">
          <a:xfrm>
            <a:off x="546100" y="1700213"/>
            <a:ext cx="7913688" cy="3844925"/>
            <a:chOff x="204" y="1283"/>
            <a:chExt cx="4985" cy="2422"/>
          </a:xfrm>
        </p:grpSpPr>
        <p:sp>
          <p:nvSpPr>
            <p:cNvPr id="88067" name="Line 5"/>
            <p:cNvSpPr>
              <a:spLocks noChangeShapeType="1"/>
            </p:cNvSpPr>
            <p:nvPr/>
          </p:nvSpPr>
          <p:spPr bwMode="auto">
            <a:xfrm>
              <a:off x="487" y="1792"/>
              <a:ext cx="0" cy="1380"/>
            </a:xfrm>
            <a:prstGeom prst="line">
              <a:avLst/>
            </a:prstGeom>
            <a:noFill/>
            <a:ln w="28575">
              <a:solidFill>
                <a:srgbClr val="000000"/>
              </a:solidFill>
              <a:round/>
            </a:ln>
          </p:spPr>
          <p:txBody>
            <a:bodyPr wrap="none" anchor="ctr">
              <a:spAutoFit/>
            </a:bodyPr>
            <a:lstStyle/>
            <a:p>
              <a:endParaRPr lang="zh-CN" altLang="en-US"/>
            </a:p>
          </p:txBody>
        </p:sp>
        <p:sp>
          <p:nvSpPr>
            <p:cNvPr id="88068" name="Line 6"/>
            <p:cNvSpPr>
              <a:spLocks noChangeShapeType="1"/>
            </p:cNvSpPr>
            <p:nvPr/>
          </p:nvSpPr>
          <p:spPr bwMode="auto">
            <a:xfrm>
              <a:off x="487" y="3172"/>
              <a:ext cx="1418" cy="0"/>
            </a:xfrm>
            <a:prstGeom prst="line">
              <a:avLst/>
            </a:prstGeom>
            <a:noFill/>
            <a:ln w="28575">
              <a:solidFill>
                <a:srgbClr val="000000"/>
              </a:solidFill>
              <a:round/>
            </a:ln>
          </p:spPr>
          <p:txBody>
            <a:bodyPr wrap="none" anchor="ctr">
              <a:spAutoFit/>
            </a:bodyPr>
            <a:lstStyle/>
            <a:p>
              <a:endParaRPr lang="zh-CN" altLang="en-US"/>
            </a:p>
          </p:txBody>
        </p:sp>
        <p:sp>
          <p:nvSpPr>
            <p:cNvPr id="88069" name="Line 7"/>
            <p:cNvSpPr>
              <a:spLocks noChangeShapeType="1"/>
            </p:cNvSpPr>
            <p:nvPr/>
          </p:nvSpPr>
          <p:spPr bwMode="auto">
            <a:xfrm flipV="1">
              <a:off x="1905" y="1752"/>
              <a:ext cx="0" cy="1420"/>
            </a:xfrm>
            <a:prstGeom prst="line">
              <a:avLst/>
            </a:prstGeom>
            <a:noFill/>
            <a:ln w="28575">
              <a:solidFill>
                <a:srgbClr val="000000"/>
              </a:solidFill>
              <a:round/>
            </a:ln>
          </p:spPr>
          <p:txBody>
            <a:bodyPr wrap="none" anchor="ctr">
              <a:spAutoFit/>
            </a:bodyPr>
            <a:lstStyle/>
            <a:p>
              <a:endParaRPr lang="zh-CN" altLang="en-US"/>
            </a:p>
          </p:txBody>
        </p:sp>
        <p:sp>
          <p:nvSpPr>
            <p:cNvPr id="88070" name="Line 8"/>
            <p:cNvSpPr>
              <a:spLocks noChangeShapeType="1"/>
            </p:cNvSpPr>
            <p:nvPr/>
          </p:nvSpPr>
          <p:spPr bwMode="auto">
            <a:xfrm flipV="1">
              <a:off x="1175" y="1792"/>
              <a:ext cx="0" cy="1380"/>
            </a:xfrm>
            <a:prstGeom prst="line">
              <a:avLst/>
            </a:prstGeom>
            <a:noFill/>
            <a:ln w="28575">
              <a:solidFill>
                <a:srgbClr val="000000"/>
              </a:solidFill>
              <a:round/>
            </a:ln>
          </p:spPr>
          <p:txBody>
            <a:bodyPr wrap="none" anchor="ctr">
              <a:spAutoFit/>
            </a:bodyPr>
            <a:lstStyle/>
            <a:p>
              <a:endParaRPr lang="zh-CN" altLang="en-US"/>
            </a:p>
          </p:txBody>
        </p:sp>
        <p:sp>
          <p:nvSpPr>
            <p:cNvPr id="88071" name="Line 9"/>
            <p:cNvSpPr>
              <a:spLocks noChangeShapeType="1"/>
            </p:cNvSpPr>
            <p:nvPr/>
          </p:nvSpPr>
          <p:spPr bwMode="auto">
            <a:xfrm>
              <a:off x="487" y="2897"/>
              <a:ext cx="1418" cy="0"/>
            </a:xfrm>
            <a:prstGeom prst="line">
              <a:avLst/>
            </a:prstGeom>
            <a:noFill/>
            <a:ln w="28575">
              <a:solidFill>
                <a:srgbClr val="000000"/>
              </a:solidFill>
              <a:round/>
            </a:ln>
          </p:spPr>
          <p:txBody>
            <a:bodyPr wrap="none" anchor="ctr">
              <a:spAutoFit/>
            </a:bodyPr>
            <a:lstStyle/>
            <a:p>
              <a:endParaRPr lang="zh-CN" altLang="en-US"/>
            </a:p>
          </p:txBody>
        </p:sp>
        <p:sp>
          <p:nvSpPr>
            <p:cNvPr id="88072" name="Line 10"/>
            <p:cNvSpPr>
              <a:spLocks noChangeShapeType="1"/>
            </p:cNvSpPr>
            <p:nvPr/>
          </p:nvSpPr>
          <p:spPr bwMode="auto">
            <a:xfrm>
              <a:off x="487" y="2581"/>
              <a:ext cx="1418" cy="0"/>
            </a:xfrm>
            <a:prstGeom prst="line">
              <a:avLst/>
            </a:prstGeom>
            <a:noFill/>
            <a:ln w="28575">
              <a:solidFill>
                <a:srgbClr val="000000"/>
              </a:solidFill>
              <a:round/>
            </a:ln>
          </p:spPr>
          <p:txBody>
            <a:bodyPr wrap="none" anchor="ctr">
              <a:spAutoFit/>
            </a:bodyPr>
            <a:lstStyle/>
            <a:p>
              <a:endParaRPr lang="zh-CN" altLang="en-US"/>
            </a:p>
          </p:txBody>
        </p:sp>
        <p:sp>
          <p:nvSpPr>
            <p:cNvPr id="88073" name="Line 11"/>
            <p:cNvSpPr>
              <a:spLocks noChangeShapeType="1"/>
            </p:cNvSpPr>
            <p:nvPr/>
          </p:nvSpPr>
          <p:spPr bwMode="auto">
            <a:xfrm>
              <a:off x="487" y="2304"/>
              <a:ext cx="1418" cy="0"/>
            </a:xfrm>
            <a:prstGeom prst="line">
              <a:avLst/>
            </a:prstGeom>
            <a:noFill/>
            <a:ln w="28575">
              <a:solidFill>
                <a:srgbClr val="000000"/>
              </a:solidFill>
              <a:round/>
            </a:ln>
          </p:spPr>
          <p:txBody>
            <a:bodyPr wrap="none" anchor="ctr">
              <a:spAutoFit/>
            </a:bodyPr>
            <a:lstStyle/>
            <a:p>
              <a:endParaRPr lang="zh-CN" altLang="en-US"/>
            </a:p>
          </p:txBody>
        </p:sp>
        <p:sp>
          <p:nvSpPr>
            <p:cNvPr id="88074" name="Line 12"/>
            <p:cNvSpPr>
              <a:spLocks noChangeShapeType="1"/>
            </p:cNvSpPr>
            <p:nvPr/>
          </p:nvSpPr>
          <p:spPr bwMode="auto">
            <a:xfrm>
              <a:off x="487" y="2029"/>
              <a:ext cx="1418" cy="0"/>
            </a:xfrm>
            <a:prstGeom prst="line">
              <a:avLst/>
            </a:prstGeom>
            <a:noFill/>
            <a:ln w="28575">
              <a:solidFill>
                <a:srgbClr val="000000"/>
              </a:solidFill>
              <a:round/>
            </a:ln>
          </p:spPr>
          <p:txBody>
            <a:bodyPr wrap="none" anchor="ctr">
              <a:spAutoFit/>
            </a:bodyPr>
            <a:lstStyle/>
            <a:p>
              <a:endParaRPr lang="zh-CN" altLang="en-US"/>
            </a:p>
          </p:txBody>
        </p:sp>
        <p:sp>
          <p:nvSpPr>
            <p:cNvPr id="88075" name="Line 13"/>
            <p:cNvSpPr>
              <a:spLocks noChangeShapeType="1"/>
            </p:cNvSpPr>
            <p:nvPr/>
          </p:nvSpPr>
          <p:spPr bwMode="auto">
            <a:xfrm flipV="1">
              <a:off x="204" y="2265"/>
              <a:ext cx="0" cy="671"/>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88076" name="Line 14"/>
            <p:cNvSpPr>
              <a:spLocks noChangeShapeType="1"/>
            </p:cNvSpPr>
            <p:nvPr/>
          </p:nvSpPr>
          <p:spPr bwMode="auto">
            <a:xfrm flipH="1" flipV="1">
              <a:off x="1927" y="2160"/>
              <a:ext cx="1180" cy="2"/>
            </a:xfrm>
            <a:prstGeom prst="line">
              <a:avLst/>
            </a:prstGeom>
            <a:noFill/>
            <a:ln w="28575">
              <a:solidFill>
                <a:srgbClr val="000000"/>
              </a:solidFill>
              <a:round/>
              <a:tailEnd type="triangle" w="med" len="med"/>
            </a:ln>
          </p:spPr>
          <p:txBody>
            <a:bodyPr anchor="ctr">
              <a:spAutoFit/>
            </a:bodyPr>
            <a:lstStyle/>
            <a:p>
              <a:endParaRPr lang="zh-CN" altLang="en-US"/>
            </a:p>
          </p:txBody>
        </p:sp>
        <p:sp>
          <p:nvSpPr>
            <p:cNvPr id="88077" name="Text Box 15"/>
            <p:cNvSpPr txBox="1">
              <a:spLocks noChangeArrowheads="1"/>
            </p:cNvSpPr>
            <p:nvPr/>
          </p:nvSpPr>
          <p:spPr bwMode="auto">
            <a:xfrm>
              <a:off x="615" y="3216"/>
              <a:ext cx="405"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b="1"/>
                <a:t>状态</a:t>
              </a:r>
              <a:endParaRPr lang="zh-CN" altLang="en-US" b="1"/>
            </a:p>
          </p:txBody>
        </p:sp>
        <p:sp>
          <p:nvSpPr>
            <p:cNvPr id="88078" name="Text Box 16"/>
            <p:cNvSpPr txBox="1">
              <a:spLocks noChangeArrowheads="1"/>
            </p:cNvSpPr>
            <p:nvPr/>
          </p:nvSpPr>
          <p:spPr bwMode="auto">
            <a:xfrm>
              <a:off x="1338" y="3216"/>
              <a:ext cx="404"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b="1"/>
                <a:t>符号</a:t>
              </a:r>
              <a:endParaRPr lang="zh-CN" altLang="en-US" b="1"/>
            </a:p>
          </p:txBody>
        </p:sp>
        <p:sp>
          <p:nvSpPr>
            <p:cNvPr id="88079" name="Text Box 17"/>
            <p:cNvSpPr txBox="1">
              <a:spLocks noChangeArrowheads="1"/>
            </p:cNvSpPr>
            <p:nvPr/>
          </p:nvSpPr>
          <p:spPr bwMode="auto">
            <a:xfrm>
              <a:off x="690" y="2936"/>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S</a:t>
              </a:r>
              <a:r>
                <a:rPr lang="en-US" altLang="zh-CN" sz="2000" i="1" baseline="-25000"/>
                <a:t>0</a:t>
              </a:r>
              <a:endParaRPr lang="en-US" altLang="zh-CN" sz="2000" i="1" baseline="-25000"/>
            </a:p>
          </p:txBody>
        </p:sp>
        <p:sp>
          <p:nvSpPr>
            <p:cNvPr id="88080" name="Text Box 18"/>
            <p:cNvSpPr txBox="1">
              <a:spLocks noChangeArrowheads="1"/>
            </p:cNvSpPr>
            <p:nvPr/>
          </p:nvSpPr>
          <p:spPr bwMode="auto">
            <a:xfrm>
              <a:off x="690" y="2620"/>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S</a:t>
              </a:r>
              <a:r>
                <a:rPr lang="en-US" altLang="zh-CN" sz="2000" i="1" baseline="-25000"/>
                <a:t>1</a:t>
              </a:r>
              <a:endParaRPr lang="en-US" altLang="zh-CN" sz="2000" i="1" baseline="-25000"/>
            </a:p>
          </p:txBody>
        </p:sp>
        <p:sp>
          <p:nvSpPr>
            <p:cNvPr id="88081" name="Text Box 19"/>
            <p:cNvSpPr txBox="1">
              <a:spLocks noChangeArrowheads="1"/>
            </p:cNvSpPr>
            <p:nvPr/>
          </p:nvSpPr>
          <p:spPr bwMode="auto">
            <a:xfrm>
              <a:off x="690" y="2068"/>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S</a:t>
              </a:r>
              <a:r>
                <a:rPr lang="en-US" altLang="zh-CN" sz="2000" i="1" baseline="-25000"/>
                <a:t>m</a:t>
              </a:r>
              <a:endParaRPr lang="en-US" altLang="zh-CN" sz="2000" i="1" baseline="-25000"/>
            </a:p>
          </p:txBody>
        </p:sp>
        <p:sp>
          <p:nvSpPr>
            <p:cNvPr id="88082" name="Text Box 20"/>
            <p:cNvSpPr txBox="1">
              <a:spLocks noChangeArrowheads="1"/>
            </p:cNvSpPr>
            <p:nvPr/>
          </p:nvSpPr>
          <p:spPr bwMode="auto">
            <a:xfrm>
              <a:off x="690" y="2344"/>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a:latin typeface="宋体" panose="02010600030101010101" pitchFamily="2" charset="-122"/>
                  <a:cs typeface="Arial" panose="020B0604020202020204" pitchFamily="34" charset="0"/>
                </a:rPr>
                <a:t>┆</a:t>
              </a:r>
              <a:endParaRPr lang="en-US" altLang="zh-CN" sz="2000" baseline="-25000">
                <a:latin typeface="宋体" panose="02010600030101010101" pitchFamily="2" charset="-122"/>
                <a:cs typeface="Arial" panose="020B0604020202020204" pitchFamily="34" charset="0"/>
              </a:endParaRPr>
            </a:p>
          </p:txBody>
        </p:sp>
        <p:sp>
          <p:nvSpPr>
            <p:cNvPr id="88083" name="Text Box 21"/>
            <p:cNvSpPr txBox="1">
              <a:spLocks noChangeArrowheads="1"/>
            </p:cNvSpPr>
            <p:nvPr/>
          </p:nvSpPr>
          <p:spPr bwMode="auto">
            <a:xfrm>
              <a:off x="1418" y="2344"/>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a:latin typeface="宋体" panose="02010600030101010101" pitchFamily="2" charset="-122"/>
                  <a:cs typeface="Arial" panose="020B0604020202020204" pitchFamily="34" charset="0"/>
                </a:rPr>
                <a:t>┆</a:t>
              </a:r>
              <a:endParaRPr lang="en-US" altLang="zh-CN" sz="2000" baseline="-25000">
                <a:latin typeface="宋体" panose="02010600030101010101" pitchFamily="2" charset="-122"/>
                <a:cs typeface="Arial" panose="020B0604020202020204" pitchFamily="34" charset="0"/>
              </a:endParaRPr>
            </a:p>
          </p:txBody>
        </p:sp>
        <p:sp>
          <p:nvSpPr>
            <p:cNvPr id="88084" name="Text Box 22"/>
            <p:cNvSpPr txBox="1">
              <a:spLocks noChangeArrowheads="1"/>
            </p:cNvSpPr>
            <p:nvPr/>
          </p:nvSpPr>
          <p:spPr bwMode="auto">
            <a:xfrm>
              <a:off x="1418" y="2936"/>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a:t>
              </a:r>
              <a:endParaRPr lang="en-US" altLang="zh-CN" sz="2000" i="1" baseline="-25000"/>
            </a:p>
          </p:txBody>
        </p:sp>
        <p:sp>
          <p:nvSpPr>
            <p:cNvPr id="88085" name="Text Box 23"/>
            <p:cNvSpPr txBox="1">
              <a:spLocks noChangeArrowheads="1"/>
            </p:cNvSpPr>
            <p:nvPr/>
          </p:nvSpPr>
          <p:spPr bwMode="auto">
            <a:xfrm>
              <a:off x="1418" y="2620"/>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X</a:t>
              </a:r>
              <a:r>
                <a:rPr lang="en-US" altLang="zh-CN" sz="2000" i="1" baseline="-25000"/>
                <a:t>1</a:t>
              </a:r>
              <a:endParaRPr lang="en-US" altLang="zh-CN" sz="2000" i="1" baseline="-25000"/>
            </a:p>
          </p:txBody>
        </p:sp>
        <p:sp>
          <p:nvSpPr>
            <p:cNvPr id="88086" name="Text Box 24"/>
            <p:cNvSpPr txBox="1">
              <a:spLocks noChangeArrowheads="1"/>
            </p:cNvSpPr>
            <p:nvPr/>
          </p:nvSpPr>
          <p:spPr bwMode="auto">
            <a:xfrm>
              <a:off x="1418" y="2068"/>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i="1"/>
                <a:t>X</a:t>
              </a:r>
              <a:r>
                <a:rPr lang="en-US" altLang="zh-CN" sz="2000" i="1" baseline="-25000"/>
                <a:t>m</a:t>
              </a:r>
              <a:endParaRPr lang="en-US" altLang="zh-CN" sz="2000" i="1" baseline="-25000"/>
            </a:p>
          </p:txBody>
        </p:sp>
        <p:sp>
          <p:nvSpPr>
            <p:cNvPr id="88087" name="Rectangle 25"/>
            <p:cNvSpPr>
              <a:spLocks noChangeArrowheads="1"/>
            </p:cNvSpPr>
            <p:nvPr/>
          </p:nvSpPr>
          <p:spPr bwMode="auto">
            <a:xfrm>
              <a:off x="2880" y="1298"/>
              <a:ext cx="1950" cy="227"/>
            </a:xfrm>
            <a:prstGeom prst="rect">
              <a:avLst/>
            </a:prstGeom>
            <a:noFill/>
            <a:ln w="28575" algn="ctr">
              <a:solidFill>
                <a:srgbClr val="0000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88088" name="Line 26"/>
            <p:cNvSpPr>
              <a:spLocks noChangeShapeType="1"/>
            </p:cNvSpPr>
            <p:nvPr/>
          </p:nvSpPr>
          <p:spPr bwMode="auto">
            <a:xfrm>
              <a:off x="2789" y="1298"/>
              <a:ext cx="182" cy="0"/>
            </a:xfrm>
            <a:prstGeom prst="line">
              <a:avLst/>
            </a:prstGeom>
            <a:noFill/>
            <a:ln w="28575">
              <a:solidFill>
                <a:srgbClr val="000000"/>
              </a:solidFill>
              <a:round/>
            </a:ln>
          </p:spPr>
          <p:txBody>
            <a:bodyPr wrap="none" anchor="ctr">
              <a:spAutoFit/>
            </a:bodyPr>
            <a:lstStyle/>
            <a:p>
              <a:endParaRPr lang="zh-CN" altLang="en-US"/>
            </a:p>
          </p:txBody>
        </p:sp>
        <p:sp>
          <p:nvSpPr>
            <p:cNvPr id="88089" name="Line 27"/>
            <p:cNvSpPr>
              <a:spLocks noChangeShapeType="1"/>
            </p:cNvSpPr>
            <p:nvPr/>
          </p:nvSpPr>
          <p:spPr bwMode="auto">
            <a:xfrm>
              <a:off x="2789" y="1525"/>
              <a:ext cx="182" cy="0"/>
            </a:xfrm>
            <a:prstGeom prst="line">
              <a:avLst/>
            </a:prstGeom>
            <a:noFill/>
            <a:ln w="28575">
              <a:solidFill>
                <a:srgbClr val="000000"/>
              </a:solidFill>
              <a:round/>
            </a:ln>
          </p:spPr>
          <p:txBody>
            <a:bodyPr wrap="none" anchor="ctr">
              <a:spAutoFit/>
            </a:bodyPr>
            <a:lstStyle/>
            <a:p>
              <a:endParaRPr lang="zh-CN" altLang="en-US"/>
            </a:p>
          </p:txBody>
        </p:sp>
        <p:sp>
          <p:nvSpPr>
            <p:cNvPr id="88090" name="Line 28"/>
            <p:cNvSpPr>
              <a:spLocks noChangeShapeType="1"/>
            </p:cNvSpPr>
            <p:nvPr/>
          </p:nvSpPr>
          <p:spPr bwMode="auto">
            <a:xfrm>
              <a:off x="3107" y="1298"/>
              <a:ext cx="0" cy="227"/>
            </a:xfrm>
            <a:prstGeom prst="line">
              <a:avLst/>
            </a:prstGeom>
            <a:noFill/>
            <a:ln w="28575">
              <a:solidFill>
                <a:srgbClr val="000000"/>
              </a:solidFill>
              <a:round/>
            </a:ln>
          </p:spPr>
          <p:txBody>
            <a:bodyPr wrap="none" anchor="ctr">
              <a:spAutoFit/>
            </a:bodyPr>
            <a:lstStyle/>
            <a:p>
              <a:endParaRPr lang="zh-CN" altLang="en-US"/>
            </a:p>
          </p:txBody>
        </p:sp>
        <p:sp>
          <p:nvSpPr>
            <p:cNvPr id="88091" name="Line 29"/>
            <p:cNvSpPr>
              <a:spLocks noChangeShapeType="1"/>
            </p:cNvSpPr>
            <p:nvPr/>
          </p:nvSpPr>
          <p:spPr bwMode="auto">
            <a:xfrm>
              <a:off x="3606" y="1298"/>
              <a:ext cx="0" cy="227"/>
            </a:xfrm>
            <a:prstGeom prst="line">
              <a:avLst/>
            </a:prstGeom>
            <a:noFill/>
            <a:ln w="28575">
              <a:solidFill>
                <a:srgbClr val="000000"/>
              </a:solidFill>
              <a:round/>
            </a:ln>
          </p:spPr>
          <p:txBody>
            <a:bodyPr wrap="none" anchor="ctr">
              <a:spAutoFit/>
            </a:bodyPr>
            <a:lstStyle/>
            <a:p>
              <a:endParaRPr lang="zh-CN" altLang="en-US"/>
            </a:p>
          </p:txBody>
        </p:sp>
        <p:sp>
          <p:nvSpPr>
            <p:cNvPr id="88092" name="Line 30"/>
            <p:cNvSpPr>
              <a:spLocks noChangeShapeType="1"/>
            </p:cNvSpPr>
            <p:nvPr/>
          </p:nvSpPr>
          <p:spPr bwMode="auto">
            <a:xfrm>
              <a:off x="3833" y="1298"/>
              <a:ext cx="0" cy="227"/>
            </a:xfrm>
            <a:prstGeom prst="line">
              <a:avLst/>
            </a:prstGeom>
            <a:noFill/>
            <a:ln w="28575">
              <a:solidFill>
                <a:srgbClr val="000000"/>
              </a:solidFill>
              <a:round/>
            </a:ln>
          </p:spPr>
          <p:txBody>
            <a:bodyPr wrap="none" anchor="ctr">
              <a:spAutoFit/>
            </a:bodyPr>
            <a:lstStyle/>
            <a:p>
              <a:endParaRPr lang="zh-CN" altLang="en-US"/>
            </a:p>
          </p:txBody>
        </p:sp>
        <p:sp>
          <p:nvSpPr>
            <p:cNvPr id="88093" name="Line 31"/>
            <p:cNvSpPr>
              <a:spLocks noChangeShapeType="1"/>
            </p:cNvSpPr>
            <p:nvPr/>
          </p:nvSpPr>
          <p:spPr bwMode="auto">
            <a:xfrm>
              <a:off x="4604" y="1298"/>
              <a:ext cx="0" cy="227"/>
            </a:xfrm>
            <a:prstGeom prst="line">
              <a:avLst/>
            </a:prstGeom>
            <a:noFill/>
            <a:ln w="28575">
              <a:solidFill>
                <a:srgbClr val="000000"/>
              </a:solidFill>
              <a:round/>
            </a:ln>
          </p:spPr>
          <p:txBody>
            <a:bodyPr wrap="none" anchor="ctr">
              <a:spAutoFit/>
            </a:bodyPr>
            <a:lstStyle/>
            <a:p>
              <a:endParaRPr lang="zh-CN" altLang="en-US"/>
            </a:p>
          </p:txBody>
        </p:sp>
        <p:sp>
          <p:nvSpPr>
            <p:cNvPr id="88094" name="Line 32"/>
            <p:cNvSpPr>
              <a:spLocks noChangeShapeType="1"/>
            </p:cNvSpPr>
            <p:nvPr/>
          </p:nvSpPr>
          <p:spPr bwMode="auto">
            <a:xfrm>
              <a:off x="4377" y="1298"/>
              <a:ext cx="0" cy="227"/>
            </a:xfrm>
            <a:prstGeom prst="line">
              <a:avLst/>
            </a:prstGeom>
            <a:noFill/>
            <a:ln w="28575">
              <a:solidFill>
                <a:srgbClr val="000000"/>
              </a:solidFill>
              <a:round/>
            </a:ln>
          </p:spPr>
          <p:txBody>
            <a:bodyPr wrap="none" anchor="ctr">
              <a:spAutoFit/>
            </a:bodyPr>
            <a:lstStyle/>
            <a:p>
              <a:endParaRPr lang="zh-CN" altLang="en-US"/>
            </a:p>
          </p:txBody>
        </p:sp>
        <p:sp>
          <p:nvSpPr>
            <p:cNvPr id="88095" name="Rectangle 33"/>
            <p:cNvSpPr>
              <a:spLocks noChangeArrowheads="1"/>
            </p:cNvSpPr>
            <p:nvPr/>
          </p:nvSpPr>
          <p:spPr bwMode="auto">
            <a:xfrm>
              <a:off x="3107" y="1888"/>
              <a:ext cx="1270" cy="544"/>
            </a:xfrm>
            <a:prstGeom prst="rect">
              <a:avLst/>
            </a:prstGeom>
            <a:noFill/>
            <a:ln w="28575" algn="ctr">
              <a:solidFill>
                <a:srgbClr val="0000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88096" name="Text Box 34"/>
            <p:cNvSpPr txBox="1">
              <a:spLocks noChangeArrowheads="1"/>
            </p:cNvSpPr>
            <p:nvPr/>
          </p:nvSpPr>
          <p:spPr bwMode="auto">
            <a:xfrm>
              <a:off x="3243" y="2024"/>
              <a:ext cx="998"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b="1"/>
                <a:t>LR</a:t>
              </a:r>
              <a:r>
                <a:rPr lang="zh-CN" altLang="en-US" sz="2000" b="1"/>
                <a:t>分析程序</a:t>
              </a:r>
              <a:endParaRPr lang="zh-CN" altLang="en-US" sz="2000" b="1"/>
            </a:p>
          </p:txBody>
        </p:sp>
        <p:sp>
          <p:nvSpPr>
            <p:cNvPr id="88097" name="Line 35"/>
            <p:cNvSpPr>
              <a:spLocks noChangeShapeType="1"/>
            </p:cNvSpPr>
            <p:nvPr/>
          </p:nvSpPr>
          <p:spPr bwMode="auto">
            <a:xfrm flipV="1">
              <a:off x="3742" y="1525"/>
              <a:ext cx="0" cy="363"/>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88098" name="Line 36"/>
            <p:cNvSpPr>
              <a:spLocks noChangeShapeType="1"/>
            </p:cNvSpPr>
            <p:nvPr/>
          </p:nvSpPr>
          <p:spPr bwMode="auto">
            <a:xfrm>
              <a:off x="4377" y="2160"/>
              <a:ext cx="363" cy="0"/>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88099" name="Line 37"/>
            <p:cNvSpPr>
              <a:spLocks noChangeShapeType="1"/>
            </p:cNvSpPr>
            <p:nvPr/>
          </p:nvSpPr>
          <p:spPr bwMode="auto">
            <a:xfrm>
              <a:off x="3742" y="2432"/>
              <a:ext cx="0" cy="272"/>
            </a:xfrm>
            <a:prstGeom prst="line">
              <a:avLst/>
            </a:prstGeom>
            <a:noFill/>
            <a:ln w="9525">
              <a:solidFill>
                <a:schemeClr val="tx1"/>
              </a:solidFill>
              <a:round/>
            </a:ln>
          </p:spPr>
          <p:txBody>
            <a:bodyPr anchor="ctr">
              <a:spAutoFit/>
            </a:bodyPr>
            <a:lstStyle/>
            <a:p>
              <a:endParaRPr lang="zh-CN" altLang="en-US"/>
            </a:p>
          </p:txBody>
        </p:sp>
        <p:sp>
          <p:nvSpPr>
            <p:cNvPr id="88100" name="Line 38"/>
            <p:cNvSpPr>
              <a:spLocks noChangeShapeType="1"/>
            </p:cNvSpPr>
            <p:nvPr/>
          </p:nvSpPr>
          <p:spPr bwMode="auto">
            <a:xfrm>
              <a:off x="3470" y="2704"/>
              <a:ext cx="544" cy="0"/>
            </a:xfrm>
            <a:prstGeom prst="line">
              <a:avLst/>
            </a:prstGeom>
            <a:noFill/>
            <a:ln w="9525">
              <a:solidFill>
                <a:schemeClr val="tx1"/>
              </a:solidFill>
              <a:round/>
            </a:ln>
          </p:spPr>
          <p:txBody>
            <a:bodyPr wrap="none" anchor="ctr">
              <a:spAutoFit/>
            </a:bodyPr>
            <a:lstStyle/>
            <a:p>
              <a:endParaRPr lang="zh-CN" altLang="en-US"/>
            </a:p>
          </p:txBody>
        </p:sp>
        <p:sp>
          <p:nvSpPr>
            <p:cNvPr id="88101" name="Rectangle 39"/>
            <p:cNvSpPr>
              <a:spLocks noChangeArrowheads="1"/>
            </p:cNvSpPr>
            <p:nvPr/>
          </p:nvSpPr>
          <p:spPr bwMode="auto">
            <a:xfrm>
              <a:off x="3107" y="2931"/>
              <a:ext cx="1270" cy="227"/>
            </a:xfrm>
            <a:prstGeom prst="rect">
              <a:avLst/>
            </a:prstGeom>
            <a:noFill/>
            <a:ln w="28575" algn="ctr">
              <a:solidFill>
                <a:srgbClr val="0000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88102" name="Line 40"/>
            <p:cNvSpPr>
              <a:spLocks noChangeShapeType="1"/>
            </p:cNvSpPr>
            <p:nvPr/>
          </p:nvSpPr>
          <p:spPr bwMode="auto">
            <a:xfrm>
              <a:off x="3470" y="2704"/>
              <a:ext cx="0" cy="227"/>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88103" name="Line 41"/>
            <p:cNvSpPr>
              <a:spLocks noChangeShapeType="1"/>
            </p:cNvSpPr>
            <p:nvPr/>
          </p:nvSpPr>
          <p:spPr bwMode="auto">
            <a:xfrm>
              <a:off x="4014" y="2704"/>
              <a:ext cx="0" cy="227"/>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88104" name="Line 42"/>
            <p:cNvSpPr>
              <a:spLocks noChangeShapeType="1"/>
            </p:cNvSpPr>
            <p:nvPr/>
          </p:nvSpPr>
          <p:spPr bwMode="auto">
            <a:xfrm>
              <a:off x="3742" y="2931"/>
              <a:ext cx="0" cy="227"/>
            </a:xfrm>
            <a:prstGeom prst="line">
              <a:avLst/>
            </a:prstGeom>
            <a:noFill/>
            <a:ln w="28575">
              <a:solidFill>
                <a:srgbClr val="000000"/>
              </a:solidFill>
              <a:round/>
            </a:ln>
          </p:spPr>
          <p:txBody>
            <a:bodyPr wrap="none" anchor="ctr">
              <a:spAutoFit/>
            </a:bodyPr>
            <a:lstStyle/>
            <a:p>
              <a:endParaRPr lang="zh-CN" altLang="en-US"/>
            </a:p>
          </p:txBody>
        </p:sp>
        <p:sp>
          <p:nvSpPr>
            <p:cNvPr id="88105" name="Line 43"/>
            <p:cNvSpPr>
              <a:spLocks noChangeShapeType="1"/>
            </p:cNvSpPr>
            <p:nvPr/>
          </p:nvSpPr>
          <p:spPr bwMode="auto">
            <a:xfrm>
              <a:off x="3742" y="2432"/>
              <a:ext cx="0" cy="272"/>
            </a:xfrm>
            <a:prstGeom prst="line">
              <a:avLst/>
            </a:prstGeom>
            <a:noFill/>
            <a:ln w="28575">
              <a:solidFill>
                <a:srgbClr val="000000"/>
              </a:solidFill>
              <a:round/>
            </a:ln>
          </p:spPr>
          <p:txBody>
            <a:bodyPr anchor="ctr">
              <a:spAutoFit/>
            </a:bodyPr>
            <a:lstStyle/>
            <a:p>
              <a:endParaRPr lang="zh-CN" altLang="en-US"/>
            </a:p>
          </p:txBody>
        </p:sp>
        <p:sp>
          <p:nvSpPr>
            <p:cNvPr id="88106" name="Line 44"/>
            <p:cNvSpPr>
              <a:spLocks noChangeShapeType="1"/>
            </p:cNvSpPr>
            <p:nvPr/>
          </p:nvSpPr>
          <p:spPr bwMode="auto">
            <a:xfrm>
              <a:off x="3470" y="2704"/>
              <a:ext cx="544" cy="0"/>
            </a:xfrm>
            <a:prstGeom prst="line">
              <a:avLst/>
            </a:prstGeom>
            <a:noFill/>
            <a:ln w="28575">
              <a:solidFill>
                <a:srgbClr val="000000"/>
              </a:solidFill>
              <a:round/>
            </a:ln>
          </p:spPr>
          <p:txBody>
            <a:bodyPr wrap="none" anchor="ctr">
              <a:spAutoFit/>
            </a:bodyPr>
            <a:lstStyle/>
            <a:p>
              <a:endParaRPr lang="zh-CN" altLang="en-US"/>
            </a:p>
          </p:txBody>
        </p:sp>
        <p:sp>
          <p:nvSpPr>
            <p:cNvPr id="88107" name="Line 45"/>
            <p:cNvSpPr>
              <a:spLocks noChangeShapeType="1"/>
            </p:cNvSpPr>
            <p:nvPr/>
          </p:nvSpPr>
          <p:spPr bwMode="auto">
            <a:xfrm>
              <a:off x="3470" y="2704"/>
              <a:ext cx="0" cy="227"/>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88108" name="Text Box 46"/>
            <p:cNvSpPr txBox="1">
              <a:spLocks noChangeArrowheads="1"/>
            </p:cNvSpPr>
            <p:nvPr/>
          </p:nvSpPr>
          <p:spPr bwMode="auto">
            <a:xfrm>
              <a:off x="3470" y="3309"/>
              <a:ext cx="590" cy="233"/>
            </a:xfrm>
            <a:prstGeom prst="rect">
              <a:avLst/>
            </a:prstGeom>
            <a:noFill/>
            <a:ln w="9525">
              <a:noFill/>
              <a:miter lim="800000"/>
            </a:ln>
          </p:spPr>
          <p:txBody>
            <a:bodyPr>
              <a:spAutoFit/>
            </a:bodyPr>
            <a:lstStyle/>
            <a:p>
              <a:pPr algn="ctr">
                <a:spcBef>
                  <a:spcPct val="20000"/>
                </a:spcBef>
                <a:buClr>
                  <a:schemeClr val="accent2"/>
                </a:buClr>
                <a:buSzPct val="60000"/>
              </a:pPr>
              <a:r>
                <a:rPr lang="zh-CN" altLang="en-US" sz="1800" b="1" i="1">
                  <a:latin typeface="华文细黑" panose="02010600040101010101" pitchFamily="2" charset="-122"/>
                  <a:ea typeface="华文细黑" panose="02010600040101010101" pitchFamily="2" charset="-122"/>
                </a:rPr>
                <a:t>分析表</a:t>
              </a:r>
              <a:endParaRPr lang="zh-CN" altLang="en-US" sz="1800" b="1" i="1">
                <a:latin typeface="华文细黑" panose="02010600040101010101" pitchFamily="2" charset="-122"/>
                <a:ea typeface="华文细黑" panose="02010600040101010101" pitchFamily="2" charset="-122"/>
              </a:endParaRPr>
            </a:p>
          </p:txBody>
        </p:sp>
        <p:sp>
          <p:nvSpPr>
            <p:cNvPr id="88109" name="Text Box 47"/>
            <p:cNvSpPr txBox="1">
              <a:spLocks noChangeArrowheads="1"/>
            </p:cNvSpPr>
            <p:nvPr/>
          </p:nvSpPr>
          <p:spPr bwMode="auto">
            <a:xfrm>
              <a:off x="3152" y="2931"/>
              <a:ext cx="495"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action</a:t>
              </a:r>
              <a:endParaRPr lang="en-US" altLang="zh-CN" i="1"/>
            </a:p>
          </p:txBody>
        </p:sp>
        <p:sp>
          <p:nvSpPr>
            <p:cNvPr id="88110" name="Text Box 48"/>
            <p:cNvSpPr txBox="1">
              <a:spLocks noChangeArrowheads="1"/>
            </p:cNvSpPr>
            <p:nvPr/>
          </p:nvSpPr>
          <p:spPr bwMode="auto">
            <a:xfrm>
              <a:off x="3882" y="2931"/>
              <a:ext cx="404"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goto</a:t>
              </a:r>
              <a:endParaRPr lang="en-US" altLang="zh-CN" i="1"/>
            </a:p>
          </p:txBody>
        </p:sp>
        <p:sp>
          <p:nvSpPr>
            <p:cNvPr id="88111" name="Text Box 49"/>
            <p:cNvSpPr txBox="1">
              <a:spLocks noChangeArrowheads="1"/>
            </p:cNvSpPr>
            <p:nvPr/>
          </p:nvSpPr>
          <p:spPr bwMode="auto">
            <a:xfrm>
              <a:off x="4785" y="2039"/>
              <a:ext cx="404"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b="1"/>
                <a:t>输出</a:t>
              </a:r>
              <a:endParaRPr lang="zh-CN" altLang="en-US" b="1"/>
            </a:p>
          </p:txBody>
        </p:sp>
        <p:sp>
          <p:nvSpPr>
            <p:cNvPr id="88112" name="Text Box 50"/>
            <p:cNvSpPr txBox="1">
              <a:spLocks noChangeArrowheads="1"/>
            </p:cNvSpPr>
            <p:nvPr/>
          </p:nvSpPr>
          <p:spPr bwMode="auto">
            <a:xfrm>
              <a:off x="2018" y="1298"/>
              <a:ext cx="544"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i="1"/>
                <a:t>输入串</a:t>
              </a:r>
              <a:endParaRPr lang="zh-CN" altLang="en-US" i="1"/>
            </a:p>
          </p:txBody>
        </p:sp>
        <p:sp>
          <p:nvSpPr>
            <p:cNvPr id="88113" name="Text Box 51"/>
            <p:cNvSpPr txBox="1">
              <a:spLocks noChangeArrowheads="1"/>
            </p:cNvSpPr>
            <p:nvPr/>
          </p:nvSpPr>
          <p:spPr bwMode="auto">
            <a:xfrm>
              <a:off x="1014" y="3472"/>
              <a:ext cx="272" cy="233"/>
            </a:xfrm>
            <a:prstGeom prst="rect">
              <a:avLst/>
            </a:prstGeom>
            <a:noFill/>
            <a:ln w="9525">
              <a:noFill/>
              <a:miter lim="800000"/>
            </a:ln>
          </p:spPr>
          <p:txBody>
            <a:bodyPr>
              <a:spAutoFit/>
            </a:bodyPr>
            <a:lstStyle/>
            <a:p>
              <a:pPr algn="ctr">
                <a:spcBef>
                  <a:spcPct val="20000"/>
                </a:spcBef>
                <a:buClr>
                  <a:schemeClr val="accent2"/>
                </a:buClr>
                <a:buSzPct val="60000"/>
              </a:pPr>
              <a:r>
                <a:rPr lang="zh-CN" altLang="en-US" sz="1800" b="1">
                  <a:latin typeface="华文细黑" panose="02010600040101010101" pitchFamily="2" charset="-122"/>
                  <a:ea typeface="华文细黑" panose="02010600040101010101" pitchFamily="2" charset="-122"/>
                </a:rPr>
                <a:t>栈</a:t>
              </a:r>
              <a:endParaRPr lang="zh-CN" altLang="en-US" sz="1800" b="1">
                <a:latin typeface="华文细黑" panose="02010600040101010101" pitchFamily="2" charset="-122"/>
                <a:ea typeface="华文细黑" panose="02010600040101010101" pitchFamily="2" charset="-122"/>
              </a:endParaRPr>
            </a:p>
          </p:txBody>
        </p:sp>
        <p:sp>
          <p:nvSpPr>
            <p:cNvPr id="88114" name="Text Box 52"/>
            <p:cNvSpPr txBox="1">
              <a:spLocks noChangeArrowheads="1"/>
            </p:cNvSpPr>
            <p:nvPr/>
          </p:nvSpPr>
          <p:spPr bwMode="auto">
            <a:xfrm>
              <a:off x="4604" y="1313"/>
              <a:ext cx="181"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t>
              </a:r>
              <a:endParaRPr lang="en-US" altLang="zh-CN" i="1"/>
            </a:p>
          </p:txBody>
        </p:sp>
        <p:sp>
          <p:nvSpPr>
            <p:cNvPr id="88115" name="Text Box 53"/>
            <p:cNvSpPr txBox="1">
              <a:spLocks noChangeArrowheads="1"/>
            </p:cNvSpPr>
            <p:nvPr/>
          </p:nvSpPr>
          <p:spPr bwMode="auto">
            <a:xfrm>
              <a:off x="4376" y="1283"/>
              <a:ext cx="318"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a:t>
              </a:r>
              <a:r>
                <a:rPr lang="en-US" altLang="zh-CN" i="1" baseline="-25000"/>
                <a:t>n</a:t>
              </a:r>
              <a:endParaRPr lang="en-US" altLang="zh-CN" i="1" baseline="-25000"/>
            </a:p>
          </p:txBody>
        </p:sp>
        <p:sp>
          <p:nvSpPr>
            <p:cNvPr id="88116" name="Text Box 54"/>
            <p:cNvSpPr txBox="1">
              <a:spLocks noChangeArrowheads="1"/>
            </p:cNvSpPr>
            <p:nvPr/>
          </p:nvSpPr>
          <p:spPr bwMode="auto">
            <a:xfrm>
              <a:off x="3606" y="1298"/>
              <a:ext cx="272"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a:t>
              </a:r>
              <a:r>
                <a:rPr lang="en-US" altLang="zh-CN" i="1" baseline="-25000"/>
                <a:t>i</a:t>
              </a:r>
              <a:endParaRPr lang="en-US" altLang="zh-CN" i="1" baseline="-25000"/>
            </a:p>
          </p:txBody>
        </p:sp>
        <p:sp>
          <p:nvSpPr>
            <p:cNvPr id="88117" name="Text Box 55"/>
            <p:cNvSpPr txBox="1">
              <a:spLocks noChangeArrowheads="1"/>
            </p:cNvSpPr>
            <p:nvPr/>
          </p:nvSpPr>
          <p:spPr bwMode="auto">
            <a:xfrm>
              <a:off x="2880" y="1298"/>
              <a:ext cx="272"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a:t>
              </a:r>
              <a:r>
                <a:rPr lang="en-US" altLang="zh-CN" i="1" baseline="-25000"/>
                <a:t>1</a:t>
              </a:r>
              <a:endParaRPr lang="en-US" altLang="zh-CN" i="1" baseline="-25000"/>
            </a:p>
          </p:txBody>
        </p:sp>
        <p:sp>
          <p:nvSpPr>
            <p:cNvPr id="88118" name="Text Box 56"/>
            <p:cNvSpPr txBox="1">
              <a:spLocks noChangeArrowheads="1"/>
            </p:cNvSpPr>
            <p:nvPr/>
          </p:nvSpPr>
          <p:spPr bwMode="auto">
            <a:xfrm>
              <a:off x="3152" y="1298"/>
              <a:ext cx="408"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cs typeface="Arial" panose="020B0604020202020204" pitchFamily="34" charset="0"/>
                </a:rPr>
                <a:t>……</a:t>
              </a:r>
              <a:endParaRPr lang="en-US" altLang="zh-CN" i="1">
                <a:cs typeface="Arial" panose="020B0604020202020204" pitchFamily="34" charset="0"/>
              </a:endParaRPr>
            </a:p>
          </p:txBody>
        </p:sp>
        <p:sp>
          <p:nvSpPr>
            <p:cNvPr id="88119" name="Text Box 57"/>
            <p:cNvSpPr txBox="1">
              <a:spLocks noChangeArrowheads="1"/>
            </p:cNvSpPr>
            <p:nvPr/>
          </p:nvSpPr>
          <p:spPr bwMode="auto">
            <a:xfrm>
              <a:off x="3923" y="1298"/>
              <a:ext cx="408"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cs typeface="Arial" panose="020B0604020202020204" pitchFamily="34" charset="0"/>
                </a:rPr>
                <a:t>……</a:t>
              </a:r>
              <a:endParaRPr lang="en-US" altLang="zh-CN" i="1">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animEffect transition="in" filter="slide(fromBottom)">
                                      <p:cBhvr>
                                        <p:cTn id="7" dur="500"/>
                                        <p:tgtEl>
                                          <p:spTgt spid="1003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2"/>
          <p:cNvSpPr txBox="1">
            <a:spLocks noChangeArrowheads="1"/>
          </p:cNvSpPr>
          <p:nvPr/>
        </p:nvSpPr>
        <p:spPr bwMode="auto">
          <a:xfrm>
            <a:off x="539750" y="765175"/>
            <a:ext cx="7848600" cy="584200"/>
          </a:xfrm>
          <a:prstGeom prst="rect">
            <a:avLst/>
          </a:prstGeom>
          <a:noFill/>
          <a:ln w="9525">
            <a:noFill/>
            <a:miter lim="800000"/>
          </a:ln>
        </p:spPr>
        <p:txBody>
          <a:bodyPr>
            <a:spAutoFit/>
          </a:bodyPr>
          <a:lstStyle/>
          <a:p>
            <a:pPr algn="ctr">
              <a:spcBef>
                <a:spcPct val="20000"/>
              </a:spcBef>
              <a:buClr>
                <a:schemeClr val="accent2"/>
              </a:buClr>
              <a:buSzPct val="60000"/>
              <a:buFont typeface="Wingdings" panose="05000000000000000000" pitchFamily="2" charset="2"/>
              <a:buNone/>
            </a:pPr>
            <a:r>
              <a:rPr lang="en-US" altLang="zh-CN" sz="3200" b="1">
                <a:latin typeface="华文细黑" panose="02010600040101010101" pitchFamily="2" charset="-122"/>
                <a:ea typeface="华文细黑" panose="02010600040101010101" pitchFamily="2" charset="-122"/>
              </a:rPr>
              <a:t>LR</a:t>
            </a:r>
            <a:r>
              <a:rPr lang="zh-CN" altLang="en-US" sz="3200" b="1">
                <a:latin typeface="华文细黑" panose="02010600040101010101" pitchFamily="2" charset="-122"/>
                <a:ea typeface="华文细黑" panose="02010600040101010101" pitchFamily="2" charset="-122"/>
              </a:rPr>
              <a:t>分析程序的</a:t>
            </a:r>
            <a:r>
              <a:rPr lang="zh-CN" altLang="en-US" sz="3200" b="1">
                <a:solidFill>
                  <a:srgbClr val="993366"/>
                </a:solidFill>
                <a:latin typeface="华文细黑" panose="02010600040101010101" pitchFamily="2" charset="-122"/>
                <a:ea typeface="华文细黑" panose="02010600040101010101" pitchFamily="2" charset="-122"/>
              </a:rPr>
              <a:t>实质</a:t>
            </a:r>
            <a:r>
              <a:rPr lang="zh-CN" altLang="en-US" sz="3200" b="1">
                <a:latin typeface="华文细黑" panose="02010600040101010101" pitchFamily="2" charset="-122"/>
                <a:ea typeface="华文细黑" panose="02010600040101010101" pitchFamily="2" charset="-122"/>
              </a:rPr>
              <a:t>：分析栈＋</a:t>
            </a:r>
            <a:r>
              <a:rPr lang="en-US" altLang="zh-CN" sz="3200" b="1">
                <a:latin typeface="华文细黑" panose="02010600040101010101" pitchFamily="2" charset="-122"/>
                <a:ea typeface="华文细黑" panose="02010600040101010101" pitchFamily="2" charset="-122"/>
              </a:rPr>
              <a:t>DFA</a:t>
            </a:r>
            <a:endParaRPr lang="zh-CN" altLang="en-US" sz="3200" b="1">
              <a:latin typeface="华文细黑" panose="02010600040101010101" pitchFamily="2" charset="-122"/>
              <a:ea typeface="华文细黑" panose="02010600040101010101" pitchFamily="2" charset="-122"/>
            </a:endParaRPr>
          </a:p>
        </p:txBody>
      </p:sp>
      <p:grpSp>
        <p:nvGrpSpPr>
          <p:cNvPr id="2" name="Group 4"/>
          <p:cNvGrpSpPr/>
          <p:nvPr/>
        </p:nvGrpSpPr>
        <p:grpSpPr bwMode="auto">
          <a:xfrm>
            <a:off x="755650" y="1700213"/>
            <a:ext cx="7704138" cy="3844925"/>
            <a:chOff x="336" y="1283"/>
            <a:chExt cx="4853" cy="2422"/>
          </a:xfrm>
        </p:grpSpPr>
        <p:sp>
          <p:nvSpPr>
            <p:cNvPr id="89091" name="Line 5"/>
            <p:cNvSpPr>
              <a:spLocks noChangeShapeType="1"/>
            </p:cNvSpPr>
            <p:nvPr/>
          </p:nvSpPr>
          <p:spPr bwMode="auto">
            <a:xfrm>
              <a:off x="487" y="1792"/>
              <a:ext cx="0" cy="1380"/>
            </a:xfrm>
            <a:prstGeom prst="line">
              <a:avLst/>
            </a:prstGeom>
            <a:noFill/>
            <a:ln w="28575">
              <a:solidFill>
                <a:srgbClr val="000000"/>
              </a:solidFill>
              <a:round/>
            </a:ln>
          </p:spPr>
          <p:txBody>
            <a:bodyPr wrap="none" anchor="ctr">
              <a:spAutoFit/>
            </a:bodyPr>
            <a:lstStyle/>
            <a:p>
              <a:endParaRPr lang="zh-CN" altLang="en-US"/>
            </a:p>
          </p:txBody>
        </p:sp>
        <p:sp>
          <p:nvSpPr>
            <p:cNvPr id="89092" name="Line 6"/>
            <p:cNvSpPr>
              <a:spLocks noChangeShapeType="1"/>
            </p:cNvSpPr>
            <p:nvPr/>
          </p:nvSpPr>
          <p:spPr bwMode="auto">
            <a:xfrm>
              <a:off x="487" y="3172"/>
              <a:ext cx="1418" cy="0"/>
            </a:xfrm>
            <a:prstGeom prst="line">
              <a:avLst/>
            </a:prstGeom>
            <a:noFill/>
            <a:ln w="28575">
              <a:solidFill>
                <a:srgbClr val="000000"/>
              </a:solidFill>
              <a:round/>
            </a:ln>
          </p:spPr>
          <p:txBody>
            <a:bodyPr wrap="none" anchor="ctr">
              <a:spAutoFit/>
            </a:bodyPr>
            <a:lstStyle/>
            <a:p>
              <a:endParaRPr lang="zh-CN" altLang="en-US"/>
            </a:p>
          </p:txBody>
        </p:sp>
        <p:sp>
          <p:nvSpPr>
            <p:cNvPr id="89093" name="Line 7"/>
            <p:cNvSpPr>
              <a:spLocks noChangeShapeType="1"/>
            </p:cNvSpPr>
            <p:nvPr/>
          </p:nvSpPr>
          <p:spPr bwMode="auto">
            <a:xfrm flipV="1">
              <a:off x="1905" y="1752"/>
              <a:ext cx="0" cy="1420"/>
            </a:xfrm>
            <a:prstGeom prst="line">
              <a:avLst/>
            </a:prstGeom>
            <a:noFill/>
            <a:ln w="28575">
              <a:solidFill>
                <a:srgbClr val="000000"/>
              </a:solidFill>
              <a:round/>
            </a:ln>
          </p:spPr>
          <p:txBody>
            <a:bodyPr wrap="none" anchor="ctr">
              <a:spAutoFit/>
            </a:bodyPr>
            <a:lstStyle/>
            <a:p>
              <a:endParaRPr lang="zh-CN" altLang="en-US"/>
            </a:p>
          </p:txBody>
        </p:sp>
        <p:sp>
          <p:nvSpPr>
            <p:cNvPr id="89094" name="Line 8"/>
            <p:cNvSpPr>
              <a:spLocks noChangeShapeType="1"/>
            </p:cNvSpPr>
            <p:nvPr/>
          </p:nvSpPr>
          <p:spPr bwMode="auto">
            <a:xfrm flipV="1">
              <a:off x="1175" y="1792"/>
              <a:ext cx="0" cy="1380"/>
            </a:xfrm>
            <a:prstGeom prst="line">
              <a:avLst/>
            </a:prstGeom>
            <a:noFill/>
            <a:ln w="28575">
              <a:solidFill>
                <a:srgbClr val="000000"/>
              </a:solidFill>
              <a:round/>
            </a:ln>
          </p:spPr>
          <p:txBody>
            <a:bodyPr wrap="none" anchor="ctr">
              <a:spAutoFit/>
            </a:bodyPr>
            <a:lstStyle/>
            <a:p>
              <a:endParaRPr lang="zh-CN" altLang="en-US"/>
            </a:p>
          </p:txBody>
        </p:sp>
        <p:sp>
          <p:nvSpPr>
            <p:cNvPr id="89095" name="Line 9"/>
            <p:cNvSpPr>
              <a:spLocks noChangeShapeType="1"/>
            </p:cNvSpPr>
            <p:nvPr/>
          </p:nvSpPr>
          <p:spPr bwMode="auto">
            <a:xfrm>
              <a:off x="487" y="2897"/>
              <a:ext cx="1418" cy="0"/>
            </a:xfrm>
            <a:prstGeom prst="line">
              <a:avLst/>
            </a:prstGeom>
            <a:noFill/>
            <a:ln w="28575">
              <a:solidFill>
                <a:srgbClr val="000000"/>
              </a:solidFill>
              <a:round/>
            </a:ln>
          </p:spPr>
          <p:txBody>
            <a:bodyPr wrap="none" anchor="ctr">
              <a:spAutoFit/>
            </a:bodyPr>
            <a:lstStyle/>
            <a:p>
              <a:endParaRPr lang="zh-CN" altLang="en-US"/>
            </a:p>
          </p:txBody>
        </p:sp>
        <p:sp>
          <p:nvSpPr>
            <p:cNvPr id="89096" name="Line 10"/>
            <p:cNvSpPr>
              <a:spLocks noChangeShapeType="1"/>
            </p:cNvSpPr>
            <p:nvPr/>
          </p:nvSpPr>
          <p:spPr bwMode="auto">
            <a:xfrm>
              <a:off x="487" y="2581"/>
              <a:ext cx="1418" cy="0"/>
            </a:xfrm>
            <a:prstGeom prst="line">
              <a:avLst/>
            </a:prstGeom>
            <a:noFill/>
            <a:ln w="28575">
              <a:solidFill>
                <a:srgbClr val="000000"/>
              </a:solidFill>
              <a:round/>
            </a:ln>
          </p:spPr>
          <p:txBody>
            <a:bodyPr wrap="none" anchor="ctr">
              <a:spAutoFit/>
            </a:bodyPr>
            <a:lstStyle/>
            <a:p>
              <a:endParaRPr lang="zh-CN" altLang="en-US"/>
            </a:p>
          </p:txBody>
        </p:sp>
        <p:sp>
          <p:nvSpPr>
            <p:cNvPr id="89097" name="Line 13"/>
            <p:cNvSpPr>
              <a:spLocks noChangeShapeType="1"/>
            </p:cNvSpPr>
            <p:nvPr/>
          </p:nvSpPr>
          <p:spPr bwMode="auto">
            <a:xfrm flipV="1">
              <a:off x="336" y="2472"/>
              <a:ext cx="0" cy="671"/>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89098" name="Line 14"/>
            <p:cNvSpPr>
              <a:spLocks noChangeShapeType="1"/>
            </p:cNvSpPr>
            <p:nvPr/>
          </p:nvSpPr>
          <p:spPr bwMode="auto">
            <a:xfrm flipH="1">
              <a:off x="1905" y="2162"/>
              <a:ext cx="1202" cy="506"/>
            </a:xfrm>
            <a:prstGeom prst="line">
              <a:avLst/>
            </a:prstGeom>
            <a:noFill/>
            <a:ln w="28575">
              <a:solidFill>
                <a:srgbClr val="000000"/>
              </a:solidFill>
              <a:round/>
              <a:tailEnd type="triangle" w="med" len="med"/>
            </a:ln>
          </p:spPr>
          <p:txBody>
            <a:bodyPr anchor="ctr">
              <a:spAutoFit/>
            </a:bodyPr>
            <a:lstStyle/>
            <a:p>
              <a:endParaRPr lang="zh-CN" altLang="en-US"/>
            </a:p>
          </p:txBody>
        </p:sp>
        <p:sp>
          <p:nvSpPr>
            <p:cNvPr id="89099" name="Text Box 15"/>
            <p:cNvSpPr txBox="1">
              <a:spLocks noChangeArrowheads="1"/>
            </p:cNvSpPr>
            <p:nvPr/>
          </p:nvSpPr>
          <p:spPr bwMode="auto">
            <a:xfrm>
              <a:off x="615" y="3216"/>
              <a:ext cx="405"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b="1"/>
                <a:t>状态</a:t>
              </a:r>
              <a:endParaRPr lang="zh-CN" altLang="en-US" b="1"/>
            </a:p>
          </p:txBody>
        </p:sp>
        <p:sp>
          <p:nvSpPr>
            <p:cNvPr id="89100" name="Text Box 16"/>
            <p:cNvSpPr txBox="1">
              <a:spLocks noChangeArrowheads="1"/>
            </p:cNvSpPr>
            <p:nvPr/>
          </p:nvSpPr>
          <p:spPr bwMode="auto">
            <a:xfrm>
              <a:off x="1338" y="3216"/>
              <a:ext cx="404"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b="1"/>
                <a:t>符号</a:t>
              </a:r>
              <a:endParaRPr lang="zh-CN" altLang="en-US" b="1"/>
            </a:p>
          </p:txBody>
        </p:sp>
        <p:sp>
          <p:nvSpPr>
            <p:cNvPr id="89101" name="Text Box 17"/>
            <p:cNvSpPr txBox="1">
              <a:spLocks noChangeArrowheads="1"/>
            </p:cNvSpPr>
            <p:nvPr/>
          </p:nvSpPr>
          <p:spPr bwMode="auto">
            <a:xfrm>
              <a:off x="690" y="2936"/>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b="1"/>
                <a:t>0</a:t>
              </a:r>
              <a:endParaRPr lang="en-US" altLang="zh-CN" sz="2000" b="1" baseline="-25000"/>
            </a:p>
          </p:txBody>
        </p:sp>
        <p:sp>
          <p:nvSpPr>
            <p:cNvPr id="89102" name="Text Box 18"/>
            <p:cNvSpPr txBox="1">
              <a:spLocks noChangeArrowheads="1"/>
            </p:cNvSpPr>
            <p:nvPr/>
          </p:nvSpPr>
          <p:spPr bwMode="auto">
            <a:xfrm>
              <a:off x="690" y="2620"/>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b="1"/>
                <a:t>1</a:t>
              </a:r>
              <a:endParaRPr lang="en-US" altLang="zh-CN" sz="2000" b="1" baseline="-25000"/>
            </a:p>
          </p:txBody>
        </p:sp>
        <p:sp>
          <p:nvSpPr>
            <p:cNvPr id="89103" name="Text Box 22"/>
            <p:cNvSpPr txBox="1">
              <a:spLocks noChangeArrowheads="1"/>
            </p:cNvSpPr>
            <p:nvPr/>
          </p:nvSpPr>
          <p:spPr bwMode="auto">
            <a:xfrm>
              <a:off x="1418" y="2936"/>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b="1"/>
                <a:t>#</a:t>
              </a:r>
              <a:endParaRPr lang="en-US" altLang="zh-CN" sz="2000" b="1" baseline="-25000"/>
            </a:p>
          </p:txBody>
        </p:sp>
        <p:sp>
          <p:nvSpPr>
            <p:cNvPr id="89104" name="Text Box 23"/>
            <p:cNvSpPr txBox="1">
              <a:spLocks noChangeArrowheads="1"/>
            </p:cNvSpPr>
            <p:nvPr/>
          </p:nvSpPr>
          <p:spPr bwMode="auto">
            <a:xfrm>
              <a:off x="1418" y="2620"/>
              <a:ext cx="324"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b="1"/>
                <a:t>S</a:t>
              </a:r>
              <a:endParaRPr lang="en-US" altLang="zh-CN" sz="2000" b="1" baseline="-25000"/>
            </a:p>
          </p:txBody>
        </p:sp>
        <p:sp>
          <p:nvSpPr>
            <p:cNvPr id="89105" name="Rectangle 25"/>
            <p:cNvSpPr>
              <a:spLocks noChangeArrowheads="1"/>
            </p:cNvSpPr>
            <p:nvPr/>
          </p:nvSpPr>
          <p:spPr bwMode="auto">
            <a:xfrm>
              <a:off x="2880" y="1298"/>
              <a:ext cx="1950" cy="227"/>
            </a:xfrm>
            <a:prstGeom prst="rect">
              <a:avLst/>
            </a:prstGeom>
            <a:noFill/>
            <a:ln w="28575" algn="ctr">
              <a:solidFill>
                <a:srgbClr val="0000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89106" name="Line 26"/>
            <p:cNvSpPr>
              <a:spLocks noChangeShapeType="1"/>
            </p:cNvSpPr>
            <p:nvPr/>
          </p:nvSpPr>
          <p:spPr bwMode="auto">
            <a:xfrm>
              <a:off x="2789" y="1298"/>
              <a:ext cx="182" cy="0"/>
            </a:xfrm>
            <a:prstGeom prst="line">
              <a:avLst/>
            </a:prstGeom>
            <a:noFill/>
            <a:ln w="28575">
              <a:solidFill>
                <a:srgbClr val="000000"/>
              </a:solidFill>
              <a:round/>
            </a:ln>
          </p:spPr>
          <p:txBody>
            <a:bodyPr wrap="none" anchor="ctr">
              <a:spAutoFit/>
            </a:bodyPr>
            <a:lstStyle/>
            <a:p>
              <a:endParaRPr lang="zh-CN" altLang="en-US"/>
            </a:p>
          </p:txBody>
        </p:sp>
        <p:sp>
          <p:nvSpPr>
            <p:cNvPr id="89107" name="Line 27"/>
            <p:cNvSpPr>
              <a:spLocks noChangeShapeType="1"/>
            </p:cNvSpPr>
            <p:nvPr/>
          </p:nvSpPr>
          <p:spPr bwMode="auto">
            <a:xfrm>
              <a:off x="2789" y="1525"/>
              <a:ext cx="182" cy="0"/>
            </a:xfrm>
            <a:prstGeom prst="line">
              <a:avLst/>
            </a:prstGeom>
            <a:noFill/>
            <a:ln w="28575">
              <a:solidFill>
                <a:srgbClr val="000000"/>
              </a:solidFill>
              <a:round/>
            </a:ln>
          </p:spPr>
          <p:txBody>
            <a:bodyPr wrap="none" anchor="ctr">
              <a:spAutoFit/>
            </a:bodyPr>
            <a:lstStyle/>
            <a:p>
              <a:endParaRPr lang="zh-CN" altLang="en-US"/>
            </a:p>
          </p:txBody>
        </p:sp>
        <p:sp>
          <p:nvSpPr>
            <p:cNvPr id="89108" name="Line 28"/>
            <p:cNvSpPr>
              <a:spLocks noChangeShapeType="1"/>
            </p:cNvSpPr>
            <p:nvPr/>
          </p:nvSpPr>
          <p:spPr bwMode="auto">
            <a:xfrm>
              <a:off x="3107" y="1298"/>
              <a:ext cx="0" cy="227"/>
            </a:xfrm>
            <a:prstGeom prst="line">
              <a:avLst/>
            </a:prstGeom>
            <a:noFill/>
            <a:ln w="28575">
              <a:solidFill>
                <a:srgbClr val="000000"/>
              </a:solidFill>
              <a:round/>
            </a:ln>
          </p:spPr>
          <p:txBody>
            <a:bodyPr wrap="none" anchor="ctr">
              <a:spAutoFit/>
            </a:bodyPr>
            <a:lstStyle/>
            <a:p>
              <a:endParaRPr lang="zh-CN" altLang="en-US"/>
            </a:p>
          </p:txBody>
        </p:sp>
        <p:sp>
          <p:nvSpPr>
            <p:cNvPr id="89109" name="Line 29"/>
            <p:cNvSpPr>
              <a:spLocks noChangeShapeType="1"/>
            </p:cNvSpPr>
            <p:nvPr/>
          </p:nvSpPr>
          <p:spPr bwMode="auto">
            <a:xfrm>
              <a:off x="3606" y="1298"/>
              <a:ext cx="0" cy="227"/>
            </a:xfrm>
            <a:prstGeom prst="line">
              <a:avLst/>
            </a:prstGeom>
            <a:noFill/>
            <a:ln w="28575">
              <a:solidFill>
                <a:srgbClr val="000000"/>
              </a:solidFill>
              <a:round/>
            </a:ln>
          </p:spPr>
          <p:txBody>
            <a:bodyPr wrap="none" anchor="ctr">
              <a:spAutoFit/>
            </a:bodyPr>
            <a:lstStyle/>
            <a:p>
              <a:endParaRPr lang="zh-CN" altLang="en-US"/>
            </a:p>
          </p:txBody>
        </p:sp>
        <p:sp>
          <p:nvSpPr>
            <p:cNvPr id="89110" name="Line 30"/>
            <p:cNvSpPr>
              <a:spLocks noChangeShapeType="1"/>
            </p:cNvSpPr>
            <p:nvPr/>
          </p:nvSpPr>
          <p:spPr bwMode="auto">
            <a:xfrm>
              <a:off x="3833" y="1298"/>
              <a:ext cx="0" cy="227"/>
            </a:xfrm>
            <a:prstGeom prst="line">
              <a:avLst/>
            </a:prstGeom>
            <a:noFill/>
            <a:ln w="28575">
              <a:solidFill>
                <a:srgbClr val="000000"/>
              </a:solidFill>
              <a:round/>
            </a:ln>
          </p:spPr>
          <p:txBody>
            <a:bodyPr wrap="none" anchor="ctr">
              <a:spAutoFit/>
            </a:bodyPr>
            <a:lstStyle/>
            <a:p>
              <a:endParaRPr lang="zh-CN" altLang="en-US"/>
            </a:p>
          </p:txBody>
        </p:sp>
        <p:sp>
          <p:nvSpPr>
            <p:cNvPr id="89111" name="Line 31"/>
            <p:cNvSpPr>
              <a:spLocks noChangeShapeType="1"/>
            </p:cNvSpPr>
            <p:nvPr/>
          </p:nvSpPr>
          <p:spPr bwMode="auto">
            <a:xfrm>
              <a:off x="4604" y="1298"/>
              <a:ext cx="0" cy="227"/>
            </a:xfrm>
            <a:prstGeom prst="line">
              <a:avLst/>
            </a:prstGeom>
            <a:noFill/>
            <a:ln w="28575">
              <a:solidFill>
                <a:srgbClr val="000000"/>
              </a:solidFill>
              <a:round/>
            </a:ln>
          </p:spPr>
          <p:txBody>
            <a:bodyPr wrap="none" anchor="ctr">
              <a:spAutoFit/>
            </a:bodyPr>
            <a:lstStyle/>
            <a:p>
              <a:endParaRPr lang="zh-CN" altLang="en-US"/>
            </a:p>
          </p:txBody>
        </p:sp>
        <p:sp>
          <p:nvSpPr>
            <p:cNvPr id="89112" name="Line 32"/>
            <p:cNvSpPr>
              <a:spLocks noChangeShapeType="1"/>
            </p:cNvSpPr>
            <p:nvPr/>
          </p:nvSpPr>
          <p:spPr bwMode="auto">
            <a:xfrm>
              <a:off x="4377" y="1298"/>
              <a:ext cx="0" cy="227"/>
            </a:xfrm>
            <a:prstGeom prst="line">
              <a:avLst/>
            </a:prstGeom>
            <a:noFill/>
            <a:ln w="28575">
              <a:solidFill>
                <a:srgbClr val="000000"/>
              </a:solidFill>
              <a:round/>
            </a:ln>
          </p:spPr>
          <p:txBody>
            <a:bodyPr wrap="none" anchor="ctr">
              <a:spAutoFit/>
            </a:bodyPr>
            <a:lstStyle/>
            <a:p>
              <a:endParaRPr lang="zh-CN" altLang="en-US"/>
            </a:p>
          </p:txBody>
        </p:sp>
        <p:sp>
          <p:nvSpPr>
            <p:cNvPr id="89113" name="Rectangle 33"/>
            <p:cNvSpPr>
              <a:spLocks noChangeArrowheads="1"/>
            </p:cNvSpPr>
            <p:nvPr/>
          </p:nvSpPr>
          <p:spPr bwMode="auto">
            <a:xfrm>
              <a:off x="3107" y="1888"/>
              <a:ext cx="1270" cy="544"/>
            </a:xfrm>
            <a:prstGeom prst="rect">
              <a:avLst/>
            </a:prstGeom>
            <a:noFill/>
            <a:ln w="28575" algn="ctr">
              <a:solidFill>
                <a:srgbClr val="0000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89114" name="Text Box 34"/>
            <p:cNvSpPr txBox="1">
              <a:spLocks noChangeArrowheads="1"/>
            </p:cNvSpPr>
            <p:nvPr/>
          </p:nvSpPr>
          <p:spPr bwMode="auto">
            <a:xfrm>
              <a:off x="3243" y="2024"/>
              <a:ext cx="998" cy="250"/>
            </a:xfrm>
            <a:prstGeom prst="rect">
              <a:avLst/>
            </a:prstGeom>
            <a:noFill/>
            <a:ln w="9525">
              <a:noFill/>
              <a:miter lim="800000"/>
            </a:ln>
          </p:spPr>
          <p:txBody>
            <a:bodyPr>
              <a:spAutoFit/>
            </a:bodyPr>
            <a:lstStyle/>
            <a:p>
              <a:pPr algn="ctr">
                <a:spcBef>
                  <a:spcPct val="20000"/>
                </a:spcBef>
                <a:buClr>
                  <a:schemeClr val="accent2"/>
                </a:buClr>
                <a:buSzPct val="60000"/>
              </a:pPr>
              <a:r>
                <a:rPr lang="en-US" altLang="zh-CN" sz="2000" b="1"/>
                <a:t>LR</a:t>
              </a:r>
              <a:r>
                <a:rPr lang="zh-CN" altLang="en-US" sz="2000" b="1"/>
                <a:t>分析程序</a:t>
              </a:r>
              <a:endParaRPr lang="zh-CN" altLang="en-US" sz="2000" b="1"/>
            </a:p>
          </p:txBody>
        </p:sp>
        <p:sp>
          <p:nvSpPr>
            <p:cNvPr id="89115" name="Line 35"/>
            <p:cNvSpPr>
              <a:spLocks noChangeShapeType="1"/>
            </p:cNvSpPr>
            <p:nvPr/>
          </p:nvSpPr>
          <p:spPr bwMode="auto">
            <a:xfrm flipV="1">
              <a:off x="4100" y="1540"/>
              <a:ext cx="589" cy="348"/>
            </a:xfrm>
            <a:prstGeom prst="line">
              <a:avLst/>
            </a:prstGeom>
            <a:noFill/>
            <a:ln w="28575">
              <a:solidFill>
                <a:srgbClr val="000000"/>
              </a:solidFill>
              <a:round/>
              <a:tailEnd type="triangle" w="med" len="med"/>
            </a:ln>
          </p:spPr>
          <p:txBody>
            <a:bodyPr anchor="ctr">
              <a:spAutoFit/>
            </a:bodyPr>
            <a:lstStyle/>
            <a:p>
              <a:endParaRPr lang="zh-CN" altLang="en-US"/>
            </a:p>
          </p:txBody>
        </p:sp>
        <p:sp>
          <p:nvSpPr>
            <p:cNvPr id="89116" name="Line 36"/>
            <p:cNvSpPr>
              <a:spLocks noChangeShapeType="1"/>
            </p:cNvSpPr>
            <p:nvPr/>
          </p:nvSpPr>
          <p:spPr bwMode="auto">
            <a:xfrm>
              <a:off x="4377" y="2160"/>
              <a:ext cx="363" cy="0"/>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89117" name="Line 37"/>
            <p:cNvSpPr>
              <a:spLocks noChangeShapeType="1"/>
            </p:cNvSpPr>
            <p:nvPr/>
          </p:nvSpPr>
          <p:spPr bwMode="auto">
            <a:xfrm>
              <a:off x="3742" y="2432"/>
              <a:ext cx="0" cy="272"/>
            </a:xfrm>
            <a:prstGeom prst="line">
              <a:avLst/>
            </a:prstGeom>
            <a:noFill/>
            <a:ln w="9525">
              <a:solidFill>
                <a:schemeClr val="tx1"/>
              </a:solidFill>
              <a:round/>
            </a:ln>
          </p:spPr>
          <p:txBody>
            <a:bodyPr anchor="ctr">
              <a:spAutoFit/>
            </a:bodyPr>
            <a:lstStyle/>
            <a:p>
              <a:endParaRPr lang="zh-CN" altLang="en-US"/>
            </a:p>
          </p:txBody>
        </p:sp>
        <p:sp>
          <p:nvSpPr>
            <p:cNvPr id="89118" name="Line 38"/>
            <p:cNvSpPr>
              <a:spLocks noChangeShapeType="1"/>
            </p:cNvSpPr>
            <p:nvPr/>
          </p:nvSpPr>
          <p:spPr bwMode="auto">
            <a:xfrm>
              <a:off x="3470" y="2704"/>
              <a:ext cx="544" cy="0"/>
            </a:xfrm>
            <a:prstGeom prst="line">
              <a:avLst/>
            </a:prstGeom>
            <a:noFill/>
            <a:ln w="9525">
              <a:solidFill>
                <a:schemeClr val="tx1"/>
              </a:solidFill>
              <a:round/>
            </a:ln>
          </p:spPr>
          <p:txBody>
            <a:bodyPr wrap="none" anchor="ctr">
              <a:spAutoFit/>
            </a:bodyPr>
            <a:lstStyle/>
            <a:p>
              <a:endParaRPr lang="zh-CN" altLang="en-US"/>
            </a:p>
          </p:txBody>
        </p:sp>
        <p:sp>
          <p:nvSpPr>
            <p:cNvPr id="89119" name="Rectangle 39"/>
            <p:cNvSpPr>
              <a:spLocks noChangeArrowheads="1"/>
            </p:cNvSpPr>
            <p:nvPr/>
          </p:nvSpPr>
          <p:spPr bwMode="auto">
            <a:xfrm>
              <a:off x="3107" y="2931"/>
              <a:ext cx="1270" cy="227"/>
            </a:xfrm>
            <a:prstGeom prst="rect">
              <a:avLst/>
            </a:prstGeom>
            <a:noFill/>
            <a:ln w="28575" algn="ctr">
              <a:solidFill>
                <a:srgbClr val="0000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p>
          </p:txBody>
        </p:sp>
        <p:sp>
          <p:nvSpPr>
            <p:cNvPr id="89120" name="Line 40"/>
            <p:cNvSpPr>
              <a:spLocks noChangeShapeType="1"/>
            </p:cNvSpPr>
            <p:nvPr/>
          </p:nvSpPr>
          <p:spPr bwMode="auto">
            <a:xfrm>
              <a:off x="3470" y="2704"/>
              <a:ext cx="0" cy="227"/>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89121" name="Line 41"/>
            <p:cNvSpPr>
              <a:spLocks noChangeShapeType="1"/>
            </p:cNvSpPr>
            <p:nvPr/>
          </p:nvSpPr>
          <p:spPr bwMode="auto">
            <a:xfrm>
              <a:off x="4014" y="2704"/>
              <a:ext cx="0" cy="227"/>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89122" name="Line 42"/>
            <p:cNvSpPr>
              <a:spLocks noChangeShapeType="1"/>
            </p:cNvSpPr>
            <p:nvPr/>
          </p:nvSpPr>
          <p:spPr bwMode="auto">
            <a:xfrm>
              <a:off x="3742" y="2931"/>
              <a:ext cx="0" cy="227"/>
            </a:xfrm>
            <a:prstGeom prst="line">
              <a:avLst/>
            </a:prstGeom>
            <a:noFill/>
            <a:ln w="28575">
              <a:solidFill>
                <a:srgbClr val="000000"/>
              </a:solidFill>
              <a:round/>
            </a:ln>
          </p:spPr>
          <p:txBody>
            <a:bodyPr wrap="none" anchor="ctr">
              <a:spAutoFit/>
            </a:bodyPr>
            <a:lstStyle/>
            <a:p>
              <a:endParaRPr lang="zh-CN" altLang="en-US"/>
            </a:p>
          </p:txBody>
        </p:sp>
        <p:sp>
          <p:nvSpPr>
            <p:cNvPr id="89123" name="Line 43"/>
            <p:cNvSpPr>
              <a:spLocks noChangeShapeType="1"/>
            </p:cNvSpPr>
            <p:nvPr/>
          </p:nvSpPr>
          <p:spPr bwMode="auto">
            <a:xfrm>
              <a:off x="3742" y="2432"/>
              <a:ext cx="0" cy="272"/>
            </a:xfrm>
            <a:prstGeom prst="line">
              <a:avLst/>
            </a:prstGeom>
            <a:noFill/>
            <a:ln w="28575">
              <a:solidFill>
                <a:srgbClr val="000000"/>
              </a:solidFill>
              <a:round/>
            </a:ln>
          </p:spPr>
          <p:txBody>
            <a:bodyPr anchor="ctr">
              <a:spAutoFit/>
            </a:bodyPr>
            <a:lstStyle/>
            <a:p>
              <a:endParaRPr lang="zh-CN" altLang="en-US"/>
            </a:p>
          </p:txBody>
        </p:sp>
        <p:sp>
          <p:nvSpPr>
            <p:cNvPr id="89124" name="Line 44"/>
            <p:cNvSpPr>
              <a:spLocks noChangeShapeType="1"/>
            </p:cNvSpPr>
            <p:nvPr/>
          </p:nvSpPr>
          <p:spPr bwMode="auto">
            <a:xfrm>
              <a:off x="3470" y="2704"/>
              <a:ext cx="544" cy="0"/>
            </a:xfrm>
            <a:prstGeom prst="line">
              <a:avLst/>
            </a:prstGeom>
            <a:noFill/>
            <a:ln w="28575">
              <a:solidFill>
                <a:srgbClr val="000000"/>
              </a:solidFill>
              <a:round/>
            </a:ln>
          </p:spPr>
          <p:txBody>
            <a:bodyPr wrap="none" anchor="ctr">
              <a:spAutoFit/>
            </a:bodyPr>
            <a:lstStyle/>
            <a:p>
              <a:endParaRPr lang="zh-CN" altLang="en-US"/>
            </a:p>
          </p:txBody>
        </p:sp>
        <p:sp>
          <p:nvSpPr>
            <p:cNvPr id="89125" name="Line 45"/>
            <p:cNvSpPr>
              <a:spLocks noChangeShapeType="1"/>
            </p:cNvSpPr>
            <p:nvPr/>
          </p:nvSpPr>
          <p:spPr bwMode="auto">
            <a:xfrm>
              <a:off x="3470" y="2704"/>
              <a:ext cx="0" cy="227"/>
            </a:xfrm>
            <a:prstGeom prst="line">
              <a:avLst/>
            </a:prstGeom>
            <a:noFill/>
            <a:ln w="28575">
              <a:solidFill>
                <a:srgbClr val="000000"/>
              </a:solidFill>
              <a:round/>
              <a:tailEnd type="triangle" w="med" len="med"/>
            </a:ln>
          </p:spPr>
          <p:txBody>
            <a:bodyPr wrap="none" anchor="ctr">
              <a:spAutoFit/>
            </a:bodyPr>
            <a:lstStyle/>
            <a:p>
              <a:endParaRPr lang="zh-CN" altLang="en-US"/>
            </a:p>
          </p:txBody>
        </p:sp>
        <p:sp>
          <p:nvSpPr>
            <p:cNvPr id="89126" name="Text Box 46"/>
            <p:cNvSpPr txBox="1">
              <a:spLocks noChangeArrowheads="1"/>
            </p:cNvSpPr>
            <p:nvPr/>
          </p:nvSpPr>
          <p:spPr bwMode="auto">
            <a:xfrm>
              <a:off x="3470" y="3309"/>
              <a:ext cx="590" cy="233"/>
            </a:xfrm>
            <a:prstGeom prst="rect">
              <a:avLst/>
            </a:prstGeom>
            <a:noFill/>
            <a:ln w="9525">
              <a:noFill/>
              <a:miter lim="800000"/>
            </a:ln>
          </p:spPr>
          <p:txBody>
            <a:bodyPr>
              <a:spAutoFit/>
            </a:bodyPr>
            <a:lstStyle/>
            <a:p>
              <a:pPr algn="ctr">
                <a:spcBef>
                  <a:spcPct val="20000"/>
                </a:spcBef>
                <a:buClr>
                  <a:schemeClr val="accent2"/>
                </a:buClr>
                <a:buSzPct val="60000"/>
              </a:pPr>
              <a:r>
                <a:rPr lang="zh-CN" altLang="en-US" sz="1800" b="1" i="1">
                  <a:latin typeface="华文细黑" panose="02010600040101010101" pitchFamily="2" charset="-122"/>
                  <a:ea typeface="华文细黑" panose="02010600040101010101" pitchFamily="2" charset="-122"/>
                </a:rPr>
                <a:t>分析表</a:t>
              </a:r>
              <a:endParaRPr lang="zh-CN" altLang="en-US" sz="1800" b="1" i="1">
                <a:latin typeface="华文细黑" panose="02010600040101010101" pitchFamily="2" charset="-122"/>
                <a:ea typeface="华文细黑" panose="02010600040101010101" pitchFamily="2" charset="-122"/>
              </a:endParaRPr>
            </a:p>
          </p:txBody>
        </p:sp>
        <p:sp>
          <p:nvSpPr>
            <p:cNvPr id="89127" name="Text Box 47"/>
            <p:cNvSpPr txBox="1">
              <a:spLocks noChangeArrowheads="1"/>
            </p:cNvSpPr>
            <p:nvPr/>
          </p:nvSpPr>
          <p:spPr bwMode="auto">
            <a:xfrm>
              <a:off x="3152" y="2931"/>
              <a:ext cx="495"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action</a:t>
              </a:r>
              <a:endParaRPr lang="en-US" altLang="zh-CN" i="1"/>
            </a:p>
          </p:txBody>
        </p:sp>
        <p:sp>
          <p:nvSpPr>
            <p:cNvPr id="89128" name="Text Box 48"/>
            <p:cNvSpPr txBox="1">
              <a:spLocks noChangeArrowheads="1"/>
            </p:cNvSpPr>
            <p:nvPr/>
          </p:nvSpPr>
          <p:spPr bwMode="auto">
            <a:xfrm>
              <a:off x="3882" y="2931"/>
              <a:ext cx="404"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goto</a:t>
              </a:r>
              <a:endParaRPr lang="en-US" altLang="zh-CN" i="1"/>
            </a:p>
          </p:txBody>
        </p:sp>
        <p:sp>
          <p:nvSpPr>
            <p:cNvPr id="89129" name="Text Box 49"/>
            <p:cNvSpPr txBox="1">
              <a:spLocks noChangeArrowheads="1"/>
            </p:cNvSpPr>
            <p:nvPr/>
          </p:nvSpPr>
          <p:spPr bwMode="auto">
            <a:xfrm>
              <a:off x="4785" y="2039"/>
              <a:ext cx="404"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b="1"/>
                <a:t>输出</a:t>
              </a:r>
              <a:endParaRPr lang="zh-CN" altLang="en-US" b="1"/>
            </a:p>
          </p:txBody>
        </p:sp>
        <p:sp>
          <p:nvSpPr>
            <p:cNvPr id="89130" name="Text Box 50"/>
            <p:cNvSpPr txBox="1">
              <a:spLocks noChangeArrowheads="1"/>
            </p:cNvSpPr>
            <p:nvPr/>
          </p:nvSpPr>
          <p:spPr bwMode="auto">
            <a:xfrm>
              <a:off x="2018" y="1298"/>
              <a:ext cx="544" cy="212"/>
            </a:xfrm>
            <a:prstGeom prst="rect">
              <a:avLst/>
            </a:prstGeom>
            <a:noFill/>
            <a:ln w="9525">
              <a:noFill/>
              <a:miter lim="800000"/>
            </a:ln>
          </p:spPr>
          <p:txBody>
            <a:bodyPr>
              <a:spAutoFit/>
            </a:bodyPr>
            <a:lstStyle/>
            <a:p>
              <a:pPr algn="ctr">
                <a:spcBef>
                  <a:spcPct val="20000"/>
                </a:spcBef>
                <a:buClr>
                  <a:schemeClr val="accent2"/>
                </a:buClr>
                <a:buSzPct val="60000"/>
              </a:pPr>
              <a:r>
                <a:rPr lang="zh-CN" altLang="en-US" i="1"/>
                <a:t>输入串</a:t>
              </a:r>
              <a:endParaRPr lang="zh-CN" altLang="en-US" i="1"/>
            </a:p>
          </p:txBody>
        </p:sp>
        <p:sp>
          <p:nvSpPr>
            <p:cNvPr id="89131" name="Text Box 51"/>
            <p:cNvSpPr txBox="1">
              <a:spLocks noChangeArrowheads="1"/>
            </p:cNvSpPr>
            <p:nvPr/>
          </p:nvSpPr>
          <p:spPr bwMode="auto">
            <a:xfrm>
              <a:off x="1014" y="3472"/>
              <a:ext cx="272" cy="233"/>
            </a:xfrm>
            <a:prstGeom prst="rect">
              <a:avLst/>
            </a:prstGeom>
            <a:noFill/>
            <a:ln w="9525">
              <a:noFill/>
              <a:miter lim="800000"/>
            </a:ln>
          </p:spPr>
          <p:txBody>
            <a:bodyPr>
              <a:spAutoFit/>
            </a:bodyPr>
            <a:lstStyle/>
            <a:p>
              <a:pPr algn="ctr">
                <a:spcBef>
                  <a:spcPct val="20000"/>
                </a:spcBef>
                <a:buClr>
                  <a:schemeClr val="accent2"/>
                </a:buClr>
                <a:buSzPct val="60000"/>
              </a:pPr>
              <a:r>
                <a:rPr lang="zh-CN" altLang="en-US" sz="1800" b="1">
                  <a:latin typeface="华文细黑" panose="02010600040101010101" pitchFamily="2" charset="-122"/>
                  <a:ea typeface="华文细黑" panose="02010600040101010101" pitchFamily="2" charset="-122"/>
                </a:rPr>
                <a:t>栈</a:t>
              </a:r>
              <a:endParaRPr lang="zh-CN" altLang="en-US" sz="1800" b="1">
                <a:latin typeface="华文细黑" panose="02010600040101010101" pitchFamily="2" charset="-122"/>
                <a:ea typeface="华文细黑" panose="02010600040101010101" pitchFamily="2" charset="-122"/>
              </a:endParaRPr>
            </a:p>
          </p:txBody>
        </p:sp>
        <p:sp>
          <p:nvSpPr>
            <p:cNvPr id="89132" name="Text Box 52"/>
            <p:cNvSpPr txBox="1">
              <a:spLocks noChangeArrowheads="1"/>
            </p:cNvSpPr>
            <p:nvPr/>
          </p:nvSpPr>
          <p:spPr bwMode="auto">
            <a:xfrm>
              <a:off x="4604" y="1313"/>
              <a:ext cx="181"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t>
              </a:r>
              <a:endParaRPr lang="en-US" altLang="zh-CN" i="1"/>
            </a:p>
          </p:txBody>
        </p:sp>
        <p:sp>
          <p:nvSpPr>
            <p:cNvPr id="89133" name="Text Box 53"/>
            <p:cNvSpPr txBox="1">
              <a:spLocks noChangeArrowheads="1"/>
            </p:cNvSpPr>
            <p:nvPr/>
          </p:nvSpPr>
          <p:spPr bwMode="auto">
            <a:xfrm>
              <a:off x="4376" y="1283"/>
              <a:ext cx="318"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a:t>
              </a:r>
              <a:r>
                <a:rPr lang="en-US" altLang="zh-CN" i="1" baseline="-25000"/>
                <a:t>n</a:t>
              </a:r>
              <a:endParaRPr lang="en-US" altLang="zh-CN" i="1" baseline="-25000"/>
            </a:p>
          </p:txBody>
        </p:sp>
        <p:sp>
          <p:nvSpPr>
            <p:cNvPr id="89134" name="Text Box 54"/>
            <p:cNvSpPr txBox="1">
              <a:spLocks noChangeArrowheads="1"/>
            </p:cNvSpPr>
            <p:nvPr/>
          </p:nvSpPr>
          <p:spPr bwMode="auto">
            <a:xfrm>
              <a:off x="3606" y="1298"/>
              <a:ext cx="272"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a:t>
              </a:r>
              <a:r>
                <a:rPr lang="en-US" altLang="zh-CN" i="1" baseline="-25000"/>
                <a:t>i</a:t>
              </a:r>
              <a:endParaRPr lang="en-US" altLang="zh-CN" i="1" baseline="-25000"/>
            </a:p>
          </p:txBody>
        </p:sp>
        <p:sp>
          <p:nvSpPr>
            <p:cNvPr id="89135" name="Text Box 55"/>
            <p:cNvSpPr txBox="1">
              <a:spLocks noChangeArrowheads="1"/>
            </p:cNvSpPr>
            <p:nvPr/>
          </p:nvSpPr>
          <p:spPr bwMode="auto">
            <a:xfrm>
              <a:off x="2880" y="1298"/>
              <a:ext cx="272"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t>a</a:t>
              </a:r>
              <a:r>
                <a:rPr lang="en-US" altLang="zh-CN" i="1" baseline="-25000"/>
                <a:t>1</a:t>
              </a:r>
              <a:endParaRPr lang="en-US" altLang="zh-CN" i="1" baseline="-25000"/>
            </a:p>
          </p:txBody>
        </p:sp>
        <p:sp>
          <p:nvSpPr>
            <p:cNvPr id="89136" name="Text Box 56"/>
            <p:cNvSpPr txBox="1">
              <a:spLocks noChangeArrowheads="1"/>
            </p:cNvSpPr>
            <p:nvPr/>
          </p:nvSpPr>
          <p:spPr bwMode="auto">
            <a:xfrm>
              <a:off x="3152" y="1298"/>
              <a:ext cx="408"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cs typeface="Arial" panose="020B0604020202020204" pitchFamily="34" charset="0"/>
                </a:rPr>
                <a:t>……</a:t>
              </a:r>
              <a:endParaRPr lang="en-US" altLang="zh-CN" i="1">
                <a:cs typeface="Arial" panose="020B0604020202020204" pitchFamily="34" charset="0"/>
              </a:endParaRPr>
            </a:p>
          </p:txBody>
        </p:sp>
        <p:sp>
          <p:nvSpPr>
            <p:cNvPr id="89137" name="Text Box 57"/>
            <p:cNvSpPr txBox="1">
              <a:spLocks noChangeArrowheads="1"/>
            </p:cNvSpPr>
            <p:nvPr/>
          </p:nvSpPr>
          <p:spPr bwMode="auto">
            <a:xfrm>
              <a:off x="3923" y="1298"/>
              <a:ext cx="408" cy="212"/>
            </a:xfrm>
            <a:prstGeom prst="rect">
              <a:avLst/>
            </a:prstGeom>
            <a:noFill/>
            <a:ln w="9525">
              <a:noFill/>
              <a:miter lim="800000"/>
            </a:ln>
          </p:spPr>
          <p:txBody>
            <a:bodyPr>
              <a:spAutoFit/>
            </a:bodyPr>
            <a:lstStyle/>
            <a:p>
              <a:pPr algn="ctr">
                <a:spcBef>
                  <a:spcPct val="20000"/>
                </a:spcBef>
                <a:buClr>
                  <a:schemeClr val="accent2"/>
                </a:buClr>
                <a:buSzPct val="60000"/>
              </a:pPr>
              <a:r>
                <a:rPr lang="en-US" altLang="zh-CN" i="1">
                  <a:cs typeface="Arial" panose="020B0604020202020204" pitchFamily="34" charset="0"/>
                </a:rPr>
                <a:t>……</a:t>
              </a:r>
              <a:endParaRPr lang="en-US" altLang="zh-CN" i="1">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5"/>
          <p:cNvSpPr>
            <a:spLocks noGrp="1"/>
          </p:cNvSpPr>
          <p:nvPr>
            <p:ph type="sldNum" sz="quarter" idx="12"/>
          </p:nvPr>
        </p:nvSpPr>
        <p:spPr>
          <a:noFill/>
        </p:spPr>
        <p:txBody>
          <a:bodyPr/>
          <a:lstStyle/>
          <a:p>
            <a:fld id="{7F0B94BB-C875-45F6-AE7B-7800DEDB3061}"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0114" name="Text Box 3"/>
          <p:cNvSpPr txBox="1">
            <a:spLocks noChangeArrowheads="1"/>
          </p:cNvSpPr>
          <p:nvPr/>
        </p:nvSpPr>
        <p:spPr bwMode="auto">
          <a:xfrm>
            <a:off x="395288" y="307975"/>
            <a:ext cx="8569325" cy="457200"/>
          </a:xfrm>
          <a:prstGeom prst="rect">
            <a:avLst/>
          </a:prstGeom>
          <a:noFill/>
          <a:ln w="9525">
            <a:noFill/>
            <a:miter lim="800000"/>
          </a:ln>
        </p:spPr>
        <p:txBody>
          <a:bodyPr>
            <a:spAutoFit/>
          </a:bodyPr>
          <a:lstStyle/>
          <a:p>
            <a:r>
              <a:rPr kumimoji="1" lang="zh-CN" altLang="en-US" sz="2400" b="1">
                <a:solidFill>
                  <a:srgbClr val="FF0000"/>
                </a:solidFill>
                <a:latin typeface="华文细黑" panose="02010600040101010101" pitchFamily="2" charset="-122"/>
                <a:ea typeface="华文细黑" panose="02010600040101010101" pitchFamily="2" charset="-122"/>
              </a:rPr>
              <a:t>二</a:t>
            </a:r>
            <a:r>
              <a:rPr kumimoji="1" lang="zh-CN" altLang="en-US" sz="2400" b="1">
                <a:solidFill>
                  <a:srgbClr val="FF3300"/>
                </a:solidFill>
                <a:latin typeface="华文细黑" panose="02010600040101010101" pitchFamily="2" charset="-122"/>
                <a:ea typeface="华文细黑" panose="02010600040101010101" pitchFamily="2" charset="-122"/>
              </a:rPr>
              <a:t> </a:t>
            </a:r>
            <a:r>
              <a:rPr kumimoji="1" lang="zh-CN" altLang="en-US" sz="2400" b="1">
                <a:latin typeface="华文细黑" panose="02010600040101010101" pitchFamily="2" charset="-122"/>
                <a:ea typeface="华文细黑" panose="02010600040101010101" pitchFamily="2" charset="-122"/>
              </a:rPr>
              <a:t> </a:t>
            </a:r>
            <a:r>
              <a:rPr kumimoji="1" lang="zh-CN" altLang="en-US" sz="2400" b="1">
                <a:solidFill>
                  <a:srgbClr val="FF3300"/>
                </a:solidFill>
                <a:latin typeface="华文细黑" panose="02010600040101010101" pitchFamily="2" charset="-122"/>
                <a:ea typeface="华文细黑" panose="02010600040101010101" pitchFamily="2" charset="-122"/>
              </a:rPr>
              <a:t>识别活前缀的有穷自动机 </a:t>
            </a:r>
            <a:r>
              <a:rPr kumimoji="1" lang="zh-CN" altLang="en-US" sz="2400" b="1">
                <a:latin typeface="华文细黑" panose="02010600040101010101" pitchFamily="2" charset="-122"/>
                <a:ea typeface="华文细黑" panose="02010600040101010101" pitchFamily="2" charset="-122"/>
              </a:rPr>
              <a:t> </a:t>
            </a:r>
            <a:endParaRPr kumimoji="1" lang="zh-CN" altLang="en-US" sz="2400" b="1">
              <a:latin typeface="华文细黑" panose="02010600040101010101" pitchFamily="2" charset="-122"/>
              <a:ea typeface="华文细黑" panose="02010600040101010101" pitchFamily="2" charset="-122"/>
            </a:endParaRPr>
          </a:p>
        </p:txBody>
      </p:sp>
      <p:sp>
        <p:nvSpPr>
          <p:cNvPr id="52228" name="Rectangle 4"/>
          <p:cNvSpPr>
            <a:spLocks noChangeArrowheads="1"/>
          </p:cNvSpPr>
          <p:nvPr/>
        </p:nvSpPr>
        <p:spPr bwMode="auto">
          <a:xfrm>
            <a:off x="327025" y="1125538"/>
            <a:ext cx="8610600" cy="4781550"/>
          </a:xfrm>
          <a:prstGeom prst="rect">
            <a:avLst/>
          </a:prstGeom>
          <a:noFill/>
          <a:ln w="9525">
            <a:noFill/>
            <a:miter lim="800000"/>
          </a:ln>
        </p:spPr>
        <p:txBody>
          <a:bodyPr>
            <a:spAutoFit/>
          </a:bodyPr>
          <a:lstStyle/>
          <a:p>
            <a:pPr indent="666750">
              <a:lnSpc>
                <a:spcPct val="130000"/>
              </a:lnSpc>
              <a:spcBef>
                <a:spcPct val="50000"/>
              </a:spcBef>
              <a:tabLst>
                <a:tab pos="457200" algn="l"/>
              </a:tabLst>
            </a:pPr>
            <a:r>
              <a:rPr kumimoji="1" lang="zh-CN" altLang="en-US" sz="2400" b="1">
                <a:latin typeface="华文细黑" panose="02010600040101010101" pitchFamily="2" charset="-122"/>
                <a:ea typeface="华文细黑" panose="02010600040101010101" pitchFamily="2" charset="-122"/>
              </a:rPr>
              <a:t>在</a:t>
            </a:r>
            <a:r>
              <a:rPr kumimoji="1" lang="en-US" altLang="zh-CN" sz="2400" b="1">
                <a:latin typeface="华文细黑" panose="02010600040101010101" pitchFamily="2" charset="-122"/>
                <a:ea typeface="华文细黑" panose="02010600040101010101" pitchFamily="2" charset="-122"/>
              </a:rPr>
              <a:t>LR</a:t>
            </a:r>
            <a:r>
              <a:rPr kumimoji="1" lang="zh-CN" altLang="en-US" sz="2400" b="1">
                <a:latin typeface="华文细黑" panose="02010600040101010101" pitchFamily="2" charset="-122"/>
                <a:ea typeface="华文细黑" panose="02010600040101010101" pitchFamily="2" charset="-122"/>
              </a:rPr>
              <a:t>实际分析过程中，并不直接分析符号栈中的符号是否形成句柄。</a:t>
            </a:r>
            <a:endParaRPr kumimoji="1" lang="en-US" altLang="zh-CN" sz="2400" b="1">
              <a:latin typeface="华文细黑" panose="02010600040101010101" pitchFamily="2" charset="-122"/>
              <a:ea typeface="华文细黑" panose="02010600040101010101" pitchFamily="2" charset="-122"/>
            </a:endParaRPr>
          </a:p>
          <a:p>
            <a:pPr indent="666750">
              <a:lnSpc>
                <a:spcPct val="130000"/>
              </a:lnSpc>
              <a:spcBef>
                <a:spcPct val="50000"/>
              </a:spcBef>
              <a:tabLst>
                <a:tab pos="457200" algn="l"/>
              </a:tabLst>
            </a:pPr>
            <a:r>
              <a:rPr kumimoji="1" lang="zh-CN" altLang="en-US" sz="2400" b="1">
                <a:latin typeface="华文细黑" panose="02010600040101010101" pitchFamily="2" charset="-122"/>
                <a:ea typeface="华文细黑" panose="02010600040101010101" pitchFamily="2" charset="-122"/>
              </a:rPr>
              <a:t>我们可以把文法中的符号都看成是有穷自动机的输入符号，每当一个符号进栈时表示已经识别了该符号，并进行状态转换；当识别出可归前缀时，相当于在栈中形成句柄，则认为到达了识别句柄的状态。</a:t>
            </a:r>
            <a:endParaRPr kumimoji="1" lang="zh-CN" altLang="en-US" sz="2400" b="1">
              <a:latin typeface="华文细黑" panose="02010600040101010101" pitchFamily="2" charset="-122"/>
              <a:ea typeface="华文细黑" panose="02010600040101010101" pitchFamily="2" charset="-122"/>
            </a:endParaRPr>
          </a:p>
          <a:p>
            <a:pPr indent="666750">
              <a:lnSpc>
                <a:spcPct val="130000"/>
              </a:lnSpc>
              <a:spcBef>
                <a:spcPct val="50000"/>
              </a:spcBef>
              <a:tabLst>
                <a:tab pos="457200" algn="l"/>
              </a:tabLst>
            </a:pPr>
            <a:r>
              <a:rPr kumimoji="1" lang="zh-CN" altLang="en-US" sz="2400" b="1">
                <a:latin typeface="华文细黑" panose="02010600040101010101" pitchFamily="2" charset="-122"/>
                <a:ea typeface="华文细黑" panose="02010600040101010101" pitchFamily="2" charset="-122"/>
              </a:rPr>
              <a:t>根据活前缀与</a:t>
            </a:r>
            <a:r>
              <a:rPr kumimoji="1" lang="en-US" altLang="zh-CN" sz="2400" b="1">
                <a:latin typeface="华文细黑" panose="02010600040101010101" pitchFamily="2" charset="-122"/>
                <a:ea typeface="华文细黑" panose="02010600040101010101" pitchFamily="2" charset="-122"/>
              </a:rPr>
              <a:t>LR(0)</a:t>
            </a:r>
            <a:r>
              <a:rPr kumimoji="1" lang="zh-CN" altLang="en-US" sz="2400" b="1">
                <a:latin typeface="华文细黑" panose="02010600040101010101" pitchFamily="2" charset="-122"/>
                <a:ea typeface="华文细黑" panose="02010600040101010101" pitchFamily="2" charset="-122"/>
              </a:rPr>
              <a:t>项目的对应关系，把</a:t>
            </a:r>
            <a:r>
              <a:rPr kumimoji="1" lang="en-US" altLang="zh-CN" sz="2400" b="1">
                <a:latin typeface="华文细黑" panose="02010600040101010101" pitchFamily="2" charset="-122"/>
                <a:ea typeface="华文细黑" panose="02010600040101010101" pitchFamily="2" charset="-122"/>
              </a:rPr>
              <a:t>LR(0)</a:t>
            </a:r>
            <a:r>
              <a:rPr kumimoji="1" lang="zh-CN" altLang="en-US" sz="2400" b="1">
                <a:latin typeface="华文细黑" panose="02010600040101010101" pitchFamily="2" charset="-122"/>
                <a:ea typeface="华文细黑" panose="02010600040101010101" pitchFamily="2" charset="-122"/>
              </a:rPr>
              <a:t>项目作为</a:t>
            </a:r>
            <a:r>
              <a:rPr kumimoji="1" lang="zh-CN" altLang="en-US" sz="2400" b="1">
                <a:solidFill>
                  <a:srgbClr val="000000"/>
                </a:solidFill>
                <a:latin typeface="华文细黑" panose="02010600040101010101" pitchFamily="2" charset="-122"/>
                <a:ea typeface="华文细黑" panose="02010600040101010101" pitchFamily="2" charset="-122"/>
              </a:rPr>
              <a:t>有穷自动机的状态，</a:t>
            </a:r>
            <a:r>
              <a:rPr kumimoji="1" lang="zh-CN" altLang="en-US" sz="2400" b="1">
                <a:latin typeface="华文细黑" panose="02010600040101010101" pitchFamily="2" charset="-122"/>
                <a:ea typeface="华文细黑" panose="02010600040101010101" pitchFamily="2" charset="-122"/>
              </a:rPr>
              <a:t>就能得到</a:t>
            </a:r>
            <a:r>
              <a:rPr kumimoji="1" lang="zh-CN" altLang="en-US" sz="2400" b="1">
                <a:solidFill>
                  <a:srgbClr val="000000"/>
                </a:solidFill>
                <a:latin typeface="华文细黑" panose="02010600040101010101" pitchFamily="2" charset="-122"/>
                <a:ea typeface="华文细黑" panose="02010600040101010101" pitchFamily="2" charset="-122"/>
              </a:rPr>
              <a:t>识别活前缀的有穷自动机</a:t>
            </a:r>
            <a:r>
              <a:rPr kumimoji="1" lang="zh-CN" altLang="en-US" sz="2400" b="1">
                <a:latin typeface="华文细黑" panose="02010600040101010101" pitchFamily="2" charset="-122"/>
                <a:ea typeface="华文细黑" panose="02010600040101010101" pitchFamily="2" charset="-122"/>
              </a:rPr>
              <a:t>。 </a:t>
            </a:r>
            <a:endParaRPr kumimoji="1" lang="zh-CN" altLang="en-US" sz="2400" b="1">
              <a:latin typeface="华文细黑" panose="02010600040101010101" pitchFamily="2" charset="-122"/>
              <a:ea typeface="华文细黑" panose="02010600040101010101" pitchFamily="2" charset="-122"/>
            </a:endParaRPr>
          </a:p>
          <a:p>
            <a:pPr indent="666750" algn="just">
              <a:lnSpc>
                <a:spcPct val="130000"/>
              </a:lnSpc>
              <a:tabLst>
                <a:tab pos="457200" algn="l"/>
              </a:tabLst>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 </a:t>
            </a:r>
            <a:endParaRPr kumimoji="1" lang="zh-CN" altLang="en-US" sz="2400" b="1">
              <a:latin typeface="华文细黑" panose="02010600040101010101" pitchFamily="2" charset="-122"/>
              <a:ea typeface="华文细黑" panose="0201060004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5"/>
          <p:cNvSpPr>
            <a:spLocks noGrp="1"/>
          </p:cNvSpPr>
          <p:nvPr>
            <p:ph type="sldNum" sz="quarter" idx="12"/>
          </p:nvPr>
        </p:nvSpPr>
        <p:spPr>
          <a:noFill/>
        </p:spPr>
        <p:txBody>
          <a:bodyPr/>
          <a:lstStyle/>
          <a:p>
            <a:fld id="{C28F7B1B-BF57-4458-9415-483B1BB8D663}"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53251" name="Text Box 4"/>
          <p:cNvSpPr txBox="1">
            <a:spLocks noChangeArrowheads="1"/>
          </p:cNvSpPr>
          <p:nvPr/>
        </p:nvSpPr>
        <p:spPr bwMode="auto">
          <a:xfrm>
            <a:off x="765175" y="1541463"/>
            <a:ext cx="7613650" cy="457200"/>
          </a:xfrm>
          <a:prstGeom prst="rect">
            <a:avLst/>
          </a:prstGeom>
          <a:noFill/>
          <a:ln w="9525">
            <a:noFill/>
            <a:miter lim="800000"/>
          </a:ln>
        </p:spPr>
        <p:txBody>
          <a:bodyPr>
            <a:spAutoFit/>
          </a:bodyPr>
          <a:lstStyle/>
          <a:p>
            <a:pPr>
              <a:spcBef>
                <a:spcPct val="50000"/>
              </a:spcBef>
            </a:pPr>
            <a:r>
              <a:rPr kumimoji="1" lang="zh-CN" altLang="en-US" sz="2400" b="1">
                <a:solidFill>
                  <a:srgbClr val="3333CC"/>
                </a:solidFill>
                <a:latin typeface="华文细黑" panose="02010600040101010101" pitchFamily="2" charset="-122"/>
                <a:ea typeface="华文细黑" panose="02010600040101010101" pitchFamily="2" charset="-122"/>
              </a:rPr>
              <a:t>为了构造</a:t>
            </a:r>
            <a:r>
              <a:rPr kumimoji="1" lang="en-US" altLang="zh-CN" sz="2400" b="1">
                <a:solidFill>
                  <a:srgbClr val="3333CC"/>
                </a:solidFill>
                <a:latin typeface="华文细黑" panose="02010600040101010101" pitchFamily="2" charset="-122"/>
                <a:ea typeface="华文细黑" panose="02010600040101010101" pitchFamily="2" charset="-122"/>
              </a:rPr>
              <a:t>LR(0)</a:t>
            </a:r>
            <a:r>
              <a:rPr kumimoji="1" lang="zh-CN" altLang="en-US" sz="2400" b="1">
                <a:solidFill>
                  <a:srgbClr val="3333CC"/>
                </a:solidFill>
                <a:latin typeface="华文细黑" panose="02010600040101010101" pitchFamily="2" charset="-122"/>
                <a:ea typeface="华文细黑" panose="02010600040101010101" pitchFamily="2" charset="-122"/>
              </a:rPr>
              <a:t>分析表，首先从原理上给出其构造的方法。</a:t>
            </a:r>
            <a:endParaRPr kumimoji="1" lang="zh-CN" altLang="en-US" sz="2400" b="1">
              <a:solidFill>
                <a:srgbClr val="3333CC"/>
              </a:solidFill>
              <a:latin typeface="华文细黑" panose="02010600040101010101" pitchFamily="2" charset="-122"/>
              <a:ea typeface="华文细黑" panose="02010600040101010101" pitchFamily="2" charset="-122"/>
            </a:endParaRPr>
          </a:p>
        </p:txBody>
      </p:sp>
      <p:sp>
        <p:nvSpPr>
          <p:cNvPr id="53252" name="Rectangle 5"/>
          <p:cNvSpPr>
            <a:spLocks noChangeArrowheads="1"/>
          </p:cNvSpPr>
          <p:nvPr/>
        </p:nvSpPr>
        <p:spPr bwMode="auto">
          <a:xfrm>
            <a:off x="357188" y="2420938"/>
            <a:ext cx="8305800" cy="1938337"/>
          </a:xfrm>
          <a:prstGeom prst="rect">
            <a:avLst/>
          </a:prstGeom>
          <a:noFill/>
          <a:ln w="9525">
            <a:noFill/>
            <a:miter lim="800000"/>
          </a:ln>
        </p:spPr>
        <p:txBody>
          <a:bodyPr>
            <a:spAutoFit/>
          </a:bodyPr>
          <a:lstStyle/>
          <a:p>
            <a:pPr indent="666750" algn="just">
              <a:tabLst>
                <a:tab pos="457200" algn="l"/>
              </a:tabLst>
            </a:pP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1</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．其本思想</a:t>
            </a:r>
            <a:endParaRPr kumimoji="1" lang="zh-CN" altLang="en-US" sz="2400" b="1">
              <a:latin typeface="华文细黑" panose="02010600040101010101" pitchFamily="2" charset="-122"/>
              <a:ea typeface="华文细黑" panose="02010600040101010101" pitchFamily="2" charset="-122"/>
              <a:sym typeface="Symbol" panose="05050102010706020507" pitchFamily="18" charset="2"/>
            </a:endParaRPr>
          </a:p>
          <a:p>
            <a:pPr indent="666750" algn="just">
              <a:tabLst>
                <a:tab pos="457200" algn="l"/>
              </a:tabLst>
            </a:pP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首先构造</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LR</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0</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）项目的</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NFA</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，由</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NFA</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构造</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DFA</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，由</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DFA</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转化为</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LR</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0</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）分析表。其中</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LR</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0</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）项目作为</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NFA</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的状态，用来保持有关移进</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归约过程的信息。</a:t>
            </a:r>
            <a:endParaRPr kumimoji="1" lang="zh-CN" altLang="en-US" sz="2400" b="1">
              <a:latin typeface="华文细黑" panose="02010600040101010101" pitchFamily="2" charset="-122"/>
              <a:ea typeface="华文细黑" panose="02010600040101010101" pitchFamily="2" charset="-122"/>
              <a:sym typeface="Symbol" panose="05050102010706020507" pitchFamily="18" charset="2"/>
            </a:endParaRPr>
          </a:p>
          <a:p>
            <a:pPr indent="666750" algn="just">
              <a:tabLst>
                <a:tab pos="457200" algn="l"/>
              </a:tabLst>
            </a:pPr>
            <a:endParaRPr kumimoji="1" lang="zh-CN" altLang="en-US" sz="2400" b="1">
              <a:latin typeface="华文细黑" panose="02010600040101010101" pitchFamily="2" charset="-122"/>
              <a:ea typeface="华文细黑" panose="02010600040101010101" pitchFamily="2" charset="-122"/>
              <a:sym typeface="Symbol" panose="05050102010706020507" pitchFamily="18" charset="2"/>
            </a:endParaRPr>
          </a:p>
        </p:txBody>
      </p:sp>
      <p:sp>
        <p:nvSpPr>
          <p:cNvPr id="91140" name="Text Box 7"/>
          <p:cNvSpPr txBox="1">
            <a:spLocks noChangeArrowheads="1"/>
          </p:cNvSpPr>
          <p:nvPr/>
        </p:nvSpPr>
        <p:spPr bwMode="auto">
          <a:xfrm>
            <a:off x="395288" y="307975"/>
            <a:ext cx="8569325" cy="457200"/>
          </a:xfrm>
          <a:prstGeom prst="rect">
            <a:avLst/>
          </a:prstGeom>
          <a:noFill/>
          <a:ln w="9525">
            <a:noFill/>
            <a:miter lim="800000"/>
          </a:ln>
        </p:spPr>
        <p:txBody>
          <a:bodyPr>
            <a:spAutoFit/>
          </a:bodyPr>
          <a:lstStyle/>
          <a:p>
            <a:r>
              <a:rPr kumimoji="1" lang="zh-CN" altLang="en-US" sz="2400" b="1">
                <a:solidFill>
                  <a:srgbClr val="FF0000"/>
                </a:solidFill>
                <a:latin typeface="华文细黑" panose="02010600040101010101" pitchFamily="2" charset="-122"/>
                <a:ea typeface="华文细黑" panose="02010600040101010101" pitchFamily="2" charset="-122"/>
              </a:rPr>
              <a:t>二</a:t>
            </a:r>
            <a:r>
              <a:rPr kumimoji="1" lang="zh-CN" altLang="en-US" sz="2400" b="1">
                <a:solidFill>
                  <a:srgbClr val="FF3300"/>
                </a:solidFill>
                <a:latin typeface="华文细黑" panose="02010600040101010101" pitchFamily="2" charset="-122"/>
                <a:ea typeface="华文细黑" panose="02010600040101010101" pitchFamily="2" charset="-122"/>
              </a:rPr>
              <a:t> </a:t>
            </a:r>
            <a:r>
              <a:rPr kumimoji="1" lang="zh-CN" altLang="en-US" sz="2400" b="1">
                <a:latin typeface="华文细黑" panose="02010600040101010101" pitchFamily="2" charset="-122"/>
                <a:ea typeface="华文细黑" panose="02010600040101010101" pitchFamily="2" charset="-122"/>
              </a:rPr>
              <a:t> </a:t>
            </a:r>
            <a:r>
              <a:rPr kumimoji="1" lang="zh-CN" altLang="en-US" sz="2400" b="1">
                <a:solidFill>
                  <a:srgbClr val="FF3300"/>
                </a:solidFill>
                <a:latin typeface="华文细黑" panose="02010600040101010101" pitchFamily="2" charset="-122"/>
                <a:ea typeface="华文细黑" panose="02010600040101010101" pitchFamily="2" charset="-122"/>
              </a:rPr>
              <a:t>识别活前缀的有穷自动机 </a:t>
            </a:r>
            <a:r>
              <a:rPr kumimoji="1" lang="zh-CN" altLang="en-US" sz="2400" b="1">
                <a:latin typeface="华文细黑" panose="02010600040101010101" pitchFamily="2" charset="-122"/>
                <a:ea typeface="华文细黑" panose="02010600040101010101" pitchFamily="2" charset="-122"/>
              </a:rPr>
              <a:t> </a:t>
            </a:r>
            <a:endParaRPr kumimoji="1" lang="zh-CN" altLang="en-US" sz="2400" b="1">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fade">
                                      <p:cBhvr>
                                        <p:cTn id="7" dur="500"/>
                                        <p:tgtEl>
                                          <p:spTgt spid="53251"/>
                                        </p:tgtEl>
                                      </p:cBhvr>
                                    </p:animEffect>
                                    <p:anim calcmode="lin" valueType="num">
                                      <p:cBhvr>
                                        <p:cTn id="8" dur="500" fill="hold"/>
                                        <p:tgtEl>
                                          <p:spTgt spid="53251"/>
                                        </p:tgtEl>
                                        <p:attrNameLst>
                                          <p:attrName>ppt_x</p:attrName>
                                        </p:attrNameLst>
                                      </p:cBhvr>
                                      <p:tavLst>
                                        <p:tav tm="0">
                                          <p:val>
                                            <p:strVal val="#ppt_x"/>
                                          </p:val>
                                        </p:tav>
                                        <p:tav tm="100000">
                                          <p:val>
                                            <p:strVal val="#ppt_x"/>
                                          </p:val>
                                        </p:tav>
                                      </p:tavLst>
                                    </p:anim>
                                    <p:anim calcmode="lin" valueType="num">
                                      <p:cBhvr>
                                        <p:cTn id="9" dur="500" fill="hold"/>
                                        <p:tgtEl>
                                          <p:spTgt spid="532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3252"/>
                                        </p:tgtEl>
                                        <p:attrNameLst>
                                          <p:attrName>style.visibility</p:attrName>
                                        </p:attrNameLst>
                                      </p:cBhvr>
                                      <p:to>
                                        <p:strVal val="visible"/>
                                      </p:to>
                                    </p:set>
                                    <p:animEffect transition="in" filter="fade">
                                      <p:cBhvr>
                                        <p:cTn id="14"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5"/>
          <p:cNvSpPr>
            <a:spLocks noGrp="1"/>
          </p:cNvSpPr>
          <p:nvPr>
            <p:ph type="sldNum" sz="quarter" idx="12"/>
          </p:nvPr>
        </p:nvSpPr>
        <p:spPr>
          <a:noFill/>
        </p:spPr>
        <p:txBody>
          <a:bodyPr/>
          <a:lstStyle/>
          <a:p>
            <a:fld id="{A918EFCD-EA31-4930-BEDA-F5CF19F6D386}"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2162" name="Text Box 3"/>
          <p:cNvSpPr txBox="1">
            <a:spLocks noChangeArrowheads="1"/>
          </p:cNvSpPr>
          <p:nvPr/>
        </p:nvSpPr>
        <p:spPr bwMode="auto">
          <a:xfrm>
            <a:off x="468313" y="260350"/>
            <a:ext cx="8999537" cy="457200"/>
          </a:xfrm>
          <a:prstGeom prst="rect">
            <a:avLst/>
          </a:prstGeom>
          <a:noFill/>
          <a:ln w="9525">
            <a:noFill/>
            <a:miter lim="800000"/>
          </a:ln>
        </p:spPr>
        <p:txBody>
          <a:bodyPr>
            <a:spAutoFit/>
          </a:bodyPr>
          <a:lstStyle/>
          <a:p>
            <a:r>
              <a:rPr kumimoji="1" lang="zh-CN" altLang="en-US" sz="2400" b="1">
                <a:solidFill>
                  <a:srgbClr val="FF0000"/>
                </a:solidFill>
                <a:latin typeface="楷体_GB2312"/>
                <a:ea typeface="楷体_GB2312"/>
                <a:cs typeface="楷体_GB2312"/>
              </a:rPr>
              <a:t>二  </a:t>
            </a:r>
            <a:r>
              <a:rPr kumimoji="1" lang="zh-CN" altLang="en-US" sz="2400" b="1">
                <a:solidFill>
                  <a:srgbClr val="FF3300"/>
                </a:solidFill>
                <a:latin typeface="楷体_GB2312"/>
                <a:ea typeface="楷体_GB2312"/>
                <a:cs typeface="楷体_GB2312"/>
              </a:rPr>
              <a:t>识别活前缀的有穷自动机 </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62468" name="Rectangle 4"/>
          <p:cNvSpPr>
            <a:spLocks noChangeArrowheads="1"/>
          </p:cNvSpPr>
          <p:nvPr/>
        </p:nvSpPr>
        <p:spPr bwMode="auto">
          <a:xfrm>
            <a:off x="269875" y="741363"/>
            <a:ext cx="8370888" cy="1016000"/>
          </a:xfrm>
          <a:prstGeom prst="rect">
            <a:avLst/>
          </a:prstGeom>
          <a:noFill/>
          <a:ln w="9525">
            <a:noFill/>
            <a:miter lim="800000"/>
          </a:ln>
        </p:spPr>
        <p:txBody>
          <a:bodyPr>
            <a:spAutoFit/>
          </a:bodyPr>
          <a:lstStyle/>
          <a:p>
            <a:pPr algn="just">
              <a:spcBef>
                <a:spcPct val="50000"/>
              </a:spcBef>
              <a:tabLst>
                <a:tab pos="457200" algn="l"/>
              </a:tabLst>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）项目的</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NFA</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转换规则</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tabLst>
                <a:tab pos="457200" algn="l"/>
              </a:tabLst>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①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V</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rPr>
              <a:t>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时，转换规则</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Group 5"/>
          <p:cNvGrpSpPr/>
          <p:nvPr/>
        </p:nvGrpSpPr>
        <p:grpSpPr bwMode="auto">
          <a:xfrm>
            <a:off x="733425" y="1892300"/>
            <a:ext cx="4346575" cy="723900"/>
            <a:chOff x="462" y="1192"/>
            <a:chExt cx="2738" cy="456"/>
          </a:xfrm>
        </p:grpSpPr>
        <p:sp>
          <p:nvSpPr>
            <p:cNvPr id="92179" name="Oval 6"/>
            <p:cNvSpPr>
              <a:spLocks noChangeArrowheads="1"/>
            </p:cNvSpPr>
            <p:nvPr/>
          </p:nvSpPr>
          <p:spPr bwMode="auto">
            <a:xfrm>
              <a:off x="462" y="1239"/>
              <a:ext cx="1202" cy="409"/>
            </a:xfrm>
            <a:prstGeom prst="ellipse">
              <a:avLst/>
            </a:prstGeom>
            <a:noFill/>
            <a:ln w="9525">
              <a:solidFill>
                <a:srgbClr val="FF3300"/>
              </a:solidFill>
              <a:round/>
            </a:ln>
          </p:spPr>
          <p:txBody>
            <a:bodyPr wrap="none" anchor="ctr">
              <a:spAutoFit/>
            </a:bodyPr>
            <a:lstStyle/>
            <a:p>
              <a:pPr algn="ctr">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2180" name="Oval 7"/>
            <p:cNvSpPr>
              <a:spLocks noChangeArrowheads="1"/>
            </p:cNvSpPr>
            <p:nvPr/>
          </p:nvSpPr>
          <p:spPr bwMode="auto">
            <a:xfrm>
              <a:off x="1998" y="1239"/>
              <a:ext cx="1202" cy="409"/>
            </a:xfrm>
            <a:prstGeom prst="ellipse">
              <a:avLst/>
            </a:prstGeom>
            <a:noFill/>
            <a:ln w="9525">
              <a:solidFill>
                <a:srgbClr val="FF3300"/>
              </a:solidFill>
              <a:round/>
            </a:ln>
          </p:spPr>
          <p:txBody>
            <a:bodyPr wrap="none" anchor="ctr">
              <a:spAutoFit/>
            </a:bodyPr>
            <a:lstStyle/>
            <a:p>
              <a:pPr algn="ctr">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2181" name="Line 8"/>
            <p:cNvSpPr>
              <a:spLocks noChangeShapeType="1"/>
            </p:cNvSpPr>
            <p:nvPr/>
          </p:nvSpPr>
          <p:spPr bwMode="auto">
            <a:xfrm>
              <a:off x="1655" y="1440"/>
              <a:ext cx="384" cy="0"/>
            </a:xfrm>
            <a:prstGeom prst="line">
              <a:avLst/>
            </a:prstGeom>
            <a:noFill/>
            <a:ln w="9525">
              <a:solidFill>
                <a:srgbClr val="FF3300"/>
              </a:solidFill>
              <a:round/>
              <a:tailEnd type="triangle" w="med" len="med"/>
            </a:ln>
          </p:spPr>
          <p:txBody>
            <a:bodyPr>
              <a:spAutoFit/>
            </a:bodyPr>
            <a:lstStyle/>
            <a:p>
              <a:endParaRPr lang="zh-CN" altLang="en-US"/>
            </a:p>
          </p:txBody>
        </p:sp>
        <p:sp>
          <p:nvSpPr>
            <p:cNvPr id="92182" name="Text Box 9"/>
            <p:cNvSpPr txBox="1">
              <a:spLocks noChangeArrowheads="1"/>
            </p:cNvSpPr>
            <p:nvPr/>
          </p:nvSpPr>
          <p:spPr bwMode="auto">
            <a:xfrm>
              <a:off x="1730" y="1192"/>
              <a:ext cx="288"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54278" name="Text Box 10"/>
          <p:cNvSpPr txBox="1">
            <a:spLocks noChangeArrowheads="1"/>
          </p:cNvSpPr>
          <p:nvPr/>
        </p:nvSpPr>
        <p:spPr bwMode="auto">
          <a:xfrm>
            <a:off x="5181600" y="2057400"/>
            <a:ext cx="2133600" cy="457200"/>
          </a:xfrm>
          <a:prstGeom prst="rect">
            <a:avLst/>
          </a:prstGeom>
          <a:no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代表移进动作</a:t>
            </a:r>
            <a:endParaRPr kumimoji="1" lang="zh-CN" altLang="en-US" sz="2400" b="1">
              <a:latin typeface="华文细黑" panose="02010600040101010101" pitchFamily="2" charset="-122"/>
              <a:ea typeface="华文细黑" panose="02010600040101010101" pitchFamily="2" charset="-122"/>
            </a:endParaRPr>
          </a:p>
        </p:txBody>
      </p:sp>
      <p:sp>
        <p:nvSpPr>
          <p:cNvPr id="54279" name="Text Box 11"/>
          <p:cNvSpPr txBox="1">
            <a:spLocks noChangeArrowheads="1"/>
          </p:cNvSpPr>
          <p:nvPr/>
        </p:nvSpPr>
        <p:spPr bwMode="auto">
          <a:xfrm>
            <a:off x="304800" y="2971800"/>
            <a:ext cx="5943600" cy="457200"/>
          </a:xfrm>
          <a:prstGeom prst="rect">
            <a:avLst/>
          </a:prstGeom>
          <a:noFill/>
          <a:ln w="9525">
            <a:noFill/>
            <a:miter lim="800000"/>
          </a:ln>
        </p:spPr>
        <p:txBody>
          <a:bodyPr>
            <a:spAutoFit/>
          </a:bodyPr>
          <a:lstStyle/>
          <a:p>
            <a:pPr algn="just">
              <a:spcBef>
                <a:spcPct val="50000"/>
              </a:spcBef>
            </a:pPr>
            <a:r>
              <a:rPr kumimoji="1" lang="zh-CN" altLang="en-US" sz="2400" b="1">
                <a:latin typeface="华文细黑" panose="02010600040101010101" pitchFamily="2" charset="-122"/>
                <a:ea typeface="华文细黑" panose="02010600040101010101" pitchFamily="2" charset="-122"/>
              </a:rPr>
              <a:t>② </a:t>
            </a:r>
            <a:r>
              <a:rPr kumimoji="1" lang="en-US" altLang="zh-CN" sz="2400" b="1">
                <a:latin typeface="华文细黑" panose="02010600040101010101" pitchFamily="2" charset="-122"/>
                <a:ea typeface="华文细黑" panose="02010600040101010101" pitchFamily="2" charset="-122"/>
              </a:rPr>
              <a:t>x</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V</a:t>
            </a:r>
            <a:r>
              <a:rPr kumimoji="1" lang="en-US" altLang="zh-CN" sz="2400" b="1" baseline="-30000">
                <a:latin typeface="华文细黑" panose="02010600040101010101" pitchFamily="2" charset="-122"/>
                <a:ea typeface="华文细黑" panose="02010600040101010101" pitchFamily="2" charset="-122"/>
              </a:rPr>
              <a:t>N</a:t>
            </a:r>
            <a:r>
              <a:rPr kumimoji="1" lang="zh-CN" altLang="en-US" sz="2400" b="1">
                <a:latin typeface="华文细黑" panose="02010600040101010101" pitchFamily="2" charset="-122"/>
                <a:ea typeface="华文细黑" panose="02010600040101010101" pitchFamily="2" charset="-122"/>
              </a:rPr>
              <a:t>时，转换规则</a:t>
            </a:r>
            <a:endParaRPr kumimoji="1" lang="zh-CN" altLang="en-US" sz="2400" b="1">
              <a:latin typeface="华文细黑" panose="02010600040101010101" pitchFamily="2" charset="-122"/>
              <a:ea typeface="华文细黑" panose="02010600040101010101" pitchFamily="2" charset="-122"/>
            </a:endParaRPr>
          </a:p>
        </p:txBody>
      </p:sp>
      <p:grpSp>
        <p:nvGrpSpPr>
          <p:cNvPr id="3" name="Group 12"/>
          <p:cNvGrpSpPr/>
          <p:nvPr/>
        </p:nvGrpSpPr>
        <p:grpSpPr bwMode="auto">
          <a:xfrm>
            <a:off x="352425" y="3230563"/>
            <a:ext cx="4451350" cy="1989137"/>
            <a:chOff x="222" y="2035"/>
            <a:chExt cx="2804" cy="1253"/>
          </a:xfrm>
        </p:grpSpPr>
        <p:sp>
          <p:nvSpPr>
            <p:cNvPr id="92169" name="Oval 13"/>
            <p:cNvSpPr>
              <a:spLocks noChangeArrowheads="1"/>
            </p:cNvSpPr>
            <p:nvPr/>
          </p:nvSpPr>
          <p:spPr bwMode="auto">
            <a:xfrm>
              <a:off x="222" y="2343"/>
              <a:ext cx="1202" cy="409"/>
            </a:xfrm>
            <a:prstGeom prst="ellipse">
              <a:avLst/>
            </a:prstGeom>
            <a:noFill/>
            <a:ln w="9525">
              <a:solidFill>
                <a:srgbClr val="FF3300"/>
              </a:solidFill>
              <a:round/>
            </a:ln>
          </p:spPr>
          <p:txBody>
            <a:bodyPr wrap="none" anchor="ctr">
              <a:spAutoFit/>
            </a:bodyPr>
            <a:lstStyle/>
            <a:p>
              <a:pPr algn="ctr">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2170" name="Oval 14"/>
            <p:cNvSpPr>
              <a:spLocks noChangeArrowheads="1"/>
            </p:cNvSpPr>
            <p:nvPr/>
          </p:nvSpPr>
          <p:spPr bwMode="auto">
            <a:xfrm>
              <a:off x="1974" y="2460"/>
              <a:ext cx="753" cy="409"/>
            </a:xfrm>
            <a:prstGeom prst="ellipse">
              <a:avLst/>
            </a:prstGeom>
            <a:noFill/>
            <a:ln w="9525">
              <a:solidFill>
                <a:srgbClr val="FF3300"/>
              </a:solidFill>
              <a:round/>
            </a:ln>
          </p:spPr>
          <p:txBody>
            <a:bodyPr wrap="none" anchor="ctr">
              <a:spAutoFit/>
            </a:bodyPr>
            <a:lstStyle/>
            <a:p>
              <a:pPr algn="ctr">
                <a:spcBef>
                  <a:spcPct val="50000"/>
                </a:spcBef>
              </a:pPr>
              <a:r>
                <a:rPr lang="en-US" altLang="zh-CN" sz="2400">
                  <a:latin typeface="Times New Roman" panose="02020603050405020304" pitchFamily="18" charset="0"/>
                  <a:ea typeface="楷体_GB2312"/>
                  <a:cs typeface="Times New Roman" panose="02020603050405020304" pitchFamily="18" charset="0"/>
                </a:rPr>
                <a:t>x→.</a:t>
              </a:r>
              <a:r>
                <a:rPr lang="en-US" altLang="zh-CN" sz="2400">
                  <a:latin typeface="Times New Roman" panose="02020603050405020304" pitchFamily="18" charset="0"/>
                  <a:ea typeface="楷体_GB2312"/>
                  <a:cs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sp>
          <p:nvSpPr>
            <p:cNvPr id="92171" name="Line 15"/>
            <p:cNvSpPr>
              <a:spLocks noChangeShapeType="1"/>
            </p:cNvSpPr>
            <p:nvPr/>
          </p:nvSpPr>
          <p:spPr bwMode="auto">
            <a:xfrm flipV="1">
              <a:off x="1424" y="2304"/>
              <a:ext cx="544" cy="201"/>
            </a:xfrm>
            <a:prstGeom prst="line">
              <a:avLst/>
            </a:prstGeom>
            <a:noFill/>
            <a:ln w="9525">
              <a:solidFill>
                <a:srgbClr val="FF3300"/>
              </a:solidFill>
              <a:round/>
              <a:tailEnd type="triangle" w="med" len="med"/>
            </a:ln>
          </p:spPr>
          <p:txBody>
            <a:bodyPr>
              <a:spAutoFit/>
            </a:bodyPr>
            <a:lstStyle/>
            <a:p>
              <a:endParaRPr lang="zh-CN" altLang="en-US"/>
            </a:p>
          </p:txBody>
        </p:sp>
        <p:sp>
          <p:nvSpPr>
            <p:cNvPr id="92172" name="Text Box 16"/>
            <p:cNvSpPr txBox="1">
              <a:spLocks noChangeArrowheads="1"/>
            </p:cNvSpPr>
            <p:nvPr/>
          </p:nvSpPr>
          <p:spPr bwMode="auto">
            <a:xfrm>
              <a:off x="1511" y="2813"/>
              <a:ext cx="288" cy="288"/>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2173" name="Text Box 17"/>
            <p:cNvSpPr txBox="1">
              <a:spLocks noChangeArrowheads="1"/>
            </p:cNvSpPr>
            <p:nvPr/>
          </p:nvSpPr>
          <p:spPr bwMode="auto">
            <a:xfrm>
              <a:off x="1521" y="2407"/>
              <a:ext cx="299" cy="260"/>
            </a:xfrm>
            <a:prstGeom prst="rect">
              <a:avLst/>
            </a:prstGeom>
            <a:noFill/>
            <a:ln w="9525">
              <a:noFill/>
              <a:miter lim="800000"/>
            </a:ln>
          </p:spPr>
          <p:txBody>
            <a:bodyPr/>
            <a:lstStyle/>
            <a:p>
              <a:pPr algn="just" eaLnBrk="0" hangingPunct="0"/>
              <a:r>
                <a:rPr lang="zh-CN" altLang="en-US" sz="2400">
                  <a:latin typeface="楷体_GB2312"/>
                  <a:ea typeface="楷体_GB2312"/>
                  <a:cs typeface="楷体_GB2312"/>
                  <a:sym typeface="Symbol" panose="05050102010706020507" pitchFamily="18" charset="2"/>
                </a:rPr>
                <a:t></a:t>
              </a:r>
              <a:endParaRPr lang="zh-CN" altLang="en-US" sz="2400">
                <a:latin typeface="楷体_GB2312"/>
                <a:ea typeface="楷体_GB2312"/>
                <a:cs typeface="楷体_GB2312"/>
              </a:endParaRPr>
            </a:p>
          </p:txBody>
        </p:sp>
        <p:sp>
          <p:nvSpPr>
            <p:cNvPr id="92174" name="Oval 18"/>
            <p:cNvSpPr>
              <a:spLocks noChangeArrowheads="1"/>
            </p:cNvSpPr>
            <p:nvPr/>
          </p:nvSpPr>
          <p:spPr bwMode="auto">
            <a:xfrm>
              <a:off x="1932" y="2035"/>
              <a:ext cx="812" cy="409"/>
            </a:xfrm>
            <a:prstGeom prst="ellipse">
              <a:avLst/>
            </a:prstGeom>
            <a:noFill/>
            <a:ln w="9525">
              <a:solidFill>
                <a:srgbClr val="FF3300"/>
              </a:solidFill>
              <a:round/>
            </a:ln>
          </p:spPr>
          <p:txBody>
            <a:bodyPr wrap="none" anchor="ctr">
              <a:spAutoFit/>
            </a:bodyPr>
            <a:lstStyle/>
            <a:p>
              <a:pPr algn="ctr">
                <a:spcBef>
                  <a:spcPct val="50000"/>
                </a:spcBef>
              </a:pPr>
              <a:r>
                <a:rPr lang="en-US" altLang="zh-CN" sz="2400">
                  <a:latin typeface="Times New Roman" panose="02020603050405020304" pitchFamily="18" charset="0"/>
                  <a:ea typeface="华文细黑" panose="02010600040101010101" pitchFamily="2" charset="-122"/>
                </a:rPr>
                <a:t>x</a:t>
              </a:r>
              <a:r>
                <a:rPr lang="en-US" altLang="zh-CN" sz="2400">
                  <a:latin typeface="华文细黑" panose="02010600040101010101" pitchFamily="2" charset="-122"/>
                  <a:ea typeface="华文细黑" panose="02010600040101010101" pitchFamily="2" charset="-122"/>
                </a:rPr>
                <a:t>→.</a:t>
              </a:r>
              <a:r>
                <a:rPr lang="en-US" altLang="zh-CN" sz="2400">
                  <a:latin typeface="华文细黑" panose="02010600040101010101" pitchFamily="2" charset="-122"/>
                  <a:ea typeface="华文细黑" panose="02010600040101010101" pitchFamily="2" charset="-122"/>
                  <a:sym typeface="Symbol" panose="05050102010706020507" pitchFamily="18" charset="2"/>
                </a:rPr>
                <a:t></a:t>
              </a:r>
              <a:endParaRPr lang="en-US" altLang="zh-CN" sz="2400">
                <a:latin typeface="华文细黑" panose="02010600040101010101" pitchFamily="2" charset="-122"/>
                <a:ea typeface="华文细黑" panose="02010600040101010101" pitchFamily="2" charset="-122"/>
                <a:sym typeface="Symbol" panose="05050102010706020507" pitchFamily="18" charset="2"/>
              </a:endParaRPr>
            </a:p>
          </p:txBody>
        </p:sp>
        <p:sp>
          <p:nvSpPr>
            <p:cNvPr id="92175" name="Oval 19"/>
            <p:cNvSpPr>
              <a:spLocks noChangeArrowheads="1"/>
            </p:cNvSpPr>
            <p:nvPr/>
          </p:nvSpPr>
          <p:spPr bwMode="auto">
            <a:xfrm>
              <a:off x="1824" y="2879"/>
              <a:ext cx="1202" cy="409"/>
            </a:xfrm>
            <a:prstGeom prst="ellipse">
              <a:avLst/>
            </a:prstGeom>
            <a:noFill/>
            <a:ln w="9525">
              <a:solidFill>
                <a:srgbClr val="FF3300"/>
              </a:solidFill>
              <a:round/>
            </a:ln>
          </p:spPr>
          <p:txBody>
            <a:bodyPr wrap="none" anchor="ctr">
              <a:spAutoFit/>
            </a:bodyPr>
            <a:lstStyle/>
            <a:p>
              <a:pPr algn="ctr">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2176" name="Line 20"/>
            <p:cNvSpPr>
              <a:spLocks noChangeShapeType="1"/>
            </p:cNvSpPr>
            <p:nvPr/>
          </p:nvSpPr>
          <p:spPr bwMode="auto">
            <a:xfrm flipV="1">
              <a:off x="1344" y="2633"/>
              <a:ext cx="654" cy="7"/>
            </a:xfrm>
            <a:prstGeom prst="line">
              <a:avLst/>
            </a:prstGeom>
            <a:noFill/>
            <a:ln w="9525">
              <a:solidFill>
                <a:srgbClr val="FF3300"/>
              </a:solidFill>
              <a:round/>
              <a:tailEnd type="triangle" w="med" len="med"/>
            </a:ln>
          </p:spPr>
          <p:txBody>
            <a:bodyPr>
              <a:spAutoFit/>
            </a:bodyPr>
            <a:lstStyle/>
            <a:p>
              <a:endParaRPr lang="zh-CN" altLang="en-US"/>
            </a:p>
          </p:txBody>
        </p:sp>
        <p:sp>
          <p:nvSpPr>
            <p:cNvPr id="92177" name="Line 21"/>
            <p:cNvSpPr>
              <a:spLocks noChangeShapeType="1"/>
            </p:cNvSpPr>
            <p:nvPr/>
          </p:nvSpPr>
          <p:spPr bwMode="auto">
            <a:xfrm>
              <a:off x="1248" y="2688"/>
              <a:ext cx="576" cy="384"/>
            </a:xfrm>
            <a:prstGeom prst="line">
              <a:avLst/>
            </a:prstGeom>
            <a:noFill/>
            <a:ln w="9525">
              <a:solidFill>
                <a:srgbClr val="FF3300"/>
              </a:solidFill>
              <a:round/>
              <a:tailEnd type="triangle" w="med" len="med"/>
            </a:ln>
          </p:spPr>
          <p:txBody>
            <a:bodyPr>
              <a:spAutoFit/>
            </a:bodyPr>
            <a:lstStyle/>
            <a:p>
              <a:endParaRPr lang="zh-CN" altLang="en-US"/>
            </a:p>
          </p:txBody>
        </p:sp>
        <p:sp>
          <p:nvSpPr>
            <p:cNvPr id="92178" name="Text Box 22"/>
            <p:cNvSpPr txBox="1">
              <a:spLocks noChangeArrowheads="1"/>
            </p:cNvSpPr>
            <p:nvPr/>
          </p:nvSpPr>
          <p:spPr bwMode="auto">
            <a:xfrm>
              <a:off x="1532" y="2166"/>
              <a:ext cx="288" cy="253"/>
            </a:xfrm>
            <a:prstGeom prst="rect">
              <a:avLst/>
            </a:prstGeom>
            <a:noFill/>
            <a:ln w="9525">
              <a:noFill/>
              <a:miter lim="800000"/>
            </a:ln>
          </p:spPr>
          <p:txBody>
            <a:bodyPr/>
            <a:lstStyle/>
            <a:p>
              <a:pPr algn="just" eaLnBrk="0" hangingPunct="0"/>
              <a:r>
                <a:rPr lang="zh-CN" altLang="en-US" sz="2400">
                  <a:latin typeface="楷体_GB2312"/>
                  <a:ea typeface="楷体_GB2312"/>
                  <a:cs typeface="楷体_GB2312"/>
                  <a:sym typeface="Symbol" panose="05050102010706020507" pitchFamily="18" charset="2"/>
                </a:rPr>
                <a:t></a:t>
              </a:r>
              <a:endParaRPr lang="zh-CN" altLang="en-US" sz="2400">
                <a:latin typeface="楷体_GB2312"/>
                <a:ea typeface="楷体_GB2312"/>
                <a:cs typeface="楷体_GB2312"/>
              </a:endParaRPr>
            </a:p>
          </p:txBody>
        </p:sp>
      </p:grpSp>
      <p:sp>
        <p:nvSpPr>
          <p:cNvPr id="54281" name="Text Box 23"/>
          <p:cNvSpPr txBox="1">
            <a:spLocks noChangeArrowheads="1"/>
          </p:cNvSpPr>
          <p:nvPr/>
        </p:nvSpPr>
        <p:spPr bwMode="auto">
          <a:xfrm>
            <a:off x="304800" y="5384800"/>
            <a:ext cx="8610600" cy="830263"/>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该规则表明，只有从剩余符号串中看到了可从</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推出的全部符号，状态</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A→α.xβ</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才可经</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x</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弧进入状态</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A→αx.β</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468">
                                            <p:txEl>
                                              <p:pRg st="1" end="1"/>
                                            </p:txEl>
                                          </p:spTgt>
                                        </p:tgtEl>
                                        <p:attrNameLst>
                                          <p:attrName>style.visibility</p:attrName>
                                        </p:attrNameLst>
                                      </p:cBhvr>
                                      <p:to>
                                        <p:strVal val="visible"/>
                                      </p:to>
                                    </p:set>
                                    <p:animEffect transition="in" filter="wipe(left)">
                                      <p:cBhvr>
                                        <p:cTn id="7" dur="500"/>
                                        <p:tgtEl>
                                          <p:spTgt spid="624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wipe(left)">
                                      <p:cBhvr>
                                        <p:cTn id="17" dur="500"/>
                                        <p:tgtEl>
                                          <p:spTgt spid="54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wipe(left)">
                                      <p:cBhvr>
                                        <p:cTn id="22" dur="500"/>
                                        <p:tgtEl>
                                          <p:spTgt spid="542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81"/>
                                        </p:tgtEl>
                                        <p:attrNameLst>
                                          <p:attrName>style.visibility</p:attrName>
                                        </p:attrNameLst>
                                      </p:cBhvr>
                                      <p:to>
                                        <p:strVal val="visible"/>
                                      </p:to>
                                    </p:set>
                                    <p:animEffect transition="in" filter="fade">
                                      <p:cBhvr>
                                        <p:cTn id="32"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P spid="54279" grpId="0"/>
      <p:bldP spid="5428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5"/>
          <p:cNvSpPr>
            <a:spLocks noGrp="1"/>
          </p:cNvSpPr>
          <p:nvPr>
            <p:ph type="sldNum" sz="quarter" idx="12"/>
          </p:nvPr>
        </p:nvSpPr>
        <p:spPr>
          <a:noFill/>
        </p:spPr>
        <p:txBody>
          <a:bodyPr/>
          <a:lstStyle/>
          <a:p>
            <a:fld id="{DAAD8607-5E54-43F1-89E3-6D204BC01B40}"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3186" name="Text Box 3"/>
          <p:cNvSpPr txBox="1">
            <a:spLocks noChangeArrowheads="1"/>
          </p:cNvSpPr>
          <p:nvPr/>
        </p:nvSpPr>
        <p:spPr bwMode="auto">
          <a:xfrm>
            <a:off x="323850" y="333375"/>
            <a:ext cx="9144000" cy="457200"/>
          </a:xfrm>
          <a:prstGeom prst="rect">
            <a:avLst/>
          </a:prstGeom>
          <a:noFill/>
          <a:ln w="9525">
            <a:noFill/>
            <a:miter lim="800000"/>
          </a:ln>
        </p:spPr>
        <p:txBody>
          <a:bodyPr>
            <a:spAutoFit/>
          </a:bodyPr>
          <a:lstStyle/>
          <a:p>
            <a:r>
              <a:rPr kumimoji="1" lang="zh-CN" altLang="en-US" sz="2400" b="1">
                <a:solidFill>
                  <a:srgbClr val="FF3300"/>
                </a:solidFill>
                <a:latin typeface="楷体_GB2312"/>
                <a:ea typeface="楷体_GB2312"/>
                <a:cs typeface="楷体_GB2312"/>
              </a:rPr>
              <a:t>二 </a:t>
            </a:r>
            <a:r>
              <a:rPr kumimoji="1" lang="zh-CN" altLang="en-US" sz="2400" b="1">
                <a:latin typeface="楷体_GB2312"/>
                <a:ea typeface="楷体_GB2312"/>
                <a:cs typeface="楷体_GB2312"/>
              </a:rPr>
              <a:t> </a:t>
            </a:r>
            <a:r>
              <a:rPr kumimoji="1" lang="zh-CN" altLang="en-US" sz="2400" b="1">
                <a:solidFill>
                  <a:srgbClr val="FF3300"/>
                </a:solidFill>
                <a:latin typeface="楷体_GB2312"/>
                <a:ea typeface="楷体_GB2312"/>
                <a:cs typeface="楷体_GB2312"/>
              </a:rPr>
              <a:t>识别活前缀的有穷自动机 </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63492" name="Rectangle 4"/>
          <p:cNvSpPr>
            <a:spLocks noChangeArrowheads="1"/>
          </p:cNvSpPr>
          <p:nvPr/>
        </p:nvSpPr>
        <p:spPr bwMode="auto">
          <a:xfrm>
            <a:off x="358775" y="1031875"/>
            <a:ext cx="5976938" cy="1568450"/>
          </a:xfrm>
          <a:prstGeom prst="rect">
            <a:avLst/>
          </a:prstGeom>
          <a:noFill/>
          <a:ln>
            <a:noFill/>
          </a:ln>
        </p:spPr>
        <p:txBody>
          <a:bodyPr>
            <a:spAutoFit/>
          </a:bodyPr>
          <a:lstStyle/>
          <a:p>
            <a:pPr algn="just">
              <a:spcBef>
                <a:spcPct val="50000"/>
              </a:spcBef>
              <a:tabLst>
                <a:tab pos="457200" algn="l"/>
              </a:tabLst>
              <a:defRPr/>
            </a:pP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）项目的</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NFA</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转换规则</a:t>
            </a: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spcBef>
                <a:spcPct val="50000"/>
              </a:spcBef>
              <a:tabLst>
                <a:tab pos="457200" algn="l"/>
              </a:tabLst>
              <a:defRPr/>
            </a:pP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tabLst>
                <a:tab pos="457200" algn="l"/>
              </a:tabLst>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③ </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NFA</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的开始状态和接受态</a:t>
            </a: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3493" name="Oval 5"/>
          <p:cNvSpPr>
            <a:spLocks noChangeArrowheads="1"/>
          </p:cNvSpPr>
          <p:nvPr/>
        </p:nvSpPr>
        <p:spPr bwMode="auto">
          <a:xfrm>
            <a:off x="1795463" y="2717800"/>
            <a:ext cx="1495425" cy="649288"/>
          </a:xfrm>
          <a:prstGeom prst="ellipse">
            <a:avLst/>
          </a:prstGeom>
          <a:noFill/>
          <a:ln w="9525">
            <a:solidFill>
              <a:srgbClr val="FF3300"/>
            </a:solidFill>
            <a:round/>
          </a:ln>
        </p:spPr>
        <p:txBody>
          <a:bodyPr anchor="ctr">
            <a:spAutoFit/>
          </a:bodyPr>
          <a:lstStyle/>
          <a:p>
            <a:pPr algn="ctr">
              <a:spcBef>
                <a:spcPct val="50000"/>
              </a:spcBef>
            </a:pPr>
            <a:r>
              <a:rPr kumimoji="1" lang="en-US" altLang="zh-CN" sz="2400" b="1">
                <a:latin typeface="楷体_GB2312"/>
                <a:ea typeface="华文细黑" panose="02010600040101010101" pitchFamily="2" charset="-122"/>
              </a:rPr>
              <a:t>S</a:t>
            </a:r>
            <a:r>
              <a:rPr kumimoji="1" lang="en-US" altLang="zh-CN" sz="2400" b="1">
                <a:latin typeface="楷体_GB2312"/>
                <a:ea typeface="华文细黑" panose="02010600040101010101" pitchFamily="2" charset="-122"/>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sym typeface="Symbol" panose="05050102010706020507" pitchFamily="18" charset="2"/>
              </a:rPr>
              <a:t>.S</a:t>
            </a:r>
            <a:endParaRPr kumimoji="1" lang="en-US" altLang="zh-CN" sz="2400" b="1">
              <a:latin typeface="Times New Roman" panose="02020603050405020304" pitchFamily="18" charset="0"/>
              <a:ea typeface="华文细黑" panose="02010600040101010101" pitchFamily="2" charset="-122"/>
              <a:sym typeface="Symbol" panose="05050102010706020507" pitchFamily="18" charset="2"/>
            </a:endParaRPr>
          </a:p>
        </p:txBody>
      </p:sp>
      <p:sp>
        <p:nvSpPr>
          <p:cNvPr id="63494" name="Oval 6"/>
          <p:cNvSpPr>
            <a:spLocks noChangeArrowheads="1"/>
          </p:cNvSpPr>
          <p:nvPr/>
        </p:nvSpPr>
        <p:spPr bwMode="auto">
          <a:xfrm>
            <a:off x="5184775" y="2717800"/>
            <a:ext cx="1536700" cy="649288"/>
          </a:xfrm>
          <a:prstGeom prst="ellipse">
            <a:avLst/>
          </a:prstGeom>
          <a:noFill/>
          <a:ln w="9525">
            <a:solidFill>
              <a:srgbClr val="FF3300"/>
            </a:solidFill>
            <a:round/>
          </a:ln>
        </p:spPr>
        <p:txBody>
          <a:bodyPr wrap="none" anchor="ctr">
            <a:spAutoFit/>
          </a:bodyPr>
          <a:lstStyle/>
          <a:p>
            <a:pPr algn="ctr">
              <a:spcBef>
                <a:spcPct val="50000"/>
              </a:spcBef>
            </a:pPr>
            <a:r>
              <a:rPr kumimoji="1" lang="en-US" altLang="zh-CN" sz="2400" b="1">
                <a:latin typeface="楷体_GB2312"/>
                <a:ea typeface="华文细黑" panose="02010600040101010101" pitchFamily="2" charset="-122"/>
              </a:rPr>
              <a:t>S</a:t>
            </a:r>
            <a:r>
              <a:rPr kumimoji="1" lang="en-US" altLang="zh-CN" sz="2400" b="1">
                <a:latin typeface="楷体_GB2312"/>
                <a:ea typeface="华文细黑" panose="02010600040101010101" pitchFamily="2" charset="-122"/>
                <a:sym typeface="Symbol" panose="05050102010706020507" pitchFamily="18" charset="2"/>
              </a:rPr>
              <a:t></a:t>
            </a:r>
            <a:r>
              <a:rPr kumimoji="1" lang="en-US" altLang="zh-CN" sz="2400" b="1">
                <a:latin typeface="楷体_GB2312"/>
                <a:ea typeface="华文细黑" panose="02010600040101010101" pitchFamily="2" charset="-122"/>
              </a:rPr>
              <a:t> </a:t>
            </a:r>
            <a:r>
              <a:rPr kumimoji="1" lang="en-US" altLang="zh-CN" sz="2400" b="1">
                <a:latin typeface="Times New Roman" panose="02020603050405020304" pitchFamily="18" charset="0"/>
                <a:ea typeface="华文细黑" panose="02010600040101010101" pitchFamily="2" charset="-122"/>
                <a:sym typeface="Symbol" panose="05050102010706020507" pitchFamily="18" charset="2"/>
              </a:rPr>
              <a:t>S.</a:t>
            </a:r>
            <a:endParaRPr kumimoji="1" lang="en-US" altLang="zh-CN" sz="2400" b="1">
              <a:latin typeface="Times New Roman" panose="02020603050405020304" pitchFamily="18" charset="0"/>
              <a:ea typeface="华文细黑" panose="02010600040101010101" pitchFamily="2" charset="-122"/>
              <a:sym typeface="Symbol" panose="05050102010706020507" pitchFamily="18" charset="2"/>
            </a:endParaRPr>
          </a:p>
        </p:txBody>
      </p:sp>
      <p:sp>
        <p:nvSpPr>
          <p:cNvPr id="55303" name="Text Box 7"/>
          <p:cNvSpPr txBox="1">
            <a:spLocks noChangeArrowheads="1"/>
          </p:cNvSpPr>
          <p:nvPr/>
        </p:nvSpPr>
        <p:spPr bwMode="auto">
          <a:xfrm>
            <a:off x="1785938" y="3403600"/>
            <a:ext cx="2209800" cy="457200"/>
          </a:xfrm>
          <a:prstGeom prst="rect">
            <a:avLst/>
          </a:prstGeom>
          <a:no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开始状态</a:t>
            </a:r>
            <a:endParaRPr kumimoji="1" lang="zh-CN" altLang="en-US" sz="2400" b="1">
              <a:latin typeface="华文细黑" panose="02010600040101010101" pitchFamily="2" charset="-122"/>
              <a:ea typeface="华文细黑" panose="02010600040101010101" pitchFamily="2" charset="-122"/>
            </a:endParaRPr>
          </a:p>
        </p:txBody>
      </p:sp>
      <p:sp>
        <p:nvSpPr>
          <p:cNvPr id="55304" name="Text Box 8"/>
          <p:cNvSpPr txBox="1">
            <a:spLocks noChangeArrowheads="1"/>
          </p:cNvSpPr>
          <p:nvPr/>
        </p:nvSpPr>
        <p:spPr bwMode="auto">
          <a:xfrm>
            <a:off x="5254625" y="3403600"/>
            <a:ext cx="1981200" cy="457200"/>
          </a:xfrm>
          <a:prstGeom prst="rect">
            <a:avLst/>
          </a:prstGeom>
          <a:noFill/>
          <a:ln w="9525">
            <a:noFill/>
            <a:miter lim="800000"/>
          </a:ln>
        </p:spPr>
        <p:txBody>
          <a:bodyPr>
            <a:spAutoFit/>
          </a:bodyPr>
          <a:lstStyle/>
          <a:p>
            <a:pPr>
              <a:spcBef>
                <a:spcPct val="50000"/>
              </a:spcBef>
            </a:pPr>
            <a:r>
              <a:rPr kumimoji="1" lang="zh-CN" altLang="en-US" sz="2400" b="1">
                <a:latin typeface="华文细黑" panose="02010600040101010101" pitchFamily="2" charset="-122"/>
                <a:ea typeface="华文细黑" panose="02010600040101010101" pitchFamily="2" charset="-122"/>
              </a:rPr>
              <a:t>接受状态</a:t>
            </a:r>
            <a:endParaRPr kumimoji="1" lang="zh-CN" altLang="en-US" sz="2400" b="1">
              <a:latin typeface="华文细黑" panose="02010600040101010101" pitchFamily="2" charset="-122"/>
              <a:ea typeface="华文细黑" panose="02010600040101010101" pitchFamily="2" charset="-122"/>
            </a:endParaRPr>
          </a:p>
        </p:txBody>
      </p:sp>
      <p:sp>
        <p:nvSpPr>
          <p:cNvPr id="55305" name="Rectangle 9"/>
          <p:cNvSpPr>
            <a:spLocks noChangeArrowheads="1"/>
          </p:cNvSpPr>
          <p:nvPr/>
        </p:nvSpPr>
        <p:spPr bwMode="auto">
          <a:xfrm>
            <a:off x="358775" y="4221163"/>
            <a:ext cx="6213475" cy="1066800"/>
          </a:xfrm>
          <a:prstGeom prst="rect">
            <a:avLst/>
          </a:prstGeom>
          <a:noFill/>
          <a:ln w="9525">
            <a:noFill/>
            <a:miter lim="800000"/>
          </a:ln>
        </p:spPr>
        <p:txBody>
          <a:bodyPr>
            <a:spAutoFit/>
          </a:bodyPr>
          <a:lstStyle/>
          <a:p>
            <a:pPr algn="just">
              <a:tabLst>
                <a:tab pos="457200" algn="l"/>
              </a:tabLst>
            </a:pPr>
            <a:r>
              <a:rPr kumimoji="1" lang="zh-CN" altLang="en-US" sz="2400" b="1">
                <a:latin typeface="华文细黑" panose="02010600040101010101" pitchFamily="2" charset="-122"/>
                <a:ea typeface="华文细黑" panose="02010600040101010101" pitchFamily="2" charset="-122"/>
              </a:rPr>
              <a:t>④任何形如</a:t>
            </a:r>
            <a:r>
              <a:rPr kumimoji="1" lang="en-US" altLang="zh-CN" sz="2400" b="1">
                <a:latin typeface="华文细黑" panose="02010600040101010101" pitchFamily="2" charset="-122"/>
                <a:ea typeface="华文细黑" panose="02010600040101010101" pitchFamily="2" charset="-122"/>
              </a:rPr>
              <a:t>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 </a:t>
            </a:r>
            <a:r>
              <a:rPr kumimoji="1" lang="en-US" altLang="zh-CN" sz="2400" b="1" baseline="-30000">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a:latin typeface="华文细黑" panose="02010600040101010101" pitchFamily="2" charset="-122"/>
                <a:ea typeface="华文细黑" panose="02010600040101010101" pitchFamily="2" charset="-122"/>
              </a:rPr>
              <a:t>项目称为句柄识别态。</a:t>
            </a:r>
            <a:endParaRPr kumimoji="1" lang="zh-CN" altLang="en-US" sz="2400" b="1">
              <a:latin typeface="华文细黑" panose="02010600040101010101" pitchFamily="2" charset="-122"/>
              <a:ea typeface="华文细黑" panose="02010600040101010101" pitchFamily="2" charset="-122"/>
            </a:endParaRPr>
          </a:p>
          <a:p>
            <a:pPr algn="just">
              <a:tabLst>
                <a:tab pos="457200" algn="l"/>
              </a:tabLst>
            </a:pPr>
            <a:r>
              <a:rPr kumimoji="1" lang="zh-CN" altLang="en-US" sz="2400" b="1">
                <a:latin typeface="华文细黑" panose="02010600040101010101" pitchFamily="2" charset="-122"/>
                <a:ea typeface="华文细黑" panose="02010600040101010101" pitchFamily="2" charset="-122"/>
              </a:rPr>
              <a:t>    </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NFA</a:t>
            </a:r>
            <a:r>
              <a:rPr kumimoji="1" lang="zh-CN" altLang="en-US" sz="2400" b="1">
                <a:latin typeface="华文细黑" panose="02010600040101010101" pitchFamily="2" charset="-122"/>
                <a:ea typeface="华文细黑" panose="02010600040101010101" pitchFamily="2" charset="-122"/>
                <a:sym typeface="Symbol" panose="05050102010706020507" pitchFamily="18" charset="2"/>
              </a:rPr>
              <a:t>的任何状态又称为活前缀识别态。</a:t>
            </a:r>
            <a:endParaRPr kumimoji="1" lang="zh-CN" altLang="en-US" sz="2400" b="1">
              <a:latin typeface="华文细黑" panose="02010600040101010101" pitchFamily="2" charset="-122"/>
              <a:ea typeface="华文细黑" panose="02010600040101010101" pitchFamily="2" charset="-122"/>
              <a:sym typeface="Symbol" panose="05050102010706020507" pitchFamily="18" charset="2"/>
            </a:endParaRPr>
          </a:p>
          <a:p>
            <a:pPr eaLnBrk="0" hangingPunct="0">
              <a:tabLst>
                <a:tab pos="457200" algn="l"/>
              </a:tabLst>
            </a:pPr>
            <a:endParaRPr kumimoji="1" lang="zh-CN" altLang="en-US" sz="2400" baseline="-30000">
              <a:latin typeface="华文细黑" panose="02010600040101010101" pitchFamily="2" charset="-122"/>
              <a:ea typeface="华文细黑" panose="0201060004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2">
                                            <p:txEl>
                                              <p:pRg st="2" end="2"/>
                                            </p:txEl>
                                          </p:spTgt>
                                        </p:tgtEl>
                                        <p:attrNameLst>
                                          <p:attrName>style.visibility</p:attrName>
                                        </p:attrNameLst>
                                      </p:cBhvr>
                                      <p:to>
                                        <p:strVal val="visible"/>
                                      </p:to>
                                    </p:set>
                                    <p:animEffect transition="in" filter="wipe(left)">
                                      <p:cBhvr>
                                        <p:cTn id="7" dur="500"/>
                                        <p:tgtEl>
                                          <p:spTgt spid="6349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wipe(up)">
                                      <p:cBhvr>
                                        <p:cTn id="12" dur="500"/>
                                        <p:tgtEl>
                                          <p:spTgt spid="6349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5303"/>
                                        </p:tgtEl>
                                        <p:attrNameLst>
                                          <p:attrName>style.visibility</p:attrName>
                                        </p:attrNameLst>
                                      </p:cBhvr>
                                      <p:to>
                                        <p:strVal val="visible"/>
                                      </p:to>
                                    </p:set>
                                    <p:animEffect transition="in" filter="wipe(up)">
                                      <p:cBhvr>
                                        <p:cTn id="15" dur="500"/>
                                        <p:tgtEl>
                                          <p:spTgt spid="5530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3494"/>
                                        </p:tgtEl>
                                        <p:attrNameLst>
                                          <p:attrName>style.visibility</p:attrName>
                                        </p:attrNameLst>
                                      </p:cBhvr>
                                      <p:to>
                                        <p:strVal val="visible"/>
                                      </p:to>
                                    </p:set>
                                    <p:animEffect transition="in" filter="wipe(up)">
                                      <p:cBhvr>
                                        <p:cTn id="18" dur="500"/>
                                        <p:tgtEl>
                                          <p:spTgt spid="6349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5304"/>
                                        </p:tgtEl>
                                        <p:attrNameLst>
                                          <p:attrName>style.visibility</p:attrName>
                                        </p:attrNameLst>
                                      </p:cBhvr>
                                      <p:to>
                                        <p:strVal val="visible"/>
                                      </p:to>
                                    </p:set>
                                    <p:animEffect transition="in" filter="wipe(up)">
                                      <p:cBhvr>
                                        <p:cTn id="21" dur="500"/>
                                        <p:tgtEl>
                                          <p:spTgt spid="5530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5305"/>
                                        </p:tgtEl>
                                        <p:attrNameLst>
                                          <p:attrName>style.visibility</p:attrName>
                                        </p:attrNameLst>
                                      </p:cBhvr>
                                      <p:to>
                                        <p:strVal val="visible"/>
                                      </p:to>
                                    </p:set>
                                    <p:animEffect transition="in" filter="wipe(left)">
                                      <p:cBhvr>
                                        <p:cTn id="26"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494" grpId="0" animBg="1"/>
      <p:bldP spid="55303" grpId="0"/>
      <p:bldP spid="55304" grpId="0"/>
      <p:bldP spid="553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矩形 1"/>
          <p:cNvSpPr>
            <a:spLocks noChangeArrowheads="1"/>
          </p:cNvSpPr>
          <p:nvPr/>
        </p:nvSpPr>
        <p:spPr bwMode="auto">
          <a:xfrm>
            <a:off x="374650" y="217488"/>
            <a:ext cx="6769100" cy="1497012"/>
          </a:xfrm>
          <a:prstGeom prst="rect">
            <a:avLst/>
          </a:prstGeom>
          <a:noFill/>
          <a:ln w="9525">
            <a:noFill/>
            <a:miter lim="800000"/>
          </a:ln>
        </p:spPr>
        <p:txBody>
          <a:bodyPr>
            <a:spAutoFit/>
          </a:bodyPr>
          <a:lstStyle/>
          <a:p>
            <a:pPr eaLnBrk="0" hangingPunct="0">
              <a:lnSpc>
                <a:spcPct val="110000"/>
              </a:lnSpc>
              <a:spcBef>
                <a:spcPct val="50000"/>
              </a:spcBef>
            </a:pPr>
            <a:r>
              <a:rPr lang="zh-CN" altLang="en-US" sz="2400">
                <a:latin typeface="Book Antiqua" pitchFamily="18" charset="0"/>
                <a:ea typeface="微软雅黑" panose="020B0503020204020204" pitchFamily="34" charset="-122"/>
              </a:rPr>
              <a:t>自动分析工具</a:t>
            </a:r>
            <a:r>
              <a:rPr lang="en-US" altLang="zh-CN" sz="2400">
                <a:latin typeface="Courier New" panose="02070309020205020404" pitchFamily="49" charset="0"/>
                <a:ea typeface="微软雅黑" panose="020B0503020204020204" pitchFamily="34" charset="-122"/>
                <a:cs typeface="Courier New" panose="02070309020205020404" pitchFamily="49" charset="0"/>
              </a:rPr>
              <a:t>GNU bison</a:t>
            </a:r>
            <a:endParaRPr lang="en-US" altLang="zh-CN" sz="2400">
              <a:latin typeface="Courier New" panose="02070309020205020404" pitchFamily="49" charset="0"/>
              <a:ea typeface="微软雅黑" panose="020B0503020204020204" pitchFamily="34" charset="-122"/>
              <a:cs typeface="Courier New" panose="02070309020205020404" pitchFamily="49" charset="0"/>
            </a:endParaRPr>
          </a:p>
          <a:p>
            <a:pPr eaLnBrk="0" hangingPunct="0">
              <a:lnSpc>
                <a:spcPct val="110000"/>
              </a:lnSpc>
              <a:spcBef>
                <a:spcPct val="50000"/>
              </a:spcBef>
            </a:pPr>
            <a:r>
              <a:rPr lang="zh-CN" altLang="en-US" sz="2400">
                <a:latin typeface="Book Antiqua" pitchFamily="18" charset="0"/>
                <a:ea typeface="微软雅黑" panose="020B0503020204020204" pitchFamily="34" charset="-122"/>
              </a:rPr>
              <a:t>前身为</a:t>
            </a:r>
            <a:r>
              <a:rPr lang="en-US" altLang="zh-CN" sz="2400">
                <a:latin typeface="Courier New" panose="02070309020205020404" pitchFamily="49" charset="0"/>
                <a:ea typeface="微软雅黑" panose="020B0503020204020204" pitchFamily="34" charset="-122"/>
              </a:rPr>
              <a:t>yacc</a:t>
            </a:r>
            <a:r>
              <a:rPr lang="en-US" altLang="zh-CN" sz="2400">
                <a:latin typeface="Book Antiqua" pitchFamily="18" charset="0"/>
                <a:ea typeface="微软雅黑" panose="020B0503020204020204" pitchFamily="34" charset="-122"/>
              </a:rPr>
              <a:t>(</a:t>
            </a:r>
            <a:r>
              <a:rPr lang="en-US" altLang="en-US" sz="2400">
                <a:latin typeface="Book Antiqua" pitchFamily="18" charset="0"/>
                <a:ea typeface="微软雅黑" panose="020B0503020204020204" pitchFamily="34" charset="-122"/>
              </a:rPr>
              <a:t>Yet Another </a:t>
            </a:r>
            <a:r>
              <a:rPr lang="en-US" altLang="zh-CN" sz="2400">
                <a:latin typeface="Book Antiqua" pitchFamily="18" charset="0"/>
                <a:ea typeface="微软雅黑" panose="020B0503020204020204" pitchFamily="34" charset="-122"/>
              </a:rPr>
              <a:t>Compiler Compiler)</a:t>
            </a:r>
            <a:r>
              <a:rPr lang="zh-CN" altLang="en-US" sz="2400">
                <a:latin typeface="Book Antiqua" pitchFamily="18" charset="0"/>
                <a:ea typeface="微软雅黑" panose="020B0503020204020204" pitchFamily="34" charset="-122"/>
              </a:rPr>
              <a:t>，由</a:t>
            </a:r>
            <a:r>
              <a:rPr lang="en-US" altLang="zh-CN" sz="2400">
                <a:latin typeface="Book Antiqua" pitchFamily="18" charset="0"/>
                <a:ea typeface="微软雅黑" panose="020B0503020204020204" pitchFamily="34" charset="-122"/>
              </a:rPr>
              <a:t>Bell</a:t>
            </a:r>
            <a:r>
              <a:rPr lang="zh-CN" altLang="en-US" sz="2400">
                <a:latin typeface="Book Antiqua" pitchFamily="18" charset="0"/>
                <a:ea typeface="微软雅黑" panose="020B0503020204020204" pitchFamily="34" charset="-122"/>
              </a:rPr>
              <a:t>实验室于</a:t>
            </a:r>
            <a:r>
              <a:rPr lang="en-US" altLang="zh-CN" sz="2400">
                <a:latin typeface="Book Antiqua" pitchFamily="18" charset="0"/>
                <a:ea typeface="微软雅黑" panose="020B0503020204020204" pitchFamily="34" charset="-122"/>
              </a:rPr>
              <a:t>1979</a:t>
            </a:r>
            <a:r>
              <a:rPr lang="zh-CN" altLang="en-US" sz="2400">
                <a:latin typeface="Book Antiqua" pitchFamily="18" charset="0"/>
                <a:ea typeface="微软雅黑" panose="020B0503020204020204" pitchFamily="34" charset="-122"/>
              </a:rPr>
              <a:t>年开发</a:t>
            </a:r>
            <a:endParaRPr lang="en-US" altLang="zh-CN" sz="2400">
              <a:latin typeface="Book Antiqua" pitchFamily="18" charset="0"/>
              <a:ea typeface="微软雅黑" panose="020B0503020204020204" pitchFamily="34" charset="-122"/>
            </a:endParaRPr>
          </a:p>
        </p:txBody>
      </p:sp>
      <p:sp>
        <p:nvSpPr>
          <p:cNvPr id="3" name="矩形 2"/>
          <p:cNvSpPr>
            <a:spLocks noRot="1" noChangeAspect="1" noMove="1" noResize="1" noEditPoints="1" noAdjustHandles="1" noChangeArrowheads="1" noChangeShapeType="1" noTextEdit="1"/>
          </p:cNvSpPr>
          <p:nvPr/>
        </p:nvSpPr>
        <p:spPr>
          <a:xfrm>
            <a:off x="107504" y="1988840"/>
            <a:ext cx="8784976" cy="3600986"/>
          </a:xfrm>
          <a:prstGeom prst="rect">
            <a:avLst/>
          </a:prstGeom>
          <a:blipFill>
            <a:blip r:embed="rId1" cstate="print"/>
            <a:stretch>
              <a:fillRect l="-1110" r="-278" b="-1692"/>
            </a:stretch>
          </a:blipFill>
        </p:spPr>
        <p:txBody>
          <a:bodyPr/>
          <a:lstStyle/>
          <a:p>
            <a:pPr eaLnBrk="0" hangingPunct="0">
              <a:defRPr/>
            </a:pPr>
            <a:r>
              <a:rPr lang="zh-CN" altLang="en-US">
                <a:noFill/>
              </a:rPr>
              <a:t> </a:t>
            </a:r>
            <a:endParaRPr lang="zh-CN" altLang="en-US">
              <a:no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6"/>
          <p:cNvSpPr>
            <a:spLocks noGrp="1"/>
          </p:cNvSpPr>
          <p:nvPr>
            <p:ph type="sldNum" sz="quarter" idx="12"/>
          </p:nvPr>
        </p:nvSpPr>
        <p:spPr>
          <a:noFill/>
        </p:spPr>
        <p:txBody>
          <a:bodyPr/>
          <a:lstStyle/>
          <a:p>
            <a:fld id="{F209F62F-B983-4480-8FC9-0041E2EC8D79}"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4210" name="Rectangle 2"/>
          <p:cNvSpPr>
            <a:spLocks noGrp="1" noChangeArrowheads="1"/>
          </p:cNvSpPr>
          <p:nvPr>
            <p:ph type="title"/>
          </p:nvPr>
        </p:nvSpPr>
        <p:spPr>
          <a:xfrm>
            <a:off x="395288" y="260350"/>
            <a:ext cx="3538537" cy="360363"/>
          </a:xfrm>
        </p:spPr>
        <p:txBody>
          <a:bodyPr/>
          <a:lstStyle/>
          <a:p>
            <a:pPr eaLnBrk="1" hangingPunct="1"/>
            <a:r>
              <a:rPr lang="en-US" altLang="zh-CN" sz="2000" b="1">
                <a:solidFill>
                  <a:schemeClr val="tx1"/>
                </a:solidFill>
                <a:latin typeface="Times New Roman" panose="02020603050405020304" pitchFamily="18" charset="0"/>
                <a:cs typeface="Times New Roman" panose="02020603050405020304" pitchFamily="18" charset="0"/>
              </a:rPr>
              <a:t> [</a:t>
            </a:r>
            <a:r>
              <a:rPr lang="zh-CN" altLang="en-US" sz="2000" b="1">
                <a:solidFill>
                  <a:schemeClr val="tx1"/>
                </a:solidFill>
                <a:latin typeface="Times New Roman" panose="02020603050405020304" pitchFamily="18" charset="0"/>
                <a:cs typeface="Times New Roman" panose="02020603050405020304" pitchFamily="18" charset="0"/>
              </a:rPr>
              <a:t>例</a:t>
            </a:r>
            <a:r>
              <a:rPr lang="en-US" altLang="zh-CN" sz="2000" b="1">
                <a:solidFill>
                  <a:schemeClr val="tx1"/>
                </a:solidFill>
                <a:latin typeface="Times New Roman" panose="02020603050405020304" pitchFamily="18" charset="0"/>
                <a:cs typeface="Times New Roman" panose="02020603050405020304" pitchFamily="18" charset="0"/>
              </a:rPr>
              <a:t>]  G[S]:  S</a:t>
            </a:r>
            <a:r>
              <a:rPr lang="en-US" altLang="zh-CN" sz="2000" b="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S(S) | ε</a:t>
            </a:r>
            <a:br>
              <a:rPr lang="en-US" altLang="zh-CN" sz="2000" b="1">
                <a:solidFill>
                  <a:schemeClr val="tx1"/>
                </a:solidFill>
                <a:latin typeface="Times New Roman" panose="02020603050405020304" pitchFamily="18" charset="0"/>
                <a:cs typeface="Times New Roman" panose="02020603050405020304" pitchFamily="18" charset="0"/>
                <a:sym typeface="Wingdings" panose="05000000000000000000" pitchFamily="2" charset="2"/>
              </a:rPr>
            </a:br>
            <a:endParaRPr lang="zh-CN" altLang="en-US" sz="3700" b="1">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707587" name="Text Box 3"/>
          <p:cNvSpPr txBox="1">
            <a:spLocks noChangeArrowheads="1"/>
          </p:cNvSpPr>
          <p:nvPr/>
        </p:nvSpPr>
        <p:spPr bwMode="auto">
          <a:xfrm>
            <a:off x="3203575" y="5661025"/>
            <a:ext cx="447675" cy="396875"/>
          </a:xfrm>
          <a:prstGeom prst="rect">
            <a:avLst/>
          </a:prstGeom>
          <a:noFill/>
          <a:ln w="9525">
            <a:noFill/>
            <a:miter lim="800000"/>
          </a:ln>
        </p:spPr>
        <p:txBody>
          <a:bodyPr>
            <a:spAutoFit/>
          </a:bodyPr>
          <a:lstStyle/>
          <a:p>
            <a:pPr eaLnBrk="0" hangingPunct="0"/>
            <a:r>
              <a:rPr lang="en-US" altLang="zh-CN" sz="2000">
                <a:latin typeface="Times New Roman" panose="02020603050405020304" pitchFamily="18" charset="0"/>
                <a:ea typeface="华文细黑" panose="02010600040101010101" pitchFamily="2" charset="-122"/>
              </a:rPr>
              <a:t>S</a:t>
            </a:r>
            <a:endParaRPr lang="en-US" altLang="zh-CN" sz="2000" baseline="-25000">
              <a:latin typeface="Times New Roman" panose="02020603050405020304" pitchFamily="18" charset="0"/>
              <a:ea typeface="华文细黑" panose="02010600040101010101" pitchFamily="2" charset="-122"/>
            </a:endParaRPr>
          </a:p>
        </p:txBody>
      </p:sp>
      <p:grpSp>
        <p:nvGrpSpPr>
          <p:cNvPr id="2" name="Group 4"/>
          <p:cNvGrpSpPr/>
          <p:nvPr/>
        </p:nvGrpSpPr>
        <p:grpSpPr bwMode="auto">
          <a:xfrm>
            <a:off x="290513" y="3789363"/>
            <a:ext cx="4713287" cy="2190750"/>
            <a:chOff x="385" y="2523"/>
            <a:chExt cx="2969" cy="1380"/>
          </a:xfrm>
        </p:grpSpPr>
        <p:sp>
          <p:nvSpPr>
            <p:cNvPr id="94275" name="Text Box 34"/>
            <p:cNvSpPr txBox="1">
              <a:spLocks noChangeArrowheads="1"/>
            </p:cNvSpPr>
            <p:nvPr/>
          </p:nvSpPr>
          <p:spPr bwMode="auto">
            <a:xfrm>
              <a:off x="1621" y="3657"/>
              <a:ext cx="282" cy="212"/>
            </a:xfrm>
            <a:prstGeom prst="rect">
              <a:avLst/>
            </a:prstGeom>
            <a:noFill/>
            <a:ln w="9525">
              <a:noFill/>
              <a:miter lim="800000"/>
            </a:ln>
          </p:spPr>
          <p:txBody>
            <a:bodyPr>
              <a:spAutoFit/>
            </a:bodyPr>
            <a:lstStyle/>
            <a:p>
              <a:pPr eaLnBrk="0" hangingPunct="0"/>
              <a:r>
                <a:rPr lang="en-US" altLang="zh-CN" b="1">
                  <a:latin typeface="Times New Roman" panose="02020603050405020304" pitchFamily="18" charset="0"/>
                  <a:ea typeface="华文细黑" panose="02010600040101010101" pitchFamily="2" charset="-122"/>
                </a:rPr>
                <a:t>ε</a:t>
              </a:r>
              <a:endParaRPr lang="en-US" altLang="zh-CN" b="1">
                <a:latin typeface="Times New Roman" panose="02020603050405020304" pitchFamily="18" charset="0"/>
                <a:ea typeface="华文细黑" panose="02010600040101010101" pitchFamily="2" charset="-122"/>
              </a:endParaRPr>
            </a:p>
          </p:txBody>
        </p:sp>
        <p:sp>
          <p:nvSpPr>
            <p:cNvPr id="94276" name="Text Box 35"/>
            <p:cNvSpPr txBox="1">
              <a:spLocks noChangeArrowheads="1"/>
            </p:cNvSpPr>
            <p:nvPr/>
          </p:nvSpPr>
          <p:spPr bwMode="auto">
            <a:xfrm>
              <a:off x="1655" y="3044"/>
              <a:ext cx="282" cy="250"/>
            </a:xfrm>
            <a:prstGeom prst="rect">
              <a:avLst/>
            </a:prstGeom>
            <a:noFill/>
            <a:ln w="9525">
              <a:noFill/>
              <a:miter lim="800000"/>
            </a:ln>
          </p:spPr>
          <p:txBody>
            <a:bodyPr>
              <a:spAutoFit/>
            </a:bodyPr>
            <a:lstStyle/>
            <a:p>
              <a:pPr eaLnBrk="0" hangingPunct="0"/>
              <a:r>
                <a:rPr lang="en-US" altLang="zh-CN" sz="2000" b="1">
                  <a:latin typeface="Times New Roman" panose="02020603050405020304" pitchFamily="18" charset="0"/>
                  <a:ea typeface="华文细黑" panose="02010600040101010101" pitchFamily="2" charset="-122"/>
                </a:rPr>
                <a:t>S</a:t>
              </a:r>
              <a:endParaRPr lang="en-US" altLang="zh-CN" sz="2000" b="1" baseline="-25000">
                <a:latin typeface="Times New Roman" panose="02020603050405020304" pitchFamily="18" charset="0"/>
                <a:ea typeface="华文细黑" panose="02010600040101010101" pitchFamily="2" charset="-122"/>
              </a:endParaRPr>
            </a:p>
          </p:txBody>
        </p:sp>
        <p:sp>
          <p:nvSpPr>
            <p:cNvPr id="94277" name="Oval 5"/>
            <p:cNvSpPr>
              <a:spLocks noChangeArrowheads="1"/>
            </p:cNvSpPr>
            <p:nvPr/>
          </p:nvSpPr>
          <p:spPr bwMode="auto">
            <a:xfrm>
              <a:off x="567" y="3067"/>
              <a:ext cx="293" cy="291"/>
            </a:xfrm>
            <a:prstGeom prst="ellipse">
              <a:avLst/>
            </a:prstGeom>
            <a:solidFill>
              <a:srgbClr val="99FF33"/>
            </a:solidFill>
            <a:ln w="9525">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1</a:t>
              </a:r>
              <a:endParaRPr kumimoji="1" lang="en-US" altLang="zh-CN" sz="2000" b="1">
                <a:latin typeface="Times New Roman" panose="02020603050405020304" pitchFamily="18" charset="0"/>
                <a:ea typeface="华文细黑" panose="02010600040101010101" pitchFamily="2" charset="-122"/>
              </a:endParaRPr>
            </a:p>
          </p:txBody>
        </p:sp>
        <p:sp>
          <p:nvSpPr>
            <p:cNvPr id="94278" name="Oval 6"/>
            <p:cNvSpPr>
              <a:spLocks noChangeArrowheads="1"/>
            </p:cNvSpPr>
            <p:nvPr/>
          </p:nvSpPr>
          <p:spPr bwMode="auto">
            <a:xfrm>
              <a:off x="1202" y="3067"/>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3</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79" name="Line 7"/>
            <p:cNvSpPr>
              <a:spLocks noChangeShapeType="1"/>
            </p:cNvSpPr>
            <p:nvPr/>
          </p:nvSpPr>
          <p:spPr bwMode="auto">
            <a:xfrm>
              <a:off x="859" y="3203"/>
              <a:ext cx="359" cy="4"/>
            </a:xfrm>
            <a:prstGeom prst="line">
              <a:avLst/>
            </a:prstGeom>
            <a:noFill/>
            <a:ln w="9525">
              <a:solidFill>
                <a:schemeClr val="tx1"/>
              </a:solidFill>
              <a:round/>
              <a:tailEnd type="triangle" w="med" len="med"/>
            </a:ln>
          </p:spPr>
          <p:txBody>
            <a:bodyPr/>
            <a:lstStyle/>
            <a:p>
              <a:endParaRPr lang="zh-CN" altLang="en-US"/>
            </a:p>
          </p:txBody>
        </p:sp>
        <p:sp>
          <p:nvSpPr>
            <p:cNvPr id="94280" name="Text Box 8"/>
            <p:cNvSpPr txBox="1">
              <a:spLocks noChangeArrowheads="1"/>
            </p:cNvSpPr>
            <p:nvPr/>
          </p:nvSpPr>
          <p:spPr bwMode="auto">
            <a:xfrm>
              <a:off x="839" y="2704"/>
              <a:ext cx="282" cy="250"/>
            </a:xfrm>
            <a:prstGeom prst="rect">
              <a:avLst/>
            </a:prstGeom>
            <a:noFill/>
            <a:ln w="9525">
              <a:noFill/>
              <a:miter lim="800000"/>
            </a:ln>
          </p:spPr>
          <p:txBody>
            <a:bodyPr>
              <a:spAutoFit/>
            </a:bodyPr>
            <a:lstStyle/>
            <a:p>
              <a:pPr eaLnBrk="0" hangingPunct="0"/>
              <a:r>
                <a:rPr lang="en-US" altLang="zh-CN" sz="2000" b="1">
                  <a:latin typeface="Times New Roman" panose="02020603050405020304" pitchFamily="18" charset="0"/>
                  <a:ea typeface="华文细黑" panose="02010600040101010101" pitchFamily="2" charset="-122"/>
                </a:rPr>
                <a:t>S</a:t>
              </a:r>
              <a:endParaRPr lang="en-US" altLang="zh-CN" sz="2000" b="1" baseline="-25000">
                <a:latin typeface="Times New Roman" panose="02020603050405020304" pitchFamily="18" charset="0"/>
                <a:ea typeface="华文细黑" panose="02010600040101010101" pitchFamily="2" charset="-122"/>
              </a:endParaRPr>
            </a:p>
          </p:txBody>
        </p:sp>
        <p:sp>
          <p:nvSpPr>
            <p:cNvPr id="94281" name="Oval 9"/>
            <p:cNvSpPr>
              <a:spLocks noChangeArrowheads="1"/>
            </p:cNvSpPr>
            <p:nvPr/>
          </p:nvSpPr>
          <p:spPr bwMode="auto">
            <a:xfrm>
              <a:off x="1882" y="3067"/>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4</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82" name="Oval 10"/>
            <p:cNvSpPr>
              <a:spLocks noChangeArrowheads="1"/>
            </p:cNvSpPr>
            <p:nvPr/>
          </p:nvSpPr>
          <p:spPr bwMode="auto">
            <a:xfrm>
              <a:off x="1202" y="3566"/>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8</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83" name="Oval 11"/>
            <p:cNvSpPr>
              <a:spLocks noChangeArrowheads="1"/>
            </p:cNvSpPr>
            <p:nvPr/>
          </p:nvSpPr>
          <p:spPr bwMode="auto">
            <a:xfrm>
              <a:off x="1882" y="3566"/>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5</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84" name="Oval 12"/>
            <p:cNvSpPr>
              <a:spLocks noChangeArrowheads="1"/>
            </p:cNvSpPr>
            <p:nvPr/>
          </p:nvSpPr>
          <p:spPr bwMode="auto">
            <a:xfrm>
              <a:off x="2472" y="3566"/>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6</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85" name="Oval 13"/>
            <p:cNvSpPr>
              <a:spLocks noChangeArrowheads="1"/>
            </p:cNvSpPr>
            <p:nvPr/>
          </p:nvSpPr>
          <p:spPr bwMode="auto">
            <a:xfrm>
              <a:off x="3061" y="3612"/>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7</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86" name="Oval 14"/>
            <p:cNvSpPr>
              <a:spLocks noChangeArrowheads="1"/>
            </p:cNvSpPr>
            <p:nvPr/>
          </p:nvSpPr>
          <p:spPr bwMode="auto">
            <a:xfrm>
              <a:off x="1202" y="2523"/>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2</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87" name="Line 15"/>
            <p:cNvSpPr>
              <a:spLocks noChangeShapeType="1"/>
            </p:cNvSpPr>
            <p:nvPr/>
          </p:nvSpPr>
          <p:spPr bwMode="auto">
            <a:xfrm>
              <a:off x="1495" y="3235"/>
              <a:ext cx="397" cy="14"/>
            </a:xfrm>
            <a:prstGeom prst="line">
              <a:avLst/>
            </a:prstGeom>
            <a:noFill/>
            <a:ln w="9525">
              <a:solidFill>
                <a:schemeClr val="tx1"/>
              </a:solidFill>
              <a:round/>
              <a:tailEnd type="triangle" w="med" len="med"/>
            </a:ln>
          </p:spPr>
          <p:txBody>
            <a:bodyPr/>
            <a:lstStyle/>
            <a:p>
              <a:endParaRPr lang="zh-CN" altLang="en-US"/>
            </a:p>
          </p:txBody>
        </p:sp>
        <p:sp>
          <p:nvSpPr>
            <p:cNvPr id="94288" name="Line 16"/>
            <p:cNvSpPr>
              <a:spLocks noChangeShapeType="1"/>
            </p:cNvSpPr>
            <p:nvPr/>
          </p:nvSpPr>
          <p:spPr bwMode="auto">
            <a:xfrm flipH="1">
              <a:off x="1494" y="3714"/>
              <a:ext cx="398" cy="0"/>
            </a:xfrm>
            <a:prstGeom prst="line">
              <a:avLst/>
            </a:prstGeom>
            <a:noFill/>
            <a:ln w="9525">
              <a:solidFill>
                <a:schemeClr val="tx1"/>
              </a:solidFill>
              <a:round/>
              <a:tailEnd type="triangle" w="med" len="med"/>
            </a:ln>
          </p:spPr>
          <p:txBody>
            <a:bodyPr/>
            <a:lstStyle/>
            <a:p>
              <a:endParaRPr lang="zh-CN" altLang="en-US"/>
            </a:p>
          </p:txBody>
        </p:sp>
        <p:sp>
          <p:nvSpPr>
            <p:cNvPr id="94289" name="Line 17"/>
            <p:cNvSpPr>
              <a:spLocks noChangeShapeType="1"/>
            </p:cNvSpPr>
            <p:nvPr/>
          </p:nvSpPr>
          <p:spPr bwMode="auto">
            <a:xfrm>
              <a:off x="2200" y="3748"/>
              <a:ext cx="272" cy="0"/>
            </a:xfrm>
            <a:prstGeom prst="line">
              <a:avLst/>
            </a:prstGeom>
            <a:noFill/>
            <a:ln w="9525">
              <a:solidFill>
                <a:schemeClr val="tx1"/>
              </a:solidFill>
              <a:round/>
              <a:tailEnd type="triangle" w="med" len="med"/>
            </a:ln>
          </p:spPr>
          <p:txBody>
            <a:bodyPr/>
            <a:lstStyle/>
            <a:p>
              <a:endParaRPr lang="zh-CN" altLang="en-US"/>
            </a:p>
          </p:txBody>
        </p:sp>
        <p:sp>
          <p:nvSpPr>
            <p:cNvPr id="94290" name="Line 18"/>
            <p:cNvSpPr>
              <a:spLocks noChangeShapeType="1"/>
            </p:cNvSpPr>
            <p:nvPr/>
          </p:nvSpPr>
          <p:spPr bwMode="auto">
            <a:xfrm>
              <a:off x="2789" y="3748"/>
              <a:ext cx="272" cy="0"/>
            </a:xfrm>
            <a:prstGeom prst="line">
              <a:avLst/>
            </a:prstGeom>
            <a:noFill/>
            <a:ln w="9525">
              <a:solidFill>
                <a:schemeClr val="tx1"/>
              </a:solidFill>
              <a:round/>
              <a:tailEnd type="triangle" w="med" len="med"/>
            </a:ln>
          </p:spPr>
          <p:txBody>
            <a:bodyPr/>
            <a:lstStyle/>
            <a:p>
              <a:endParaRPr lang="zh-CN" altLang="en-US"/>
            </a:p>
          </p:txBody>
        </p:sp>
        <p:sp>
          <p:nvSpPr>
            <p:cNvPr id="94291" name="Line 19"/>
            <p:cNvSpPr>
              <a:spLocks noChangeShapeType="1"/>
            </p:cNvSpPr>
            <p:nvPr/>
          </p:nvSpPr>
          <p:spPr bwMode="auto">
            <a:xfrm flipV="1">
              <a:off x="385" y="3203"/>
              <a:ext cx="182" cy="0"/>
            </a:xfrm>
            <a:prstGeom prst="line">
              <a:avLst/>
            </a:prstGeom>
            <a:noFill/>
            <a:ln w="9525">
              <a:solidFill>
                <a:schemeClr val="tx1"/>
              </a:solidFill>
              <a:round/>
              <a:tailEnd type="triangle" w="med" len="med"/>
            </a:ln>
          </p:spPr>
          <p:txBody>
            <a:bodyPr/>
            <a:lstStyle/>
            <a:p>
              <a:endParaRPr lang="zh-CN" altLang="en-US"/>
            </a:p>
          </p:txBody>
        </p:sp>
        <p:sp>
          <p:nvSpPr>
            <p:cNvPr id="94292" name="Line 20"/>
            <p:cNvSpPr>
              <a:spLocks noChangeShapeType="1"/>
            </p:cNvSpPr>
            <p:nvPr/>
          </p:nvSpPr>
          <p:spPr bwMode="auto">
            <a:xfrm>
              <a:off x="793" y="3294"/>
              <a:ext cx="409" cy="318"/>
            </a:xfrm>
            <a:prstGeom prst="line">
              <a:avLst/>
            </a:prstGeom>
            <a:noFill/>
            <a:ln w="9525">
              <a:noFill/>
              <a:round/>
            </a:ln>
          </p:spPr>
          <p:txBody>
            <a:bodyPr/>
            <a:lstStyle/>
            <a:p>
              <a:endParaRPr lang="zh-CN" altLang="en-US"/>
            </a:p>
          </p:txBody>
        </p:sp>
        <p:sp>
          <p:nvSpPr>
            <p:cNvPr id="94293" name="Line 21"/>
            <p:cNvSpPr>
              <a:spLocks noChangeShapeType="1"/>
            </p:cNvSpPr>
            <p:nvPr/>
          </p:nvSpPr>
          <p:spPr bwMode="auto">
            <a:xfrm>
              <a:off x="793" y="3339"/>
              <a:ext cx="409" cy="318"/>
            </a:xfrm>
            <a:prstGeom prst="line">
              <a:avLst/>
            </a:prstGeom>
            <a:noFill/>
            <a:ln w="9525">
              <a:noFill/>
              <a:round/>
            </a:ln>
          </p:spPr>
          <p:txBody>
            <a:bodyPr/>
            <a:lstStyle/>
            <a:p>
              <a:endParaRPr lang="zh-CN" altLang="en-US"/>
            </a:p>
          </p:txBody>
        </p:sp>
        <p:cxnSp>
          <p:nvCxnSpPr>
            <p:cNvPr id="94294" name="AutoShape 22"/>
            <p:cNvCxnSpPr>
              <a:cxnSpLocks noChangeShapeType="1"/>
              <a:stCxn id="94292" idx="0"/>
              <a:endCxn id="94293" idx="1"/>
            </p:cNvCxnSpPr>
            <p:nvPr/>
          </p:nvCxnSpPr>
          <p:spPr bwMode="auto">
            <a:xfrm>
              <a:off x="793" y="3294"/>
              <a:ext cx="409" cy="363"/>
            </a:xfrm>
            <a:prstGeom prst="straightConnector1">
              <a:avLst/>
            </a:prstGeom>
            <a:noFill/>
            <a:ln w="9525">
              <a:noFill/>
              <a:round/>
            </a:ln>
          </p:spPr>
        </p:cxnSp>
        <p:sp>
          <p:nvSpPr>
            <p:cNvPr id="94295" name="Line 23"/>
            <p:cNvSpPr>
              <a:spLocks noChangeShapeType="1"/>
            </p:cNvSpPr>
            <p:nvPr/>
          </p:nvSpPr>
          <p:spPr bwMode="auto">
            <a:xfrm>
              <a:off x="793" y="3339"/>
              <a:ext cx="409" cy="363"/>
            </a:xfrm>
            <a:prstGeom prst="line">
              <a:avLst/>
            </a:prstGeom>
            <a:noFill/>
            <a:ln w="9525">
              <a:solidFill>
                <a:schemeClr val="tx1"/>
              </a:solidFill>
              <a:round/>
              <a:tailEnd type="triangle" w="med" len="med"/>
            </a:ln>
          </p:spPr>
          <p:txBody>
            <a:bodyPr/>
            <a:lstStyle/>
            <a:p>
              <a:endParaRPr lang="zh-CN" altLang="en-US"/>
            </a:p>
          </p:txBody>
        </p:sp>
        <p:sp>
          <p:nvSpPr>
            <p:cNvPr id="94296" name="Line 24"/>
            <p:cNvSpPr>
              <a:spLocks noChangeShapeType="1"/>
            </p:cNvSpPr>
            <p:nvPr/>
          </p:nvSpPr>
          <p:spPr bwMode="auto">
            <a:xfrm flipV="1">
              <a:off x="793" y="2750"/>
              <a:ext cx="409" cy="317"/>
            </a:xfrm>
            <a:prstGeom prst="line">
              <a:avLst/>
            </a:prstGeom>
            <a:noFill/>
            <a:ln w="9525">
              <a:solidFill>
                <a:schemeClr val="tx1"/>
              </a:solidFill>
              <a:round/>
              <a:tailEnd type="triangle" w="med" len="med"/>
            </a:ln>
          </p:spPr>
          <p:txBody>
            <a:bodyPr/>
            <a:lstStyle/>
            <a:p>
              <a:endParaRPr lang="zh-CN" altLang="en-US"/>
            </a:p>
          </p:txBody>
        </p:sp>
        <p:sp>
          <p:nvSpPr>
            <p:cNvPr id="94297" name="Line 25"/>
            <p:cNvSpPr>
              <a:spLocks noChangeShapeType="1"/>
            </p:cNvSpPr>
            <p:nvPr/>
          </p:nvSpPr>
          <p:spPr bwMode="auto">
            <a:xfrm>
              <a:off x="1338" y="3385"/>
              <a:ext cx="0" cy="181"/>
            </a:xfrm>
            <a:prstGeom prst="line">
              <a:avLst/>
            </a:prstGeom>
            <a:noFill/>
            <a:ln w="9525">
              <a:solidFill>
                <a:schemeClr val="tx1"/>
              </a:solidFill>
              <a:round/>
              <a:tailEnd type="triangle" w="med" len="med"/>
            </a:ln>
          </p:spPr>
          <p:txBody>
            <a:bodyPr/>
            <a:lstStyle/>
            <a:p>
              <a:endParaRPr lang="zh-CN" altLang="en-US"/>
            </a:p>
          </p:txBody>
        </p:sp>
        <p:sp>
          <p:nvSpPr>
            <p:cNvPr id="94298" name="Line 26"/>
            <p:cNvSpPr>
              <a:spLocks noChangeShapeType="1"/>
            </p:cNvSpPr>
            <p:nvPr/>
          </p:nvSpPr>
          <p:spPr bwMode="auto">
            <a:xfrm flipH="1" flipV="1">
              <a:off x="1471" y="3317"/>
              <a:ext cx="433" cy="307"/>
            </a:xfrm>
            <a:prstGeom prst="line">
              <a:avLst/>
            </a:prstGeom>
            <a:noFill/>
            <a:ln w="9525">
              <a:solidFill>
                <a:schemeClr val="tx1"/>
              </a:solidFill>
              <a:round/>
              <a:tailEnd type="triangle" w="med" len="med"/>
            </a:ln>
          </p:spPr>
          <p:txBody>
            <a:bodyPr/>
            <a:lstStyle/>
            <a:p>
              <a:endParaRPr lang="zh-CN" altLang="en-US"/>
            </a:p>
          </p:txBody>
        </p:sp>
        <p:sp>
          <p:nvSpPr>
            <p:cNvPr id="94299" name="Line 27"/>
            <p:cNvSpPr>
              <a:spLocks noChangeShapeType="1"/>
            </p:cNvSpPr>
            <p:nvPr/>
          </p:nvSpPr>
          <p:spPr bwMode="auto">
            <a:xfrm>
              <a:off x="2018" y="3385"/>
              <a:ext cx="0" cy="181"/>
            </a:xfrm>
            <a:prstGeom prst="line">
              <a:avLst/>
            </a:prstGeom>
            <a:noFill/>
            <a:ln w="9525">
              <a:solidFill>
                <a:schemeClr val="tx1"/>
              </a:solidFill>
              <a:round/>
              <a:tailEnd type="triangle" w="med" len="med"/>
            </a:ln>
          </p:spPr>
          <p:txBody>
            <a:bodyPr/>
            <a:lstStyle/>
            <a:p>
              <a:endParaRPr lang="zh-CN" altLang="en-US"/>
            </a:p>
          </p:txBody>
        </p:sp>
        <p:cxnSp>
          <p:nvCxnSpPr>
            <p:cNvPr id="94300" name="AutoShape 28"/>
            <p:cNvCxnSpPr>
              <a:cxnSpLocks noChangeShapeType="1"/>
            </p:cNvCxnSpPr>
            <p:nvPr/>
          </p:nvCxnSpPr>
          <p:spPr bwMode="auto">
            <a:xfrm rot="5400000" flipV="1">
              <a:off x="1348" y="3057"/>
              <a:ext cx="146" cy="146"/>
            </a:xfrm>
            <a:prstGeom prst="curvedConnector4">
              <a:avLst>
                <a:gd name="adj1" fmla="val -98630"/>
                <a:gd name="adj2" fmla="val 197944"/>
              </a:avLst>
            </a:prstGeom>
            <a:noFill/>
            <a:ln w="9525">
              <a:solidFill>
                <a:schemeClr val="tx1"/>
              </a:solidFill>
              <a:round/>
              <a:tailEnd type="triangle" w="med" len="med"/>
            </a:ln>
          </p:spPr>
        </p:cxnSp>
        <p:sp>
          <p:nvSpPr>
            <p:cNvPr id="94301" name="Text Box 29"/>
            <p:cNvSpPr txBox="1">
              <a:spLocks noChangeArrowheads="1"/>
            </p:cNvSpPr>
            <p:nvPr/>
          </p:nvSpPr>
          <p:spPr bwMode="auto">
            <a:xfrm>
              <a:off x="884" y="2976"/>
              <a:ext cx="282" cy="212"/>
            </a:xfrm>
            <a:prstGeom prst="rect">
              <a:avLst/>
            </a:prstGeom>
            <a:noFill/>
            <a:ln w="9525">
              <a:noFill/>
              <a:miter lim="800000"/>
            </a:ln>
          </p:spPr>
          <p:txBody>
            <a:bodyPr>
              <a:spAutoFit/>
            </a:bodyPr>
            <a:lstStyle/>
            <a:p>
              <a:pPr eaLnBrk="0" hangingPunct="0"/>
              <a:r>
                <a:rPr lang="en-US" altLang="zh-CN" b="1">
                  <a:latin typeface="Times New Roman" panose="02020603050405020304" pitchFamily="18" charset="0"/>
                  <a:ea typeface="华文细黑" panose="02010600040101010101" pitchFamily="2" charset="-122"/>
                </a:rPr>
                <a:t>ε</a:t>
              </a:r>
              <a:endParaRPr lang="en-US" altLang="zh-CN" b="1">
                <a:latin typeface="Times New Roman" panose="02020603050405020304" pitchFamily="18" charset="0"/>
                <a:ea typeface="华文细黑" panose="02010600040101010101" pitchFamily="2" charset="-122"/>
              </a:endParaRPr>
            </a:p>
          </p:txBody>
        </p:sp>
        <p:sp>
          <p:nvSpPr>
            <p:cNvPr id="94302" name="Text Box 30"/>
            <p:cNvSpPr txBox="1">
              <a:spLocks noChangeArrowheads="1"/>
            </p:cNvSpPr>
            <p:nvPr/>
          </p:nvSpPr>
          <p:spPr bwMode="auto">
            <a:xfrm>
              <a:off x="1565" y="2750"/>
              <a:ext cx="282" cy="212"/>
            </a:xfrm>
            <a:prstGeom prst="rect">
              <a:avLst/>
            </a:prstGeom>
            <a:noFill/>
            <a:ln w="9525">
              <a:noFill/>
              <a:miter lim="800000"/>
            </a:ln>
          </p:spPr>
          <p:txBody>
            <a:bodyPr>
              <a:spAutoFit/>
            </a:bodyPr>
            <a:lstStyle/>
            <a:p>
              <a:pPr eaLnBrk="0" hangingPunct="0"/>
              <a:r>
                <a:rPr lang="en-US" altLang="zh-CN" b="1">
                  <a:latin typeface="Times New Roman" panose="02020603050405020304" pitchFamily="18" charset="0"/>
                  <a:ea typeface="华文细黑" panose="02010600040101010101" pitchFamily="2" charset="-122"/>
                </a:rPr>
                <a:t>ε</a:t>
              </a:r>
              <a:endParaRPr lang="en-US" altLang="zh-CN" b="1">
                <a:latin typeface="Times New Roman" panose="02020603050405020304" pitchFamily="18" charset="0"/>
                <a:ea typeface="华文细黑" panose="02010600040101010101" pitchFamily="2" charset="-122"/>
              </a:endParaRPr>
            </a:p>
          </p:txBody>
        </p:sp>
        <p:sp>
          <p:nvSpPr>
            <p:cNvPr id="94303" name="Text Box 31"/>
            <p:cNvSpPr txBox="1">
              <a:spLocks noChangeArrowheads="1"/>
            </p:cNvSpPr>
            <p:nvPr/>
          </p:nvSpPr>
          <p:spPr bwMode="auto">
            <a:xfrm>
              <a:off x="793" y="3475"/>
              <a:ext cx="282" cy="212"/>
            </a:xfrm>
            <a:prstGeom prst="rect">
              <a:avLst/>
            </a:prstGeom>
            <a:noFill/>
            <a:ln w="9525">
              <a:noFill/>
              <a:miter lim="800000"/>
            </a:ln>
          </p:spPr>
          <p:txBody>
            <a:bodyPr>
              <a:spAutoFit/>
            </a:bodyPr>
            <a:lstStyle/>
            <a:p>
              <a:pPr eaLnBrk="0" hangingPunct="0"/>
              <a:r>
                <a:rPr lang="en-US" altLang="zh-CN" b="1">
                  <a:latin typeface="Times New Roman" panose="02020603050405020304" pitchFamily="18" charset="0"/>
                  <a:ea typeface="华文细黑" panose="02010600040101010101" pitchFamily="2" charset="-122"/>
                </a:rPr>
                <a:t>ε</a:t>
              </a:r>
              <a:endParaRPr lang="en-US" altLang="zh-CN" b="1">
                <a:latin typeface="Times New Roman" panose="02020603050405020304" pitchFamily="18" charset="0"/>
                <a:ea typeface="华文细黑" panose="02010600040101010101" pitchFamily="2" charset="-122"/>
              </a:endParaRPr>
            </a:p>
          </p:txBody>
        </p:sp>
        <p:sp>
          <p:nvSpPr>
            <p:cNvPr id="94304" name="Text Box 32"/>
            <p:cNvSpPr txBox="1">
              <a:spLocks noChangeArrowheads="1"/>
            </p:cNvSpPr>
            <p:nvPr/>
          </p:nvSpPr>
          <p:spPr bwMode="auto">
            <a:xfrm>
              <a:off x="1111" y="3339"/>
              <a:ext cx="282" cy="212"/>
            </a:xfrm>
            <a:prstGeom prst="rect">
              <a:avLst/>
            </a:prstGeom>
            <a:noFill/>
            <a:ln w="9525">
              <a:noFill/>
              <a:miter lim="800000"/>
            </a:ln>
          </p:spPr>
          <p:txBody>
            <a:bodyPr>
              <a:spAutoFit/>
            </a:bodyPr>
            <a:lstStyle/>
            <a:p>
              <a:pPr eaLnBrk="0" hangingPunct="0"/>
              <a:r>
                <a:rPr lang="en-US" altLang="zh-CN" b="1">
                  <a:latin typeface="Times New Roman" panose="02020603050405020304" pitchFamily="18" charset="0"/>
                  <a:ea typeface="华文细黑" panose="02010600040101010101" pitchFamily="2" charset="-122"/>
                </a:rPr>
                <a:t>ε</a:t>
              </a:r>
              <a:endParaRPr lang="en-US" altLang="zh-CN" b="1">
                <a:latin typeface="Times New Roman" panose="02020603050405020304" pitchFamily="18" charset="0"/>
                <a:ea typeface="华文细黑" panose="02010600040101010101" pitchFamily="2" charset="-122"/>
              </a:endParaRPr>
            </a:p>
          </p:txBody>
        </p:sp>
        <p:sp>
          <p:nvSpPr>
            <p:cNvPr id="94305" name="Text Box 33"/>
            <p:cNvSpPr txBox="1">
              <a:spLocks noChangeArrowheads="1"/>
            </p:cNvSpPr>
            <p:nvPr/>
          </p:nvSpPr>
          <p:spPr bwMode="auto">
            <a:xfrm>
              <a:off x="1610" y="3294"/>
              <a:ext cx="282" cy="212"/>
            </a:xfrm>
            <a:prstGeom prst="rect">
              <a:avLst/>
            </a:prstGeom>
            <a:noFill/>
            <a:ln w="9525">
              <a:noFill/>
              <a:miter lim="800000"/>
            </a:ln>
          </p:spPr>
          <p:txBody>
            <a:bodyPr>
              <a:spAutoFit/>
            </a:bodyPr>
            <a:lstStyle/>
            <a:p>
              <a:pPr eaLnBrk="0" hangingPunct="0"/>
              <a:r>
                <a:rPr lang="en-US" altLang="zh-CN" b="1">
                  <a:latin typeface="Times New Roman" panose="02020603050405020304" pitchFamily="18" charset="0"/>
                  <a:ea typeface="华文细黑" panose="02010600040101010101" pitchFamily="2" charset="-122"/>
                </a:rPr>
                <a:t>ε</a:t>
              </a:r>
              <a:endParaRPr lang="en-US" altLang="zh-CN" b="1">
                <a:latin typeface="Times New Roman" panose="02020603050405020304" pitchFamily="18" charset="0"/>
                <a:ea typeface="华文细黑" panose="02010600040101010101" pitchFamily="2" charset="-122"/>
              </a:endParaRPr>
            </a:p>
          </p:txBody>
        </p:sp>
        <p:sp>
          <p:nvSpPr>
            <p:cNvPr id="94306" name="Text Box 36"/>
            <p:cNvSpPr txBox="1">
              <a:spLocks noChangeArrowheads="1"/>
            </p:cNvSpPr>
            <p:nvPr/>
          </p:nvSpPr>
          <p:spPr bwMode="auto">
            <a:xfrm>
              <a:off x="2789" y="3521"/>
              <a:ext cx="282" cy="250"/>
            </a:xfrm>
            <a:prstGeom prst="rect">
              <a:avLst/>
            </a:prstGeom>
            <a:noFill/>
            <a:ln w="9525">
              <a:noFill/>
              <a:miter lim="800000"/>
            </a:ln>
          </p:spPr>
          <p:txBody>
            <a:bodyPr>
              <a:spAutoFit/>
            </a:bodyPr>
            <a:lstStyle/>
            <a:p>
              <a:pPr eaLnBrk="0" hangingPunct="0"/>
              <a:r>
                <a:rPr lang="en-US" altLang="zh-CN" sz="2000" b="1">
                  <a:latin typeface="Times New Roman" panose="02020603050405020304" pitchFamily="18" charset="0"/>
                  <a:ea typeface="华文细黑" panose="02010600040101010101" pitchFamily="2" charset="-122"/>
                </a:rPr>
                <a:t>)</a:t>
              </a:r>
              <a:endParaRPr lang="en-US" altLang="zh-CN" sz="2000" b="1" baseline="-25000">
                <a:latin typeface="Times New Roman" panose="02020603050405020304" pitchFamily="18" charset="0"/>
                <a:ea typeface="华文细黑" panose="02010600040101010101" pitchFamily="2" charset="-122"/>
              </a:endParaRPr>
            </a:p>
          </p:txBody>
        </p:sp>
        <p:sp>
          <p:nvSpPr>
            <p:cNvPr id="94307" name="Text Box 37"/>
            <p:cNvSpPr txBox="1">
              <a:spLocks noChangeArrowheads="1"/>
            </p:cNvSpPr>
            <p:nvPr/>
          </p:nvSpPr>
          <p:spPr bwMode="auto">
            <a:xfrm>
              <a:off x="2018" y="3339"/>
              <a:ext cx="282" cy="250"/>
            </a:xfrm>
            <a:prstGeom prst="rect">
              <a:avLst/>
            </a:prstGeom>
            <a:noFill/>
            <a:ln w="9525">
              <a:noFill/>
              <a:miter lim="800000"/>
            </a:ln>
          </p:spPr>
          <p:txBody>
            <a:bodyPr>
              <a:spAutoFit/>
            </a:bodyPr>
            <a:lstStyle/>
            <a:p>
              <a:pPr eaLnBrk="0" hangingPunct="0"/>
              <a:r>
                <a:rPr lang="en-US" altLang="zh-CN" sz="2000" b="1">
                  <a:latin typeface="Times New Roman" panose="02020603050405020304" pitchFamily="18" charset="0"/>
                  <a:ea typeface="华文细黑" panose="02010600040101010101" pitchFamily="2" charset="-122"/>
                </a:rPr>
                <a:t>(</a:t>
              </a:r>
              <a:endParaRPr lang="en-US" altLang="zh-CN" sz="2000" b="1" baseline="-25000">
                <a:latin typeface="Times New Roman" panose="02020603050405020304" pitchFamily="18" charset="0"/>
                <a:ea typeface="华文细黑" panose="02010600040101010101" pitchFamily="2" charset="-122"/>
              </a:endParaRPr>
            </a:p>
          </p:txBody>
        </p:sp>
      </p:grpSp>
      <p:grpSp>
        <p:nvGrpSpPr>
          <p:cNvPr id="3" name="Group 38"/>
          <p:cNvGrpSpPr/>
          <p:nvPr/>
        </p:nvGrpSpPr>
        <p:grpSpPr bwMode="auto">
          <a:xfrm>
            <a:off x="5076825" y="4335463"/>
            <a:ext cx="3478213" cy="1614487"/>
            <a:chOff x="3424" y="2568"/>
            <a:chExt cx="2191" cy="1017"/>
          </a:xfrm>
        </p:grpSpPr>
        <p:sp>
          <p:nvSpPr>
            <p:cNvPr id="94259" name="Oval 39"/>
            <p:cNvSpPr>
              <a:spLocks noChangeArrowheads="1"/>
            </p:cNvSpPr>
            <p:nvPr/>
          </p:nvSpPr>
          <p:spPr bwMode="auto">
            <a:xfrm>
              <a:off x="3651" y="2750"/>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138</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60" name="Oval 40"/>
            <p:cNvSpPr>
              <a:spLocks noChangeArrowheads="1"/>
            </p:cNvSpPr>
            <p:nvPr/>
          </p:nvSpPr>
          <p:spPr bwMode="auto">
            <a:xfrm>
              <a:off x="4197" y="2750"/>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24</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61" name="Oval 41"/>
            <p:cNvSpPr>
              <a:spLocks noChangeArrowheads="1"/>
            </p:cNvSpPr>
            <p:nvPr/>
          </p:nvSpPr>
          <p:spPr bwMode="auto">
            <a:xfrm>
              <a:off x="4740" y="2750"/>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358</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62" name="Oval 42"/>
            <p:cNvSpPr>
              <a:spLocks noChangeArrowheads="1"/>
            </p:cNvSpPr>
            <p:nvPr/>
          </p:nvSpPr>
          <p:spPr bwMode="auto">
            <a:xfrm>
              <a:off x="5284" y="2750"/>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46</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63" name="Line 43"/>
            <p:cNvSpPr>
              <a:spLocks noChangeShapeType="1"/>
            </p:cNvSpPr>
            <p:nvPr/>
          </p:nvSpPr>
          <p:spPr bwMode="auto">
            <a:xfrm>
              <a:off x="4515" y="2886"/>
              <a:ext cx="225" cy="0"/>
            </a:xfrm>
            <a:prstGeom prst="line">
              <a:avLst/>
            </a:prstGeom>
            <a:noFill/>
            <a:ln w="9525">
              <a:solidFill>
                <a:schemeClr val="tx1"/>
              </a:solidFill>
              <a:round/>
              <a:tailEnd type="triangle" w="med" len="med"/>
            </a:ln>
          </p:spPr>
          <p:txBody>
            <a:bodyPr/>
            <a:lstStyle/>
            <a:p>
              <a:endParaRPr lang="zh-CN" altLang="en-US"/>
            </a:p>
          </p:txBody>
        </p:sp>
        <p:sp>
          <p:nvSpPr>
            <p:cNvPr id="94264" name="Line 44"/>
            <p:cNvSpPr>
              <a:spLocks noChangeShapeType="1"/>
            </p:cNvSpPr>
            <p:nvPr/>
          </p:nvSpPr>
          <p:spPr bwMode="auto">
            <a:xfrm>
              <a:off x="5057" y="2840"/>
              <a:ext cx="227" cy="0"/>
            </a:xfrm>
            <a:prstGeom prst="line">
              <a:avLst/>
            </a:prstGeom>
            <a:noFill/>
            <a:ln w="9525">
              <a:solidFill>
                <a:schemeClr val="tx1"/>
              </a:solidFill>
              <a:round/>
              <a:tailEnd type="triangle" w="med" len="med"/>
            </a:ln>
          </p:spPr>
          <p:txBody>
            <a:bodyPr/>
            <a:lstStyle/>
            <a:p>
              <a:endParaRPr lang="zh-CN" altLang="en-US"/>
            </a:p>
          </p:txBody>
        </p:sp>
        <p:sp>
          <p:nvSpPr>
            <p:cNvPr id="94265" name="Line 45"/>
            <p:cNvSpPr>
              <a:spLocks noChangeShapeType="1"/>
            </p:cNvSpPr>
            <p:nvPr/>
          </p:nvSpPr>
          <p:spPr bwMode="auto">
            <a:xfrm>
              <a:off x="3969" y="2886"/>
              <a:ext cx="225" cy="0"/>
            </a:xfrm>
            <a:prstGeom prst="line">
              <a:avLst/>
            </a:prstGeom>
            <a:noFill/>
            <a:ln w="9525">
              <a:solidFill>
                <a:schemeClr val="tx1"/>
              </a:solidFill>
              <a:round/>
              <a:tailEnd type="triangle" w="med" len="med"/>
            </a:ln>
          </p:spPr>
          <p:txBody>
            <a:bodyPr/>
            <a:lstStyle/>
            <a:p>
              <a:endParaRPr lang="zh-CN" altLang="en-US"/>
            </a:p>
          </p:txBody>
        </p:sp>
        <p:sp>
          <p:nvSpPr>
            <p:cNvPr id="94266" name="Oval 46"/>
            <p:cNvSpPr>
              <a:spLocks noChangeArrowheads="1"/>
            </p:cNvSpPr>
            <p:nvPr/>
          </p:nvSpPr>
          <p:spPr bwMode="auto">
            <a:xfrm>
              <a:off x="5284" y="3294"/>
              <a:ext cx="293" cy="291"/>
            </a:xfrm>
            <a:prstGeom prst="ellipse">
              <a:avLst/>
            </a:prstGeom>
            <a:solidFill>
              <a:srgbClr val="99FF33"/>
            </a:solidFill>
            <a:ln w="9525" algn="ctr">
              <a:solidFill>
                <a:schemeClr val="tx1"/>
              </a:solidFill>
              <a:round/>
            </a:ln>
          </p:spPr>
          <p:txBody>
            <a:bodyPr wrap="none" anchor="ctr"/>
            <a:lstStyle/>
            <a:p>
              <a:pPr algn="ctr"/>
              <a:r>
                <a:rPr kumimoji="1" lang="en-US" altLang="zh-CN" sz="2000" b="1">
                  <a:latin typeface="Times New Roman" panose="02020603050405020304" pitchFamily="18" charset="0"/>
                  <a:ea typeface="华文细黑" panose="02010600040101010101" pitchFamily="2" charset="-122"/>
                </a:rPr>
                <a:t>7</a:t>
              </a:r>
              <a:endParaRPr kumimoji="1" lang="en-US" altLang="zh-CN" sz="2000" b="1" baseline="-25000">
                <a:latin typeface="Times New Roman" panose="02020603050405020304" pitchFamily="18" charset="0"/>
                <a:ea typeface="华文细黑" panose="02010600040101010101" pitchFamily="2" charset="-122"/>
              </a:endParaRPr>
            </a:p>
          </p:txBody>
        </p:sp>
        <p:sp>
          <p:nvSpPr>
            <p:cNvPr id="94267" name="Line 47"/>
            <p:cNvSpPr>
              <a:spLocks noChangeShapeType="1"/>
            </p:cNvSpPr>
            <p:nvPr/>
          </p:nvSpPr>
          <p:spPr bwMode="auto">
            <a:xfrm flipV="1">
              <a:off x="3424" y="2886"/>
              <a:ext cx="182" cy="0"/>
            </a:xfrm>
            <a:prstGeom prst="line">
              <a:avLst/>
            </a:prstGeom>
            <a:noFill/>
            <a:ln w="9525">
              <a:solidFill>
                <a:schemeClr val="tx1"/>
              </a:solidFill>
              <a:round/>
              <a:tailEnd type="triangle" w="med" len="med"/>
            </a:ln>
          </p:spPr>
          <p:txBody>
            <a:bodyPr/>
            <a:lstStyle/>
            <a:p>
              <a:endParaRPr lang="zh-CN" altLang="en-US"/>
            </a:p>
          </p:txBody>
        </p:sp>
        <p:sp>
          <p:nvSpPr>
            <p:cNvPr id="94268" name="Line 48"/>
            <p:cNvSpPr>
              <a:spLocks noChangeShapeType="1"/>
            </p:cNvSpPr>
            <p:nvPr/>
          </p:nvSpPr>
          <p:spPr bwMode="auto">
            <a:xfrm>
              <a:off x="5420" y="3067"/>
              <a:ext cx="0" cy="227"/>
            </a:xfrm>
            <a:prstGeom prst="line">
              <a:avLst/>
            </a:prstGeom>
            <a:noFill/>
            <a:ln w="9525">
              <a:solidFill>
                <a:schemeClr val="tx1"/>
              </a:solidFill>
              <a:round/>
              <a:tailEnd type="triangle" w="med" len="med"/>
            </a:ln>
          </p:spPr>
          <p:txBody>
            <a:bodyPr/>
            <a:lstStyle/>
            <a:p>
              <a:endParaRPr lang="zh-CN" altLang="en-US"/>
            </a:p>
          </p:txBody>
        </p:sp>
        <p:sp>
          <p:nvSpPr>
            <p:cNvPr id="94269" name="Line 49"/>
            <p:cNvSpPr>
              <a:spLocks noChangeShapeType="1"/>
            </p:cNvSpPr>
            <p:nvPr/>
          </p:nvSpPr>
          <p:spPr bwMode="auto">
            <a:xfrm flipH="1">
              <a:off x="5012" y="2976"/>
              <a:ext cx="227" cy="0"/>
            </a:xfrm>
            <a:prstGeom prst="line">
              <a:avLst/>
            </a:prstGeom>
            <a:noFill/>
            <a:ln w="9525">
              <a:solidFill>
                <a:schemeClr val="tx1"/>
              </a:solidFill>
              <a:round/>
              <a:tailEnd type="triangle" w="med" len="med"/>
            </a:ln>
          </p:spPr>
          <p:txBody>
            <a:bodyPr/>
            <a:lstStyle/>
            <a:p>
              <a:endParaRPr lang="zh-CN" altLang="en-US"/>
            </a:p>
          </p:txBody>
        </p:sp>
        <p:sp>
          <p:nvSpPr>
            <p:cNvPr id="94270" name="Text Box 50"/>
            <p:cNvSpPr txBox="1">
              <a:spLocks noChangeArrowheads="1"/>
            </p:cNvSpPr>
            <p:nvPr/>
          </p:nvSpPr>
          <p:spPr bwMode="auto">
            <a:xfrm>
              <a:off x="3751" y="2617"/>
              <a:ext cx="425" cy="285"/>
            </a:xfrm>
            <a:prstGeom prst="rect">
              <a:avLst/>
            </a:prstGeom>
            <a:noFill/>
            <a:ln w="9525">
              <a:noFill/>
              <a:miter lim="800000"/>
            </a:ln>
          </p:spPr>
          <p:txBody>
            <a:bodyPr wrap="none">
              <a:spAutoFit/>
            </a:bodyPr>
            <a:lstStyle/>
            <a:p>
              <a:pPr marL="669925" indent="-325755" algn="ctr">
                <a:lnSpc>
                  <a:spcPct val="130000"/>
                </a:lnSpc>
                <a:spcBef>
                  <a:spcPct val="20000"/>
                </a:spcBef>
                <a:buClr>
                  <a:schemeClr val="accent2"/>
                </a:buClr>
                <a:buSzPct val="60000"/>
                <a:buFont typeface="Wingdings" panose="05000000000000000000" pitchFamily="2" charset="2"/>
                <a:buNone/>
              </a:pPr>
              <a:r>
                <a:rPr lang="en-US" altLang="zh-CN" sz="2000" b="1">
                  <a:latin typeface="Times New Roman" panose="02020603050405020304" pitchFamily="18" charset="0"/>
                  <a:ea typeface="华文细黑" panose="02010600040101010101" pitchFamily="2" charset="-122"/>
                </a:rPr>
                <a:t>S</a:t>
              </a:r>
              <a:endParaRPr lang="en-US" altLang="zh-CN" sz="2000" b="1">
                <a:latin typeface="Times New Roman" panose="02020603050405020304" pitchFamily="18" charset="0"/>
                <a:ea typeface="华文细黑" panose="02010600040101010101" pitchFamily="2" charset="-122"/>
              </a:endParaRPr>
            </a:p>
          </p:txBody>
        </p:sp>
        <p:sp>
          <p:nvSpPr>
            <p:cNvPr id="94271" name="Text Box 51"/>
            <p:cNvSpPr txBox="1">
              <a:spLocks noChangeArrowheads="1"/>
            </p:cNvSpPr>
            <p:nvPr/>
          </p:nvSpPr>
          <p:spPr bwMode="auto">
            <a:xfrm>
              <a:off x="4830" y="2568"/>
              <a:ext cx="425" cy="285"/>
            </a:xfrm>
            <a:prstGeom prst="rect">
              <a:avLst/>
            </a:prstGeom>
            <a:noFill/>
            <a:ln w="9525">
              <a:noFill/>
              <a:miter lim="800000"/>
            </a:ln>
          </p:spPr>
          <p:txBody>
            <a:bodyPr wrap="none">
              <a:spAutoFit/>
            </a:bodyPr>
            <a:lstStyle/>
            <a:p>
              <a:pPr marL="669925" indent="-325755" algn="ctr">
                <a:lnSpc>
                  <a:spcPct val="130000"/>
                </a:lnSpc>
                <a:spcBef>
                  <a:spcPct val="20000"/>
                </a:spcBef>
                <a:buClr>
                  <a:schemeClr val="accent2"/>
                </a:buClr>
                <a:buSzPct val="60000"/>
                <a:buFont typeface="Wingdings" panose="05000000000000000000" pitchFamily="2" charset="2"/>
                <a:buNone/>
              </a:pPr>
              <a:r>
                <a:rPr lang="en-US" altLang="zh-CN" sz="2000" b="1">
                  <a:latin typeface="Times New Roman" panose="02020603050405020304" pitchFamily="18" charset="0"/>
                  <a:ea typeface="华文细黑" panose="02010600040101010101" pitchFamily="2" charset="-122"/>
                </a:rPr>
                <a:t>S</a:t>
              </a:r>
              <a:endParaRPr lang="en-US" altLang="zh-CN" sz="2000" b="1">
                <a:latin typeface="Times New Roman" panose="02020603050405020304" pitchFamily="18" charset="0"/>
                <a:ea typeface="华文细黑" panose="02010600040101010101" pitchFamily="2" charset="-122"/>
              </a:endParaRPr>
            </a:p>
          </p:txBody>
        </p:sp>
        <p:sp>
          <p:nvSpPr>
            <p:cNvPr id="94272" name="Text Box 52"/>
            <p:cNvSpPr txBox="1">
              <a:spLocks noChangeArrowheads="1"/>
            </p:cNvSpPr>
            <p:nvPr/>
          </p:nvSpPr>
          <p:spPr bwMode="auto">
            <a:xfrm>
              <a:off x="4304" y="2614"/>
              <a:ext cx="389" cy="285"/>
            </a:xfrm>
            <a:prstGeom prst="rect">
              <a:avLst/>
            </a:prstGeom>
            <a:noFill/>
            <a:ln w="9525">
              <a:noFill/>
              <a:miter lim="800000"/>
            </a:ln>
          </p:spPr>
          <p:txBody>
            <a:bodyPr wrap="none">
              <a:spAutoFit/>
            </a:bodyPr>
            <a:lstStyle/>
            <a:p>
              <a:pPr marL="669925" indent="-325755" algn="ctr">
                <a:lnSpc>
                  <a:spcPct val="130000"/>
                </a:lnSpc>
                <a:spcBef>
                  <a:spcPct val="20000"/>
                </a:spcBef>
                <a:buClr>
                  <a:schemeClr val="accent2"/>
                </a:buClr>
                <a:buSzPct val="60000"/>
                <a:buFont typeface="Wingdings" panose="05000000000000000000" pitchFamily="2" charset="2"/>
                <a:buNone/>
              </a:pPr>
              <a:r>
                <a:rPr lang="en-US" altLang="zh-CN" sz="2000" b="1">
                  <a:latin typeface="Times New Roman" panose="02020603050405020304" pitchFamily="18" charset="0"/>
                  <a:ea typeface="华文细黑" panose="02010600040101010101" pitchFamily="2" charset="-122"/>
                </a:rPr>
                <a:t>(</a:t>
              </a:r>
              <a:endParaRPr lang="en-US" altLang="zh-CN" sz="2000" b="1">
                <a:latin typeface="Times New Roman" panose="02020603050405020304" pitchFamily="18" charset="0"/>
                <a:ea typeface="华文细黑" panose="02010600040101010101" pitchFamily="2" charset="-122"/>
              </a:endParaRPr>
            </a:p>
          </p:txBody>
        </p:sp>
        <p:sp>
          <p:nvSpPr>
            <p:cNvPr id="94273" name="Text Box 53"/>
            <p:cNvSpPr txBox="1">
              <a:spLocks noChangeArrowheads="1"/>
            </p:cNvSpPr>
            <p:nvPr/>
          </p:nvSpPr>
          <p:spPr bwMode="auto">
            <a:xfrm>
              <a:off x="4848" y="2886"/>
              <a:ext cx="389" cy="285"/>
            </a:xfrm>
            <a:prstGeom prst="rect">
              <a:avLst/>
            </a:prstGeom>
            <a:noFill/>
            <a:ln w="9525">
              <a:noFill/>
              <a:miter lim="800000"/>
            </a:ln>
          </p:spPr>
          <p:txBody>
            <a:bodyPr wrap="none">
              <a:spAutoFit/>
            </a:bodyPr>
            <a:lstStyle/>
            <a:p>
              <a:pPr marL="669925" indent="-325755" algn="ctr">
                <a:lnSpc>
                  <a:spcPct val="130000"/>
                </a:lnSpc>
                <a:spcBef>
                  <a:spcPct val="20000"/>
                </a:spcBef>
                <a:buClr>
                  <a:schemeClr val="accent2"/>
                </a:buClr>
                <a:buSzPct val="60000"/>
                <a:buFont typeface="Wingdings" panose="05000000000000000000" pitchFamily="2" charset="2"/>
                <a:buNone/>
              </a:pPr>
              <a:r>
                <a:rPr lang="en-US" altLang="zh-CN" sz="2000" b="1">
                  <a:latin typeface="Times New Roman" panose="02020603050405020304" pitchFamily="18" charset="0"/>
                  <a:ea typeface="华文细黑" panose="02010600040101010101" pitchFamily="2" charset="-122"/>
                </a:rPr>
                <a:t>(</a:t>
              </a:r>
              <a:endParaRPr lang="en-US" altLang="zh-CN" sz="2000" b="1">
                <a:latin typeface="Times New Roman" panose="02020603050405020304" pitchFamily="18" charset="0"/>
                <a:ea typeface="华文细黑" panose="02010600040101010101" pitchFamily="2" charset="-122"/>
              </a:endParaRPr>
            </a:p>
          </p:txBody>
        </p:sp>
        <p:sp>
          <p:nvSpPr>
            <p:cNvPr id="94274" name="Text Box 54"/>
            <p:cNvSpPr txBox="1">
              <a:spLocks noChangeArrowheads="1"/>
            </p:cNvSpPr>
            <p:nvPr/>
          </p:nvSpPr>
          <p:spPr bwMode="auto">
            <a:xfrm>
              <a:off x="5193" y="2976"/>
              <a:ext cx="422" cy="285"/>
            </a:xfrm>
            <a:prstGeom prst="rect">
              <a:avLst/>
            </a:prstGeom>
            <a:noFill/>
            <a:ln w="9525">
              <a:noFill/>
              <a:miter lim="800000"/>
            </a:ln>
          </p:spPr>
          <p:txBody>
            <a:bodyPr>
              <a:spAutoFit/>
            </a:bodyPr>
            <a:lstStyle/>
            <a:p>
              <a:pPr marL="669925" indent="-325755" algn="ctr">
                <a:lnSpc>
                  <a:spcPct val="130000"/>
                </a:lnSpc>
                <a:spcBef>
                  <a:spcPct val="20000"/>
                </a:spcBef>
                <a:buClr>
                  <a:schemeClr val="accent2"/>
                </a:buClr>
                <a:buSzPct val="60000"/>
                <a:buFont typeface="Wingdings" panose="05000000000000000000" pitchFamily="2" charset="2"/>
                <a:buNone/>
              </a:pPr>
              <a:r>
                <a:rPr lang="en-US" altLang="zh-CN" sz="2000" b="1">
                  <a:latin typeface="Times New Roman" panose="02020603050405020304" pitchFamily="18" charset="0"/>
                  <a:ea typeface="华文细黑" panose="02010600040101010101" pitchFamily="2" charset="-122"/>
                </a:rPr>
                <a:t>)</a:t>
              </a:r>
              <a:endParaRPr lang="en-US" altLang="zh-CN" sz="2000" b="1">
                <a:latin typeface="Times New Roman" panose="02020603050405020304" pitchFamily="18" charset="0"/>
                <a:ea typeface="华文细黑" panose="02010600040101010101" pitchFamily="2" charset="-122"/>
              </a:endParaRPr>
            </a:p>
          </p:txBody>
        </p:sp>
      </p:grpSp>
      <p:grpSp>
        <p:nvGrpSpPr>
          <p:cNvPr id="4" name="Group 55"/>
          <p:cNvGrpSpPr/>
          <p:nvPr/>
        </p:nvGrpSpPr>
        <p:grpSpPr bwMode="auto">
          <a:xfrm>
            <a:off x="3708400" y="4365625"/>
            <a:ext cx="1301750" cy="503238"/>
            <a:chOff x="2336" y="2750"/>
            <a:chExt cx="820" cy="317"/>
          </a:xfrm>
        </p:grpSpPr>
        <p:sp>
          <p:nvSpPr>
            <p:cNvPr id="94257" name="Line 56"/>
            <p:cNvSpPr>
              <a:spLocks noChangeShapeType="1"/>
            </p:cNvSpPr>
            <p:nvPr/>
          </p:nvSpPr>
          <p:spPr bwMode="auto">
            <a:xfrm flipV="1">
              <a:off x="2653" y="3067"/>
              <a:ext cx="408" cy="0"/>
            </a:xfrm>
            <a:prstGeom prst="line">
              <a:avLst/>
            </a:prstGeom>
            <a:noFill/>
            <a:ln w="9525">
              <a:solidFill>
                <a:schemeClr val="tx1"/>
              </a:solidFill>
              <a:round/>
              <a:tailEnd type="triangle" w="med" len="med"/>
            </a:ln>
          </p:spPr>
          <p:txBody>
            <a:bodyPr/>
            <a:lstStyle/>
            <a:p>
              <a:endParaRPr lang="zh-CN" altLang="en-US"/>
            </a:p>
          </p:txBody>
        </p:sp>
        <p:sp>
          <p:nvSpPr>
            <p:cNvPr id="94258" name="Text Box 57"/>
            <p:cNvSpPr txBox="1">
              <a:spLocks noChangeArrowheads="1"/>
            </p:cNvSpPr>
            <p:nvPr/>
          </p:nvSpPr>
          <p:spPr bwMode="auto">
            <a:xfrm>
              <a:off x="2336" y="2750"/>
              <a:ext cx="820" cy="310"/>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zh-CN" altLang="en-US" sz="2000" b="1">
                  <a:solidFill>
                    <a:srgbClr val="FF0000"/>
                  </a:solidFill>
                  <a:latin typeface="Times New Roman" panose="02020603050405020304" pitchFamily="18" charset="0"/>
                  <a:ea typeface="华文细黑" panose="02010600040101010101" pitchFamily="2" charset="-122"/>
                </a:rPr>
                <a:t>确定化</a:t>
              </a:r>
              <a:endParaRPr lang="zh-CN" altLang="en-US" sz="2000" b="1">
                <a:solidFill>
                  <a:srgbClr val="FF0000"/>
                </a:solidFill>
                <a:latin typeface="Times New Roman" panose="02020603050405020304" pitchFamily="18" charset="0"/>
                <a:ea typeface="华文细黑" panose="02010600040101010101" pitchFamily="2" charset="-122"/>
              </a:endParaRPr>
            </a:p>
          </p:txBody>
        </p:sp>
      </p:grpSp>
      <p:graphicFrame>
        <p:nvGraphicFramePr>
          <p:cNvPr id="707642" name="Group 58"/>
          <p:cNvGraphicFramePr>
            <a:graphicFrameLocks noGrp="1"/>
          </p:cNvGraphicFramePr>
          <p:nvPr>
            <p:ph sz="half" idx="2"/>
          </p:nvPr>
        </p:nvGraphicFramePr>
        <p:xfrm>
          <a:off x="4421188" y="476250"/>
          <a:ext cx="4038600" cy="3767734"/>
        </p:xfrm>
        <a:graphic>
          <a:graphicData uri="http://schemas.openxmlformats.org/drawingml/2006/table">
            <a:tbl>
              <a:tblPr/>
              <a:tblGrid>
                <a:gridCol w="1352550"/>
                <a:gridCol w="895350"/>
                <a:gridCol w="892175"/>
                <a:gridCol w="898525"/>
              </a:tblGrid>
              <a:tr h="6492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DFA M’</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   [138]</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[2,4]</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   [24]</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[538]</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3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   [538]</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[4,6]</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   [46]</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[538]</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[7]</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   [7]</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7679" name="Text Box 95"/>
          <p:cNvSpPr txBox="1">
            <a:spLocks noChangeArrowheads="1"/>
          </p:cNvSpPr>
          <p:nvPr/>
        </p:nvSpPr>
        <p:spPr bwMode="auto">
          <a:xfrm>
            <a:off x="3708400" y="6165850"/>
            <a:ext cx="5111750" cy="452438"/>
          </a:xfrm>
          <a:prstGeom prst="rect">
            <a:avLst/>
          </a:prstGeom>
          <a:noFill/>
          <a:ln w="9525">
            <a:noFill/>
            <a:miter lim="800000"/>
          </a:ln>
        </p:spPr>
        <p:txBody>
          <a:bodyPr>
            <a:spAutoFit/>
          </a:bodyPr>
          <a:lstStyle/>
          <a:p>
            <a:pPr marL="669925" indent="-325755">
              <a:lnSpc>
                <a:spcPct val="130000"/>
              </a:lnSpc>
              <a:spcBef>
                <a:spcPct val="50000"/>
              </a:spcBef>
              <a:buClr>
                <a:schemeClr val="accent2"/>
              </a:buClr>
              <a:buSzPct val="60000"/>
              <a:buFont typeface="Wingdings" panose="05000000000000000000" pitchFamily="2" charset="2"/>
              <a:buNone/>
            </a:pPr>
            <a:r>
              <a:rPr lang="en-US" altLang="zh-CN" sz="1800" b="1">
                <a:latin typeface="Times New Roman" panose="02020603050405020304" pitchFamily="18" charset="0"/>
                <a:ea typeface="华文细黑" panose="02010600040101010101" pitchFamily="2" charset="-122"/>
              </a:rPr>
              <a:t>DFA</a:t>
            </a:r>
            <a:r>
              <a:rPr lang="zh-CN" altLang="en-US" sz="1800" b="1">
                <a:latin typeface="Times New Roman" panose="02020603050405020304" pitchFamily="18" charset="0"/>
                <a:ea typeface="华文细黑" panose="02010600040101010101" pitchFamily="2" charset="-122"/>
              </a:rPr>
              <a:t>的每一个状态包含了若干项目，即项目集。</a:t>
            </a:r>
            <a:endParaRPr lang="zh-CN" altLang="en-US" sz="1800" b="1">
              <a:latin typeface="Times New Roman" panose="02020603050405020304" pitchFamily="18" charset="0"/>
              <a:ea typeface="华文细黑" panose="02010600040101010101" pitchFamily="2" charset="-122"/>
            </a:endParaRPr>
          </a:p>
        </p:txBody>
      </p:sp>
      <p:sp>
        <p:nvSpPr>
          <p:cNvPr id="707680" name="Line 96"/>
          <p:cNvSpPr>
            <a:spLocks noChangeShapeType="1"/>
          </p:cNvSpPr>
          <p:nvPr/>
        </p:nvSpPr>
        <p:spPr bwMode="auto">
          <a:xfrm>
            <a:off x="4787900" y="1125538"/>
            <a:ext cx="0" cy="3095625"/>
          </a:xfrm>
          <a:prstGeom prst="line">
            <a:avLst/>
          </a:prstGeom>
          <a:noFill/>
          <a:ln w="19050">
            <a:solidFill>
              <a:schemeClr val="tx1"/>
            </a:solidFill>
            <a:round/>
          </a:ln>
        </p:spPr>
        <p:txBody>
          <a:bodyPr/>
          <a:lstStyle/>
          <a:p>
            <a:endParaRPr lang="zh-CN" altLang="en-US"/>
          </a:p>
        </p:txBody>
      </p:sp>
      <p:sp>
        <p:nvSpPr>
          <p:cNvPr id="62" name="Rectangle 2"/>
          <p:cNvSpPr txBox="1">
            <a:spLocks noChangeArrowheads="1"/>
          </p:cNvSpPr>
          <p:nvPr/>
        </p:nvSpPr>
        <p:spPr bwMode="auto">
          <a:xfrm>
            <a:off x="395288" y="668338"/>
            <a:ext cx="3538537" cy="1031875"/>
          </a:xfrm>
          <a:prstGeom prst="rect">
            <a:avLst/>
          </a:prstGeom>
          <a:noFill/>
          <a:ln>
            <a:noFill/>
          </a:ln>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a:lstStyle>
          <a:p>
            <a:pPr eaLnBrk="1" hangingPunct="1">
              <a:defRPr/>
            </a:pPr>
            <a:r>
              <a:rPr lang="zh-CN" altLang="en-US"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其拓广文法为：</a:t>
            </a:r>
            <a: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0. S’S</a:t>
            </a:r>
            <a:b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br>
            <a: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                            1. SS(S)</a:t>
            </a:r>
            <a:b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br>
            <a: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                            2. </a:t>
            </a:r>
            <a:r>
              <a:rPr lang="en-US" altLang="zh-CN" sz="2000" b="1" kern="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Sε</a:t>
            </a:r>
            <a:endParaRPr lang="zh-CN" altLang="en-US" sz="3700" b="1" kern="0" dirty="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p:txBody>
      </p:sp>
      <p:sp>
        <p:nvSpPr>
          <p:cNvPr id="63" name="Rectangle 2"/>
          <p:cNvSpPr txBox="1">
            <a:spLocks noChangeArrowheads="1"/>
          </p:cNvSpPr>
          <p:nvPr/>
        </p:nvSpPr>
        <p:spPr bwMode="auto">
          <a:xfrm>
            <a:off x="395288" y="1574800"/>
            <a:ext cx="3538537" cy="1638300"/>
          </a:xfrm>
          <a:prstGeom prst="rect">
            <a:avLst/>
          </a:prstGeom>
          <a:noFill/>
          <a:ln>
            <a:noFill/>
          </a:ln>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a:lstStyle>
          <a:p>
            <a:pPr eaLnBrk="1" hangingPunct="1">
              <a:defRPr/>
            </a:pPr>
            <a: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LR(0)</a:t>
            </a:r>
            <a:r>
              <a:rPr lang="zh-CN" altLang="en-US"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项目有：</a:t>
            </a:r>
            <a:br>
              <a:rPr lang="zh-CN" altLang="en-US"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br>
            <a:r>
              <a:rPr lang="zh-CN" altLang="en-US"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① </a:t>
            </a:r>
            <a: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S’.S           ② S’S.</a:t>
            </a:r>
            <a:b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br>
            <a:r>
              <a:rPr lang="zh-CN" altLang="en-US"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③ </a:t>
            </a:r>
            <a: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S.S(S)       ④ SS.(S)   </a:t>
            </a:r>
            <a:b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br>
            <a: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⑤ SS(.S) </a:t>
            </a:r>
            <a:r>
              <a:rPr lang="zh-CN" altLang="en-US"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      ⑥ </a:t>
            </a:r>
            <a: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SS(S.)   </a:t>
            </a:r>
            <a:b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br>
            <a:r>
              <a:rPr lang="en-US" altLang="zh-CN" sz="2000" b="1" kern="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⑦ S(S(S).      ⑧ S.</a:t>
            </a:r>
            <a:endParaRPr lang="zh-CN" altLang="en-US" sz="3700" b="1" kern="0" dirty="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p:txBody>
      </p:sp>
      <p:sp>
        <p:nvSpPr>
          <p:cNvPr id="64" name="Rectangle 2"/>
          <p:cNvSpPr txBox="1">
            <a:spLocks noChangeArrowheads="1"/>
          </p:cNvSpPr>
          <p:nvPr/>
        </p:nvSpPr>
        <p:spPr bwMode="auto">
          <a:xfrm>
            <a:off x="395288" y="3105150"/>
            <a:ext cx="3255962" cy="647700"/>
          </a:xfrm>
          <a:prstGeom prst="rect">
            <a:avLst/>
          </a:prstGeom>
          <a:noFill/>
          <a:ln>
            <a:noFill/>
          </a:ln>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a:lstStyle>
          <a:p>
            <a:pPr eaLnBrk="1" hangingPunct="1">
              <a:defRPr/>
            </a:pPr>
            <a:r>
              <a:rPr lang="zh-CN" altLang="en-US" sz="2000" b="1" kern="0" dirty="0">
                <a:solidFill>
                  <a:schemeClr val="tx1"/>
                </a:solidFill>
                <a:ea typeface="华文细黑" panose="02010600040101010101" pitchFamily="2" charset="-122"/>
                <a:sym typeface="Wingdings" panose="05000000000000000000" pitchFamily="2" charset="2"/>
              </a:rPr>
              <a:t>用这些项目作为状态，构造</a:t>
            </a:r>
            <a:r>
              <a:rPr lang="en-US" altLang="zh-CN" sz="2000" b="1" kern="0" dirty="0">
                <a:solidFill>
                  <a:schemeClr val="tx1"/>
                </a:solidFill>
                <a:ea typeface="华文细黑" panose="02010600040101010101" pitchFamily="2" charset="-122"/>
                <a:sym typeface="Wingdings" panose="05000000000000000000" pitchFamily="2" charset="2"/>
              </a:rPr>
              <a:t>NFA</a:t>
            </a:r>
            <a:r>
              <a:rPr lang="zh-CN" altLang="en-US" sz="2000" b="1" kern="0" dirty="0">
                <a:solidFill>
                  <a:schemeClr val="tx1"/>
                </a:solidFill>
                <a:ea typeface="华文细黑" panose="02010600040101010101" pitchFamily="2" charset="-122"/>
                <a:sym typeface="Wingdings" panose="05000000000000000000" pitchFamily="2" charset="2"/>
              </a:rPr>
              <a:t>如下：</a:t>
            </a:r>
            <a:endParaRPr lang="zh-CN" altLang="en-US" sz="3700" b="1" kern="0" dirty="0">
              <a:ea typeface="华文细黑" panose="02010600040101010101" pitchFamily="2"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250"/>
                                        <p:tgtEl>
                                          <p:spTgt spid="64"/>
                                        </p:tgtEl>
                                      </p:cBhvr>
                                    </p:animEffect>
                                    <p:anim calcmode="lin" valueType="num">
                                      <p:cBhvr>
                                        <p:cTn id="18" dur="250" fill="hold"/>
                                        <p:tgtEl>
                                          <p:spTgt spid="64"/>
                                        </p:tgtEl>
                                        <p:attrNameLst>
                                          <p:attrName>ppt_x</p:attrName>
                                        </p:attrNameLst>
                                      </p:cBhvr>
                                      <p:tavLst>
                                        <p:tav tm="0">
                                          <p:val>
                                            <p:strVal val="#ppt_x"/>
                                          </p:val>
                                        </p:tav>
                                        <p:tav tm="100000">
                                          <p:val>
                                            <p:strVal val="#ppt_x"/>
                                          </p:val>
                                        </p:tav>
                                      </p:tavLst>
                                    </p:anim>
                                    <p:anim calcmode="lin" valueType="num">
                                      <p:cBhvr>
                                        <p:cTn id="19" dur="25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07587"/>
                                        </p:tgtEl>
                                        <p:attrNameLst>
                                          <p:attrName>style.visibility</p:attrName>
                                        </p:attrNameLst>
                                      </p:cBhvr>
                                      <p:to>
                                        <p:strVal val="visible"/>
                                      </p:to>
                                    </p:set>
                                    <p:animEffect transition="in" filter="wipe(left)">
                                      <p:cBhvr>
                                        <p:cTn id="27" dur="500"/>
                                        <p:tgtEl>
                                          <p:spTgt spid="70758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07642"/>
                                        </p:tgtEl>
                                        <p:attrNameLst>
                                          <p:attrName>style.visibility</p:attrName>
                                        </p:attrNameLst>
                                      </p:cBhvr>
                                      <p:to>
                                        <p:strVal val="visible"/>
                                      </p:to>
                                    </p:set>
                                    <p:animEffect transition="in" filter="strips(downRight)">
                                      <p:cBhvr>
                                        <p:cTn id="32" dur="500"/>
                                        <p:tgtEl>
                                          <p:spTgt spid="707642"/>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707680"/>
                                        </p:tgtEl>
                                        <p:attrNameLst>
                                          <p:attrName>style.visibility</p:attrName>
                                        </p:attrNameLst>
                                      </p:cBhvr>
                                      <p:to>
                                        <p:strVal val="visible"/>
                                      </p:to>
                                    </p:set>
                                    <p:animEffect transition="in" filter="strips(downRight)">
                                      <p:cBhvr>
                                        <p:cTn id="35" dur="500"/>
                                        <p:tgtEl>
                                          <p:spTgt spid="7076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par>
                                <p:cTn id="41" presetID="22" presetClass="entr" presetSubtype="8"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 nodeType="clickEffect">
                                  <p:stCondLst>
                                    <p:cond delay="0"/>
                                  </p:stCondLst>
                                  <p:childTnLst>
                                    <p:set>
                                      <p:cBhvr>
                                        <p:cTn id="47" dur="1" fill="hold">
                                          <p:stCondLst>
                                            <p:cond delay="0"/>
                                          </p:stCondLst>
                                        </p:cTn>
                                        <p:tgtEl>
                                          <p:spTgt spid="707679"/>
                                        </p:tgtEl>
                                        <p:attrNameLst>
                                          <p:attrName>style.visibility</p:attrName>
                                        </p:attrNameLst>
                                      </p:cBhvr>
                                      <p:to>
                                        <p:strVal val="visible"/>
                                      </p:to>
                                    </p:set>
                                  </p:childTnLst>
                                </p:cTn>
                              </p:par>
                            </p:childTnLst>
                          </p:cTn>
                        </p:par>
                        <p:par>
                          <p:cTn id="48" fill="hold">
                            <p:stCondLst>
                              <p:cond delay="0"/>
                            </p:stCondLst>
                            <p:childTnLst>
                              <p:par>
                                <p:cTn id="49" presetID="26" presetClass="emph" presetSubtype="0" fill="hold" grpId="0" nodeType="afterEffect">
                                  <p:stCondLst>
                                    <p:cond delay="0"/>
                                  </p:stCondLst>
                                  <p:childTnLst>
                                    <p:animEffect transition="out" filter="fade">
                                      <p:cBhvr>
                                        <p:cTn id="50" dur="500" tmFilter="0, 0; .2, .5; .8, .5; 1, 0"/>
                                        <p:tgtEl>
                                          <p:spTgt spid="707679"/>
                                        </p:tgtEl>
                                      </p:cBhvr>
                                    </p:animEffect>
                                    <p:animScale>
                                      <p:cBhvr>
                                        <p:cTn id="51" dur="250" autoRev="1" fill="hold"/>
                                        <p:tgtEl>
                                          <p:spTgt spid="70767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p:bldP spid="707679" grpId="0"/>
      <p:bldP spid="707679" grpId="1"/>
      <p:bldP spid="707680" grpId="0" animBg="1"/>
      <p:bldP spid="62" grpId="0"/>
      <p:bldP spid="63" grpId="0"/>
      <p:bldP spid="6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灯片编号占位符 5"/>
          <p:cNvSpPr>
            <a:spLocks noGrp="1"/>
          </p:cNvSpPr>
          <p:nvPr>
            <p:ph type="sldNum" sz="quarter" idx="12"/>
          </p:nvPr>
        </p:nvSpPr>
        <p:spPr>
          <a:noFill/>
        </p:spPr>
        <p:txBody>
          <a:bodyPr/>
          <a:lstStyle/>
          <a:p>
            <a:fld id="{9F90F496-2327-4D22-9BAB-8DBF84300B4F}"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5234" name="Rectangle 2"/>
          <p:cNvSpPr>
            <a:spLocks noGrp="1" noChangeArrowheads="1"/>
          </p:cNvSpPr>
          <p:nvPr>
            <p:ph type="title"/>
          </p:nvPr>
        </p:nvSpPr>
        <p:spPr>
          <a:xfrm>
            <a:off x="457200" y="277813"/>
            <a:ext cx="7931150" cy="630237"/>
          </a:xfrm>
        </p:spPr>
        <p:txBody>
          <a:bodyPr/>
          <a:lstStyle/>
          <a:p>
            <a:pPr eaLnBrk="1" hangingPunct="1"/>
            <a:r>
              <a:rPr lang="zh-CN" altLang="en-US" sz="2800" b="1"/>
              <a:t>直接构造识别活前缀的</a:t>
            </a:r>
            <a:r>
              <a:rPr lang="en-US" altLang="zh-CN" sz="2800" b="1"/>
              <a:t>DFA</a:t>
            </a:r>
            <a:r>
              <a:rPr lang="zh-CN" altLang="en-US" sz="2800" b="1"/>
              <a:t>（详见</a:t>
            </a:r>
            <a:r>
              <a:rPr lang="en-US" altLang="zh-CN" sz="2800" b="1"/>
              <a:t>7.2.3</a:t>
            </a:r>
            <a:r>
              <a:rPr lang="zh-CN" altLang="en-US" sz="2800" b="1"/>
              <a:t>）</a:t>
            </a:r>
            <a:endParaRPr lang="zh-CN" altLang="en-US" sz="2800" b="1"/>
          </a:p>
        </p:txBody>
      </p:sp>
      <p:sp>
        <p:nvSpPr>
          <p:cNvPr id="708611" name="Rectangle 3"/>
          <p:cNvSpPr>
            <a:spLocks noGrp="1" noChangeArrowheads="1"/>
          </p:cNvSpPr>
          <p:nvPr>
            <p:ph type="body" idx="1"/>
          </p:nvPr>
        </p:nvSpPr>
        <p:spPr>
          <a:xfrm>
            <a:off x="395288" y="928688"/>
            <a:ext cx="8208962" cy="3816350"/>
          </a:xfrm>
        </p:spPr>
        <p:txBody>
          <a:bodyPr/>
          <a:lstStyle/>
          <a:p>
            <a:pPr eaLnBrk="1" hangingPunct="1">
              <a:lnSpc>
                <a:spcPct val="130000"/>
              </a:lnSpc>
            </a:pPr>
            <a:r>
              <a:rPr lang="zh-CN" altLang="en-US" sz="2100" b="1"/>
              <a:t>把拓广文法的第一个项目</a:t>
            </a:r>
            <a:r>
              <a:rPr lang="en-US" altLang="zh-CN" sz="2100" b="1"/>
              <a:t>{</a:t>
            </a:r>
            <a:r>
              <a:rPr lang="en-US" altLang="zh-CN" sz="2100" b="1">
                <a:solidFill>
                  <a:srgbClr val="FF0000"/>
                </a:solidFill>
              </a:rPr>
              <a:t>S’</a:t>
            </a:r>
            <a:r>
              <a:rPr lang="en-US" altLang="zh-CN" sz="2100" b="1">
                <a:solidFill>
                  <a:srgbClr val="FF0000"/>
                </a:solidFill>
                <a:sym typeface="Wingdings" panose="05000000000000000000" pitchFamily="2" charset="2"/>
              </a:rPr>
              <a:t>.S</a:t>
            </a:r>
            <a:r>
              <a:rPr lang="en-US" altLang="zh-CN" sz="2100" b="1"/>
              <a:t>}</a:t>
            </a:r>
            <a:r>
              <a:rPr lang="zh-CN" altLang="en-US" sz="2100" b="1"/>
              <a:t>作为初始状态集的核，通过求核的闭包和转换函数，求出</a:t>
            </a:r>
            <a:r>
              <a:rPr lang="en-US" altLang="zh-CN" sz="2100" b="1"/>
              <a:t>LR(0)</a:t>
            </a:r>
            <a:r>
              <a:rPr lang="zh-CN" altLang="en-US" sz="2100" b="1"/>
              <a:t>项目集</a:t>
            </a:r>
            <a:r>
              <a:rPr lang="zh-CN" altLang="en-US" sz="2100" b="1">
                <a:solidFill>
                  <a:srgbClr val="003399"/>
                </a:solidFill>
              </a:rPr>
              <a:t>规范族</a:t>
            </a:r>
            <a:r>
              <a:rPr lang="zh-CN" altLang="en-US" sz="2100" b="1"/>
              <a:t>，可直接构造识别活前缀的</a:t>
            </a:r>
            <a:r>
              <a:rPr lang="en-US" altLang="zh-CN" sz="2100" b="1"/>
              <a:t>DFA</a:t>
            </a:r>
            <a:r>
              <a:rPr lang="zh-CN" altLang="en-US" sz="2100" b="1"/>
              <a:t>。</a:t>
            </a:r>
            <a:endParaRPr lang="en-US" altLang="zh-CN" sz="2100" b="1"/>
          </a:p>
          <a:p>
            <a:pPr lvl="1" eaLnBrk="1" hangingPunct="1">
              <a:lnSpc>
                <a:spcPct val="130000"/>
              </a:lnSpc>
            </a:pPr>
            <a:r>
              <a:rPr lang="en-US" altLang="zh-CN" sz="2000" b="1"/>
              <a:t>I</a:t>
            </a:r>
            <a:r>
              <a:rPr lang="en-US" altLang="zh-CN" sz="2000" b="1" baseline="-25000"/>
              <a:t>0</a:t>
            </a:r>
            <a:r>
              <a:rPr lang="en-US" altLang="zh-CN" sz="2000" b="1"/>
              <a:t> = closure (S’</a:t>
            </a:r>
            <a:r>
              <a:rPr lang="en-US" altLang="zh-CN" sz="2000" b="1">
                <a:sym typeface="Wingdings" panose="05000000000000000000" pitchFamily="2" charset="2"/>
              </a:rPr>
              <a:t>.S</a:t>
            </a:r>
            <a:r>
              <a:rPr lang="en-US" altLang="zh-CN" sz="2000" b="1"/>
              <a:t>) = {S’</a:t>
            </a:r>
            <a:r>
              <a:rPr lang="en-US" altLang="zh-CN" sz="2000" b="1">
                <a:sym typeface="Wingdings" panose="05000000000000000000" pitchFamily="2" charset="2"/>
              </a:rPr>
              <a:t>.S, S.S(S), S.</a:t>
            </a:r>
            <a:r>
              <a:rPr lang="en-US" altLang="zh-CN" sz="2000" b="1"/>
              <a:t>}</a:t>
            </a:r>
            <a:endParaRPr lang="en-US" altLang="zh-CN" sz="2000" b="1"/>
          </a:p>
          <a:p>
            <a:pPr lvl="1" eaLnBrk="1" hangingPunct="1">
              <a:lnSpc>
                <a:spcPct val="130000"/>
              </a:lnSpc>
            </a:pPr>
            <a:r>
              <a:rPr lang="en-US" altLang="zh-CN" sz="2000" b="1"/>
              <a:t>I</a:t>
            </a:r>
            <a:r>
              <a:rPr lang="en-US" altLang="zh-CN" sz="2000" b="1" baseline="-25000"/>
              <a:t>1</a:t>
            </a:r>
            <a:r>
              <a:rPr lang="en-US" altLang="zh-CN" sz="2000" b="1"/>
              <a:t> = GOTO(I</a:t>
            </a:r>
            <a:r>
              <a:rPr lang="en-US" altLang="zh-CN" sz="2000" b="1" baseline="-25000"/>
              <a:t>0</a:t>
            </a:r>
            <a:r>
              <a:rPr lang="en-US" altLang="zh-CN" sz="2000" b="1"/>
              <a:t>, S) = {S’</a:t>
            </a:r>
            <a:r>
              <a:rPr lang="en-US" altLang="zh-CN" sz="2000" b="1">
                <a:sym typeface="Wingdings" panose="05000000000000000000" pitchFamily="2" charset="2"/>
              </a:rPr>
              <a:t>S., SS.(S)</a:t>
            </a:r>
            <a:r>
              <a:rPr lang="en-US" altLang="zh-CN" sz="2000" b="1"/>
              <a:t>}</a:t>
            </a:r>
            <a:endParaRPr lang="en-US" altLang="zh-CN" sz="2000" b="1"/>
          </a:p>
          <a:p>
            <a:pPr lvl="1" eaLnBrk="1" hangingPunct="1">
              <a:lnSpc>
                <a:spcPct val="130000"/>
              </a:lnSpc>
            </a:pPr>
            <a:r>
              <a:rPr lang="en-US" altLang="zh-CN" sz="2000" b="1"/>
              <a:t>I</a:t>
            </a:r>
            <a:r>
              <a:rPr lang="en-US" altLang="zh-CN" sz="2000" b="1" baseline="-25000"/>
              <a:t>2</a:t>
            </a:r>
            <a:r>
              <a:rPr lang="en-US" altLang="zh-CN" sz="2000" b="1"/>
              <a:t> = GOTO(I</a:t>
            </a:r>
            <a:r>
              <a:rPr lang="en-US" altLang="zh-CN" sz="2000" b="1" baseline="-25000"/>
              <a:t>1</a:t>
            </a:r>
            <a:r>
              <a:rPr lang="en-US" altLang="zh-CN" sz="2000" b="1"/>
              <a:t>, () = {S</a:t>
            </a:r>
            <a:r>
              <a:rPr lang="en-US" altLang="zh-CN" sz="2000" b="1">
                <a:sym typeface="Wingdings" panose="05000000000000000000" pitchFamily="2" charset="2"/>
              </a:rPr>
              <a:t>S(.S), S.S(S), S.</a:t>
            </a:r>
            <a:r>
              <a:rPr lang="en-US" altLang="zh-CN" sz="2000" b="1"/>
              <a:t>}</a:t>
            </a:r>
            <a:endParaRPr lang="en-US" altLang="zh-CN" sz="2000" b="1"/>
          </a:p>
          <a:p>
            <a:pPr lvl="1" eaLnBrk="1" hangingPunct="1">
              <a:lnSpc>
                <a:spcPct val="130000"/>
              </a:lnSpc>
            </a:pPr>
            <a:r>
              <a:rPr lang="en-US" altLang="zh-CN" sz="2000" b="1"/>
              <a:t>I</a:t>
            </a:r>
            <a:r>
              <a:rPr lang="en-US" altLang="zh-CN" sz="2000" b="1" baseline="-25000"/>
              <a:t>3</a:t>
            </a:r>
            <a:r>
              <a:rPr lang="en-US" altLang="zh-CN" sz="2000" b="1"/>
              <a:t> = GOTO(I</a:t>
            </a:r>
            <a:r>
              <a:rPr lang="en-US" altLang="zh-CN" sz="2000" b="1" baseline="-25000"/>
              <a:t>2</a:t>
            </a:r>
            <a:r>
              <a:rPr lang="en-US" altLang="zh-CN" sz="2000" b="1"/>
              <a:t>, S) = {S</a:t>
            </a:r>
            <a:r>
              <a:rPr lang="en-US" altLang="zh-CN" sz="2000" b="1">
                <a:sym typeface="Wingdings" panose="05000000000000000000" pitchFamily="2" charset="2"/>
              </a:rPr>
              <a:t>S</a:t>
            </a:r>
            <a:r>
              <a:rPr lang="zh-CN" altLang="en-US" sz="2000" b="1">
                <a:sym typeface="Wingdings" panose="05000000000000000000" pitchFamily="2" charset="2"/>
              </a:rPr>
              <a:t>（</a:t>
            </a:r>
            <a:r>
              <a:rPr lang="en-US" altLang="zh-CN" sz="2000" b="1">
                <a:sym typeface="Wingdings" panose="05000000000000000000" pitchFamily="2" charset="2"/>
              </a:rPr>
              <a:t>S.</a:t>
            </a:r>
            <a:r>
              <a:rPr lang="zh-CN" altLang="en-US" sz="2000" b="1">
                <a:sym typeface="Wingdings" panose="05000000000000000000" pitchFamily="2" charset="2"/>
              </a:rPr>
              <a:t>），</a:t>
            </a:r>
            <a:r>
              <a:rPr lang="en-US" altLang="zh-CN" sz="2000" b="1">
                <a:sym typeface="Wingdings" panose="05000000000000000000" pitchFamily="2" charset="2"/>
              </a:rPr>
              <a:t> SS .(S)</a:t>
            </a:r>
            <a:r>
              <a:rPr lang="en-US" altLang="zh-CN" sz="2000" b="1"/>
              <a:t>}</a:t>
            </a:r>
            <a:endParaRPr lang="en-US" altLang="zh-CN" sz="2000" b="1"/>
          </a:p>
          <a:p>
            <a:pPr lvl="1" eaLnBrk="1" hangingPunct="1">
              <a:lnSpc>
                <a:spcPct val="130000"/>
              </a:lnSpc>
            </a:pPr>
            <a:r>
              <a:rPr lang="en-US" altLang="zh-CN" sz="2000" b="1"/>
              <a:t>I</a:t>
            </a:r>
            <a:r>
              <a:rPr lang="en-US" altLang="zh-CN" sz="2000" b="1" baseline="-25000"/>
              <a:t>4</a:t>
            </a:r>
            <a:r>
              <a:rPr lang="en-US" altLang="zh-CN" sz="2000" b="1"/>
              <a:t>= GOTO(I</a:t>
            </a:r>
            <a:r>
              <a:rPr lang="en-US" altLang="zh-CN" sz="2000" b="1" baseline="-25000"/>
              <a:t>3</a:t>
            </a:r>
            <a:r>
              <a:rPr lang="en-US" altLang="zh-CN" sz="2000" b="1"/>
              <a:t>, </a:t>
            </a:r>
            <a:r>
              <a:rPr lang="zh-CN" altLang="en-US" sz="2000" b="1"/>
              <a:t>）</a:t>
            </a:r>
            <a:r>
              <a:rPr lang="en-US" altLang="zh-CN" sz="2000" b="1"/>
              <a:t>) = {S</a:t>
            </a:r>
            <a:r>
              <a:rPr lang="en-US" altLang="zh-CN" sz="2000" b="1">
                <a:sym typeface="Wingdings" panose="05000000000000000000" pitchFamily="2" charset="2"/>
              </a:rPr>
              <a:t>S</a:t>
            </a:r>
            <a:r>
              <a:rPr lang="zh-CN" altLang="en-US" sz="2000" b="1">
                <a:sym typeface="Wingdings" panose="05000000000000000000" pitchFamily="2" charset="2"/>
              </a:rPr>
              <a:t>（</a:t>
            </a:r>
            <a:r>
              <a:rPr lang="en-US" altLang="zh-CN" sz="2000" b="1">
                <a:sym typeface="Wingdings" panose="05000000000000000000" pitchFamily="2" charset="2"/>
              </a:rPr>
              <a:t>S</a:t>
            </a:r>
            <a:r>
              <a:rPr lang="zh-CN" altLang="en-US" sz="2000" b="1">
                <a:sym typeface="Wingdings" panose="05000000000000000000" pitchFamily="2" charset="2"/>
              </a:rPr>
              <a:t>）</a:t>
            </a:r>
            <a:r>
              <a:rPr lang="en-US" altLang="zh-CN" sz="2000" b="1">
                <a:sym typeface="Wingdings" panose="05000000000000000000" pitchFamily="2" charset="2"/>
              </a:rPr>
              <a:t>.</a:t>
            </a:r>
            <a:r>
              <a:rPr lang="en-US" altLang="zh-CN" sz="2000" b="1"/>
              <a:t>}</a:t>
            </a:r>
            <a:endParaRPr lang="en-US" altLang="zh-CN" sz="2000" b="1"/>
          </a:p>
        </p:txBody>
      </p:sp>
      <p:sp>
        <p:nvSpPr>
          <p:cNvPr id="95236" name="Text Box 4"/>
          <p:cNvSpPr txBox="1">
            <a:spLocks noChangeArrowheads="1"/>
          </p:cNvSpPr>
          <p:nvPr/>
        </p:nvSpPr>
        <p:spPr bwMode="auto">
          <a:xfrm>
            <a:off x="754063" y="4857750"/>
            <a:ext cx="1295400" cy="1131888"/>
          </a:xfrm>
          <a:prstGeom prst="rect">
            <a:avLst/>
          </a:prstGeom>
          <a:noFill/>
          <a:ln w="9525" algn="ctr">
            <a:solidFill>
              <a:schemeClr val="tx1"/>
            </a:solid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rPr>
              <a:t>I</a:t>
            </a:r>
            <a:r>
              <a:rPr lang="en-US" altLang="zh-CN" b="1" baseline="-25000">
                <a:solidFill>
                  <a:srgbClr val="003399"/>
                </a:solidFill>
                <a:latin typeface="Times New Roman" panose="02020603050405020304" pitchFamily="18" charset="0"/>
                <a:ea typeface="华文细黑" panose="02010600040101010101" pitchFamily="2" charset="-122"/>
              </a:rPr>
              <a:t>0</a:t>
            </a:r>
            <a:r>
              <a:rPr lang="en-US" altLang="zh-CN" b="1">
                <a:solidFill>
                  <a:srgbClr val="003399"/>
                </a:solidFill>
                <a:latin typeface="Times New Roman" panose="02020603050405020304" pitchFamily="18" charset="0"/>
                <a:ea typeface="华文细黑" panose="02010600040101010101" pitchFamily="2" charset="-122"/>
              </a:rPr>
              <a:t>:  </a:t>
            </a:r>
            <a:endParaRPr lang="en-US" altLang="zh-CN" b="1">
              <a:solidFill>
                <a:srgbClr val="003399"/>
              </a:solidFill>
              <a:latin typeface="Times New Roman" panose="02020603050405020304" pitchFamily="18" charset="0"/>
              <a:ea typeface="华文细黑" panose="02010600040101010101" pitchFamily="2" charset="-12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FF0000"/>
                </a:solidFill>
                <a:latin typeface="Times New Roman" panose="02020603050405020304" pitchFamily="18" charset="0"/>
                <a:ea typeface="华文细黑" panose="02010600040101010101" pitchFamily="2" charset="-122"/>
              </a:rPr>
              <a:t>S’</a:t>
            </a:r>
            <a:r>
              <a:rPr lang="en-US" altLang="zh-CN" b="1">
                <a:solidFill>
                  <a:srgbClr val="FF0000"/>
                </a:solidFill>
                <a:latin typeface="Times New Roman" panose="02020603050405020304" pitchFamily="18" charset="0"/>
                <a:ea typeface="华文细黑" panose="02010600040101010101" pitchFamily="2" charset="-122"/>
                <a:sym typeface="Wingdings" panose="05000000000000000000" pitchFamily="2" charset="2"/>
              </a:rPr>
              <a:t>.S</a:t>
            </a:r>
            <a:endParaRPr lang="en-US" altLang="zh-CN" b="1">
              <a:solidFill>
                <a:srgbClr val="FF0000"/>
              </a:solidFill>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S.S(S)</a:t>
            </a:r>
            <a:endPar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S.</a:t>
            </a:r>
            <a:endParaRPr lang="en-US" altLang="zh-CN" b="1">
              <a:solidFill>
                <a:srgbClr val="003399"/>
              </a:solidFill>
              <a:latin typeface="Times New Roman" panose="02020603050405020304" pitchFamily="18" charset="0"/>
              <a:ea typeface="华文细黑" panose="02010600040101010101" pitchFamily="2" charset="-122"/>
            </a:endParaRPr>
          </a:p>
        </p:txBody>
      </p:sp>
      <p:sp>
        <p:nvSpPr>
          <p:cNvPr id="95237" name="Rectangle 5"/>
          <p:cNvSpPr>
            <a:spLocks noChangeArrowheads="1"/>
          </p:cNvSpPr>
          <p:nvPr/>
        </p:nvSpPr>
        <p:spPr bwMode="auto">
          <a:xfrm>
            <a:off x="2770188" y="4857750"/>
            <a:ext cx="1225550" cy="863600"/>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endParaRPr>
          </a:p>
        </p:txBody>
      </p:sp>
      <p:sp>
        <p:nvSpPr>
          <p:cNvPr id="95238" name="Text Box 6"/>
          <p:cNvSpPr txBox="1">
            <a:spLocks noChangeArrowheads="1"/>
          </p:cNvSpPr>
          <p:nvPr/>
        </p:nvSpPr>
        <p:spPr bwMode="auto">
          <a:xfrm>
            <a:off x="2482850" y="4857750"/>
            <a:ext cx="1439863" cy="1122363"/>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rPr>
              <a:t>I</a:t>
            </a:r>
            <a:r>
              <a:rPr lang="en-US" altLang="zh-CN" b="1" baseline="-25000">
                <a:solidFill>
                  <a:srgbClr val="003399"/>
                </a:solidFill>
                <a:latin typeface="Times New Roman" panose="02020603050405020304" pitchFamily="18" charset="0"/>
                <a:ea typeface="华文细黑" panose="02010600040101010101" pitchFamily="2" charset="-122"/>
              </a:rPr>
              <a:t>1</a:t>
            </a:r>
            <a:r>
              <a:rPr lang="en-US" altLang="zh-CN" b="1">
                <a:solidFill>
                  <a:srgbClr val="003399"/>
                </a:solidFill>
                <a:latin typeface="Times New Roman" panose="02020603050405020304" pitchFamily="18" charset="0"/>
                <a:ea typeface="华文细黑" panose="02010600040101010101" pitchFamily="2" charset="-122"/>
              </a:rPr>
              <a:t>:  </a:t>
            </a:r>
            <a:endParaRPr lang="en-US" altLang="zh-CN" b="1">
              <a:solidFill>
                <a:srgbClr val="003399"/>
              </a:solidFill>
              <a:latin typeface="Times New Roman" panose="02020603050405020304" pitchFamily="18" charset="0"/>
              <a:ea typeface="华文细黑" panose="02010600040101010101" pitchFamily="2" charset="-12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rPr>
              <a:t>S’</a:t>
            </a: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S.</a:t>
            </a:r>
            <a:endPar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  SS .(S)</a:t>
            </a:r>
            <a:endPar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  </a:t>
            </a:r>
            <a:endPar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endParaRPr>
          </a:p>
        </p:txBody>
      </p:sp>
      <p:sp>
        <p:nvSpPr>
          <p:cNvPr id="95239" name="Rectangle 7"/>
          <p:cNvSpPr>
            <a:spLocks noChangeArrowheads="1"/>
          </p:cNvSpPr>
          <p:nvPr/>
        </p:nvSpPr>
        <p:spPr bwMode="auto">
          <a:xfrm>
            <a:off x="4498975" y="4857750"/>
            <a:ext cx="1223963" cy="1152525"/>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endParaRPr>
          </a:p>
        </p:txBody>
      </p:sp>
      <p:sp>
        <p:nvSpPr>
          <p:cNvPr id="95240" name="Text Box 8"/>
          <p:cNvSpPr txBox="1">
            <a:spLocks noChangeArrowheads="1"/>
          </p:cNvSpPr>
          <p:nvPr/>
        </p:nvSpPr>
        <p:spPr bwMode="auto">
          <a:xfrm>
            <a:off x="4210050" y="4857750"/>
            <a:ext cx="1439863" cy="1122363"/>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rPr>
              <a:t>I</a:t>
            </a:r>
            <a:r>
              <a:rPr lang="en-US" altLang="zh-CN" b="1" baseline="-25000">
                <a:solidFill>
                  <a:srgbClr val="003399"/>
                </a:solidFill>
                <a:latin typeface="Times New Roman" panose="02020603050405020304" pitchFamily="18" charset="0"/>
                <a:ea typeface="华文细黑" panose="02010600040101010101" pitchFamily="2" charset="-122"/>
              </a:rPr>
              <a:t>2</a:t>
            </a:r>
            <a:r>
              <a:rPr lang="en-US" altLang="zh-CN" b="1">
                <a:solidFill>
                  <a:srgbClr val="003399"/>
                </a:solidFill>
                <a:latin typeface="Times New Roman" panose="02020603050405020304" pitchFamily="18" charset="0"/>
                <a:ea typeface="华文细黑" panose="02010600040101010101" pitchFamily="2" charset="-122"/>
              </a:rPr>
              <a:t>: </a:t>
            </a:r>
            <a:endParaRPr lang="en-US" altLang="zh-CN" b="1">
              <a:solidFill>
                <a:srgbClr val="003399"/>
              </a:solidFill>
              <a:latin typeface="Times New Roman" panose="02020603050405020304" pitchFamily="18" charset="0"/>
              <a:ea typeface="华文细黑" panose="02010600040101010101" pitchFamily="2" charset="-12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SS(.</a:t>
            </a:r>
            <a:r>
              <a:rPr lang="en-US" altLang="zh-CN" b="1">
                <a:latin typeface="Times New Roman" panose="02020603050405020304" pitchFamily="18" charset="0"/>
                <a:ea typeface="华文细黑" panose="02010600040101010101" pitchFamily="2" charset="-122"/>
                <a:sym typeface="Wingdings" panose="05000000000000000000" pitchFamily="2" charset="2"/>
              </a:rPr>
              <a:t> </a:t>
            </a: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S)</a:t>
            </a:r>
            <a:endPar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 S.S(S)</a:t>
            </a:r>
            <a:endPar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 S.</a:t>
            </a:r>
            <a:endParaRPr lang="en-US" altLang="zh-CN" b="1">
              <a:solidFill>
                <a:srgbClr val="003399"/>
              </a:solidFill>
              <a:latin typeface="Times New Roman" panose="02020603050405020304" pitchFamily="18" charset="0"/>
              <a:ea typeface="华文细黑" panose="02010600040101010101" pitchFamily="2" charset="-122"/>
            </a:endParaRPr>
          </a:p>
        </p:txBody>
      </p:sp>
      <p:sp>
        <p:nvSpPr>
          <p:cNvPr id="95241" name="Rectangle 9"/>
          <p:cNvSpPr>
            <a:spLocks noChangeArrowheads="1"/>
          </p:cNvSpPr>
          <p:nvPr/>
        </p:nvSpPr>
        <p:spPr bwMode="auto">
          <a:xfrm>
            <a:off x="6226175" y="4857750"/>
            <a:ext cx="1296988" cy="1081088"/>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endParaRPr>
          </a:p>
        </p:txBody>
      </p:sp>
      <p:sp>
        <p:nvSpPr>
          <p:cNvPr id="95242" name="Text Box 10"/>
          <p:cNvSpPr txBox="1">
            <a:spLocks noChangeArrowheads="1"/>
          </p:cNvSpPr>
          <p:nvPr/>
        </p:nvSpPr>
        <p:spPr bwMode="auto">
          <a:xfrm>
            <a:off x="5938838" y="4887913"/>
            <a:ext cx="1727200" cy="1122362"/>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rPr>
              <a:t>I</a:t>
            </a:r>
            <a:r>
              <a:rPr lang="en-US" altLang="zh-CN" b="1" baseline="-25000">
                <a:solidFill>
                  <a:srgbClr val="003399"/>
                </a:solidFill>
                <a:latin typeface="Times New Roman" panose="02020603050405020304" pitchFamily="18" charset="0"/>
                <a:ea typeface="华文细黑" panose="02010600040101010101" pitchFamily="2" charset="-122"/>
              </a:rPr>
              <a:t>3</a:t>
            </a:r>
            <a:r>
              <a:rPr lang="en-US" altLang="zh-CN" b="1">
                <a:solidFill>
                  <a:srgbClr val="003399"/>
                </a:solidFill>
                <a:latin typeface="Times New Roman" panose="02020603050405020304" pitchFamily="18" charset="0"/>
                <a:ea typeface="华文细黑" panose="02010600040101010101" pitchFamily="2" charset="-122"/>
              </a:rPr>
              <a:t>:  </a:t>
            </a:r>
            <a:endParaRPr lang="en-US" altLang="zh-CN" b="1">
              <a:solidFill>
                <a:srgbClr val="003399"/>
              </a:solidFill>
              <a:latin typeface="Times New Roman" panose="02020603050405020304" pitchFamily="18" charset="0"/>
              <a:ea typeface="华文细黑" panose="02010600040101010101" pitchFamily="2" charset="-12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rPr>
              <a:t>S</a:t>
            </a: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S</a:t>
            </a:r>
            <a:r>
              <a:rPr lang="zh-CN" altLang="en-US"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a:t>
            </a: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S.</a:t>
            </a:r>
            <a:r>
              <a:rPr lang="zh-CN" altLang="en-US"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a:t>
            </a:r>
            <a:endParaRPr lang="zh-CN" altLang="en-US" b="1">
              <a:solidFill>
                <a:srgbClr val="003399"/>
              </a:solidFill>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  SS .(S)</a:t>
            </a:r>
            <a:endPar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  </a:t>
            </a:r>
            <a:endParaRPr lang="en-US" altLang="zh-CN" b="1">
              <a:solidFill>
                <a:srgbClr val="003399"/>
              </a:solidFill>
              <a:latin typeface="Times New Roman" panose="02020603050405020304" pitchFamily="18" charset="0"/>
              <a:ea typeface="华文细黑" panose="02010600040101010101" pitchFamily="2" charset="-122"/>
            </a:endParaRPr>
          </a:p>
        </p:txBody>
      </p:sp>
      <p:sp>
        <p:nvSpPr>
          <p:cNvPr id="95243" name="Rectangle 11"/>
          <p:cNvSpPr>
            <a:spLocks noChangeArrowheads="1"/>
          </p:cNvSpPr>
          <p:nvPr/>
        </p:nvSpPr>
        <p:spPr bwMode="auto">
          <a:xfrm>
            <a:off x="7810500" y="4857750"/>
            <a:ext cx="1225550" cy="863600"/>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endParaRPr>
          </a:p>
        </p:txBody>
      </p:sp>
      <p:sp>
        <p:nvSpPr>
          <p:cNvPr id="95244" name="Text Box 12"/>
          <p:cNvSpPr txBox="1">
            <a:spLocks noChangeArrowheads="1"/>
          </p:cNvSpPr>
          <p:nvPr/>
        </p:nvSpPr>
        <p:spPr bwMode="auto">
          <a:xfrm>
            <a:off x="7523163" y="4857750"/>
            <a:ext cx="1439862" cy="852488"/>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rPr>
              <a:t>I</a:t>
            </a:r>
            <a:r>
              <a:rPr lang="en-US" altLang="zh-CN" b="1" baseline="-25000">
                <a:solidFill>
                  <a:srgbClr val="003399"/>
                </a:solidFill>
                <a:latin typeface="Times New Roman" panose="02020603050405020304" pitchFamily="18" charset="0"/>
                <a:ea typeface="华文细黑" panose="02010600040101010101" pitchFamily="2" charset="-122"/>
              </a:rPr>
              <a:t>4</a:t>
            </a:r>
            <a:r>
              <a:rPr lang="en-US" altLang="zh-CN" b="1">
                <a:solidFill>
                  <a:srgbClr val="003399"/>
                </a:solidFill>
                <a:latin typeface="Times New Roman" panose="02020603050405020304" pitchFamily="18" charset="0"/>
                <a:ea typeface="华文细黑" panose="02010600040101010101" pitchFamily="2" charset="-122"/>
              </a:rPr>
              <a:t>:</a:t>
            </a:r>
            <a:endParaRPr lang="en-US" altLang="zh-CN" b="1">
              <a:solidFill>
                <a:srgbClr val="003399"/>
              </a:solidFill>
              <a:latin typeface="Times New Roman" panose="02020603050405020304" pitchFamily="18" charset="0"/>
              <a:ea typeface="华文细黑" panose="02010600040101010101" pitchFamily="2" charset="-12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SS(S).</a:t>
            </a:r>
            <a:endPar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solidFill>
                  <a:srgbClr val="003399"/>
                </a:solidFill>
                <a:latin typeface="Times New Roman" panose="02020603050405020304" pitchFamily="18" charset="0"/>
                <a:ea typeface="华文细黑" panose="02010600040101010101" pitchFamily="2" charset="-122"/>
                <a:sym typeface="Wingdings" panose="05000000000000000000" pitchFamily="2" charset="2"/>
              </a:rPr>
              <a:t>  </a:t>
            </a:r>
            <a:endParaRPr lang="en-US" altLang="zh-CN" b="1">
              <a:solidFill>
                <a:srgbClr val="003399"/>
              </a:solidFill>
              <a:latin typeface="Times New Roman" panose="02020603050405020304" pitchFamily="18" charset="0"/>
              <a:ea typeface="华文细黑" panose="02010600040101010101" pitchFamily="2" charset="-122"/>
            </a:endParaRPr>
          </a:p>
        </p:txBody>
      </p:sp>
      <p:sp>
        <p:nvSpPr>
          <p:cNvPr id="95245" name="Line 13"/>
          <p:cNvSpPr>
            <a:spLocks noChangeShapeType="1"/>
          </p:cNvSpPr>
          <p:nvPr/>
        </p:nvSpPr>
        <p:spPr bwMode="auto">
          <a:xfrm>
            <a:off x="2122488" y="5289550"/>
            <a:ext cx="144462" cy="0"/>
          </a:xfrm>
          <a:prstGeom prst="line">
            <a:avLst/>
          </a:prstGeom>
          <a:noFill/>
          <a:ln w="9525">
            <a:noFill/>
            <a:round/>
          </a:ln>
        </p:spPr>
        <p:txBody>
          <a:bodyPr/>
          <a:lstStyle/>
          <a:p>
            <a:endParaRPr lang="zh-CN" altLang="en-US"/>
          </a:p>
        </p:txBody>
      </p:sp>
      <p:sp>
        <p:nvSpPr>
          <p:cNvPr id="95246" name="Line 14"/>
          <p:cNvSpPr>
            <a:spLocks noChangeShapeType="1"/>
          </p:cNvSpPr>
          <p:nvPr/>
        </p:nvSpPr>
        <p:spPr bwMode="auto">
          <a:xfrm>
            <a:off x="2049463" y="5270500"/>
            <a:ext cx="720725" cy="19050"/>
          </a:xfrm>
          <a:prstGeom prst="line">
            <a:avLst/>
          </a:prstGeom>
          <a:noFill/>
          <a:ln w="9525">
            <a:solidFill>
              <a:schemeClr val="tx1"/>
            </a:solidFill>
            <a:round/>
            <a:tailEnd type="triangle" w="med" len="med"/>
          </a:ln>
        </p:spPr>
        <p:txBody>
          <a:bodyPr/>
          <a:lstStyle/>
          <a:p>
            <a:endParaRPr lang="zh-CN" altLang="en-US"/>
          </a:p>
        </p:txBody>
      </p:sp>
      <p:sp>
        <p:nvSpPr>
          <p:cNvPr id="95247" name="Line 15"/>
          <p:cNvSpPr>
            <a:spLocks noChangeShapeType="1"/>
          </p:cNvSpPr>
          <p:nvPr/>
        </p:nvSpPr>
        <p:spPr bwMode="auto">
          <a:xfrm>
            <a:off x="3994150" y="5289550"/>
            <a:ext cx="504825" cy="0"/>
          </a:xfrm>
          <a:prstGeom prst="line">
            <a:avLst/>
          </a:prstGeom>
          <a:noFill/>
          <a:ln w="9525">
            <a:solidFill>
              <a:schemeClr val="tx1"/>
            </a:solidFill>
            <a:round/>
            <a:tailEnd type="triangle" w="med" len="med"/>
          </a:ln>
        </p:spPr>
        <p:txBody>
          <a:bodyPr/>
          <a:lstStyle/>
          <a:p>
            <a:endParaRPr lang="zh-CN" altLang="en-US"/>
          </a:p>
        </p:txBody>
      </p:sp>
      <p:sp>
        <p:nvSpPr>
          <p:cNvPr id="95248" name="Line 16"/>
          <p:cNvSpPr>
            <a:spLocks noChangeShapeType="1"/>
          </p:cNvSpPr>
          <p:nvPr/>
        </p:nvSpPr>
        <p:spPr bwMode="auto">
          <a:xfrm>
            <a:off x="5722938" y="5289550"/>
            <a:ext cx="504825" cy="0"/>
          </a:xfrm>
          <a:prstGeom prst="line">
            <a:avLst/>
          </a:prstGeom>
          <a:noFill/>
          <a:ln w="9525">
            <a:solidFill>
              <a:schemeClr val="tx1"/>
            </a:solidFill>
            <a:round/>
            <a:tailEnd type="triangle" w="med" len="med"/>
          </a:ln>
        </p:spPr>
        <p:txBody>
          <a:bodyPr/>
          <a:lstStyle/>
          <a:p>
            <a:endParaRPr lang="zh-CN" altLang="en-US"/>
          </a:p>
        </p:txBody>
      </p:sp>
      <p:sp>
        <p:nvSpPr>
          <p:cNvPr id="95249" name="Line 17"/>
          <p:cNvSpPr>
            <a:spLocks noChangeShapeType="1"/>
          </p:cNvSpPr>
          <p:nvPr/>
        </p:nvSpPr>
        <p:spPr bwMode="auto">
          <a:xfrm>
            <a:off x="7451725" y="5289550"/>
            <a:ext cx="358775" cy="0"/>
          </a:xfrm>
          <a:prstGeom prst="line">
            <a:avLst/>
          </a:prstGeom>
          <a:noFill/>
          <a:ln w="9525">
            <a:solidFill>
              <a:schemeClr val="tx1"/>
            </a:solidFill>
            <a:round/>
            <a:tailEnd type="triangle" w="med" len="med"/>
          </a:ln>
        </p:spPr>
        <p:txBody>
          <a:bodyPr/>
          <a:lstStyle/>
          <a:p>
            <a:endParaRPr lang="zh-CN" altLang="en-US"/>
          </a:p>
        </p:txBody>
      </p:sp>
      <p:sp>
        <p:nvSpPr>
          <p:cNvPr id="95250" name="Text Box 18"/>
          <p:cNvSpPr txBox="1">
            <a:spLocks noChangeArrowheads="1"/>
          </p:cNvSpPr>
          <p:nvPr/>
        </p:nvSpPr>
        <p:spPr bwMode="auto">
          <a:xfrm>
            <a:off x="1835150" y="4857750"/>
            <a:ext cx="646113" cy="412750"/>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S</a:t>
            </a:r>
            <a:endParaRPr lang="en-US" altLang="zh-CN" b="1">
              <a:latin typeface="Times New Roman" panose="02020603050405020304" pitchFamily="18" charset="0"/>
              <a:ea typeface="华文细黑" panose="02010600040101010101" pitchFamily="2" charset="-122"/>
            </a:endParaRPr>
          </a:p>
        </p:txBody>
      </p:sp>
      <p:sp>
        <p:nvSpPr>
          <p:cNvPr id="95251" name="Text Box 19"/>
          <p:cNvSpPr txBox="1">
            <a:spLocks noChangeArrowheads="1"/>
          </p:cNvSpPr>
          <p:nvPr/>
        </p:nvSpPr>
        <p:spPr bwMode="auto">
          <a:xfrm>
            <a:off x="3706813" y="4857750"/>
            <a:ext cx="601662" cy="412750"/>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a:t>
            </a:r>
            <a:endParaRPr lang="en-US" altLang="zh-CN" b="1">
              <a:latin typeface="Times New Roman" panose="02020603050405020304" pitchFamily="18" charset="0"/>
              <a:ea typeface="华文细黑" panose="02010600040101010101" pitchFamily="2" charset="-122"/>
            </a:endParaRPr>
          </a:p>
        </p:txBody>
      </p:sp>
      <p:sp>
        <p:nvSpPr>
          <p:cNvPr id="95252" name="Text Box 20"/>
          <p:cNvSpPr txBox="1">
            <a:spLocks noChangeArrowheads="1"/>
          </p:cNvSpPr>
          <p:nvPr/>
        </p:nvSpPr>
        <p:spPr bwMode="auto">
          <a:xfrm>
            <a:off x="5507038" y="5649913"/>
            <a:ext cx="663575" cy="412750"/>
          </a:xfrm>
          <a:prstGeom prst="rect">
            <a:avLst/>
          </a:prstGeom>
          <a:noFill/>
          <a:ln w="9525">
            <a:noFill/>
            <a:miter lim="800000"/>
          </a:ln>
        </p:spPr>
        <p:txBody>
          <a:bodyPr>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a:latin typeface="Times New Roman" panose="02020603050405020304" pitchFamily="18" charset="0"/>
                <a:ea typeface="华文细黑" panose="02010600040101010101" pitchFamily="2" charset="-122"/>
              </a:rPr>
              <a:t>(</a:t>
            </a:r>
            <a:endParaRPr lang="en-US" altLang="zh-CN">
              <a:latin typeface="Times New Roman" panose="02020603050405020304" pitchFamily="18" charset="0"/>
              <a:ea typeface="华文细黑" panose="02010600040101010101" pitchFamily="2" charset="-122"/>
            </a:endParaRPr>
          </a:p>
        </p:txBody>
      </p:sp>
      <p:sp>
        <p:nvSpPr>
          <p:cNvPr id="95253" name="Text Box 21"/>
          <p:cNvSpPr txBox="1">
            <a:spLocks noChangeArrowheads="1"/>
          </p:cNvSpPr>
          <p:nvPr/>
        </p:nvSpPr>
        <p:spPr bwMode="auto">
          <a:xfrm>
            <a:off x="7215188" y="4857750"/>
            <a:ext cx="601662" cy="412750"/>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a:t>
            </a:r>
            <a:endParaRPr lang="en-US" altLang="zh-CN" b="1">
              <a:latin typeface="Times New Roman" panose="02020603050405020304" pitchFamily="18" charset="0"/>
              <a:ea typeface="华文细黑" panose="02010600040101010101" pitchFamily="2" charset="-122"/>
            </a:endParaRPr>
          </a:p>
        </p:txBody>
      </p:sp>
      <p:sp>
        <p:nvSpPr>
          <p:cNvPr id="95254" name="Line 22"/>
          <p:cNvSpPr>
            <a:spLocks noChangeShapeType="1"/>
          </p:cNvSpPr>
          <p:nvPr/>
        </p:nvSpPr>
        <p:spPr bwMode="auto">
          <a:xfrm flipH="1">
            <a:off x="5722938" y="5649913"/>
            <a:ext cx="504825" cy="0"/>
          </a:xfrm>
          <a:prstGeom prst="line">
            <a:avLst/>
          </a:prstGeom>
          <a:noFill/>
          <a:ln w="9525">
            <a:solidFill>
              <a:schemeClr val="tx1"/>
            </a:solidFill>
            <a:round/>
            <a:tailEnd type="triangle" w="med" len="med"/>
          </a:ln>
        </p:spPr>
        <p:txBody>
          <a:bodyPr/>
          <a:lstStyle/>
          <a:p>
            <a:endParaRPr lang="zh-CN" altLang="en-US"/>
          </a:p>
        </p:txBody>
      </p:sp>
      <p:sp>
        <p:nvSpPr>
          <p:cNvPr id="95255" name="Text Box 23"/>
          <p:cNvSpPr txBox="1">
            <a:spLocks noChangeArrowheads="1"/>
          </p:cNvSpPr>
          <p:nvPr/>
        </p:nvSpPr>
        <p:spPr bwMode="auto">
          <a:xfrm>
            <a:off x="-252413" y="4724400"/>
            <a:ext cx="1006476" cy="412750"/>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DFA:</a:t>
            </a:r>
            <a:endParaRPr lang="en-US" altLang="zh-CN" b="1">
              <a:latin typeface="Times New Roman" panose="02020603050405020304" pitchFamily="18" charset="0"/>
              <a:ea typeface="华文细黑" panose="02010600040101010101" pitchFamily="2" charset="-122"/>
            </a:endParaRPr>
          </a:p>
        </p:txBody>
      </p:sp>
      <p:sp>
        <p:nvSpPr>
          <p:cNvPr id="95256" name="Text Box 24"/>
          <p:cNvSpPr txBox="1">
            <a:spLocks noChangeArrowheads="1"/>
          </p:cNvSpPr>
          <p:nvPr/>
        </p:nvSpPr>
        <p:spPr bwMode="auto">
          <a:xfrm flipV="1">
            <a:off x="5865813" y="4887913"/>
            <a:ext cx="574675" cy="412750"/>
          </a:xfrm>
          <a:prstGeom prst="rect">
            <a:avLst/>
          </a:prstGeom>
          <a:noFill/>
          <a:ln w="9525">
            <a:noFill/>
            <a:miter lim="800000"/>
          </a:ln>
        </p:spPr>
        <p:txBody>
          <a:bodyPr>
            <a:spAutoFit/>
          </a:bodyPr>
          <a:lstStyle/>
          <a:p>
            <a:pPr marL="669925" indent="-325755">
              <a:lnSpc>
                <a:spcPct val="130000"/>
              </a:lnSpc>
              <a:spcBef>
                <a:spcPct val="5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S</a:t>
            </a:r>
            <a:endParaRPr lang="en-US" altLang="zh-CN" b="1">
              <a:latin typeface="Times New Roman" panose="020206030504050203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Effect transition="in" filter="wipe(left)">
                                      <p:cBhvr>
                                        <p:cTn id="7" dur="500"/>
                                        <p:tgtEl>
                                          <p:spTgt spid="70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8611">
                                            <p:txEl>
                                              <p:pRg st="1" end="1"/>
                                            </p:txEl>
                                          </p:spTgt>
                                        </p:tgtEl>
                                        <p:attrNameLst>
                                          <p:attrName>style.visibility</p:attrName>
                                        </p:attrNameLst>
                                      </p:cBhvr>
                                      <p:to>
                                        <p:strVal val="visible"/>
                                      </p:to>
                                    </p:set>
                                    <p:animEffect transition="in" filter="wipe(left)">
                                      <p:cBhvr>
                                        <p:cTn id="12" dur="500"/>
                                        <p:tgtEl>
                                          <p:spTgt spid="70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8611">
                                            <p:txEl>
                                              <p:pRg st="2" end="2"/>
                                            </p:txEl>
                                          </p:spTgt>
                                        </p:tgtEl>
                                        <p:attrNameLst>
                                          <p:attrName>style.visibility</p:attrName>
                                        </p:attrNameLst>
                                      </p:cBhvr>
                                      <p:to>
                                        <p:strVal val="visible"/>
                                      </p:to>
                                    </p:set>
                                    <p:animEffect transition="in" filter="wipe(left)">
                                      <p:cBhvr>
                                        <p:cTn id="17" dur="500"/>
                                        <p:tgtEl>
                                          <p:spTgt spid="708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08611">
                                            <p:txEl>
                                              <p:pRg st="3" end="3"/>
                                            </p:txEl>
                                          </p:spTgt>
                                        </p:tgtEl>
                                        <p:attrNameLst>
                                          <p:attrName>style.visibility</p:attrName>
                                        </p:attrNameLst>
                                      </p:cBhvr>
                                      <p:to>
                                        <p:strVal val="visible"/>
                                      </p:to>
                                    </p:set>
                                    <p:animEffect transition="in" filter="wipe(left)">
                                      <p:cBhvr>
                                        <p:cTn id="22" dur="500"/>
                                        <p:tgtEl>
                                          <p:spTgt spid="708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8611">
                                            <p:txEl>
                                              <p:pRg st="4" end="4"/>
                                            </p:txEl>
                                          </p:spTgt>
                                        </p:tgtEl>
                                        <p:attrNameLst>
                                          <p:attrName>style.visibility</p:attrName>
                                        </p:attrNameLst>
                                      </p:cBhvr>
                                      <p:to>
                                        <p:strVal val="visible"/>
                                      </p:to>
                                    </p:set>
                                    <p:animEffect transition="in" filter="wipe(left)">
                                      <p:cBhvr>
                                        <p:cTn id="27" dur="500"/>
                                        <p:tgtEl>
                                          <p:spTgt spid="7086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08611">
                                            <p:txEl>
                                              <p:pRg st="5" end="5"/>
                                            </p:txEl>
                                          </p:spTgt>
                                        </p:tgtEl>
                                        <p:attrNameLst>
                                          <p:attrName>style.visibility</p:attrName>
                                        </p:attrNameLst>
                                      </p:cBhvr>
                                      <p:to>
                                        <p:strVal val="visible"/>
                                      </p:to>
                                    </p:set>
                                    <p:animEffect transition="in" filter="wipe(left)">
                                      <p:cBhvr>
                                        <p:cTn id="32" dur="500"/>
                                        <p:tgtEl>
                                          <p:spTgt spid="70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5"/>
          <p:cNvSpPr>
            <a:spLocks noGrp="1"/>
          </p:cNvSpPr>
          <p:nvPr>
            <p:ph type="sldNum" sz="quarter" idx="12"/>
          </p:nvPr>
        </p:nvSpPr>
        <p:spPr>
          <a:noFill/>
        </p:spPr>
        <p:txBody>
          <a:bodyPr/>
          <a:lstStyle/>
          <a:p>
            <a:fld id="{3559C33E-1E65-4FD2-96DC-B0D0C7FEEC43}"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6258" name="Text Box 3"/>
          <p:cNvSpPr txBox="1">
            <a:spLocks noChangeArrowheads="1"/>
          </p:cNvSpPr>
          <p:nvPr/>
        </p:nvSpPr>
        <p:spPr bwMode="auto">
          <a:xfrm>
            <a:off x="323850" y="163513"/>
            <a:ext cx="4392613"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ea typeface="楷体_GB2312"/>
                <a:cs typeface="Times New Roman" panose="02020603050405020304" pitchFamily="18" charset="0"/>
              </a:rPr>
              <a:t> </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二 </a:t>
            </a:r>
            <a:r>
              <a:rPr kumimoji="1" lang="zh-CN" altLang="en-US" sz="2400" b="1">
                <a:latin typeface="Times New Roman" panose="02020603050405020304" pitchFamily="18" charset="0"/>
                <a:ea typeface="楷体_GB2312"/>
                <a:cs typeface="Times New Roman" panose="02020603050405020304" pitchFamily="18" charset="0"/>
              </a:rPr>
              <a:t> </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识别活前缀的有穷自动机</a:t>
            </a:r>
            <a:r>
              <a:rPr kumimoji="1" lang="zh-CN" altLang="en-US" sz="2400" b="1">
                <a:latin typeface="Times New Roman" panose="02020603050405020304" pitchFamily="18" charset="0"/>
                <a:ea typeface="楷体_GB2312"/>
                <a:cs typeface="Times New Roman" panose="02020603050405020304" pitchFamily="18" charset="0"/>
              </a:rPr>
              <a:t> </a:t>
            </a:r>
            <a:endParaRPr kumimoji="1" lang="zh-CN" altLang="en-US" sz="2400" b="1">
              <a:latin typeface="Times New Roman" panose="02020603050405020304" pitchFamily="18" charset="0"/>
              <a:ea typeface="楷体_GB2312"/>
              <a:cs typeface="Times New Roman" panose="02020603050405020304" pitchFamily="18" charset="0"/>
            </a:endParaRPr>
          </a:p>
        </p:txBody>
      </p:sp>
      <p:sp>
        <p:nvSpPr>
          <p:cNvPr id="96259" name="Rectangle 4"/>
          <p:cNvSpPr>
            <a:spLocks noChangeArrowheads="1"/>
          </p:cNvSpPr>
          <p:nvPr/>
        </p:nvSpPr>
        <p:spPr bwMode="auto">
          <a:xfrm>
            <a:off x="228600" y="620713"/>
            <a:ext cx="8610600" cy="457200"/>
          </a:xfrm>
          <a:prstGeom prst="rect">
            <a:avLst/>
          </a:prstGeom>
          <a:noFill/>
          <a:ln w="9525">
            <a:noFill/>
            <a:miter lim="800000"/>
          </a:ln>
        </p:spPr>
        <p:txBody>
          <a:bodyPr>
            <a:spAutoFit/>
          </a:bodyPr>
          <a:lstStyle/>
          <a:p>
            <a:pPr indent="666750" algn="just">
              <a:spcBef>
                <a:spcPct val="50000"/>
              </a:spcBef>
              <a:tabLst>
                <a:tab pos="457200" algn="l"/>
              </a:tabLst>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例： 构造</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400" b="1">
                <a:latin typeface="Times New Roman" panose="02020603050405020304" pitchFamily="18" charset="0"/>
                <a:ea typeface="楷体_GB231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(A)|a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项目的</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NFA</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和</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DFA</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669791" name="Group 95"/>
          <p:cNvGraphicFramePr>
            <a:graphicFrameLocks noGrp="1"/>
          </p:cNvGraphicFramePr>
          <p:nvPr/>
        </p:nvGraphicFramePr>
        <p:xfrm>
          <a:off x="412750" y="1416050"/>
          <a:ext cx="5357230" cy="4016424"/>
        </p:xfrm>
        <a:graphic>
          <a:graphicData uri="http://schemas.openxmlformats.org/drawingml/2006/table">
            <a:tbl>
              <a:tblPr/>
              <a:tblGrid>
                <a:gridCol w="376359"/>
                <a:gridCol w="1068522"/>
                <a:gridCol w="783584"/>
                <a:gridCol w="997287"/>
                <a:gridCol w="1039838"/>
                <a:gridCol w="1091640"/>
              </a:tblGrid>
              <a:tr h="69069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状态</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项目集</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2348">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 </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楷体_GB2312" pitchFamily="49" charset="-122"/>
                          <a:ea typeface="楷体_GB2312" pitchFamily="49" charset="-122"/>
                        </a:rPr>
                        <a:t>A→a</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83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83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80234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2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6321" name="Text Box 93"/>
          <p:cNvSpPr txBox="1">
            <a:spLocks noChangeArrowheads="1"/>
          </p:cNvSpPr>
          <p:nvPr/>
        </p:nvSpPr>
        <p:spPr bwMode="auto">
          <a:xfrm>
            <a:off x="746125" y="3373438"/>
            <a:ext cx="184150" cy="457200"/>
          </a:xfrm>
          <a:prstGeom prst="rect">
            <a:avLst/>
          </a:prstGeom>
          <a:noFill/>
          <a:ln w="9525">
            <a:noFill/>
            <a:miter lim="800000"/>
          </a:ln>
        </p:spPr>
        <p:txBody>
          <a:bodyPr wrap="none">
            <a:spAutoFit/>
          </a:bodyPr>
          <a:lstStyle/>
          <a:p>
            <a:pPr>
              <a:spcBef>
                <a:spcPct val="50000"/>
              </a:spcBef>
            </a:pPr>
            <a:endParaRPr kumimoji="1" lang="zh-CN" altLang="en-US" sz="2400" b="1">
              <a:latin typeface="Times New Roman" panose="02020603050405020304" pitchFamily="18" charset="0"/>
              <a:ea typeface="华文隶书" pitchFamily="2" charset="-122"/>
              <a:cs typeface="Times New Roman" panose="02020603050405020304" pitchFamily="18" charset="0"/>
            </a:endParaRPr>
          </a:p>
        </p:txBody>
      </p:sp>
      <p:sp>
        <p:nvSpPr>
          <p:cNvPr id="66628" name="Text Box 94"/>
          <p:cNvSpPr txBox="1">
            <a:spLocks noChangeArrowheads="1"/>
          </p:cNvSpPr>
          <p:nvPr/>
        </p:nvSpPr>
        <p:spPr bwMode="auto">
          <a:xfrm>
            <a:off x="7650163" y="3983038"/>
            <a:ext cx="1270000" cy="2122487"/>
          </a:xfrm>
          <a:prstGeom prst="rect">
            <a:avLst/>
          </a:prstGeom>
          <a:noFill/>
          <a:ln w="9525">
            <a:noFill/>
            <a:miter lim="800000"/>
          </a:ln>
        </p:spPr>
        <p:txBody>
          <a:bodyPr>
            <a:spAutoFit/>
          </a:bodyPr>
          <a:lstStyle/>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 </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a:t>
            </a:r>
            <a:r>
              <a:rPr kumimoji="1" lang="zh-CN" altLang="en-US" sz="2000" b="1">
                <a:latin typeface="Times New Roman" panose="02020603050405020304" pitchFamily="18" charset="0"/>
                <a:ea typeface="楷体_GB2312"/>
                <a:cs typeface="Times New Roman" panose="02020603050405020304" pitchFamily="18" charset="0"/>
              </a:rPr>
              <a:t>）</a:t>
            </a:r>
            <a:endParaRPr kumimoji="1" lang="zh-CN" altLang="en-US"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a:t>
            </a:r>
            <a:r>
              <a:rPr kumimoji="1" lang="zh-CN" altLang="en-US" sz="2000" b="1">
                <a:latin typeface="Times New Roman" panose="02020603050405020304" pitchFamily="18" charset="0"/>
                <a:ea typeface="楷体_GB2312"/>
                <a:cs typeface="Times New Roman" panose="02020603050405020304" pitchFamily="18" charset="0"/>
              </a:rPr>
              <a:t>）</a:t>
            </a:r>
            <a:endParaRPr kumimoji="1" lang="zh-CN" altLang="en-US"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p:txBody>
      </p:sp>
      <p:grpSp>
        <p:nvGrpSpPr>
          <p:cNvPr id="3" name="组合 2"/>
          <p:cNvGrpSpPr/>
          <p:nvPr/>
        </p:nvGrpSpPr>
        <p:grpSpPr bwMode="auto">
          <a:xfrm>
            <a:off x="3924300" y="1246188"/>
            <a:ext cx="5024438" cy="3695700"/>
            <a:chOff x="5178351" y="1287539"/>
            <a:chExt cx="5025600" cy="3694641"/>
          </a:xfrm>
        </p:grpSpPr>
        <p:sp>
          <p:nvSpPr>
            <p:cNvPr id="96324" name="Oval 6"/>
            <p:cNvSpPr>
              <a:spLocks noChangeArrowheads="1"/>
            </p:cNvSpPr>
            <p:nvPr/>
          </p:nvSpPr>
          <p:spPr bwMode="auto">
            <a:xfrm>
              <a:off x="5178351" y="2912080"/>
              <a:ext cx="1319213" cy="561975"/>
            </a:xfrm>
            <a:prstGeom prst="ellipse">
              <a:avLst/>
            </a:prstGeom>
            <a:solidFill>
              <a:srgbClr val="FFFF00"/>
            </a:solidFill>
            <a:ln w="9525">
              <a:solidFill>
                <a:srgbClr val="FF3300"/>
              </a:solidFill>
              <a:round/>
            </a:ln>
          </p:spPr>
          <p:txBody>
            <a:bodyPr anchor="ctr">
              <a:spAutoFit/>
            </a:bodyPr>
            <a:lstStyle/>
            <a:p>
              <a:pP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6325" name="Oval 7"/>
            <p:cNvSpPr>
              <a:spLocks noChangeArrowheads="1"/>
            </p:cNvSpPr>
            <p:nvPr/>
          </p:nvSpPr>
          <p:spPr bwMode="auto">
            <a:xfrm>
              <a:off x="6950001" y="2292955"/>
              <a:ext cx="1257300" cy="561975"/>
            </a:xfrm>
            <a:prstGeom prst="ellipse">
              <a:avLst/>
            </a:prstGeom>
            <a:solidFill>
              <a:srgbClr val="FFFF00"/>
            </a:solidFill>
            <a:ln w="9525">
              <a:solidFill>
                <a:srgbClr val="FF3300"/>
              </a:solidFill>
              <a:round/>
            </a:ln>
          </p:spPr>
          <p:txBody>
            <a:bodyPr anchor="ctr">
              <a:spAutoFit/>
            </a:bodyPr>
            <a:lstStyle/>
            <a:p>
              <a:pPr algn="ct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6326" name="Oval 8"/>
            <p:cNvSpPr>
              <a:spLocks noChangeArrowheads="1"/>
            </p:cNvSpPr>
            <p:nvPr/>
          </p:nvSpPr>
          <p:spPr bwMode="auto">
            <a:xfrm>
              <a:off x="6902376" y="2921605"/>
              <a:ext cx="1343025" cy="561975"/>
            </a:xfrm>
            <a:prstGeom prst="ellipse">
              <a:avLst/>
            </a:prstGeom>
            <a:noFill/>
            <a:ln w="9525">
              <a:solidFill>
                <a:srgbClr val="FF3300"/>
              </a:solidFill>
              <a:round/>
            </a:ln>
          </p:spPr>
          <p:txBody>
            <a:bodyPr anchor="ctr">
              <a:spAutoFit/>
            </a:bodyPr>
            <a:lstStyle/>
            <a:p>
              <a:pP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 </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6327" name="Oval 9"/>
            <p:cNvSpPr>
              <a:spLocks noChangeArrowheads="1"/>
            </p:cNvSpPr>
            <p:nvPr/>
          </p:nvSpPr>
          <p:spPr bwMode="auto">
            <a:xfrm>
              <a:off x="7043664" y="3539142"/>
              <a:ext cx="1169988" cy="561975"/>
            </a:xfrm>
            <a:prstGeom prst="ellipse">
              <a:avLst/>
            </a:prstGeom>
            <a:noFill/>
            <a:ln w="9525">
              <a:solidFill>
                <a:srgbClr val="FF3300"/>
              </a:solidFill>
              <a:round/>
            </a:ln>
          </p:spPr>
          <p:txBody>
            <a:bodyPr anchor="ctr">
              <a:spAutoFit/>
            </a:bodyPr>
            <a:lstStyle/>
            <a:p>
              <a:pPr algn="ct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6328" name="Line 10"/>
            <p:cNvSpPr>
              <a:spLocks noChangeShapeType="1"/>
            </p:cNvSpPr>
            <p:nvPr/>
          </p:nvSpPr>
          <p:spPr bwMode="auto">
            <a:xfrm flipV="1">
              <a:off x="6392789" y="2680305"/>
              <a:ext cx="619125" cy="350838"/>
            </a:xfrm>
            <a:prstGeom prst="line">
              <a:avLst/>
            </a:prstGeom>
            <a:noFill/>
            <a:ln w="9525">
              <a:solidFill>
                <a:srgbClr val="FF3300"/>
              </a:solidFill>
              <a:round/>
              <a:tailEnd type="triangle" w="med" len="med"/>
            </a:ln>
          </p:spPr>
          <p:txBody>
            <a:bodyPr>
              <a:spAutoFit/>
            </a:bodyPr>
            <a:lstStyle/>
            <a:p>
              <a:endParaRPr lang="zh-CN" altLang="en-US"/>
            </a:p>
          </p:txBody>
        </p:sp>
        <p:sp>
          <p:nvSpPr>
            <p:cNvPr id="96329" name="Line 11"/>
            <p:cNvSpPr>
              <a:spLocks noChangeShapeType="1"/>
            </p:cNvSpPr>
            <p:nvPr/>
          </p:nvSpPr>
          <p:spPr bwMode="auto">
            <a:xfrm flipV="1">
              <a:off x="6497564" y="3181980"/>
              <a:ext cx="452437" cy="0"/>
            </a:xfrm>
            <a:prstGeom prst="line">
              <a:avLst/>
            </a:prstGeom>
            <a:noFill/>
            <a:ln w="9525">
              <a:solidFill>
                <a:srgbClr val="FF3300"/>
              </a:solidFill>
              <a:round/>
              <a:tailEnd type="triangle" w="med" len="med"/>
            </a:ln>
          </p:spPr>
          <p:txBody>
            <a:bodyPr>
              <a:spAutoFit/>
            </a:bodyPr>
            <a:lstStyle/>
            <a:p>
              <a:endParaRPr lang="zh-CN" altLang="en-US"/>
            </a:p>
          </p:txBody>
        </p:sp>
        <p:sp>
          <p:nvSpPr>
            <p:cNvPr id="96330" name="Line 12"/>
            <p:cNvSpPr>
              <a:spLocks noChangeShapeType="1"/>
            </p:cNvSpPr>
            <p:nvPr/>
          </p:nvSpPr>
          <p:spPr bwMode="auto">
            <a:xfrm>
              <a:off x="6322939" y="3394680"/>
              <a:ext cx="720725" cy="436563"/>
            </a:xfrm>
            <a:prstGeom prst="line">
              <a:avLst/>
            </a:prstGeom>
            <a:noFill/>
            <a:ln w="9525">
              <a:solidFill>
                <a:srgbClr val="FF3300"/>
              </a:solidFill>
              <a:round/>
              <a:tailEnd type="triangle" w="med" len="med"/>
            </a:ln>
          </p:spPr>
          <p:txBody>
            <a:bodyPr>
              <a:spAutoFit/>
            </a:bodyPr>
            <a:lstStyle/>
            <a:p>
              <a:endParaRPr lang="zh-CN" altLang="en-US"/>
            </a:p>
          </p:txBody>
        </p:sp>
        <p:sp>
          <p:nvSpPr>
            <p:cNvPr id="96331" name="Text Box 13"/>
            <p:cNvSpPr txBox="1">
              <a:spLocks noChangeArrowheads="1"/>
            </p:cNvSpPr>
            <p:nvPr/>
          </p:nvSpPr>
          <p:spPr bwMode="auto">
            <a:xfrm>
              <a:off x="6497564" y="2529492"/>
              <a:ext cx="3810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6332" name="Text Box 14"/>
            <p:cNvSpPr txBox="1">
              <a:spLocks noChangeArrowheads="1"/>
            </p:cNvSpPr>
            <p:nvPr/>
          </p:nvSpPr>
          <p:spPr bwMode="auto">
            <a:xfrm>
              <a:off x="6546503" y="2857113"/>
              <a:ext cx="457200" cy="396875"/>
            </a:xfrm>
            <a:prstGeom prst="rect">
              <a:avLst/>
            </a:prstGeom>
            <a:noFill/>
            <a:ln w="9525">
              <a:noFill/>
              <a:miter lim="800000"/>
            </a:ln>
          </p:spPr>
          <p:txBody>
            <a:bodyPr>
              <a:spAutoFit/>
            </a:bodyPr>
            <a:lstStyle/>
            <a:p>
              <a:pPr>
                <a:spcBef>
                  <a:spcPct val="50000"/>
                </a:spcBef>
              </a:pPr>
              <a:r>
                <a:rPr lang="zh-CN" altLang="en-US" sz="2000">
                  <a:latin typeface="Times New Roman" panose="02020603050405020304" pitchFamily="18" charset="0"/>
                  <a:ea typeface="楷体_GB2312"/>
                  <a:cs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sp>
          <p:nvSpPr>
            <p:cNvPr id="96333" name="Rectangle 15"/>
            <p:cNvSpPr>
              <a:spLocks noChangeArrowheads="1"/>
            </p:cNvSpPr>
            <p:nvPr/>
          </p:nvSpPr>
          <p:spPr bwMode="auto">
            <a:xfrm>
              <a:off x="6530901" y="3296255"/>
              <a:ext cx="295275" cy="396875"/>
            </a:xfrm>
            <a:prstGeom prst="rect">
              <a:avLst/>
            </a:prstGeom>
            <a:noFill/>
            <a:ln w="9525">
              <a:noFill/>
              <a:miter lim="800000"/>
            </a:ln>
          </p:spPr>
          <p:txBody>
            <a:bodyPr wrap="none">
              <a:spAutoFit/>
            </a:bodyPr>
            <a:lstStyle/>
            <a:p>
              <a:pPr>
                <a:spcBef>
                  <a:spcPct val="50000"/>
                </a:spcBef>
              </a:pPr>
              <a:r>
                <a:rPr lang="zh-CN" altLang="en-US" sz="2000">
                  <a:latin typeface="Times New Roman" panose="02020603050405020304" pitchFamily="18" charset="0"/>
                  <a:ea typeface="楷体_GB2312"/>
                  <a:cs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sp>
          <p:nvSpPr>
            <p:cNvPr id="96334" name="Oval 16"/>
            <p:cNvSpPr>
              <a:spLocks noChangeArrowheads="1"/>
            </p:cNvSpPr>
            <p:nvPr/>
          </p:nvSpPr>
          <p:spPr bwMode="auto">
            <a:xfrm>
              <a:off x="7043664" y="4420205"/>
              <a:ext cx="1219200" cy="561975"/>
            </a:xfrm>
            <a:prstGeom prst="ellipse">
              <a:avLst/>
            </a:prstGeom>
            <a:solidFill>
              <a:srgbClr val="FFFF00"/>
            </a:solidFill>
            <a:ln w="9525">
              <a:solidFill>
                <a:srgbClr val="FF3300"/>
              </a:solidFill>
              <a:round/>
            </a:ln>
          </p:spPr>
          <p:txBody>
            <a:bodyPr anchor="ctr">
              <a:spAutoFit/>
            </a:bodyPr>
            <a:lstStyle/>
            <a:p>
              <a:pPr algn="ct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 .</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6335" name="Line 17"/>
            <p:cNvSpPr>
              <a:spLocks noChangeShapeType="1"/>
            </p:cNvSpPr>
            <p:nvPr/>
          </p:nvSpPr>
          <p:spPr bwMode="auto">
            <a:xfrm>
              <a:off x="7643739" y="4116992"/>
              <a:ext cx="0" cy="304800"/>
            </a:xfrm>
            <a:prstGeom prst="line">
              <a:avLst/>
            </a:prstGeom>
            <a:noFill/>
            <a:ln w="9525">
              <a:solidFill>
                <a:srgbClr val="FF3300"/>
              </a:solidFill>
              <a:round/>
              <a:tailEnd type="triangle" w="med" len="med"/>
            </a:ln>
          </p:spPr>
          <p:txBody>
            <a:bodyPr>
              <a:spAutoFit/>
            </a:bodyPr>
            <a:lstStyle/>
            <a:p>
              <a:endParaRPr lang="zh-CN" altLang="en-US"/>
            </a:p>
          </p:txBody>
        </p:sp>
        <p:sp>
          <p:nvSpPr>
            <p:cNvPr id="96336" name="Text Box 18"/>
            <p:cNvSpPr txBox="1">
              <a:spLocks noChangeArrowheads="1"/>
            </p:cNvSpPr>
            <p:nvPr/>
          </p:nvSpPr>
          <p:spPr bwMode="auto">
            <a:xfrm>
              <a:off x="7613576" y="4023330"/>
              <a:ext cx="3810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6337" name="Oval 19"/>
            <p:cNvSpPr>
              <a:spLocks noChangeArrowheads="1"/>
            </p:cNvSpPr>
            <p:nvPr/>
          </p:nvSpPr>
          <p:spPr bwMode="auto">
            <a:xfrm>
              <a:off x="8727166" y="2965752"/>
              <a:ext cx="1447800" cy="561975"/>
            </a:xfrm>
            <a:prstGeom prst="ellipse">
              <a:avLst/>
            </a:prstGeom>
            <a:noFill/>
            <a:ln w="9525">
              <a:solidFill>
                <a:srgbClr val="FF3300"/>
              </a:solidFill>
              <a:round/>
            </a:ln>
          </p:spPr>
          <p:txBody>
            <a:bodyPr anchor="ctr">
              <a:spAutoFit/>
            </a:bodyPr>
            <a:lstStyle/>
            <a:p>
              <a:pPr algn="ct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6338" name="Oval 20"/>
            <p:cNvSpPr>
              <a:spLocks noChangeArrowheads="1"/>
            </p:cNvSpPr>
            <p:nvPr/>
          </p:nvSpPr>
          <p:spPr bwMode="auto">
            <a:xfrm>
              <a:off x="8747043" y="2106801"/>
              <a:ext cx="1447800" cy="561975"/>
            </a:xfrm>
            <a:prstGeom prst="ellipse">
              <a:avLst/>
            </a:prstGeom>
            <a:noFill/>
            <a:ln w="9525">
              <a:solidFill>
                <a:srgbClr val="FF3300"/>
              </a:solidFill>
              <a:round/>
            </a:ln>
          </p:spPr>
          <p:txBody>
            <a:bodyPr anchor="ctr">
              <a:spAutoFit/>
            </a:bodyPr>
            <a:lstStyle/>
            <a:p>
              <a:pPr algn="ct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6339" name="Oval 21"/>
            <p:cNvSpPr>
              <a:spLocks noChangeArrowheads="1"/>
            </p:cNvSpPr>
            <p:nvPr/>
          </p:nvSpPr>
          <p:spPr bwMode="auto">
            <a:xfrm>
              <a:off x="8735513" y="1287539"/>
              <a:ext cx="1468438" cy="561975"/>
            </a:xfrm>
            <a:prstGeom prst="ellipse">
              <a:avLst/>
            </a:prstGeom>
            <a:solidFill>
              <a:srgbClr val="FFFF00"/>
            </a:solidFill>
            <a:ln w="9525">
              <a:solidFill>
                <a:srgbClr val="FF3300"/>
              </a:solidFill>
              <a:round/>
            </a:ln>
          </p:spPr>
          <p:txBody>
            <a:bodyPr anchor="ctr">
              <a:spAutoFit/>
            </a:bodyPr>
            <a:lstStyle/>
            <a:p>
              <a:pPr algn="ct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96340" name="Line 22"/>
            <p:cNvSpPr>
              <a:spLocks noChangeShapeType="1"/>
            </p:cNvSpPr>
            <p:nvPr/>
          </p:nvSpPr>
          <p:spPr bwMode="auto">
            <a:xfrm flipV="1">
              <a:off x="8219122" y="3127479"/>
              <a:ext cx="571946" cy="0"/>
            </a:xfrm>
            <a:prstGeom prst="line">
              <a:avLst/>
            </a:prstGeom>
            <a:noFill/>
            <a:ln w="9525">
              <a:solidFill>
                <a:srgbClr val="FF3300"/>
              </a:solidFill>
              <a:round/>
              <a:tailEnd type="triangle" w="med" len="med"/>
            </a:ln>
          </p:spPr>
          <p:txBody>
            <a:bodyPr>
              <a:spAutoFit/>
            </a:bodyPr>
            <a:lstStyle/>
            <a:p>
              <a:endParaRPr lang="zh-CN" altLang="en-US"/>
            </a:p>
          </p:txBody>
        </p:sp>
        <p:sp>
          <p:nvSpPr>
            <p:cNvPr id="96341" name="Line 23"/>
            <p:cNvSpPr>
              <a:spLocks noChangeShapeType="1"/>
            </p:cNvSpPr>
            <p:nvPr/>
          </p:nvSpPr>
          <p:spPr bwMode="auto">
            <a:xfrm flipH="1" flipV="1">
              <a:off x="8147916" y="3368780"/>
              <a:ext cx="643152" cy="4657"/>
            </a:xfrm>
            <a:prstGeom prst="line">
              <a:avLst/>
            </a:prstGeom>
            <a:noFill/>
            <a:ln w="9525">
              <a:solidFill>
                <a:srgbClr val="FF3300"/>
              </a:solidFill>
              <a:round/>
              <a:tailEnd type="triangle" w="med" len="med"/>
            </a:ln>
          </p:spPr>
          <p:txBody>
            <a:bodyPr>
              <a:spAutoFit/>
            </a:bodyPr>
            <a:lstStyle/>
            <a:p>
              <a:endParaRPr lang="zh-CN" altLang="en-US"/>
            </a:p>
          </p:txBody>
        </p:sp>
        <p:sp>
          <p:nvSpPr>
            <p:cNvPr id="96342" name="Line 24"/>
            <p:cNvSpPr>
              <a:spLocks noChangeShapeType="1"/>
            </p:cNvSpPr>
            <p:nvPr/>
          </p:nvSpPr>
          <p:spPr bwMode="auto">
            <a:xfrm flipH="1">
              <a:off x="8213652" y="3427024"/>
              <a:ext cx="688974" cy="400930"/>
            </a:xfrm>
            <a:prstGeom prst="line">
              <a:avLst/>
            </a:prstGeom>
            <a:noFill/>
            <a:ln w="9525">
              <a:solidFill>
                <a:srgbClr val="FF3300"/>
              </a:solidFill>
              <a:round/>
              <a:tailEnd type="triangle" w="med" len="med"/>
            </a:ln>
          </p:spPr>
          <p:txBody>
            <a:bodyPr>
              <a:spAutoFit/>
            </a:bodyPr>
            <a:lstStyle/>
            <a:p>
              <a:endParaRPr lang="zh-CN" altLang="en-US"/>
            </a:p>
          </p:txBody>
        </p:sp>
        <p:sp>
          <p:nvSpPr>
            <p:cNvPr id="96343" name="Text Box 25"/>
            <p:cNvSpPr txBox="1">
              <a:spLocks noChangeArrowheads="1"/>
            </p:cNvSpPr>
            <p:nvPr/>
          </p:nvSpPr>
          <p:spPr bwMode="auto">
            <a:xfrm>
              <a:off x="8317257" y="2746209"/>
              <a:ext cx="272871" cy="400110"/>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6344" name="Text Box 26"/>
            <p:cNvSpPr txBox="1">
              <a:spLocks noChangeArrowheads="1"/>
            </p:cNvSpPr>
            <p:nvPr/>
          </p:nvSpPr>
          <p:spPr bwMode="auto">
            <a:xfrm>
              <a:off x="8321601" y="3058145"/>
              <a:ext cx="352932" cy="400110"/>
            </a:xfrm>
            <a:prstGeom prst="rect">
              <a:avLst/>
            </a:prstGeom>
            <a:noFill/>
            <a:ln w="9525">
              <a:noFill/>
              <a:miter lim="800000"/>
            </a:ln>
          </p:spPr>
          <p:txBody>
            <a:bodyPr>
              <a:spAutoFit/>
            </a:bodyPr>
            <a:lstStyle/>
            <a:p>
              <a:pPr>
                <a:spcBef>
                  <a:spcPct val="50000"/>
                </a:spcBef>
              </a:pPr>
              <a:r>
                <a:rPr lang="zh-CN" altLang="en-US" sz="2000">
                  <a:latin typeface="Times New Roman" panose="02020603050405020304" pitchFamily="18" charset="0"/>
                  <a:ea typeface="楷体_GB2312"/>
                  <a:cs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sp>
          <p:nvSpPr>
            <p:cNvPr id="96345" name="Text Box 27"/>
            <p:cNvSpPr txBox="1">
              <a:spLocks noChangeArrowheads="1"/>
            </p:cNvSpPr>
            <p:nvPr/>
          </p:nvSpPr>
          <p:spPr bwMode="auto">
            <a:xfrm>
              <a:off x="8344293" y="3535163"/>
              <a:ext cx="457200" cy="396875"/>
            </a:xfrm>
            <a:prstGeom prst="rect">
              <a:avLst/>
            </a:prstGeom>
            <a:noFill/>
            <a:ln w="9525">
              <a:noFill/>
              <a:miter lim="800000"/>
            </a:ln>
          </p:spPr>
          <p:txBody>
            <a:bodyPr>
              <a:spAutoFit/>
            </a:bodyPr>
            <a:lstStyle/>
            <a:p>
              <a:pPr>
                <a:spcBef>
                  <a:spcPct val="50000"/>
                </a:spcBef>
              </a:pPr>
              <a:r>
                <a:rPr lang="zh-CN" altLang="en-US" sz="2000">
                  <a:latin typeface="Times New Roman" panose="02020603050405020304" pitchFamily="18" charset="0"/>
                  <a:ea typeface="楷体_GB2312"/>
                  <a:cs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sp>
          <p:nvSpPr>
            <p:cNvPr id="96346" name="Text Box 28"/>
            <p:cNvSpPr txBox="1">
              <a:spLocks noChangeArrowheads="1"/>
            </p:cNvSpPr>
            <p:nvPr/>
          </p:nvSpPr>
          <p:spPr bwMode="auto">
            <a:xfrm>
              <a:off x="9425342" y="2619975"/>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6347" name="Line 29"/>
            <p:cNvSpPr>
              <a:spLocks noChangeShapeType="1"/>
            </p:cNvSpPr>
            <p:nvPr/>
          </p:nvSpPr>
          <p:spPr bwMode="auto">
            <a:xfrm flipH="1" flipV="1">
              <a:off x="9451066" y="2660952"/>
              <a:ext cx="0" cy="304800"/>
            </a:xfrm>
            <a:prstGeom prst="line">
              <a:avLst/>
            </a:prstGeom>
            <a:noFill/>
            <a:ln w="9525">
              <a:solidFill>
                <a:srgbClr val="FF3300"/>
              </a:solidFill>
              <a:round/>
              <a:tailEnd type="triangle" w="med" len="med"/>
            </a:ln>
          </p:spPr>
          <p:txBody>
            <a:bodyPr>
              <a:spAutoFit/>
            </a:bodyPr>
            <a:lstStyle/>
            <a:p>
              <a:endParaRPr lang="zh-CN" altLang="en-US"/>
            </a:p>
          </p:txBody>
        </p:sp>
        <p:sp>
          <p:nvSpPr>
            <p:cNvPr id="96348" name="Line 30"/>
            <p:cNvSpPr>
              <a:spLocks noChangeShapeType="1"/>
            </p:cNvSpPr>
            <p:nvPr/>
          </p:nvSpPr>
          <p:spPr bwMode="auto">
            <a:xfrm flipV="1">
              <a:off x="9448456" y="1865089"/>
              <a:ext cx="0" cy="228600"/>
            </a:xfrm>
            <a:prstGeom prst="line">
              <a:avLst/>
            </a:prstGeom>
            <a:noFill/>
            <a:ln w="9525">
              <a:solidFill>
                <a:srgbClr val="FF3300"/>
              </a:solidFill>
              <a:round/>
              <a:tailEnd type="triangle" w="med" len="med"/>
            </a:ln>
          </p:spPr>
          <p:txBody>
            <a:bodyPr>
              <a:spAutoFit/>
            </a:bodyPr>
            <a:lstStyle/>
            <a:p>
              <a:endParaRPr lang="zh-CN" altLang="en-US"/>
            </a:p>
          </p:txBody>
        </p:sp>
        <p:sp>
          <p:nvSpPr>
            <p:cNvPr id="96349" name="Text Box 31"/>
            <p:cNvSpPr txBox="1">
              <a:spLocks noChangeArrowheads="1"/>
            </p:cNvSpPr>
            <p:nvPr/>
          </p:nvSpPr>
          <p:spPr bwMode="auto">
            <a:xfrm>
              <a:off x="9499670" y="1763223"/>
              <a:ext cx="308544" cy="400110"/>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669791"/>
                                        </p:tgtEl>
                                        <p:attrNameLst>
                                          <p:attrName>style.visibility</p:attrName>
                                        </p:attrNameLst>
                                      </p:cBhvr>
                                      <p:to>
                                        <p:strVal val="visible"/>
                                      </p:to>
                                    </p:set>
                                    <p:animEffect transition="in" filter="strips(downRight)">
                                      <p:cBhvr>
                                        <p:cTn id="16" dur="500"/>
                                        <p:tgtEl>
                                          <p:spTgt spid="669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灯片编号占位符 5"/>
          <p:cNvSpPr>
            <a:spLocks noGrp="1"/>
          </p:cNvSpPr>
          <p:nvPr>
            <p:ph type="sldNum" sz="quarter" idx="12"/>
          </p:nvPr>
        </p:nvSpPr>
        <p:spPr>
          <a:noFill/>
        </p:spPr>
        <p:txBody>
          <a:bodyPr/>
          <a:lstStyle/>
          <a:p>
            <a:fld id="{FF97A0FB-FC2D-4FE8-8194-1792FE6D7299}"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7282" name="Text Box 3"/>
          <p:cNvSpPr txBox="1">
            <a:spLocks noChangeArrowheads="1"/>
          </p:cNvSpPr>
          <p:nvPr/>
        </p:nvSpPr>
        <p:spPr bwMode="auto">
          <a:xfrm>
            <a:off x="323850" y="163513"/>
            <a:ext cx="8820150" cy="457200"/>
          </a:xfrm>
          <a:prstGeom prst="rect">
            <a:avLst/>
          </a:prstGeom>
          <a:noFill/>
          <a:ln w="9525">
            <a:noFill/>
            <a:miter lim="800000"/>
          </a:ln>
        </p:spPr>
        <p:txBody>
          <a:bodyPr>
            <a:spAutoFit/>
          </a:bodyPr>
          <a:lstStyle/>
          <a:p>
            <a:r>
              <a:rPr kumimoji="1" lang="zh-CN" altLang="en-US" sz="2400" b="1">
                <a:solidFill>
                  <a:schemeClr val="accent2"/>
                </a:solidFill>
                <a:latin typeface="Times New Roman" panose="02020603050405020304" pitchFamily="18" charset="0"/>
                <a:ea typeface="楷体_GB2312"/>
                <a:cs typeface="Times New Roman" panose="02020603050405020304" pitchFamily="18" charset="0"/>
              </a:rPr>
              <a:t> </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二 </a:t>
            </a:r>
            <a:r>
              <a:rPr kumimoji="1" lang="zh-CN" altLang="en-US" sz="2400" b="1">
                <a:latin typeface="Times New Roman" panose="02020603050405020304" pitchFamily="18" charset="0"/>
                <a:ea typeface="楷体_GB2312"/>
                <a:cs typeface="Times New Roman" panose="02020603050405020304" pitchFamily="18" charset="0"/>
              </a:rPr>
              <a:t> </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识别活前缀的有穷自动机</a:t>
            </a:r>
            <a:r>
              <a:rPr kumimoji="1" lang="zh-CN" altLang="en-US" sz="2400" b="1">
                <a:latin typeface="Times New Roman" panose="02020603050405020304" pitchFamily="18" charset="0"/>
                <a:ea typeface="楷体_GB2312"/>
                <a:cs typeface="Times New Roman" panose="02020603050405020304" pitchFamily="18" charset="0"/>
              </a:rPr>
              <a:t> </a:t>
            </a:r>
            <a:endParaRPr kumimoji="1" lang="zh-CN" altLang="en-US" sz="2400" b="1">
              <a:latin typeface="Times New Roman" panose="02020603050405020304" pitchFamily="18" charset="0"/>
              <a:ea typeface="楷体_GB2312"/>
              <a:cs typeface="Times New Roman" panose="02020603050405020304" pitchFamily="18" charset="0"/>
            </a:endParaRPr>
          </a:p>
        </p:txBody>
      </p:sp>
      <p:sp>
        <p:nvSpPr>
          <p:cNvPr id="97283" name="Rectangle 4"/>
          <p:cNvSpPr>
            <a:spLocks noChangeArrowheads="1"/>
          </p:cNvSpPr>
          <p:nvPr/>
        </p:nvSpPr>
        <p:spPr bwMode="auto">
          <a:xfrm>
            <a:off x="228600" y="620713"/>
            <a:ext cx="8610600" cy="457200"/>
          </a:xfrm>
          <a:prstGeom prst="rect">
            <a:avLst/>
          </a:prstGeom>
          <a:noFill/>
          <a:ln w="9525">
            <a:noFill/>
            <a:miter lim="800000"/>
          </a:ln>
        </p:spPr>
        <p:txBody>
          <a:bodyPr>
            <a:spAutoFit/>
          </a:bodyPr>
          <a:lstStyle/>
          <a:p>
            <a:pPr indent="666750" algn="just">
              <a:spcBef>
                <a:spcPct val="50000"/>
              </a:spcBef>
              <a:tabLst>
                <a:tab pos="457200" algn="l"/>
              </a:tabLst>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例： 构造</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400" b="1">
                <a:latin typeface="Times New Roman" panose="02020603050405020304" pitchFamily="18" charset="0"/>
                <a:ea typeface="楷体_GB231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(A)|a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项目的</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NFA</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和</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DFA</a:t>
            </a:r>
            <a:endPar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42" name="Group 95"/>
          <p:cNvGraphicFramePr>
            <a:graphicFrameLocks noGrp="1"/>
          </p:cNvGraphicFramePr>
          <p:nvPr/>
        </p:nvGraphicFramePr>
        <p:xfrm>
          <a:off x="412750" y="1416050"/>
          <a:ext cx="5357230" cy="4016424"/>
        </p:xfrm>
        <a:graphic>
          <a:graphicData uri="http://schemas.openxmlformats.org/drawingml/2006/table">
            <a:tbl>
              <a:tblPr/>
              <a:tblGrid>
                <a:gridCol w="376359"/>
                <a:gridCol w="1068522"/>
                <a:gridCol w="783584"/>
                <a:gridCol w="997287"/>
                <a:gridCol w="1039838"/>
                <a:gridCol w="1091640"/>
              </a:tblGrid>
              <a:tr h="69069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状态</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项目集</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2348">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 </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楷体_GB2312" pitchFamily="49" charset="-122"/>
                          <a:ea typeface="楷体_GB2312" pitchFamily="49" charset="-122"/>
                        </a:rPr>
                        <a:t>A→a</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883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3883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80234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p>
                      <a:pPr marL="0" marR="0" lvl="0" indent="0" algn="l" defTabSz="914400" rtl="0" eaLnBrk="1" fontAlgn="base" latinLnBrk="0" hangingPunct="1">
                        <a:lnSpc>
                          <a:spcPct val="65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2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A→(A).</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7345" name="组合 9"/>
          <p:cNvGrpSpPr/>
          <p:nvPr/>
        </p:nvGrpSpPr>
        <p:grpSpPr bwMode="auto">
          <a:xfrm>
            <a:off x="5991225" y="1912938"/>
            <a:ext cx="2852738" cy="3316287"/>
            <a:chOff x="5991129" y="1625392"/>
            <a:chExt cx="2852215" cy="3315776"/>
          </a:xfrm>
        </p:grpSpPr>
        <p:sp>
          <p:nvSpPr>
            <p:cNvPr id="97346" name="Text Box 74"/>
            <p:cNvSpPr txBox="1">
              <a:spLocks noChangeArrowheads="1"/>
            </p:cNvSpPr>
            <p:nvPr/>
          </p:nvSpPr>
          <p:spPr bwMode="auto">
            <a:xfrm>
              <a:off x="7846298" y="1625392"/>
              <a:ext cx="994744" cy="400110"/>
            </a:xfrm>
            <a:prstGeom prst="rect">
              <a:avLst/>
            </a:prstGeom>
            <a:noFill/>
            <a:ln w="9525">
              <a:solidFill>
                <a:srgbClr val="FF0000"/>
              </a:solidFill>
              <a:miter lim="800000"/>
            </a:ln>
          </p:spPr>
          <p:txBody>
            <a:bodyPr>
              <a:spAutoFit/>
            </a:bodyPr>
            <a:lstStyle/>
            <a:p>
              <a:pPr>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A</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7347" name="Text Box 96"/>
            <p:cNvSpPr txBox="1">
              <a:spLocks noChangeArrowheads="1"/>
            </p:cNvSpPr>
            <p:nvPr/>
          </p:nvSpPr>
          <p:spPr bwMode="auto">
            <a:xfrm>
              <a:off x="6030037" y="4392908"/>
              <a:ext cx="41062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7348" name="Text Box 68"/>
            <p:cNvSpPr txBox="1">
              <a:spLocks noChangeArrowheads="1"/>
            </p:cNvSpPr>
            <p:nvPr/>
          </p:nvSpPr>
          <p:spPr bwMode="auto">
            <a:xfrm>
              <a:off x="6232057" y="1831157"/>
              <a:ext cx="1006943" cy="815608"/>
            </a:xfrm>
            <a:prstGeom prst="rect">
              <a:avLst/>
            </a:prstGeom>
            <a:noFill/>
            <a:ln w="9525">
              <a:solidFill>
                <a:srgbClr val="FF0000"/>
              </a:solidFill>
              <a:miter lim="800000"/>
            </a:ln>
          </p:spPr>
          <p:txBody>
            <a:bodyPr>
              <a:spAutoFit/>
            </a:bodyPr>
            <a:lstStyle/>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 </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7349" name="Text Box 71"/>
            <p:cNvSpPr txBox="1">
              <a:spLocks noChangeArrowheads="1"/>
            </p:cNvSpPr>
            <p:nvPr/>
          </p:nvSpPr>
          <p:spPr bwMode="auto">
            <a:xfrm>
              <a:off x="6187111" y="3510313"/>
              <a:ext cx="1066800" cy="754053"/>
            </a:xfrm>
            <a:prstGeom prst="rect">
              <a:avLst/>
            </a:prstGeom>
            <a:noFill/>
            <a:ln w="9525">
              <a:solidFill>
                <a:srgbClr val="FF0000"/>
              </a:solidFill>
              <a:miter lim="800000"/>
            </a:ln>
          </p:spPr>
          <p:txBody>
            <a:bodyPr>
              <a:spAutoFit/>
            </a:bodyPr>
            <a:lstStyle/>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 </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 A→.a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7350" name="Text Box 77"/>
            <p:cNvSpPr txBox="1">
              <a:spLocks noChangeArrowheads="1"/>
            </p:cNvSpPr>
            <p:nvPr/>
          </p:nvSpPr>
          <p:spPr bwMode="auto">
            <a:xfrm>
              <a:off x="7848600" y="2374170"/>
              <a:ext cx="994744" cy="396875"/>
            </a:xfrm>
            <a:prstGeom prst="rect">
              <a:avLst/>
            </a:prstGeom>
            <a:noFill/>
            <a:ln w="9525">
              <a:solidFill>
                <a:srgbClr val="FF0000"/>
              </a:solidFill>
              <a:miter lim="800000"/>
            </a:ln>
          </p:spPr>
          <p:txBody>
            <a:bodyPr>
              <a:spAutoFit/>
            </a:bodyPr>
            <a:lstStyle/>
            <a:p>
              <a:pPr>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7351" name="Text Box 80"/>
            <p:cNvSpPr txBox="1">
              <a:spLocks noChangeArrowheads="1"/>
            </p:cNvSpPr>
            <p:nvPr/>
          </p:nvSpPr>
          <p:spPr bwMode="auto">
            <a:xfrm>
              <a:off x="7819534" y="3703627"/>
              <a:ext cx="1020417" cy="396875"/>
            </a:xfrm>
            <a:prstGeom prst="rect">
              <a:avLst/>
            </a:prstGeom>
            <a:noFill/>
            <a:ln w="9525">
              <a:solidFill>
                <a:srgbClr val="FF0000"/>
              </a:solidFill>
              <a:miter lim="800000"/>
            </a:ln>
          </p:spPr>
          <p:txBody>
            <a:bodyPr>
              <a:spAutoFit/>
            </a:bodyPr>
            <a:lstStyle/>
            <a:p>
              <a:pPr>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7352" name="Text Box 83"/>
            <p:cNvSpPr txBox="1">
              <a:spLocks noChangeArrowheads="1"/>
            </p:cNvSpPr>
            <p:nvPr/>
          </p:nvSpPr>
          <p:spPr bwMode="auto">
            <a:xfrm>
              <a:off x="7818783" y="4544293"/>
              <a:ext cx="1020417" cy="396875"/>
            </a:xfrm>
            <a:prstGeom prst="rect">
              <a:avLst/>
            </a:prstGeom>
            <a:noFill/>
            <a:ln w="9525">
              <a:solidFill>
                <a:srgbClr val="FF0000"/>
              </a:solidFill>
              <a:miter lim="800000"/>
            </a:ln>
          </p:spPr>
          <p:txBody>
            <a:bodyPr>
              <a:spAutoFit/>
            </a:bodyPr>
            <a:lstStyle/>
            <a:p>
              <a:pPr>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7353" name="Line 84"/>
            <p:cNvSpPr>
              <a:spLocks noChangeShapeType="1"/>
            </p:cNvSpPr>
            <p:nvPr/>
          </p:nvSpPr>
          <p:spPr bwMode="auto">
            <a:xfrm flipV="1">
              <a:off x="7239000" y="1876150"/>
              <a:ext cx="609600" cy="311655"/>
            </a:xfrm>
            <a:prstGeom prst="line">
              <a:avLst/>
            </a:prstGeom>
            <a:noFill/>
            <a:ln w="9525">
              <a:solidFill>
                <a:srgbClr val="FF3300"/>
              </a:solidFill>
              <a:round/>
              <a:tailEnd type="triangle" w="med" len="med"/>
            </a:ln>
          </p:spPr>
          <p:txBody>
            <a:bodyPr>
              <a:spAutoFit/>
            </a:bodyPr>
            <a:lstStyle/>
            <a:p>
              <a:endParaRPr lang="zh-CN" altLang="en-US"/>
            </a:p>
          </p:txBody>
        </p:sp>
        <p:sp>
          <p:nvSpPr>
            <p:cNvPr id="97354" name="Line 85"/>
            <p:cNvSpPr>
              <a:spLocks noChangeShapeType="1"/>
            </p:cNvSpPr>
            <p:nvPr/>
          </p:nvSpPr>
          <p:spPr bwMode="auto">
            <a:xfrm>
              <a:off x="7239000" y="2345503"/>
              <a:ext cx="609600" cy="228600"/>
            </a:xfrm>
            <a:prstGeom prst="line">
              <a:avLst/>
            </a:prstGeom>
            <a:noFill/>
            <a:ln w="9525">
              <a:solidFill>
                <a:srgbClr val="FF3300"/>
              </a:solidFill>
              <a:round/>
              <a:tailEnd type="triangle" w="med" len="med"/>
            </a:ln>
          </p:spPr>
          <p:txBody>
            <a:bodyPr>
              <a:spAutoFit/>
            </a:bodyPr>
            <a:lstStyle/>
            <a:p>
              <a:endParaRPr lang="zh-CN" altLang="en-US"/>
            </a:p>
          </p:txBody>
        </p:sp>
        <p:sp>
          <p:nvSpPr>
            <p:cNvPr id="97355" name="Line 86"/>
            <p:cNvSpPr>
              <a:spLocks noChangeShapeType="1"/>
            </p:cNvSpPr>
            <p:nvPr/>
          </p:nvSpPr>
          <p:spPr bwMode="auto">
            <a:xfrm flipV="1">
              <a:off x="6880372" y="2798468"/>
              <a:ext cx="1425427" cy="706732"/>
            </a:xfrm>
            <a:prstGeom prst="line">
              <a:avLst/>
            </a:prstGeom>
            <a:noFill/>
            <a:ln w="9525">
              <a:solidFill>
                <a:srgbClr val="FF3300"/>
              </a:solidFill>
              <a:round/>
              <a:tailEnd type="triangle" w="med" len="med"/>
            </a:ln>
          </p:spPr>
          <p:txBody>
            <a:bodyPr>
              <a:spAutoFit/>
            </a:bodyPr>
            <a:lstStyle/>
            <a:p>
              <a:endParaRPr lang="zh-CN" altLang="en-US"/>
            </a:p>
          </p:txBody>
        </p:sp>
        <p:sp>
          <p:nvSpPr>
            <p:cNvPr id="97356" name="Line 87"/>
            <p:cNvSpPr>
              <a:spLocks noChangeShapeType="1"/>
            </p:cNvSpPr>
            <p:nvPr/>
          </p:nvSpPr>
          <p:spPr bwMode="auto">
            <a:xfrm flipV="1">
              <a:off x="7253911" y="3900694"/>
              <a:ext cx="533400" cy="0"/>
            </a:xfrm>
            <a:prstGeom prst="line">
              <a:avLst/>
            </a:prstGeom>
            <a:noFill/>
            <a:ln w="9525">
              <a:solidFill>
                <a:srgbClr val="FF3300"/>
              </a:solidFill>
              <a:round/>
              <a:tailEnd type="triangle" w="med" len="med"/>
            </a:ln>
          </p:spPr>
          <p:txBody>
            <a:bodyPr>
              <a:spAutoFit/>
            </a:bodyPr>
            <a:lstStyle/>
            <a:p>
              <a:endParaRPr lang="zh-CN" altLang="en-US"/>
            </a:p>
          </p:txBody>
        </p:sp>
        <p:sp>
          <p:nvSpPr>
            <p:cNvPr id="97357" name="Line 88"/>
            <p:cNvSpPr>
              <a:spLocks noChangeShapeType="1"/>
            </p:cNvSpPr>
            <p:nvPr/>
          </p:nvSpPr>
          <p:spPr bwMode="auto">
            <a:xfrm flipH="1">
              <a:off x="8305799" y="4114800"/>
              <a:ext cx="1" cy="447380"/>
            </a:xfrm>
            <a:prstGeom prst="line">
              <a:avLst/>
            </a:prstGeom>
            <a:noFill/>
            <a:ln w="9525">
              <a:solidFill>
                <a:srgbClr val="FF3300"/>
              </a:solidFill>
              <a:round/>
              <a:tailEnd type="triangle" w="med" len="med"/>
            </a:ln>
          </p:spPr>
          <p:txBody>
            <a:bodyPr>
              <a:spAutoFit/>
            </a:bodyPr>
            <a:lstStyle/>
            <a:p>
              <a:endParaRPr lang="zh-CN" altLang="en-US"/>
            </a:p>
          </p:txBody>
        </p:sp>
        <p:sp>
          <p:nvSpPr>
            <p:cNvPr id="97358" name="Line 89"/>
            <p:cNvSpPr>
              <a:spLocks noChangeShapeType="1"/>
            </p:cNvSpPr>
            <p:nvPr/>
          </p:nvSpPr>
          <p:spPr bwMode="auto">
            <a:xfrm>
              <a:off x="6629400" y="2667000"/>
              <a:ext cx="0" cy="838200"/>
            </a:xfrm>
            <a:prstGeom prst="line">
              <a:avLst/>
            </a:prstGeom>
            <a:noFill/>
            <a:ln w="9525">
              <a:solidFill>
                <a:srgbClr val="FF3300"/>
              </a:solidFill>
              <a:round/>
              <a:tailEnd type="triangle" w="med" len="med"/>
            </a:ln>
          </p:spPr>
          <p:txBody>
            <a:bodyPr>
              <a:spAutoFit/>
            </a:bodyPr>
            <a:lstStyle/>
            <a:p>
              <a:endParaRPr lang="zh-CN" altLang="en-US"/>
            </a:p>
          </p:txBody>
        </p:sp>
        <p:sp>
          <p:nvSpPr>
            <p:cNvPr id="97359" name="Text Box 92"/>
            <p:cNvSpPr txBox="1">
              <a:spLocks noChangeArrowheads="1"/>
            </p:cNvSpPr>
            <p:nvPr/>
          </p:nvSpPr>
          <p:spPr bwMode="auto">
            <a:xfrm>
              <a:off x="7362334" y="1738018"/>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7360" name="Text Box 93"/>
            <p:cNvSpPr txBox="1">
              <a:spLocks noChangeArrowheads="1"/>
            </p:cNvSpPr>
            <p:nvPr/>
          </p:nvSpPr>
          <p:spPr bwMode="auto">
            <a:xfrm>
              <a:off x="7391400" y="2134893"/>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7361" name="Text Box 94"/>
            <p:cNvSpPr txBox="1">
              <a:spLocks noChangeArrowheads="1"/>
            </p:cNvSpPr>
            <p:nvPr/>
          </p:nvSpPr>
          <p:spPr bwMode="auto">
            <a:xfrm>
              <a:off x="7372477" y="2886075"/>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7362" name="Text Box 95"/>
            <p:cNvSpPr txBox="1">
              <a:spLocks noChangeArrowheads="1"/>
            </p:cNvSpPr>
            <p:nvPr/>
          </p:nvSpPr>
          <p:spPr bwMode="auto">
            <a:xfrm>
              <a:off x="6324600" y="2819400"/>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7363" name="Text Box 97"/>
            <p:cNvSpPr txBox="1">
              <a:spLocks noChangeArrowheads="1"/>
            </p:cNvSpPr>
            <p:nvPr/>
          </p:nvSpPr>
          <p:spPr bwMode="auto">
            <a:xfrm>
              <a:off x="7330111" y="3588748"/>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7364" name="Text Box 98"/>
            <p:cNvSpPr txBox="1">
              <a:spLocks noChangeArrowheads="1"/>
            </p:cNvSpPr>
            <p:nvPr/>
          </p:nvSpPr>
          <p:spPr bwMode="auto">
            <a:xfrm>
              <a:off x="8028384" y="4075853"/>
              <a:ext cx="409146"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7365" name="AutoShape 99"/>
            <p:cNvSpPr>
              <a:spLocks noChangeArrowheads="1"/>
            </p:cNvSpPr>
            <p:nvPr/>
          </p:nvSpPr>
          <p:spPr bwMode="auto">
            <a:xfrm>
              <a:off x="5991129" y="1800172"/>
              <a:ext cx="209742" cy="819257"/>
            </a:xfrm>
            <a:prstGeom prst="rightArrow">
              <a:avLst>
                <a:gd name="adj1" fmla="val 50000"/>
                <a:gd name="adj2" fmla="val 25000"/>
              </a:avLst>
            </a:prstGeom>
            <a:noFill/>
            <a:ln w="9525">
              <a:solidFill>
                <a:srgbClr val="FF33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97366" name="AutoShape 22"/>
            <p:cNvCxnSpPr>
              <a:cxnSpLocks noChangeShapeType="1"/>
              <a:stCxn id="97349" idx="1"/>
              <a:endCxn id="97349" idx="2"/>
            </p:cNvCxnSpPr>
            <p:nvPr/>
          </p:nvCxnSpPr>
          <p:spPr bwMode="auto">
            <a:xfrm rot="10800000" flipH="1" flipV="1">
              <a:off x="6187111" y="3887340"/>
              <a:ext cx="533400" cy="377026"/>
            </a:xfrm>
            <a:prstGeom prst="curvedConnector4">
              <a:avLst>
                <a:gd name="adj1" fmla="val -42856"/>
                <a:gd name="adj2" fmla="val 160634"/>
              </a:avLst>
            </a:prstGeom>
            <a:noFill/>
            <a:ln w="9525">
              <a:solidFill>
                <a:srgbClr val="FF0000"/>
              </a:solidFill>
              <a:rou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downRigh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5"/>
          <p:cNvSpPr>
            <a:spLocks noGrp="1"/>
          </p:cNvSpPr>
          <p:nvPr>
            <p:ph type="sldNum" sz="quarter" idx="12"/>
          </p:nvPr>
        </p:nvSpPr>
        <p:spPr>
          <a:noFill/>
        </p:spPr>
        <p:txBody>
          <a:bodyPr/>
          <a:lstStyle/>
          <a:p>
            <a:fld id="{1FAF98D2-564F-497F-95FA-9A1785FE5519}"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8611" name="Rectangle 4"/>
          <p:cNvSpPr>
            <a:spLocks noChangeArrowheads="1"/>
          </p:cNvSpPr>
          <p:nvPr/>
        </p:nvSpPr>
        <p:spPr bwMode="auto">
          <a:xfrm>
            <a:off x="0" y="533400"/>
            <a:ext cx="8610600" cy="701675"/>
          </a:xfrm>
          <a:prstGeom prst="rect">
            <a:avLst/>
          </a:prstGeom>
          <a:noFill/>
          <a:ln w="9525">
            <a:noFill/>
            <a:miter lim="800000"/>
          </a:ln>
        </p:spPr>
        <p:txBody>
          <a:bodyPr>
            <a:spAutoFit/>
          </a:bodyPr>
          <a:lstStyle/>
          <a:p>
            <a:pPr indent="443230" algn="just">
              <a:spcBef>
                <a:spcPct val="50000"/>
              </a:spcBef>
              <a:tabLst>
                <a:tab pos="457200" algn="l"/>
              </a:tabLst>
            </a:pPr>
            <a:r>
              <a:rPr kumimoji="1" lang="zh-CN" altLang="en-US" sz="2000" b="1">
                <a:latin typeface="Times New Roman" panose="02020603050405020304" pitchFamily="18" charset="0"/>
                <a:ea typeface="楷体_GB2312"/>
                <a:cs typeface="Times New Roman" panose="02020603050405020304" pitchFamily="18" charset="0"/>
              </a:rPr>
              <a:t>下面针对输入串</a:t>
            </a:r>
            <a:r>
              <a:rPr kumimoji="1" lang="zh-CN" altLang="en-US" sz="2000" b="1">
                <a:solidFill>
                  <a:srgbClr val="003399"/>
                </a:solidFill>
                <a:latin typeface="Times New Roman" panose="02020603050405020304" pitchFamily="18" charset="0"/>
                <a:ea typeface="楷体_GB2312"/>
                <a:cs typeface="Times New Roman" panose="02020603050405020304" pitchFamily="18" charset="0"/>
              </a:rPr>
              <a:t>（（</a:t>
            </a:r>
            <a:r>
              <a:rPr kumimoji="1" lang="en-US" altLang="zh-CN" sz="2000" b="1">
                <a:solidFill>
                  <a:srgbClr val="003399"/>
                </a:solidFill>
                <a:latin typeface="Times New Roman" panose="02020603050405020304" pitchFamily="18" charset="0"/>
                <a:ea typeface="楷体_GB2312"/>
                <a:cs typeface="Times New Roman" panose="02020603050405020304" pitchFamily="18" charset="0"/>
              </a:rPr>
              <a:t>a</a:t>
            </a:r>
            <a:r>
              <a:rPr kumimoji="1" lang="zh-CN" altLang="en-US" sz="2000" b="1">
                <a:solidFill>
                  <a:srgbClr val="003399"/>
                </a:solidFill>
                <a:latin typeface="Times New Roman" panose="02020603050405020304" pitchFamily="18" charset="0"/>
                <a:ea typeface="楷体_GB2312"/>
                <a:cs typeface="Times New Roman" panose="02020603050405020304" pitchFamily="18" charset="0"/>
              </a:rPr>
              <a:t>）），</a:t>
            </a:r>
            <a:r>
              <a:rPr kumimoji="1" lang="zh-CN" altLang="en-US" sz="2000" b="1">
                <a:latin typeface="Times New Roman" panose="02020603050405020304" pitchFamily="18" charset="0"/>
                <a:ea typeface="楷体_GB2312"/>
                <a:cs typeface="Times New Roman" panose="02020603050405020304" pitchFamily="18" charset="0"/>
              </a:rPr>
              <a:t>说明</a:t>
            </a:r>
            <a:r>
              <a:rPr kumimoji="1" lang="en-US" altLang="zh-CN" sz="2000" b="1">
                <a:latin typeface="Times New Roman" panose="02020603050405020304" pitchFamily="18" charset="0"/>
                <a:ea typeface="楷体_GB2312"/>
                <a:cs typeface="Times New Roman" panose="02020603050405020304" pitchFamily="18" charset="0"/>
              </a:rPr>
              <a:t>LR</a:t>
            </a:r>
            <a:r>
              <a:rPr kumimoji="1" lang="zh-CN" altLang="en-US" sz="2000" b="1">
                <a:latin typeface="Times New Roman" panose="02020603050405020304" pitchFamily="18" charset="0"/>
                <a:ea typeface="楷体_GB2312"/>
                <a:cs typeface="Times New Roman" panose="02020603050405020304" pitchFamily="18" charset="0"/>
              </a:rPr>
              <a:t>分析法是如何根据识别活前缀的</a:t>
            </a:r>
            <a:r>
              <a:rPr kumimoji="1" lang="en-US" altLang="zh-CN" sz="2000" b="1">
                <a:latin typeface="Times New Roman" panose="02020603050405020304" pitchFamily="18" charset="0"/>
                <a:ea typeface="楷体_GB2312"/>
                <a:cs typeface="Times New Roman" panose="02020603050405020304" pitchFamily="18" charset="0"/>
              </a:rPr>
              <a:t>DFA</a:t>
            </a:r>
            <a:r>
              <a:rPr kumimoji="1" lang="zh-CN" altLang="en-US" sz="2000" b="1">
                <a:latin typeface="Times New Roman" panose="02020603050405020304" pitchFamily="18" charset="0"/>
                <a:ea typeface="楷体_GB2312"/>
                <a:cs typeface="Times New Roman" panose="02020603050405020304" pitchFamily="18" charset="0"/>
              </a:rPr>
              <a:t>进行工作的。为了便于理解其工作过程，</a:t>
            </a:r>
            <a:r>
              <a:rPr kumimoji="1" lang="en-US" altLang="zh-CN" sz="2000" b="1">
                <a:latin typeface="Times New Roman" panose="02020603050405020304" pitchFamily="18" charset="0"/>
                <a:ea typeface="楷体_GB2312"/>
                <a:cs typeface="Times New Roman" panose="02020603050405020304" pitchFamily="18" charset="0"/>
              </a:rPr>
              <a:t>DFA </a:t>
            </a:r>
            <a:r>
              <a:rPr kumimoji="1" lang="zh-CN" altLang="en-US" sz="2000" b="1">
                <a:latin typeface="Times New Roman" panose="02020603050405020304" pitchFamily="18" charset="0"/>
                <a:ea typeface="楷体_GB2312"/>
                <a:cs typeface="Times New Roman" panose="02020603050405020304" pitchFamily="18" charset="0"/>
              </a:rPr>
              <a:t>如图所示：</a:t>
            </a:r>
            <a:endParaRPr kumimoji="1" lang="zh-CN" altLang="en-US" sz="2000" b="1">
              <a:latin typeface="Times New Roman" panose="02020603050405020304" pitchFamily="18" charset="0"/>
              <a:ea typeface="楷体_GB2312"/>
              <a:cs typeface="Times New Roman" panose="02020603050405020304" pitchFamily="18" charset="0"/>
            </a:endParaRPr>
          </a:p>
        </p:txBody>
      </p:sp>
      <p:sp>
        <p:nvSpPr>
          <p:cNvPr id="60420" name="Text Box 5"/>
          <p:cNvSpPr txBox="1">
            <a:spLocks noChangeArrowheads="1"/>
          </p:cNvSpPr>
          <p:nvPr/>
        </p:nvSpPr>
        <p:spPr bwMode="auto">
          <a:xfrm>
            <a:off x="-7938" y="1182688"/>
            <a:ext cx="5867401" cy="5470525"/>
          </a:xfrm>
          <a:prstGeom prst="rect">
            <a:avLst/>
          </a:prstGeom>
          <a:solidFill>
            <a:schemeClr val="bg1"/>
          </a:solidFill>
          <a:ln w="9525">
            <a:noFill/>
            <a:miter lim="800000"/>
          </a:ln>
        </p:spPr>
        <p:txBody>
          <a:bodyPr>
            <a:spAutoFit/>
          </a:bodyPr>
          <a:lstStyle/>
          <a:p>
            <a:pPr algn="just">
              <a:spcBef>
                <a:spcPct val="50000"/>
              </a:spcBef>
              <a:defRPr/>
            </a:pP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①从初态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0</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出发，读入“（”进入状态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3</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。在状态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3</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读入“（”进入状态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3</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。在状态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3</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读入</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进入状态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2</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。活前缀分别是（、（（、（（</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  </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t>
            </a:r>
            <a:endPar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endParaRPr>
          </a:p>
          <a:p>
            <a:pPr algn="just">
              <a:spcBef>
                <a:spcPct val="50000"/>
              </a:spcBef>
              <a:defRPr/>
            </a:pP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②因状态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2</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中的项目</a:t>
            </a:r>
            <a:r>
              <a:rPr kumimoji="1" lang="en-US" altLang="zh-CN" b="1" dirty="0" err="1">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是一个归约项目，说明活前缀“（（</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中句柄已形成，此时应将句柄“</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按</a:t>
            </a:r>
            <a:r>
              <a:rPr kumimoji="1" lang="en-US" altLang="zh-CN" b="1" dirty="0" err="1">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归约为</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，并按</a:t>
            </a:r>
            <a:r>
              <a:rPr kumimoji="1" lang="en-US" altLang="zh-CN" b="1" dirty="0" err="1">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的右部符号串</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标记的路径退回到状态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3</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。由于已经看到从</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推出的全部符号，从状态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3</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 </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经</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弧进入状态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4</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t>
            </a:r>
            <a:endPar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endParaRPr>
          </a:p>
          <a:p>
            <a:pPr algn="just">
              <a:spcBef>
                <a:spcPct val="50000"/>
              </a:spcBef>
              <a:defRPr/>
            </a:pP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③由于状态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4</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是一个移进状态，表明活前缀“（（</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中句柄尚未形成，移进“）”进入状态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5</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t>
            </a:r>
            <a:endPar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endParaRPr>
          </a:p>
          <a:p>
            <a:pPr algn="just">
              <a:spcBef>
                <a:spcPct val="50000"/>
              </a:spcBef>
              <a:defRPr/>
            </a:pP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④状态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5</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是句柄接受态，应将活前缀“（（</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）”中的句柄“（</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）”归约为</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，并按</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）的右部符号串标记的路径回到状态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3</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。由于已经看到了从</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推出的全部符号，从状态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3</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经</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弧进入状态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4</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t>
            </a:r>
            <a:endPar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endParaRPr>
          </a:p>
          <a:p>
            <a:pPr algn="just">
              <a:spcBef>
                <a:spcPct val="50000"/>
              </a:spcBef>
              <a:defRPr/>
            </a:pP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⑤在状态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4</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，经移进“）”，进入状态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5</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。此时活前缀“（</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）”中已形成句柄，按</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）归约为</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，并按</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）的右部符号串标记的路径退回到</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0</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态。</a:t>
            </a:r>
            <a:endPar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endParaRPr>
          </a:p>
          <a:p>
            <a:pPr algn="just">
              <a:spcBef>
                <a:spcPct val="50000"/>
              </a:spcBef>
              <a:defRPr/>
            </a:pP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⑥由于在</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0</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态已经看到从</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推出的全部符号，经</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弧进入状态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1</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t>
            </a:r>
            <a:endPar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endParaRPr>
          </a:p>
          <a:p>
            <a:pPr>
              <a:spcBef>
                <a:spcPct val="50000"/>
              </a:spcBef>
              <a:defRPr/>
            </a:pP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⑦在状态</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1</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中，句柄已形成，按</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Aˊ→A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归约，说明句子（（</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））已成功归约为</a:t>
            </a:r>
            <a:r>
              <a:rPr kumimoji="1" lang="en-US" altLang="zh-CN"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Aˊ</a:t>
            </a:r>
            <a:r>
              <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rPr>
              <a:t>。 </a:t>
            </a:r>
            <a:endParaRPr kumimoji="1" lang="zh-CN" altLang="en-US" b="1" dirty="0">
              <a:solidFill>
                <a:schemeClr val="tx1">
                  <a:lumMod val="95000"/>
                  <a:lumOff val="5000"/>
                </a:schemeClr>
              </a:solidFill>
              <a:latin typeface="Times New Roman" panose="02020603050405020304" pitchFamily="18" charset="0"/>
              <a:ea typeface="楷体_GB2312" pitchFamily="49" charset="-122"/>
              <a:cs typeface="Times New Roman" panose="02020603050405020304" pitchFamily="18" charset="0"/>
            </a:endParaRPr>
          </a:p>
        </p:txBody>
      </p:sp>
      <p:grpSp>
        <p:nvGrpSpPr>
          <p:cNvPr id="3" name="组合 2"/>
          <p:cNvGrpSpPr/>
          <p:nvPr/>
        </p:nvGrpSpPr>
        <p:grpSpPr bwMode="auto">
          <a:xfrm>
            <a:off x="5983288" y="984250"/>
            <a:ext cx="2851150" cy="5230813"/>
            <a:chOff x="5843494" y="1218903"/>
            <a:chExt cx="2851247" cy="5231110"/>
          </a:xfrm>
        </p:grpSpPr>
        <p:sp>
          <p:nvSpPr>
            <p:cNvPr id="98311" name="Text Box 9"/>
            <p:cNvSpPr txBox="1">
              <a:spLocks noChangeArrowheads="1"/>
            </p:cNvSpPr>
            <p:nvPr/>
          </p:nvSpPr>
          <p:spPr bwMode="auto">
            <a:xfrm>
              <a:off x="6100765" y="1743075"/>
              <a:ext cx="1066800" cy="808038"/>
            </a:xfrm>
            <a:prstGeom prst="rect">
              <a:avLst/>
            </a:prstGeom>
            <a:noFill/>
            <a:ln w="9525">
              <a:solidFill>
                <a:srgbClr val="FF0000"/>
              </a:solidFill>
              <a:miter lim="800000"/>
            </a:ln>
          </p:spPr>
          <p:txBody>
            <a:bodyPr>
              <a:spAutoFit/>
            </a:bodyPr>
            <a:lstStyle/>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 </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solidFill>
                    <a:srgbClr val="003399"/>
                  </a:solidFill>
                  <a:latin typeface="Times New Roman" panose="02020603050405020304" pitchFamily="18" charset="0"/>
                  <a:ea typeface="楷体_GB2312"/>
                  <a:cs typeface="Times New Roman" panose="02020603050405020304" pitchFamily="18" charset="0"/>
                </a:rPr>
                <a:t>A→.(A)</a:t>
              </a:r>
              <a:endParaRPr kumimoji="1" lang="en-US" altLang="zh-CN" sz="2000" b="1">
                <a:solidFill>
                  <a:srgbClr val="003399"/>
                </a:solidFill>
                <a:latin typeface="Times New Roman" panose="02020603050405020304" pitchFamily="18" charset="0"/>
                <a:ea typeface="楷体_GB2312"/>
                <a:cs typeface="Times New Roman" panose="02020603050405020304" pitchFamily="18" charset="0"/>
              </a:endParaRPr>
            </a:p>
          </p:txBody>
        </p:sp>
        <p:sp>
          <p:nvSpPr>
            <p:cNvPr id="98312" name="Text Box 12"/>
            <p:cNvSpPr txBox="1">
              <a:spLocks noChangeArrowheads="1"/>
            </p:cNvSpPr>
            <p:nvPr/>
          </p:nvSpPr>
          <p:spPr bwMode="auto">
            <a:xfrm>
              <a:off x="6100765" y="3571875"/>
              <a:ext cx="1066800" cy="754053"/>
            </a:xfrm>
            <a:prstGeom prst="rect">
              <a:avLst/>
            </a:prstGeom>
            <a:noFill/>
            <a:ln w="9525">
              <a:solidFill>
                <a:srgbClr val="FF0000"/>
              </a:solidFill>
              <a:miter lim="800000"/>
            </a:ln>
          </p:spPr>
          <p:txBody>
            <a:bodyPr>
              <a:spAutoFit/>
            </a:bodyPr>
            <a:lstStyle/>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 </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solidFill>
                    <a:srgbClr val="003399"/>
                  </a:solidFill>
                  <a:latin typeface="Times New Roman" panose="02020603050405020304" pitchFamily="18" charset="0"/>
                  <a:ea typeface="楷体_GB2312"/>
                  <a:cs typeface="Times New Roman" panose="02020603050405020304" pitchFamily="18" charset="0"/>
                </a:rPr>
                <a:t>A→.(A)</a:t>
              </a:r>
              <a:r>
                <a:rPr kumimoji="1" lang="en-US" altLang="zh-CN" sz="2000" b="1">
                  <a:latin typeface="Times New Roman" panose="02020603050405020304" pitchFamily="18" charset="0"/>
                  <a:ea typeface="楷体_GB2312"/>
                  <a:cs typeface="Times New Roman" panose="02020603050405020304" pitchFamily="18" charset="0"/>
                </a:rPr>
                <a:t> A→.a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8313" name="Text Box 15"/>
            <p:cNvSpPr txBox="1">
              <a:spLocks noChangeArrowheads="1"/>
            </p:cNvSpPr>
            <p:nvPr/>
          </p:nvSpPr>
          <p:spPr bwMode="auto">
            <a:xfrm>
              <a:off x="7815266" y="1590675"/>
              <a:ext cx="879475" cy="396875"/>
            </a:xfrm>
            <a:prstGeom prst="rect">
              <a:avLst/>
            </a:prstGeom>
            <a:noFill/>
            <a:ln w="9525">
              <a:solidFill>
                <a:srgbClr val="FF0000"/>
              </a:solidFill>
              <a:miter lim="800000"/>
            </a:ln>
          </p:spPr>
          <p:txBody>
            <a:bodyPr>
              <a:spAutoFit/>
            </a:bodyPr>
            <a:lstStyle/>
            <a:p>
              <a:pPr>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A</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8314" name="Text Box 18"/>
            <p:cNvSpPr txBox="1">
              <a:spLocks noChangeArrowheads="1"/>
            </p:cNvSpPr>
            <p:nvPr/>
          </p:nvSpPr>
          <p:spPr bwMode="auto">
            <a:xfrm>
              <a:off x="7815266" y="2352675"/>
              <a:ext cx="838200" cy="396875"/>
            </a:xfrm>
            <a:prstGeom prst="rect">
              <a:avLst/>
            </a:prstGeom>
            <a:noFill/>
            <a:ln w="9525">
              <a:solidFill>
                <a:srgbClr val="FF0000"/>
              </a:solidFill>
              <a:miter lim="800000"/>
            </a:ln>
          </p:spPr>
          <p:txBody>
            <a:bodyPr>
              <a:spAutoFit/>
            </a:bodyPr>
            <a:lstStyle/>
            <a:p>
              <a:pPr>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8315" name="Text Box 21"/>
            <p:cNvSpPr txBox="1">
              <a:spLocks noChangeArrowheads="1"/>
            </p:cNvSpPr>
            <p:nvPr/>
          </p:nvSpPr>
          <p:spPr bwMode="auto">
            <a:xfrm>
              <a:off x="7673978" y="5172075"/>
              <a:ext cx="1020763" cy="396875"/>
            </a:xfrm>
            <a:prstGeom prst="rect">
              <a:avLst/>
            </a:prstGeom>
            <a:noFill/>
            <a:ln w="9525">
              <a:solidFill>
                <a:srgbClr val="FF0000"/>
              </a:solidFill>
              <a:miter lim="800000"/>
            </a:ln>
          </p:spPr>
          <p:txBody>
            <a:bodyPr>
              <a:spAutoFit/>
            </a:bodyPr>
            <a:lstStyle/>
            <a:p>
              <a:pPr>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8316" name="Text Box 24"/>
            <p:cNvSpPr txBox="1">
              <a:spLocks noChangeArrowheads="1"/>
            </p:cNvSpPr>
            <p:nvPr/>
          </p:nvSpPr>
          <p:spPr bwMode="auto">
            <a:xfrm>
              <a:off x="7673978" y="6053138"/>
              <a:ext cx="1020763" cy="396875"/>
            </a:xfrm>
            <a:prstGeom prst="rect">
              <a:avLst/>
            </a:prstGeom>
            <a:solidFill>
              <a:srgbClr val="FFFFFF"/>
            </a:solidFill>
            <a:ln w="9525">
              <a:solidFill>
                <a:srgbClr val="FF0000"/>
              </a:solidFill>
              <a:miter lim="800000"/>
            </a:ln>
          </p:spPr>
          <p:txBody>
            <a:bodyPr>
              <a:spAutoFit/>
            </a:bodyPr>
            <a:lstStyle/>
            <a:p>
              <a:pPr>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A→(A).</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98317" name="Line 25"/>
            <p:cNvSpPr>
              <a:spLocks noChangeShapeType="1"/>
            </p:cNvSpPr>
            <p:nvPr/>
          </p:nvSpPr>
          <p:spPr bwMode="auto">
            <a:xfrm flipV="1">
              <a:off x="7167564" y="1807865"/>
              <a:ext cx="647701" cy="283666"/>
            </a:xfrm>
            <a:prstGeom prst="line">
              <a:avLst/>
            </a:prstGeom>
            <a:noFill/>
            <a:ln w="9525">
              <a:solidFill>
                <a:srgbClr val="FF3300"/>
              </a:solidFill>
              <a:round/>
              <a:tailEnd type="triangle" w="med" len="med"/>
            </a:ln>
          </p:spPr>
          <p:txBody>
            <a:bodyPr>
              <a:spAutoFit/>
            </a:bodyPr>
            <a:lstStyle/>
            <a:p>
              <a:endParaRPr lang="zh-CN" altLang="en-US"/>
            </a:p>
          </p:txBody>
        </p:sp>
        <p:sp>
          <p:nvSpPr>
            <p:cNvPr id="98318" name="Line 26"/>
            <p:cNvSpPr>
              <a:spLocks noChangeShapeType="1"/>
            </p:cNvSpPr>
            <p:nvPr/>
          </p:nvSpPr>
          <p:spPr bwMode="auto">
            <a:xfrm>
              <a:off x="7167565" y="2352675"/>
              <a:ext cx="647700" cy="220653"/>
            </a:xfrm>
            <a:prstGeom prst="line">
              <a:avLst/>
            </a:prstGeom>
            <a:noFill/>
            <a:ln w="9525">
              <a:solidFill>
                <a:srgbClr val="FF3300"/>
              </a:solidFill>
              <a:round/>
              <a:tailEnd type="triangle" w="med" len="med"/>
            </a:ln>
          </p:spPr>
          <p:txBody>
            <a:bodyPr>
              <a:spAutoFit/>
            </a:bodyPr>
            <a:lstStyle/>
            <a:p>
              <a:endParaRPr lang="zh-CN" altLang="en-US"/>
            </a:p>
          </p:txBody>
        </p:sp>
        <p:sp>
          <p:nvSpPr>
            <p:cNvPr id="98319" name="Line 27"/>
            <p:cNvSpPr>
              <a:spLocks noChangeShapeType="1"/>
            </p:cNvSpPr>
            <p:nvPr/>
          </p:nvSpPr>
          <p:spPr bwMode="auto">
            <a:xfrm flipV="1">
              <a:off x="6858000" y="2779711"/>
              <a:ext cx="1223967" cy="750889"/>
            </a:xfrm>
            <a:prstGeom prst="line">
              <a:avLst/>
            </a:prstGeom>
            <a:noFill/>
            <a:ln w="9525">
              <a:solidFill>
                <a:srgbClr val="FF3300"/>
              </a:solidFill>
              <a:round/>
              <a:tailEnd type="triangle" w="med" len="med"/>
            </a:ln>
          </p:spPr>
          <p:txBody>
            <a:bodyPr>
              <a:spAutoFit/>
            </a:bodyPr>
            <a:lstStyle/>
            <a:p>
              <a:endParaRPr lang="zh-CN" altLang="en-US"/>
            </a:p>
          </p:txBody>
        </p:sp>
        <p:sp>
          <p:nvSpPr>
            <p:cNvPr id="98320" name="Line 28"/>
            <p:cNvSpPr>
              <a:spLocks noChangeShapeType="1"/>
            </p:cNvSpPr>
            <p:nvPr/>
          </p:nvSpPr>
          <p:spPr bwMode="auto">
            <a:xfrm flipV="1">
              <a:off x="7091365" y="5400675"/>
              <a:ext cx="533400" cy="0"/>
            </a:xfrm>
            <a:prstGeom prst="line">
              <a:avLst/>
            </a:prstGeom>
            <a:noFill/>
            <a:ln w="9525">
              <a:solidFill>
                <a:srgbClr val="FF3300"/>
              </a:solidFill>
              <a:round/>
              <a:tailEnd type="triangle" w="med" len="med"/>
            </a:ln>
          </p:spPr>
          <p:txBody>
            <a:bodyPr>
              <a:spAutoFit/>
            </a:bodyPr>
            <a:lstStyle/>
            <a:p>
              <a:endParaRPr lang="zh-CN" altLang="en-US"/>
            </a:p>
          </p:txBody>
        </p:sp>
        <p:sp>
          <p:nvSpPr>
            <p:cNvPr id="98321" name="Line 29"/>
            <p:cNvSpPr>
              <a:spLocks noChangeShapeType="1"/>
            </p:cNvSpPr>
            <p:nvPr/>
          </p:nvSpPr>
          <p:spPr bwMode="auto">
            <a:xfrm>
              <a:off x="8145538" y="5557838"/>
              <a:ext cx="12627" cy="473998"/>
            </a:xfrm>
            <a:prstGeom prst="line">
              <a:avLst/>
            </a:prstGeom>
            <a:noFill/>
            <a:ln w="9525">
              <a:solidFill>
                <a:srgbClr val="FF3300"/>
              </a:solidFill>
              <a:round/>
              <a:tailEnd type="triangle" w="med" len="med"/>
            </a:ln>
          </p:spPr>
          <p:txBody>
            <a:bodyPr>
              <a:spAutoFit/>
            </a:bodyPr>
            <a:lstStyle/>
            <a:p>
              <a:endParaRPr lang="zh-CN" altLang="en-US"/>
            </a:p>
          </p:txBody>
        </p:sp>
        <p:sp>
          <p:nvSpPr>
            <p:cNvPr id="98322" name="Line 30"/>
            <p:cNvSpPr>
              <a:spLocks noChangeShapeType="1"/>
            </p:cNvSpPr>
            <p:nvPr/>
          </p:nvSpPr>
          <p:spPr bwMode="auto">
            <a:xfrm>
              <a:off x="6613529" y="2557894"/>
              <a:ext cx="20635" cy="953655"/>
            </a:xfrm>
            <a:prstGeom prst="line">
              <a:avLst/>
            </a:prstGeom>
            <a:noFill/>
            <a:ln w="9525">
              <a:solidFill>
                <a:srgbClr val="FF3300"/>
              </a:solidFill>
              <a:round/>
              <a:tailEnd type="triangle" w="med" len="med"/>
            </a:ln>
          </p:spPr>
          <p:txBody>
            <a:bodyPr>
              <a:spAutoFit/>
            </a:bodyPr>
            <a:lstStyle/>
            <a:p>
              <a:endParaRPr lang="zh-CN" altLang="en-US"/>
            </a:p>
          </p:txBody>
        </p:sp>
        <p:sp>
          <p:nvSpPr>
            <p:cNvPr id="98323" name="Text Box 31"/>
            <p:cNvSpPr txBox="1">
              <a:spLocks noChangeArrowheads="1"/>
            </p:cNvSpPr>
            <p:nvPr/>
          </p:nvSpPr>
          <p:spPr bwMode="auto">
            <a:xfrm>
              <a:off x="7310011" y="1639879"/>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8324" name="Text Box 32"/>
            <p:cNvSpPr txBox="1">
              <a:spLocks noChangeArrowheads="1"/>
            </p:cNvSpPr>
            <p:nvPr/>
          </p:nvSpPr>
          <p:spPr bwMode="auto">
            <a:xfrm>
              <a:off x="7324731" y="2139950"/>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8325" name="Text Box 33"/>
            <p:cNvSpPr txBox="1">
              <a:spLocks noChangeArrowheads="1"/>
            </p:cNvSpPr>
            <p:nvPr/>
          </p:nvSpPr>
          <p:spPr bwMode="auto">
            <a:xfrm>
              <a:off x="7209422" y="2885282"/>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8326" name="Text Box 34"/>
            <p:cNvSpPr txBox="1">
              <a:spLocks noChangeArrowheads="1"/>
            </p:cNvSpPr>
            <p:nvPr/>
          </p:nvSpPr>
          <p:spPr bwMode="auto">
            <a:xfrm>
              <a:off x="6367465" y="2828926"/>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8327" name="Text Box 35"/>
            <p:cNvSpPr txBox="1">
              <a:spLocks noChangeArrowheads="1"/>
            </p:cNvSpPr>
            <p:nvPr/>
          </p:nvSpPr>
          <p:spPr bwMode="auto">
            <a:xfrm>
              <a:off x="6390990" y="4399757"/>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8328" name="Text Box 36"/>
            <p:cNvSpPr txBox="1">
              <a:spLocks noChangeArrowheads="1"/>
            </p:cNvSpPr>
            <p:nvPr/>
          </p:nvSpPr>
          <p:spPr bwMode="auto">
            <a:xfrm>
              <a:off x="7167565" y="5095875"/>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8329" name="Text Box 37"/>
            <p:cNvSpPr txBox="1">
              <a:spLocks noChangeArrowheads="1"/>
            </p:cNvSpPr>
            <p:nvPr/>
          </p:nvSpPr>
          <p:spPr bwMode="auto">
            <a:xfrm>
              <a:off x="8172525" y="5546734"/>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8330" name="AutoShape 38"/>
            <p:cNvSpPr>
              <a:spLocks noChangeArrowheads="1"/>
            </p:cNvSpPr>
            <p:nvPr/>
          </p:nvSpPr>
          <p:spPr bwMode="auto">
            <a:xfrm>
              <a:off x="5843494" y="1790647"/>
              <a:ext cx="209742" cy="819257"/>
            </a:xfrm>
            <a:prstGeom prst="rightArrow">
              <a:avLst>
                <a:gd name="adj1" fmla="val 50000"/>
                <a:gd name="adj2" fmla="val 25000"/>
              </a:avLst>
            </a:prstGeom>
            <a:noFill/>
            <a:ln w="9525">
              <a:solidFill>
                <a:srgbClr val="FF3300"/>
              </a:solidFill>
              <a:miter lim="800000"/>
            </a:ln>
          </p:spPr>
          <p:txBody>
            <a:bodyPr wrap="none" anchor="ctr">
              <a:spAutoFit/>
            </a:bodyP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8331" name="Text Box 41"/>
            <p:cNvSpPr txBox="1">
              <a:spLocks noChangeArrowheads="1"/>
            </p:cNvSpPr>
            <p:nvPr/>
          </p:nvSpPr>
          <p:spPr bwMode="auto">
            <a:xfrm>
              <a:off x="6024565" y="5019675"/>
              <a:ext cx="1066800" cy="754053"/>
            </a:xfrm>
            <a:prstGeom prst="rect">
              <a:avLst/>
            </a:prstGeom>
            <a:noFill/>
            <a:ln w="9525">
              <a:solidFill>
                <a:srgbClr val="FF0000"/>
              </a:solidFill>
              <a:miter lim="800000"/>
            </a:ln>
          </p:spPr>
          <p:txBody>
            <a:bodyPr>
              <a:spAutoFit/>
            </a:bodyPr>
            <a:lstStyle/>
            <a:p>
              <a:pPr>
                <a:lnSpc>
                  <a:spcPct val="65000"/>
                </a:lnSpc>
                <a:spcBef>
                  <a:spcPct val="20000"/>
                </a:spcBef>
              </a:pPr>
              <a:r>
                <a:rPr kumimoji="1" lang="en-US" altLang="zh-CN" sz="2000" b="1">
                  <a:solidFill>
                    <a:srgbClr val="9900FF"/>
                  </a:solidFill>
                  <a:latin typeface="Times New Roman" panose="02020603050405020304" pitchFamily="18" charset="0"/>
                  <a:ea typeface="楷体_GB2312"/>
                  <a:cs typeface="Times New Roman" panose="02020603050405020304" pitchFamily="18" charset="0"/>
                </a:rPr>
                <a:t>A→(.A)</a:t>
              </a:r>
              <a:r>
                <a:rPr kumimoji="1" lang="en-US" altLang="zh-CN" sz="2000" b="1">
                  <a:latin typeface="Times New Roman" panose="02020603050405020304" pitchFamily="18" charset="0"/>
                  <a:ea typeface="楷体_GB2312"/>
                  <a:cs typeface="Times New Roman" panose="02020603050405020304" pitchFamily="18" charset="0"/>
                </a:rPr>
                <a:t> </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65000"/>
                </a:lnSpc>
                <a:spcBef>
                  <a:spcPct val="20000"/>
                </a:spcBef>
              </a:pPr>
              <a:r>
                <a:rPr kumimoji="1" lang="en-US" altLang="zh-CN" sz="2000" b="1">
                  <a:latin typeface="Times New Roman" panose="02020603050405020304" pitchFamily="18" charset="0"/>
                  <a:ea typeface="楷体_GB2312"/>
                  <a:cs typeface="Times New Roman" panose="02020603050405020304" pitchFamily="18" charset="0"/>
                </a:rPr>
                <a:t>A→.(A) </a:t>
              </a:r>
              <a:r>
                <a:rPr kumimoji="1" lang="en-US" altLang="zh-CN" sz="2000" b="1">
                  <a:solidFill>
                    <a:srgbClr val="003399"/>
                  </a:solidFill>
                  <a:latin typeface="Times New Roman" panose="02020603050405020304" pitchFamily="18" charset="0"/>
                  <a:ea typeface="楷体_GB2312"/>
                  <a:cs typeface="Times New Roman" panose="02020603050405020304" pitchFamily="18" charset="0"/>
                </a:rPr>
                <a:t>A→.a</a:t>
              </a:r>
              <a:endParaRPr kumimoji="1" lang="zh-CN" altLang="en-US" sz="2000" b="1">
                <a:solidFill>
                  <a:srgbClr val="003399"/>
                </a:solidFill>
                <a:latin typeface="Times New Roman" panose="02020603050405020304" pitchFamily="18" charset="0"/>
                <a:ea typeface="楷体_GB2312"/>
                <a:cs typeface="Times New Roman" panose="02020603050405020304" pitchFamily="18" charset="0"/>
              </a:endParaRPr>
            </a:p>
          </p:txBody>
        </p:sp>
        <p:sp>
          <p:nvSpPr>
            <p:cNvPr id="98332" name="Line 42"/>
            <p:cNvSpPr>
              <a:spLocks noChangeShapeType="1"/>
            </p:cNvSpPr>
            <p:nvPr/>
          </p:nvSpPr>
          <p:spPr bwMode="auto">
            <a:xfrm flipH="1">
              <a:off x="6634164" y="4325927"/>
              <a:ext cx="147" cy="693747"/>
            </a:xfrm>
            <a:prstGeom prst="line">
              <a:avLst/>
            </a:prstGeom>
            <a:noFill/>
            <a:ln w="9525">
              <a:solidFill>
                <a:srgbClr val="FF3300"/>
              </a:solidFill>
              <a:round/>
              <a:tailEnd type="triangle" w="med" len="med"/>
            </a:ln>
          </p:spPr>
          <p:txBody>
            <a:bodyPr>
              <a:spAutoFit/>
            </a:bodyPr>
            <a:lstStyle/>
            <a:p>
              <a:endParaRPr lang="zh-CN" altLang="en-US"/>
            </a:p>
          </p:txBody>
        </p:sp>
        <p:sp>
          <p:nvSpPr>
            <p:cNvPr id="98333" name="Line 43"/>
            <p:cNvSpPr>
              <a:spLocks noChangeShapeType="1"/>
            </p:cNvSpPr>
            <p:nvPr/>
          </p:nvSpPr>
          <p:spPr bwMode="auto">
            <a:xfrm>
              <a:off x="7167564" y="3967817"/>
              <a:ext cx="971833" cy="1164561"/>
            </a:xfrm>
            <a:prstGeom prst="line">
              <a:avLst/>
            </a:prstGeom>
            <a:noFill/>
            <a:ln w="9525">
              <a:solidFill>
                <a:srgbClr val="FF3300"/>
              </a:solidFill>
              <a:round/>
              <a:tailEnd type="triangle" w="med" len="med"/>
            </a:ln>
          </p:spPr>
          <p:txBody>
            <a:bodyPr>
              <a:spAutoFit/>
            </a:bodyPr>
            <a:lstStyle/>
            <a:p>
              <a:endParaRPr lang="zh-CN" altLang="en-US"/>
            </a:p>
          </p:txBody>
        </p:sp>
        <p:sp>
          <p:nvSpPr>
            <p:cNvPr id="98334" name="Text Box 44"/>
            <p:cNvSpPr txBox="1">
              <a:spLocks noChangeArrowheads="1"/>
            </p:cNvSpPr>
            <p:nvPr/>
          </p:nvSpPr>
          <p:spPr bwMode="auto">
            <a:xfrm>
              <a:off x="7649371" y="4333875"/>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sp>
          <p:nvSpPr>
            <p:cNvPr id="98335" name="Text Box 45"/>
            <p:cNvSpPr txBox="1">
              <a:spLocks noChangeArrowheads="1"/>
            </p:cNvSpPr>
            <p:nvPr/>
          </p:nvSpPr>
          <p:spPr bwMode="auto">
            <a:xfrm>
              <a:off x="6176965" y="1285875"/>
              <a:ext cx="457200" cy="461665"/>
            </a:xfrm>
            <a:prstGeom prst="rect">
              <a:avLst/>
            </a:prstGeom>
            <a:noFill/>
            <a:ln w="9525">
              <a:noFill/>
              <a:miter lim="800000"/>
            </a:ln>
          </p:spPr>
          <p:txBody>
            <a:bodyPr>
              <a:spAutoFit/>
            </a:bodyPr>
            <a:lstStyle/>
            <a:p>
              <a:pPr>
                <a:spcBef>
                  <a:spcPct val="50000"/>
                </a:spcBef>
              </a:pPr>
              <a:r>
                <a:rPr kumimoji="1" lang="en-US" altLang="zh-CN" sz="2400" b="1">
                  <a:solidFill>
                    <a:srgbClr val="FF3300"/>
                  </a:solidFill>
                  <a:latin typeface="Times New Roman" panose="02020603050405020304" pitchFamily="18" charset="0"/>
                  <a:ea typeface="华文隶书" pitchFamily="2" charset="-122"/>
                  <a:cs typeface="Times New Roman" panose="02020603050405020304" pitchFamily="18" charset="0"/>
                </a:rPr>
                <a:t>0</a:t>
              </a:r>
              <a:r>
                <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rPr>
                <a:t>：</a:t>
              </a:r>
              <a:endPar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endParaRPr>
            </a:p>
          </p:txBody>
        </p:sp>
        <p:sp>
          <p:nvSpPr>
            <p:cNvPr id="98336" name="Text Box 46"/>
            <p:cNvSpPr txBox="1">
              <a:spLocks noChangeArrowheads="1"/>
            </p:cNvSpPr>
            <p:nvPr/>
          </p:nvSpPr>
          <p:spPr bwMode="auto">
            <a:xfrm>
              <a:off x="7777166" y="1218903"/>
              <a:ext cx="457200" cy="461665"/>
            </a:xfrm>
            <a:prstGeom prst="rect">
              <a:avLst/>
            </a:prstGeom>
            <a:noFill/>
            <a:ln w="9525">
              <a:noFill/>
              <a:miter lim="800000"/>
            </a:ln>
          </p:spPr>
          <p:txBody>
            <a:bodyPr>
              <a:spAutoFit/>
            </a:bodyPr>
            <a:lstStyle/>
            <a:p>
              <a:pPr>
                <a:spcBef>
                  <a:spcPct val="50000"/>
                </a:spcBef>
              </a:pPr>
              <a:r>
                <a:rPr kumimoji="1" lang="en-US" altLang="zh-CN" sz="2400" b="1">
                  <a:solidFill>
                    <a:srgbClr val="FF3300"/>
                  </a:solidFill>
                  <a:latin typeface="Times New Roman" panose="02020603050405020304" pitchFamily="18" charset="0"/>
                  <a:ea typeface="华文隶书" pitchFamily="2" charset="-122"/>
                  <a:cs typeface="Times New Roman" panose="02020603050405020304" pitchFamily="18" charset="0"/>
                </a:rPr>
                <a:t>1</a:t>
              </a:r>
              <a:r>
                <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rPr>
                <a:t>：</a:t>
              </a:r>
              <a:endPar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endParaRPr>
            </a:p>
          </p:txBody>
        </p:sp>
        <p:sp>
          <p:nvSpPr>
            <p:cNvPr id="98337" name="Text Box 47"/>
            <p:cNvSpPr txBox="1">
              <a:spLocks noChangeArrowheads="1"/>
            </p:cNvSpPr>
            <p:nvPr/>
          </p:nvSpPr>
          <p:spPr bwMode="auto">
            <a:xfrm>
              <a:off x="7777166" y="1971675"/>
              <a:ext cx="457200" cy="461665"/>
            </a:xfrm>
            <a:prstGeom prst="rect">
              <a:avLst/>
            </a:prstGeom>
            <a:noFill/>
            <a:ln w="9525">
              <a:noFill/>
              <a:miter lim="800000"/>
            </a:ln>
          </p:spPr>
          <p:txBody>
            <a:bodyPr>
              <a:spAutoFit/>
            </a:bodyPr>
            <a:lstStyle/>
            <a:p>
              <a:pPr>
                <a:spcBef>
                  <a:spcPct val="50000"/>
                </a:spcBef>
              </a:pPr>
              <a:r>
                <a:rPr kumimoji="1" lang="en-US" altLang="zh-CN" sz="2400" b="1">
                  <a:solidFill>
                    <a:srgbClr val="FF3300"/>
                  </a:solidFill>
                  <a:latin typeface="Times New Roman" panose="02020603050405020304" pitchFamily="18" charset="0"/>
                  <a:ea typeface="华文隶书" pitchFamily="2" charset="-122"/>
                  <a:cs typeface="Times New Roman" panose="02020603050405020304" pitchFamily="18" charset="0"/>
                </a:rPr>
                <a:t>2</a:t>
              </a:r>
              <a:r>
                <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rPr>
                <a:t>：</a:t>
              </a:r>
              <a:endPar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endParaRPr>
            </a:p>
          </p:txBody>
        </p:sp>
        <p:sp>
          <p:nvSpPr>
            <p:cNvPr id="98338" name="Text Box 48"/>
            <p:cNvSpPr txBox="1">
              <a:spLocks noChangeArrowheads="1"/>
            </p:cNvSpPr>
            <p:nvPr/>
          </p:nvSpPr>
          <p:spPr bwMode="auto">
            <a:xfrm>
              <a:off x="5948365" y="3114675"/>
              <a:ext cx="457200" cy="461665"/>
            </a:xfrm>
            <a:prstGeom prst="rect">
              <a:avLst/>
            </a:prstGeom>
            <a:noFill/>
            <a:ln w="9525">
              <a:noFill/>
              <a:miter lim="800000"/>
            </a:ln>
          </p:spPr>
          <p:txBody>
            <a:bodyPr>
              <a:spAutoFit/>
            </a:bodyPr>
            <a:lstStyle/>
            <a:p>
              <a:pPr>
                <a:spcBef>
                  <a:spcPct val="50000"/>
                </a:spcBef>
              </a:pPr>
              <a:r>
                <a:rPr kumimoji="1" lang="en-US" altLang="zh-CN" sz="2400" b="1">
                  <a:solidFill>
                    <a:srgbClr val="FF3300"/>
                  </a:solidFill>
                  <a:latin typeface="Times New Roman" panose="02020603050405020304" pitchFamily="18" charset="0"/>
                  <a:ea typeface="华文隶书" pitchFamily="2" charset="-122"/>
                  <a:cs typeface="Times New Roman" panose="02020603050405020304" pitchFamily="18" charset="0"/>
                </a:rPr>
                <a:t>3</a:t>
              </a:r>
              <a:r>
                <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rPr>
                <a:t>：</a:t>
              </a:r>
              <a:endPar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endParaRPr>
            </a:p>
          </p:txBody>
        </p:sp>
        <p:sp>
          <p:nvSpPr>
            <p:cNvPr id="98339" name="Text Box 49"/>
            <p:cNvSpPr txBox="1">
              <a:spLocks noChangeArrowheads="1"/>
            </p:cNvSpPr>
            <p:nvPr/>
          </p:nvSpPr>
          <p:spPr bwMode="auto">
            <a:xfrm>
              <a:off x="5944405" y="4552957"/>
              <a:ext cx="632329" cy="461665"/>
            </a:xfrm>
            <a:prstGeom prst="rect">
              <a:avLst/>
            </a:prstGeom>
            <a:noFill/>
            <a:ln w="9525">
              <a:noFill/>
              <a:miter lim="800000"/>
            </a:ln>
          </p:spPr>
          <p:txBody>
            <a:bodyPr>
              <a:spAutoFit/>
            </a:bodyPr>
            <a:lstStyle/>
            <a:p>
              <a:pPr>
                <a:spcBef>
                  <a:spcPct val="50000"/>
                </a:spcBef>
              </a:pPr>
              <a:r>
                <a:rPr kumimoji="1" lang="en-US" altLang="zh-CN" sz="2400" b="1">
                  <a:solidFill>
                    <a:srgbClr val="FF3300"/>
                  </a:solidFill>
                  <a:latin typeface="Times New Roman" panose="02020603050405020304" pitchFamily="18" charset="0"/>
                  <a:ea typeface="华文隶书" pitchFamily="2" charset="-122"/>
                  <a:cs typeface="Times New Roman" panose="02020603050405020304" pitchFamily="18" charset="0"/>
                </a:rPr>
                <a:t>3</a:t>
              </a:r>
              <a:r>
                <a:rPr kumimoji="1" lang="en-US" altLang="zh-CN" sz="2000" b="1">
                  <a:solidFill>
                    <a:srgbClr val="FF3300"/>
                  </a:solidFill>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rPr>
                <a:t>：</a:t>
              </a:r>
              <a:endParaRPr kumimoji="1" lang="zh-CN" altLang="en-US" sz="2400" b="1">
                <a:solidFill>
                  <a:srgbClr val="FF3300"/>
                </a:solidFill>
                <a:latin typeface="Times New Roman" panose="02020603050405020304" pitchFamily="18" charset="0"/>
                <a:ea typeface="华文隶书" pitchFamily="2" charset="-122"/>
                <a:cs typeface="Times New Roman" panose="02020603050405020304" pitchFamily="18" charset="0"/>
              </a:endParaRPr>
            </a:p>
          </p:txBody>
        </p:sp>
        <p:sp>
          <p:nvSpPr>
            <p:cNvPr id="98340" name="Rectangle 50"/>
            <p:cNvSpPr>
              <a:spLocks noChangeArrowheads="1"/>
            </p:cNvSpPr>
            <p:nvPr/>
          </p:nvSpPr>
          <p:spPr bwMode="auto">
            <a:xfrm>
              <a:off x="7624766" y="4867275"/>
              <a:ext cx="533400" cy="396875"/>
            </a:xfrm>
            <a:prstGeom prst="rect">
              <a:avLst/>
            </a:prstGeom>
            <a:noFill/>
            <a:ln w="9525">
              <a:noFill/>
              <a:miter lim="800000"/>
            </a:ln>
          </p:spPr>
          <p:txBody>
            <a:bodyPr>
              <a:spAutoFit/>
            </a:bodyPr>
            <a:lstStyle/>
            <a:p>
              <a:pPr>
                <a:spcBef>
                  <a:spcPct val="50000"/>
                </a:spcBef>
              </a:pPr>
              <a:r>
                <a:rPr kumimoji="1" lang="en-US" altLang="zh-CN" sz="2000" b="1">
                  <a:solidFill>
                    <a:srgbClr val="FF3300"/>
                  </a:solidFill>
                  <a:latin typeface="Times New Roman" panose="02020603050405020304" pitchFamily="18" charset="0"/>
                  <a:ea typeface="楷体_GB2312"/>
                  <a:cs typeface="Times New Roman" panose="02020603050405020304" pitchFamily="18" charset="0"/>
                  <a:sym typeface="Symbol" panose="05050102010706020507" pitchFamily="18" charset="2"/>
                </a:rPr>
                <a:t>4</a:t>
              </a:r>
              <a:endParaRPr kumimoji="1" lang="en-US" altLang="zh-CN" sz="2000" b="1">
                <a:solidFill>
                  <a:srgbClr val="FF3300"/>
                </a:solidFill>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sp>
          <p:nvSpPr>
            <p:cNvPr id="98341" name="Rectangle 51"/>
            <p:cNvSpPr>
              <a:spLocks noChangeArrowheads="1"/>
            </p:cNvSpPr>
            <p:nvPr/>
          </p:nvSpPr>
          <p:spPr bwMode="auto">
            <a:xfrm>
              <a:off x="7649371" y="5749190"/>
              <a:ext cx="312738" cy="396875"/>
            </a:xfrm>
            <a:prstGeom prst="rect">
              <a:avLst/>
            </a:prstGeom>
            <a:noFill/>
            <a:ln w="9525">
              <a:noFill/>
              <a:miter lim="800000"/>
            </a:ln>
          </p:spPr>
          <p:txBody>
            <a:bodyPr wrap="none">
              <a:spAutoFit/>
            </a:bodyPr>
            <a:lstStyle/>
            <a:p>
              <a:pPr>
                <a:spcBef>
                  <a:spcPct val="50000"/>
                </a:spcBef>
              </a:pPr>
              <a:r>
                <a:rPr kumimoji="1" lang="en-US" altLang="zh-CN" sz="2000" b="1">
                  <a:solidFill>
                    <a:srgbClr val="FF3300"/>
                  </a:solidFill>
                  <a:latin typeface="Times New Roman" panose="02020603050405020304" pitchFamily="18" charset="0"/>
                  <a:ea typeface="楷体_GB2312"/>
                  <a:cs typeface="Times New Roman" panose="02020603050405020304" pitchFamily="18" charset="0"/>
                  <a:sym typeface="Symbol" panose="05050102010706020507" pitchFamily="18" charset="2"/>
                </a:rPr>
                <a:t>5</a:t>
              </a:r>
              <a:endParaRPr kumimoji="1" lang="en-US" altLang="zh-CN" sz="2000" b="1">
                <a:solidFill>
                  <a:srgbClr val="FF3300"/>
                </a:solidFill>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sp>
          <p:nvSpPr>
            <p:cNvPr id="98342" name="Line 52"/>
            <p:cNvSpPr>
              <a:spLocks noChangeShapeType="1"/>
            </p:cNvSpPr>
            <p:nvPr/>
          </p:nvSpPr>
          <p:spPr bwMode="auto">
            <a:xfrm flipV="1">
              <a:off x="6852150" y="2733675"/>
              <a:ext cx="1458415" cy="2262178"/>
            </a:xfrm>
            <a:prstGeom prst="line">
              <a:avLst/>
            </a:prstGeom>
            <a:noFill/>
            <a:ln w="9525">
              <a:solidFill>
                <a:srgbClr val="FF3300"/>
              </a:solidFill>
              <a:round/>
              <a:tailEnd type="triangle" w="med" len="med"/>
            </a:ln>
          </p:spPr>
          <p:txBody>
            <a:bodyPr>
              <a:spAutoFit/>
            </a:bodyPr>
            <a:lstStyle/>
            <a:p>
              <a:endParaRPr lang="zh-CN" altLang="en-US"/>
            </a:p>
          </p:txBody>
        </p:sp>
        <p:sp>
          <p:nvSpPr>
            <p:cNvPr id="98343" name="Text Box 53"/>
            <p:cNvSpPr txBox="1">
              <a:spLocks noChangeArrowheads="1"/>
            </p:cNvSpPr>
            <p:nvPr/>
          </p:nvSpPr>
          <p:spPr bwMode="auto">
            <a:xfrm>
              <a:off x="7420771" y="3510617"/>
              <a:ext cx="457200" cy="396875"/>
            </a:xfrm>
            <a:prstGeom prst="rect">
              <a:avLst/>
            </a:prstGeom>
            <a:no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隶书" pitchFamily="2" charset="-122"/>
                  <a:cs typeface="Times New Roman" panose="02020603050405020304" pitchFamily="18" charset="0"/>
                </a:rPr>
                <a:t>a</a:t>
              </a:r>
              <a:endParaRPr kumimoji="1" lang="en-US" altLang="zh-CN" sz="2000" b="1">
                <a:latin typeface="Times New Roman" panose="02020603050405020304" pitchFamily="18" charset="0"/>
                <a:ea typeface="华文隶书" pitchFamily="2" charset="-122"/>
                <a:cs typeface="Times New Roman" panose="02020603050405020304" pitchFamily="18" charset="0"/>
              </a:endParaRPr>
            </a:p>
          </p:txBody>
        </p:sp>
      </p:grpSp>
      <p:sp>
        <p:nvSpPr>
          <p:cNvPr id="98309" name="Text Box 54"/>
          <p:cNvSpPr txBox="1">
            <a:spLocks noChangeArrowheads="1"/>
          </p:cNvSpPr>
          <p:nvPr/>
        </p:nvSpPr>
        <p:spPr bwMode="auto">
          <a:xfrm>
            <a:off x="6516688" y="122238"/>
            <a:ext cx="2087562" cy="452437"/>
          </a:xfrm>
          <a:prstGeom prst="rect">
            <a:avLst/>
          </a:prstGeom>
          <a:solidFill>
            <a:srgbClr val="CCCCFF"/>
          </a:solidFill>
          <a:ln w="9525">
            <a:noFill/>
            <a:miter lim="800000"/>
          </a:ln>
        </p:spPr>
        <p:txBody>
          <a:bodyPr>
            <a:spAutoFit/>
          </a:bodyPr>
          <a:lstStyle/>
          <a:p>
            <a:pPr marL="669925" indent="-325755">
              <a:lnSpc>
                <a:spcPct val="130000"/>
              </a:lnSpc>
              <a:spcBef>
                <a:spcPct val="50000"/>
              </a:spcBef>
              <a:buClr>
                <a:schemeClr val="accent2"/>
              </a:buClr>
              <a:buSzPct val="60000"/>
              <a:buFont typeface="Wingdings" panose="05000000000000000000" pitchFamily="2" charset="2"/>
              <a:buNone/>
            </a:pPr>
            <a:r>
              <a:rPr kumimoji="1" lang="en-US" altLang="zh-CN" sz="1800" b="1">
                <a:latin typeface="Times New Roman" panose="02020603050405020304" pitchFamily="18" charset="0"/>
                <a:ea typeface="华文细黑" panose="02010600040101010101" pitchFamily="2" charset="-122"/>
                <a:cs typeface="Times New Roman" panose="02020603050405020304" pitchFamily="18" charset="0"/>
              </a:rPr>
              <a:t>A→ (A) | a</a:t>
            </a:r>
            <a:endParaRPr kumimoji="1" lang="zh-CN" altLang="en-US" sz="18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8310" name="Text Box 3"/>
          <p:cNvSpPr txBox="1">
            <a:spLocks noChangeArrowheads="1"/>
          </p:cNvSpPr>
          <p:nvPr/>
        </p:nvSpPr>
        <p:spPr bwMode="auto">
          <a:xfrm>
            <a:off x="323850" y="163513"/>
            <a:ext cx="8820150" cy="457200"/>
          </a:xfrm>
          <a:prstGeom prst="rect">
            <a:avLst/>
          </a:prstGeom>
          <a:noFill/>
          <a:ln w="9525">
            <a:noFill/>
            <a:miter lim="800000"/>
          </a:ln>
        </p:spPr>
        <p:txBody>
          <a:bodyPr>
            <a:spAutoFit/>
          </a:bodyPr>
          <a:lstStyle/>
          <a:p>
            <a:r>
              <a:rPr kumimoji="1" lang="zh-CN" altLang="en-US" sz="2400" b="1">
                <a:solidFill>
                  <a:schemeClr val="accent2"/>
                </a:solidFill>
                <a:latin typeface="Times New Roman" panose="02020603050405020304" pitchFamily="18" charset="0"/>
                <a:ea typeface="楷体_GB2312"/>
                <a:cs typeface="Times New Roman" panose="02020603050405020304" pitchFamily="18" charset="0"/>
              </a:rPr>
              <a:t> </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二 </a:t>
            </a:r>
            <a:r>
              <a:rPr kumimoji="1" lang="zh-CN" altLang="en-US" sz="2400" b="1">
                <a:latin typeface="Times New Roman" panose="02020603050405020304" pitchFamily="18" charset="0"/>
                <a:ea typeface="楷体_GB2312"/>
                <a:cs typeface="Times New Roman" panose="02020603050405020304" pitchFamily="18" charset="0"/>
              </a:rPr>
              <a:t> </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识别活前缀的有穷自动机</a:t>
            </a:r>
            <a:r>
              <a:rPr kumimoji="1" lang="zh-CN" altLang="en-US" sz="2400" b="1">
                <a:latin typeface="Times New Roman" panose="02020603050405020304" pitchFamily="18" charset="0"/>
                <a:ea typeface="楷体_GB2312"/>
                <a:cs typeface="Times New Roman" panose="02020603050405020304" pitchFamily="18" charset="0"/>
              </a:rPr>
              <a:t> </a:t>
            </a:r>
            <a:endParaRPr kumimoji="1" lang="zh-CN" altLang="en-US" sz="2400" b="1">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par>
                                <p:cTn id="12" presetID="22" presetClass="entr" presetSubtype="8" fill="hold" nodeType="withEffect">
                                  <p:stCondLst>
                                    <p:cond delay="0"/>
                                  </p:stCondLst>
                                  <p:childTnLst>
                                    <p:set>
                                      <p:cBhvr>
                                        <p:cTn id="13" dur="1" fill="hold">
                                          <p:stCondLst>
                                            <p:cond delay="0"/>
                                          </p:stCondLst>
                                        </p:cTn>
                                        <p:tgtEl>
                                          <p:spTgt spid="60420">
                                            <p:txEl>
                                              <p:pRg st="0" end="0"/>
                                            </p:txEl>
                                          </p:spTgt>
                                        </p:tgtEl>
                                        <p:attrNameLst>
                                          <p:attrName>style.visibility</p:attrName>
                                        </p:attrNameLst>
                                      </p:cBhvr>
                                      <p:to>
                                        <p:strVal val="visible"/>
                                      </p:to>
                                    </p:set>
                                    <p:animEffect transition="in" filter="wipe(left)">
                                      <p:cBhvr>
                                        <p:cTn id="14" dur="500"/>
                                        <p:tgtEl>
                                          <p:spTgt spid="6042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0420">
                                            <p:txEl>
                                              <p:pRg st="1" end="1"/>
                                            </p:txEl>
                                          </p:spTgt>
                                        </p:tgtEl>
                                        <p:attrNameLst>
                                          <p:attrName>style.visibility</p:attrName>
                                        </p:attrNameLst>
                                      </p:cBhvr>
                                      <p:to>
                                        <p:strVal val="visible"/>
                                      </p:to>
                                    </p:set>
                                    <p:animEffect transition="in" filter="wipe(left)">
                                      <p:cBhvr>
                                        <p:cTn id="19" dur="500"/>
                                        <p:tgtEl>
                                          <p:spTgt spid="6042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0420">
                                            <p:txEl>
                                              <p:pRg st="2" end="2"/>
                                            </p:txEl>
                                          </p:spTgt>
                                        </p:tgtEl>
                                        <p:attrNameLst>
                                          <p:attrName>style.visibility</p:attrName>
                                        </p:attrNameLst>
                                      </p:cBhvr>
                                      <p:to>
                                        <p:strVal val="visible"/>
                                      </p:to>
                                    </p:set>
                                    <p:animEffect transition="in" filter="wipe(left)">
                                      <p:cBhvr>
                                        <p:cTn id="24" dur="500"/>
                                        <p:tgtEl>
                                          <p:spTgt spid="6042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0420">
                                            <p:txEl>
                                              <p:pRg st="3" end="3"/>
                                            </p:txEl>
                                          </p:spTgt>
                                        </p:tgtEl>
                                        <p:attrNameLst>
                                          <p:attrName>style.visibility</p:attrName>
                                        </p:attrNameLst>
                                      </p:cBhvr>
                                      <p:to>
                                        <p:strVal val="visible"/>
                                      </p:to>
                                    </p:set>
                                    <p:animEffect transition="in" filter="wipe(left)">
                                      <p:cBhvr>
                                        <p:cTn id="29" dur="500"/>
                                        <p:tgtEl>
                                          <p:spTgt spid="6042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0420">
                                            <p:txEl>
                                              <p:pRg st="4" end="4"/>
                                            </p:txEl>
                                          </p:spTgt>
                                        </p:tgtEl>
                                        <p:attrNameLst>
                                          <p:attrName>style.visibility</p:attrName>
                                        </p:attrNameLst>
                                      </p:cBhvr>
                                      <p:to>
                                        <p:strVal val="visible"/>
                                      </p:to>
                                    </p:set>
                                    <p:animEffect transition="in" filter="wipe(left)">
                                      <p:cBhvr>
                                        <p:cTn id="34" dur="500"/>
                                        <p:tgtEl>
                                          <p:spTgt spid="60420">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0420">
                                            <p:txEl>
                                              <p:pRg st="5" end="5"/>
                                            </p:txEl>
                                          </p:spTgt>
                                        </p:tgtEl>
                                        <p:attrNameLst>
                                          <p:attrName>style.visibility</p:attrName>
                                        </p:attrNameLst>
                                      </p:cBhvr>
                                      <p:to>
                                        <p:strVal val="visible"/>
                                      </p:to>
                                    </p:set>
                                    <p:animEffect transition="in" filter="wipe(left)">
                                      <p:cBhvr>
                                        <p:cTn id="39" dur="500"/>
                                        <p:tgtEl>
                                          <p:spTgt spid="60420">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0420">
                                            <p:txEl>
                                              <p:pRg st="6" end="6"/>
                                            </p:txEl>
                                          </p:spTgt>
                                        </p:tgtEl>
                                        <p:attrNameLst>
                                          <p:attrName>style.visibility</p:attrName>
                                        </p:attrNameLst>
                                      </p:cBhvr>
                                      <p:to>
                                        <p:strVal val="visible"/>
                                      </p:to>
                                    </p:set>
                                    <p:animEffect transition="in" filter="wipe(left)">
                                      <p:cBhvr>
                                        <p:cTn id="44" dur="500"/>
                                        <p:tgtEl>
                                          <p:spTgt spid="604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灯片编号占位符 5"/>
          <p:cNvSpPr>
            <a:spLocks noGrp="1"/>
          </p:cNvSpPr>
          <p:nvPr>
            <p:ph type="sldNum" sz="quarter" idx="12"/>
          </p:nvPr>
        </p:nvSpPr>
        <p:spPr>
          <a:noFill/>
        </p:spPr>
        <p:txBody>
          <a:bodyPr/>
          <a:lstStyle/>
          <a:p>
            <a:fld id="{F17C62B6-2410-4942-9994-7C2DC1119B52}"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9635" name="Text Box 3"/>
          <p:cNvSpPr txBox="1">
            <a:spLocks noChangeArrowheads="1"/>
          </p:cNvSpPr>
          <p:nvPr/>
        </p:nvSpPr>
        <p:spPr bwMode="auto">
          <a:xfrm>
            <a:off x="323850" y="333375"/>
            <a:ext cx="8496300" cy="830263"/>
          </a:xfrm>
          <a:prstGeom prst="rect">
            <a:avLst/>
          </a:prstGeom>
          <a:noFill/>
          <a:ln>
            <a:noFill/>
          </a:ln>
        </p:spPr>
        <p:txBody>
          <a:bodyPr>
            <a:spAutoFit/>
          </a:bodyPr>
          <a:lstStyle>
            <a:lvl1pPr marL="609600" indent="-609600">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buFontTx/>
              <a:buAutoNum type="ea1ChsPlain" startAt="3"/>
              <a:defRPr/>
            </a:pPr>
            <a:r>
              <a:rPr kumimoji="1" lang="zh-CN" altLang="en-US" sz="2400" b="1" dirty="0">
                <a:solidFill>
                  <a:srgbClr val="FF3300"/>
                </a:solidFill>
                <a:latin typeface="Times New Roman" panose="02020603050405020304" pitchFamily="18" charset="0"/>
                <a:ea typeface="华文细黑" panose="02010600040101010101" pitchFamily="2" charset="-122"/>
              </a:rPr>
              <a:t>识别活前缀的有穷自动机构造</a:t>
            </a:r>
            <a:r>
              <a:rPr kumimoji="1" lang="en-US" altLang="zh-CN" sz="2400" b="1" dirty="0">
                <a:solidFill>
                  <a:srgbClr val="FF3300"/>
                </a:solidFill>
                <a:latin typeface="Times New Roman" panose="02020603050405020304" pitchFamily="18" charset="0"/>
                <a:ea typeface="华文细黑" panose="02010600040101010101" pitchFamily="2" charset="-122"/>
              </a:rPr>
              <a:t>——LR(0)</a:t>
            </a:r>
            <a:r>
              <a:rPr kumimoji="1" lang="zh-CN" altLang="en-US" sz="2400" b="1" dirty="0">
                <a:solidFill>
                  <a:srgbClr val="FF3300"/>
                </a:solidFill>
                <a:latin typeface="Times New Roman" panose="02020603050405020304" pitchFamily="18" charset="0"/>
                <a:ea typeface="华文细黑" panose="02010600040101010101" pitchFamily="2" charset="-122"/>
              </a:rPr>
              <a:t>项目集规范族</a:t>
            </a:r>
            <a:endParaRPr kumimoji="1" lang="en-US" altLang="zh-CN" sz="2400" b="1" dirty="0">
              <a:solidFill>
                <a:srgbClr val="FF3300"/>
              </a:solidFill>
              <a:latin typeface="Times New Roman" panose="02020603050405020304" pitchFamily="18" charset="0"/>
              <a:ea typeface="华文细黑" panose="02010600040101010101" pitchFamily="2" charset="-122"/>
            </a:endParaRPr>
          </a:p>
          <a:p>
            <a:pPr marL="0" indent="0">
              <a:defRPr/>
            </a:pPr>
            <a:r>
              <a:rPr kumimoji="1" lang="zh-CN" altLang="en-US" sz="2400" b="1" dirty="0">
                <a:solidFill>
                  <a:srgbClr val="FF3300"/>
                </a:solidFill>
                <a:latin typeface="Times New Roman" panose="02020603050405020304" pitchFamily="18" charset="0"/>
                <a:ea typeface="华文细黑" panose="02010600040101010101" pitchFamily="2" charset="-122"/>
              </a:rPr>
              <a:t>        构造</a:t>
            </a:r>
            <a:r>
              <a:rPr kumimoji="1" lang="en-US" altLang="zh-CN" sz="2400" b="1" dirty="0">
                <a:solidFill>
                  <a:srgbClr val="FF3300"/>
                </a:solidFill>
                <a:latin typeface="Times New Roman" panose="02020603050405020304" pitchFamily="18" charset="0"/>
                <a:ea typeface="华文细黑" panose="02010600040101010101" pitchFamily="2" charset="-122"/>
              </a:rPr>
              <a:t>DFA          (</a:t>
            </a:r>
            <a:r>
              <a:rPr kumimoji="1" lang="zh-CN" altLang="en-US" sz="2400" b="1" dirty="0">
                <a:solidFill>
                  <a:srgbClr val="FF3300"/>
                </a:solidFill>
                <a:latin typeface="Times New Roman" panose="02020603050405020304" pitchFamily="18" charset="0"/>
                <a:ea typeface="华文细黑" panose="02010600040101010101" pitchFamily="2" charset="-122"/>
              </a:rPr>
              <a:t>直接法</a:t>
            </a:r>
            <a:r>
              <a:rPr kumimoji="1" lang="en-US" altLang="zh-CN" sz="2400" b="1" dirty="0">
                <a:solidFill>
                  <a:srgbClr val="FF3300"/>
                </a:solidFill>
                <a:latin typeface="Times New Roman" panose="02020603050405020304" pitchFamily="18" charset="0"/>
                <a:ea typeface="华文细黑" panose="02010600040101010101" pitchFamily="2" charset="-122"/>
              </a:rPr>
              <a:t>)</a:t>
            </a:r>
            <a:endParaRPr kumimoji="1" lang="zh-CN" altLang="en-US" sz="2400" b="1" dirty="0">
              <a:latin typeface="楷体_GB2312" pitchFamily="49" charset="-122"/>
              <a:ea typeface="楷体_GB2312" pitchFamily="49" charset="-122"/>
            </a:endParaRPr>
          </a:p>
        </p:txBody>
      </p:sp>
      <p:sp>
        <p:nvSpPr>
          <p:cNvPr id="61444" name="Rectangle 4"/>
          <p:cNvSpPr>
            <a:spLocks noChangeArrowheads="1"/>
          </p:cNvSpPr>
          <p:nvPr/>
        </p:nvSpPr>
        <p:spPr bwMode="auto">
          <a:xfrm>
            <a:off x="152400" y="1752600"/>
            <a:ext cx="8610600" cy="3232150"/>
          </a:xfrm>
          <a:prstGeom prst="rect">
            <a:avLst/>
          </a:prstGeom>
          <a:noFill/>
          <a:ln w="9525">
            <a:noFill/>
            <a:miter lim="800000"/>
          </a:ln>
        </p:spPr>
        <p:txBody>
          <a:bodyPr>
            <a:spAutoFit/>
          </a:bodyPr>
          <a:lstStyle/>
          <a:p>
            <a:pPr indent="666750" algn="just">
              <a:spcBef>
                <a:spcPct val="50000"/>
              </a:spcBef>
              <a:tabLst>
                <a:tab pos="457200" algn="l"/>
              </a:tabLst>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从实用角度出发，本节给出了构造</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分析表的另一种方法。即</a:t>
            </a:r>
            <a:r>
              <a:rPr kumimoji="1" lang="zh-CN" altLang="en-US" sz="2400" b="1">
                <a:solidFill>
                  <a:srgbClr val="3333CC"/>
                </a:solidFill>
                <a:latin typeface="Times New Roman" panose="02020603050405020304" pitchFamily="18" charset="0"/>
                <a:ea typeface="华文细黑" panose="02010600040101010101" pitchFamily="2" charset="-122"/>
                <a:cs typeface="Times New Roman" panose="02020603050405020304" pitchFamily="18" charset="0"/>
              </a:rPr>
              <a:t>利用</a:t>
            </a:r>
            <a:r>
              <a:rPr kumimoji="1" lang="en-US" altLang="zh-CN" sz="2400" b="1">
                <a:solidFill>
                  <a:srgbClr val="3333CC"/>
                </a:solidFill>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solidFill>
                  <a:srgbClr val="3333CC"/>
                </a:solidFill>
                <a:latin typeface="Times New Roman" panose="02020603050405020304" pitchFamily="18" charset="0"/>
                <a:ea typeface="华文细黑" panose="02010600040101010101" pitchFamily="2" charset="-122"/>
                <a:cs typeface="Times New Roman" panose="02020603050405020304" pitchFamily="18" charset="0"/>
              </a:rPr>
              <a:t>项目集规范族直接得到</a:t>
            </a:r>
            <a:r>
              <a:rPr kumimoji="1" lang="en-US" altLang="zh-CN" sz="2400" b="1">
                <a:solidFill>
                  <a:srgbClr val="3333CC"/>
                </a:solidFill>
                <a:latin typeface="Times New Roman" panose="02020603050405020304" pitchFamily="18" charset="0"/>
                <a:ea typeface="华文细黑" panose="02010600040101010101" pitchFamily="2" charset="-122"/>
                <a:cs typeface="Times New Roman" panose="02020603050405020304" pitchFamily="18" charset="0"/>
              </a:rPr>
              <a:t>DFA</a:t>
            </a:r>
            <a:r>
              <a:rPr kumimoji="1" lang="zh-CN" altLang="en-US" sz="2400" b="1">
                <a:solidFill>
                  <a:srgbClr val="000066"/>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b="1">
              <a:solidFill>
                <a:srgbClr val="000066"/>
              </a:solidFill>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spcBef>
                <a:spcPct val="50000"/>
              </a:spcBef>
              <a:tabLst>
                <a:tab pos="457200" algn="l"/>
              </a:tabLst>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DFA</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的每一个状态是由若干</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项目所组成的集合（称为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项目集）。</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spcBef>
                <a:spcPct val="50000"/>
              </a:spcBef>
              <a:tabLst>
                <a:tab pos="457200" algn="l"/>
              </a:tabLst>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定义：识别一个文法活前缀的</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DFA</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的状态的全体，构成该文法的</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项目集规范族。</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spcBef>
                <a:spcPct val="50000"/>
              </a:spcBef>
              <a:tabLst>
                <a:tab pos="457200" algn="l"/>
              </a:tabLst>
            </a:pPr>
            <a:endParaRPr kumimoji="1" lang="zh-CN" altLang="en-US" sz="2400" b="1">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5"/>
          <p:cNvSpPr>
            <a:spLocks noGrp="1"/>
          </p:cNvSpPr>
          <p:nvPr>
            <p:ph type="sldNum" sz="quarter" idx="12"/>
          </p:nvPr>
        </p:nvSpPr>
        <p:spPr>
          <a:noFill/>
        </p:spPr>
        <p:txBody>
          <a:bodyPr/>
          <a:lstStyle/>
          <a:p>
            <a:fld id="{F401FAA6-5A19-4BBF-B4DA-163F6B249B63}"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2467" name="Rectangle 4"/>
          <p:cNvSpPr>
            <a:spLocks noChangeArrowheads="1"/>
          </p:cNvSpPr>
          <p:nvPr/>
        </p:nvSpPr>
        <p:spPr bwMode="auto">
          <a:xfrm>
            <a:off x="0" y="428625"/>
            <a:ext cx="8839200" cy="5448300"/>
          </a:xfrm>
          <a:prstGeom prst="rect">
            <a:avLst/>
          </a:prstGeom>
          <a:noFill/>
          <a:ln w="9525">
            <a:noFill/>
            <a:miter lim="800000"/>
          </a:ln>
        </p:spPr>
        <p:txBody>
          <a:bodyPr>
            <a:spAutoFit/>
          </a:bodyPr>
          <a:lstStyle/>
          <a:p>
            <a:pPr indent="666750" algn="just">
              <a:lnSpc>
                <a:spcPct val="70000"/>
              </a:lnSpc>
              <a:spcBef>
                <a:spcPct val="50000"/>
              </a:spcBef>
              <a:tabLst>
                <a:tab pos="457200" algn="l"/>
              </a:tabLst>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为了求出</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项目集规范族，定义如下两个函数：</a:t>
            </a: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(1) </a:t>
            </a:r>
            <a:r>
              <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项目集</a:t>
            </a: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的闭包函数</a:t>
            </a: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Closure(I)</a:t>
            </a:r>
            <a:endPar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zh-CN" altLang="en-US" sz="2200" b="1" dirty="0">
                <a:latin typeface="Times New Roman" panose="02020603050405020304" pitchFamily="18" charset="0"/>
                <a:ea typeface="华文细黑" panose="02010600040101010101" pitchFamily="2" charset="-122"/>
                <a:cs typeface="Times New Roman" panose="02020603050405020304" pitchFamily="18" charset="0"/>
              </a:rPr>
              <a:t>设</a:t>
            </a:r>
            <a:r>
              <a:rPr kumimoji="1" lang="en-US" altLang="zh-CN" sz="22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200" b="1" dirty="0">
                <a:latin typeface="Times New Roman" panose="02020603050405020304" pitchFamily="18" charset="0"/>
                <a:ea typeface="华文细黑" panose="02010600040101010101" pitchFamily="2" charset="-122"/>
                <a:cs typeface="Times New Roman" panose="02020603050405020304" pitchFamily="18" charset="0"/>
              </a:rPr>
              <a:t>是增广文法的任一项目集，项目集</a:t>
            </a:r>
            <a:r>
              <a:rPr kumimoji="1" lang="en-US" altLang="zh-CN" sz="22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200" b="1" dirty="0">
                <a:latin typeface="Times New Roman" panose="02020603050405020304" pitchFamily="18" charset="0"/>
                <a:ea typeface="华文细黑" panose="02010600040101010101" pitchFamily="2" charset="-122"/>
                <a:cs typeface="Times New Roman" panose="02020603050405020304" pitchFamily="18" charset="0"/>
              </a:rPr>
              <a:t>的闭包按如下规则求得：</a:t>
            </a:r>
            <a:endParaRPr kumimoji="1" lang="zh-CN" altLang="en-US" sz="2200" b="1" dirty="0">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① </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中任何项目∈</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Closure</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② 若</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err="1">
                <a:latin typeface="Times New Roman" panose="02020603050405020304" pitchFamily="18" charset="0"/>
                <a:ea typeface="华文细黑" panose="02010600040101010101" pitchFamily="2" charset="-122"/>
                <a:cs typeface="Times New Roman" panose="02020603050405020304" pitchFamily="18" charset="0"/>
              </a:rPr>
              <a:t>Bβ∈Closure</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B∈V</a:t>
            </a:r>
            <a:r>
              <a:rPr kumimoji="1" lang="en-US" altLang="zh-CN" sz="2400" b="1" baseline="-30000" dirty="0">
                <a:latin typeface="Times New Roman" panose="02020603050405020304" pitchFamily="18" charset="0"/>
                <a:ea typeface="华文细黑" panose="02010600040101010101" pitchFamily="2" charset="-122"/>
                <a:cs typeface="Times New Roman" panose="02020603050405020304" pitchFamily="18" charset="0"/>
              </a:rPr>
              <a:t>N</a:t>
            </a:r>
            <a:endPar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则任意的 </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∈Closure</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③ 重复步骤②，直到</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Closure</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）不再增长。</a:t>
            </a: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a:p>
            <a:pPr marL="628650" indent="38100" algn="just">
              <a:lnSpc>
                <a:spcPct val="70000"/>
              </a:lnSpc>
              <a:spcBef>
                <a:spcPct val="50000"/>
              </a:spcBef>
              <a:tabLst>
                <a:tab pos="457200" algn="l"/>
              </a:tabLst>
              <a:defRPr/>
            </a:pPr>
            <a:b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b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状态转换函数</a:t>
            </a: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GO</a:t>
            </a:r>
            <a:r>
              <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X</a:t>
            </a:r>
            <a:r>
              <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    GO</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X</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=Closure</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J</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X∈(V</a:t>
            </a:r>
            <a:r>
              <a:rPr kumimoji="1" lang="en-US" altLang="zh-CN" sz="2400" b="1" baseline="-30000" dirty="0">
                <a:latin typeface="Times New Roman" panose="02020603050405020304" pitchFamily="18" charset="0"/>
                <a:ea typeface="华文细黑" panose="02010600040101010101" pitchFamily="2" charset="-122"/>
                <a:cs typeface="Times New Roman" panose="02020603050405020304" pitchFamily="18" charset="0"/>
              </a:rPr>
              <a:t>N</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∪V</a:t>
            </a:r>
            <a:r>
              <a:rPr kumimoji="1" lang="en-US" altLang="zh-CN" sz="2400" b="1" baseline="-30000" dirty="0">
                <a:latin typeface="Times New Roman" panose="02020603050405020304" pitchFamily="18" charset="0"/>
                <a:ea typeface="华文细黑" panose="02010600040101010101" pitchFamily="2" charset="-122"/>
                <a:cs typeface="Times New Roman" panose="02020603050405020304" pitchFamily="18" charset="0"/>
              </a:rPr>
              <a:t>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其中</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GO</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X</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）表示当前状态</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，经过</a:t>
            </a:r>
            <a:r>
              <a:rPr kumimoji="1"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X</a:t>
            </a:r>
            <a:r>
              <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rPr>
              <a:t>的后继状态。</a:t>
            </a:r>
            <a:endParaRPr kumimoji="1"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J</a:t>
            </a:r>
            <a:r>
              <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为形如</a:t>
            </a: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err="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Xβ</a:t>
            </a:r>
            <a:r>
              <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的项目的后继项目所组成的集合：</a:t>
            </a:r>
            <a:endPar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70000"/>
              </a:lnSpc>
              <a:spcBef>
                <a:spcPct val="50000"/>
              </a:spcBef>
              <a:tabLst>
                <a:tab pos="457200" algn="l"/>
              </a:tabLst>
              <a:defRPr/>
            </a:pPr>
            <a:r>
              <a:rPr kumimoji="1" lang="zh-CN" altLang="en-US" sz="24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J={A→</a:t>
            </a:r>
            <a:r>
              <a:rPr kumimoji="1" lang="en-US" altLang="zh-CN" sz="24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dirty="0" err="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X.β|A</a:t>
            </a:r>
            <a:r>
              <a:rPr kumimoji="1" lang="en-US" altLang="zh-CN" sz="24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dirty="0" err="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X</a:t>
            </a:r>
            <a:r>
              <a:rPr kumimoji="1" lang="en-US" altLang="zh-CN" sz="2400" b="1" dirty="0" err="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β∈I</a:t>
            </a:r>
            <a:r>
              <a:rPr kumimoji="1" lang="en-US" altLang="zh-CN" sz="24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400" b="1"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2468" name="Text Box 5"/>
          <p:cNvSpPr txBox="1">
            <a:spLocks noChangeArrowheads="1"/>
          </p:cNvSpPr>
          <p:nvPr/>
        </p:nvSpPr>
        <p:spPr bwMode="auto">
          <a:xfrm>
            <a:off x="755650" y="5805488"/>
            <a:ext cx="7696200" cy="457200"/>
          </a:xfrm>
          <a:prstGeom prst="rect">
            <a:avLst/>
          </a:prstGeom>
          <a:noFill/>
          <a:ln w="9525">
            <a:noFill/>
            <a:miter lim="800000"/>
          </a:ln>
        </p:spPr>
        <p:txBody>
          <a:bodyPr>
            <a:spAutoFit/>
          </a:bodyPr>
          <a:lstStyle/>
          <a:p>
            <a:pPr>
              <a:spcBef>
                <a:spcPct val="50000"/>
              </a:spcBef>
            </a:pP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GO</a:t>
            </a:r>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函数把这些项目集连接成一个</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DFA</a:t>
            </a:r>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left)">
                                      <p:cBhvr>
                                        <p:cTn id="12" dur="500"/>
                                        <p:tgtEl>
                                          <p:spTgt spid="62467">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Effect transition="in" filter="wipe(left)">
                                      <p:cBhvr>
                                        <p:cTn id="15" dur="500"/>
                                        <p:tgtEl>
                                          <p:spTgt spid="624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2" presetClass="entr" presetSubtype="0" fill="hold" nodeType="clickEffect">
                                  <p:stCondLst>
                                    <p:cond delay="0"/>
                                  </p:stCondLst>
                                  <p:childTnLst>
                                    <p:set>
                                      <p:cBhvr>
                                        <p:cTn id="19" dur="1" fill="hold">
                                          <p:stCondLst>
                                            <p:cond delay="0"/>
                                          </p:stCondLst>
                                        </p:cTn>
                                        <p:tgtEl>
                                          <p:spTgt spid="62467">
                                            <p:txEl>
                                              <p:pRg st="3" end="3"/>
                                            </p:txEl>
                                          </p:spTgt>
                                        </p:tgtEl>
                                        <p:attrNameLst>
                                          <p:attrName>style.visibility</p:attrName>
                                        </p:attrNameLst>
                                      </p:cBhvr>
                                      <p:to>
                                        <p:strVal val="visible"/>
                                      </p:to>
                                    </p:set>
                                    <p:animScale>
                                      <p:cBhvr>
                                        <p:cTn id="20" dur="500" decel="50000" fill="hold">
                                          <p:stCondLst>
                                            <p:cond delay="0"/>
                                          </p:stCondLst>
                                        </p:cTn>
                                        <p:tgtEl>
                                          <p:spTgt spid="62467">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500" decel="50000" fill="hold">
                                          <p:stCondLst>
                                            <p:cond delay="0"/>
                                          </p:stCondLst>
                                        </p:cTn>
                                        <p:tgtEl>
                                          <p:spTgt spid="62467">
                                            <p:txEl>
                                              <p:pRg st="3" end="3"/>
                                            </p:txEl>
                                          </p:spTgt>
                                        </p:tgtEl>
                                        <p:attrNameLst>
                                          <p:attrName>ppt_x</p:attrName>
                                          <p:attrName>ppt_y</p:attrName>
                                        </p:attrNameLst>
                                      </p:cBhvr>
                                    </p:animMotion>
                                    <p:animEffect transition="in" filter="fade">
                                      <p:cBhvr>
                                        <p:cTn id="22" dur="500"/>
                                        <p:tgtEl>
                                          <p:spTgt spid="62467">
                                            <p:txEl>
                                              <p:pRg st="3" end="3"/>
                                            </p:txEl>
                                          </p:spTgt>
                                        </p:tgtEl>
                                      </p:cBhvr>
                                    </p:animEffect>
                                  </p:childTnLst>
                                </p:cTn>
                              </p:par>
                              <p:par>
                                <p:cTn id="23" presetID="52" presetClass="entr" presetSubtype="0" fill="hold" nodeType="with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Scale>
                                      <p:cBhvr>
                                        <p:cTn id="25" dur="500" decel="50000" fill="hold">
                                          <p:stCondLst>
                                            <p:cond delay="0"/>
                                          </p:stCondLst>
                                        </p:cTn>
                                        <p:tgtEl>
                                          <p:spTgt spid="62467">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62467">
                                            <p:txEl>
                                              <p:pRg st="4" end="4"/>
                                            </p:txEl>
                                          </p:spTgt>
                                        </p:tgtEl>
                                        <p:attrNameLst>
                                          <p:attrName>ppt_x</p:attrName>
                                          <p:attrName>ppt_y</p:attrName>
                                        </p:attrNameLst>
                                      </p:cBhvr>
                                    </p:animMotion>
                                    <p:animEffect transition="in" filter="fade">
                                      <p:cBhvr>
                                        <p:cTn id="27" dur="500"/>
                                        <p:tgtEl>
                                          <p:spTgt spid="62467">
                                            <p:txEl>
                                              <p:pRg st="4" end="4"/>
                                            </p:txEl>
                                          </p:spTgt>
                                        </p:tgtEl>
                                      </p:cBhvr>
                                    </p:animEffect>
                                  </p:childTnLst>
                                </p:cTn>
                              </p:par>
                              <p:par>
                                <p:cTn id="28" presetID="52" presetClass="entr" presetSubtype="0" fill="hold" nodeType="withEffect">
                                  <p:stCondLst>
                                    <p:cond delay="0"/>
                                  </p:stCondLst>
                                  <p:childTnLst>
                                    <p:set>
                                      <p:cBhvr>
                                        <p:cTn id="29" dur="1" fill="hold">
                                          <p:stCondLst>
                                            <p:cond delay="0"/>
                                          </p:stCondLst>
                                        </p:cTn>
                                        <p:tgtEl>
                                          <p:spTgt spid="62467">
                                            <p:txEl>
                                              <p:pRg st="5" end="5"/>
                                            </p:txEl>
                                          </p:spTgt>
                                        </p:tgtEl>
                                        <p:attrNameLst>
                                          <p:attrName>style.visibility</p:attrName>
                                        </p:attrNameLst>
                                      </p:cBhvr>
                                      <p:to>
                                        <p:strVal val="visible"/>
                                      </p:to>
                                    </p:set>
                                    <p:animScale>
                                      <p:cBhvr>
                                        <p:cTn id="30" dur="500" decel="50000" fill="hold">
                                          <p:stCondLst>
                                            <p:cond delay="0"/>
                                          </p:stCondLst>
                                        </p:cTn>
                                        <p:tgtEl>
                                          <p:spTgt spid="62467">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500" decel="50000" fill="hold">
                                          <p:stCondLst>
                                            <p:cond delay="0"/>
                                          </p:stCondLst>
                                        </p:cTn>
                                        <p:tgtEl>
                                          <p:spTgt spid="62467">
                                            <p:txEl>
                                              <p:pRg st="5" end="5"/>
                                            </p:txEl>
                                          </p:spTgt>
                                        </p:tgtEl>
                                        <p:attrNameLst>
                                          <p:attrName>ppt_x</p:attrName>
                                          <p:attrName>ppt_y</p:attrName>
                                        </p:attrNameLst>
                                      </p:cBhvr>
                                    </p:animMotion>
                                    <p:animEffect transition="in" filter="fade">
                                      <p:cBhvr>
                                        <p:cTn id="32" dur="500"/>
                                        <p:tgtEl>
                                          <p:spTgt spid="62467">
                                            <p:txEl>
                                              <p:pRg st="5" end="5"/>
                                            </p:txEl>
                                          </p:spTgt>
                                        </p:tgtEl>
                                      </p:cBhvr>
                                    </p:animEffect>
                                  </p:childTnLst>
                                </p:cTn>
                              </p:par>
                              <p:par>
                                <p:cTn id="33" presetID="52" presetClass="entr" presetSubtype="0" fill="hold" nodeType="withEffect">
                                  <p:stCondLst>
                                    <p:cond delay="0"/>
                                  </p:stCondLst>
                                  <p:childTnLst>
                                    <p:set>
                                      <p:cBhvr>
                                        <p:cTn id="34" dur="1" fill="hold">
                                          <p:stCondLst>
                                            <p:cond delay="0"/>
                                          </p:stCondLst>
                                        </p:cTn>
                                        <p:tgtEl>
                                          <p:spTgt spid="62467">
                                            <p:txEl>
                                              <p:pRg st="6" end="6"/>
                                            </p:txEl>
                                          </p:spTgt>
                                        </p:tgtEl>
                                        <p:attrNameLst>
                                          <p:attrName>style.visibility</p:attrName>
                                        </p:attrNameLst>
                                      </p:cBhvr>
                                      <p:to>
                                        <p:strVal val="visible"/>
                                      </p:to>
                                    </p:set>
                                    <p:animScale>
                                      <p:cBhvr>
                                        <p:cTn id="35" dur="500" decel="50000" fill="hold">
                                          <p:stCondLst>
                                            <p:cond delay="0"/>
                                          </p:stCondLst>
                                        </p:cTn>
                                        <p:tgtEl>
                                          <p:spTgt spid="62467">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500" decel="50000" fill="hold">
                                          <p:stCondLst>
                                            <p:cond delay="0"/>
                                          </p:stCondLst>
                                        </p:cTn>
                                        <p:tgtEl>
                                          <p:spTgt spid="62467">
                                            <p:txEl>
                                              <p:pRg st="6" end="6"/>
                                            </p:txEl>
                                          </p:spTgt>
                                        </p:tgtEl>
                                        <p:attrNameLst>
                                          <p:attrName>ppt_x</p:attrName>
                                          <p:attrName>ppt_y</p:attrName>
                                        </p:attrNameLst>
                                      </p:cBhvr>
                                    </p:animMotion>
                                    <p:animEffect transition="in" filter="fade">
                                      <p:cBhvr>
                                        <p:cTn id="37" dur="500"/>
                                        <p:tgtEl>
                                          <p:spTgt spid="624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Effect transition="in" filter="wipe(left)">
                                      <p:cBhvr>
                                        <p:cTn id="42" dur="500"/>
                                        <p:tgtEl>
                                          <p:spTgt spid="624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2467">
                                            <p:txEl>
                                              <p:pRg st="8" end="8"/>
                                            </p:txEl>
                                          </p:spTgt>
                                        </p:tgtEl>
                                        <p:attrNameLst>
                                          <p:attrName>style.visibility</p:attrName>
                                        </p:attrNameLst>
                                      </p:cBhvr>
                                      <p:to>
                                        <p:strVal val="visible"/>
                                      </p:to>
                                    </p:set>
                                    <p:animEffect transition="in" filter="wipe(left)">
                                      <p:cBhvr>
                                        <p:cTn id="47" dur="500"/>
                                        <p:tgtEl>
                                          <p:spTgt spid="62467">
                                            <p:txEl>
                                              <p:pRg st="8" end="8"/>
                                            </p:txEl>
                                          </p:spTgt>
                                        </p:tgtEl>
                                      </p:cBhvr>
                                    </p:animEffect>
                                  </p:childTnLst>
                                </p:cTn>
                              </p:par>
                              <p:par>
                                <p:cTn id="48" presetID="22" presetClass="entr" presetSubtype="8" fill="hold" nodeType="withEffect">
                                  <p:stCondLst>
                                    <p:cond delay="0"/>
                                  </p:stCondLst>
                                  <p:childTnLst>
                                    <p:set>
                                      <p:cBhvr>
                                        <p:cTn id="49" dur="1" fill="hold">
                                          <p:stCondLst>
                                            <p:cond delay="0"/>
                                          </p:stCondLst>
                                        </p:cTn>
                                        <p:tgtEl>
                                          <p:spTgt spid="62467">
                                            <p:txEl>
                                              <p:pRg st="9" end="9"/>
                                            </p:txEl>
                                          </p:spTgt>
                                        </p:tgtEl>
                                        <p:attrNameLst>
                                          <p:attrName>style.visibility</p:attrName>
                                        </p:attrNameLst>
                                      </p:cBhvr>
                                      <p:to>
                                        <p:strVal val="visible"/>
                                      </p:to>
                                    </p:set>
                                    <p:animEffect transition="in" filter="wipe(left)">
                                      <p:cBhvr>
                                        <p:cTn id="50" dur="500"/>
                                        <p:tgtEl>
                                          <p:spTgt spid="62467">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2467">
                                            <p:txEl>
                                              <p:pRg st="10" end="10"/>
                                            </p:txEl>
                                          </p:spTgt>
                                        </p:tgtEl>
                                        <p:attrNameLst>
                                          <p:attrName>style.visibility</p:attrName>
                                        </p:attrNameLst>
                                      </p:cBhvr>
                                      <p:to>
                                        <p:strVal val="visible"/>
                                      </p:to>
                                    </p:set>
                                    <p:animEffect transition="in" filter="wipe(left)">
                                      <p:cBhvr>
                                        <p:cTn id="55" dur="500"/>
                                        <p:tgtEl>
                                          <p:spTgt spid="62467">
                                            <p:txEl>
                                              <p:pRg st="10" end="10"/>
                                            </p:txEl>
                                          </p:spTgt>
                                        </p:tgtEl>
                                      </p:cBhvr>
                                    </p:animEffect>
                                  </p:childTnLst>
                                </p:cTn>
                              </p:par>
                              <p:par>
                                <p:cTn id="56" presetID="22" presetClass="entr" presetSubtype="8" fill="hold" nodeType="withEffect">
                                  <p:stCondLst>
                                    <p:cond delay="0"/>
                                  </p:stCondLst>
                                  <p:childTnLst>
                                    <p:set>
                                      <p:cBhvr>
                                        <p:cTn id="57" dur="1" fill="hold">
                                          <p:stCondLst>
                                            <p:cond delay="0"/>
                                          </p:stCondLst>
                                        </p:cTn>
                                        <p:tgtEl>
                                          <p:spTgt spid="62467">
                                            <p:txEl>
                                              <p:pRg st="11" end="11"/>
                                            </p:txEl>
                                          </p:spTgt>
                                        </p:tgtEl>
                                        <p:attrNameLst>
                                          <p:attrName>style.visibility</p:attrName>
                                        </p:attrNameLst>
                                      </p:cBhvr>
                                      <p:to>
                                        <p:strVal val="visible"/>
                                      </p:to>
                                    </p:set>
                                    <p:animEffect transition="in" filter="wipe(left)">
                                      <p:cBhvr>
                                        <p:cTn id="58" dur="500"/>
                                        <p:tgtEl>
                                          <p:spTgt spid="62467">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2468"/>
                                        </p:tgtEl>
                                        <p:attrNameLst>
                                          <p:attrName>style.visibility</p:attrName>
                                        </p:attrNameLst>
                                      </p:cBhvr>
                                      <p:to>
                                        <p:strVal val="visible"/>
                                      </p:to>
                                    </p:set>
                                    <p:animEffect transition="in" filter="fade">
                                      <p:cBhvr>
                                        <p:cTn id="63"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5"/>
          <p:cNvSpPr>
            <a:spLocks noGrp="1"/>
          </p:cNvSpPr>
          <p:nvPr>
            <p:ph type="sldNum" sz="quarter" idx="12"/>
          </p:nvPr>
        </p:nvSpPr>
        <p:spPr>
          <a:noFill/>
        </p:spPr>
        <p:txBody>
          <a:bodyPr/>
          <a:lstStyle/>
          <a:p>
            <a:fld id="{3D6A0C34-E047-4A83-A375-BDA1F9B29E69}"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63491" name="Rectangle 4"/>
          <p:cNvSpPr>
            <a:spLocks noChangeArrowheads="1"/>
          </p:cNvSpPr>
          <p:nvPr/>
        </p:nvSpPr>
        <p:spPr bwMode="auto">
          <a:xfrm>
            <a:off x="0" y="1557338"/>
            <a:ext cx="8839200" cy="2235200"/>
          </a:xfrm>
          <a:prstGeom prst="rect">
            <a:avLst/>
          </a:prstGeom>
          <a:noFill/>
          <a:ln w="9525">
            <a:noFill/>
            <a:miter lim="800000"/>
          </a:ln>
        </p:spPr>
        <p:txBody>
          <a:bodyPr>
            <a:spAutoFit/>
          </a:bodyPr>
          <a:lstStyle/>
          <a:p>
            <a:pPr indent="666750" algn="just">
              <a:lnSpc>
                <a:spcPct val="120000"/>
              </a:lnSpc>
              <a:spcBef>
                <a:spcPct val="50000"/>
              </a:spcBef>
              <a:tabLst>
                <a:tab pos="457200" algn="l"/>
              </a:tabLst>
            </a:pPr>
            <a:r>
              <a:rPr kumimoji="1" lang="zh-CN" altLang="en-US" sz="2400" b="1">
                <a:solidFill>
                  <a:srgbClr val="00206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a:solidFill>
                  <a:srgbClr val="002060"/>
                </a:solidFill>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400" b="1">
                <a:solidFill>
                  <a:srgbClr val="00206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solidFill>
                  <a:srgbClr val="002060"/>
                </a:solidFill>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400" b="1">
                <a:solidFill>
                  <a:srgbClr val="002060"/>
                </a:solidFill>
                <a:latin typeface="Times New Roman" panose="02020603050405020304" pitchFamily="18" charset="0"/>
                <a:ea typeface="华文细黑" panose="02010600040101010101" pitchFamily="2" charset="-122"/>
                <a:cs typeface="Times New Roman" panose="02020603050405020304" pitchFamily="18" charset="0"/>
              </a:rPr>
              <a:t>）项目集规范族的构造</a:t>
            </a:r>
            <a:endParaRPr kumimoji="1" lang="zh-CN" altLang="en-US" sz="2400" b="1">
              <a:solidFill>
                <a:srgbClr val="002060"/>
              </a:solidFill>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120000"/>
              </a:lnSpc>
              <a:spcBef>
                <a:spcPct val="50000"/>
              </a:spcBef>
              <a:tabLst>
                <a:tab pos="457200" algn="l"/>
              </a:tabLst>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借助上述两个函数，可构造出增广文法</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G</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的项目集规范族：</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indent="666750" algn="just">
              <a:lnSpc>
                <a:spcPct val="120000"/>
              </a:lnSpc>
              <a:spcBef>
                <a:spcPct val="50000"/>
              </a:spcBef>
              <a:tabLst>
                <a:tab pos="457200" algn="l"/>
              </a:tabLst>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把</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G</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的第一个项目</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作为初态</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的核，通过求核的闭包得到</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4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，再利用状态转换函数，求出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项目集规范族。</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Text Box 3"/>
          <p:cNvSpPr txBox="1">
            <a:spLocks noChangeArrowheads="1"/>
          </p:cNvSpPr>
          <p:nvPr/>
        </p:nvSpPr>
        <p:spPr bwMode="auto">
          <a:xfrm>
            <a:off x="323850" y="333375"/>
            <a:ext cx="8496300" cy="830263"/>
          </a:xfrm>
          <a:prstGeom prst="rect">
            <a:avLst/>
          </a:prstGeom>
          <a:noFill/>
          <a:ln>
            <a:noFill/>
          </a:ln>
        </p:spPr>
        <p:txBody>
          <a:bodyPr>
            <a:spAutoFit/>
          </a:bodyPr>
          <a:lstStyle>
            <a:lvl1pPr marL="609600" indent="-609600">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buFontTx/>
              <a:buAutoNum type="ea1ChsPlain" startAt="3"/>
              <a:defRPr/>
            </a:pPr>
            <a:r>
              <a:rPr kumimoji="1" lang="zh-CN" altLang="en-US" sz="2400" b="1" dirty="0">
                <a:solidFill>
                  <a:srgbClr val="FF3300"/>
                </a:solidFill>
                <a:latin typeface="Times New Roman" panose="02020603050405020304" pitchFamily="18" charset="0"/>
                <a:ea typeface="华文细黑" panose="02010600040101010101" pitchFamily="2" charset="-122"/>
              </a:rPr>
              <a:t>识别活前缀的有穷自动机构造</a:t>
            </a:r>
            <a:r>
              <a:rPr kumimoji="1" lang="en-US" altLang="zh-CN" sz="2400" b="1" dirty="0">
                <a:solidFill>
                  <a:srgbClr val="FF3300"/>
                </a:solidFill>
                <a:latin typeface="Times New Roman" panose="02020603050405020304" pitchFamily="18" charset="0"/>
                <a:ea typeface="华文细黑" panose="02010600040101010101" pitchFamily="2" charset="-122"/>
              </a:rPr>
              <a:t>——LR(0)</a:t>
            </a:r>
            <a:r>
              <a:rPr kumimoji="1" lang="zh-CN" altLang="en-US" sz="2400" b="1" dirty="0">
                <a:solidFill>
                  <a:srgbClr val="FF3300"/>
                </a:solidFill>
                <a:latin typeface="Times New Roman" panose="02020603050405020304" pitchFamily="18" charset="0"/>
                <a:ea typeface="华文细黑" panose="02010600040101010101" pitchFamily="2" charset="-122"/>
              </a:rPr>
              <a:t>项目集规范族</a:t>
            </a:r>
            <a:endParaRPr kumimoji="1" lang="en-US" altLang="zh-CN" sz="2400" b="1" dirty="0">
              <a:solidFill>
                <a:srgbClr val="FF3300"/>
              </a:solidFill>
              <a:latin typeface="Times New Roman" panose="02020603050405020304" pitchFamily="18" charset="0"/>
              <a:ea typeface="华文细黑" panose="02010600040101010101" pitchFamily="2" charset="-122"/>
            </a:endParaRPr>
          </a:p>
          <a:p>
            <a:pPr marL="0" indent="0">
              <a:defRPr/>
            </a:pPr>
            <a:r>
              <a:rPr kumimoji="1" lang="zh-CN" altLang="en-US" sz="2400" b="1" dirty="0">
                <a:solidFill>
                  <a:srgbClr val="FF3300"/>
                </a:solidFill>
                <a:latin typeface="Times New Roman" panose="02020603050405020304" pitchFamily="18" charset="0"/>
                <a:ea typeface="华文细黑" panose="02010600040101010101" pitchFamily="2" charset="-122"/>
              </a:rPr>
              <a:t>        构造</a:t>
            </a:r>
            <a:r>
              <a:rPr kumimoji="1" lang="en-US" altLang="zh-CN" sz="2400" b="1" dirty="0">
                <a:solidFill>
                  <a:srgbClr val="FF3300"/>
                </a:solidFill>
                <a:latin typeface="Times New Roman" panose="02020603050405020304" pitchFamily="18" charset="0"/>
                <a:ea typeface="华文细黑" panose="02010600040101010101" pitchFamily="2" charset="-122"/>
              </a:rPr>
              <a:t>DFA          (</a:t>
            </a:r>
            <a:r>
              <a:rPr kumimoji="1" lang="zh-CN" altLang="en-US" sz="2400" b="1" dirty="0">
                <a:solidFill>
                  <a:srgbClr val="FF3300"/>
                </a:solidFill>
                <a:latin typeface="Times New Roman" panose="02020603050405020304" pitchFamily="18" charset="0"/>
                <a:ea typeface="华文细黑" panose="02010600040101010101" pitchFamily="2" charset="-122"/>
              </a:rPr>
              <a:t>直接法</a:t>
            </a:r>
            <a:r>
              <a:rPr kumimoji="1" lang="en-US" altLang="zh-CN" sz="2400" b="1" dirty="0">
                <a:solidFill>
                  <a:srgbClr val="FF3300"/>
                </a:solidFill>
                <a:latin typeface="Times New Roman" panose="02020603050405020304" pitchFamily="18" charset="0"/>
                <a:ea typeface="华文细黑" panose="02010600040101010101" pitchFamily="2" charset="-122"/>
              </a:rPr>
              <a:t>)</a:t>
            </a:r>
            <a:endParaRPr kumimoji="1"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fade">
                                      <p:cBhvr>
                                        <p:cTn id="7" dur="500"/>
                                        <p:tgtEl>
                                          <p:spTgt spid="6349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491">
                                            <p:txEl>
                                              <p:pRg st="2" end="2"/>
                                            </p:txEl>
                                          </p:spTgt>
                                        </p:tgtEl>
                                        <p:attrNameLst>
                                          <p:attrName>style.visibility</p:attrName>
                                        </p:attrNameLst>
                                      </p:cBhvr>
                                      <p:to>
                                        <p:strVal val="visible"/>
                                      </p:to>
                                    </p:set>
                                    <p:animEffect transition="in" filter="fade">
                                      <p:cBhvr>
                                        <p:cTn id="10" dur="500"/>
                                        <p:tgtEl>
                                          <p:spTgt spid="63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5"/>
          <p:cNvSpPr>
            <a:spLocks noGrp="1"/>
          </p:cNvSpPr>
          <p:nvPr>
            <p:ph type="sldNum" sz="quarter" idx="12"/>
          </p:nvPr>
        </p:nvSpPr>
        <p:spPr>
          <a:noFill/>
        </p:spPr>
        <p:txBody>
          <a:bodyPr/>
          <a:lstStyle/>
          <a:p>
            <a:fld id="{D667C1C0-F880-4F1C-8291-7252CAD9FE90}"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02402" name="Rectangle 4"/>
          <p:cNvSpPr>
            <a:spLocks noChangeArrowheads="1"/>
          </p:cNvSpPr>
          <p:nvPr/>
        </p:nvSpPr>
        <p:spPr bwMode="auto">
          <a:xfrm>
            <a:off x="0" y="357188"/>
            <a:ext cx="8839200" cy="2154237"/>
          </a:xfrm>
          <a:prstGeom prst="rect">
            <a:avLst/>
          </a:prstGeom>
          <a:noFill/>
          <a:ln w="9525">
            <a:noFill/>
            <a:miter lim="800000"/>
          </a:ln>
        </p:spPr>
        <p:txBody>
          <a:bodyPr>
            <a:spAutoFit/>
          </a:bodyPr>
          <a:lstStyle/>
          <a:p>
            <a:pPr indent="666750" algn="just">
              <a:lnSpc>
                <a:spcPct val="70000"/>
              </a:lnSpc>
              <a:spcBef>
                <a:spcPct val="50000"/>
              </a:spcBef>
              <a:tabLst>
                <a:tab pos="457200" algn="l"/>
              </a:tabLst>
            </a:pPr>
            <a:r>
              <a:rPr kumimoji="1" lang="zh-CN" altLang="en-US" sz="2000" b="1">
                <a:latin typeface="华文细黑" panose="02010600040101010101" pitchFamily="2" charset="-122"/>
                <a:ea typeface="华文细黑" panose="02010600040101010101" pitchFamily="2" charset="-122"/>
              </a:rPr>
              <a:t>例：已知文法</a:t>
            </a:r>
            <a:r>
              <a:rPr kumimoji="1" lang="en-US" altLang="zh-CN" sz="2000" b="1">
                <a:latin typeface="华文细黑" panose="02010600040101010101" pitchFamily="2" charset="-122"/>
                <a:ea typeface="华文细黑" panose="02010600040101010101" pitchFamily="2" charset="-122"/>
              </a:rPr>
              <a:t>G[A]</a:t>
            </a:r>
            <a:r>
              <a:rPr kumimoji="1" lang="zh-CN" altLang="en-US" sz="2000" b="1">
                <a:latin typeface="华文细黑" panose="02010600040101010101" pitchFamily="2" charset="-122"/>
                <a:ea typeface="华文细黑" panose="02010600040101010101" pitchFamily="2" charset="-122"/>
              </a:rPr>
              <a:t>：</a:t>
            </a:r>
            <a:r>
              <a:rPr kumimoji="1" lang="en-US" altLang="zh-CN" sz="2000" b="1">
                <a:latin typeface="华文细黑" panose="02010600040101010101" pitchFamily="2" charset="-122"/>
                <a:ea typeface="华文细黑" panose="02010600040101010101" pitchFamily="2" charset="-122"/>
              </a:rPr>
              <a:t>A</a:t>
            </a: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latin typeface="华文细黑" panose="02010600040101010101" pitchFamily="2" charset="-122"/>
                <a:ea typeface="华文细黑" panose="02010600040101010101" pitchFamily="2" charset="-122"/>
              </a:rPr>
              <a:t>(A) | a </a:t>
            </a:r>
            <a:r>
              <a:rPr kumimoji="1" lang="zh-CN" altLang="en-US" sz="2000" b="1">
                <a:latin typeface="华文细黑" panose="02010600040101010101" pitchFamily="2" charset="-122"/>
                <a:ea typeface="华文细黑" panose="02010600040101010101" pitchFamily="2" charset="-122"/>
              </a:rPr>
              <a:t>，构造</a:t>
            </a:r>
            <a:r>
              <a:rPr kumimoji="1" lang="en-US" altLang="zh-CN" sz="2000" b="1">
                <a:latin typeface="华文细黑" panose="02010600040101010101" pitchFamily="2" charset="-122"/>
                <a:ea typeface="华文细黑" panose="02010600040101010101" pitchFamily="2" charset="-122"/>
              </a:rPr>
              <a:t>LR(0)</a:t>
            </a:r>
            <a:r>
              <a:rPr kumimoji="1" lang="zh-CN" altLang="en-US" sz="2000" b="1">
                <a:latin typeface="华文细黑" panose="02010600040101010101" pitchFamily="2" charset="-122"/>
                <a:ea typeface="华文细黑" panose="02010600040101010101" pitchFamily="2" charset="-122"/>
              </a:rPr>
              <a:t>项目集规范族。</a:t>
            </a:r>
            <a:endParaRPr kumimoji="1" lang="zh-CN" altLang="en-US" sz="2000" b="1">
              <a:latin typeface="华文细黑" panose="02010600040101010101" pitchFamily="2" charset="-122"/>
              <a:ea typeface="华文细黑" panose="02010600040101010101" pitchFamily="2" charset="-122"/>
            </a:endParaRPr>
          </a:p>
          <a:p>
            <a:pPr indent="666750" algn="just">
              <a:lnSpc>
                <a:spcPct val="70000"/>
              </a:lnSpc>
              <a:spcBef>
                <a:spcPct val="50000"/>
              </a:spcBef>
              <a:tabLst>
                <a:tab pos="457200" algn="l"/>
              </a:tabLst>
            </a:pPr>
            <a:r>
              <a:rPr kumimoji="1" lang="zh-CN" altLang="en-US" sz="2000" b="1">
                <a:latin typeface="华文细黑" panose="02010600040101010101" pitchFamily="2" charset="-122"/>
                <a:ea typeface="华文细黑" panose="02010600040101010101" pitchFamily="2" charset="-122"/>
              </a:rPr>
              <a:t>解：</a:t>
            </a:r>
            <a:r>
              <a:rPr kumimoji="1" lang="zh-CN" altLang="en-US" sz="2000" b="1">
                <a:solidFill>
                  <a:srgbClr val="FF3300"/>
                </a:solidFill>
                <a:latin typeface="华文细黑" panose="02010600040101010101" pitchFamily="2" charset="-122"/>
                <a:ea typeface="华文细黑" panose="02010600040101010101" pitchFamily="2" charset="-122"/>
              </a:rPr>
              <a:t>增广文法：</a:t>
            </a:r>
            <a:r>
              <a:rPr kumimoji="1" lang="en-US" altLang="zh-CN" sz="2000" b="1">
                <a:solidFill>
                  <a:srgbClr val="002060"/>
                </a:solidFill>
                <a:latin typeface="华文细黑" panose="02010600040101010101" pitchFamily="2" charset="-122"/>
                <a:ea typeface="华文细黑" panose="02010600040101010101" pitchFamily="2" charset="-122"/>
              </a:rPr>
              <a:t>(0)A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A    (1)A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(A)   (2)A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a</a:t>
            </a:r>
            <a:endParaRPr kumimoji="1" lang="en-US" altLang="zh-CN" sz="2000" b="1">
              <a:solidFill>
                <a:srgbClr val="002060"/>
              </a:solidFill>
              <a:latin typeface="华文细黑" panose="02010600040101010101" pitchFamily="2" charset="-122"/>
              <a:ea typeface="华文细黑" panose="02010600040101010101" pitchFamily="2" charset="-122"/>
            </a:endParaRPr>
          </a:p>
          <a:p>
            <a:pPr indent="666750" algn="just">
              <a:lnSpc>
                <a:spcPct val="70000"/>
              </a:lnSpc>
              <a:spcBef>
                <a:spcPct val="50000"/>
              </a:spcBef>
              <a:tabLst>
                <a:tab pos="457200" algn="l"/>
              </a:tabLst>
            </a:pPr>
            <a:r>
              <a:rPr kumimoji="1" lang="en-US" altLang="zh-CN" sz="2000" b="1">
                <a:solidFill>
                  <a:srgbClr val="002060"/>
                </a:solidFill>
                <a:latin typeface="华文细黑" panose="02010600040101010101" pitchFamily="2" charset="-122"/>
                <a:ea typeface="华文细黑" panose="02010600040101010101" pitchFamily="2" charset="-122"/>
              </a:rPr>
              <a:t>    LR</a:t>
            </a:r>
            <a:r>
              <a:rPr kumimoji="1" lang="zh-CN" altLang="en-US" sz="2000" b="1">
                <a:solidFill>
                  <a:srgbClr val="002060"/>
                </a:solidFill>
                <a:latin typeface="华文细黑" panose="02010600040101010101" pitchFamily="2" charset="-122"/>
                <a:ea typeface="华文细黑" panose="02010600040101010101" pitchFamily="2" charset="-122"/>
              </a:rPr>
              <a:t>（</a:t>
            </a:r>
            <a:r>
              <a:rPr kumimoji="1" lang="en-US" altLang="zh-CN" sz="2000" b="1">
                <a:solidFill>
                  <a:srgbClr val="002060"/>
                </a:solidFill>
                <a:latin typeface="华文细黑" panose="02010600040101010101" pitchFamily="2" charset="-122"/>
                <a:ea typeface="华文细黑" panose="02010600040101010101" pitchFamily="2" charset="-122"/>
              </a:rPr>
              <a:t>0</a:t>
            </a:r>
            <a:r>
              <a:rPr kumimoji="1" lang="zh-CN" altLang="en-US" sz="2000" b="1">
                <a:solidFill>
                  <a:srgbClr val="002060"/>
                </a:solidFill>
                <a:latin typeface="华文细黑" panose="02010600040101010101" pitchFamily="2" charset="-122"/>
                <a:ea typeface="华文细黑" panose="02010600040101010101" pitchFamily="2" charset="-122"/>
              </a:rPr>
              <a:t>）项目：</a:t>
            </a:r>
            <a:endParaRPr kumimoji="1" lang="zh-CN" altLang="en-US" sz="2000" b="1">
              <a:solidFill>
                <a:srgbClr val="002060"/>
              </a:solidFill>
              <a:latin typeface="华文细黑" panose="02010600040101010101" pitchFamily="2" charset="-122"/>
              <a:ea typeface="华文细黑" panose="02010600040101010101" pitchFamily="2" charset="-122"/>
            </a:endParaRPr>
          </a:p>
          <a:p>
            <a:pPr indent="666750" algn="just">
              <a:lnSpc>
                <a:spcPct val="70000"/>
              </a:lnSpc>
              <a:spcBef>
                <a:spcPct val="50000"/>
              </a:spcBef>
              <a:tabLst>
                <a:tab pos="457200" algn="l"/>
              </a:tabLst>
            </a:pPr>
            <a:r>
              <a:rPr kumimoji="1" lang="zh-CN" altLang="en-US" sz="2000" b="1">
                <a:solidFill>
                  <a:srgbClr val="002060"/>
                </a:solidFill>
                <a:latin typeface="华文细黑" panose="02010600040101010101" pitchFamily="2" charset="-122"/>
                <a:ea typeface="华文细黑" panose="02010600040101010101" pitchFamily="2" charset="-122"/>
              </a:rPr>
              <a:t>    ① </a:t>
            </a:r>
            <a:r>
              <a:rPr kumimoji="1" lang="en-US" altLang="zh-CN" sz="2000" b="1">
                <a:solidFill>
                  <a:srgbClr val="002060"/>
                </a:solidFill>
                <a:latin typeface="华文细黑" panose="02010600040101010101" pitchFamily="2" charset="-122"/>
                <a:ea typeface="华文细黑" panose="02010600040101010101" pitchFamily="2" charset="-122"/>
              </a:rPr>
              <a:t>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baseline="-30000">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baseline="-30000">
                <a:solidFill>
                  <a:srgbClr val="002060"/>
                </a:solidFill>
                <a:latin typeface="华文细黑" panose="02010600040101010101" pitchFamily="2" charset="-122"/>
                <a:ea typeface="华文细黑" panose="02010600040101010101" pitchFamily="2" charset="-122"/>
              </a:rPr>
              <a:t> </a:t>
            </a:r>
            <a:r>
              <a:rPr kumimoji="1" lang="en-US" altLang="zh-CN" sz="2000" b="1">
                <a:solidFill>
                  <a:srgbClr val="002060"/>
                </a:solidFill>
                <a:latin typeface="华文细黑" panose="02010600040101010101" pitchFamily="2" charset="-122"/>
                <a:ea typeface="华文细黑" panose="02010600040101010101" pitchFamily="2" charset="-122"/>
              </a:rPr>
              <a:t>A     ②  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A </a:t>
            </a:r>
            <a:r>
              <a:rPr kumimoji="1" lang="en-US" altLang="zh-CN" sz="2000" b="1" baseline="-30000">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③</a:t>
            </a:r>
            <a:r>
              <a:rPr kumimoji="1" lang="en-US" altLang="zh-CN" sz="2000" b="1" baseline="-30000">
                <a:solidFill>
                  <a:srgbClr val="002060"/>
                </a:solidFill>
                <a:latin typeface="华文细黑" panose="02010600040101010101" pitchFamily="2" charset="-122"/>
                <a:ea typeface="华文细黑" panose="02010600040101010101" pitchFamily="2" charset="-122"/>
              </a:rPr>
              <a:t>   </a:t>
            </a:r>
            <a:r>
              <a:rPr kumimoji="1" lang="en-US" altLang="zh-CN" sz="2000" b="1">
                <a:solidFill>
                  <a:srgbClr val="002060"/>
                </a:solidFill>
                <a:latin typeface="华文细黑" panose="02010600040101010101" pitchFamily="2" charset="-122"/>
                <a:ea typeface="华文细黑" panose="02010600040101010101" pitchFamily="2" charset="-122"/>
              </a:rPr>
              <a:t>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baseline="-30000">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(A)   ④  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a:t>
            </a:r>
            <a:r>
              <a:rPr kumimoji="1" lang="en-US" altLang="zh-CN" sz="2000" b="1" baseline="-30000">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A)</a:t>
            </a:r>
            <a:endParaRPr kumimoji="1" lang="en-US" altLang="zh-CN" sz="2000" b="1">
              <a:solidFill>
                <a:srgbClr val="002060"/>
              </a:solidFill>
              <a:latin typeface="华文细黑" panose="02010600040101010101" pitchFamily="2" charset="-122"/>
              <a:ea typeface="华文细黑" panose="02010600040101010101" pitchFamily="2" charset="-122"/>
            </a:endParaRPr>
          </a:p>
          <a:p>
            <a:pPr indent="666750" algn="just">
              <a:lnSpc>
                <a:spcPct val="70000"/>
              </a:lnSpc>
              <a:spcBef>
                <a:spcPct val="50000"/>
              </a:spcBef>
              <a:tabLst>
                <a:tab pos="457200" algn="l"/>
              </a:tabLst>
            </a:pPr>
            <a:r>
              <a:rPr kumimoji="1" lang="en-US" altLang="zh-CN" sz="2000" b="1">
                <a:solidFill>
                  <a:srgbClr val="002060"/>
                </a:solidFill>
                <a:latin typeface="华文细黑" panose="02010600040101010101" pitchFamily="2" charset="-122"/>
                <a:ea typeface="华文细黑" panose="02010600040101010101" pitchFamily="2" charset="-122"/>
              </a:rPr>
              <a:t>    ⑤ 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(A </a:t>
            </a:r>
            <a:r>
              <a:rPr kumimoji="1" lang="en-US" altLang="zh-CN" sz="2000" b="1" baseline="-30000">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⑥ 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(A)</a:t>
            </a:r>
            <a:r>
              <a:rPr kumimoji="1" lang="en-US" altLang="zh-CN" sz="2000" b="1" baseline="-30000">
                <a:solidFill>
                  <a:srgbClr val="002060"/>
                </a:solidFill>
                <a:latin typeface="华文细黑" panose="02010600040101010101" pitchFamily="2" charset="-122"/>
                <a:ea typeface="华文细黑" panose="02010600040101010101" pitchFamily="2" charset="-122"/>
              </a:rPr>
              <a:t> </a:t>
            </a:r>
            <a:r>
              <a:rPr kumimoji="1" lang="en-US" altLang="zh-CN" sz="2000" b="1" baseline="-30000">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baseline="-30000">
                <a:solidFill>
                  <a:srgbClr val="002060"/>
                </a:solidFill>
                <a:latin typeface="华文细黑" panose="02010600040101010101" pitchFamily="2" charset="-122"/>
                <a:ea typeface="华文细黑" panose="02010600040101010101" pitchFamily="2" charset="-122"/>
              </a:rPr>
              <a:t>   </a:t>
            </a:r>
            <a:r>
              <a:rPr kumimoji="1" lang="en-US" altLang="zh-CN" sz="2000" b="1">
                <a:solidFill>
                  <a:srgbClr val="002060"/>
                </a:solidFill>
                <a:latin typeface="华文细黑" panose="02010600040101010101" pitchFamily="2" charset="-122"/>
                <a:ea typeface="华文细黑" panose="02010600040101010101" pitchFamily="2" charset="-122"/>
              </a:rPr>
              <a:t> ⑦ 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a:t>
            </a:r>
            <a:r>
              <a:rPr kumimoji="1" lang="en-US" altLang="zh-CN" sz="2000" b="1" baseline="-30000">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baseline="-30000">
                <a:solidFill>
                  <a:srgbClr val="002060"/>
                </a:solidFill>
                <a:latin typeface="华文细黑" panose="02010600040101010101" pitchFamily="2" charset="-122"/>
                <a:ea typeface="华文细黑" panose="02010600040101010101" pitchFamily="2" charset="-122"/>
              </a:rPr>
              <a:t> </a:t>
            </a:r>
            <a:r>
              <a:rPr kumimoji="1" lang="en-US" altLang="zh-CN" sz="2000" b="1">
                <a:solidFill>
                  <a:srgbClr val="002060"/>
                </a:solidFill>
                <a:latin typeface="华文细黑" panose="02010600040101010101" pitchFamily="2" charset="-122"/>
                <a:ea typeface="华文细黑" panose="02010600040101010101" pitchFamily="2" charset="-122"/>
              </a:rPr>
              <a:t>a     ⑧  A</a:t>
            </a:r>
            <a:r>
              <a:rPr kumimoji="1" lang="en-US" altLang="zh-CN" sz="2000" b="1">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a </a:t>
            </a:r>
            <a:r>
              <a:rPr kumimoji="1" lang="en-US" altLang="zh-CN" sz="2000" b="1" baseline="-30000">
                <a:solidFill>
                  <a:srgbClr val="002060"/>
                </a:solidFill>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000" b="1">
                <a:solidFill>
                  <a:srgbClr val="002060"/>
                </a:solidFill>
                <a:latin typeface="华文细黑" panose="02010600040101010101" pitchFamily="2" charset="-122"/>
                <a:ea typeface="华文细黑" panose="02010600040101010101" pitchFamily="2" charset="-122"/>
              </a:rPr>
              <a:t> </a:t>
            </a:r>
            <a:endParaRPr kumimoji="1" lang="en-US" altLang="zh-CN" sz="2000" b="1">
              <a:solidFill>
                <a:srgbClr val="002060"/>
              </a:solidFill>
              <a:latin typeface="华文细黑" panose="02010600040101010101" pitchFamily="2" charset="-122"/>
              <a:ea typeface="华文细黑" panose="02010600040101010101" pitchFamily="2" charset="-122"/>
            </a:endParaRPr>
          </a:p>
          <a:p>
            <a:pPr indent="666750" algn="just">
              <a:lnSpc>
                <a:spcPct val="70000"/>
              </a:lnSpc>
              <a:spcBef>
                <a:spcPct val="50000"/>
              </a:spcBef>
              <a:tabLst>
                <a:tab pos="457200" algn="l"/>
              </a:tabLst>
            </a:pPr>
            <a:r>
              <a:rPr kumimoji="1" lang="zh-CN" altLang="en-US" sz="2000" b="1">
                <a:latin typeface="华文细黑" panose="02010600040101010101" pitchFamily="2" charset="-122"/>
                <a:ea typeface="华文细黑" panose="02010600040101010101" pitchFamily="2" charset="-122"/>
              </a:rPr>
              <a:t>下面利用项目集的闭包函数和状态转换函数求</a:t>
            </a:r>
            <a:r>
              <a:rPr kumimoji="1" lang="en-US" altLang="zh-CN" sz="2000" b="1">
                <a:latin typeface="华文细黑" panose="02010600040101010101" pitchFamily="2" charset="-122"/>
                <a:ea typeface="华文细黑" panose="02010600040101010101" pitchFamily="2" charset="-122"/>
              </a:rPr>
              <a:t>LR(0)</a:t>
            </a:r>
            <a:r>
              <a:rPr kumimoji="1" lang="zh-CN" altLang="en-US" sz="2000" b="1">
                <a:latin typeface="华文细黑" panose="02010600040101010101" pitchFamily="2" charset="-122"/>
                <a:ea typeface="华文细黑" panose="02010600040101010101" pitchFamily="2" charset="-122"/>
              </a:rPr>
              <a:t>项目集规范族</a:t>
            </a:r>
            <a:r>
              <a:rPr kumimoji="1" lang="en-US" altLang="zh-CN" sz="2000" b="1">
                <a:latin typeface="华文细黑" panose="02010600040101010101" pitchFamily="2" charset="-122"/>
                <a:ea typeface="华文细黑" panose="02010600040101010101" pitchFamily="2" charset="-122"/>
              </a:rPr>
              <a:t>:</a:t>
            </a:r>
            <a:endParaRPr kumimoji="1" lang="en-US" altLang="zh-CN" sz="2000" b="1">
              <a:latin typeface="华文细黑" panose="02010600040101010101" pitchFamily="2" charset="-122"/>
              <a:ea typeface="华文细黑" panose="02010600040101010101" pitchFamily="2" charset="-122"/>
            </a:endParaRPr>
          </a:p>
        </p:txBody>
      </p:sp>
      <p:sp>
        <p:nvSpPr>
          <p:cNvPr id="675845" name="Text Box 5"/>
          <p:cNvSpPr txBox="1">
            <a:spLocks noChangeArrowheads="1"/>
          </p:cNvSpPr>
          <p:nvPr/>
        </p:nvSpPr>
        <p:spPr bwMode="auto">
          <a:xfrm>
            <a:off x="800100" y="3105150"/>
            <a:ext cx="7772400" cy="457200"/>
          </a:xfrm>
          <a:prstGeom prst="rect">
            <a:avLst/>
          </a:prstGeom>
          <a:noFill/>
          <a:ln w="9525">
            <a:noFill/>
            <a:miter lim="800000"/>
          </a:ln>
        </p:spPr>
        <p:txBody>
          <a:bodyPr>
            <a:spAutoFit/>
          </a:bodyPr>
          <a:lstStyle/>
          <a:p>
            <a:pPr algn="just">
              <a:spcBef>
                <a:spcPct val="50000"/>
              </a:spcBef>
            </a:pPr>
            <a:r>
              <a:rPr kumimoji="1" lang="en-US" altLang="zh-CN" sz="2400" b="1">
                <a:latin typeface="华文细黑" panose="02010600040101010101" pitchFamily="2" charset="-122"/>
                <a:ea typeface="华文细黑" panose="02010600040101010101" pitchFamily="2" charset="-122"/>
              </a:rPr>
              <a:t>I</a:t>
            </a:r>
            <a:r>
              <a:rPr kumimoji="1" lang="en-US" altLang="zh-CN" sz="2400" b="1" baseline="-30000">
                <a:latin typeface="华文细黑" panose="02010600040101010101" pitchFamily="2" charset="-122"/>
                <a:ea typeface="华文细黑" panose="02010600040101010101" pitchFamily="2" charset="-122"/>
              </a:rPr>
              <a:t>1</a:t>
            </a:r>
            <a:r>
              <a:rPr kumimoji="1" lang="en-US" altLang="zh-CN" sz="2400" b="1">
                <a:latin typeface="华文细黑" panose="02010600040101010101" pitchFamily="2" charset="-122"/>
                <a:ea typeface="华文细黑" panose="02010600040101010101" pitchFamily="2" charset="-122"/>
              </a:rPr>
              <a:t>=GO(I</a:t>
            </a:r>
            <a:r>
              <a:rPr kumimoji="1" lang="en-US" altLang="zh-CN" sz="2400" b="1" baseline="-30000">
                <a:latin typeface="华文细黑" panose="02010600040101010101" pitchFamily="2" charset="-122"/>
                <a:ea typeface="华文细黑" panose="02010600040101010101" pitchFamily="2" charset="-122"/>
              </a:rPr>
              <a:t>0</a:t>
            </a:r>
            <a:r>
              <a:rPr kumimoji="1" lang="en-US" altLang="zh-CN" sz="2400" b="1">
                <a:latin typeface="华文细黑" panose="02010600040101010101" pitchFamily="2" charset="-122"/>
                <a:ea typeface="华文细黑" panose="02010600040101010101" pitchFamily="2" charset="-122"/>
              </a:rPr>
              <a:t>,A)=Closure({A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→A.})={A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→A.}</a:t>
            </a:r>
            <a:endParaRPr kumimoji="1" lang="en-US" altLang="zh-CN" sz="2400" b="1">
              <a:latin typeface="华文细黑" panose="02010600040101010101" pitchFamily="2" charset="-122"/>
              <a:ea typeface="华文细黑" panose="02010600040101010101" pitchFamily="2" charset="-122"/>
            </a:endParaRPr>
          </a:p>
        </p:txBody>
      </p:sp>
      <p:sp>
        <p:nvSpPr>
          <p:cNvPr id="675846" name="Text Box 6"/>
          <p:cNvSpPr txBox="1">
            <a:spLocks noChangeArrowheads="1"/>
          </p:cNvSpPr>
          <p:nvPr/>
        </p:nvSpPr>
        <p:spPr bwMode="auto">
          <a:xfrm>
            <a:off x="800100" y="2571750"/>
            <a:ext cx="7772400" cy="457200"/>
          </a:xfrm>
          <a:prstGeom prst="rect">
            <a:avLst/>
          </a:prstGeom>
          <a:noFill/>
          <a:ln w="9525">
            <a:noFill/>
            <a:miter lim="800000"/>
          </a:ln>
        </p:spPr>
        <p:txBody>
          <a:bodyPr>
            <a:spAutoFit/>
          </a:bodyPr>
          <a:lstStyle/>
          <a:p>
            <a:pPr algn="just">
              <a:spcBef>
                <a:spcPct val="50000"/>
              </a:spcBef>
            </a:pPr>
            <a:r>
              <a:rPr kumimoji="1" lang="en-US" altLang="zh-CN" sz="2400" b="1">
                <a:latin typeface="华文细黑" panose="02010600040101010101" pitchFamily="2" charset="-122"/>
                <a:ea typeface="华文细黑" panose="02010600040101010101" pitchFamily="2" charset="-122"/>
              </a:rPr>
              <a:t>I</a:t>
            </a:r>
            <a:r>
              <a:rPr kumimoji="1" lang="en-US" altLang="zh-CN" sz="2400" b="1" baseline="-30000">
                <a:latin typeface="华文细黑" panose="02010600040101010101" pitchFamily="2" charset="-122"/>
                <a:ea typeface="华文细黑" panose="02010600040101010101" pitchFamily="2" charset="-122"/>
              </a:rPr>
              <a:t>0</a:t>
            </a:r>
            <a:r>
              <a:rPr kumimoji="1" lang="en-US" altLang="zh-CN" sz="2400" b="1">
                <a:latin typeface="华文细黑" panose="02010600040101010101" pitchFamily="2" charset="-122"/>
                <a:ea typeface="华文细黑" panose="02010600040101010101" pitchFamily="2" charset="-122"/>
              </a:rPr>
              <a:t>=Closure({A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→.A})={A</a:t>
            </a:r>
            <a:r>
              <a:rPr kumimoji="1" lang="en-US" altLang="zh-CN" sz="2400" b="1">
                <a:latin typeface="华文细黑" panose="02010600040101010101" pitchFamily="2" charset="-122"/>
                <a:ea typeface="华文细黑" panose="02010600040101010101" pitchFamily="2" charset="-122"/>
                <a:sym typeface="Symbol" panose="05050102010706020507" pitchFamily="18" charset="2"/>
              </a:rPr>
              <a:t></a:t>
            </a:r>
            <a:r>
              <a:rPr kumimoji="1" lang="en-US" altLang="zh-CN" sz="2400" b="1">
                <a:latin typeface="华文细黑" panose="02010600040101010101" pitchFamily="2" charset="-122"/>
                <a:ea typeface="华文细黑" panose="02010600040101010101" pitchFamily="2" charset="-122"/>
              </a:rPr>
              <a:t>→.A,A→.(A),A→.a}</a:t>
            </a:r>
            <a:endParaRPr kumimoji="1" lang="en-US" altLang="zh-CN" sz="2400" b="1">
              <a:latin typeface="华文细黑" panose="02010600040101010101" pitchFamily="2" charset="-122"/>
              <a:ea typeface="华文细黑" panose="02010600040101010101" pitchFamily="2" charset="-122"/>
            </a:endParaRPr>
          </a:p>
        </p:txBody>
      </p:sp>
      <p:sp>
        <p:nvSpPr>
          <p:cNvPr id="675847" name="Text Box 7"/>
          <p:cNvSpPr txBox="1">
            <a:spLocks noChangeArrowheads="1"/>
          </p:cNvSpPr>
          <p:nvPr/>
        </p:nvSpPr>
        <p:spPr bwMode="auto">
          <a:xfrm>
            <a:off x="768350" y="4400550"/>
            <a:ext cx="7162800" cy="457200"/>
          </a:xfrm>
          <a:prstGeom prst="rect">
            <a:avLst/>
          </a:prstGeom>
          <a:noFill/>
          <a:ln w="9525">
            <a:noFill/>
            <a:miter lim="800000"/>
          </a:ln>
        </p:spPr>
        <p:txBody>
          <a:bodyPr>
            <a:spAutoFit/>
          </a:bodyPr>
          <a:lstStyle/>
          <a:p>
            <a:pPr algn="just">
              <a:spcBef>
                <a:spcPct val="50000"/>
              </a:spcBef>
            </a:pPr>
            <a:r>
              <a:rPr kumimoji="1" lang="en-US" altLang="zh-CN" sz="2400" b="1">
                <a:latin typeface="华文细黑" panose="02010600040101010101" pitchFamily="2" charset="-122"/>
                <a:ea typeface="华文细黑" panose="02010600040101010101" pitchFamily="2" charset="-122"/>
              </a:rPr>
              <a:t>I</a:t>
            </a:r>
            <a:r>
              <a:rPr kumimoji="1" lang="en-US" altLang="zh-CN" sz="2400" b="1" baseline="-30000">
                <a:latin typeface="华文细黑" panose="02010600040101010101" pitchFamily="2" charset="-122"/>
                <a:ea typeface="华文细黑" panose="02010600040101010101" pitchFamily="2" charset="-122"/>
              </a:rPr>
              <a:t>3</a:t>
            </a:r>
            <a:r>
              <a:rPr kumimoji="1" lang="en-US" altLang="zh-CN" sz="2400" b="1">
                <a:latin typeface="华文细黑" panose="02010600040101010101" pitchFamily="2" charset="-122"/>
                <a:ea typeface="华文细黑" panose="02010600040101010101" pitchFamily="2" charset="-122"/>
              </a:rPr>
              <a:t>=GO(I</a:t>
            </a:r>
            <a:r>
              <a:rPr kumimoji="1" lang="en-US" altLang="zh-CN" sz="2400" b="1" baseline="-30000">
                <a:latin typeface="华文细黑" panose="02010600040101010101" pitchFamily="2" charset="-122"/>
                <a:ea typeface="华文细黑" panose="02010600040101010101" pitchFamily="2" charset="-122"/>
              </a:rPr>
              <a:t>0</a:t>
            </a:r>
            <a:r>
              <a:rPr kumimoji="1" lang="en-US" altLang="zh-CN" sz="2400" b="1">
                <a:latin typeface="华文细黑" panose="02010600040101010101" pitchFamily="2" charset="-122"/>
                <a:ea typeface="华文细黑" panose="02010600040101010101" pitchFamily="2" charset="-122"/>
              </a:rPr>
              <a:t>,a)=Closure({A→a.})={A→a.}</a:t>
            </a:r>
            <a:endParaRPr kumimoji="1" lang="en-US" altLang="zh-CN" sz="2400" b="1">
              <a:latin typeface="华文细黑" panose="02010600040101010101" pitchFamily="2" charset="-122"/>
              <a:ea typeface="华文细黑" panose="02010600040101010101" pitchFamily="2" charset="-122"/>
            </a:endParaRPr>
          </a:p>
        </p:txBody>
      </p:sp>
      <p:sp>
        <p:nvSpPr>
          <p:cNvPr id="675848" name="Text Box 8"/>
          <p:cNvSpPr txBox="1">
            <a:spLocks noChangeArrowheads="1"/>
          </p:cNvSpPr>
          <p:nvPr/>
        </p:nvSpPr>
        <p:spPr bwMode="auto">
          <a:xfrm>
            <a:off x="801688" y="3727450"/>
            <a:ext cx="7620000" cy="457200"/>
          </a:xfrm>
          <a:prstGeom prst="rect">
            <a:avLst/>
          </a:prstGeom>
          <a:noFill/>
          <a:ln w="9525">
            <a:noFill/>
            <a:miter lim="800000"/>
          </a:ln>
        </p:spPr>
        <p:txBody>
          <a:bodyPr>
            <a:spAutoFit/>
          </a:bodyPr>
          <a:lstStyle/>
          <a:p>
            <a:pPr>
              <a:spcBef>
                <a:spcPct val="50000"/>
              </a:spcBef>
            </a:pPr>
            <a:r>
              <a:rPr kumimoji="1" lang="en-US" altLang="zh-CN" sz="2400" b="1">
                <a:latin typeface="华文细黑" panose="02010600040101010101" pitchFamily="2" charset="-122"/>
                <a:ea typeface="华文细黑" panose="02010600040101010101" pitchFamily="2" charset="-122"/>
              </a:rPr>
              <a:t>I</a:t>
            </a:r>
            <a:r>
              <a:rPr kumimoji="1" lang="en-US" altLang="zh-CN" sz="2400" b="1" baseline="-30000">
                <a:latin typeface="华文细黑" panose="02010600040101010101" pitchFamily="2" charset="-122"/>
                <a:ea typeface="华文细黑" panose="02010600040101010101" pitchFamily="2" charset="-122"/>
              </a:rPr>
              <a:t>2</a:t>
            </a:r>
            <a:r>
              <a:rPr kumimoji="1" lang="en-US" altLang="zh-CN" sz="2400" b="1">
                <a:latin typeface="华文细黑" panose="02010600040101010101" pitchFamily="2" charset="-122"/>
                <a:ea typeface="华文细黑" panose="02010600040101010101" pitchFamily="2" charset="-122"/>
              </a:rPr>
              <a:t>=GO(I</a:t>
            </a:r>
            <a:r>
              <a:rPr kumimoji="1" lang="en-US" altLang="zh-CN" sz="2400" b="1" baseline="-30000">
                <a:latin typeface="华文细黑" panose="02010600040101010101" pitchFamily="2" charset="-122"/>
                <a:ea typeface="华文细黑" panose="02010600040101010101" pitchFamily="2" charset="-122"/>
              </a:rPr>
              <a:t>0</a:t>
            </a:r>
            <a:r>
              <a:rPr kumimoji="1" lang="en-US" altLang="zh-CN" sz="2400" b="1">
                <a:latin typeface="华文细黑" panose="02010600040101010101" pitchFamily="2" charset="-122"/>
                <a:ea typeface="华文细黑" panose="02010600040101010101" pitchFamily="2" charset="-122"/>
              </a:rPr>
              <a:t>,( </a:t>
            </a:r>
            <a:r>
              <a:rPr kumimoji="1" lang="zh-CN" altLang="en-US" sz="2400" b="1">
                <a:latin typeface="华文细黑" panose="02010600040101010101" pitchFamily="2" charset="-122"/>
                <a:ea typeface="华文细黑" panose="02010600040101010101" pitchFamily="2" charset="-122"/>
              </a:rPr>
              <a:t>）</a:t>
            </a:r>
            <a:r>
              <a:rPr kumimoji="1" lang="en-US" altLang="zh-CN" sz="2400" b="1">
                <a:latin typeface="华文细黑" panose="02010600040101010101" pitchFamily="2" charset="-122"/>
                <a:ea typeface="华文细黑" panose="02010600040101010101" pitchFamily="2" charset="-122"/>
              </a:rPr>
              <a:t>={A→(.A),A→.(A),A→.a} </a:t>
            </a:r>
            <a:endParaRPr kumimoji="1" lang="en-US" altLang="zh-CN" sz="2400" b="1">
              <a:latin typeface="华文细黑" panose="02010600040101010101" pitchFamily="2" charset="-122"/>
              <a:ea typeface="华文细黑" panose="02010600040101010101" pitchFamily="2" charset="-122"/>
            </a:endParaRPr>
          </a:p>
        </p:txBody>
      </p:sp>
      <p:sp>
        <p:nvSpPr>
          <p:cNvPr id="675849" name="Text Box 9"/>
          <p:cNvSpPr txBox="1">
            <a:spLocks noChangeArrowheads="1"/>
          </p:cNvSpPr>
          <p:nvPr/>
        </p:nvSpPr>
        <p:spPr bwMode="auto">
          <a:xfrm>
            <a:off x="800100" y="5010150"/>
            <a:ext cx="7391400" cy="457200"/>
          </a:xfrm>
          <a:prstGeom prst="rect">
            <a:avLst/>
          </a:prstGeom>
          <a:noFill/>
          <a:ln w="9525">
            <a:noFill/>
            <a:miter lim="800000"/>
          </a:ln>
        </p:spPr>
        <p:txBody>
          <a:bodyPr>
            <a:spAutoFit/>
          </a:bodyPr>
          <a:lstStyle/>
          <a:p>
            <a:pPr algn="just">
              <a:spcBef>
                <a:spcPct val="50000"/>
              </a:spcBef>
            </a:pPr>
            <a:r>
              <a:rPr kumimoji="1" lang="en-US" altLang="zh-CN" sz="2400" b="1">
                <a:latin typeface="华文细黑" panose="02010600040101010101" pitchFamily="2" charset="-122"/>
                <a:ea typeface="华文细黑" panose="02010600040101010101" pitchFamily="2" charset="-122"/>
              </a:rPr>
              <a:t>I</a:t>
            </a:r>
            <a:r>
              <a:rPr kumimoji="1" lang="en-US" altLang="zh-CN" sz="2400" b="1" baseline="-30000">
                <a:latin typeface="华文细黑" panose="02010600040101010101" pitchFamily="2" charset="-122"/>
                <a:ea typeface="华文细黑" panose="02010600040101010101" pitchFamily="2" charset="-122"/>
              </a:rPr>
              <a:t>4</a:t>
            </a:r>
            <a:r>
              <a:rPr kumimoji="1" lang="en-US" altLang="zh-CN" sz="2400" b="1">
                <a:latin typeface="华文细黑" panose="02010600040101010101" pitchFamily="2" charset="-122"/>
                <a:ea typeface="华文细黑" panose="02010600040101010101" pitchFamily="2" charset="-122"/>
              </a:rPr>
              <a:t>=GO(I</a:t>
            </a:r>
            <a:r>
              <a:rPr kumimoji="1" lang="en-US" altLang="zh-CN" sz="2400" b="1" baseline="-30000">
                <a:solidFill>
                  <a:srgbClr val="003399"/>
                </a:solidFill>
                <a:latin typeface="华文细黑" panose="02010600040101010101" pitchFamily="2" charset="-122"/>
                <a:ea typeface="华文细黑" panose="02010600040101010101" pitchFamily="2" charset="-122"/>
              </a:rPr>
              <a:t>2</a:t>
            </a:r>
            <a:r>
              <a:rPr kumimoji="1" lang="en-US" altLang="zh-CN" sz="2400" b="1">
                <a:solidFill>
                  <a:srgbClr val="003399"/>
                </a:solidFill>
                <a:latin typeface="华文细黑" panose="02010600040101010101" pitchFamily="2" charset="-122"/>
                <a:ea typeface="华文细黑" panose="02010600040101010101" pitchFamily="2" charset="-122"/>
              </a:rPr>
              <a:t>,</a:t>
            </a:r>
            <a:r>
              <a:rPr kumimoji="1" lang="en-US" altLang="zh-CN" sz="2400" b="1">
                <a:latin typeface="华文细黑" panose="02010600040101010101" pitchFamily="2" charset="-122"/>
                <a:ea typeface="华文细黑" panose="02010600040101010101" pitchFamily="2" charset="-122"/>
              </a:rPr>
              <a:t>A)=Closure({A→(A.)})={A→(A.)}</a:t>
            </a:r>
            <a:endParaRPr kumimoji="1" lang="en-US" altLang="zh-CN" sz="2400" b="1">
              <a:latin typeface="华文细黑" panose="02010600040101010101" pitchFamily="2" charset="-122"/>
              <a:ea typeface="华文细黑" panose="02010600040101010101" pitchFamily="2" charset="-122"/>
            </a:endParaRPr>
          </a:p>
        </p:txBody>
      </p:sp>
      <p:sp>
        <p:nvSpPr>
          <p:cNvPr id="675850" name="Text Box 10"/>
          <p:cNvSpPr txBox="1">
            <a:spLocks noChangeArrowheads="1"/>
          </p:cNvSpPr>
          <p:nvPr/>
        </p:nvSpPr>
        <p:spPr bwMode="auto">
          <a:xfrm>
            <a:off x="800100" y="5619750"/>
            <a:ext cx="7543800" cy="457200"/>
          </a:xfrm>
          <a:prstGeom prst="rect">
            <a:avLst/>
          </a:prstGeom>
          <a:noFill/>
          <a:ln w="9525">
            <a:noFill/>
            <a:miter lim="800000"/>
          </a:ln>
        </p:spPr>
        <p:txBody>
          <a:bodyPr>
            <a:spAutoFit/>
          </a:bodyPr>
          <a:lstStyle/>
          <a:p>
            <a:pPr algn="just">
              <a:spcBef>
                <a:spcPct val="50000"/>
              </a:spcBef>
            </a:pPr>
            <a:r>
              <a:rPr kumimoji="1" lang="en-US" altLang="zh-CN" sz="2400" b="1">
                <a:latin typeface="华文细黑" panose="02010600040101010101" pitchFamily="2" charset="-122"/>
                <a:ea typeface="华文细黑" panose="02010600040101010101" pitchFamily="2" charset="-122"/>
              </a:rPr>
              <a:t>I</a:t>
            </a:r>
            <a:r>
              <a:rPr kumimoji="1" lang="en-US" altLang="zh-CN" sz="2400" b="1" baseline="-30000">
                <a:latin typeface="华文细黑" panose="02010600040101010101" pitchFamily="2" charset="-122"/>
                <a:ea typeface="华文细黑" panose="02010600040101010101" pitchFamily="2" charset="-122"/>
              </a:rPr>
              <a:t>5</a:t>
            </a:r>
            <a:r>
              <a:rPr kumimoji="1" lang="en-US" altLang="zh-CN" sz="2400" b="1">
                <a:latin typeface="华文细黑" panose="02010600040101010101" pitchFamily="2" charset="-122"/>
                <a:ea typeface="华文细黑" panose="02010600040101010101" pitchFamily="2" charset="-122"/>
              </a:rPr>
              <a:t>=GO(I</a:t>
            </a:r>
            <a:r>
              <a:rPr kumimoji="1" lang="en-US" altLang="zh-CN" sz="2400" b="1" baseline="-30000">
                <a:latin typeface="华文细黑" panose="02010600040101010101" pitchFamily="2" charset="-122"/>
                <a:ea typeface="华文细黑" panose="02010600040101010101" pitchFamily="2" charset="-122"/>
              </a:rPr>
              <a:t>4</a:t>
            </a:r>
            <a:r>
              <a:rPr kumimoji="1" lang="en-US" altLang="zh-CN" sz="2400" b="1">
                <a:latin typeface="华文细黑" panose="02010600040101010101" pitchFamily="2" charset="-122"/>
                <a:ea typeface="华文细黑" panose="02010600040101010101" pitchFamily="2" charset="-122"/>
              </a:rPr>
              <a:t>,))=Closure({A→(A).})={A→(A).}</a:t>
            </a:r>
            <a:endParaRPr kumimoji="1" lang="en-US" altLang="zh-CN" sz="2400" b="1">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46"/>
                                        </p:tgtEl>
                                        <p:attrNameLst>
                                          <p:attrName>style.visibility</p:attrName>
                                        </p:attrNameLst>
                                      </p:cBhvr>
                                      <p:to>
                                        <p:strVal val="visible"/>
                                      </p:to>
                                    </p:set>
                                    <p:animEffect transition="in" filter="wipe(left)">
                                      <p:cBhvr>
                                        <p:cTn id="7" dur="500"/>
                                        <p:tgtEl>
                                          <p:spTgt spid="6758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45"/>
                                        </p:tgtEl>
                                        <p:attrNameLst>
                                          <p:attrName>style.visibility</p:attrName>
                                        </p:attrNameLst>
                                      </p:cBhvr>
                                      <p:to>
                                        <p:strVal val="visible"/>
                                      </p:to>
                                    </p:set>
                                    <p:animEffect transition="in" filter="wipe(left)">
                                      <p:cBhvr>
                                        <p:cTn id="12" dur="500"/>
                                        <p:tgtEl>
                                          <p:spTgt spid="6758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48"/>
                                        </p:tgtEl>
                                        <p:attrNameLst>
                                          <p:attrName>style.visibility</p:attrName>
                                        </p:attrNameLst>
                                      </p:cBhvr>
                                      <p:to>
                                        <p:strVal val="visible"/>
                                      </p:to>
                                    </p:set>
                                    <p:animEffect transition="in" filter="wipe(left)">
                                      <p:cBhvr>
                                        <p:cTn id="17" dur="500"/>
                                        <p:tgtEl>
                                          <p:spTgt spid="67584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75847"/>
                                        </p:tgtEl>
                                        <p:attrNameLst>
                                          <p:attrName>style.visibility</p:attrName>
                                        </p:attrNameLst>
                                      </p:cBhvr>
                                      <p:to>
                                        <p:strVal val="visible"/>
                                      </p:to>
                                    </p:set>
                                    <p:animEffect transition="in" filter="wipe(left)">
                                      <p:cBhvr>
                                        <p:cTn id="20" dur="500"/>
                                        <p:tgtEl>
                                          <p:spTgt spid="67584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5849"/>
                                        </p:tgtEl>
                                        <p:attrNameLst>
                                          <p:attrName>style.visibility</p:attrName>
                                        </p:attrNameLst>
                                      </p:cBhvr>
                                      <p:to>
                                        <p:strVal val="visible"/>
                                      </p:to>
                                    </p:set>
                                    <p:animEffect transition="in" filter="wipe(left)">
                                      <p:cBhvr>
                                        <p:cTn id="25" dur="500"/>
                                        <p:tgtEl>
                                          <p:spTgt spid="67584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75850"/>
                                        </p:tgtEl>
                                        <p:attrNameLst>
                                          <p:attrName>style.visibility</p:attrName>
                                        </p:attrNameLst>
                                      </p:cBhvr>
                                      <p:to>
                                        <p:strVal val="visible"/>
                                      </p:to>
                                    </p:set>
                                    <p:animEffect transition="in" filter="wipe(left)">
                                      <p:cBhvr>
                                        <p:cTn id="30" dur="500"/>
                                        <p:tgtEl>
                                          <p:spTgt spid="67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5" grpId="0" autoUpdateAnimBg="0"/>
      <p:bldP spid="675846" grpId="0" autoUpdateAnimBg="0"/>
      <p:bldP spid="675847" grpId="0"/>
      <p:bldP spid="675848" grpId="0"/>
      <p:bldP spid="675849" grpId="0"/>
      <p:bldP spid="67585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灯片编号占位符 5"/>
          <p:cNvSpPr>
            <a:spLocks noGrp="1"/>
          </p:cNvSpPr>
          <p:nvPr>
            <p:ph type="sldNum" sz="quarter" idx="12"/>
          </p:nvPr>
        </p:nvSpPr>
        <p:spPr>
          <a:noFill/>
        </p:spPr>
        <p:txBody>
          <a:bodyPr/>
          <a:lstStyle/>
          <a:p>
            <a:fld id="{5F8A0F1E-A01A-4589-AFDA-83E6E04AD907}"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03426" name="Text Box 3"/>
          <p:cNvSpPr txBox="1">
            <a:spLocks noChangeArrowheads="1"/>
          </p:cNvSpPr>
          <p:nvPr/>
        </p:nvSpPr>
        <p:spPr bwMode="auto">
          <a:xfrm>
            <a:off x="323850" y="104775"/>
            <a:ext cx="8496300" cy="457200"/>
          </a:xfrm>
          <a:prstGeom prst="rect">
            <a:avLst/>
          </a:prstGeom>
          <a:noFill/>
          <a:ln w="9525">
            <a:noFill/>
            <a:miter lim="800000"/>
          </a:ln>
        </p:spPr>
        <p:txBody>
          <a:bodyPr>
            <a:spAutoFit/>
          </a:bodyPr>
          <a:lstStyle/>
          <a:p>
            <a:r>
              <a:rPr kumimoji="1" lang="zh-CN" altLang="en-US" sz="2400" b="1">
                <a:solidFill>
                  <a:srgbClr val="FF0000"/>
                </a:solidFill>
                <a:latin typeface="华文细黑" panose="02010600040101010101" pitchFamily="2" charset="-122"/>
                <a:ea typeface="华文细黑" panose="02010600040101010101" pitchFamily="2" charset="-122"/>
              </a:rPr>
              <a:t>四 构造</a:t>
            </a:r>
            <a:r>
              <a:rPr kumimoji="1" lang="en-US" altLang="zh-CN" sz="2400" b="1">
                <a:solidFill>
                  <a:srgbClr val="FF0000"/>
                </a:solidFill>
                <a:latin typeface="华文细黑" panose="02010600040101010101" pitchFamily="2" charset="-122"/>
                <a:ea typeface="华文细黑" panose="02010600040101010101" pitchFamily="2" charset="-122"/>
              </a:rPr>
              <a:t>LR</a:t>
            </a:r>
            <a:r>
              <a:rPr kumimoji="1" lang="zh-CN" altLang="en-US" sz="2400" b="1">
                <a:solidFill>
                  <a:srgbClr val="FF0000"/>
                </a:solidFill>
                <a:latin typeface="华文细黑" panose="02010600040101010101" pitchFamily="2" charset="-122"/>
                <a:ea typeface="华文细黑" panose="02010600040101010101" pitchFamily="2" charset="-122"/>
              </a:rPr>
              <a:t>（</a:t>
            </a:r>
            <a:r>
              <a:rPr kumimoji="1" lang="en-US" altLang="zh-CN" sz="2400" b="1">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0</a:t>
            </a:r>
            <a:r>
              <a:rPr kumimoji="1" lang="zh-CN" altLang="en-US" sz="2400" b="1">
                <a:solidFill>
                  <a:srgbClr val="FF0000"/>
                </a:solidFill>
                <a:latin typeface="华文细黑" panose="02010600040101010101" pitchFamily="2" charset="-122"/>
                <a:ea typeface="华文细黑" panose="02010600040101010101" pitchFamily="2" charset="-122"/>
              </a:rPr>
              <a:t>）分析表</a:t>
            </a:r>
            <a:r>
              <a:rPr kumimoji="1" lang="zh-CN" altLang="en-US" sz="2400" b="1">
                <a:solidFill>
                  <a:srgbClr val="FF3300"/>
                </a:solidFill>
                <a:latin typeface="华文细黑" panose="02010600040101010101" pitchFamily="2" charset="-122"/>
                <a:ea typeface="华文细黑" panose="02010600040101010101" pitchFamily="2" charset="-122"/>
              </a:rPr>
              <a:t>的算法</a:t>
            </a:r>
            <a:r>
              <a:rPr kumimoji="1" lang="zh-CN" altLang="en-US" sz="2400" b="1">
                <a:solidFill>
                  <a:srgbClr val="FF3300"/>
                </a:solidFill>
                <a:latin typeface="楷体_GB2312"/>
                <a:ea typeface="楷体_GB2312"/>
                <a:cs typeface="楷体_GB2312"/>
              </a:rPr>
              <a:t> </a:t>
            </a:r>
            <a:endParaRPr kumimoji="1" lang="zh-CN" altLang="en-US" sz="2400" b="1">
              <a:solidFill>
                <a:srgbClr val="FF3300"/>
              </a:solidFill>
              <a:latin typeface="楷体_GB2312"/>
              <a:ea typeface="楷体_GB2312"/>
              <a:cs typeface="楷体_GB2312"/>
            </a:endParaRPr>
          </a:p>
        </p:txBody>
      </p:sp>
      <p:sp>
        <p:nvSpPr>
          <p:cNvPr id="65540" name="Rectangle 4"/>
          <p:cNvSpPr>
            <a:spLocks noChangeArrowheads="1"/>
          </p:cNvSpPr>
          <p:nvPr/>
        </p:nvSpPr>
        <p:spPr bwMode="auto">
          <a:xfrm>
            <a:off x="285750" y="714375"/>
            <a:ext cx="8705850" cy="862013"/>
          </a:xfrm>
          <a:prstGeom prst="rect">
            <a:avLst/>
          </a:prstGeom>
          <a:noFill/>
          <a:ln w="9525">
            <a:noFill/>
            <a:miter lim="800000"/>
          </a:ln>
        </p:spPr>
        <p:txBody>
          <a:bodyPr>
            <a:spAutoFit/>
          </a:bodyPr>
          <a:lstStyle/>
          <a:p>
            <a:pPr indent="443230" algn="just">
              <a:spcBef>
                <a:spcPct val="50000"/>
              </a:spcBef>
              <a:tabLst>
                <a:tab pos="457200" algn="l"/>
              </a:tabLst>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 假设已经构造出</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项目集规范族：</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C={</a:t>
            </a:r>
            <a:r>
              <a:rPr kumimoji="1" lang="en-US" altLang="zh-CN" sz="2000" b="1"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I</a:t>
            </a:r>
            <a:r>
              <a:rPr kumimoji="1" lang="en-US" altLang="zh-CN" sz="2000" b="1" baseline="-30000"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In} , </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tabLst>
                <a:tab pos="457200" algn="l"/>
              </a:tabLst>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分析表的动作表</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ACTION</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和状态转换表</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GOTO</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的构造方法为： </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5541" name="Text Box 5"/>
          <p:cNvSpPr txBox="1">
            <a:spLocks noChangeArrowheads="1"/>
          </p:cNvSpPr>
          <p:nvPr/>
        </p:nvSpPr>
        <p:spPr bwMode="auto">
          <a:xfrm>
            <a:off x="942975" y="1628775"/>
            <a:ext cx="7486650" cy="4554538"/>
          </a:xfrm>
          <a:prstGeom prst="rect">
            <a:avLst/>
          </a:prstGeom>
          <a:noFill/>
          <a:ln w="9525">
            <a:noFill/>
            <a:miter lim="800000"/>
          </a:ln>
        </p:spPr>
        <p:txBody>
          <a:bodyPr>
            <a:spAutoFit/>
          </a:bodyPr>
          <a:lstStyle/>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① 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V</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且</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GO(</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 </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k</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则令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ACTION(i, b)=S</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k   </a:t>
            </a:r>
            <a:r>
              <a:rPr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（移进</a:t>
            </a:r>
            <a:r>
              <a:rPr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b(</a:t>
            </a:r>
            <a:r>
              <a:rPr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入符号栈</a:t>
            </a:r>
            <a:r>
              <a:rPr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k</a:t>
            </a:r>
            <a:r>
              <a:rPr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入状态栈顶）</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②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则对任何</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V</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 ,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令</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ACTION(i, b)=r</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j</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(r</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j</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表示用第</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j</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条规则</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归约）</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③ 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则令</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ACTION(i, #)=acc</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④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GO(</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j</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V</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N</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则令</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GOTO(i, A)=j      </a:t>
            </a:r>
            <a:r>
              <a:rPr lang="en-US" altLang="zh-CN" sz="2000" b="1">
                <a:solidFill>
                  <a:srgbClr val="002060"/>
                </a:solidFill>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a:t>
            </a:r>
            <a:r>
              <a:rPr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在文法符号栈顶</a:t>
            </a:r>
            <a:r>
              <a:rPr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 j</a:t>
            </a:r>
            <a:r>
              <a:rPr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入状态栈顶</a:t>
            </a:r>
            <a:r>
              <a:rPr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endParaRPr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凡不能用上述①～④填入的项，均应填上报错标志。</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fade">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41">
                                            <p:txEl>
                                              <p:pRg st="0" end="0"/>
                                            </p:txEl>
                                          </p:spTgt>
                                        </p:tgtEl>
                                        <p:attrNameLst>
                                          <p:attrName>style.visibility</p:attrName>
                                        </p:attrNameLst>
                                      </p:cBhvr>
                                      <p:to>
                                        <p:strVal val="visible"/>
                                      </p:to>
                                    </p:set>
                                    <p:animEffect transition="in" filter="wipe(left)">
                                      <p:cBhvr>
                                        <p:cTn id="12" dur="500"/>
                                        <p:tgtEl>
                                          <p:spTgt spid="65541">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5541">
                                            <p:txEl>
                                              <p:pRg st="1" end="1"/>
                                            </p:txEl>
                                          </p:spTgt>
                                        </p:tgtEl>
                                        <p:attrNameLst>
                                          <p:attrName>style.visibility</p:attrName>
                                        </p:attrNameLst>
                                      </p:cBhvr>
                                      <p:to>
                                        <p:strVal val="visible"/>
                                      </p:to>
                                    </p:set>
                                    <p:animEffect transition="in" filter="wipe(left)">
                                      <p:cBhvr>
                                        <p:cTn id="15" dur="500"/>
                                        <p:tgtEl>
                                          <p:spTgt spid="6554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5541">
                                            <p:txEl>
                                              <p:pRg st="2" end="2"/>
                                            </p:txEl>
                                          </p:spTgt>
                                        </p:tgtEl>
                                        <p:attrNameLst>
                                          <p:attrName>style.visibility</p:attrName>
                                        </p:attrNameLst>
                                      </p:cBhvr>
                                      <p:to>
                                        <p:strVal val="visible"/>
                                      </p:to>
                                    </p:set>
                                    <p:animEffect transition="in" filter="wipe(left)">
                                      <p:cBhvr>
                                        <p:cTn id="20" dur="500"/>
                                        <p:tgtEl>
                                          <p:spTgt spid="65541">
                                            <p:txEl>
                                              <p:pRg st="2" end="2"/>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65541">
                                            <p:txEl>
                                              <p:pRg st="3" end="3"/>
                                            </p:txEl>
                                          </p:spTgt>
                                        </p:tgtEl>
                                        <p:attrNameLst>
                                          <p:attrName>style.visibility</p:attrName>
                                        </p:attrNameLst>
                                      </p:cBhvr>
                                      <p:to>
                                        <p:strVal val="visible"/>
                                      </p:to>
                                    </p:set>
                                    <p:animEffect transition="in" filter="wipe(left)">
                                      <p:cBhvr>
                                        <p:cTn id="23" dur="500"/>
                                        <p:tgtEl>
                                          <p:spTgt spid="65541">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65541">
                                            <p:txEl>
                                              <p:pRg st="4" end="4"/>
                                            </p:txEl>
                                          </p:spTgt>
                                        </p:tgtEl>
                                        <p:attrNameLst>
                                          <p:attrName>style.visibility</p:attrName>
                                        </p:attrNameLst>
                                      </p:cBhvr>
                                      <p:to>
                                        <p:strVal val="visible"/>
                                      </p:to>
                                    </p:set>
                                    <p:animEffect transition="in" filter="wipe(left)">
                                      <p:cBhvr>
                                        <p:cTn id="26" dur="500"/>
                                        <p:tgtEl>
                                          <p:spTgt spid="6554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5541">
                                            <p:txEl>
                                              <p:pRg st="5" end="5"/>
                                            </p:txEl>
                                          </p:spTgt>
                                        </p:tgtEl>
                                        <p:attrNameLst>
                                          <p:attrName>style.visibility</p:attrName>
                                        </p:attrNameLst>
                                      </p:cBhvr>
                                      <p:to>
                                        <p:strVal val="visible"/>
                                      </p:to>
                                    </p:set>
                                    <p:animEffect transition="in" filter="wipe(left)">
                                      <p:cBhvr>
                                        <p:cTn id="31" dur="500"/>
                                        <p:tgtEl>
                                          <p:spTgt spid="65541">
                                            <p:txEl>
                                              <p:pRg st="5" end="5"/>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65541">
                                            <p:txEl>
                                              <p:pRg st="6" end="6"/>
                                            </p:txEl>
                                          </p:spTgt>
                                        </p:tgtEl>
                                        <p:attrNameLst>
                                          <p:attrName>style.visibility</p:attrName>
                                        </p:attrNameLst>
                                      </p:cBhvr>
                                      <p:to>
                                        <p:strVal val="visible"/>
                                      </p:to>
                                    </p:set>
                                    <p:animEffect transition="in" filter="wipe(left)">
                                      <p:cBhvr>
                                        <p:cTn id="34" dur="500"/>
                                        <p:tgtEl>
                                          <p:spTgt spid="65541">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5541">
                                            <p:txEl>
                                              <p:pRg st="7" end="7"/>
                                            </p:txEl>
                                          </p:spTgt>
                                        </p:tgtEl>
                                        <p:attrNameLst>
                                          <p:attrName>style.visibility</p:attrName>
                                        </p:attrNameLst>
                                      </p:cBhvr>
                                      <p:to>
                                        <p:strVal val="visible"/>
                                      </p:to>
                                    </p:set>
                                    <p:animEffect transition="in" filter="wipe(left)">
                                      <p:cBhvr>
                                        <p:cTn id="39" dur="500"/>
                                        <p:tgtEl>
                                          <p:spTgt spid="65541">
                                            <p:txEl>
                                              <p:pRg st="7" end="7"/>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65541">
                                            <p:txEl>
                                              <p:pRg st="8" end="8"/>
                                            </p:txEl>
                                          </p:spTgt>
                                        </p:tgtEl>
                                        <p:attrNameLst>
                                          <p:attrName>style.visibility</p:attrName>
                                        </p:attrNameLst>
                                      </p:cBhvr>
                                      <p:to>
                                        <p:strVal val="visible"/>
                                      </p:to>
                                    </p:set>
                                    <p:animEffect transition="in" filter="wipe(left)">
                                      <p:cBhvr>
                                        <p:cTn id="42" dur="500"/>
                                        <p:tgtEl>
                                          <p:spTgt spid="65541">
                                            <p:txEl>
                                              <p:pRg st="8" end="8"/>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65541">
                                            <p:txEl>
                                              <p:pRg st="9" end="9"/>
                                            </p:txEl>
                                          </p:spTgt>
                                        </p:tgtEl>
                                        <p:attrNameLst>
                                          <p:attrName>style.visibility</p:attrName>
                                        </p:attrNameLst>
                                      </p:cBhvr>
                                      <p:to>
                                        <p:strVal val="visible"/>
                                      </p:to>
                                    </p:set>
                                    <p:animEffect transition="in" filter="wipe(left)">
                                      <p:cBhvr>
                                        <p:cTn id="45" dur="500"/>
                                        <p:tgtEl>
                                          <p:spTgt spid="6554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框 1"/>
          <p:cNvSpPr txBox="1">
            <a:spLocks noChangeArrowheads="1"/>
          </p:cNvSpPr>
          <p:nvPr/>
        </p:nvSpPr>
        <p:spPr bwMode="auto">
          <a:xfrm>
            <a:off x="827088" y="827088"/>
            <a:ext cx="7927975" cy="544512"/>
          </a:xfrm>
          <a:prstGeom prst="rect">
            <a:avLst/>
          </a:prstGeom>
          <a:noFill/>
          <a:ln w="9525">
            <a:noFill/>
            <a:miter lim="800000"/>
          </a:ln>
        </p:spPr>
        <p:txBody>
          <a:bodyPr wrap="none">
            <a:spAutoFit/>
          </a:bodyPr>
          <a:lstStyle/>
          <a:p>
            <a:pPr eaLnBrk="0" hangingPunct="0"/>
            <a:r>
              <a:rPr lang="en-US" altLang="zh-CN" sz="2400">
                <a:solidFill>
                  <a:srgbClr val="0000FF"/>
                </a:solidFill>
                <a:latin typeface="Courier New" panose="02070309020205020404" pitchFamily="49" charset="0"/>
                <a:cs typeface="Courier New" panose="02070309020205020404" pitchFamily="49" charset="0"/>
              </a:rPr>
              <a:t>exp </a:t>
            </a:r>
            <a:r>
              <a:rPr lang="en-US" altLang="zh-CN" sz="2400">
                <a:latin typeface="Courier New" panose="02070309020205020404" pitchFamily="49" charset="0"/>
                <a:cs typeface="Courier New" panose="02070309020205020404" pitchFamily="49" charset="0"/>
              </a:rPr>
              <a:t>: </a:t>
            </a:r>
            <a:r>
              <a:rPr lang="en-US" altLang="zh-CN" sz="2400">
                <a:solidFill>
                  <a:srgbClr val="0000FF"/>
                </a:solidFill>
                <a:latin typeface="Courier New" panose="02070309020205020404" pitchFamily="49" charset="0"/>
                <a:cs typeface="Courier New" panose="02070309020205020404" pitchFamily="49" charset="0"/>
              </a:rPr>
              <a:t>term</a:t>
            </a:r>
            <a:r>
              <a:rPr lang="en-US" altLang="zh-CN" sz="2400">
                <a:latin typeface="Courier New" panose="02070309020205020404" pitchFamily="49" charset="0"/>
                <a:cs typeface="Courier New" panose="02070309020205020404" pitchFamily="49" charset="0"/>
              </a:rPr>
              <a:t> | </a:t>
            </a:r>
            <a:r>
              <a:rPr lang="en-US" altLang="zh-CN" sz="2400">
                <a:solidFill>
                  <a:srgbClr val="0000FF"/>
                </a:solidFill>
                <a:latin typeface="Courier New" panose="02070309020205020404" pitchFamily="49" charset="0"/>
                <a:cs typeface="Courier New" panose="02070309020205020404" pitchFamily="49" charset="0"/>
              </a:rPr>
              <a:t>exp</a:t>
            </a:r>
            <a:r>
              <a:rPr lang="en-US" altLang="zh-CN" sz="2400">
                <a:latin typeface="Courier New" panose="02070309020205020404" pitchFamily="49" charset="0"/>
                <a:cs typeface="Courier New" panose="02070309020205020404" pitchFamily="49" charset="0"/>
              </a:rPr>
              <a:t> "+" </a:t>
            </a:r>
            <a:r>
              <a:rPr lang="en-US" altLang="zh-CN" sz="2400">
                <a:solidFill>
                  <a:srgbClr val="0000FF"/>
                </a:solidFill>
                <a:latin typeface="Courier New" panose="02070309020205020404" pitchFamily="49" charset="0"/>
                <a:cs typeface="Courier New" panose="02070309020205020404" pitchFamily="49" charset="0"/>
              </a:rPr>
              <a:t>term</a:t>
            </a:r>
            <a:r>
              <a:rPr lang="en-US" altLang="zh-CN" sz="2400">
                <a:latin typeface="Courier New" panose="02070309020205020404" pitchFamily="49" charset="0"/>
                <a:cs typeface="Courier New" panose="02070309020205020404" pitchFamily="49" charset="0"/>
              </a:rPr>
              <a:t> | </a:t>
            </a:r>
            <a:r>
              <a:rPr lang="en-US" altLang="zh-CN" sz="2400">
                <a:solidFill>
                  <a:srgbClr val="0000FF"/>
                </a:solidFill>
                <a:latin typeface="Courier New" panose="02070309020205020404" pitchFamily="49" charset="0"/>
                <a:cs typeface="Courier New" panose="02070309020205020404" pitchFamily="49" charset="0"/>
              </a:rPr>
              <a:t>exp</a:t>
            </a:r>
            <a:r>
              <a:rPr lang="en-US" altLang="zh-CN" sz="2400">
                <a:latin typeface="Courier New" panose="02070309020205020404" pitchFamily="49" charset="0"/>
                <a:cs typeface="Courier New" panose="02070309020205020404" pitchFamily="49" charset="0"/>
              </a:rPr>
              <a:t> "-" </a:t>
            </a:r>
            <a:r>
              <a:rPr lang="en-US" altLang="zh-CN" sz="2400">
                <a:solidFill>
                  <a:srgbClr val="0000FF"/>
                </a:solidFill>
                <a:latin typeface="Courier New" panose="02070309020205020404" pitchFamily="49" charset="0"/>
                <a:cs typeface="Courier New" panose="02070309020205020404" pitchFamily="49" charset="0"/>
              </a:rPr>
              <a:t>term</a:t>
            </a:r>
            <a:r>
              <a:rPr lang="en-US" altLang="zh-CN" sz="2400">
                <a:latin typeface="Courier New" panose="02070309020205020404" pitchFamily="49" charset="0"/>
                <a:cs typeface="Courier New" panose="02070309020205020404" pitchFamily="49" charset="0"/>
              </a:rPr>
              <a:t> ;</a:t>
            </a:r>
            <a:endParaRPr lang="zh-CN" altLang="en-US" sz="2400">
              <a:latin typeface="Courier New" panose="02070309020205020404" pitchFamily="49" charset="0"/>
              <a:cs typeface="Courier New" panose="02070309020205020404" pitchFamily="49" charset="0"/>
            </a:endParaRPr>
          </a:p>
        </p:txBody>
      </p:sp>
      <p:sp>
        <p:nvSpPr>
          <p:cNvPr id="39938" name="文本框 2"/>
          <p:cNvSpPr txBox="1">
            <a:spLocks noChangeArrowheads="1"/>
          </p:cNvSpPr>
          <p:nvPr/>
        </p:nvSpPr>
        <p:spPr bwMode="auto">
          <a:xfrm>
            <a:off x="3502025" y="401638"/>
            <a:ext cx="1825625" cy="382587"/>
          </a:xfrm>
          <a:prstGeom prst="rect">
            <a:avLst/>
          </a:prstGeom>
          <a:noFill/>
          <a:ln w="9525">
            <a:noFill/>
            <a:miter lim="800000"/>
          </a:ln>
        </p:spPr>
        <p:txBody>
          <a:bodyPr wrap="none">
            <a:spAutoFit/>
          </a:bodyPr>
          <a:lstStyle/>
          <a:p>
            <a:pPr eaLnBrk="0" hangingPunct="0"/>
            <a:r>
              <a:rPr lang="zh-CN" altLang="en-US" b="1">
                <a:latin typeface="微软雅黑" panose="020B0503020204020204" pitchFamily="34" charset="-122"/>
                <a:ea typeface="微软雅黑" panose="020B0503020204020204" pitchFamily="34" charset="-122"/>
              </a:rPr>
              <a:t>注释化的语法规则</a:t>
            </a:r>
            <a:endParaRPr lang="zh-CN" altLang="en-US" b="1">
              <a:latin typeface="微软雅黑" panose="020B0503020204020204" pitchFamily="34" charset="-122"/>
              <a:ea typeface="微软雅黑" panose="020B0503020204020204" pitchFamily="34" charset="-122"/>
            </a:endParaRPr>
          </a:p>
        </p:txBody>
      </p:sp>
      <p:cxnSp>
        <p:nvCxnSpPr>
          <p:cNvPr id="6" name="直接箭头连接符 5"/>
          <p:cNvCxnSpPr/>
          <p:nvPr/>
        </p:nvCxnSpPr>
        <p:spPr bwMode="auto">
          <a:xfrm>
            <a:off x="4411663" y="1557338"/>
            <a:ext cx="0" cy="1079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9940" name="文本框 6"/>
          <p:cNvSpPr txBox="1">
            <a:spLocks noChangeArrowheads="1"/>
          </p:cNvSpPr>
          <p:nvPr/>
        </p:nvSpPr>
        <p:spPr bwMode="auto">
          <a:xfrm>
            <a:off x="2578100" y="2862263"/>
            <a:ext cx="3673475" cy="412750"/>
          </a:xfrm>
          <a:prstGeom prst="rect">
            <a:avLst/>
          </a:prstGeom>
          <a:noFill/>
          <a:ln w="9525">
            <a:noFill/>
            <a:miter lim="800000"/>
          </a:ln>
        </p:spPr>
        <p:txBody>
          <a:bodyPr wrap="none">
            <a:spAutoFit/>
          </a:bodyPr>
          <a:lstStyle/>
          <a:p>
            <a:pPr eaLnBrk="0" hangingPunct="0"/>
            <a:r>
              <a:rPr lang="zh-CN" altLang="en-US" b="1">
                <a:latin typeface="Courier New" panose="02070309020205020404" pitchFamily="49" charset="0"/>
                <a:ea typeface="微软雅黑" panose="020B0503020204020204" pitchFamily="34" charset="-122"/>
                <a:cs typeface="Courier New" panose="02070309020205020404" pitchFamily="49" charset="0"/>
              </a:rPr>
              <a:t>能够直接编译运行的语法分析器源代码</a:t>
            </a:r>
            <a:endParaRPr lang="zh-CN" altLang="en-US" b="1">
              <a:latin typeface="Courier New" panose="02070309020205020404" pitchFamily="49" charset="0"/>
              <a:ea typeface="微软雅黑" panose="020B0503020204020204" pitchFamily="34" charset="-122"/>
              <a:cs typeface="Courier New" panose="02070309020205020404" pitchFamily="49" charset="0"/>
            </a:endParaRPr>
          </a:p>
        </p:txBody>
      </p:sp>
      <p:pic>
        <p:nvPicPr>
          <p:cNvPr id="39941" name="图片 4"/>
          <p:cNvPicPr>
            <a:picLocks noChangeAspect="1"/>
          </p:cNvPicPr>
          <p:nvPr/>
        </p:nvPicPr>
        <p:blipFill>
          <a:blip r:embed="rId1" cstate="print"/>
          <a:srcRect/>
          <a:stretch>
            <a:fillRect/>
          </a:stretch>
        </p:blipFill>
        <p:spPr bwMode="auto">
          <a:xfrm>
            <a:off x="1893888" y="3644900"/>
            <a:ext cx="4733925" cy="24384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4"/>
          <p:cNvSpPr>
            <a:spLocks noGrp="1"/>
          </p:cNvSpPr>
          <p:nvPr>
            <p:ph type="sldNum" sz="quarter" idx="12"/>
          </p:nvPr>
        </p:nvSpPr>
        <p:spPr>
          <a:noFill/>
        </p:spPr>
        <p:txBody>
          <a:bodyPr/>
          <a:lstStyle/>
          <a:p>
            <a:fld id="{E1B2B5B7-42D7-4FB4-B20B-A109A61690BC}"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74755" name="Text Box 2"/>
          <p:cNvSpPr txBox="1">
            <a:spLocks noChangeArrowheads="1"/>
          </p:cNvSpPr>
          <p:nvPr/>
        </p:nvSpPr>
        <p:spPr bwMode="auto">
          <a:xfrm>
            <a:off x="0" y="765175"/>
            <a:ext cx="9144000" cy="4968875"/>
          </a:xfrm>
          <a:prstGeom prst="rect">
            <a:avLst/>
          </a:prstGeom>
          <a:solidFill>
            <a:srgbClr val="FFFFCC"/>
          </a:solidFill>
          <a:ln w="9525">
            <a:noFill/>
            <a:miter lim="800000"/>
          </a:ln>
        </p:spPr>
        <p:txBody>
          <a:bodyPr>
            <a:spAutoFit/>
          </a:bodyPr>
          <a:lstStyle/>
          <a:p>
            <a:pPr>
              <a:spcBef>
                <a:spcPct val="50000"/>
              </a:spcBef>
            </a:pPr>
            <a:r>
              <a:rPr kumimoji="1" lang="zh-CN" altLang="en-US" sz="2000">
                <a:latin typeface="Times New Roman" panose="02020603050405020304" pitchFamily="18" charset="0"/>
                <a:ea typeface="华文细黑" panose="02010600040101010101" pitchFamily="2" charset="-122"/>
              </a:rPr>
              <a:t>  </a:t>
            </a:r>
            <a:r>
              <a:rPr kumimoji="1" lang="en-US" altLang="zh-CN" sz="2000">
                <a:latin typeface="Times New Roman" panose="02020603050405020304" pitchFamily="18" charset="0"/>
                <a:ea typeface="华文细黑" panose="02010600040101010101" pitchFamily="2" charset="-122"/>
              </a:rPr>
              <a:t>[</a:t>
            </a:r>
            <a:r>
              <a:rPr kumimoji="1" lang="zh-CN" altLang="en-US" sz="2000" b="1">
                <a:latin typeface="Times New Roman" panose="02020603050405020304" pitchFamily="18" charset="0"/>
                <a:ea typeface="华文细黑" panose="02010600040101010101" pitchFamily="2" charset="-122"/>
              </a:rPr>
              <a:t>例</a:t>
            </a:r>
            <a:r>
              <a:rPr kumimoji="1" lang="en-US" altLang="zh-CN" sz="2000" b="1">
                <a:latin typeface="Times New Roman" panose="02020603050405020304" pitchFamily="18" charset="0"/>
                <a:ea typeface="华文细黑" panose="02010600040101010101" pitchFamily="2" charset="-122"/>
              </a:rPr>
              <a:t>]  </a:t>
            </a:r>
            <a:r>
              <a:rPr kumimoji="1" lang="zh-CN" altLang="en-US" sz="2000" b="1">
                <a:latin typeface="Times New Roman" panose="02020603050405020304" pitchFamily="18" charset="0"/>
                <a:ea typeface="华文细黑" panose="02010600040101010101" pitchFamily="2" charset="-122"/>
              </a:rPr>
              <a:t>文法：  </a:t>
            </a:r>
            <a:r>
              <a:rPr kumimoji="1" lang="en-US" altLang="zh-CN" sz="2000" b="1">
                <a:latin typeface="Times New Roman" panose="02020603050405020304" pitchFamily="18" charset="0"/>
                <a:ea typeface="华文细黑" panose="02010600040101010101" pitchFamily="2" charset="-122"/>
              </a:rPr>
              <a:t>A→(A) | a</a:t>
            </a:r>
            <a:r>
              <a:rPr kumimoji="1" lang="zh-CN" altLang="en-US" sz="2000" b="1">
                <a:latin typeface="Times New Roman" panose="02020603050405020304" pitchFamily="18" charset="0"/>
                <a:ea typeface="华文细黑" panose="02010600040101010101" pitchFamily="2" charset="-122"/>
              </a:rPr>
              <a:t>，根据项目集规范族构造分析表。 </a:t>
            </a:r>
            <a:endParaRPr kumimoji="1" lang="zh-CN" altLang="en-US" sz="2000" b="1">
              <a:solidFill>
                <a:srgbClr val="FFFFFF"/>
              </a:solidFill>
              <a:latin typeface="Times New Roman" panose="02020603050405020304" pitchFamily="18" charset="0"/>
              <a:ea typeface="华文细黑" panose="02010600040101010101" pitchFamily="2" charset="-122"/>
            </a:endParaRPr>
          </a:p>
          <a:p>
            <a:pPr algn="just">
              <a:spcBef>
                <a:spcPct val="50000"/>
              </a:spcBef>
            </a:pPr>
            <a:r>
              <a:rPr kumimoji="1" lang="zh-CN" altLang="en-US" sz="2000" b="1">
                <a:latin typeface="Times New Roman" panose="02020603050405020304" pitchFamily="18" charset="0"/>
                <a:ea typeface="华文细黑" panose="02010600040101010101" pitchFamily="2" charset="-122"/>
              </a:rPr>
              <a:t>  解：</a:t>
            </a:r>
            <a:endParaRPr kumimoji="1" lang="zh-CN" altLang="en-US" sz="2000" b="1">
              <a:latin typeface="Times New Roman" panose="02020603050405020304" pitchFamily="18" charset="0"/>
              <a:ea typeface="华文细黑" panose="02010600040101010101" pitchFamily="2" charset="-122"/>
            </a:endParaRPr>
          </a:p>
          <a:p>
            <a:pPr algn="just">
              <a:spcBef>
                <a:spcPct val="50000"/>
              </a:spcBef>
            </a:pPr>
            <a:r>
              <a:rPr kumimoji="1" lang="zh-CN" altLang="en-US" sz="2000" b="1">
                <a:latin typeface="Times New Roman" panose="02020603050405020304" pitchFamily="18" charset="0"/>
                <a:ea typeface="华文细黑" panose="02010600040101010101" pitchFamily="2" charset="-122"/>
              </a:rPr>
              <a:t>   拓广文法：</a:t>
            </a:r>
            <a:r>
              <a:rPr kumimoji="1" lang="en-US" altLang="zh-CN" sz="2000" b="1">
                <a:latin typeface="Times New Roman" panose="02020603050405020304" pitchFamily="18" charset="0"/>
                <a:ea typeface="华文细黑" panose="02010600040101010101" pitchFamily="2" charset="-122"/>
              </a:rPr>
              <a:t>(0) A</a:t>
            </a:r>
            <a:r>
              <a:rPr kumimoji="1" lang="en-US" altLang="zh-CN" sz="2000" b="1">
                <a:latin typeface="Times New Roman" panose="02020603050405020304" pitchFamily="18" charset="0"/>
                <a:ea typeface="华文细黑" panose="02010600040101010101" pitchFamily="2" charset="-122"/>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rPr>
              <a:t>→A   (1) A→(A)     (2)A→a</a:t>
            </a:r>
            <a:endParaRPr kumimoji="1" lang="en-US" altLang="zh-CN" sz="2000" b="1">
              <a:latin typeface="Times New Roman" panose="02020603050405020304" pitchFamily="18" charset="0"/>
              <a:ea typeface="华文细黑" panose="02010600040101010101" pitchFamily="2" charset="-122"/>
            </a:endParaRPr>
          </a:p>
          <a:p>
            <a:pPr algn="just">
              <a:spcBef>
                <a:spcPct val="50000"/>
              </a:spcBef>
            </a:pPr>
            <a:endParaRPr kumimoji="1" lang="en-US" altLang="zh-CN" sz="2000" b="1">
              <a:latin typeface="Times New Roman" panose="02020603050405020304" pitchFamily="18" charset="0"/>
              <a:ea typeface="华文细黑" panose="02010600040101010101" pitchFamily="2" charset="-122"/>
            </a:endParaRPr>
          </a:p>
          <a:p>
            <a:pPr algn="just">
              <a:spcBef>
                <a:spcPct val="50000"/>
              </a:spcBef>
            </a:pPr>
            <a:r>
              <a:rPr kumimoji="1" lang="en-US" altLang="zh-CN" sz="2000" b="1">
                <a:latin typeface="Times New Roman" panose="02020603050405020304" pitchFamily="18" charset="0"/>
                <a:ea typeface="华文细黑" panose="02010600040101010101" pitchFamily="2" charset="-122"/>
              </a:rPr>
              <a:t>   </a:t>
            </a:r>
            <a:r>
              <a:rPr kumimoji="1" lang="zh-CN" altLang="en-US" sz="2000" b="1">
                <a:latin typeface="Times New Roman" panose="02020603050405020304" pitchFamily="18" charset="0"/>
                <a:ea typeface="华文细黑" panose="02010600040101010101" pitchFamily="2" charset="-122"/>
              </a:rPr>
              <a:t>该文法的项目集规范族为：</a:t>
            </a:r>
            <a:endParaRPr kumimoji="1" lang="zh-CN" altLang="en-US" sz="2000" b="1">
              <a:latin typeface="Times New Roman" panose="02020603050405020304" pitchFamily="18" charset="0"/>
              <a:ea typeface="Arial Unicode MS" pitchFamily="34" charset="-122"/>
              <a:cs typeface="Arial Unicode MS" pitchFamily="34" charset="-122"/>
            </a:endParaRPr>
          </a:p>
          <a:p>
            <a:pPr algn="just">
              <a:spcBef>
                <a:spcPct val="50000"/>
              </a:spcBef>
            </a:pPr>
            <a:r>
              <a:rPr kumimoji="1" lang="zh-CN" altLang="en-US" sz="2000" b="1">
                <a:solidFill>
                  <a:srgbClr val="000000"/>
                </a:solidFill>
                <a:latin typeface="Times New Roman" panose="02020603050405020304" pitchFamily="18" charset="0"/>
                <a:ea typeface="华文细黑" panose="02010600040101010101" pitchFamily="2" charset="-122"/>
              </a:rPr>
              <a:t>      </a:t>
            </a:r>
            <a:r>
              <a:rPr kumimoji="1" lang="en-US" altLang="zh-CN" sz="2000" b="1">
                <a:solidFill>
                  <a:srgbClr val="000000"/>
                </a:solidFill>
                <a:latin typeface="Times New Roman" panose="02020603050405020304" pitchFamily="18" charset="0"/>
                <a:ea typeface="华文细黑" panose="02010600040101010101" pitchFamily="2" charset="-122"/>
              </a:rPr>
              <a:t>I</a:t>
            </a:r>
            <a:r>
              <a:rPr kumimoji="1" lang="en-US" altLang="zh-CN" sz="2000" b="1" baseline="-30000">
                <a:solidFill>
                  <a:srgbClr val="000000"/>
                </a:solidFill>
                <a:latin typeface="Times New Roman" panose="02020603050405020304" pitchFamily="18" charset="0"/>
                <a:ea typeface="华文细黑" panose="02010600040101010101" pitchFamily="2" charset="-122"/>
              </a:rPr>
              <a:t>0</a:t>
            </a:r>
            <a:r>
              <a:rPr kumimoji="1" lang="en-US" altLang="zh-CN" sz="2000" b="1">
                <a:solidFill>
                  <a:srgbClr val="000000"/>
                </a:solidFill>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A</a:t>
            </a:r>
            <a:r>
              <a:rPr kumimoji="1" lang="en-US" altLang="zh-CN" sz="2000" b="1">
                <a:latin typeface="Times New Roman" panose="02020603050405020304" pitchFamily="18" charset="0"/>
                <a:ea typeface="华文细黑" panose="02010600040101010101" pitchFamily="2" charset="-122"/>
                <a:sym typeface="Symbol" panose="05050102010706020507" pitchFamily="18" charset="2"/>
              </a:rPr>
              <a:t></a:t>
            </a:r>
            <a:r>
              <a:rPr kumimoji="1" lang="en-US" altLang="zh-CN" sz="2000" b="1">
                <a:solidFill>
                  <a:srgbClr val="000000"/>
                </a:solidFill>
                <a:latin typeface="Times New Roman" panose="02020603050405020304" pitchFamily="18" charset="0"/>
                <a:ea typeface="华文细黑" panose="02010600040101010101" pitchFamily="2" charset="-122"/>
              </a:rPr>
              <a:t> →.A, </a:t>
            </a:r>
            <a:r>
              <a:rPr kumimoji="1" lang="en-US" altLang="zh-CN" sz="2000" b="1">
                <a:latin typeface="Times New Roman" panose="02020603050405020304" pitchFamily="18" charset="0"/>
                <a:ea typeface="华文细黑" panose="02010600040101010101" pitchFamily="2" charset="-122"/>
              </a:rPr>
              <a:t>A→.(A)</a:t>
            </a:r>
            <a:r>
              <a:rPr kumimoji="1" lang="zh-CN" altLang="en-US" sz="2000" b="1">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A→.a</a:t>
            </a:r>
            <a:r>
              <a:rPr kumimoji="1" lang="en-US" altLang="zh-CN" sz="2000" b="1">
                <a:solidFill>
                  <a:srgbClr val="000000"/>
                </a:solidFill>
                <a:latin typeface="Times New Roman" panose="02020603050405020304" pitchFamily="18" charset="0"/>
                <a:ea typeface="华文细黑" panose="02010600040101010101" pitchFamily="2" charset="-122"/>
              </a:rPr>
              <a:t> }</a:t>
            </a:r>
            <a:endParaRPr kumimoji="1" lang="en-US" altLang="zh-CN" sz="2000" b="1">
              <a:latin typeface="Times New Roman" panose="02020603050405020304" pitchFamily="18" charset="0"/>
              <a:ea typeface="Arial Unicode MS" pitchFamily="34" charset="-122"/>
              <a:cs typeface="Arial Unicode MS" pitchFamily="34" charset="-122"/>
            </a:endParaRPr>
          </a:p>
          <a:p>
            <a:pPr algn="just">
              <a:spcBef>
                <a:spcPct val="50000"/>
              </a:spcBef>
            </a:pPr>
            <a:r>
              <a:rPr kumimoji="1" lang="en-US" altLang="zh-CN" sz="2000" b="1">
                <a:solidFill>
                  <a:srgbClr val="000000"/>
                </a:solidFill>
                <a:latin typeface="Times New Roman" panose="02020603050405020304" pitchFamily="18" charset="0"/>
                <a:ea typeface="华文细黑" panose="02010600040101010101" pitchFamily="2" charset="-122"/>
              </a:rPr>
              <a:t>      I</a:t>
            </a:r>
            <a:r>
              <a:rPr kumimoji="1" lang="en-US" altLang="zh-CN" sz="2000" b="1" baseline="-30000">
                <a:solidFill>
                  <a:srgbClr val="000000"/>
                </a:solidFill>
                <a:latin typeface="Times New Roman" panose="02020603050405020304" pitchFamily="18" charset="0"/>
                <a:ea typeface="华文细黑" panose="02010600040101010101" pitchFamily="2" charset="-122"/>
              </a:rPr>
              <a:t>1</a:t>
            </a:r>
            <a:r>
              <a:rPr kumimoji="1" lang="en-US" altLang="zh-CN" sz="2000" b="1">
                <a:solidFill>
                  <a:srgbClr val="000000"/>
                </a:solidFill>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A</a:t>
            </a:r>
            <a:r>
              <a:rPr kumimoji="1" lang="en-US" altLang="zh-CN" sz="2000" b="1">
                <a:latin typeface="Times New Roman" panose="02020603050405020304" pitchFamily="18" charset="0"/>
                <a:ea typeface="华文细黑" panose="02010600040101010101" pitchFamily="2" charset="-122"/>
                <a:sym typeface="Symbol" panose="05050102010706020507" pitchFamily="18" charset="2"/>
              </a:rPr>
              <a:t></a:t>
            </a:r>
            <a:r>
              <a:rPr kumimoji="1" lang="en-US" altLang="zh-CN" sz="2000" b="1">
                <a:solidFill>
                  <a:srgbClr val="000000"/>
                </a:solidFill>
                <a:latin typeface="Times New Roman" panose="02020603050405020304" pitchFamily="18" charset="0"/>
                <a:ea typeface="华文细黑" panose="02010600040101010101" pitchFamily="2" charset="-122"/>
              </a:rPr>
              <a:t> →A.}</a:t>
            </a:r>
            <a:endParaRPr kumimoji="1" lang="en-US" altLang="zh-CN" sz="2000" b="1">
              <a:latin typeface="Times New Roman" panose="02020603050405020304" pitchFamily="18" charset="0"/>
              <a:ea typeface="Arial Unicode MS" pitchFamily="34" charset="-122"/>
              <a:cs typeface="Arial Unicode MS" pitchFamily="34" charset="-122"/>
            </a:endParaRPr>
          </a:p>
          <a:p>
            <a:pPr algn="just">
              <a:spcBef>
                <a:spcPct val="50000"/>
              </a:spcBef>
            </a:pPr>
            <a:r>
              <a:rPr kumimoji="1" lang="en-US" altLang="zh-CN" sz="2000" b="1">
                <a:solidFill>
                  <a:srgbClr val="000000"/>
                </a:solidFill>
                <a:latin typeface="Times New Roman" panose="02020603050405020304" pitchFamily="18" charset="0"/>
                <a:ea typeface="华文细黑" panose="02010600040101010101" pitchFamily="2" charset="-122"/>
              </a:rPr>
              <a:t>      I</a:t>
            </a:r>
            <a:r>
              <a:rPr kumimoji="1" lang="en-US" altLang="zh-CN" sz="2000" b="1" baseline="-30000">
                <a:solidFill>
                  <a:srgbClr val="000000"/>
                </a:solidFill>
                <a:latin typeface="Times New Roman" panose="02020603050405020304" pitchFamily="18" charset="0"/>
                <a:ea typeface="华文细黑" panose="02010600040101010101" pitchFamily="2" charset="-122"/>
              </a:rPr>
              <a:t>2</a:t>
            </a:r>
            <a:r>
              <a:rPr kumimoji="1" lang="en-US" altLang="zh-CN" sz="2000" b="1">
                <a:solidFill>
                  <a:srgbClr val="000000"/>
                </a:solidFill>
                <a:latin typeface="Times New Roman" panose="02020603050405020304" pitchFamily="18" charset="0"/>
                <a:ea typeface="华文细黑" panose="02010600040101010101" pitchFamily="2" charset="-122"/>
              </a:rPr>
              <a:t>={ </a:t>
            </a:r>
            <a:r>
              <a:rPr kumimoji="1" lang="en-US" altLang="zh-CN" sz="2000" b="1">
                <a:latin typeface="Times New Roman" panose="02020603050405020304" pitchFamily="18" charset="0"/>
                <a:ea typeface="华文细黑" panose="02010600040101010101" pitchFamily="2" charset="-122"/>
              </a:rPr>
              <a:t>A→(.A)</a:t>
            </a:r>
            <a:r>
              <a:rPr kumimoji="1" lang="zh-CN" altLang="en-US" sz="2000" b="1">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A→.(A)</a:t>
            </a:r>
            <a:r>
              <a:rPr kumimoji="1" lang="zh-CN" altLang="en-US" sz="2000" b="1">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A→.a</a:t>
            </a:r>
            <a:r>
              <a:rPr kumimoji="1" lang="en-US" altLang="zh-CN" sz="2000" b="1">
                <a:solidFill>
                  <a:srgbClr val="000000"/>
                </a:solidFill>
                <a:latin typeface="Times New Roman" panose="02020603050405020304" pitchFamily="18" charset="0"/>
                <a:ea typeface="华文细黑" panose="02010600040101010101" pitchFamily="2" charset="-122"/>
              </a:rPr>
              <a:t> }</a:t>
            </a:r>
            <a:endParaRPr kumimoji="1" lang="en-US" altLang="zh-CN" sz="2000" b="1">
              <a:latin typeface="Times New Roman" panose="02020603050405020304" pitchFamily="18" charset="0"/>
              <a:ea typeface="Arial Unicode MS" pitchFamily="34" charset="-122"/>
              <a:cs typeface="Arial Unicode MS" pitchFamily="34" charset="-122"/>
            </a:endParaRPr>
          </a:p>
          <a:p>
            <a:pPr algn="just">
              <a:spcBef>
                <a:spcPct val="50000"/>
              </a:spcBef>
            </a:pPr>
            <a:r>
              <a:rPr kumimoji="1" lang="en-US" altLang="zh-CN" sz="2000" b="1">
                <a:solidFill>
                  <a:srgbClr val="000000"/>
                </a:solidFill>
                <a:latin typeface="Times New Roman" panose="02020603050405020304" pitchFamily="18" charset="0"/>
                <a:ea typeface="华文细黑" panose="02010600040101010101" pitchFamily="2" charset="-122"/>
              </a:rPr>
              <a:t>      I</a:t>
            </a:r>
            <a:r>
              <a:rPr kumimoji="1" lang="en-US" altLang="zh-CN" sz="2000" b="1" baseline="-30000">
                <a:solidFill>
                  <a:srgbClr val="000000"/>
                </a:solidFill>
                <a:latin typeface="Times New Roman" panose="02020603050405020304" pitchFamily="18" charset="0"/>
                <a:ea typeface="华文细黑" panose="02010600040101010101" pitchFamily="2" charset="-122"/>
              </a:rPr>
              <a:t>3</a:t>
            </a:r>
            <a:r>
              <a:rPr kumimoji="1" lang="en-US" altLang="zh-CN" sz="2000" b="1">
                <a:latin typeface="Times New Roman" panose="02020603050405020304" pitchFamily="18" charset="0"/>
                <a:ea typeface="华文细黑" panose="02010600040101010101" pitchFamily="2" charset="-122"/>
              </a:rPr>
              <a:t>={ A→a.}</a:t>
            </a:r>
            <a:endParaRPr kumimoji="1" lang="en-US" altLang="zh-CN" sz="2000" b="1">
              <a:latin typeface="Times New Roman" panose="02020603050405020304" pitchFamily="18" charset="0"/>
              <a:ea typeface="Arial Unicode MS" pitchFamily="34" charset="-122"/>
              <a:cs typeface="Arial Unicode MS" pitchFamily="34" charset="-122"/>
            </a:endParaRPr>
          </a:p>
          <a:p>
            <a:pPr algn="just">
              <a:spcBef>
                <a:spcPct val="50000"/>
              </a:spcBef>
            </a:pPr>
            <a:r>
              <a:rPr kumimoji="1" lang="en-US" altLang="zh-CN" sz="2000" b="1">
                <a:solidFill>
                  <a:srgbClr val="000000"/>
                </a:solidFill>
                <a:latin typeface="Times New Roman" panose="02020603050405020304" pitchFamily="18" charset="0"/>
                <a:ea typeface="华文细黑" panose="02010600040101010101" pitchFamily="2" charset="-122"/>
              </a:rPr>
              <a:t>      I</a:t>
            </a:r>
            <a:r>
              <a:rPr kumimoji="1" lang="en-US" altLang="zh-CN" sz="2000" b="1" baseline="-30000">
                <a:solidFill>
                  <a:srgbClr val="000000"/>
                </a:solidFill>
                <a:latin typeface="Times New Roman" panose="02020603050405020304" pitchFamily="18" charset="0"/>
                <a:ea typeface="华文细黑" panose="02010600040101010101" pitchFamily="2" charset="-122"/>
              </a:rPr>
              <a:t>4</a:t>
            </a:r>
            <a:r>
              <a:rPr kumimoji="1" lang="en-US" altLang="zh-CN" sz="2000" b="1">
                <a:solidFill>
                  <a:srgbClr val="000000"/>
                </a:solidFill>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 A→(A.)</a:t>
            </a:r>
            <a:r>
              <a:rPr kumimoji="1" lang="en-US" altLang="zh-CN" sz="2000" b="1">
                <a:solidFill>
                  <a:srgbClr val="000000"/>
                </a:solidFill>
                <a:latin typeface="Times New Roman" panose="02020603050405020304" pitchFamily="18" charset="0"/>
                <a:ea typeface="华文细黑" panose="02010600040101010101" pitchFamily="2" charset="-122"/>
              </a:rPr>
              <a:t>}</a:t>
            </a:r>
            <a:endParaRPr kumimoji="1" lang="en-US" altLang="zh-CN" sz="2000" b="1">
              <a:latin typeface="Times New Roman" panose="02020603050405020304" pitchFamily="18" charset="0"/>
              <a:ea typeface="Arial Unicode MS" pitchFamily="34" charset="-122"/>
              <a:cs typeface="Arial Unicode MS" pitchFamily="34" charset="-122"/>
            </a:endParaRPr>
          </a:p>
          <a:p>
            <a:pPr algn="just">
              <a:spcBef>
                <a:spcPct val="50000"/>
              </a:spcBef>
            </a:pPr>
            <a:r>
              <a:rPr kumimoji="1" lang="en-US" altLang="zh-CN" sz="2000" b="1">
                <a:solidFill>
                  <a:srgbClr val="000000"/>
                </a:solidFill>
                <a:latin typeface="Times New Roman" panose="02020603050405020304" pitchFamily="18" charset="0"/>
                <a:ea typeface="华文细黑" panose="02010600040101010101" pitchFamily="2" charset="-122"/>
              </a:rPr>
              <a:t>      I</a:t>
            </a:r>
            <a:r>
              <a:rPr kumimoji="1" lang="en-US" altLang="zh-CN" sz="2000" b="1" baseline="-30000">
                <a:solidFill>
                  <a:srgbClr val="000000"/>
                </a:solidFill>
                <a:latin typeface="Times New Roman" panose="02020603050405020304" pitchFamily="18" charset="0"/>
                <a:ea typeface="华文细黑" panose="02010600040101010101" pitchFamily="2" charset="-122"/>
              </a:rPr>
              <a:t>5</a:t>
            </a:r>
            <a:r>
              <a:rPr kumimoji="1" lang="en-US" altLang="zh-CN" sz="2000" b="1">
                <a:solidFill>
                  <a:srgbClr val="000000"/>
                </a:solidFill>
                <a:latin typeface="Times New Roman" panose="02020603050405020304" pitchFamily="18" charset="0"/>
                <a:ea typeface="华文细黑" panose="02010600040101010101" pitchFamily="2" charset="-122"/>
              </a:rPr>
              <a:t>={</a:t>
            </a:r>
            <a:r>
              <a:rPr kumimoji="1" lang="en-US" altLang="zh-CN" sz="2000" b="1">
                <a:latin typeface="Times New Roman" panose="02020603050405020304" pitchFamily="18" charset="0"/>
                <a:ea typeface="华文细黑" panose="02010600040101010101" pitchFamily="2" charset="-122"/>
              </a:rPr>
              <a:t> A→(A).</a:t>
            </a:r>
            <a:r>
              <a:rPr kumimoji="1" lang="en-US" altLang="zh-CN" sz="2000" b="1">
                <a:solidFill>
                  <a:srgbClr val="000000"/>
                </a:solidFill>
                <a:latin typeface="Times New Roman" panose="02020603050405020304" pitchFamily="18" charset="0"/>
                <a:ea typeface="华文细黑" panose="02010600040101010101" pitchFamily="2" charset="-122"/>
              </a:rPr>
              <a:t>}</a:t>
            </a:r>
            <a:endParaRPr kumimoji="1" lang="en-US" altLang="zh-CN" sz="2000" b="1">
              <a:solidFill>
                <a:srgbClr val="000000"/>
              </a:solidFill>
              <a:latin typeface="Times New Roman" panose="02020603050405020304" pitchFamily="18" charset="0"/>
              <a:ea typeface="华文细黑" panose="02010600040101010101" pitchFamily="2" charset="-122"/>
            </a:endParaRPr>
          </a:p>
        </p:txBody>
      </p:sp>
      <p:graphicFrame>
        <p:nvGraphicFramePr>
          <p:cNvPr id="677954" name="Group 66"/>
          <p:cNvGraphicFramePr>
            <a:graphicFrameLocks noGrp="1"/>
          </p:cNvGraphicFramePr>
          <p:nvPr/>
        </p:nvGraphicFramePr>
        <p:xfrm>
          <a:off x="4343400" y="2492375"/>
          <a:ext cx="4572000" cy="3143903"/>
        </p:xfrm>
        <a:graphic>
          <a:graphicData uri="http://schemas.openxmlformats.org/drawingml/2006/table">
            <a:tbl>
              <a:tblPr/>
              <a:tblGrid>
                <a:gridCol w="657225"/>
                <a:gridCol w="638175"/>
                <a:gridCol w="685800"/>
                <a:gridCol w="609600"/>
                <a:gridCol w="1066800"/>
                <a:gridCol w="914400"/>
              </a:tblGrid>
              <a:tr h="36512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状态 </a:t>
                      </a: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ACTION </a:t>
                      </a:r>
                      <a:endParaRPr kumimoji="0"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GOTO </a:t>
                      </a:r>
                      <a:endParaRPr kumimoji="0" lang="en-US" altLang="zh-CN" sz="18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ACC</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4817" name="Text Box 65"/>
          <p:cNvSpPr txBox="1">
            <a:spLocks noChangeArrowheads="1"/>
          </p:cNvSpPr>
          <p:nvPr/>
        </p:nvSpPr>
        <p:spPr bwMode="auto">
          <a:xfrm>
            <a:off x="5387975" y="2079625"/>
            <a:ext cx="2232025" cy="396875"/>
          </a:xfrm>
          <a:prstGeom prst="rect">
            <a:avLst/>
          </a:prstGeom>
          <a:noFill/>
          <a:ln w="9525">
            <a:noFill/>
            <a:miter lim="800000"/>
          </a:ln>
        </p:spPr>
        <p:txBody>
          <a:bodyPr>
            <a:spAutoFit/>
          </a:bodyPr>
          <a:lstStyle/>
          <a:p>
            <a:pPr>
              <a:spcBef>
                <a:spcPct val="50000"/>
              </a:spcBef>
            </a:pPr>
            <a:r>
              <a:rPr kumimoji="1" lang="zh-CN" altLang="en-US" sz="2000">
                <a:solidFill>
                  <a:srgbClr val="FF0000"/>
                </a:solidFill>
                <a:latin typeface="Times New Roman" panose="02020603050405020304" pitchFamily="18" charset="0"/>
                <a:ea typeface="华文细黑" panose="02010600040101010101" pitchFamily="2" charset="-122"/>
              </a:rPr>
              <a:t>      </a:t>
            </a:r>
            <a:r>
              <a:rPr kumimoji="1" lang="en-US" altLang="zh-CN" sz="2000">
                <a:solidFill>
                  <a:srgbClr val="FF0000"/>
                </a:solidFill>
                <a:latin typeface="Times New Roman" panose="02020603050405020304" pitchFamily="18" charset="0"/>
                <a:ea typeface="华文细黑" panose="02010600040101010101" pitchFamily="2" charset="-122"/>
              </a:rPr>
              <a:t>LR(0)</a:t>
            </a:r>
            <a:r>
              <a:rPr kumimoji="1" lang="zh-CN" altLang="en-US" sz="2000">
                <a:solidFill>
                  <a:srgbClr val="FF0000"/>
                </a:solidFill>
                <a:latin typeface="Times New Roman" panose="02020603050405020304" pitchFamily="18" charset="0"/>
                <a:ea typeface="华文细黑" panose="02010600040101010101" pitchFamily="2" charset="-122"/>
              </a:rPr>
              <a:t>分析表</a:t>
            </a:r>
            <a:r>
              <a:rPr kumimoji="1" lang="zh-CN" altLang="en-US" sz="1800">
                <a:solidFill>
                  <a:srgbClr val="FF0000"/>
                </a:solidFill>
                <a:latin typeface="Times New Roman" panose="02020603050405020304" pitchFamily="18" charset="0"/>
                <a:ea typeface="华文细黑" panose="02010600040101010101" pitchFamily="2" charset="-122"/>
              </a:rPr>
              <a:t> </a:t>
            </a:r>
            <a:endParaRPr kumimoji="1" lang="zh-CN" altLang="en-US" sz="1800">
              <a:solidFill>
                <a:srgbClr val="FF0000"/>
              </a:solidFill>
              <a:latin typeface="Times New Roman" panose="02020603050405020304" pitchFamily="18" charset="0"/>
              <a:ea typeface="华文细黑" panose="02010600040101010101" pitchFamily="2" charset="-122"/>
            </a:endParaRPr>
          </a:p>
        </p:txBody>
      </p:sp>
      <p:sp>
        <p:nvSpPr>
          <p:cNvPr id="104513" name="Text Box 68"/>
          <p:cNvSpPr txBox="1">
            <a:spLocks noChangeArrowheads="1"/>
          </p:cNvSpPr>
          <p:nvPr/>
        </p:nvSpPr>
        <p:spPr bwMode="auto">
          <a:xfrm>
            <a:off x="323850" y="104775"/>
            <a:ext cx="8496300" cy="457200"/>
          </a:xfrm>
          <a:prstGeom prst="rect">
            <a:avLst/>
          </a:prstGeom>
          <a:noFill/>
          <a:ln w="9525">
            <a:noFill/>
            <a:miter lim="800000"/>
          </a:ln>
        </p:spPr>
        <p:txBody>
          <a:bodyPr>
            <a:spAutoFit/>
          </a:bodyPr>
          <a:lstStyle/>
          <a:p>
            <a:r>
              <a:rPr kumimoji="1" lang="zh-CN" altLang="en-US" sz="2400" b="1">
                <a:solidFill>
                  <a:srgbClr val="FF0000"/>
                </a:solidFill>
                <a:latin typeface="华文细黑" panose="02010600040101010101" pitchFamily="2" charset="-122"/>
                <a:ea typeface="华文细黑" panose="02010600040101010101" pitchFamily="2" charset="-122"/>
              </a:rPr>
              <a:t>四 构造</a:t>
            </a:r>
            <a:r>
              <a:rPr kumimoji="1" lang="en-US" altLang="zh-CN" sz="2400" b="1">
                <a:solidFill>
                  <a:srgbClr val="FF0000"/>
                </a:solidFill>
                <a:latin typeface="华文细黑" panose="02010600040101010101" pitchFamily="2" charset="-122"/>
                <a:ea typeface="华文细黑" panose="02010600040101010101" pitchFamily="2" charset="-122"/>
              </a:rPr>
              <a:t>LR</a:t>
            </a:r>
            <a:r>
              <a:rPr kumimoji="1" lang="zh-CN" altLang="en-US" sz="2400" b="1">
                <a:solidFill>
                  <a:srgbClr val="FF0000"/>
                </a:solidFill>
                <a:latin typeface="华文细黑" panose="02010600040101010101" pitchFamily="2" charset="-122"/>
                <a:ea typeface="华文细黑" panose="02010600040101010101" pitchFamily="2" charset="-122"/>
              </a:rPr>
              <a:t>（</a:t>
            </a:r>
            <a:r>
              <a:rPr kumimoji="1" lang="en-US" altLang="zh-CN" sz="2400" b="1">
                <a:solidFill>
                  <a:srgbClr val="FF0000"/>
                </a:solidFill>
                <a:latin typeface="华文细黑" panose="02010600040101010101" pitchFamily="2" charset="-122"/>
                <a:ea typeface="华文细黑" panose="02010600040101010101" pitchFamily="2" charset="-122"/>
                <a:cs typeface="Times New Roman" panose="02020603050405020304" pitchFamily="18" charset="0"/>
              </a:rPr>
              <a:t>0</a:t>
            </a:r>
            <a:r>
              <a:rPr kumimoji="1" lang="zh-CN" altLang="en-US" sz="2400" b="1">
                <a:solidFill>
                  <a:srgbClr val="FF0000"/>
                </a:solidFill>
                <a:latin typeface="华文细黑" panose="02010600040101010101" pitchFamily="2" charset="-122"/>
                <a:ea typeface="华文细黑" panose="02010600040101010101" pitchFamily="2" charset="-122"/>
              </a:rPr>
              <a:t>）分析表</a:t>
            </a:r>
            <a:r>
              <a:rPr kumimoji="1" lang="zh-CN" altLang="en-US" sz="2400" b="1">
                <a:solidFill>
                  <a:srgbClr val="FF3300"/>
                </a:solidFill>
                <a:latin typeface="华文细黑" panose="02010600040101010101" pitchFamily="2" charset="-122"/>
                <a:ea typeface="华文细黑" panose="02010600040101010101" pitchFamily="2" charset="-122"/>
              </a:rPr>
              <a:t>的算法</a:t>
            </a:r>
            <a:r>
              <a:rPr kumimoji="1" lang="zh-CN" altLang="en-US" sz="2400" b="1">
                <a:solidFill>
                  <a:srgbClr val="FF3300"/>
                </a:solidFill>
                <a:latin typeface="楷体_GB2312"/>
                <a:ea typeface="楷体_GB2312"/>
                <a:cs typeface="楷体_GB2312"/>
              </a:rPr>
              <a:t> </a:t>
            </a:r>
            <a:endParaRPr kumimoji="1" lang="zh-CN" altLang="en-US" sz="2400" b="1">
              <a:solidFill>
                <a:srgbClr val="FF3300"/>
              </a:solidFill>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wipe(left)">
                                      <p:cBhvr>
                                        <p:cTn id="7" dur="500"/>
                                        <p:tgtEl>
                                          <p:spTgt spid="7475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animEffect transition="in" filter="wipe(left)">
                                      <p:cBhvr>
                                        <p:cTn id="11" dur="500"/>
                                        <p:tgtEl>
                                          <p:spTgt spid="7475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74755">
                                            <p:txEl>
                                              <p:pRg st="4" end="4"/>
                                            </p:txEl>
                                          </p:spTgt>
                                        </p:tgtEl>
                                        <p:attrNameLst>
                                          <p:attrName>style.visibility</p:attrName>
                                        </p:attrNameLst>
                                      </p:cBhvr>
                                      <p:to>
                                        <p:strVal val="visible"/>
                                      </p:to>
                                    </p:set>
                                    <p:animEffect transition="in" filter="strips(downRight)">
                                      <p:cBhvr>
                                        <p:cTn id="16" dur="500"/>
                                        <p:tgtEl>
                                          <p:spTgt spid="74755">
                                            <p:txEl>
                                              <p:pRg st="4" end="4"/>
                                            </p:txEl>
                                          </p:spTgt>
                                        </p:tgtEl>
                                      </p:cBhvr>
                                    </p:animEffect>
                                  </p:childTnLst>
                                </p:cTn>
                              </p:par>
                              <p:par>
                                <p:cTn id="17" presetID="18" presetClass="entr" presetSubtype="6" fill="hold" nodeType="withEffect">
                                  <p:stCondLst>
                                    <p:cond delay="0"/>
                                  </p:stCondLst>
                                  <p:childTnLst>
                                    <p:set>
                                      <p:cBhvr>
                                        <p:cTn id="18" dur="1" fill="hold">
                                          <p:stCondLst>
                                            <p:cond delay="0"/>
                                          </p:stCondLst>
                                        </p:cTn>
                                        <p:tgtEl>
                                          <p:spTgt spid="74755">
                                            <p:txEl>
                                              <p:pRg st="5" end="5"/>
                                            </p:txEl>
                                          </p:spTgt>
                                        </p:tgtEl>
                                        <p:attrNameLst>
                                          <p:attrName>style.visibility</p:attrName>
                                        </p:attrNameLst>
                                      </p:cBhvr>
                                      <p:to>
                                        <p:strVal val="visible"/>
                                      </p:to>
                                    </p:set>
                                    <p:animEffect transition="in" filter="strips(downRight)">
                                      <p:cBhvr>
                                        <p:cTn id="19" dur="500"/>
                                        <p:tgtEl>
                                          <p:spTgt spid="74755">
                                            <p:txEl>
                                              <p:pRg st="5" end="5"/>
                                            </p:txEl>
                                          </p:spTgt>
                                        </p:tgtEl>
                                      </p:cBhvr>
                                    </p:animEffect>
                                  </p:childTnLst>
                                </p:cTn>
                              </p:par>
                              <p:par>
                                <p:cTn id="20" presetID="18" presetClass="entr" presetSubtype="6" fill="hold" nodeType="withEffect">
                                  <p:stCondLst>
                                    <p:cond delay="0"/>
                                  </p:stCondLst>
                                  <p:childTnLst>
                                    <p:set>
                                      <p:cBhvr>
                                        <p:cTn id="21" dur="1" fill="hold">
                                          <p:stCondLst>
                                            <p:cond delay="0"/>
                                          </p:stCondLst>
                                        </p:cTn>
                                        <p:tgtEl>
                                          <p:spTgt spid="74755">
                                            <p:txEl>
                                              <p:pRg st="6" end="6"/>
                                            </p:txEl>
                                          </p:spTgt>
                                        </p:tgtEl>
                                        <p:attrNameLst>
                                          <p:attrName>style.visibility</p:attrName>
                                        </p:attrNameLst>
                                      </p:cBhvr>
                                      <p:to>
                                        <p:strVal val="visible"/>
                                      </p:to>
                                    </p:set>
                                    <p:animEffect transition="in" filter="strips(downRight)">
                                      <p:cBhvr>
                                        <p:cTn id="22" dur="500"/>
                                        <p:tgtEl>
                                          <p:spTgt spid="74755">
                                            <p:txEl>
                                              <p:pRg st="6" end="6"/>
                                            </p:txEl>
                                          </p:spTgt>
                                        </p:tgtEl>
                                      </p:cBhvr>
                                    </p:animEffect>
                                  </p:childTnLst>
                                </p:cTn>
                              </p:par>
                              <p:par>
                                <p:cTn id="23" presetID="18" presetClass="entr" presetSubtype="6" fill="hold" nodeType="withEffect">
                                  <p:stCondLst>
                                    <p:cond delay="0"/>
                                  </p:stCondLst>
                                  <p:childTnLst>
                                    <p:set>
                                      <p:cBhvr>
                                        <p:cTn id="24" dur="1" fill="hold">
                                          <p:stCondLst>
                                            <p:cond delay="0"/>
                                          </p:stCondLst>
                                        </p:cTn>
                                        <p:tgtEl>
                                          <p:spTgt spid="74755">
                                            <p:txEl>
                                              <p:pRg st="7" end="7"/>
                                            </p:txEl>
                                          </p:spTgt>
                                        </p:tgtEl>
                                        <p:attrNameLst>
                                          <p:attrName>style.visibility</p:attrName>
                                        </p:attrNameLst>
                                      </p:cBhvr>
                                      <p:to>
                                        <p:strVal val="visible"/>
                                      </p:to>
                                    </p:set>
                                    <p:animEffect transition="in" filter="strips(downRight)">
                                      <p:cBhvr>
                                        <p:cTn id="25" dur="500"/>
                                        <p:tgtEl>
                                          <p:spTgt spid="74755">
                                            <p:txEl>
                                              <p:pRg st="7" end="7"/>
                                            </p:txEl>
                                          </p:spTgt>
                                        </p:tgtEl>
                                      </p:cBhvr>
                                    </p:animEffect>
                                  </p:childTnLst>
                                </p:cTn>
                              </p:par>
                              <p:par>
                                <p:cTn id="26" presetID="18" presetClass="entr" presetSubtype="6" fill="hold" nodeType="withEffect">
                                  <p:stCondLst>
                                    <p:cond delay="0"/>
                                  </p:stCondLst>
                                  <p:childTnLst>
                                    <p:set>
                                      <p:cBhvr>
                                        <p:cTn id="27" dur="1" fill="hold">
                                          <p:stCondLst>
                                            <p:cond delay="0"/>
                                          </p:stCondLst>
                                        </p:cTn>
                                        <p:tgtEl>
                                          <p:spTgt spid="74755">
                                            <p:txEl>
                                              <p:pRg st="8" end="8"/>
                                            </p:txEl>
                                          </p:spTgt>
                                        </p:tgtEl>
                                        <p:attrNameLst>
                                          <p:attrName>style.visibility</p:attrName>
                                        </p:attrNameLst>
                                      </p:cBhvr>
                                      <p:to>
                                        <p:strVal val="visible"/>
                                      </p:to>
                                    </p:set>
                                    <p:animEffect transition="in" filter="strips(downRight)">
                                      <p:cBhvr>
                                        <p:cTn id="28" dur="500"/>
                                        <p:tgtEl>
                                          <p:spTgt spid="74755">
                                            <p:txEl>
                                              <p:pRg st="8" end="8"/>
                                            </p:txEl>
                                          </p:spTgt>
                                        </p:tgtEl>
                                      </p:cBhvr>
                                    </p:animEffect>
                                  </p:childTnLst>
                                </p:cTn>
                              </p:par>
                              <p:par>
                                <p:cTn id="29" presetID="18" presetClass="entr" presetSubtype="6" fill="hold" nodeType="withEffect">
                                  <p:stCondLst>
                                    <p:cond delay="0"/>
                                  </p:stCondLst>
                                  <p:childTnLst>
                                    <p:set>
                                      <p:cBhvr>
                                        <p:cTn id="30" dur="1" fill="hold">
                                          <p:stCondLst>
                                            <p:cond delay="0"/>
                                          </p:stCondLst>
                                        </p:cTn>
                                        <p:tgtEl>
                                          <p:spTgt spid="74755">
                                            <p:txEl>
                                              <p:pRg st="9" end="9"/>
                                            </p:txEl>
                                          </p:spTgt>
                                        </p:tgtEl>
                                        <p:attrNameLst>
                                          <p:attrName>style.visibility</p:attrName>
                                        </p:attrNameLst>
                                      </p:cBhvr>
                                      <p:to>
                                        <p:strVal val="visible"/>
                                      </p:to>
                                    </p:set>
                                    <p:animEffect transition="in" filter="strips(downRight)">
                                      <p:cBhvr>
                                        <p:cTn id="31" dur="500"/>
                                        <p:tgtEl>
                                          <p:spTgt spid="74755">
                                            <p:txEl>
                                              <p:pRg st="9" end="9"/>
                                            </p:txEl>
                                          </p:spTgt>
                                        </p:tgtEl>
                                      </p:cBhvr>
                                    </p:animEffect>
                                  </p:childTnLst>
                                </p:cTn>
                              </p:par>
                              <p:par>
                                <p:cTn id="32" presetID="18" presetClass="entr" presetSubtype="6" fill="hold" nodeType="withEffect">
                                  <p:stCondLst>
                                    <p:cond delay="0"/>
                                  </p:stCondLst>
                                  <p:childTnLst>
                                    <p:set>
                                      <p:cBhvr>
                                        <p:cTn id="33" dur="1" fill="hold">
                                          <p:stCondLst>
                                            <p:cond delay="0"/>
                                          </p:stCondLst>
                                        </p:cTn>
                                        <p:tgtEl>
                                          <p:spTgt spid="74755">
                                            <p:txEl>
                                              <p:pRg st="10" end="10"/>
                                            </p:txEl>
                                          </p:spTgt>
                                        </p:tgtEl>
                                        <p:attrNameLst>
                                          <p:attrName>style.visibility</p:attrName>
                                        </p:attrNameLst>
                                      </p:cBhvr>
                                      <p:to>
                                        <p:strVal val="visible"/>
                                      </p:to>
                                    </p:set>
                                    <p:animEffect transition="in" filter="strips(downRight)">
                                      <p:cBhvr>
                                        <p:cTn id="34" dur="500"/>
                                        <p:tgtEl>
                                          <p:spTgt spid="7475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4817"/>
                                        </p:tgtEl>
                                        <p:attrNameLst>
                                          <p:attrName>style.visibility</p:attrName>
                                        </p:attrNameLst>
                                      </p:cBhvr>
                                      <p:to>
                                        <p:strVal val="visible"/>
                                      </p:to>
                                    </p:set>
                                    <p:animEffect transition="in" filter="fade">
                                      <p:cBhvr>
                                        <p:cTn id="39" dur="500"/>
                                        <p:tgtEl>
                                          <p:spTgt spid="74817"/>
                                        </p:tgtEl>
                                      </p:cBhvr>
                                    </p:animEffect>
                                  </p:childTnLst>
                                </p:cTn>
                              </p:par>
                              <p:par>
                                <p:cTn id="40" presetID="18" presetClass="entr" presetSubtype="6" fill="hold" nodeType="withEffect">
                                  <p:stCondLst>
                                    <p:cond delay="0"/>
                                  </p:stCondLst>
                                  <p:childTnLst>
                                    <p:set>
                                      <p:cBhvr>
                                        <p:cTn id="41" dur="1" fill="hold">
                                          <p:stCondLst>
                                            <p:cond delay="0"/>
                                          </p:stCondLst>
                                        </p:cTn>
                                        <p:tgtEl>
                                          <p:spTgt spid="677954"/>
                                        </p:tgtEl>
                                        <p:attrNameLst>
                                          <p:attrName>style.visibility</p:attrName>
                                        </p:attrNameLst>
                                      </p:cBhvr>
                                      <p:to>
                                        <p:strVal val="visible"/>
                                      </p:to>
                                    </p:set>
                                    <p:animEffect transition="in" filter="strips(downRight)">
                                      <p:cBhvr>
                                        <p:cTn id="42" dur="500"/>
                                        <p:tgtEl>
                                          <p:spTgt spid="677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1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灯片编号占位符 5"/>
          <p:cNvSpPr>
            <a:spLocks noGrp="1"/>
          </p:cNvSpPr>
          <p:nvPr>
            <p:ph type="sldNum" sz="quarter" idx="12"/>
          </p:nvPr>
        </p:nvSpPr>
        <p:spPr>
          <a:noFill/>
        </p:spPr>
        <p:txBody>
          <a:bodyPr/>
          <a:lstStyle/>
          <a:p>
            <a:fld id="{E63E4D14-B0A4-4024-AB13-EAAD0FF909EA}"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05474" name="Text Box 2"/>
          <p:cNvSpPr txBox="1">
            <a:spLocks noChangeArrowheads="1"/>
          </p:cNvSpPr>
          <p:nvPr/>
        </p:nvSpPr>
        <p:spPr bwMode="auto">
          <a:xfrm>
            <a:off x="374650" y="257175"/>
            <a:ext cx="8229600" cy="519113"/>
          </a:xfrm>
          <a:prstGeom prst="rect">
            <a:avLst/>
          </a:prstGeom>
          <a:noFill/>
          <a:ln w="9525">
            <a:noFill/>
            <a:miter lim="800000"/>
          </a:ln>
        </p:spPr>
        <p:txBody>
          <a:bodyPr>
            <a:spAutoFit/>
          </a:bodyPr>
          <a:lstStyle/>
          <a:p>
            <a:r>
              <a:rPr kumimoji="1" lang="zh-CN" altLang="en-US" sz="2800" b="1">
                <a:solidFill>
                  <a:srgbClr val="FF3300"/>
                </a:solidFill>
                <a:latin typeface="Times New Roman" panose="02020603050405020304" pitchFamily="18" charset="0"/>
                <a:ea typeface="华文细黑" panose="02010600040101010101" pitchFamily="2" charset="-122"/>
              </a:rPr>
              <a:t>五 </a:t>
            </a:r>
            <a:r>
              <a:rPr kumimoji="1" lang="zh-CN" altLang="en-US" sz="2800" b="1">
                <a:latin typeface="Times New Roman" panose="02020603050405020304" pitchFamily="18" charset="0"/>
                <a:ea typeface="华文细黑" panose="02010600040101010101" pitchFamily="2" charset="-122"/>
              </a:rPr>
              <a:t> </a:t>
            </a:r>
            <a:r>
              <a:rPr kumimoji="1" lang="en-US" altLang="zh-CN" sz="2800" b="1">
                <a:solidFill>
                  <a:srgbClr val="FF3300"/>
                </a:solidFill>
                <a:latin typeface="Times New Roman" panose="02020603050405020304" pitchFamily="18" charset="0"/>
                <a:ea typeface="华文细黑" panose="02010600040101010101" pitchFamily="2" charset="-122"/>
              </a:rPr>
              <a:t>LR</a:t>
            </a:r>
            <a:r>
              <a:rPr kumimoji="1" lang="zh-CN" altLang="en-US" sz="2800" b="1">
                <a:solidFill>
                  <a:srgbClr val="FF3300"/>
                </a:solidFill>
                <a:latin typeface="Times New Roman" panose="02020603050405020304" pitchFamily="18" charset="0"/>
                <a:ea typeface="华文细黑" panose="02010600040101010101" pitchFamily="2" charset="-122"/>
              </a:rPr>
              <a:t>（</a:t>
            </a:r>
            <a:r>
              <a:rPr kumimoji="1" lang="en-US" altLang="zh-CN" sz="2800" b="1">
                <a:solidFill>
                  <a:srgbClr val="FF3300"/>
                </a:solidFill>
                <a:latin typeface="Times New Roman" panose="02020603050405020304" pitchFamily="18" charset="0"/>
                <a:ea typeface="华文细黑" panose="02010600040101010101" pitchFamily="2" charset="-122"/>
              </a:rPr>
              <a:t>0</a:t>
            </a:r>
            <a:r>
              <a:rPr kumimoji="1" lang="zh-CN" altLang="en-US" sz="2800" b="1">
                <a:solidFill>
                  <a:srgbClr val="FF3300"/>
                </a:solidFill>
                <a:latin typeface="Times New Roman" panose="02020603050405020304" pitchFamily="18" charset="0"/>
                <a:ea typeface="华文细黑" panose="02010600040101010101" pitchFamily="2" charset="-122"/>
              </a:rPr>
              <a:t>）文法</a:t>
            </a:r>
            <a:endParaRPr kumimoji="1" lang="zh-CN" altLang="en-US" sz="2800" b="1">
              <a:latin typeface="楷体_GB2312"/>
              <a:ea typeface="楷体_GB2312"/>
              <a:cs typeface="楷体_GB2312"/>
            </a:endParaRPr>
          </a:p>
        </p:txBody>
      </p:sp>
      <p:sp>
        <p:nvSpPr>
          <p:cNvPr id="709636" name="Text Box 4"/>
          <p:cNvSpPr txBox="1">
            <a:spLocks noChangeArrowheads="1"/>
          </p:cNvSpPr>
          <p:nvPr/>
        </p:nvSpPr>
        <p:spPr bwMode="auto">
          <a:xfrm>
            <a:off x="71438" y="1143000"/>
            <a:ext cx="9144000" cy="2436813"/>
          </a:xfrm>
          <a:prstGeom prst="rect">
            <a:avLst/>
          </a:prstGeom>
          <a:noFill/>
          <a:ln w="9525">
            <a:noFill/>
            <a:miter lim="800000"/>
          </a:ln>
          <a:effectLst/>
        </p:spPr>
        <p:txBody>
          <a:bodyPr>
            <a:spAutoFit/>
          </a:bodyPr>
          <a:lstStyle/>
          <a:p>
            <a:pPr>
              <a:lnSpc>
                <a:spcPct val="85000"/>
              </a:lnSpc>
              <a:spcBef>
                <a:spcPct val="50000"/>
              </a:spcBef>
              <a:defRPr/>
            </a:pPr>
            <a:r>
              <a:rPr kumimoji="1" lang="zh-CN" altLang="en-US" sz="2400" b="1" dirty="0">
                <a:solidFill>
                  <a:srgbClr val="002060"/>
                </a:solidFill>
                <a:latin typeface="华文细黑" panose="02010600040101010101" pitchFamily="2" charset="-122"/>
                <a:ea typeface="华文细黑" panose="02010600040101010101" pitchFamily="2" charset="-122"/>
              </a:rPr>
              <a:t> </a:t>
            </a:r>
            <a:r>
              <a:rPr kumimoji="1" lang="en-US" altLang="zh-CN" sz="2400" b="1" dirty="0">
                <a:solidFill>
                  <a:srgbClr val="002060"/>
                </a:solidFill>
                <a:latin typeface="华文细黑" panose="02010600040101010101" pitchFamily="2" charset="-122"/>
                <a:ea typeface="华文细黑" panose="02010600040101010101" pitchFamily="2" charset="-122"/>
              </a:rPr>
              <a:t>1</a:t>
            </a:r>
            <a:r>
              <a:rPr kumimoji="1" lang="zh-CN" altLang="en-US" sz="2400" b="1" dirty="0">
                <a:solidFill>
                  <a:srgbClr val="002060"/>
                </a:solidFill>
                <a:latin typeface="华文细黑" panose="02010600040101010101" pitchFamily="2" charset="-122"/>
                <a:ea typeface="华文细黑" panose="02010600040101010101" pitchFamily="2" charset="-122"/>
              </a:rPr>
              <a:t>． 存在冲突的项目集</a:t>
            </a:r>
            <a:endParaRPr kumimoji="1" lang="zh-CN" altLang="en-US" sz="2400" b="1" dirty="0">
              <a:solidFill>
                <a:srgbClr val="002060"/>
              </a:solidFill>
              <a:latin typeface="华文细黑" panose="02010600040101010101" pitchFamily="2" charset="-122"/>
              <a:ea typeface="华文细黑" panose="02010600040101010101" pitchFamily="2" charset="-122"/>
            </a:endParaRPr>
          </a:p>
          <a:p>
            <a:pPr algn="just">
              <a:spcBef>
                <a:spcPct val="50000"/>
              </a:spcBef>
              <a:defRPr/>
            </a:pPr>
            <a:r>
              <a:rPr kumimoji="1" lang="zh-CN" altLang="en-US" sz="2400" b="1" dirty="0">
                <a:effectLst>
                  <a:outerShdw blurRad="38100" dist="38100" dir="2700000" algn="tl">
                    <a:srgbClr val="C0C0C0"/>
                  </a:outerShdw>
                </a:effectLst>
                <a:latin typeface="华文细黑" panose="02010600040101010101" pitchFamily="2" charset="-122"/>
                <a:ea typeface="华文细黑" panose="02010600040101010101" pitchFamily="2" charset="-122"/>
              </a:rPr>
              <a:t>        项目分成</a:t>
            </a:r>
            <a:r>
              <a:rPr kumimoji="1" lang="en-US" altLang="zh-CN" sz="2400" b="1" dirty="0">
                <a:effectLst>
                  <a:outerShdw blurRad="38100" dist="38100" dir="2700000" algn="tl">
                    <a:srgbClr val="C0C0C0"/>
                  </a:outerShdw>
                </a:effectLst>
                <a:latin typeface="华文细黑" panose="02010600040101010101" pitchFamily="2" charset="-122"/>
                <a:ea typeface="华文细黑" panose="02010600040101010101" pitchFamily="2" charset="-122"/>
              </a:rPr>
              <a:t>4</a:t>
            </a:r>
            <a:r>
              <a:rPr kumimoji="1" lang="zh-CN" altLang="en-US" sz="2400" b="1" dirty="0">
                <a:effectLst>
                  <a:outerShdw blurRad="38100" dist="38100" dir="2700000" algn="tl">
                    <a:srgbClr val="C0C0C0"/>
                  </a:outerShdw>
                </a:effectLst>
                <a:latin typeface="华文细黑" panose="02010600040101010101" pitchFamily="2" charset="-122"/>
                <a:ea typeface="华文细黑" panose="02010600040101010101" pitchFamily="2" charset="-122"/>
              </a:rPr>
              <a:t>类：</a:t>
            </a:r>
            <a:r>
              <a:rPr kumimoji="1" lang="zh-CN" altLang="en-US" sz="2400" b="1" dirty="0">
                <a:latin typeface="华文细黑" panose="02010600040101010101" pitchFamily="2" charset="-122"/>
                <a:ea typeface="华文细黑" panose="02010600040101010101" pitchFamily="2" charset="-122"/>
              </a:rPr>
              <a:t>移进项目、归约项目、待约项目和接受项目。 一个项目集中可能包含不同类型的项目，但必须满足两个条件：</a:t>
            </a:r>
            <a:endParaRPr kumimoji="1" lang="zh-CN" altLang="en-US" sz="2400" b="1" dirty="0">
              <a:latin typeface="华文细黑" panose="02010600040101010101" pitchFamily="2" charset="-122"/>
              <a:ea typeface="华文细黑" panose="02010600040101010101" pitchFamily="2" charset="-122"/>
            </a:endParaRPr>
          </a:p>
          <a:p>
            <a:pPr algn="just">
              <a:spcBef>
                <a:spcPct val="50000"/>
              </a:spcBef>
              <a:defRPr/>
            </a:pPr>
            <a:r>
              <a:rPr kumimoji="1" lang="en-US" altLang="zh-CN" sz="2400" b="1" dirty="0">
                <a:latin typeface="华文细黑" panose="02010600040101010101" pitchFamily="2" charset="-122"/>
                <a:ea typeface="华文细黑" panose="02010600040101010101" pitchFamily="2" charset="-122"/>
              </a:rPr>
              <a:t>1)</a:t>
            </a:r>
            <a:r>
              <a:rPr kumimoji="1" lang="zh-CN" altLang="en-US" sz="2400" b="1" dirty="0">
                <a:latin typeface="华文细黑" panose="02010600040101010101" pitchFamily="2" charset="-122"/>
                <a:ea typeface="华文细黑" panose="02010600040101010101" pitchFamily="2" charset="-122"/>
              </a:rPr>
              <a:t>不能有移进项目和归约项目并存，</a:t>
            </a:r>
            <a:endParaRPr kumimoji="1" lang="zh-CN" altLang="en-US" sz="2400" b="1" dirty="0">
              <a:latin typeface="华文细黑" panose="02010600040101010101" pitchFamily="2" charset="-122"/>
              <a:ea typeface="华文细黑" panose="02010600040101010101" pitchFamily="2" charset="-122"/>
            </a:endParaRPr>
          </a:p>
          <a:p>
            <a:pPr algn="just">
              <a:spcBef>
                <a:spcPct val="50000"/>
              </a:spcBef>
              <a:defRPr/>
            </a:pPr>
            <a:r>
              <a:rPr kumimoji="1" lang="en-US" altLang="zh-CN" sz="2400" b="1" dirty="0">
                <a:latin typeface="华文细黑" panose="02010600040101010101" pitchFamily="2" charset="-122"/>
                <a:ea typeface="华文细黑" panose="02010600040101010101" pitchFamily="2" charset="-122"/>
              </a:rPr>
              <a:t>2)</a:t>
            </a:r>
            <a:r>
              <a:rPr kumimoji="1" lang="zh-CN" altLang="en-US" sz="2400" b="1" dirty="0">
                <a:latin typeface="华文细黑" panose="02010600040101010101" pitchFamily="2" charset="-122"/>
                <a:ea typeface="华文细黑" panose="02010600040101010101" pitchFamily="2" charset="-122"/>
              </a:rPr>
              <a:t>不能有多个归约项目并存。</a:t>
            </a:r>
            <a:r>
              <a:rPr kumimoji="1" lang="zh-CN" altLang="en-US" sz="2400" b="1" dirty="0">
                <a:solidFill>
                  <a:schemeClr val="accent2"/>
                </a:solidFill>
                <a:latin typeface="华文细黑" panose="02010600040101010101" pitchFamily="2" charset="-122"/>
                <a:ea typeface="华文细黑" panose="02010600040101010101" pitchFamily="2" charset="-122"/>
              </a:rPr>
              <a:t>    </a:t>
            </a:r>
            <a:endParaRPr kumimoji="1" lang="zh-CN" altLang="en-US" sz="2400" b="1" dirty="0">
              <a:solidFill>
                <a:schemeClr val="accent2"/>
              </a:solidFill>
              <a:latin typeface="华文细黑" panose="02010600040101010101" pitchFamily="2" charset="-122"/>
              <a:ea typeface="华文细黑" panose="02010600040101010101" pitchFamily="2" charset="-122"/>
            </a:endParaRPr>
          </a:p>
        </p:txBody>
      </p:sp>
      <p:sp>
        <p:nvSpPr>
          <p:cNvPr id="709637" name="Text Box 5"/>
          <p:cNvSpPr txBox="1">
            <a:spLocks noChangeArrowheads="1"/>
          </p:cNvSpPr>
          <p:nvPr/>
        </p:nvSpPr>
        <p:spPr bwMode="auto">
          <a:xfrm>
            <a:off x="285750" y="3810000"/>
            <a:ext cx="8701088" cy="1938338"/>
          </a:xfrm>
          <a:prstGeom prst="rect">
            <a:avLst/>
          </a:prstGeom>
          <a:noFill/>
          <a:ln w="9525">
            <a:noFill/>
            <a:miter lim="800000"/>
          </a:ln>
        </p:spPr>
        <p:txBody>
          <a:bodyPr>
            <a:spAutoFit/>
          </a:bodyPr>
          <a:lstStyle/>
          <a:p>
            <a:pPr eaLnBrk="0" hangingPunct="0"/>
            <a:r>
              <a:rPr kumimoji="1" lang="zh-CN" altLang="en-US" sz="2000">
                <a:solidFill>
                  <a:srgbClr val="002060"/>
                </a:solidFill>
                <a:latin typeface="华文细黑" panose="02010600040101010101" pitchFamily="2" charset="-122"/>
                <a:ea typeface="华文细黑" panose="02010600040101010101" pitchFamily="2" charset="-122"/>
              </a:rPr>
              <a:t>          </a:t>
            </a:r>
            <a:r>
              <a:rPr kumimoji="1" lang="zh-CN" altLang="en-US" sz="2400" b="1">
                <a:solidFill>
                  <a:srgbClr val="002060"/>
                </a:solidFill>
                <a:latin typeface="华文细黑" panose="02010600040101010101" pitchFamily="2" charset="-122"/>
                <a:ea typeface="华文细黑" panose="02010600040101010101" pitchFamily="2" charset="-122"/>
              </a:rPr>
              <a:t>如果某一项目集出现</a:t>
            </a:r>
            <a:r>
              <a:rPr kumimoji="1" lang="zh-CN" altLang="en-US" sz="2400" b="1">
                <a:solidFill>
                  <a:srgbClr val="FF0000"/>
                </a:solidFill>
                <a:latin typeface="华文细黑" panose="02010600040101010101" pitchFamily="2" charset="-122"/>
                <a:ea typeface="华文细黑" panose="02010600040101010101" pitchFamily="2" charset="-122"/>
              </a:rPr>
              <a:t>移进项目和归约项目并存</a:t>
            </a:r>
            <a:r>
              <a:rPr kumimoji="1" lang="zh-CN" altLang="en-US" sz="2400" b="1">
                <a:solidFill>
                  <a:srgbClr val="002060"/>
                </a:solidFill>
                <a:latin typeface="华文细黑" panose="02010600040101010101" pitchFamily="2" charset="-122"/>
                <a:ea typeface="华文细黑" panose="02010600040101010101" pitchFamily="2" charset="-122"/>
              </a:rPr>
              <a:t>，我们说该项目集存在“</a:t>
            </a:r>
            <a:r>
              <a:rPr kumimoji="1" lang="zh-CN" altLang="en-US" sz="2400" b="1">
                <a:solidFill>
                  <a:srgbClr val="FF0000"/>
                </a:solidFill>
                <a:latin typeface="华文细黑" panose="02010600040101010101" pitchFamily="2" charset="-122"/>
                <a:ea typeface="华文细黑" panose="02010600040101010101" pitchFamily="2" charset="-122"/>
              </a:rPr>
              <a:t>移进</a:t>
            </a:r>
            <a:r>
              <a:rPr kumimoji="1" lang="en-US" altLang="zh-CN" sz="2400" b="1">
                <a:solidFill>
                  <a:srgbClr val="FF0000"/>
                </a:solidFill>
                <a:latin typeface="华文细黑" panose="02010600040101010101" pitchFamily="2" charset="-122"/>
                <a:ea typeface="华文细黑" panose="02010600040101010101" pitchFamily="2" charset="-122"/>
              </a:rPr>
              <a:t>-</a:t>
            </a:r>
            <a:r>
              <a:rPr kumimoji="1" lang="zh-CN" altLang="en-US" sz="2400" b="1">
                <a:solidFill>
                  <a:srgbClr val="FF0000"/>
                </a:solidFill>
                <a:latin typeface="华文细黑" panose="02010600040101010101" pitchFamily="2" charset="-122"/>
                <a:ea typeface="华文细黑" panose="02010600040101010101" pitchFamily="2" charset="-122"/>
              </a:rPr>
              <a:t>归约冲突</a:t>
            </a:r>
            <a:r>
              <a:rPr kumimoji="1" lang="zh-CN" altLang="en-US" sz="2400" b="1">
                <a:solidFill>
                  <a:srgbClr val="002060"/>
                </a:solidFill>
                <a:latin typeface="华文细黑" panose="02010600040101010101" pitchFamily="2" charset="-122"/>
                <a:ea typeface="华文细黑" panose="02010600040101010101" pitchFamily="2" charset="-122"/>
              </a:rPr>
              <a:t>”；</a:t>
            </a:r>
            <a:endParaRPr kumimoji="1" lang="zh-CN" altLang="en-US" sz="2400" b="1">
              <a:solidFill>
                <a:srgbClr val="002060"/>
              </a:solidFill>
              <a:latin typeface="华文细黑" panose="02010600040101010101" pitchFamily="2" charset="-122"/>
              <a:ea typeface="华文细黑" panose="02010600040101010101" pitchFamily="2" charset="-122"/>
            </a:endParaRPr>
          </a:p>
          <a:p>
            <a:pPr eaLnBrk="0" hangingPunct="0"/>
            <a:endParaRPr kumimoji="1" lang="zh-CN" altLang="en-US" sz="2400" b="1">
              <a:solidFill>
                <a:schemeClr val="tx2"/>
              </a:solidFill>
              <a:latin typeface="华文细黑" panose="02010600040101010101" pitchFamily="2" charset="-122"/>
              <a:ea typeface="华文细黑" panose="02010600040101010101" pitchFamily="2" charset="-122"/>
            </a:endParaRPr>
          </a:p>
          <a:p>
            <a:pPr eaLnBrk="0" hangingPunct="0"/>
            <a:r>
              <a:rPr kumimoji="1" lang="zh-CN" altLang="en-US" sz="2400" b="1">
                <a:solidFill>
                  <a:schemeClr val="tx2"/>
                </a:solidFill>
                <a:latin typeface="华文细黑" panose="02010600040101010101" pitchFamily="2" charset="-122"/>
                <a:ea typeface="华文细黑" panose="02010600040101010101" pitchFamily="2" charset="-122"/>
              </a:rPr>
              <a:t>        </a:t>
            </a:r>
            <a:r>
              <a:rPr kumimoji="1" lang="zh-CN" altLang="en-US" sz="2400" b="1">
                <a:solidFill>
                  <a:srgbClr val="002060"/>
                </a:solidFill>
                <a:latin typeface="华文细黑" panose="02010600040101010101" pitchFamily="2" charset="-122"/>
                <a:ea typeface="华文细黑" panose="02010600040101010101" pitchFamily="2" charset="-122"/>
              </a:rPr>
              <a:t>如果某一项目集出现多个归约项目并存，我们说该项目集存在“</a:t>
            </a:r>
            <a:r>
              <a:rPr kumimoji="1" lang="zh-CN" altLang="en-US" sz="2400" b="1">
                <a:solidFill>
                  <a:srgbClr val="FF0000"/>
                </a:solidFill>
                <a:latin typeface="华文细黑" panose="02010600040101010101" pitchFamily="2" charset="-122"/>
                <a:ea typeface="华文细黑" panose="02010600040101010101" pitchFamily="2" charset="-122"/>
              </a:rPr>
              <a:t>归约</a:t>
            </a:r>
            <a:r>
              <a:rPr kumimoji="1" lang="en-US" altLang="zh-CN" sz="2400" b="1">
                <a:solidFill>
                  <a:srgbClr val="FF0000"/>
                </a:solidFill>
                <a:latin typeface="华文细黑" panose="02010600040101010101" pitchFamily="2" charset="-122"/>
                <a:ea typeface="华文细黑" panose="02010600040101010101" pitchFamily="2" charset="-122"/>
              </a:rPr>
              <a:t>-</a:t>
            </a:r>
            <a:r>
              <a:rPr kumimoji="1" lang="zh-CN" altLang="en-US" sz="2400" b="1">
                <a:solidFill>
                  <a:srgbClr val="FF0000"/>
                </a:solidFill>
                <a:latin typeface="华文细黑" panose="02010600040101010101" pitchFamily="2" charset="-122"/>
                <a:ea typeface="华文细黑" panose="02010600040101010101" pitchFamily="2" charset="-122"/>
              </a:rPr>
              <a:t>归约冲突</a:t>
            </a:r>
            <a:r>
              <a:rPr kumimoji="1" lang="zh-CN" altLang="en-US" sz="2400" b="1">
                <a:solidFill>
                  <a:srgbClr val="002060"/>
                </a:solidFill>
                <a:latin typeface="华文细黑" panose="02010600040101010101" pitchFamily="2" charset="-122"/>
                <a:ea typeface="华文细黑" panose="02010600040101010101" pitchFamily="2" charset="-122"/>
              </a:rPr>
              <a:t>”。</a:t>
            </a:r>
            <a:endParaRPr kumimoji="1" lang="zh-CN" altLang="en-US" sz="2400" b="1">
              <a:solidFill>
                <a:srgbClr val="00206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9636">
                                            <p:txEl>
                                              <p:pRg st="1" end="1"/>
                                            </p:txEl>
                                          </p:spTgt>
                                        </p:tgtEl>
                                        <p:attrNameLst>
                                          <p:attrName>style.visibility</p:attrName>
                                        </p:attrNameLst>
                                      </p:cBhvr>
                                      <p:to>
                                        <p:strVal val="visible"/>
                                      </p:to>
                                    </p:set>
                                    <p:animEffect transition="in" filter="wipe(left)">
                                      <p:cBhvr>
                                        <p:cTn id="7" dur="500"/>
                                        <p:tgtEl>
                                          <p:spTgt spid="7096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709636">
                                            <p:txEl>
                                              <p:pRg st="2" end="2"/>
                                            </p:txEl>
                                          </p:spTgt>
                                        </p:tgtEl>
                                        <p:attrNameLst>
                                          <p:attrName>style.visibility</p:attrName>
                                        </p:attrNameLst>
                                      </p:cBhvr>
                                      <p:to>
                                        <p:strVal val="visible"/>
                                      </p:to>
                                    </p:set>
                                    <p:animEffect transition="in" filter="fade">
                                      <p:cBhvr>
                                        <p:cTn id="12" dur="500"/>
                                        <p:tgtEl>
                                          <p:spTgt spid="709636">
                                            <p:txEl>
                                              <p:pRg st="2" end="2"/>
                                            </p:txEl>
                                          </p:spTgt>
                                        </p:tgtEl>
                                      </p:cBhvr>
                                    </p:animEffect>
                                    <p:anim calcmode="lin" valueType="num">
                                      <p:cBhvr>
                                        <p:cTn id="13" dur="500" fill="hold"/>
                                        <p:tgtEl>
                                          <p:spTgt spid="709636">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709636">
                                            <p:txEl>
                                              <p:pRg st="2" end="2"/>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709636">
                                            <p:txEl>
                                              <p:pRg st="3" end="3"/>
                                            </p:txEl>
                                          </p:spTgt>
                                        </p:tgtEl>
                                        <p:attrNameLst>
                                          <p:attrName>style.visibility</p:attrName>
                                        </p:attrNameLst>
                                      </p:cBhvr>
                                      <p:to>
                                        <p:strVal val="visible"/>
                                      </p:to>
                                    </p:set>
                                    <p:animEffect transition="in" filter="fade">
                                      <p:cBhvr>
                                        <p:cTn id="17" dur="500"/>
                                        <p:tgtEl>
                                          <p:spTgt spid="709636">
                                            <p:txEl>
                                              <p:pRg st="3" end="3"/>
                                            </p:txEl>
                                          </p:spTgt>
                                        </p:tgtEl>
                                      </p:cBhvr>
                                    </p:animEffect>
                                    <p:anim calcmode="lin" valueType="num">
                                      <p:cBhvr>
                                        <p:cTn id="18" dur="500" fill="hold"/>
                                        <p:tgtEl>
                                          <p:spTgt spid="709636">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7096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09637">
                                            <p:txEl>
                                              <p:pRg st="0" end="0"/>
                                            </p:txEl>
                                          </p:spTgt>
                                        </p:tgtEl>
                                        <p:attrNameLst>
                                          <p:attrName>style.visibility</p:attrName>
                                        </p:attrNameLst>
                                      </p:cBhvr>
                                      <p:to>
                                        <p:strVal val="visible"/>
                                      </p:to>
                                    </p:set>
                                    <p:animEffect transition="in" filter="fade">
                                      <p:cBhvr>
                                        <p:cTn id="24" dur="500"/>
                                        <p:tgtEl>
                                          <p:spTgt spid="70963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9637">
                                            <p:txEl>
                                              <p:pRg st="2" end="2"/>
                                            </p:txEl>
                                          </p:spTgt>
                                        </p:tgtEl>
                                        <p:attrNameLst>
                                          <p:attrName>style.visibility</p:attrName>
                                        </p:attrNameLst>
                                      </p:cBhvr>
                                      <p:to>
                                        <p:strVal val="visible"/>
                                      </p:to>
                                    </p:set>
                                    <p:animEffect transition="in" filter="fade">
                                      <p:cBhvr>
                                        <p:cTn id="29" dur="500"/>
                                        <p:tgtEl>
                                          <p:spTgt spid="7096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灯片编号占位符 5"/>
          <p:cNvSpPr>
            <a:spLocks noGrp="1"/>
          </p:cNvSpPr>
          <p:nvPr>
            <p:ph type="sldNum" sz="quarter" idx="12"/>
          </p:nvPr>
        </p:nvSpPr>
        <p:spPr>
          <a:noFill/>
        </p:spPr>
        <p:txBody>
          <a:bodyPr/>
          <a:lstStyle/>
          <a:p>
            <a:fld id="{BAE92BA5-78BC-4EBB-B25E-64083958EA28}"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8611" name="Rectangle 2"/>
          <p:cNvSpPr>
            <a:spLocks noGrp="1" noChangeArrowheads="1"/>
          </p:cNvSpPr>
          <p:nvPr>
            <p:ph type="body" idx="1"/>
          </p:nvPr>
        </p:nvSpPr>
        <p:spPr>
          <a:xfrm>
            <a:off x="468313" y="260350"/>
            <a:ext cx="8229600" cy="5510213"/>
          </a:xfrm>
        </p:spPr>
        <p:txBody>
          <a:bodyPr/>
          <a:lstStyle/>
          <a:p>
            <a:pPr eaLnBrk="1" hangingPunct="1">
              <a:lnSpc>
                <a:spcPct val="120000"/>
              </a:lnSpc>
            </a:pPr>
            <a:r>
              <a:rPr lang="zh-CN" altLang="en-US" sz="2100" b="1">
                <a:solidFill>
                  <a:srgbClr val="FF0000"/>
                </a:solidFill>
                <a:cs typeface="Times New Roman" panose="02020603050405020304" pitchFamily="18" charset="0"/>
              </a:rPr>
              <a:t>冲突</a:t>
            </a:r>
            <a:r>
              <a:rPr lang="zh-CN" altLang="en-US" sz="2100" b="1">
                <a:cs typeface="Times New Roman" panose="02020603050405020304" pitchFamily="18" charset="0"/>
              </a:rPr>
              <a:t>：若一个项目集中同时存在两个有效项目，其动作是不同的，就会产生冲突。</a:t>
            </a:r>
            <a:endParaRPr lang="zh-CN" altLang="en-US" sz="2100" b="1">
              <a:cs typeface="Times New Roman" panose="02020603050405020304" pitchFamily="18" charset="0"/>
            </a:endParaRPr>
          </a:p>
          <a:p>
            <a:pPr eaLnBrk="1" hangingPunct="1">
              <a:lnSpc>
                <a:spcPct val="120000"/>
              </a:lnSpc>
            </a:pPr>
            <a:r>
              <a:rPr lang="zh-CN" altLang="en-US" sz="2100" b="1">
                <a:solidFill>
                  <a:srgbClr val="FF0000"/>
                </a:solidFill>
                <a:cs typeface="Times New Roman" panose="02020603050405020304" pitchFamily="18" charset="0"/>
              </a:rPr>
              <a:t>冲突类型：</a:t>
            </a:r>
            <a:endParaRPr lang="zh-CN" altLang="en-US" sz="2100" b="1">
              <a:solidFill>
                <a:srgbClr val="FF0000"/>
              </a:solidFill>
              <a:cs typeface="Times New Roman" panose="02020603050405020304" pitchFamily="18" charset="0"/>
            </a:endParaRPr>
          </a:p>
          <a:p>
            <a:pPr lvl="1" eaLnBrk="1" hangingPunct="1">
              <a:lnSpc>
                <a:spcPct val="120000"/>
              </a:lnSpc>
            </a:pPr>
            <a:r>
              <a:rPr lang="en-US" altLang="zh-CN" sz="2000" b="1">
                <a:cs typeface="Times New Roman" panose="02020603050405020304" pitchFamily="18" charset="0"/>
              </a:rPr>
              <a:t>1</a:t>
            </a:r>
            <a:r>
              <a:rPr lang="zh-CN" altLang="en-US" sz="2000" b="1">
                <a:cs typeface="Times New Roman" panose="02020603050405020304" pitchFamily="18" charset="0"/>
              </a:rPr>
              <a:t>）移进</a:t>
            </a:r>
            <a:r>
              <a:rPr lang="en-US" altLang="zh-CN" sz="2000" b="1">
                <a:cs typeface="Times New Roman" panose="02020603050405020304" pitchFamily="18" charset="0"/>
              </a:rPr>
              <a:t>-</a:t>
            </a:r>
            <a:r>
              <a:rPr lang="zh-CN" altLang="en-US" sz="2000" b="1">
                <a:cs typeface="Times New Roman" panose="02020603050405020304" pitchFamily="18" charset="0"/>
              </a:rPr>
              <a:t>归约冲突</a:t>
            </a:r>
            <a:endParaRPr lang="zh-CN" altLang="en-US" sz="2000" b="1">
              <a:cs typeface="Times New Roman" panose="02020603050405020304" pitchFamily="18" charset="0"/>
            </a:endParaRPr>
          </a:p>
          <a:p>
            <a:pPr lvl="1" eaLnBrk="1" hangingPunct="1">
              <a:lnSpc>
                <a:spcPct val="120000"/>
              </a:lnSpc>
              <a:buFont typeface="Wingdings" panose="05000000000000000000" pitchFamily="2" charset="2"/>
              <a:buNone/>
            </a:pPr>
            <a:r>
              <a:rPr lang="zh-CN" altLang="en-US" sz="2000">
                <a:cs typeface="Times New Roman" panose="02020603050405020304" pitchFamily="18" charset="0"/>
              </a:rPr>
              <a:t>                       </a:t>
            </a:r>
            <a:endParaRPr lang="zh-CN" altLang="en-US" sz="2000">
              <a:cs typeface="Times New Roman" panose="02020603050405020304" pitchFamily="18" charset="0"/>
            </a:endParaRPr>
          </a:p>
          <a:p>
            <a:pPr lvl="1" eaLnBrk="1" hangingPunct="1">
              <a:lnSpc>
                <a:spcPct val="120000"/>
              </a:lnSpc>
              <a:buFont typeface="Wingdings" panose="05000000000000000000" pitchFamily="2" charset="2"/>
              <a:buNone/>
            </a:pPr>
            <a:endParaRPr lang="zh-CN" altLang="en-US" sz="2000">
              <a:cs typeface="Times New Roman" panose="02020603050405020304" pitchFamily="18" charset="0"/>
            </a:endParaRPr>
          </a:p>
          <a:p>
            <a:pPr lvl="1" eaLnBrk="1" hangingPunct="1">
              <a:lnSpc>
                <a:spcPct val="120000"/>
              </a:lnSpc>
            </a:pPr>
            <a:r>
              <a:rPr lang="en-US" altLang="zh-CN" sz="2000" b="1">
                <a:cs typeface="Times New Roman" panose="02020603050405020304" pitchFamily="18" charset="0"/>
              </a:rPr>
              <a:t>2</a:t>
            </a:r>
            <a:r>
              <a:rPr lang="zh-CN" altLang="en-US" sz="2000" b="1">
                <a:cs typeface="Times New Roman" panose="02020603050405020304" pitchFamily="18" charset="0"/>
              </a:rPr>
              <a:t>）归约</a:t>
            </a:r>
            <a:r>
              <a:rPr lang="en-US" altLang="zh-CN" sz="2000" b="1">
                <a:cs typeface="Times New Roman" panose="02020603050405020304" pitchFamily="18" charset="0"/>
              </a:rPr>
              <a:t>-</a:t>
            </a:r>
            <a:r>
              <a:rPr lang="zh-CN" altLang="en-US" sz="2000" b="1">
                <a:cs typeface="Times New Roman" panose="02020603050405020304" pitchFamily="18" charset="0"/>
              </a:rPr>
              <a:t>归约冲突</a:t>
            </a:r>
            <a:endParaRPr lang="zh-CN" altLang="en-US" sz="2000" b="1">
              <a:cs typeface="Times New Roman" panose="02020603050405020304" pitchFamily="18" charset="0"/>
            </a:endParaRPr>
          </a:p>
          <a:p>
            <a:pPr lvl="1" eaLnBrk="1" hangingPunct="1">
              <a:lnSpc>
                <a:spcPct val="120000"/>
              </a:lnSpc>
            </a:pPr>
            <a:endParaRPr lang="zh-CN" altLang="en-US" sz="2000" b="1">
              <a:cs typeface="Times New Roman" panose="02020603050405020304" pitchFamily="18" charset="0"/>
            </a:endParaRPr>
          </a:p>
          <a:p>
            <a:pPr lvl="1" eaLnBrk="1" hangingPunct="1">
              <a:lnSpc>
                <a:spcPct val="120000"/>
              </a:lnSpc>
              <a:buFont typeface="Wingdings" panose="05000000000000000000" pitchFamily="2" charset="2"/>
              <a:buNone/>
            </a:pPr>
            <a:r>
              <a:rPr lang="zh-CN" altLang="en-US" sz="2000">
                <a:cs typeface="Times New Roman" panose="02020603050405020304" pitchFamily="18" charset="0"/>
              </a:rPr>
              <a:t>      </a:t>
            </a:r>
            <a:endParaRPr lang="zh-CN" altLang="en-US" sz="2000" b="1">
              <a:cs typeface="Times New Roman" panose="02020603050405020304" pitchFamily="18" charset="0"/>
            </a:endParaRPr>
          </a:p>
          <a:p>
            <a:pPr eaLnBrk="1" hangingPunct="1">
              <a:lnSpc>
                <a:spcPct val="120000"/>
              </a:lnSpc>
            </a:pPr>
            <a:r>
              <a:rPr lang="zh-CN" altLang="en-US" sz="2100" b="1">
                <a:solidFill>
                  <a:srgbClr val="FF0000"/>
                </a:solidFill>
                <a:cs typeface="Times New Roman" panose="02020603050405020304" pitchFamily="18" charset="0"/>
              </a:rPr>
              <a:t>冲突解决</a:t>
            </a:r>
            <a:r>
              <a:rPr lang="zh-CN" altLang="en-US" sz="2100" b="1">
                <a:cs typeface="Times New Roman" panose="02020603050405020304" pitchFamily="18" charset="0"/>
              </a:rPr>
              <a:t>：</a:t>
            </a:r>
            <a:endParaRPr lang="zh-CN" altLang="en-US" sz="2100" b="1">
              <a:cs typeface="Times New Roman" panose="02020603050405020304" pitchFamily="18" charset="0"/>
            </a:endParaRPr>
          </a:p>
          <a:p>
            <a:pPr lvl="1" eaLnBrk="1" hangingPunct="1">
              <a:lnSpc>
                <a:spcPct val="120000"/>
              </a:lnSpc>
            </a:pPr>
            <a:r>
              <a:rPr lang="zh-CN" altLang="en-US" sz="2000" b="1">
                <a:cs typeface="Times New Roman" panose="02020603050405020304" pitchFamily="18" charset="0"/>
              </a:rPr>
              <a:t>通过向前看</a:t>
            </a:r>
            <a:r>
              <a:rPr lang="en-US" altLang="zh-CN" sz="2000" b="1">
                <a:cs typeface="Times New Roman" panose="02020603050405020304" pitchFamily="18" charset="0"/>
              </a:rPr>
              <a:t>k</a:t>
            </a:r>
            <a:r>
              <a:rPr lang="zh-CN" altLang="en-US" sz="2000" b="1">
                <a:cs typeface="Times New Roman" panose="02020603050405020304" pitchFamily="18" charset="0"/>
              </a:rPr>
              <a:t>个符号来解决，能解决的称为</a:t>
            </a:r>
            <a:r>
              <a:rPr lang="en-US" altLang="zh-CN" sz="2000" b="1">
                <a:cs typeface="Times New Roman" panose="02020603050405020304" pitchFamily="18" charset="0"/>
              </a:rPr>
              <a:t>LR(k)</a:t>
            </a:r>
            <a:r>
              <a:rPr lang="zh-CN" altLang="en-US" sz="2000" b="1">
                <a:cs typeface="Times New Roman" panose="02020603050405020304" pitchFamily="18" charset="0"/>
              </a:rPr>
              <a:t>文法</a:t>
            </a:r>
            <a:endParaRPr lang="zh-CN" altLang="en-US" sz="2000" b="1">
              <a:cs typeface="Times New Roman" panose="02020603050405020304" pitchFamily="18" charset="0"/>
            </a:endParaRPr>
          </a:p>
          <a:p>
            <a:pPr lvl="1" eaLnBrk="1" hangingPunct="1">
              <a:lnSpc>
                <a:spcPct val="120000"/>
              </a:lnSpc>
            </a:pPr>
            <a:r>
              <a:rPr lang="zh-CN" altLang="en-US" sz="2000" b="1">
                <a:cs typeface="Times New Roman" panose="02020603050405020304" pitchFamily="18" charset="0"/>
              </a:rPr>
              <a:t>无论向前看多少符号都无法解决冲突</a:t>
            </a:r>
            <a:r>
              <a:rPr lang="en-US" altLang="zh-CN" sz="2000" b="1">
                <a:cs typeface="Times New Roman" panose="02020603050405020304" pitchFamily="18" charset="0"/>
              </a:rPr>
              <a:t>——</a:t>
            </a:r>
            <a:r>
              <a:rPr lang="zh-CN" altLang="en-US" sz="2000" b="1">
                <a:cs typeface="Times New Roman" panose="02020603050405020304" pitchFamily="18" charset="0"/>
              </a:rPr>
              <a:t>非</a:t>
            </a:r>
            <a:r>
              <a:rPr lang="en-US" altLang="zh-CN" sz="2000" b="1">
                <a:cs typeface="Times New Roman" panose="02020603050405020304" pitchFamily="18" charset="0"/>
              </a:rPr>
              <a:t>LR(k)</a:t>
            </a:r>
            <a:r>
              <a:rPr lang="zh-CN" altLang="en-US" sz="2000" b="1">
                <a:cs typeface="Times New Roman" panose="02020603050405020304" pitchFamily="18" charset="0"/>
              </a:rPr>
              <a:t>文法</a:t>
            </a:r>
            <a:endParaRPr lang="zh-CN" altLang="en-US" sz="2000" b="1">
              <a:cs typeface="Times New Roman" panose="02020603050405020304" pitchFamily="18" charset="0"/>
            </a:endParaRPr>
          </a:p>
        </p:txBody>
      </p:sp>
      <p:grpSp>
        <p:nvGrpSpPr>
          <p:cNvPr id="3" name="Group 3"/>
          <p:cNvGrpSpPr/>
          <p:nvPr/>
        </p:nvGrpSpPr>
        <p:grpSpPr bwMode="auto">
          <a:xfrm>
            <a:off x="682625" y="1876425"/>
            <a:ext cx="2374900" cy="1060450"/>
            <a:chOff x="509" y="1389"/>
            <a:chExt cx="1496" cy="668"/>
          </a:xfrm>
        </p:grpSpPr>
        <p:sp>
          <p:nvSpPr>
            <p:cNvPr id="106513" name="Text Box 4"/>
            <p:cNvSpPr txBox="1">
              <a:spLocks noChangeArrowheads="1"/>
            </p:cNvSpPr>
            <p:nvPr/>
          </p:nvSpPr>
          <p:spPr bwMode="auto">
            <a:xfrm>
              <a:off x="509" y="1515"/>
              <a:ext cx="614" cy="285"/>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lang="en-US" altLang="zh-CN" sz="2000" b="1" baseline="-25000">
                  <a:latin typeface="Times New Roman" panose="02020603050405020304" pitchFamily="18" charset="0"/>
                  <a:ea typeface="华文细黑" panose="02010600040101010101" pitchFamily="2" charset="-122"/>
                  <a:cs typeface="Times New Roman" panose="02020603050405020304" pitchFamily="18" charset="0"/>
                </a:rPr>
                <a:t>k </a:t>
              </a:r>
              <a:r>
                <a:rPr lang="zh-CN" altLang="en-US" b="1">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6514" name="AutoShape 5"/>
            <p:cNvSpPr/>
            <p:nvPr/>
          </p:nvSpPr>
          <p:spPr bwMode="auto">
            <a:xfrm>
              <a:off x="1021" y="1565"/>
              <a:ext cx="46" cy="318"/>
            </a:xfrm>
            <a:prstGeom prst="leftBrace">
              <a:avLst>
                <a:gd name="adj1" fmla="val 57609"/>
                <a:gd name="adj2" fmla="val 50000"/>
              </a:avLst>
            </a:prstGeom>
            <a:noFill/>
            <a:ln w="9525">
              <a:solidFill>
                <a:schemeClr val="tx1"/>
              </a:solidFill>
              <a:round/>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6515" name="Text Box 6"/>
            <p:cNvSpPr txBox="1">
              <a:spLocks noChangeArrowheads="1"/>
            </p:cNvSpPr>
            <p:nvPr/>
          </p:nvSpPr>
          <p:spPr bwMode="auto">
            <a:xfrm>
              <a:off x="1066" y="1389"/>
              <a:ext cx="939" cy="310"/>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sz="2000">
                  <a:latin typeface="Times New Roman" panose="02020603050405020304" pitchFamily="18" charset="0"/>
                  <a:ea typeface="华文细黑" panose="02010600040101010101" pitchFamily="2" charset="-122"/>
                  <a:cs typeface="Times New Roman" panose="02020603050405020304" pitchFamily="18" charset="0"/>
                </a:rPr>
                <a:t>A</a:t>
              </a:r>
              <a:r>
                <a:rPr lang="en-US" altLang="zh-CN" sz="20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α. bβ</a:t>
              </a:r>
              <a:endParaRPr lang="en-US" altLang="zh-CN" sz="20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p:txBody>
        </p:sp>
        <p:sp>
          <p:nvSpPr>
            <p:cNvPr id="106516" name="Text Box 7"/>
            <p:cNvSpPr txBox="1">
              <a:spLocks noChangeArrowheads="1"/>
            </p:cNvSpPr>
            <p:nvPr/>
          </p:nvSpPr>
          <p:spPr bwMode="auto">
            <a:xfrm>
              <a:off x="1066" y="1747"/>
              <a:ext cx="771" cy="310"/>
            </a:xfrm>
            <a:prstGeom prst="rect">
              <a:avLst/>
            </a:prstGeom>
            <a:noFill/>
            <a:ln w="9525">
              <a:noFill/>
              <a:miter lim="800000"/>
            </a:ln>
          </p:spPr>
          <p:txBody>
            <a:bodyPr>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sz="2000">
                  <a:latin typeface="Times New Roman" panose="02020603050405020304" pitchFamily="18" charset="0"/>
                  <a:ea typeface="华文细黑" panose="02010600040101010101" pitchFamily="2" charset="-122"/>
                  <a:cs typeface="Times New Roman" panose="02020603050405020304" pitchFamily="18" charset="0"/>
                </a:rPr>
                <a:t>B</a:t>
              </a:r>
              <a:r>
                <a:rPr lang="en-US" altLang="zh-CN" sz="20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γ.</a:t>
              </a:r>
              <a:endParaRPr lang="en-US" altLang="zh-CN" sz="20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p:txBody>
        </p:sp>
      </p:grpSp>
      <p:grpSp>
        <p:nvGrpSpPr>
          <p:cNvPr id="4" name="Group 8"/>
          <p:cNvGrpSpPr/>
          <p:nvPr/>
        </p:nvGrpSpPr>
        <p:grpSpPr bwMode="auto">
          <a:xfrm>
            <a:off x="3419475" y="2006600"/>
            <a:ext cx="4370388" cy="944563"/>
            <a:chOff x="2109" y="1450"/>
            <a:chExt cx="2753" cy="595"/>
          </a:xfrm>
        </p:grpSpPr>
        <p:sp>
          <p:nvSpPr>
            <p:cNvPr id="106508" name="Text Box 9"/>
            <p:cNvSpPr txBox="1">
              <a:spLocks noChangeArrowheads="1"/>
            </p:cNvSpPr>
            <p:nvPr/>
          </p:nvSpPr>
          <p:spPr bwMode="auto">
            <a:xfrm>
              <a:off x="2109" y="1570"/>
              <a:ext cx="1556" cy="310"/>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zh-CN" altLang="en-US" sz="2000" b="1">
                  <a:latin typeface="Times New Roman" panose="02020603050405020304" pitchFamily="18" charset="0"/>
                  <a:ea typeface="华文细黑" panose="02010600040101010101" pitchFamily="2" charset="-122"/>
                  <a:cs typeface="Times New Roman" panose="02020603050405020304" pitchFamily="18" charset="0"/>
                </a:rPr>
                <a:t>面临输入符号</a:t>
              </a:r>
              <a:r>
                <a:rPr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lang="zh-CN" altLang="en-US" sz="2000" b="1">
                  <a:latin typeface="Times New Roman" panose="02020603050405020304" pitchFamily="18" charset="0"/>
                  <a:ea typeface="华文细黑" panose="02010600040101010101" pitchFamily="2" charset="-122"/>
                  <a:cs typeface="Times New Roman" panose="02020603050405020304" pitchFamily="18" charset="0"/>
                </a:rPr>
                <a:t>时</a:t>
              </a:r>
              <a:endParaRPr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6509" name="AutoShape 10"/>
            <p:cNvSpPr/>
            <p:nvPr/>
          </p:nvSpPr>
          <p:spPr bwMode="auto">
            <a:xfrm>
              <a:off x="3651" y="1615"/>
              <a:ext cx="46" cy="318"/>
            </a:xfrm>
            <a:prstGeom prst="leftBrace">
              <a:avLst>
                <a:gd name="adj1" fmla="val 57609"/>
                <a:gd name="adj2" fmla="val 50000"/>
              </a:avLst>
            </a:prstGeom>
            <a:noFill/>
            <a:ln w="9525">
              <a:solidFill>
                <a:schemeClr val="tx1"/>
              </a:solidFill>
              <a:round/>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6510" name="Text Box 11"/>
            <p:cNvSpPr txBox="1">
              <a:spLocks noChangeArrowheads="1"/>
            </p:cNvSpPr>
            <p:nvPr/>
          </p:nvSpPr>
          <p:spPr bwMode="auto">
            <a:xfrm>
              <a:off x="3498" y="1450"/>
              <a:ext cx="707" cy="285"/>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zh-CN" altLang="en-US" sz="1800" b="1">
                  <a:latin typeface="Times New Roman" panose="02020603050405020304" pitchFamily="18" charset="0"/>
                  <a:ea typeface="华文细黑" panose="02010600040101010101" pitchFamily="2" charset="-122"/>
                  <a:cs typeface="Times New Roman" panose="02020603050405020304" pitchFamily="18" charset="0"/>
                </a:rPr>
                <a:t>移进</a:t>
              </a:r>
              <a:r>
                <a:rPr lang="en-US" altLang="zh-CN" sz="1800" b="1">
                  <a:latin typeface="Times New Roman" panose="02020603050405020304" pitchFamily="18" charset="0"/>
                  <a:ea typeface="华文细黑" panose="02010600040101010101" pitchFamily="2" charset="-122"/>
                  <a:cs typeface="Times New Roman" panose="02020603050405020304" pitchFamily="18" charset="0"/>
                </a:rPr>
                <a:t>b</a:t>
              </a:r>
              <a:endParaRPr lang="en-US" altLang="zh-CN" sz="18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p:txBody>
        </p:sp>
        <p:sp>
          <p:nvSpPr>
            <p:cNvPr id="106511" name="Text Box 12"/>
            <p:cNvSpPr txBox="1">
              <a:spLocks noChangeArrowheads="1"/>
            </p:cNvSpPr>
            <p:nvPr/>
          </p:nvSpPr>
          <p:spPr bwMode="auto">
            <a:xfrm>
              <a:off x="3522" y="1785"/>
              <a:ext cx="998" cy="260"/>
            </a:xfrm>
            <a:prstGeom prst="rect">
              <a:avLst/>
            </a:prstGeom>
            <a:noFill/>
            <a:ln w="9525">
              <a:noFill/>
              <a:miter lim="800000"/>
            </a:ln>
          </p:spPr>
          <p:txBody>
            <a:bodyPr>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sz="18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γ</a:t>
              </a:r>
              <a:r>
                <a:rPr lang="zh-CN" altLang="en-US" sz="1800" b="1">
                  <a:latin typeface="Times New Roman" panose="02020603050405020304" pitchFamily="18" charset="0"/>
                  <a:ea typeface="华文细黑" panose="02010600040101010101" pitchFamily="2" charset="-122"/>
                  <a:cs typeface="Times New Roman" panose="02020603050405020304" pitchFamily="18" charset="0"/>
                </a:rPr>
                <a:t>归约为</a:t>
              </a:r>
              <a:r>
                <a:rPr lang="en-US" altLang="zh-CN" sz="1800" b="1">
                  <a:latin typeface="Times New Roman" panose="02020603050405020304" pitchFamily="18" charset="0"/>
                  <a:ea typeface="华文细黑" panose="02010600040101010101" pitchFamily="2" charset="-122"/>
                  <a:cs typeface="Times New Roman" panose="02020603050405020304" pitchFamily="18" charset="0"/>
                </a:rPr>
                <a:t>B</a:t>
              </a:r>
              <a:endParaRPr lang="en-US" altLang="zh-CN" sz="18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6512" name="Text Box 13"/>
            <p:cNvSpPr txBox="1">
              <a:spLocks noChangeArrowheads="1"/>
            </p:cNvSpPr>
            <p:nvPr/>
          </p:nvSpPr>
          <p:spPr bwMode="auto">
            <a:xfrm>
              <a:off x="4204" y="1561"/>
              <a:ext cx="658" cy="310"/>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zh-CN" altLang="en-US" sz="2000" b="1">
                  <a:latin typeface="Times New Roman" panose="02020603050405020304" pitchFamily="18" charset="0"/>
                  <a:ea typeface="华文细黑" panose="02010600040101010101" pitchFamily="2" charset="-122"/>
                  <a:cs typeface="Times New Roman" panose="02020603050405020304" pitchFamily="18" charset="0"/>
                </a:rPr>
                <a:t>冲突</a:t>
              </a:r>
              <a:endParaRPr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p:txBody>
        </p:sp>
      </p:grpSp>
      <p:grpSp>
        <p:nvGrpSpPr>
          <p:cNvPr id="5" name="Group 14"/>
          <p:cNvGrpSpPr/>
          <p:nvPr/>
        </p:nvGrpSpPr>
        <p:grpSpPr bwMode="auto">
          <a:xfrm>
            <a:off x="2286000" y="3284538"/>
            <a:ext cx="1298575" cy="1060450"/>
            <a:chOff x="1882" y="2251"/>
            <a:chExt cx="818" cy="668"/>
          </a:xfrm>
        </p:grpSpPr>
        <p:sp>
          <p:nvSpPr>
            <p:cNvPr id="106505" name="AutoShape 15"/>
            <p:cNvSpPr/>
            <p:nvPr/>
          </p:nvSpPr>
          <p:spPr bwMode="auto">
            <a:xfrm>
              <a:off x="1882" y="2427"/>
              <a:ext cx="46" cy="318"/>
            </a:xfrm>
            <a:prstGeom prst="leftBrace">
              <a:avLst>
                <a:gd name="adj1" fmla="val 57609"/>
                <a:gd name="adj2" fmla="val 50000"/>
              </a:avLst>
            </a:prstGeom>
            <a:noFill/>
            <a:ln w="9525">
              <a:solidFill>
                <a:schemeClr val="tx1"/>
              </a:solidFill>
              <a:round/>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6506" name="Text Box 16"/>
            <p:cNvSpPr txBox="1">
              <a:spLocks noChangeArrowheads="1"/>
            </p:cNvSpPr>
            <p:nvPr/>
          </p:nvSpPr>
          <p:spPr bwMode="auto">
            <a:xfrm>
              <a:off x="1927" y="2251"/>
              <a:ext cx="773" cy="310"/>
            </a:xfrm>
            <a:prstGeom prst="rect">
              <a:avLst/>
            </a:prstGeom>
            <a:noFill/>
            <a:ln w="9525">
              <a:noFill/>
              <a:miter lim="800000"/>
            </a:ln>
          </p:spPr>
          <p:txBody>
            <a:bodyPr wrap="none">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sz="2000">
                  <a:latin typeface="Times New Roman" panose="02020603050405020304" pitchFamily="18" charset="0"/>
                  <a:ea typeface="华文细黑" panose="02010600040101010101" pitchFamily="2" charset="-122"/>
                  <a:cs typeface="Times New Roman" panose="02020603050405020304" pitchFamily="18" charset="0"/>
                </a:rPr>
                <a:t>A</a:t>
              </a:r>
              <a:r>
                <a:rPr lang="en-US" altLang="zh-CN" sz="20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β. </a:t>
              </a:r>
              <a:endParaRPr lang="en-US" altLang="zh-CN" sz="20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p:txBody>
        </p:sp>
        <p:sp>
          <p:nvSpPr>
            <p:cNvPr id="106507" name="Text Box 17"/>
            <p:cNvSpPr txBox="1">
              <a:spLocks noChangeArrowheads="1"/>
            </p:cNvSpPr>
            <p:nvPr/>
          </p:nvSpPr>
          <p:spPr bwMode="auto">
            <a:xfrm>
              <a:off x="1927" y="2609"/>
              <a:ext cx="771" cy="310"/>
            </a:xfrm>
            <a:prstGeom prst="rect">
              <a:avLst/>
            </a:prstGeom>
            <a:noFill/>
            <a:ln w="9525">
              <a:noFill/>
              <a:miter lim="800000"/>
            </a:ln>
          </p:spPr>
          <p:txBody>
            <a:bodyPr>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sz="2000">
                  <a:latin typeface="Times New Roman" panose="02020603050405020304" pitchFamily="18" charset="0"/>
                  <a:ea typeface="华文细黑" panose="02010600040101010101" pitchFamily="2" charset="-122"/>
                  <a:cs typeface="Times New Roman" panose="02020603050405020304" pitchFamily="18" charset="0"/>
                </a:rPr>
                <a:t>B</a:t>
              </a:r>
              <a:r>
                <a:rPr lang="en-US" altLang="zh-CN" sz="20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γ.</a:t>
              </a:r>
              <a:endParaRPr lang="en-US" altLang="zh-CN" sz="20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p:txBody>
        </p:sp>
      </p:grpSp>
      <p:sp>
        <p:nvSpPr>
          <p:cNvPr id="76807" name="Text Box 18"/>
          <p:cNvSpPr txBox="1">
            <a:spLocks noChangeArrowheads="1"/>
          </p:cNvSpPr>
          <p:nvPr/>
        </p:nvSpPr>
        <p:spPr bwMode="auto">
          <a:xfrm>
            <a:off x="4802188" y="3429000"/>
            <a:ext cx="1655762" cy="862013"/>
          </a:xfrm>
          <a:prstGeom prst="rect">
            <a:avLst/>
          </a:prstGeom>
          <a:noFill/>
          <a:ln w="9525">
            <a:noFill/>
            <a:miter lim="800000"/>
          </a:ln>
        </p:spPr>
        <p:txBody>
          <a:bodyPr>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en-US" altLang="zh-CN" sz="18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β</a:t>
            </a:r>
            <a:r>
              <a:rPr lang="zh-CN" altLang="en-US" sz="1800" b="1">
                <a:latin typeface="Times New Roman" panose="02020603050405020304" pitchFamily="18" charset="0"/>
                <a:ea typeface="华文细黑" panose="02010600040101010101" pitchFamily="2" charset="-122"/>
                <a:cs typeface="Times New Roman" panose="02020603050405020304" pitchFamily="18" charset="0"/>
              </a:rPr>
              <a:t>归约为</a:t>
            </a:r>
            <a:r>
              <a:rPr lang="en-US" altLang="zh-CN" sz="1800" b="1">
                <a:latin typeface="Times New Roman" panose="02020603050405020304" pitchFamily="18" charset="0"/>
                <a:ea typeface="华文细黑" panose="02010600040101010101" pitchFamily="2" charset="-122"/>
                <a:cs typeface="Times New Roman" panose="02020603050405020304" pitchFamily="18" charset="0"/>
              </a:rPr>
              <a:t>A</a:t>
            </a:r>
            <a:endParaRPr lang="en-US" altLang="zh-CN" sz="1800" b="1">
              <a:latin typeface="Times New Roman" panose="02020603050405020304" pitchFamily="18" charset="0"/>
              <a:ea typeface="华文细黑" panose="02010600040101010101" pitchFamily="2" charset="-122"/>
              <a:cs typeface="Times New Roman" panose="02020603050405020304" pitchFamily="18" charset="0"/>
            </a:endParaRPr>
          </a:p>
          <a:p>
            <a:pPr marL="669925" indent="-325755">
              <a:lnSpc>
                <a:spcPct val="130000"/>
              </a:lnSpc>
              <a:spcBef>
                <a:spcPct val="20000"/>
              </a:spcBef>
              <a:buClr>
                <a:schemeClr val="accent2"/>
              </a:buClr>
              <a:buSzPct val="60000"/>
              <a:buFont typeface="Wingdings" panose="05000000000000000000" pitchFamily="2" charset="2"/>
              <a:buNone/>
            </a:pPr>
            <a:r>
              <a:rPr lang="en-US" altLang="zh-CN" sz="18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γ</a:t>
            </a:r>
            <a:r>
              <a:rPr lang="zh-CN" altLang="en-US" sz="1800" b="1">
                <a:latin typeface="Times New Roman" panose="02020603050405020304" pitchFamily="18" charset="0"/>
                <a:ea typeface="华文细黑" panose="02010600040101010101" pitchFamily="2" charset="-122"/>
                <a:cs typeface="Times New Roman" panose="02020603050405020304" pitchFamily="18" charset="0"/>
              </a:rPr>
              <a:t>归约为</a:t>
            </a:r>
            <a:r>
              <a:rPr lang="en-US" altLang="zh-CN" sz="1800" b="1">
                <a:latin typeface="Times New Roman" panose="02020603050405020304" pitchFamily="18" charset="0"/>
                <a:ea typeface="华文细黑" panose="02010600040101010101" pitchFamily="2" charset="-122"/>
                <a:cs typeface="Times New Roman" panose="02020603050405020304" pitchFamily="18" charset="0"/>
              </a:rPr>
              <a:t>B</a:t>
            </a:r>
            <a:endParaRPr lang="zh-CN" altLang="en-US" sz="18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6808" name="Text Box 19"/>
          <p:cNvSpPr txBox="1">
            <a:spLocks noChangeArrowheads="1"/>
          </p:cNvSpPr>
          <p:nvPr/>
        </p:nvSpPr>
        <p:spPr bwMode="auto">
          <a:xfrm>
            <a:off x="6794500" y="3570288"/>
            <a:ext cx="1152525" cy="412750"/>
          </a:xfrm>
          <a:prstGeom prst="rect">
            <a:avLst/>
          </a:prstGeom>
          <a:noFill/>
          <a:ln w="9525">
            <a:noFill/>
            <a:miter lim="800000"/>
          </a:ln>
        </p:spPr>
        <p:txBody>
          <a:bodyPr>
            <a:spAutoFit/>
          </a:bodyPr>
          <a:lstStyle/>
          <a:p>
            <a:pPr marL="669925" indent="-325755">
              <a:lnSpc>
                <a:spcPct val="130000"/>
              </a:lnSpc>
              <a:spcBef>
                <a:spcPct val="20000"/>
              </a:spcBef>
              <a:buClr>
                <a:schemeClr val="accent2"/>
              </a:buClr>
              <a:buSzPct val="60000"/>
              <a:buFont typeface="Wingdings" panose="05000000000000000000" pitchFamily="2" charset="2"/>
              <a:buNone/>
            </a:pPr>
            <a:r>
              <a:rPr lang="zh-CN" altLang="en-US" sz="1800" b="1">
                <a:latin typeface="Times New Roman" panose="02020603050405020304" pitchFamily="18" charset="0"/>
                <a:ea typeface="华文细黑" panose="02010600040101010101" pitchFamily="2" charset="-122"/>
                <a:cs typeface="Times New Roman" panose="02020603050405020304" pitchFamily="18" charset="0"/>
              </a:rPr>
              <a:t>冲突</a:t>
            </a:r>
            <a:endParaRPr lang="zh-CN" altLang="en-US" sz="18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文本框 1"/>
          <p:cNvSpPr txBox="1"/>
          <p:nvPr/>
        </p:nvSpPr>
        <p:spPr>
          <a:xfrm>
            <a:off x="1703388" y="3549650"/>
            <a:ext cx="635000" cy="400050"/>
          </a:xfrm>
          <a:prstGeom prst="rect">
            <a:avLst/>
          </a:prstGeom>
          <a:noFill/>
        </p:spPr>
        <p:txBody>
          <a:bodyPr wrap="none">
            <a:spAutoFit/>
          </a:bodyPr>
          <a:lstStyle/>
          <a:p>
            <a:pPr eaLnBrk="0" hangingPunct="0">
              <a:defRPr/>
            </a:pPr>
            <a:r>
              <a:rPr lang="en-US" altLang="zh-CN" sz="2000" b="1" kern="0" dirty="0" err="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lang="en-US" altLang="zh-CN" sz="2000" b="1" kern="0" baseline="-25000" dirty="0" err="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k</a:t>
            </a:r>
            <a:r>
              <a:rPr lang="zh-CN" altLang="en-US" sz="2000" b="1" kern="0" dirty="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endParaRPr lang="zh-CN" altLang="en-US" dirty="0">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dissolve">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wipe(left)">
                                      <p:cBhvr>
                                        <p:cTn id="12" dur="500"/>
                                        <p:tgtEl>
                                          <p:spTgt spid="68611">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8611">
                                            <p:txEl>
                                              <p:pRg st="2" end="2"/>
                                            </p:txEl>
                                          </p:spTgt>
                                        </p:tgtEl>
                                        <p:attrNameLst>
                                          <p:attrName>style.visibility</p:attrName>
                                        </p:attrNameLst>
                                      </p:cBhvr>
                                      <p:to>
                                        <p:strVal val="visible"/>
                                      </p:to>
                                    </p:set>
                                    <p:animEffect transition="in" filter="wipe(left)">
                                      <p:cBhvr>
                                        <p:cTn id="16" dur="500"/>
                                        <p:tgtEl>
                                          <p:spTgt spid="68611">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par>
                                <p:cTn id="21" presetID="22" presetClass="entr" presetSubtype="8"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8611">
                                            <p:txEl>
                                              <p:pRg st="5" end="5"/>
                                            </p:txEl>
                                          </p:spTgt>
                                        </p:tgtEl>
                                        <p:attrNameLst>
                                          <p:attrName>style.visibility</p:attrName>
                                        </p:attrNameLst>
                                      </p:cBhvr>
                                      <p:to>
                                        <p:strVal val="visible"/>
                                      </p:to>
                                    </p:set>
                                  </p:childTnLst>
                                </p:cTn>
                              </p:par>
                            </p:childTnLst>
                          </p:cTn>
                        </p:par>
                        <p:par>
                          <p:cTn id="28" fill="hold">
                            <p:stCondLst>
                              <p:cond delay="0"/>
                            </p:stCondLst>
                            <p:childTnLst>
                              <p:par>
                                <p:cTn id="29" presetID="22" presetClass="entr" presetSubtype="8"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par>
                                <p:cTn id="32" presetID="22" presetClass="entr" presetSubtype="8"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76807"/>
                                        </p:tgtEl>
                                        <p:attrNameLst>
                                          <p:attrName>style.visibility</p:attrName>
                                        </p:attrNameLst>
                                      </p:cBhvr>
                                      <p:to>
                                        <p:strVal val="visible"/>
                                      </p:to>
                                    </p:set>
                                    <p:animEffect transition="in" filter="wipe(left)">
                                      <p:cBhvr>
                                        <p:cTn id="38" dur="500"/>
                                        <p:tgtEl>
                                          <p:spTgt spid="76807"/>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768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8611">
                                            <p:txEl>
                                              <p:pRg st="8" end="8"/>
                                            </p:txEl>
                                          </p:spTgt>
                                        </p:tgtEl>
                                        <p:attrNameLst>
                                          <p:attrName>style.visibility</p:attrName>
                                        </p:attrNameLst>
                                      </p:cBhvr>
                                      <p:to>
                                        <p:strVal val="visible"/>
                                      </p:to>
                                    </p:set>
                                    <p:animEffect transition="in" filter="wipe(left)">
                                      <p:cBhvr>
                                        <p:cTn id="45" dur="500"/>
                                        <p:tgtEl>
                                          <p:spTgt spid="68611">
                                            <p:txEl>
                                              <p:pRg st="8" end="8"/>
                                            </p:txEl>
                                          </p:spTgt>
                                        </p:tgtEl>
                                      </p:cBhvr>
                                    </p:animEffec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0"/>
                                          </p:stCondLst>
                                        </p:cTn>
                                        <p:tgtEl>
                                          <p:spTgt spid="68611">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6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p:bldP spid="76808"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灯片编号占位符 5"/>
          <p:cNvSpPr>
            <a:spLocks noGrp="1"/>
          </p:cNvSpPr>
          <p:nvPr>
            <p:ph type="sldNum" sz="quarter" idx="12"/>
          </p:nvPr>
        </p:nvSpPr>
        <p:spPr>
          <a:noFill/>
        </p:spPr>
        <p:txBody>
          <a:bodyPr/>
          <a:lstStyle/>
          <a:p>
            <a:fld id="{C0804B8B-E6F6-419F-9BC6-E1A0D5358277}"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9635" name="Text Box 3"/>
          <p:cNvSpPr txBox="1">
            <a:spLocks noChangeArrowheads="1"/>
          </p:cNvSpPr>
          <p:nvPr/>
        </p:nvSpPr>
        <p:spPr bwMode="auto">
          <a:xfrm>
            <a:off x="0" y="893763"/>
            <a:ext cx="8748713" cy="1616075"/>
          </a:xfrm>
          <a:prstGeom prst="rect">
            <a:avLst/>
          </a:prstGeom>
          <a:noFill/>
          <a:ln w="9525">
            <a:noFill/>
            <a:miter lim="800000"/>
          </a:ln>
        </p:spPr>
        <p:txBody>
          <a:bodyPr>
            <a:spAutoFit/>
          </a:bodyPr>
          <a:lstStyle/>
          <a:p>
            <a:pPr>
              <a:spcBef>
                <a:spcPct val="50000"/>
              </a:spcBef>
            </a:pPr>
            <a:r>
              <a:rPr kumimoji="1" lang="zh-CN" altLang="en-US" sz="22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移进</a:t>
            </a:r>
            <a:r>
              <a:rPr kumimoji="1" lang="en-US" altLang="zh-CN" sz="22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归约冲突：</a:t>
            </a:r>
            <a:endParaRPr kumimoji="1" lang="zh-CN" altLang="en-US" sz="22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2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例如某项目集为</a:t>
            </a:r>
            <a:r>
              <a:rPr kumimoji="1" lang="zh-CN" altLang="en-US" sz="2200" b="1" baseline="-3000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，因</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是移进项目，而</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是归约项目，则当面临输入符号</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时，无法确定应把</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移进栈，还是把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归约为</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，从而发生移进</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归约冲突。 </a:t>
            </a:r>
            <a:endPar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9636" name="Text Box 4"/>
          <p:cNvSpPr txBox="1">
            <a:spLocks noChangeArrowheads="1"/>
          </p:cNvSpPr>
          <p:nvPr/>
        </p:nvSpPr>
        <p:spPr bwMode="auto">
          <a:xfrm>
            <a:off x="0" y="2460625"/>
            <a:ext cx="8686800" cy="1616075"/>
          </a:xfrm>
          <a:prstGeom prst="rect">
            <a:avLst/>
          </a:prstGeom>
          <a:noFill/>
          <a:ln w="9525">
            <a:noFill/>
            <a:miter lim="800000"/>
          </a:ln>
        </p:spPr>
        <p:txBody>
          <a:bodyPr>
            <a:spAutoFit/>
          </a:bodyPr>
          <a:lstStyle/>
          <a:p>
            <a:pPr>
              <a:spcBef>
                <a:spcPct val="50000"/>
              </a:spcBef>
            </a:pPr>
            <a:r>
              <a:rPr kumimoji="1" lang="zh-CN" altLang="en-US" sz="22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归约</a:t>
            </a:r>
            <a:r>
              <a:rPr kumimoji="1" lang="en-US" altLang="zh-CN" sz="22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归约冲突</a:t>
            </a:r>
            <a:endParaRPr kumimoji="1" lang="zh-CN" altLang="en-US" sz="22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如果某一项目集中存在多个归约项目并存，则该项目集存在归约</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归约冲突。例如某项目集为</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，则在该状态下，不知应归约为</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还是</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10661" name="Text Box 5"/>
          <p:cNvSpPr txBox="1">
            <a:spLocks noChangeArrowheads="1"/>
          </p:cNvSpPr>
          <p:nvPr/>
        </p:nvSpPr>
        <p:spPr bwMode="auto">
          <a:xfrm>
            <a:off x="0" y="4170363"/>
            <a:ext cx="9144000" cy="1754187"/>
          </a:xfrm>
          <a:prstGeom prst="rect">
            <a:avLst/>
          </a:prstGeom>
          <a:noFill/>
          <a:ln w="9525">
            <a:noFill/>
            <a:miter lim="800000"/>
          </a:ln>
        </p:spPr>
        <p:txBody>
          <a:bodyPr>
            <a:spAutoFit/>
          </a:bodyPr>
          <a:lstStyle/>
          <a:p>
            <a:pPr algn="just">
              <a:spcBef>
                <a:spcPct val="50000"/>
              </a:spcBef>
            </a:pPr>
            <a:r>
              <a:rPr kumimoji="1" lang="en-US" altLang="zh-CN" sz="24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2. LR(0) </a:t>
            </a:r>
            <a:r>
              <a:rPr kumimoji="1" lang="zh-CN" altLang="en-US" sz="24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文法定义</a:t>
            </a:r>
            <a:endParaRPr kumimoji="1" lang="zh-CN" altLang="en-US" sz="24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400" b="1">
                <a:solidFill>
                  <a:schemeClr val="accent2"/>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若一个文法的</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项目集规范族不存在含“移进</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归约冲突”或“归约</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归约冲突”的项目集，则该文法称为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文法，所构造的分析表为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分析表。显然</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分析表不存在多重定义。  </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7525" name="Text Box 6"/>
          <p:cNvSpPr txBox="1">
            <a:spLocks noChangeArrowheads="1"/>
          </p:cNvSpPr>
          <p:nvPr/>
        </p:nvSpPr>
        <p:spPr bwMode="auto">
          <a:xfrm>
            <a:off x="374650" y="257175"/>
            <a:ext cx="8229600" cy="519113"/>
          </a:xfrm>
          <a:prstGeom prst="rect">
            <a:avLst/>
          </a:prstGeom>
          <a:noFill/>
          <a:ln w="9525">
            <a:noFill/>
            <a:miter lim="800000"/>
          </a:ln>
        </p:spPr>
        <p:txBody>
          <a:bodyPr>
            <a:spAutoFit/>
          </a:bodyPr>
          <a:lstStyle/>
          <a:p>
            <a:r>
              <a:rPr kumimoji="1" lang="zh-CN" altLang="en-US"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五 </a:t>
            </a:r>
            <a:r>
              <a:rPr kumimoji="1" lang="zh-CN" altLang="en-US" sz="28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）文法</a:t>
            </a:r>
            <a:endParaRPr kumimoji="1" lang="zh-CN" altLang="en-US" sz="2800" b="1">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dissolve">
                                      <p:cBhvr>
                                        <p:cTn id="12" dur="500"/>
                                        <p:tgtEl>
                                          <p:spTgt spid="6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6">
                                            <p:txEl>
                                              <p:pRg st="0" end="0"/>
                                            </p:txEl>
                                          </p:spTgt>
                                        </p:tgtEl>
                                        <p:attrNameLst>
                                          <p:attrName>style.visibility</p:attrName>
                                        </p:attrNameLst>
                                      </p:cBhvr>
                                      <p:to>
                                        <p:strVal val="visible"/>
                                      </p:to>
                                    </p:set>
                                    <p:animEffect transition="in" filter="fade">
                                      <p:cBhvr>
                                        <p:cTn id="17" dur="500"/>
                                        <p:tgtEl>
                                          <p:spTgt spid="6963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9636">
                                            <p:txEl>
                                              <p:pRg st="1" end="1"/>
                                            </p:txEl>
                                          </p:spTgt>
                                        </p:tgtEl>
                                        <p:attrNameLst>
                                          <p:attrName>style.visibility</p:attrName>
                                        </p:attrNameLst>
                                      </p:cBhvr>
                                      <p:to>
                                        <p:strVal val="visible"/>
                                      </p:to>
                                    </p:set>
                                    <p:animEffect transition="in" filter="dissolve">
                                      <p:cBhvr>
                                        <p:cTn id="22" dur="500"/>
                                        <p:tgtEl>
                                          <p:spTgt spid="6963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0661"/>
                                        </p:tgtEl>
                                        <p:attrNameLst>
                                          <p:attrName>style.visibility</p:attrName>
                                        </p:attrNameLst>
                                      </p:cBhvr>
                                      <p:to>
                                        <p:strVal val="visible"/>
                                      </p:to>
                                    </p:set>
                                    <p:animEffect transition="in" filter="fade">
                                      <p:cBhvr>
                                        <p:cTn id="27" dur="500"/>
                                        <p:tgtEl>
                                          <p:spTgt spid="71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5"/>
          <p:cNvSpPr>
            <a:spLocks noGrp="1"/>
          </p:cNvSpPr>
          <p:nvPr>
            <p:ph type="sldNum" sz="quarter" idx="12"/>
          </p:nvPr>
        </p:nvSpPr>
        <p:spPr>
          <a:xfrm>
            <a:off x="6516688" y="6021388"/>
            <a:ext cx="2133600" cy="457200"/>
          </a:xfrm>
          <a:noFill/>
        </p:spPr>
        <p:txBody>
          <a:bodyPr/>
          <a:lstStyle/>
          <a:p>
            <a:fld id="{01B21686-4B47-4453-BB9F-DABB100A3BF2}"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8546" name="Text Box 3"/>
          <p:cNvSpPr txBox="1">
            <a:spLocks noChangeArrowheads="1"/>
          </p:cNvSpPr>
          <p:nvPr/>
        </p:nvSpPr>
        <p:spPr bwMode="auto">
          <a:xfrm>
            <a:off x="0" y="685800"/>
            <a:ext cx="9144000" cy="854075"/>
          </a:xfrm>
          <a:prstGeom prst="rect">
            <a:avLst/>
          </a:prstGeom>
          <a:noFill/>
          <a:ln w="9525">
            <a:noFill/>
            <a:miter lim="800000"/>
          </a:ln>
        </p:spPr>
        <p:txBody>
          <a:bodyPr>
            <a:spAutoFit/>
          </a:bodyPr>
          <a:lstStyle/>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例：</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，判断该文法是否为</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文法。为什么？</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解：</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12708" name="Text Box 4"/>
          <p:cNvSpPr txBox="1">
            <a:spLocks noChangeArrowheads="1"/>
          </p:cNvSpPr>
          <p:nvPr/>
        </p:nvSpPr>
        <p:spPr bwMode="auto">
          <a:xfrm>
            <a:off x="1143000" y="1143000"/>
            <a:ext cx="1905000" cy="1768475"/>
          </a:xfrm>
          <a:prstGeom prst="rect">
            <a:avLst/>
          </a:prstGeom>
          <a:solidFill>
            <a:srgbClr val="CCFFFF"/>
          </a:solidFill>
          <a:ln w="9525">
            <a:noFill/>
            <a:miter lim="800000"/>
          </a:ln>
        </p:spPr>
        <p:txBody>
          <a:bodyPr>
            <a:spAutoFit/>
          </a:bodyPr>
          <a:lstStyle/>
          <a:p>
            <a:pPr>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增广文法：</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(0)S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(1)S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(S)S</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(2)S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712710" name="Text Box 6"/>
          <p:cNvSpPr txBox="1">
            <a:spLocks noChangeArrowheads="1"/>
          </p:cNvSpPr>
          <p:nvPr/>
        </p:nvSpPr>
        <p:spPr bwMode="auto">
          <a:xfrm>
            <a:off x="4932363" y="981075"/>
            <a:ext cx="4211637" cy="3938588"/>
          </a:xfrm>
          <a:prstGeom prst="rect">
            <a:avLst/>
          </a:prstGeom>
          <a:solidFill>
            <a:schemeClr val="bg1"/>
          </a:solidFill>
          <a:ln w="9525">
            <a:noFill/>
            <a:miter lim="800000"/>
          </a:ln>
        </p:spPr>
        <p:txBody>
          <a:bodyPr>
            <a:spAutoFit/>
          </a:bodyPr>
          <a:lstStyle/>
          <a:p>
            <a:pPr algn="just">
              <a:spcBef>
                <a:spcPct val="50000"/>
              </a:spcBef>
            </a:pP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）项目集规范族</a:t>
            </a:r>
            <a:endPar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1</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(.S)S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3</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(S.)S}</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4</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(S).S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5</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(S)S.}</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因为</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4</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都包含了移进</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归约冲突，所以该文法不是</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文法。 </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712711" name="Group 7"/>
          <p:cNvGraphicFramePr>
            <a:graphicFrameLocks noGrp="1"/>
          </p:cNvGraphicFramePr>
          <p:nvPr/>
        </p:nvGraphicFramePr>
        <p:xfrm>
          <a:off x="250825" y="3067050"/>
          <a:ext cx="4597706" cy="3587097"/>
        </p:xfrm>
        <a:graphic>
          <a:graphicData uri="http://schemas.openxmlformats.org/drawingml/2006/table">
            <a:tbl>
              <a:tblPr/>
              <a:tblGrid>
                <a:gridCol w="609600"/>
                <a:gridCol w="1066800"/>
                <a:gridCol w="762000"/>
                <a:gridCol w="1248081"/>
                <a:gridCol w="911225"/>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状态 </a:t>
                      </a:r>
                      <a:endPar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4" marR="91434"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ACTION </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GOTO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 </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0</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r>
                        <a:rPr kumimoji="0" lang="zh-CN" altLang="en-US" sz="2000" b="1" i="0" u="none" strike="noStrike" cap="none" normalizeH="0" baseline="-25000">
                          <a:ln>
                            <a:noFill/>
                          </a:ln>
                          <a:solidFill>
                            <a:schemeClr val="tx1"/>
                          </a:solidFill>
                          <a:effectLst/>
                          <a:latin typeface="楷体_GB2312" pitchFamily="49" charset="-122"/>
                          <a:ea typeface="楷体_GB2312" pitchFamily="49" charset="-122"/>
                        </a:rPr>
                        <a:t>、</a:t>
                      </a: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ACC</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r>
                        <a:rPr kumimoji="0" lang="zh-CN" altLang="en-US" sz="2000" b="1" i="0" u="none" strike="noStrike" cap="none" normalizeH="0" baseline="-25000">
                          <a:ln>
                            <a:noFill/>
                          </a:ln>
                          <a:solidFill>
                            <a:schemeClr val="tx1"/>
                          </a:solidFill>
                          <a:effectLst/>
                          <a:latin typeface="楷体_GB2312" pitchFamily="49" charset="-122"/>
                          <a:ea typeface="楷体_GB2312" pitchFamily="49" charset="-122"/>
                        </a:rPr>
                        <a:t>、</a:t>
                      </a: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3</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3</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4</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4</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rPr>
                        <a:t>2</a:t>
                      </a:r>
                      <a:r>
                        <a:rPr kumimoji="0" lang="zh-CN" altLang="en-US" sz="2000" b="1" i="0" u="none" strike="noStrike" cap="none" normalizeH="0" baseline="-25000" dirty="0">
                          <a:ln>
                            <a:noFill/>
                          </a:ln>
                          <a:solidFill>
                            <a:schemeClr val="tx1"/>
                          </a:solidFill>
                          <a:effectLst/>
                          <a:latin typeface="楷体_GB2312" pitchFamily="49" charset="-122"/>
                          <a:ea typeface="楷体_GB2312" pitchFamily="49" charset="-122"/>
                        </a:rPr>
                        <a:t>、</a:t>
                      </a: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S</a:t>
                      </a:r>
                      <a:r>
                        <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rPr>
                        <a:t>2</a:t>
                      </a:r>
                      <a:endPar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5</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5</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2500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pitchFamily="49" charset="-122"/>
                          <a:ea typeface="楷体_GB2312" pitchFamily="49" charset="-122"/>
                        </a:rPr>
                        <a:t>R</a:t>
                      </a:r>
                      <a:r>
                        <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rPr>
                        <a:t>1</a:t>
                      </a:r>
                      <a:endParaRPr kumimoji="0" lang="en-US" altLang="zh-CN" sz="2000" b="1" i="0" u="none" strike="noStrike" cap="none" normalizeH="0" baseline="-2500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4" marR="91434"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8602" name="Text Box 68"/>
          <p:cNvSpPr txBox="1">
            <a:spLocks noChangeArrowheads="1"/>
          </p:cNvSpPr>
          <p:nvPr/>
        </p:nvSpPr>
        <p:spPr bwMode="auto">
          <a:xfrm>
            <a:off x="374650" y="257175"/>
            <a:ext cx="8229600" cy="519113"/>
          </a:xfrm>
          <a:prstGeom prst="rect">
            <a:avLst/>
          </a:prstGeom>
          <a:noFill/>
          <a:ln w="9525">
            <a:noFill/>
            <a:miter lim="800000"/>
          </a:ln>
        </p:spPr>
        <p:txBody>
          <a:bodyPr>
            <a:spAutoFit/>
          </a:bodyPr>
          <a:lstStyle/>
          <a:p>
            <a:r>
              <a:rPr kumimoji="1" lang="zh-CN" altLang="en-US"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五 </a:t>
            </a:r>
            <a:r>
              <a:rPr kumimoji="1" lang="zh-CN" altLang="en-US" sz="28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LR</a:t>
            </a:r>
            <a:r>
              <a:rPr kumimoji="1" lang="zh-CN" altLang="en-US"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8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）文法</a:t>
            </a:r>
            <a:endParaRPr kumimoji="1" lang="zh-CN" altLang="en-US" sz="2800" b="1">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2708"/>
                                        </p:tgtEl>
                                        <p:attrNameLst>
                                          <p:attrName>style.visibility</p:attrName>
                                        </p:attrNameLst>
                                      </p:cBhvr>
                                      <p:to>
                                        <p:strVal val="visible"/>
                                      </p:to>
                                    </p:set>
                                    <p:animEffect transition="in" filter="barn(outVertical)">
                                      <p:cBhvr>
                                        <p:cTn id="7" dur="500"/>
                                        <p:tgtEl>
                                          <p:spTgt spid="71270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12710"/>
                                        </p:tgtEl>
                                        <p:attrNameLst>
                                          <p:attrName>style.visibility</p:attrName>
                                        </p:attrNameLst>
                                      </p:cBhvr>
                                      <p:to>
                                        <p:strVal val="visible"/>
                                      </p:to>
                                    </p:set>
                                    <p:anim calcmode="lin" valueType="num">
                                      <p:cBhvr additive="base">
                                        <p:cTn id="12" dur="500"/>
                                        <p:tgtEl>
                                          <p:spTgt spid="712710"/>
                                        </p:tgtEl>
                                        <p:attrNameLst>
                                          <p:attrName>ppt_x</p:attrName>
                                        </p:attrNameLst>
                                      </p:cBhvr>
                                      <p:tavLst>
                                        <p:tav tm="0">
                                          <p:val>
                                            <p:strVal val="#ppt_x-#ppt_w*1.125000"/>
                                          </p:val>
                                        </p:tav>
                                        <p:tav tm="100000">
                                          <p:val>
                                            <p:strVal val="#ppt_x"/>
                                          </p:val>
                                        </p:tav>
                                      </p:tavLst>
                                    </p:anim>
                                    <p:animEffect transition="in" filter="wipe(right)">
                                      <p:cBhvr>
                                        <p:cTn id="13" dur="500"/>
                                        <p:tgtEl>
                                          <p:spTgt spid="71271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712711"/>
                                        </p:tgtEl>
                                        <p:attrNameLst>
                                          <p:attrName>style.visibility</p:attrName>
                                        </p:attrNameLst>
                                      </p:cBhvr>
                                      <p:to>
                                        <p:strVal val="visible"/>
                                      </p:to>
                                    </p:set>
                                    <p:animEffect transition="in" filter="strips(downRight)">
                                      <p:cBhvr>
                                        <p:cTn id="18" dur="500"/>
                                        <p:tgtEl>
                                          <p:spTgt spid="712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8" grpId="0" animBg="1" autoUpdateAnimBg="0"/>
      <p:bldP spid="7127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5"/>
          <p:cNvSpPr>
            <a:spLocks noGrp="1"/>
          </p:cNvSpPr>
          <p:nvPr>
            <p:ph type="sldNum" sz="quarter" idx="12"/>
          </p:nvPr>
        </p:nvSpPr>
        <p:spPr>
          <a:noFill/>
        </p:spPr>
        <p:txBody>
          <a:bodyPr/>
          <a:lstStyle/>
          <a:p>
            <a:fld id="{CBC72F1A-2212-47C6-9DD8-55D8D4384047}"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71683" name="Text Box 3"/>
          <p:cNvSpPr txBox="1">
            <a:spLocks noChangeArrowheads="1"/>
          </p:cNvSpPr>
          <p:nvPr/>
        </p:nvSpPr>
        <p:spPr bwMode="auto">
          <a:xfrm>
            <a:off x="0" y="1447800"/>
            <a:ext cx="9144000" cy="3416300"/>
          </a:xfrm>
          <a:prstGeom prst="rect">
            <a:avLst/>
          </a:prstGeom>
          <a:noFill/>
          <a:ln w="9525">
            <a:noFill/>
            <a:miter lim="800000"/>
          </a:ln>
        </p:spPr>
        <p:txBody>
          <a:bodyPr>
            <a:spAutoFit/>
          </a:bodyPr>
          <a:lstStyle/>
          <a:p>
            <a:pPr>
              <a:spcBef>
                <a:spcPct val="50000"/>
              </a:spcBef>
            </a:pPr>
            <a:r>
              <a:rPr kumimoji="1" lang="zh-CN" altLang="en-US" sz="2400">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只有</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文法才能构造有效的</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分析表，否则，构造的分析表会出现多重定义。</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文法是一种非常简单的文法，在这种文法的识别活前缀的自动机中，每一个状态对应的项目集都不含冲突项目。然而，很多文法都不是</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文法，如表达式文法就不是</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文法。</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实际上，</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文法并不能充分表达当前程序设计语言中的各种结构。对这些语言为了确定分析动作，至少要向前查看一个符号。这就是我们接下来要介绍的</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SLR(1)</a:t>
            </a:r>
            <a:r>
              <a:rPr kumimoji="1" lang="zh-CN" altLang="en-US"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分析器。</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9571" name="Text Box 4"/>
          <p:cNvSpPr txBox="1">
            <a:spLocks noChangeArrowheads="1"/>
          </p:cNvSpPr>
          <p:nvPr/>
        </p:nvSpPr>
        <p:spPr bwMode="auto">
          <a:xfrm>
            <a:off x="374650" y="257175"/>
            <a:ext cx="8229600" cy="519113"/>
          </a:xfrm>
          <a:prstGeom prst="rect">
            <a:avLst/>
          </a:prstGeom>
          <a:noFill/>
          <a:ln w="9525">
            <a:noFill/>
            <a:miter lim="800000"/>
          </a:ln>
        </p:spPr>
        <p:txBody>
          <a:bodyPr>
            <a:spAutoFit/>
          </a:bodyPr>
          <a:lstStyle/>
          <a:p>
            <a:r>
              <a:rPr kumimoji="1" lang="zh-CN" altLang="en-US" sz="2800" b="1">
                <a:solidFill>
                  <a:srgbClr val="FF3300"/>
                </a:solidFill>
                <a:latin typeface="Times New Roman" panose="02020603050405020304" pitchFamily="18" charset="0"/>
                <a:ea typeface="华文细黑" panose="02010600040101010101" pitchFamily="2" charset="-122"/>
              </a:rPr>
              <a:t>五 </a:t>
            </a:r>
            <a:r>
              <a:rPr kumimoji="1" lang="zh-CN" altLang="en-US" sz="2800" b="1">
                <a:latin typeface="Times New Roman" panose="02020603050405020304" pitchFamily="18" charset="0"/>
                <a:ea typeface="华文细黑" panose="02010600040101010101" pitchFamily="2" charset="-122"/>
              </a:rPr>
              <a:t> </a:t>
            </a:r>
            <a:r>
              <a:rPr kumimoji="1" lang="en-US" altLang="zh-CN" sz="2800" b="1">
                <a:solidFill>
                  <a:srgbClr val="FF3300"/>
                </a:solidFill>
                <a:latin typeface="Times New Roman" panose="02020603050405020304" pitchFamily="18" charset="0"/>
                <a:ea typeface="华文细黑" panose="02010600040101010101" pitchFamily="2" charset="-122"/>
              </a:rPr>
              <a:t>LR</a:t>
            </a:r>
            <a:r>
              <a:rPr kumimoji="1" lang="zh-CN" altLang="en-US" sz="2800" b="1">
                <a:solidFill>
                  <a:srgbClr val="FF3300"/>
                </a:solidFill>
                <a:latin typeface="Times New Roman" panose="02020603050405020304" pitchFamily="18" charset="0"/>
                <a:ea typeface="华文细黑" panose="02010600040101010101" pitchFamily="2" charset="-122"/>
              </a:rPr>
              <a:t>（</a:t>
            </a:r>
            <a:r>
              <a:rPr kumimoji="1" lang="en-US" altLang="zh-CN" sz="2800" b="1">
                <a:solidFill>
                  <a:srgbClr val="FF3300"/>
                </a:solidFill>
                <a:latin typeface="Times New Roman" panose="02020603050405020304" pitchFamily="18" charset="0"/>
                <a:ea typeface="华文细黑" panose="02010600040101010101" pitchFamily="2" charset="-122"/>
              </a:rPr>
              <a:t>0</a:t>
            </a:r>
            <a:r>
              <a:rPr kumimoji="1" lang="zh-CN" altLang="en-US" sz="2800" b="1">
                <a:solidFill>
                  <a:srgbClr val="FF3300"/>
                </a:solidFill>
                <a:latin typeface="Times New Roman" panose="02020603050405020304" pitchFamily="18" charset="0"/>
                <a:ea typeface="华文细黑" panose="02010600040101010101" pitchFamily="2" charset="-122"/>
              </a:rPr>
              <a:t>）文法</a:t>
            </a:r>
            <a:endParaRPr kumimoji="1" lang="zh-CN" altLang="en-US" sz="28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randombar(horizontal)">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randombar(horizontal)">
                                      <p:cBhvr>
                                        <p:cTn id="12" dur="500"/>
                                        <p:tgtEl>
                                          <p:spTgt spid="7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randombar(horizontal)">
                                      <p:cBhvr>
                                        <p:cTn id="17" dur="500"/>
                                        <p:tgtEl>
                                          <p:spTgt spid="7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5"/>
          <p:cNvSpPr>
            <a:spLocks noGrp="1"/>
          </p:cNvSpPr>
          <p:nvPr>
            <p:ph type="sldNum" sz="quarter" idx="12"/>
          </p:nvPr>
        </p:nvSpPr>
        <p:spPr>
          <a:xfrm>
            <a:off x="6500813" y="6143625"/>
            <a:ext cx="2133600" cy="457200"/>
          </a:xfrm>
          <a:noFill/>
        </p:spPr>
        <p:txBody>
          <a:bodyPr/>
          <a:lstStyle/>
          <a:p>
            <a:fld id="{9BBD71F0-EC50-4A76-8986-6701BF700847}"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0594" name="Text Box 2"/>
          <p:cNvSpPr txBox="1">
            <a:spLocks noChangeArrowheads="1"/>
          </p:cNvSpPr>
          <p:nvPr/>
        </p:nvSpPr>
        <p:spPr bwMode="auto">
          <a:xfrm>
            <a:off x="539750" y="260350"/>
            <a:ext cx="8229600"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7.3  SLR</a:t>
            </a:r>
            <a:r>
              <a:rPr kumimoji="1" lang="zh-CN" altLang="en-US"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）分析法</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2708" name="Text Box 3"/>
          <p:cNvSpPr txBox="1">
            <a:spLocks noChangeArrowheads="1"/>
          </p:cNvSpPr>
          <p:nvPr/>
        </p:nvSpPr>
        <p:spPr bwMode="auto">
          <a:xfrm>
            <a:off x="0" y="819150"/>
            <a:ext cx="9144000" cy="2124075"/>
          </a:xfrm>
          <a:prstGeom prst="rect">
            <a:avLst/>
          </a:prstGeom>
          <a:noFill/>
          <a:ln w="9525">
            <a:noFill/>
            <a:miter lim="800000"/>
          </a:ln>
        </p:spPr>
        <p:txBody>
          <a:bodyPr>
            <a:spAutoFit/>
          </a:bodyPr>
          <a:lstStyle/>
          <a:p>
            <a:pPr>
              <a:spcBef>
                <a:spcPct val="50000"/>
              </a:spcBef>
            </a:pPr>
            <a:r>
              <a:rPr kumimoji="1" lang="zh-CN" altLang="en-US"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1. SLR</a:t>
            </a:r>
            <a:r>
              <a:rPr kumimoji="1" lang="zh-CN" altLang="en-US"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）分析法</a:t>
            </a:r>
            <a:endParaRPr kumimoji="1" lang="zh-CN" altLang="en-US"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2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文法是一类非常简单的文法，其</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LR(0)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项目集规范族的任何项目集不能含有 “移进</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归约冲突”或“归约</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归约冲突”。</a:t>
            </a:r>
            <a:endPar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当不是</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文法时，通过向前查看一个输入符号来协助解决冲突的分析方法，称为</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SLR(1)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分析法。</a:t>
            </a:r>
            <a:endPar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14756" name="Text Box 4"/>
          <p:cNvSpPr txBox="1">
            <a:spLocks noChangeArrowheads="1"/>
          </p:cNvSpPr>
          <p:nvPr/>
        </p:nvSpPr>
        <p:spPr bwMode="auto">
          <a:xfrm>
            <a:off x="0" y="3071813"/>
            <a:ext cx="4932363" cy="2949575"/>
          </a:xfrm>
          <a:prstGeom prst="rect">
            <a:avLst/>
          </a:prstGeom>
          <a:noFill/>
          <a:ln w="9525">
            <a:noFill/>
            <a:miter lim="800000"/>
          </a:ln>
        </p:spPr>
        <p:txBody>
          <a:bodyPr>
            <a:spAutoFit/>
          </a:bodyPr>
          <a:lstStyle/>
          <a:p>
            <a:pPr>
              <a:lnSpc>
                <a:spcPct val="120000"/>
              </a:lnSpc>
              <a:spcBef>
                <a:spcPts val="65"/>
              </a:spcBef>
            </a:pPr>
            <a:r>
              <a:rPr kumimoji="1" lang="zh-CN" altLang="en-US"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2.SLR(1) </a:t>
            </a:r>
            <a:r>
              <a:rPr kumimoji="1" lang="zh-CN" altLang="en-US"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分析法对冲突的解决</a:t>
            </a:r>
            <a:endParaRPr kumimoji="1" lang="zh-CN" altLang="en-US" sz="22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spcBef>
                <a:spcPts val="65"/>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由于句柄是和具体的规范句型相联系，每个句柄后面所跟随的符号是固定的。当对某句柄归约时，可根据相应句柄后面的符号来判断这种归约是否正确。句柄后面的符号可由句柄对应的非终极符的</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Follow</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集求得。 </a:t>
            </a:r>
            <a:endPar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Group 5"/>
          <p:cNvGrpSpPr/>
          <p:nvPr/>
        </p:nvGrpSpPr>
        <p:grpSpPr bwMode="auto">
          <a:xfrm>
            <a:off x="6572250" y="3071813"/>
            <a:ext cx="2228850" cy="2524125"/>
            <a:chOff x="3888" y="672"/>
            <a:chExt cx="1404" cy="1590"/>
          </a:xfrm>
        </p:grpSpPr>
        <p:sp>
          <p:nvSpPr>
            <p:cNvPr id="110600" name="Text Box 6"/>
            <p:cNvSpPr txBox="1">
              <a:spLocks noChangeArrowheads="1"/>
            </p:cNvSpPr>
            <p:nvPr/>
          </p:nvSpPr>
          <p:spPr bwMode="auto">
            <a:xfrm>
              <a:off x="4228" y="672"/>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cs typeface="Times New Roman" panose="02020603050405020304" pitchFamily="18" charset="0"/>
                </a:rPr>
                <a:t>E</a:t>
              </a:r>
              <a:endParaRPr kumimoji="1" lang="en-US" altLang="zh-CN" sz="240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0601" name="Text Box 7"/>
            <p:cNvSpPr txBox="1">
              <a:spLocks noChangeArrowheads="1"/>
            </p:cNvSpPr>
            <p:nvPr/>
          </p:nvSpPr>
          <p:spPr bwMode="auto">
            <a:xfrm>
              <a:off x="4590" y="1104"/>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cs typeface="Times New Roman" panose="02020603050405020304" pitchFamily="18" charset="0"/>
                </a:rPr>
                <a:t>T</a:t>
              </a:r>
              <a:endParaRPr kumimoji="1" lang="en-US" altLang="zh-CN" sz="240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0602" name="Text Box 8"/>
            <p:cNvSpPr txBox="1">
              <a:spLocks noChangeArrowheads="1"/>
            </p:cNvSpPr>
            <p:nvPr/>
          </p:nvSpPr>
          <p:spPr bwMode="auto">
            <a:xfrm>
              <a:off x="4228" y="1104"/>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40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0603" name="Text Box 9"/>
            <p:cNvSpPr txBox="1">
              <a:spLocks noChangeArrowheads="1"/>
            </p:cNvSpPr>
            <p:nvPr/>
          </p:nvSpPr>
          <p:spPr bwMode="auto">
            <a:xfrm>
              <a:off x="3888" y="1104"/>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cs typeface="Times New Roman" panose="02020603050405020304" pitchFamily="18" charset="0"/>
                </a:rPr>
                <a:t>E</a:t>
              </a:r>
              <a:endParaRPr kumimoji="1" lang="en-US" altLang="zh-CN" sz="2400">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10604" name="AutoShape 10"/>
            <p:cNvCxnSpPr>
              <a:cxnSpLocks noChangeShapeType="1"/>
              <a:stCxn id="110600" idx="2"/>
              <a:endCxn id="110603" idx="0"/>
            </p:cNvCxnSpPr>
            <p:nvPr/>
          </p:nvCxnSpPr>
          <p:spPr bwMode="auto">
            <a:xfrm flipH="1">
              <a:off x="4047" y="966"/>
              <a:ext cx="340" cy="138"/>
            </a:xfrm>
            <a:prstGeom prst="straightConnector1">
              <a:avLst/>
            </a:prstGeom>
            <a:noFill/>
            <a:ln w="9525">
              <a:solidFill>
                <a:schemeClr val="tx1"/>
              </a:solidFill>
              <a:round/>
            </a:ln>
          </p:spPr>
        </p:cxnSp>
        <p:cxnSp>
          <p:nvCxnSpPr>
            <p:cNvPr id="110605" name="AutoShape 11"/>
            <p:cNvCxnSpPr>
              <a:cxnSpLocks noChangeShapeType="1"/>
              <a:stCxn id="110600" idx="2"/>
              <a:endCxn id="110602" idx="0"/>
            </p:cNvCxnSpPr>
            <p:nvPr/>
          </p:nvCxnSpPr>
          <p:spPr bwMode="auto">
            <a:xfrm>
              <a:off x="4387" y="966"/>
              <a:ext cx="0" cy="138"/>
            </a:xfrm>
            <a:prstGeom prst="straightConnector1">
              <a:avLst/>
            </a:prstGeom>
            <a:noFill/>
            <a:ln w="9525">
              <a:solidFill>
                <a:schemeClr val="tx1"/>
              </a:solidFill>
              <a:round/>
            </a:ln>
          </p:spPr>
        </p:cxnSp>
        <p:cxnSp>
          <p:nvCxnSpPr>
            <p:cNvPr id="110606" name="AutoShape 12"/>
            <p:cNvCxnSpPr>
              <a:cxnSpLocks noChangeShapeType="1"/>
              <a:stCxn id="110600" idx="2"/>
              <a:endCxn id="110601" idx="0"/>
            </p:cNvCxnSpPr>
            <p:nvPr/>
          </p:nvCxnSpPr>
          <p:spPr bwMode="auto">
            <a:xfrm>
              <a:off x="4387" y="966"/>
              <a:ext cx="362" cy="138"/>
            </a:xfrm>
            <a:prstGeom prst="straightConnector1">
              <a:avLst/>
            </a:prstGeom>
            <a:noFill/>
            <a:ln w="9525">
              <a:solidFill>
                <a:schemeClr val="tx1"/>
              </a:solidFill>
              <a:round/>
            </a:ln>
          </p:spPr>
        </p:cxnSp>
        <p:sp>
          <p:nvSpPr>
            <p:cNvPr id="110607" name="Text Box 13"/>
            <p:cNvSpPr txBox="1">
              <a:spLocks noChangeArrowheads="1"/>
            </p:cNvSpPr>
            <p:nvPr/>
          </p:nvSpPr>
          <p:spPr bwMode="auto">
            <a:xfrm>
              <a:off x="4974" y="1536"/>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zh-CN" altLang="en-US" sz="2400">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0608" name="Text Box 14"/>
            <p:cNvSpPr txBox="1">
              <a:spLocks noChangeArrowheads="1"/>
            </p:cNvSpPr>
            <p:nvPr/>
          </p:nvSpPr>
          <p:spPr bwMode="auto">
            <a:xfrm>
              <a:off x="4590" y="1536"/>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a:latin typeface="Times New Roman" panose="02020603050405020304" pitchFamily="18" charset="0"/>
                  <a:ea typeface="华文细黑" panose="02010600040101010101" pitchFamily="2" charset="-122"/>
                  <a:cs typeface="Times New Roman" panose="02020603050405020304" pitchFamily="18" charset="0"/>
                </a:rPr>
                <a:t>E</a:t>
              </a:r>
              <a:endParaRPr kumimoji="1" lang="en-US" altLang="zh-CN" sz="2400">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0609" name="Text Box 15"/>
            <p:cNvSpPr txBox="1">
              <a:spLocks noChangeArrowheads="1"/>
            </p:cNvSpPr>
            <p:nvPr/>
          </p:nvSpPr>
          <p:spPr bwMode="auto">
            <a:xfrm>
              <a:off x="4228" y="1536"/>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zh-CN" altLang="en-US" sz="2400">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400">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10610" name="AutoShape 16"/>
            <p:cNvCxnSpPr>
              <a:cxnSpLocks noChangeShapeType="1"/>
              <a:stCxn id="110601" idx="2"/>
              <a:endCxn id="110609" idx="0"/>
            </p:cNvCxnSpPr>
            <p:nvPr/>
          </p:nvCxnSpPr>
          <p:spPr bwMode="auto">
            <a:xfrm flipH="1">
              <a:off x="4387" y="1398"/>
              <a:ext cx="362" cy="138"/>
            </a:xfrm>
            <a:prstGeom prst="straightConnector1">
              <a:avLst/>
            </a:prstGeom>
            <a:noFill/>
            <a:ln w="9525">
              <a:solidFill>
                <a:schemeClr val="tx1"/>
              </a:solidFill>
              <a:round/>
            </a:ln>
          </p:spPr>
        </p:cxnSp>
        <p:cxnSp>
          <p:nvCxnSpPr>
            <p:cNvPr id="110611" name="AutoShape 17"/>
            <p:cNvCxnSpPr>
              <a:cxnSpLocks noChangeShapeType="1"/>
              <a:stCxn id="110601" idx="2"/>
              <a:endCxn id="110608" idx="0"/>
            </p:cNvCxnSpPr>
            <p:nvPr/>
          </p:nvCxnSpPr>
          <p:spPr bwMode="auto">
            <a:xfrm>
              <a:off x="4749" y="1398"/>
              <a:ext cx="0" cy="138"/>
            </a:xfrm>
            <a:prstGeom prst="straightConnector1">
              <a:avLst/>
            </a:prstGeom>
            <a:noFill/>
            <a:ln w="9525">
              <a:solidFill>
                <a:schemeClr val="tx1"/>
              </a:solidFill>
              <a:round/>
            </a:ln>
          </p:spPr>
        </p:cxnSp>
        <p:cxnSp>
          <p:nvCxnSpPr>
            <p:cNvPr id="110612" name="AutoShape 18"/>
            <p:cNvCxnSpPr>
              <a:cxnSpLocks noChangeShapeType="1"/>
              <a:stCxn id="110601" idx="2"/>
              <a:endCxn id="110607" idx="0"/>
            </p:cNvCxnSpPr>
            <p:nvPr/>
          </p:nvCxnSpPr>
          <p:spPr bwMode="auto">
            <a:xfrm>
              <a:off x="4749" y="1398"/>
              <a:ext cx="384" cy="138"/>
            </a:xfrm>
            <a:prstGeom prst="straightConnector1">
              <a:avLst/>
            </a:prstGeom>
            <a:noFill/>
            <a:ln w="9525">
              <a:solidFill>
                <a:schemeClr val="tx1"/>
              </a:solidFill>
              <a:round/>
            </a:ln>
          </p:spPr>
        </p:cxnSp>
        <p:sp>
          <p:nvSpPr>
            <p:cNvPr id="110613" name="Text Box 19"/>
            <p:cNvSpPr txBox="1">
              <a:spLocks noChangeArrowheads="1"/>
            </p:cNvSpPr>
            <p:nvPr/>
          </p:nvSpPr>
          <p:spPr bwMode="auto">
            <a:xfrm>
              <a:off x="4974" y="1968"/>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T</a:t>
              </a:r>
              <a:endParaRPr kumimoji="1" lang="en-US" altLang="zh-CN"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0614" name="Text Box 20"/>
            <p:cNvSpPr txBox="1">
              <a:spLocks noChangeArrowheads="1"/>
            </p:cNvSpPr>
            <p:nvPr/>
          </p:nvSpPr>
          <p:spPr bwMode="auto">
            <a:xfrm>
              <a:off x="4590" y="1968"/>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0615" name="Text Box 21"/>
            <p:cNvSpPr txBox="1">
              <a:spLocks noChangeArrowheads="1"/>
            </p:cNvSpPr>
            <p:nvPr/>
          </p:nvSpPr>
          <p:spPr bwMode="auto">
            <a:xfrm>
              <a:off x="4228" y="1968"/>
              <a:ext cx="318" cy="294"/>
            </a:xfrm>
            <a:prstGeom prst="rect">
              <a:avLst/>
            </a:prstGeom>
            <a:solidFill>
              <a:srgbClr val="FFC000"/>
            </a:solidFill>
            <a:ln w="9525">
              <a:solidFill>
                <a:schemeClr val="tx2"/>
              </a:solidFill>
              <a:miter lim="800000"/>
            </a:ln>
          </p:spPr>
          <p:txBody>
            <a:bodyPr>
              <a:spAutoFit/>
            </a:bodyPr>
            <a:lstStyle/>
            <a:p>
              <a:pPr algn="ctr">
                <a:spcBef>
                  <a:spcPct val="50000"/>
                </a:spcBef>
              </a:pPr>
              <a:r>
                <a:rPr kumimoji="1" lang="en-US" altLang="zh-CN"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E</a:t>
              </a:r>
              <a:endParaRPr kumimoji="1" lang="en-US" altLang="zh-CN" sz="2400" b="1">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10616" name="AutoShape 22"/>
            <p:cNvCxnSpPr>
              <a:cxnSpLocks noChangeShapeType="1"/>
              <a:stCxn id="110608" idx="2"/>
              <a:endCxn id="110615" idx="0"/>
            </p:cNvCxnSpPr>
            <p:nvPr/>
          </p:nvCxnSpPr>
          <p:spPr bwMode="auto">
            <a:xfrm flipH="1">
              <a:off x="4387" y="1830"/>
              <a:ext cx="362" cy="138"/>
            </a:xfrm>
            <a:prstGeom prst="straightConnector1">
              <a:avLst/>
            </a:prstGeom>
            <a:noFill/>
            <a:ln w="9525">
              <a:solidFill>
                <a:schemeClr val="tx1"/>
              </a:solidFill>
              <a:round/>
            </a:ln>
          </p:spPr>
        </p:cxnSp>
        <p:cxnSp>
          <p:nvCxnSpPr>
            <p:cNvPr id="110617" name="AutoShape 23"/>
            <p:cNvCxnSpPr>
              <a:cxnSpLocks noChangeShapeType="1"/>
              <a:stCxn id="110608" idx="2"/>
              <a:endCxn id="110614" idx="0"/>
            </p:cNvCxnSpPr>
            <p:nvPr/>
          </p:nvCxnSpPr>
          <p:spPr bwMode="auto">
            <a:xfrm>
              <a:off x="4749" y="1830"/>
              <a:ext cx="0" cy="138"/>
            </a:xfrm>
            <a:prstGeom prst="straightConnector1">
              <a:avLst/>
            </a:prstGeom>
            <a:noFill/>
            <a:ln w="9525">
              <a:solidFill>
                <a:schemeClr val="tx1"/>
              </a:solidFill>
              <a:round/>
            </a:ln>
          </p:spPr>
        </p:cxnSp>
        <p:cxnSp>
          <p:nvCxnSpPr>
            <p:cNvPr id="110618" name="AutoShape 24"/>
            <p:cNvCxnSpPr>
              <a:cxnSpLocks noChangeShapeType="1"/>
              <a:stCxn id="110608" idx="2"/>
              <a:endCxn id="110613" idx="0"/>
            </p:cNvCxnSpPr>
            <p:nvPr/>
          </p:nvCxnSpPr>
          <p:spPr bwMode="auto">
            <a:xfrm>
              <a:off x="4749" y="1830"/>
              <a:ext cx="384" cy="138"/>
            </a:xfrm>
            <a:prstGeom prst="straightConnector1">
              <a:avLst/>
            </a:prstGeom>
            <a:noFill/>
            <a:ln w="9525">
              <a:solidFill>
                <a:schemeClr val="tx1"/>
              </a:solidFill>
              <a:round/>
            </a:ln>
          </p:spPr>
        </p:cxnSp>
      </p:grpSp>
      <p:sp>
        <p:nvSpPr>
          <p:cNvPr id="72711" name="Text Box 25"/>
          <p:cNvSpPr txBox="1">
            <a:spLocks noChangeArrowheads="1"/>
          </p:cNvSpPr>
          <p:nvPr/>
        </p:nvSpPr>
        <p:spPr bwMode="auto">
          <a:xfrm>
            <a:off x="6572250" y="5767388"/>
            <a:ext cx="2444750" cy="400050"/>
          </a:xfrm>
          <a:prstGeom prst="rect">
            <a:avLst/>
          </a:prstGeom>
          <a:noFill/>
          <a:ln w="9525">
            <a:noFill/>
            <a:miter lim="800000"/>
          </a:ln>
        </p:spPr>
        <p:txBody>
          <a:bodyPr>
            <a:spAutoFit/>
          </a:bodyPr>
          <a:lstStyle/>
          <a:p>
            <a:pPr>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规范句型：</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E+(E-T)</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2712" name="Text Box 26"/>
          <p:cNvSpPr txBox="1">
            <a:spLocks noChangeArrowheads="1"/>
          </p:cNvSpPr>
          <p:nvPr/>
        </p:nvSpPr>
        <p:spPr bwMode="auto">
          <a:xfrm>
            <a:off x="4805363" y="3732213"/>
            <a:ext cx="1319212" cy="1282700"/>
          </a:xfrm>
          <a:prstGeom prst="rect">
            <a:avLst/>
          </a:prstGeom>
          <a:solidFill>
            <a:schemeClr val="accent1">
              <a:lumMod val="40000"/>
              <a:lumOff val="60000"/>
            </a:schemeClr>
          </a:solidFill>
          <a:ln>
            <a:noFill/>
          </a:ln>
        </p:spPr>
        <p:txBody>
          <a:bodyPr>
            <a:spAutoFit/>
          </a:bodyPr>
          <a:lstStyle>
            <a:lvl1pPr marL="669925" indent="-325755">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indent="-669925">
              <a:lnSpc>
                <a:spcPct val="130000"/>
              </a:lnSpc>
              <a:spcBef>
                <a:spcPct val="20000"/>
              </a:spcBef>
              <a:buClr>
                <a:schemeClr val="accent2"/>
              </a:buClr>
              <a:buSzPct val="60000"/>
              <a:buFont typeface="Wingdings" panose="05000000000000000000" pitchFamily="2" charset="2"/>
              <a:buNone/>
              <a:defRPr/>
            </a:pPr>
            <a:r>
              <a:rPr lang="en-US" altLang="zh-CN" sz="1800" b="1" dirty="0">
                <a:latin typeface="Times New Roman" panose="02020603050405020304" pitchFamily="18" charset="0"/>
                <a:ea typeface="华文细黑" panose="02010600040101010101" pitchFamily="2" charset="-122"/>
                <a:cs typeface="Times New Roman" panose="02020603050405020304" pitchFamily="18" charset="0"/>
              </a:rPr>
              <a:t>E→E+T | T</a:t>
            </a:r>
            <a:endParaRPr lang="en-US" altLang="zh-CN" sz="1800" b="1" dirty="0">
              <a:latin typeface="Times New Roman" panose="02020603050405020304" pitchFamily="18" charset="0"/>
              <a:ea typeface="华文细黑" panose="02010600040101010101" pitchFamily="2" charset="-122"/>
              <a:cs typeface="Times New Roman" panose="02020603050405020304" pitchFamily="18" charset="0"/>
            </a:endParaRPr>
          </a:p>
          <a:p>
            <a:pPr indent="-669925">
              <a:lnSpc>
                <a:spcPct val="130000"/>
              </a:lnSpc>
              <a:spcBef>
                <a:spcPct val="20000"/>
              </a:spcBef>
              <a:buClr>
                <a:schemeClr val="accent2"/>
              </a:buClr>
              <a:buSzPct val="60000"/>
              <a:buFont typeface="Wingdings" panose="05000000000000000000" pitchFamily="2" charset="2"/>
              <a:buNone/>
              <a:defRPr/>
            </a:pPr>
            <a:r>
              <a:rPr lang="en-US" altLang="zh-CN" sz="1800" b="1" dirty="0">
                <a:latin typeface="Times New Roman" panose="02020603050405020304" pitchFamily="18" charset="0"/>
                <a:ea typeface="华文细黑" panose="02010600040101010101" pitchFamily="2" charset="-122"/>
                <a:cs typeface="Times New Roman" panose="02020603050405020304" pitchFamily="18" charset="0"/>
              </a:rPr>
              <a:t>T→T*F | F</a:t>
            </a:r>
            <a:endParaRPr lang="en-US" altLang="zh-CN" sz="1800" b="1" dirty="0">
              <a:latin typeface="Times New Roman" panose="02020603050405020304" pitchFamily="18" charset="0"/>
              <a:ea typeface="华文细黑" panose="02010600040101010101" pitchFamily="2" charset="-122"/>
              <a:cs typeface="Times New Roman" panose="02020603050405020304" pitchFamily="18" charset="0"/>
            </a:endParaRPr>
          </a:p>
          <a:p>
            <a:pPr indent="-669925">
              <a:lnSpc>
                <a:spcPct val="130000"/>
              </a:lnSpc>
              <a:spcBef>
                <a:spcPct val="20000"/>
              </a:spcBef>
              <a:buClr>
                <a:schemeClr val="accent2"/>
              </a:buClr>
              <a:buSzPct val="60000"/>
              <a:buFont typeface="Wingdings" panose="05000000000000000000" pitchFamily="2" charset="2"/>
              <a:buNone/>
              <a:defRPr/>
            </a:pPr>
            <a:r>
              <a:rPr lang="en-US" altLang="zh-CN" sz="1800" b="1" dirty="0" err="1">
                <a:latin typeface="Times New Roman" panose="02020603050405020304" pitchFamily="18" charset="0"/>
                <a:ea typeface="华文细黑" panose="02010600040101010101" pitchFamily="2" charset="-122"/>
                <a:cs typeface="Times New Roman" panose="02020603050405020304" pitchFamily="18" charset="0"/>
              </a:rPr>
              <a:t>F→i</a:t>
            </a:r>
            <a:r>
              <a:rPr lang="en-US" altLang="zh-CN" sz="1800" b="1" dirty="0">
                <a:latin typeface="Times New Roman" panose="02020603050405020304" pitchFamily="18" charset="0"/>
                <a:ea typeface="华文细黑" panose="02010600040101010101" pitchFamily="2" charset="-122"/>
                <a:cs typeface="Times New Roman" panose="02020603050405020304" pitchFamily="18" charset="0"/>
              </a:rPr>
              <a:t> | (E)</a:t>
            </a:r>
            <a:endParaRPr lang="zh-CN" altLang="en-US" sz="1800" b="1" dirty="0">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fade">
                                      <p:cBhvr>
                                        <p:cTn id="7" dur="500"/>
                                        <p:tgtEl>
                                          <p:spTgt spid="727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4756"/>
                                        </p:tgtEl>
                                        <p:attrNameLst>
                                          <p:attrName>style.visibility</p:attrName>
                                        </p:attrNameLst>
                                      </p:cBhvr>
                                      <p:to>
                                        <p:strVal val="visible"/>
                                      </p:to>
                                    </p:set>
                                    <p:animEffect transition="in" filter="fade">
                                      <p:cBhvr>
                                        <p:cTn id="12" dur="500"/>
                                        <p:tgtEl>
                                          <p:spTgt spid="71475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2712"/>
                                        </p:tgtEl>
                                        <p:attrNameLst>
                                          <p:attrName>style.visibility</p:attrName>
                                        </p:attrNameLst>
                                      </p:cBhvr>
                                      <p:to>
                                        <p:strVal val="visible"/>
                                      </p:to>
                                    </p:set>
                                    <p:animEffect transition="in" filter="randombar(horizontal)">
                                      <p:cBhvr>
                                        <p:cTn id="17" dur="500"/>
                                        <p:tgtEl>
                                          <p:spTgt spid="727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711"/>
                                        </p:tgtEl>
                                        <p:attrNameLst>
                                          <p:attrName>style.visibility</p:attrName>
                                        </p:attrNameLst>
                                      </p:cBhvr>
                                      <p:to>
                                        <p:strVal val="visible"/>
                                      </p:to>
                                    </p:set>
                                    <p:animEffect transition="in" filter="fade">
                                      <p:cBhvr>
                                        <p:cTn id="27" dur="500"/>
                                        <p:tgtEl>
                                          <p:spTgt spid="72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14756" grpId="0"/>
      <p:bldP spid="72711" grpId="0"/>
      <p:bldP spid="727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灯片编号占位符 5"/>
          <p:cNvSpPr>
            <a:spLocks noGrp="1"/>
          </p:cNvSpPr>
          <p:nvPr>
            <p:ph type="sldNum" sz="quarter" idx="12"/>
          </p:nvPr>
        </p:nvSpPr>
        <p:spPr>
          <a:noFill/>
        </p:spPr>
        <p:txBody>
          <a:bodyPr/>
          <a:lstStyle/>
          <a:p>
            <a:fld id="{E36A5EE5-82CB-4A15-B939-C59C6D148009}"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1618" name="Text Box 3"/>
          <p:cNvSpPr txBox="1">
            <a:spLocks noChangeArrowheads="1"/>
          </p:cNvSpPr>
          <p:nvPr/>
        </p:nvSpPr>
        <p:spPr bwMode="auto">
          <a:xfrm>
            <a:off x="519113" y="188913"/>
            <a:ext cx="8229600"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ea typeface="楷体_GB2312"/>
                <a:cs typeface="Times New Roman" panose="02020603050405020304" pitchFamily="18" charset="0"/>
              </a:rPr>
              <a:t>7.3  SLR</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a:t>
            </a:r>
            <a:r>
              <a:rPr kumimoji="1" lang="en-US" altLang="zh-CN" sz="2400" b="1">
                <a:solidFill>
                  <a:srgbClr val="FF3300"/>
                </a:solidFill>
                <a:latin typeface="Times New Roman" panose="02020603050405020304" pitchFamily="18" charset="0"/>
                <a:ea typeface="楷体_GB2312"/>
                <a:cs typeface="Times New Roman" panose="02020603050405020304" pitchFamily="18" charset="0"/>
              </a:rPr>
              <a:t>1</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）分析法</a:t>
            </a:r>
            <a:r>
              <a:rPr kumimoji="1" lang="zh-CN" altLang="en-US" sz="2400" b="1">
                <a:latin typeface="Times New Roman" panose="02020603050405020304" pitchFamily="18" charset="0"/>
                <a:ea typeface="楷体_GB2312"/>
                <a:cs typeface="Times New Roman" panose="02020603050405020304" pitchFamily="18" charset="0"/>
              </a:rPr>
              <a:t> </a:t>
            </a:r>
            <a:endParaRPr kumimoji="1" lang="zh-CN" altLang="en-US" sz="2400" b="1">
              <a:latin typeface="Times New Roman" panose="02020603050405020304" pitchFamily="18" charset="0"/>
              <a:ea typeface="楷体_GB2312"/>
              <a:cs typeface="Times New Roman" panose="02020603050405020304" pitchFamily="18" charset="0"/>
            </a:endParaRPr>
          </a:p>
        </p:txBody>
      </p:sp>
      <p:sp>
        <p:nvSpPr>
          <p:cNvPr id="73732" name="Text Box 4"/>
          <p:cNvSpPr txBox="1">
            <a:spLocks noChangeArrowheads="1"/>
          </p:cNvSpPr>
          <p:nvPr/>
        </p:nvSpPr>
        <p:spPr bwMode="auto">
          <a:xfrm>
            <a:off x="360363" y="609600"/>
            <a:ext cx="8675687" cy="1416050"/>
          </a:xfrm>
          <a:prstGeom prst="rect">
            <a:avLst/>
          </a:prstGeom>
          <a:noFill/>
          <a:ln w="9525">
            <a:noFill/>
            <a:miter lim="800000"/>
          </a:ln>
        </p:spPr>
        <p:txBody>
          <a:bodyPr>
            <a:spAutoFit/>
          </a:bodyPr>
          <a:lstStyle/>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一般地，如果一个</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规范族中含有如下形式的一个项目集：</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 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C</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解决移进</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归约冲突及归约</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归约冲突的办法：</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15781" name="Text Box 5"/>
          <p:cNvSpPr txBox="1">
            <a:spLocks noChangeArrowheads="1"/>
          </p:cNvSpPr>
          <p:nvPr/>
        </p:nvSpPr>
        <p:spPr bwMode="auto">
          <a:xfrm>
            <a:off x="228600" y="2133600"/>
            <a:ext cx="7620000" cy="2225675"/>
          </a:xfrm>
          <a:prstGeom prst="rect">
            <a:avLst/>
          </a:prstGeom>
          <a:solidFill>
            <a:schemeClr val="bg1"/>
          </a:solidFill>
          <a:ln w="9525">
            <a:noFill/>
            <a:miter lim="800000"/>
          </a:ln>
        </p:spPr>
        <p:txBody>
          <a:bodyPr>
            <a:spAutoFit/>
          </a:bodyPr>
          <a:lstStyle/>
          <a:p>
            <a:pPr>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(1)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对于归约项目</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和</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C</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，分别求出</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和</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C</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的</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Follow</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集。</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对于移进项目</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，求出移进符号集</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如果满足如下的条件，就可以解决冲突</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       {b}</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 Follow</a:t>
            </a:r>
            <a:r>
              <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 {b}</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 Follow</a:t>
            </a:r>
            <a:r>
              <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C</a:t>
            </a:r>
            <a:r>
              <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   且  </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Follow(B) </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 Follow(C)= </a:t>
            </a:r>
            <a:r>
              <a:rPr kumimoji="1" lang="en-US" altLang="zh-CN"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15782" name="Text Box 6"/>
          <p:cNvSpPr txBox="1">
            <a:spLocks noChangeArrowheads="1"/>
          </p:cNvSpPr>
          <p:nvPr/>
        </p:nvSpPr>
        <p:spPr bwMode="auto">
          <a:xfrm>
            <a:off x="304800" y="4495800"/>
            <a:ext cx="7543800" cy="2225675"/>
          </a:xfrm>
          <a:prstGeom prst="rect">
            <a:avLst/>
          </a:prstGeom>
          <a:solidFill>
            <a:schemeClr val="bg1"/>
          </a:solidFill>
          <a:ln w="9525">
            <a:noFill/>
            <a:miter lim="800000"/>
          </a:ln>
        </p:spPr>
        <p:txBody>
          <a:bodyPr>
            <a:spAutoFit/>
          </a:bodyPr>
          <a:lstStyle/>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(2)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当</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DFA</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的状态</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面临任何输入符号</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时：</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①若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a=b</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，则移进。</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②若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Follow</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用</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归约。</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③若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Follow</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C</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用</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C</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归约。</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④此外出错。</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fade">
                                      <p:cBhvr>
                                        <p:cTn id="7" dur="500"/>
                                        <p:tgtEl>
                                          <p:spTgt spid="7373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3732">
                                            <p:txEl>
                                              <p:pRg st="1" end="1"/>
                                            </p:txEl>
                                          </p:spTgt>
                                        </p:tgtEl>
                                        <p:attrNameLst>
                                          <p:attrName>style.visibility</p:attrName>
                                        </p:attrNameLst>
                                      </p:cBhvr>
                                      <p:to>
                                        <p:strVal val="visible"/>
                                      </p:to>
                                    </p:set>
                                    <p:animEffect transition="in" filter="fade">
                                      <p:cBhvr>
                                        <p:cTn id="10" dur="500"/>
                                        <p:tgtEl>
                                          <p:spTgt spid="7373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3732">
                                            <p:txEl>
                                              <p:pRg st="2" end="2"/>
                                            </p:txEl>
                                          </p:spTgt>
                                        </p:tgtEl>
                                        <p:attrNameLst>
                                          <p:attrName>style.visibility</p:attrName>
                                        </p:attrNameLst>
                                      </p:cBhvr>
                                      <p:to>
                                        <p:strVal val="visible"/>
                                      </p:to>
                                    </p:set>
                                    <p:animEffect transition="in" filter="fade">
                                      <p:cBhvr>
                                        <p:cTn id="15" dur="500"/>
                                        <p:tgtEl>
                                          <p:spTgt spid="7373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5781">
                                            <p:txEl>
                                              <p:pRg st="0" end="0"/>
                                            </p:txEl>
                                          </p:spTgt>
                                        </p:tgtEl>
                                        <p:attrNameLst>
                                          <p:attrName>style.visibility</p:attrName>
                                        </p:attrNameLst>
                                      </p:cBhvr>
                                      <p:to>
                                        <p:strVal val="visible"/>
                                      </p:to>
                                    </p:set>
                                    <p:animEffect transition="in" filter="fade">
                                      <p:cBhvr>
                                        <p:cTn id="20" dur="500"/>
                                        <p:tgtEl>
                                          <p:spTgt spid="715781">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15781">
                                            <p:txEl>
                                              <p:pRg st="1" end="1"/>
                                            </p:txEl>
                                          </p:spTgt>
                                        </p:tgtEl>
                                        <p:attrNameLst>
                                          <p:attrName>style.visibility</p:attrName>
                                        </p:attrNameLst>
                                      </p:cBhvr>
                                      <p:to>
                                        <p:strVal val="visible"/>
                                      </p:to>
                                    </p:set>
                                    <p:animEffect transition="in" filter="fade">
                                      <p:cBhvr>
                                        <p:cTn id="23" dur="500"/>
                                        <p:tgtEl>
                                          <p:spTgt spid="71578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15781">
                                            <p:txEl>
                                              <p:pRg st="2" end="2"/>
                                            </p:txEl>
                                          </p:spTgt>
                                        </p:tgtEl>
                                        <p:attrNameLst>
                                          <p:attrName>style.visibility</p:attrName>
                                        </p:attrNameLst>
                                      </p:cBhvr>
                                      <p:to>
                                        <p:strVal val="visible"/>
                                      </p:to>
                                    </p:set>
                                    <p:animEffect transition="in" filter="fade">
                                      <p:cBhvr>
                                        <p:cTn id="28" dur="500"/>
                                        <p:tgtEl>
                                          <p:spTgt spid="715781">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15781">
                                            <p:txEl>
                                              <p:pRg st="3" end="3"/>
                                            </p:txEl>
                                          </p:spTgt>
                                        </p:tgtEl>
                                        <p:attrNameLst>
                                          <p:attrName>style.visibility</p:attrName>
                                        </p:attrNameLst>
                                      </p:cBhvr>
                                      <p:to>
                                        <p:strVal val="visible"/>
                                      </p:to>
                                    </p:set>
                                    <p:animEffect transition="in" filter="fade">
                                      <p:cBhvr>
                                        <p:cTn id="31" dur="500"/>
                                        <p:tgtEl>
                                          <p:spTgt spid="715781">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15781">
                                            <p:txEl>
                                              <p:pRg st="4" end="4"/>
                                            </p:txEl>
                                          </p:spTgt>
                                        </p:tgtEl>
                                        <p:attrNameLst>
                                          <p:attrName>style.visibility</p:attrName>
                                        </p:attrNameLst>
                                      </p:cBhvr>
                                      <p:to>
                                        <p:strVal val="visible"/>
                                      </p:to>
                                    </p:set>
                                    <p:animEffect transition="in" filter="fade">
                                      <p:cBhvr>
                                        <p:cTn id="34" dur="500"/>
                                        <p:tgtEl>
                                          <p:spTgt spid="71578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15782">
                                            <p:txEl>
                                              <p:pRg st="0" end="0"/>
                                            </p:txEl>
                                          </p:spTgt>
                                        </p:tgtEl>
                                        <p:attrNameLst>
                                          <p:attrName>style.visibility</p:attrName>
                                        </p:attrNameLst>
                                      </p:cBhvr>
                                      <p:to>
                                        <p:strVal val="visible"/>
                                      </p:to>
                                    </p:set>
                                    <p:animEffect transition="in" filter="fade">
                                      <p:cBhvr>
                                        <p:cTn id="39" dur="500"/>
                                        <p:tgtEl>
                                          <p:spTgt spid="71578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15782">
                                            <p:txEl>
                                              <p:pRg st="1" end="1"/>
                                            </p:txEl>
                                          </p:spTgt>
                                        </p:tgtEl>
                                        <p:attrNameLst>
                                          <p:attrName>style.visibility</p:attrName>
                                        </p:attrNameLst>
                                      </p:cBhvr>
                                      <p:to>
                                        <p:strVal val="visible"/>
                                      </p:to>
                                    </p:set>
                                    <p:animEffect transition="in" filter="fade">
                                      <p:cBhvr>
                                        <p:cTn id="44" dur="500"/>
                                        <p:tgtEl>
                                          <p:spTgt spid="715782">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15782">
                                            <p:txEl>
                                              <p:pRg st="2" end="2"/>
                                            </p:txEl>
                                          </p:spTgt>
                                        </p:tgtEl>
                                        <p:attrNameLst>
                                          <p:attrName>style.visibility</p:attrName>
                                        </p:attrNameLst>
                                      </p:cBhvr>
                                      <p:to>
                                        <p:strVal val="visible"/>
                                      </p:to>
                                    </p:set>
                                    <p:animEffect transition="in" filter="fade">
                                      <p:cBhvr>
                                        <p:cTn id="47" dur="500"/>
                                        <p:tgtEl>
                                          <p:spTgt spid="715782">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15782">
                                            <p:txEl>
                                              <p:pRg st="3" end="3"/>
                                            </p:txEl>
                                          </p:spTgt>
                                        </p:tgtEl>
                                        <p:attrNameLst>
                                          <p:attrName>style.visibility</p:attrName>
                                        </p:attrNameLst>
                                      </p:cBhvr>
                                      <p:to>
                                        <p:strVal val="visible"/>
                                      </p:to>
                                    </p:set>
                                    <p:animEffect transition="in" filter="fade">
                                      <p:cBhvr>
                                        <p:cTn id="50" dur="500"/>
                                        <p:tgtEl>
                                          <p:spTgt spid="715782">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15782">
                                            <p:txEl>
                                              <p:pRg st="4" end="4"/>
                                            </p:txEl>
                                          </p:spTgt>
                                        </p:tgtEl>
                                        <p:attrNameLst>
                                          <p:attrName>style.visibility</p:attrName>
                                        </p:attrNameLst>
                                      </p:cBhvr>
                                      <p:to>
                                        <p:strVal val="visible"/>
                                      </p:to>
                                    </p:set>
                                    <p:animEffect transition="in" filter="fade">
                                      <p:cBhvr>
                                        <p:cTn id="53" dur="500"/>
                                        <p:tgtEl>
                                          <p:spTgt spid="7157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5"/>
          <p:cNvSpPr>
            <a:spLocks noGrp="1"/>
          </p:cNvSpPr>
          <p:nvPr>
            <p:ph type="sldNum" sz="quarter" idx="12"/>
          </p:nvPr>
        </p:nvSpPr>
        <p:spPr>
          <a:noFill/>
        </p:spPr>
        <p:txBody>
          <a:bodyPr/>
          <a:lstStyle/>
          <a:p>
            <a:fld id="{F2F53A33-F378-466D-99BD-51DF0F122F24}"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2947" name="Text Box 4"/>
          <p:cNvSpPr txBox="1">
            <a:spLocks noChangeArrowheads="1"/>
          </p:cNvSpPr>
          <p:nvPr/>
        </p:nvSpPr>
        <p:spPr bwMode="auto">
          <a:xfrm>
            <a:off x="300038" y="285750"/>
            <a:ext cx="8629650" cy="2835275"/>
          </a:xfrm>
          <a:prstGeom prst="rect">
            <a:avLst/>
          </a:prstGeom>
          <a:solidFill>
            <a:schemeClr val="bg1"/>
          </a:solidFill>
          <a:ln w="9525">
            <a:noFill/>
            <a:miter lim="800000"/>
          </a:ln>
        </p:spPr>
        <p:txBody>
          <a:bodyPr>
            <a:spAutoFit/>
          </a:bodyPr>
          <a:lstStyle/>
          <a:p>
            <a:pPr>
              <a:spcBef>
                <a:spcPct val="50000"/>
              </a:spcBef>
            </a:pPr>
            <a:r>
              <a:rPr kumimoji="1" lang="zh-CN" altLang="en-US" sz="2000" b="1">
                <a:solidFill>
                  <a:srgbClr val="C00000"/>
                </a:solidFill>
                <a:latin typeface="Times New Roman" panose="02020603050405020304" pitchFamily="18" charset="0"/>
                <a:ea typeface="楷体_GB2312"/>
                <a:cs typeface="Times New Roman" panose="02020603050405020304" pitchFamily="18" charset="0"/>
              </a:rPr>
              <a:t> </a:t>
            </a:r>
            <a:r>
              <a:rPr kumimoji="1" lang="en-US" altLang="zh-CN"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3</a:t>
            </a:r>
            <a:r>
              <a:rPr kumimoji="1" lang="zh-CN" altLang="en-US"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SLR(1) </a:t>
            </a:r>
            <a:r>
              <a:rPr kumimoji="1" lang="zh-CN" altLang="en-US"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分析表</a:t>
            </a:r>
            <a:endParaRPr kumimoji="1" lang="zh-CN" altLang="en-US"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SLR(1)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分析表是通过向前看一个符号构造出来的，方法</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详见下页。构造方法与</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LR</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）分析表类似，只需修改</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②</a:t>
            </a:r>
            <a:r>
              <a:rPr kumimoji="1" lang="zh-CN" altLang="en-US" sz="20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nSpc>
                <a:spcPct val="130000"/>
              </a:lnSpc>
              <a:spcBef>
                <a:spcPct val="20000"/>
              </a:spcBef>
              <a:buClr>
                <a:schemeClr val="accent2"/>
              </a:buClr>
              <a:buSzPct val="60000"/>
              <a:buFont typeface="Wingdings" panose="05000000000000000000" pitchFamily="2" charset="2"/>
              <a:buNone/>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25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则对任何 </a:t>
            </a:r>
            <a:r>
              <a:rPr kumimoji="1" lang="en-US" altLang="zh-CN"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FOLLOW(A)</a:t>
            </a:r>
            <a:r>
              <a:rPr kumimoji="1" lang="en-US" altLang="zh-CN"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令</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ACTION(i, b)=rj</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nSpc>
                <a:spcPct val="130000"/>
              </a:lnSpc>
              <a:spcBef>
                <a:spcPct val="20000"/>
              </a:spcBef>
              <a:buClr>
                <a:schemeClr val="accent2"/>
              </a:buClr>
              <a:buSzPct val="60000"/>
              <a:buFont typeface="Wingdings" panose="05000000000000000000" pitchFamily="2" charset="2"/>
              <a:buNone/>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 rj</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表示用第</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j</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条规则</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归约）</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对于归约项目，仅对属于</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Follow</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集中的符号填</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r</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j</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。这比</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分析表优越， 有利于及时发现错误，避免非法归约。</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2948" name="Text Box 5"/>
          <p:cNvSpPr txBox="1">
            <a:spLocks noChangeArrowheads="1"/>
          </p:cNvSpPr>
          <p:nvPr/>
        </p:nvSpPr>
        <p:spPr bwMode="auto">
          <a:xfrm>
            <a:off x="223838" y="3248025"/>
            <a:ext cx="8348662" cy="2554288"/>
          </a:xfrm>
          <a:prstGeom prst="rect">
            <a:avLst/>
          </a:prstGeom>
          <a:solidFill>
            <a:schemeClr val="bg1"/>
          </a:solidFill>
          <a:ln w="9525">
            <a:noFill/>
            <a:miter lim="800000"/>
          </a:ln>
        </p:spPr>
        <p:txBody>
          <a:bodyPr>
            <a:spAutoFit/>
          </a:bodyPr>
          <a:lstStyle/>
          <a:p>
            <a:pPr algn="just">
              <a:spcBef>
                <a:spcPct val="50000"/>
              </a:spcBef>
            </a:pP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4</a:t>
            </a:r>
            <a:r>
              <a:rPr kumimoji="1" lang="zh-CN" altLang="en-US"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SLR(1) </a:t>
            </a:r>
            <a:r>
              <a:rPr kumimoji="1" lang="zh-CN" altLang="en-US"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文法</a:t>
            </a:r>
            <a:endParaRPr kumimoji="1" lang="zh-CN" altLang="en-US"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如果一文法能构造出只含唯一表项的</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SLR(1)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分析表，或者</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当“移进</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归约冲突”和“归约</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归约冲突”可以通过考察有关非终结符的</a:t>
            </a:r>
            <a:r>
              <a:rPr kumimoji="1" lang="en-US" altLang="zh-CN"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FOLLOW</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集而得到解决，即通过向前查看一个输入符号来协助解决冲突时，该文法就是</a:t>
            </a:r>
            <a:r>
              <a:rPr kumimoji="1" lang="en-US" altLang="zh-CN"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SLR(1)</a:t>
            </a:r>
            <a:r>
              <a:rPr kumimoji="1" lang="zh-CN" altLang="en-US" sz="2000" b="1">
                <a:solidFill>
                  <a:srgbClr val="C00000"/>
                </a:solidFill>
                <a:latin typeface="Times New Roman" panose="02020603050405020304" pitchFamily="18" charset="0"/>
                <a:ea typeface="华文细黑" panose="02010600040101010101" pitchFamily="2" charset="-122"/>
                <a:cs typeface="Times New Roman" panose="02020603050405020304" pitchFamily="18" charset="0"/>
              </a:rPr>
              <a:t>文法</a:t>
            </a:r>
            <a:r>
              <a:rPr kumimoji="1" lang="zh-CN" altLang="en-US" sz="20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一个</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文法显然存在非二义性的</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SLR(1)</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分析表，</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所以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文法一定是</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SLR(1)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文法。</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Effect transition="in" filter="fade">
                                      <p:cBhvr>
                                        <p:cTn id="7" dur="500"/>
                                        <p:tgtEl>
                                          <p:spTgt spid="829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2947">
                                            <p:txEl>
                                              <p:pRg st="2" end="2"/>
                                            </p:txEl>
                                          </p:spTgt>
                                        </p:tgtEl>
                                        <p:attrNameLst>
                                          <p:attrName>style.visibility</p:attrName>
                                        </p:attrNameLst>
                                      </p:cBhvr>
                                      <p:to>
                                        <p:strVal val="visible"/>
                                      </p:to>
                                    </p:set>
                                    <p:animEffect transition="in" filter="randombar(horizontal)">
                                      <p:cBhvr>
                                        <p:cTn id="12" dur="500"/>
                                        <p:tgtEl>
                                          <p:spTgt spid="82947">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82947">
                                            <p:txEl>
                                              <p:pRg st="3" end="3"/>
                                            </p:txEl>
                                          </p:spTgt>
                                        </p:tgtEl>
                                        <p:attrNameLst>
                                          <p:attrName>style.visibility</p:attrName>
                                        </p:attrNameLst>
                                      </p:cBhvr>
                                      <p:to>
                                        <p:strVal val="visible"/>
                                      </p:to>
                                    </p:set>
                                    <p:animEffect transition="in" filter="randombar(horizontal)">
                                      <p:cBhvr>
                                        <p:cTn id="15" dur="500"/>
                                        <p:tgtEl>
                                          <p:spTgt spid="8294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2947">
                                            <p:txEl>
                                              <p:pRg st="4" end="4"/>
                                            </p:txEl>
                                          </p:spTgt>
                                        </p:tgtEl>
                                        <p:attrNameLst>
                                          <p:attrName>style.visibility</p:attrName>
                                        </p:attrNameLst>
                                      </p:cBhvr>
                                      <p:to>
                                        <p:strVal val="visible"/>
                                      </p:to>
                                    </p:set>
                                    <p:animEffect transition="in" filter="fade">
                                      <p:cBhvr>
                                        <p:cTn id="20" dur="500"/>
                                        <p:tgtEl>
                                          <p:spTgt spid="8294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2948">
                                            <p:txEl>
                                              <p:pRg st="0" end="0"/>
                                            </p:txEl>
                                          </p:spTgt>
                                        </p:tgtEl>
                                        <p:attrNameLst>
                                          <p:attrName>style.visibility</p:attrName>
                                        </p:attrNameLst>
                                      </p:cBhvr>
                                      <p:to>
                                        <p:strVal val="visible"/>
                                      </p:to>
                                    </p:set>
                                    <p:animEffect transition="in" filter="fade">
                                      <p:cBhvr>
                                        <p:cTn id="25" dur="500"/>
                                        <p:tgtEl>
                                          <p:spTgt spid="8294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2948">
                                            <p:txEl>
                                              <p:pRg st="1" end="1"/>
                                            </p:txEl>
                                          </p:spTgt>
                                        </p:tgtEl>
                                        <p:attrNameLst>
                                          <p:attrName>style.visibility</p:attrName>
                                        </p:attrNameLst>
                                      </p:cBhvr>
                                      <p:to>
                                        <p:strVal val="visible"/>
                                      </p:to>
                                    </p:set>
                                    <p:animEffect transition="in" filter="fade">
                                      <p:cBhvr>
                                        <p:cTn id="30" dur="500"/>
                                        <p:tgtEl>
                                          <p:spTgt spid="8294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2948">
                                            <p:txEl>
                                              <p:pRg st="2" end="2"/>
                                            </p:txEl>
                                          </p:spTgt>
                                        </p:tgtEl>
                                        <p:attrNameLst>
                                          <p:attrName>style.visibility</p:attrName>
                                        </p:attrNameLst>
                                      </p:cBhvr>
                                      <p:to>
                                        <p:strVal val="visible"/>
                                      </p:to>
                                    </p:set>
                                    <p:animEffect transition="in" filter="fade">
                                      <p:cBhvr>
                                        <p:cTn id="35" dur="500"/>
                                        <p:tgtEl>
                                          <p:spTgt spid="829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灯片编号占位符 5"/>
          <p:cNvSpPr>
            <a:spLocks noGrp="1"/>
          </p:cNvSpPr>
          <p:nvPr>
            <p:ph type="sldNum" sz="quarter" idx="12"/>
          </p:nvPr>
        </p:nvSpPr>
        <p:spPr>
          <a:noFill/>
        </p:spPr>
        <p:txBody>
          <a:bodyPr/>
          <a:lstStyle/>
          <a:p>
            <a:fld id="{B489B16A-E0D9-4216-9896-68F3342E2A4C}"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5780" name="Rectangle 4"/>
          <p:cNvSpPr>
            <a:spLocks noChangeArrowheads="1"/>
          </p:cNvSpPr>
          <p:nvPr/>
        </p:nvSpPr>
        <p:spPr bwMode="auto">
          <a:xfrm>
            <a:off x="0" y="285750"/>
            <a:ext cx="8991600" cy="830263"/>
          </a:xfrm>
          <a:prstGeom prst="rect">
            <a:avLst/>
          </a:prstGeom>
          <a:noFill/>
          <a:ln w="9525">
            <a:noFill/>
            <a:miter lim="800000"/>
          </a:ln>
        </p:spPr>
        <p:txBody>
          <a:bodyPr>
            <a:spAutoFit/>
          </a:bodyPr>
          <a:lstStyle/>
          <a:p>
            <a:pPr indent="666750" algn="just">
              <a:spcBef>
                <a:spcPct val="50000"/>
              </a:spcBef>
              <a:tabLst>
                <a:tab pos="457200" algn="l"/>
              </a:tabLst>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假设已经构造出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项目集规范族：</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C={</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 I</a:t>
            </a:r>
            <a:r>
              <a:rPr kumimoji="1" lang="en-US" altLang="zh-CN" sz="24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4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In} ,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分析表的动作表</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ACTION</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和状态转换表</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GOTO</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的构造方法为： </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5781" name="Text Box 5"/>
          <p:cNvSpPr txBox="1">
            <a:spLocks noChangeArrowheads="1"/>
          </p:cNvSpPr>
          <p:nvPr/>
        </p:nvSpPr>
        <p:spPr bwMode="auto">
          <a:xfrm>
            <a:off x="228600" y="1247775"/>
            <a:ext cx="8763000" cy="5554663"/>
          </a:xfrm>
          <a:prstGeom prst="rect">
            <a:avLst/>
          </a:prstGeom>
          <a:noFill/>
          <a:ln w="9525">
            <a:noFill/>
            <a:miter lim="800000"/>
          </a:ln>
        </p:spPr>
        <p:txBody>
          <a:bodyPr>
            <a:spAutoFit/>
          </a:bodyPr>
          <a:lstStyle/>
          <a:p>
            <a:pPr algn="just">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① 若</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V</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rPr>
              <a:t>T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且</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GO(</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,b)= </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k</a:t>
            </a:r>
            <a:endPar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则令 </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ACTION(i, b)=S</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rPr>
              <a:t>k   </a:t>
            </a:r>
            <a:r>
              <a:rPr lang="zh-CN" altLang="en-US"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（移进</a:t>
            </a:r>
            <a:r>
              <a:rPr lang="en-US" altLang="zh-CN"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b(</a:t>
            </a:r>
            <a:r>
              <a:rPr lang="zh-CN" altLang="en-US"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符号栈</a:t>
            </a:r>
            <a:r>
              <a:rPr lang="en-US" altLang="zh-CN"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lang="zh-CN" altLang="en-US"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r>
              <a:rPr lang="en-US" altLang="zh-CN"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k</a:t>
            </a:r>
            <a:r>
              <a:rPr lang="zh-CN" altLang="en-US"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入状态栈顶）</a:t>
            </a:r>
            <a:endPar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②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若</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endPar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则对任何 </a:t>
            </a:r>
            <a:r>
              <a:rPr kumimoji="1" lang="en-US" altLang="zh-CN" sz="22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b</a:t>
            </a:r>
            <a:r>
              <a:rPr kumimoji="1" lang="en-US" altLang="zh-CN" sz="22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2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FOLLOW(A)</a:t>
            </a:r>
            <a:r>
              <a:rPr kumimoji="1" lang="en-US" altLang="zh-CN" sz="22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令</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ACTION(i, b)=r</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rPr>
              <a:t>j</a:t>
            </a:r>
            <a:endPar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endParaRPr>
          </a:p>
          <a:p>
            <a:pPr algn="ctr">
              <a:lnSpc>
                <a:spcPct val="130000"/>
              </a:lnSpc>
              <a:spcBef>
                <a:spcPct val="20000"/>
              </a:spcBef>
              <a:buClr>
                <a:schemeClr val="accent2"/>
              </a:buClr>
              <a:buSzPct val="60000"/>
              <a:buFont typeface="Wingdings" panose="05000000000000000000" pitchFamily="2" charset="2"/>
              <a:buNone/>
            </a:pP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	           (r</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rPr>
              <a:t>j</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表示用第</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j</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条规则</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归约）</a:t>
            </a:r>
            <a:endPar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③ 若</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则令</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ACTION(i, #)=acc</a:t>
            </a:r>
            <a:endPar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④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若</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GO(</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en-US" altLang="zh-CN" sz="2200" b="1">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200" b="1" baseline="-30000">
                <a:solidFill>
                  <a:srgbClr val="000000"/>
                </a:solidFill>
                <a:latin typeface="Times New Roman" panose="02020603050405020304" pitchFamily="18" charset="0"/>
                <a:ea typeface="华文细黑" panose="02010600040101010101" pitchFamily="2" charset="-122"/>
                <a:cs typeface="Times New Roman" panose="02020603050405020304" pitchFamily="18" charset="0"/>
              </a:rPr>
              <a:t>j</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A</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V</a:t>
            </a:r>
            <a:r>
              <a:rPr kumimoji="1" lang="en-US" altLang="zh-CN" sz="2200" b="1" baseline="-30000">
                <a:latin typeface="Times New Roman" panose="02020603050405020304" pitchFamily="18" charset="0"/>
                <a:ea typeface="华文细黑" panose="02010600040101010101" pitchFamily="2" charset="-122"/>
                <a:cs typeface="Times New Roman" panose="02020603050405020304" pitchFamily="18" charset="0"/>
              </a:rPr>
              <a:t>N</a:t>
            </a:r>
            <a:endPar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   则令</a:t>
            </a:r>
            <a:r>
              <a:rPr kumimoji="1" lang="en-US" altLang="zh-CN" sz="2200" b="1">
                <a:latin typeface="Times New Roman" panose="02020603050405020304" pitchFamily="18" charset="0"/>
                <a:ea typeface="华文细黑" panose="02010600040101010101" pitchFamily="2" charset="-122"/>
                <a:cs typeface="Times New Roman" panose="02020603050405020304" pitchFamily="18" charset="0"/>
              </a:rPr>
              <a:t>GOTO(i, A)=j          </a:t>
            </a:r>
            <a:r>
              <a:rPr lang="en-US" altLang="zh-CN"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a:t>
            </a:r>
            <a:r>
              <a:rPr lang="zh-CN" altLang="en-US"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在文法符号栈顶</a:t>
            </a:r>
            <a:r>
              <a:rPr lang="en-US" altLang="zh-CN"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 j</a:t>
            </a:r>
            <a:r>
              <a:rPr lang="zh-CN" altLang="en-US"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入状态栈顶</a:t>
            </a:r>
            <a:r>
              <a:rPr lang="en-US" altLang="zh-CN"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a:t>
            </a:r>
            <a:endParaRPr lang="en-US" altLang="zh-CN" sz="2200">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p>
            <a:pPr algn="just">
              <a:spcBef>
                <a:spcPct val="50000"/>
              </a:spcBef>
            </a:pPr>
            <a:r>
              <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rPr>
              <a:t>凡不能用上述①～④填入的项，均应填上报错标志。</a:t>
            </a:r>
            <a:endParaRPr kumimoji="1" lang="zh-CN" altLang="en-US" sz="22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fade">
                                      <p:cBhvr>
                                        <p:cTn id="7" dur="500"/>
                                        <p:tgtEl>
                                          <p:spTgt spid="757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781">
                                            <p:txEl>
                                              <p:pRg st="0" end="0"/>
                                            </p:txEl>
                                          </p:spTgt>
                                        </p:tgtEl>
                                        <p:attrNameLst>
                                          <p:attrName>style.visibility</p:attrName>
                                        </p:attrNameLst>
                                      </p:cBhvr>
                                      <p:to>
                                        <p:strVal val="visible"/>
                                      </p:to>
                                    </p:set>
                                    <p:animEffect transition="in" filter="wipe(left)">
                                      <p:cBhvr>
                                        <p:cTn id="12" dur="500"/>
                                        <p:tgtEl>
                                          <p:spTgt spid="75781">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75781">
                                            <p:txEl>
                                              <p:pRg st="1" end="1"/>
                                            </p:txEl>
                                          </p:spTgt>
                                        </p:tgtEl>
                                        <p:attrNameLst>
                                          <p:attrName>style.visibility</p:attrName>
                                        </p:attrNameLst>
                                      </p:cBhvr>
                                      <p:to>
                                        <p:strVal val="visible"/>
                                      </p:to>
                                    </p:set>
                                    <p:animEffect transition="in" filter="wipe(left)">
                                      <p:cBhvr>
                                        <p:cTn id="15" dur="500"/>
                                        <p:tgtEl>
                                          <p:spTgt spid="757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5781">
                                            <p:txEl>
                                              <p:pRg st="2" end="2"/>
                                            </p:txEl>
                                          </p:spTgt>
                                        </p:tgtEl>
                                        <p:attrNameLst>
                                          <p:attrName>style.visibility</p:attrName>
                                        </p:attrNameLst>
                                      </p:cBhvr>
                                      <p:to>
                                        <p:strVal val="visible"/>
                                      </p:to>
                                    </p:set>
                                    <p:animEffect transition="in" filter="wipe(left)">
                                      <p:cBhvr>
                                        <p:cTn id="20" dur="500"/>
                                        <p:tgtEl>
                                          <p:spTgt spid="75781">
                                            <p:txEl>
                                              <p:pRg st="2" end="2"/>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75781">
                                            <p:txEl>
                                              <p:pRg st="3" end="3"/>
                                            </p:txEl>
                                          </p:spTgt>
                                        </p:tgtEl>
                                        <p:attrNameLst>
                                          <p:attrName>style.visibility</p:attrName>
                                        </p:attrNameLst>
                                      </p:cBhvr>
                                      <p:to>
                                        <p:strVal val="visible"/>
                                      </p:to>
                                    </p:set>
                                    <p:animEffect transition="in" filter="wipe(left)">
                                      <p:cBhvr>
                                        <p:cTn id="23" dur="500"/>
                                        <p:tgtEl>
                                          <p:spTgt spid="75781">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75781">
                                            <p:txEl>
                                              <p:pRg st="4" end="4"/>
                                            </p:txEl>
                                          </p:spTgt>
                                        </p:tgtEl>
                                        <p:attrNameLst>
                                          <p:attrName>style.visibility</p:attrName>
                                        </p:attrNameLst>
                                      </p:cBhvr>
                                      <p:to>
                                        <p:strVal val="visible"/>
                                      </p:to>
                                    </p:set>
                                    <p:animEffect transition="in" filter="wipe(left)">
                                      <p:cBhvr>
                                        <p:cTn id="26" dur="500"/>
                                        <p:tgtEl>
                                          <p:spTgt spid="7578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5781">
                                            <p:txEl>
                                              <p:pRg st="5" end="5"/>
                                            </p:txEl>
                                          </p:spTgt>
                                        </p:tgtEl>
                                        <p:attrNameLst>
                                          <p:attrName>style.visibility</p:attrName>
                                        </p:attrNameLst>
                                      </p:cBhvr>
                                      <p:to>
                                        <p:strVal val="visible"/>
                                      </p:to>
                                    </p:set>
                                    <p:animEffect transition="in" filter="wipe(left)">
                                      <p:cBhvr>
                                        <p:cTn id="31" dur="500"/>
                                        <p:tgtEl>
                                          <p:spTgt spid="75781">
                                            <p:txEl>
                                              <p:pRg st="5" end="5"/>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75781">
                                            <p:txEl>
                                              <p:pRg st="6" end="6"/>
                                            </p:txEl>
                                          </p:spTgt>
                                        </p:tgtEl>
                                        <p:attrNameLst>
                                          <p:attrName>style.visibility</p:attrName>
                                        </p:attrNameLst>
                                      </p:cBhvr>
                                      <p:to>
                                        <p:strVal val="visible"/>
                                      </p:to>
                                    </p:set>
                                    <p:animEffect transition="in" filter="wipe(left)">
                                      <p:cBhvr>
                                        <p:cTn id="34" dur="500"/>
                                        <p:tgtEl>
                                          <p:spTgt spid="75781">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5781">
                                            <p:txEl>
                                              <p:pRg st="7" end="7"/>
                                            </p:txEl>
                                          </p:spTgt>
                                        </p:tgtEl>
                                        <p:attrNameLst>
                                          <p:attrName>style.visibility</p:attrName>
                                        </p:attrNameLst>
                                      </p:cBhvr>
                                      <p:to>
                                        <p:strVal val="visible"/>
                                      </p:to>
                                    </p:set>
                                    <p:animEffect transition="in" filter="wipe(left)">
                                      <p:cBhvr>
                                        <p:cTn id="39" dur="500"/>
                                        <p:tgtEl>
                                          <p:spTgt spid="75781">
                                            <p:txEl>
                                              <p:pRg st="7" end="7"/>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75781">
                                            <p:txEl>
                                              <p:pRg st="8" end="8"/>
                                            </p:txEl>
                                          </p:spTgt>
                                        </p:tgtEl>
                                        <p:attrNameLst>
                                          <p:attrName>style.visibility</p:attrName>
                                        </p:attrNameLst>
                                      </p:cBhvr>
                                      <p:to>
                                        <p:strVal val="visible"/>
                                      </p:to>
                                    </p:set>
                                    <p:animEffect transition="in" filter="wipe(left)">
                                      <p:cBhvr>
                                        <p:cTn id="42" dur="500"/>
                                        <p:tgtEl>
                                          <p:spTgt spid="7578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5781">
                                            <p:txEl>
                                              <p:pRg st="9" end="9"/>
                                            </p:txEl>
                                          </p:spTgt>
                                        </p:tgtEl>
                                        <p:attrNameLst>
                                          <p:attrName>style.visibility</p:attrName>
                                        </p:attrNameLst>
                                      </p:cBhvr>
                                      <p:to>
                                        <p:strVal val="visible"/>
                                      </p:to>
                                    </p:set>
                                    <p:animEffect transition="in" filter="wipe(left)">
                                      <p:cBhvr>
                                        <p:cTn id="47" dur="500"/>
                                        <p:tgtEl>
                                          <p:spTgt spid="7578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8" descr="图片包含 屏幕截图&#10;&#10;已生成高可信度的说明"/>
          <p:cNvPicPr>
            <a:picLocks noChangeAspect="1"/>
          </p:cNvPicPr>
          <p:nvPr/>
        </p:nvPicPr>
        <p:blipFill>
          <a:blip r:embed="rId1" cstate="print"/>
          <a:srcRect/>
          <a:stretch>
            <a:fillRect/>
          </a:stretch>
        </p:blipFill>
        <p:spPr bwMode="auto">
          <a:xfrm>
            <a:off x="4975225" y="1773238"/>
            <a:ext cx="3822700" cy="3270250"/>
          </a:xfrm>
          <a:prstGeom prst="rect">
            <a:avLst/>
          </a:prstGeom>
          <a:noFill/>
          <a:ln w="9525">
            <a:noFill/>
            <a:miter lim="800000"/>
            <a:headEnd/>
            <a:tailEnd/>
          </a:ln>
        </p:spPr>
      </p:pic>
      <p:sp>
        <p:nvSpPr>
          <p:cNvPr id="40962" name="灯片编号占位符 5"/>
          <p:cNvSpPr>
            <a:spLocks noGrp="1" noChangeArrowheads="1"/>
          </p:cNvSpPr>
          <p:nvPr>
            <p:ph type="sldNum" sz="quarter" idx="12"/>
          </p:nvPr>
        </p:nvSpPr>
        <p:spPr>
          <a:noFill/>
        </p:spPr>
        <p:txBody>
          <a:bodyPr/>
          <a:lstStyle/>
          <a:p>
            <a:fld id="{BE0F1453-7F66-4F0D-AFE8-B57260C371FA}" type="slidenum">
              <a:rPr lang="zh-CN" altLang="en-US" smtClean="0">
                <a:ea typeface="微软雅黑" panose="020B0503020204020204" pitchFamily="34" charset="-122"/>
              </a:rPr>
            </a:fld>
            <a:endParaRPr lang="en-US" altLang="zh-CN">
              <a:ea typeface="微软雅黑" panose="020B0503020204020204" pitchFamily="34" charset="-122"/>
            </a:endParaRPr>
          </a:p>
        </p:txBody>
      </p:sp>
      <p:sp>
        <p:nvSpPr>
          <p:cNvPr id="40963" name="Text Box 4"/>
          <p:cNvSpPr txBox="1">
            <a:spLocks noChangeArrowheads="1"/>
          </p:cNvSpPr>
          <p:nvPr/>
        </p:nvSpPr>
        <p:spPr bwMode="auto">
          <a:xfrm>
            <a:off x="36513" y="1581150"/>
            <a:ext cx="8839200" cy="457200"/>
          </a:xfrm>
          <a:prstGeom prst="rect">
            <a:avLst/>
          </a:prstGeom>
          <a:noFill/>
          <a:ln w="9525">
            <a:noFill/>
            <a:miter lim="800000"/>
          </a:ln>
        </p:spPr>
        <p:txBody>
          <a:bodyPr>
            <a:spAutoFit/>
          </a:bodyPr>
          <a:lstStyle/>
          <a:p>
            <a:pPr algn="just" eaLnBrk="0" hangingPunct="0"/>
            <a:endParaRPr lang="zh-CN" altLang="en-US" sz="2400" b="1">
              <a:latin typeface="楷体_GB2312"/>
              <a:ea typeface="楷体_GB2312"/>
              <a:cs typeface="楷体_GB2312"/>
            </a:endParaRPr>
          </a:p>
        </p:txBody>
      </p:sp>
      <p:sp>
        <p:nvSpPr>
          <p:cNvPr id="10" name="矩形 9"/>
          <p:cNvSpPr/>
          <p:nvPr/>
        </p:nvSpPr>
        <p:spPr bwMode="auto">
          <a:xfrm>
            <a:off x="4833938" y="2625725"/>
            <a:ext cx="4105275" cy="24796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marL="669925" indent="-325755" algn="ctr">
              <a:lnSpc>
                <a:spcPct val="130000"/>
              </a:lnSpc>
              <a:spcBef>
                <a:spcPct val="20000"/>
              </a:spcBef>
              <a:buClr>
                <a:schemeClr val="accent2"/>
              </a:buClr>
              <a:buSzPct val="60000"/>
              <a:buFont typeface="Wingdings" panose="05000000000000000000" pitchFamily="2" charset="2"/>
              <a:buNone/>
              <a:defRPr/>
            </a:pPr>
            <a:endParaRPr lang="zh-CN" altLang="en-US">
              <a:solidFill>
                <a:schemeClr val="tx1"/>
              </a:solidFill>
            </a:endParaRPr>
          </a:p>
        </p:txBody>
      </p:sp>
      <p:sp>
        <p:nvSpPr>
          <p:cNvPr id="7" name="Rectangle 2"/>
          <p:cNvSpPr txBox="1">
            <a:spLocks noChangeArrowheads="1"/>
          </p:cNvSpPr>
          <p:nvPr/>
        </p:nvSpPr>
        <p:spPr bwMode="auto">
          <a:xfrm>
            <a:off x="347663" y="244475"/>
            <a:ext cx="7427912" cy="490538"/>
          </a:xfrm>
          <a:prstGeom prst="rect">
            <a:avLst/>
          </a:prstGeom>
          <a:noFill/>
          <a:ln>
            <a:noFill/>
          </a:ln>
        </p:spPr>
        <p:txBody>
          <a:bodyPr/>
          <a:lstStyle>
            <a:lvl1pPr algn="l" rtl="0" eaLnBrk="0" fontAlgn="base" hangingPunct="0">
              <a:spcBef>
                <a:spcPct val="0"/>
              </a:spcBef>
              <a:spcAft>
                <a:spcPct val="0"/>
              </a:spcAft>
              <a:defRPr sz="4200">
                <a:solidFill>
                  <a:schemeClr val="tx2"/>
                </a:solidFill>
                <a:latin typeface="+mj-lt"/>
                <a:ea typeface="微软雅黑" panose="020B0503020204020204" pitchFamily="34" charset="-122"/>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a:lstStyle>
          <a:p>
            <a:pPr eaLnBrk="1" hangingPunct="1">
              <a:defRPr/>
            </a:pPr>
            <a:r>
              <a:rPr lang="zh-CN" altLang="en-US" sz="2800" kern="0" dirty="0">
                <a:solidFill>
                  <a:srgbClr val="003399"/>
                </a:solidFill>
              </a:rPr>
              <a:t>预备知识：自底向上语法分析概述</a:t>
            </a:r>
            <a:endParaRPr lang="zh-CN" altLang="en-US" sz="2800" kern="0" dirty="0">
              <a:solidFill>
                <a:srgbClr val="003399"/>
              </a:solidFill>
            </a:endParaRPr>
          </a:p>
        </p:txBody>
      </p:sp>
      <p:sp>
        <p:nvSpPr>
          <p:cNvPr id="40966" name="文本框 4"/>
          <p:cNvSpPr txBox="1">
            <a:spLocks noChangeArrowheads="1"/>
          </p:cNvSpPr>
          <p:nvPr/>
        </p:nvSpPr>
        <p:spPr bwMode="auto">
          <a:xfrm>
            <a:off x="347663" y="776288"/>
            <a:ext cx="8372475" cy="4143375"/>
          </a:xfrm>
          <a:prstGeom prst="rect">
            <a:avLst/>
          </a:prstGeom>
          <a:noFill/>
          <a:ln w="9525">
            <a:noFill/>
            <a:miter lim="800000"/>
          </a:ln>
        </p:spPr>
        <p:txBody>
          <a:bodyPr>
            <a:spAutoFit/>
          </a:bodyPr>
          <a:lstStyle/>
          <a:p>
            <a:pPr eaLnBrk="0" hangingPunct="0">
              <a:lnSpc>
                <a:spcPct val="140000"/>
              </a:lnSpc>
            </a:pPr>
            <a:r>
              <a:rPr lang="en-US" altLang="zh-CN" sz="2400" b="1">
                <a:latin typeface="华文细黑" panose="02010600040101010101" pitchFamily="2" charset="-122"/>
                <a:ea typeface="华文细黑" panose="02010600040101010101" pitchFamily="2" charset="-122"/>
                <a:cs typeface="Courier New" panose="02070309020205020404" pitchFamily="49" charset="0"/>
              </a:rPr>
              <a:t>LR</a:t>
            </a:r>
            <a:r>
              <a:rPr lang="zh-CN" altLang="en-US" sz="2400" b="1">
                <a:latin typeface="华文细黑" panose="02010600040101010101" pitchFamily="2" charset="-122"/>
                <a:ea typeface="华文细黑" panose="02010600040101010101" pitchFamily="2" charset="-122"/>
                <a:cs typeface="Courier New" panose="02070309020205020404" pitchFamily="49" charset="0"/>
              </a:rPr>
              <a:t>分析的组成结构</a:t>
            </a:r>
            <a:endParaRPr lang="en-US" altLang="zh-CN" sz="2400" b="1">
              <a:latin typeface="华文细黑" panose="02010600040101010101" pitchFamily="2" charset="-122"/>
              <a:ea typeface="华文细黑" panose="02010600040101010101" pitchFamily="2" charset="-122"/>
              <a:cs typeface="Courier New" panose="02070309020205020404" pitchFamily="49" charset="0"/>
            </a:endParaRPr>
          </a:p>
          <a:p>
            <a:pPr eaLnBrk="0" hangingPunct="0">
              <a:lnSpc>
                <a:spcPct val="140000"/>
              </a:lnSpc>
            </a:pPr>
            <a:r>
              <a:rPr lang="en-US" altLang="zh-CN" sz="2000" b="1">
                <a:latin typeface="Courier New" panose="02070309020205020404" pitchFamily="49" charset="0"/>
                <a:ea typeface="微软雅黑" panose="020B0503020204020204" pitchFamily="34" charset="-122"/>
                <a:cs typeface="Courier New" panose="02070309020205020404" pitchFamily="49" charset="0"/>
              </a:rPr>
              <a:t>LR</a:t>
            </a:r>
            <a:r>
              <a:rPr lang="zh-CN" altLang="en-US" sz="2000" b="1">
                <a:latin typeface="Courier New" panose="02070309020205020404" pitchFamily="49" charset="0"/>
                <a:ea typeface="微软雅黑" panose="020B0503020204020204" pitchFamily="34" charset="-122"/>
                <a:cs typeface="Courier New" panose="02070309020205020404" pitchFamily="49" charset="0"/>
              </a:rPr>
              <a:t>分析表（依赖于具体文法）</a:t>
            </a:r>
            <a:endParaRPr lang="en-US" altLang="zh-CN" sz="2000" b="1">
              <a:latin typeface="Courier New" panose="02070309020205020404" pitchFamily="49" charset="0"/>
              <a:ea typeface="微软雅黑" panose="020B0503020204020204" pitchFamily="34" charset="-122"/>
              <a:cs typeface="Courier New" panose="02070309020205020404" pitchFamily="49" charset="0"/>
            </a:endParaRPr>
          </a:p>
          <a:p>
            <a:pPr eaLnBrk="0" hangingPunct="0">
              <a:lnSpc>
                <a:spcPct val="140000"/>
              </a:lnSpc>
            </a:pPr>
            <a:r>
              <a:rPr lang="zh-CN" altLang="en-US" sz="2000">
                <a:latin typeface="Courier New" panose="02070309020205020404" pitchFamily="49" charset="0"/>
                <a:ea typeface="微软雅黑" panose="020B0503020204020204" pitchFamily="34" charset="-122"/>
                <a:cs typeface="Courier New" panose="02070309020205020404" pitchFamily="49" charset="0"/>
              </a:rPr>
              <a:t>由两个矩阵组成，其功能是指示分析器的动作</a:t>
            </a:r>
            <a:endParaRPr lang="en-US" altLang="zh-CN" sz="2000">
              <a:latin typeface="Courier New" panose="02070309020205020404" pitchFamily="49" charset="0"/>
              <a:ea typeface="微软雅黑" panose="020B0503020204020204" pitchFamily="34" charset="-122"/>
              <a:cs typeface="Courier New" panose="02070309020205020404" pitchFamily="49" charset="0"/>
            </a:endParaRPr>
          </a:p>
          <a:p>
            <a:pPr eaLnBrk="0" hangingPunct="0">
              <a:lnSpc>
                <a:spcPct val="140000"/>
              </a:lnSpc>
            </a:pPr>
            <a:r>
              <a:rPr lang="zh-CN" altLang="en-US" sz="2000">
                <a:latin typeface="Courier New" panose="02070309020205020404" pitchFamily="49" charset="0"/>
                <a:ea typeface="微软雅黑" panose="020B0503020204020204" pitchFamily="34" charset="-122"/>
                <a:cs typeface="Courier New" panose="02070309020205020404" pitchFamily="49" charset="0"/>
              </a:rPr>
              <a:t>是移进还是规约，根据不同的文法类要采用不</a:t>
            </a:r>
            <a:endParaRPr lang="en-US" altLang="zh-CN" sz="2000">
              <a:latin typeface="Courier New" panose="02070309020205020404" pitchFamily="49" charset="0"/>
              <a:ea typeface="微软雅黑" panose="020B0503020204020204" pitchFamily="34" charset="-122"/>
              <a:cs typeface="Courier New" panose="02070309020205020404" pitchFamily="49" charset="0"/>
            </a:endParaRPr>
          </a:p>
          <a:p>
            <a:pPr eaLnBrk="0" hangingPunct="0">
              <a:lnSpc>
                <a:spcPct val="140000"/>
              </a:lnSpc>
            </a:pPr>
            <a:r>
              <a:rPr lang="zh-CN" altLang="en-US" sz="2000">
                <a:latin typeface="Courier New" panose="02070309020205020404" pitchFamily="49" charset="0"/>
                <a:ea typeface="微软雅黑" panose="020B0503020204020204" pitchFamily="34" charset="-122"/>
                <a:cs typeface="Courier New" panose="02070309020205020404" pitchFamily="49" charset="0"/>
              </a:rPr>
              <a:t>同的构造方法</a:t>
            </a:r>
            <a:endParaRPr lang="en-US" altLang="zh-CN" sz="2000">
              <a:latin typeface="Courier New" panose="02070309020205020404" pitchFamily="49" charset="0"/>
              <a:ea typeface="微软雅黑" panose="020B0503020204020204" pitchFamily="34" charset="-122"/>
              <a:cs typeface="Courier New" panose="02070309020205020404" pitchFamily="49" charset="0"/>
            </a:endParaRPr>
          </a:p>
          <a:p>
            <a:pPr eaLnBrk="0" hangingPunct="0">
              <a:lnSpc>
                <a:spcPct val="140000"/>
              </a:lnSpc>
            </a:pPr>
            <a:r>
              <a:rPr lang="zh-CN" altLang="en-US" sz="2000" b="1">
                <a:latin typeface="Courier New" panose="02070309020205020404" pitchFamily="49" charset="0"/>
                <a:ea typeface="微软雅黑" panose="020B0503020204020204" pitchFamily="34" charset="-122"/>
                <a:cs typeface="Courier New" panose="02070309020205020404" pitchFamily="49" charset="0"/>
              </a:rPr>
              <a:t>驱动程序</a:t>
            </a:r>
            <a:endParaRPr lang="en-US" altLang="zh-CN" sz="2000" b="1">
              <a:latin typeface="Courier New" panose="02070309020205020404" pitchFamily="49" charset="0"/>
              <a:ea typeface="微软雅黑" panose="020B0503020204020204" pitchFamily="34" charset="-122"/>
              <a:cs typeface="Courier New" panose="02070309020205020404" pitchFamily="49" charset="0"/>
            </a:endParaRPr>
          </a:p>
          <a:p>
            <a:pPr eaLnBrk="0" hangingPunct="0">
              <a:lnSpc>
                <a:spcPct val="140000"/>
              </a:lnSpc>
            </a:pPr>
            <a:r>
              <a:rPr lang="zh-CN" altLang="en-US" sz="2000">
                <a:latin typeface="Courier New" panose="02070309020205020404" pitchFamily="49" charset="0"/>
                <a:ea typeface="微软雅黑" panose="020B0503020204020204" pitchFamily="34" charset="-122"/>
                <a:cs typeface="Courier New" panose="02070309020205020404" pitchFamily="49" charset="0"/>
              </a:rPr>
              <a:t>执行分析表所规定的动作</a:t>
            </a:r>
            <a:endParaRPr lang="en-US" altLang="zh-CN" sz="2000">
              <a:latin typeface="Courier New" panose="02070309020205020404" pitchFamily="49" charset="0"/>
              <a:ea typeface="微软雅黑" panose="020B0503020204020204" pitchFamily="34" charset="-122"/>
              <a:cs typeface="Courier New" panose="02070309020205020404" pitchFamily="49" charset="0"/>
            </a:endParaRPr>
          </a:p>
          <a:p>
            <a:pPr eaLnBrk="0" hangingPunct="0">
              <a:lnSpc>
                <a:spcPct val="140000"/>
              </a:lnSpc>
            </a:pPr>
            <a:r>
              <a:rPr lang="zh-CN" altLang="en-US" sz="2000" b="1">
                <a:latin typeface="Courier New" panose="02070309020205020404" pitchFamily="49" charset="0"/>
                <a:ea typeface="微软雅黑" panose="020B0503020204020204" pitchFamily="34" charset="-122"/>
                <a:cs typeface="Courier New" panose="02070309020205020404" pitchFamily="49" charset="0"/>
              </a:rPr>
              <a:t>分析栈</a:t>
            </a:r>
            <a:endParaRPr lang="en-US" altLang="zh-CN" sz="2000" b="1">
              <a:latin typeface="Courier New" panose="02070309020205020404" pitchFamily="49" charset="0"/>
              <a:ea typeface="微软雅黑" panose="020B0503020204020204" pitchFamily="34" charset="-122"/>
              <a:cs typeface="Courier New" panose="02070309020205020404" pitchFamily="49" charset="0"/>
            </a:endParaRPr>
          </a:p>
          <a:p>
            <a:pPr eaLnBrk="0" hangingPunct="0">
              <a:lnSpc>
                <a:spcPct val="140000"/>
              </a:lnSpc>
            </a:pPr>
            <a:r>
              <a:rPr lang="zh-CN" altLang="en-US" sz="2000">
                <a:latin typeface="Courier New" panose="02070309020205020404" pitchFamily="49" charset="0"/>
                <a:ea typeface="微软雅黑" panose="020B0503020204020204" pitchFamily="34" charset="-122"/>
                <a:cs typeface="Courier New" panose="02070309020205020404" pitchFamily="49" charset="0"/>
              </a:rPr>
              <a:t>暂存分析器状态以及文法符号</a:t>
            </a:r>
            <a:endParaRPr lang="en-US" altLang="zh-CN" sz="2000">
              <a:latin typeface="Courier New" panose="02070309020205020404" pitchFamily="49" charset="0"/>
              <a:ea typeface="微软雅黑" panose="020B0503020204020204" pitchFamily="34" charset="-122"/>
              <a:cs typeface="Courier New" panose="02070309020205020404" pitchFamily="49" charset="0"/>
            </a:endParaRPr>
          </a:p>
        </p:txBody>
      </p:sp>
      <p:sp>
        <p:nvSpPr>
          <p:cNvPr id="11268" name="Text Box 7"/>
          <p:cNvSpPr txBox="1">
            <a:spLocks noRot="1" noChangeAspect="1" noMove="1" noResize="1" noEditPoints="1" noAdjustHandles="1" noChangeArrowheads="1" noChangeShapeType="1" noTextEdit="1"/>
          </p:cNvSpPr>
          <p:nvPr/>
        </p:nvSpPr>
        <p:spPr bwMode="auto">
          <a:xfrm>
            <a:off x="347663" y="5485085"/>
            <a:ext cx="8528050" cy="1089529"/>
          </a:xfrm>
          <a:prstGeom prst="rect">
            <a:avLst/>
          </a:prstGeom>
          <a:blipFill>
            <a:blip r:embed="rId2" cstate="print"/>
            <a:stretch>
              <a:fillRect l="-214" t="-1117" b="-8380"/>
            </a:stretch>
          </a:blipFill>
          <a:ln>
            <a:noFill/>
          </a:ln>
        </p:spPr>
        <p:txBody>
          <a:bodyPr/>
          <a:lstStyle/>
          <a:p>
            <a:pPr eaLnBrk="0" hangingPunct="0">
              <a:defRPr/>
            </a:pPr>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5"/>
          <p:cNvSpPr>
            <a:spLocks noGrp="1"/>
          </p:cNvSpPr>
          <p:nvPr>
            <p:ph type="sldNum" sz="quarter" idx="12"/>
          </p:nvPr>
        </p:nvSpPr>
        <p:spPr>
          <a:noFill/>
        </p:spPr>
        <p:txBody>
          <a:bodyPr/>
          <a:lstStyle/>
          <a:p>
            <a:fld id="{1A645C1C-F85D-42E0-8FED-9123881DC936}"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4690" name="Text Box 3"/>
          <p:cNvSpPr txBox="1">
            <a:spLocks noChangeArrowheads="1"/>
          </p:cNvSpPr>
          <p:nvPr/>
        </p:nvSpPr>
        <p:spPr bwMode="auto">
          <a:xfrm>
            <a:off x="374650" y="163513"/>
            <a:ext cx="8229600"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ea typeface="楷体_GB2312"/>
                <a:cs typeface="Times New Roman" panose="02020603050405020304" pitchFamily="18" charset="0"/>
              </a:rPr>
              <a:t>7.3 </a:t>
            </a:r>
            <a:r>
              <a:rPr kumimoji="1" lang="en-US" altLang="zh-CN" sz="2400" b="1">
                <a:latin typeface="Times New Roman" panose="02020603050405020304" pitchFamily="18" charset="0"/>
                <a:ea typeface="楷体_GB2312"/>
                <a:cs typeface="Times New Roman" panose="02020603050405020304" pitchFamily="18" charset="0"/>
              </a:rPr>
              <a:t> </a:t>
            </a:r>
            <a:r>
              <a:rPr kumimoji="1" lang="en-US" altLang="zh-CN" sz="2400" b="1">
                <a:solidFill>
                  <a:srgbClr val="FF3300"/>
                </a:solidFill>
                <a:latin typeface="Times New Roman" panose="02020603050405020304" pitchFamily="18" charset="0"/>
                <a:ea typeface="楷体_GB2312"/>
                <a:cs typeface="Times New Roman" panose="02020603050405020304" pitchFamily="18" charset="0"/>
              </a:rPr>
              <a:t>SLR</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a:t>
            </a:r>
            <a:r>
              <a:rPr kumimoji="1" lang="en-US" altLang="zh-CN" sz="2400" b="1">
                <a:solidFill>
                  <a:srgbClr val="FF3300"/>
                </a:solidFill>
                <a:latin typeface="Times New Roman" panose="02020603050405020304" pitchFamily="18" charset="0"/>
                <a:ea typeface="楷体_GB2312"/>
                <a:cs typeface="Times New Roman" panose="02020603050405020304" pitchFamily="18" charset="0"/>
              </a:rPr>
              <a:t>1</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）分析法</a:t>
            </a:r>
            <a:r>
              <a:rPr kumimoji="1" lang="zh-CN" altLang="en-US" sz="2400" b="1">
                <a:latin typeface="Times New Roman" panose="02020603050405020304" pitchFamily="18" charset="0"/>
                <a:ea typeface="楷体_GB2312"/>
                <a:cs typeface="Times New Roman" panose="02020603050405020304" pitchFamily="18" charset="0"/>
              </a:rPr>
              <a:t> </a:t>
            </a:r>
            <a:endParaRPr kumimoji="1" lang="zh-CN" altLang="en-US" sz="2400" b="1">
              <a:latin typeface="Times New Roman" panose="02020603050405020304" pitchFamily="18" charset="0"/>
              <a:ea typeface="楷体_GB2312"/>
              <a:cs typeface="Times New Roman" panose="02020603050405020304" pitchFamily="18" charset="0"/>
            </a:endParaRPr>
          </a:p>
        </p:txBody>
      </p:sp>
      <p:sp>
        <p:nvSpPr>
          <p:cNvPr id="114691" name="Text Box 4"/>
          <p:cNvSpPr txBox="1">
            <a:spLocks noChangeArrowheads="1"/>
          </p:cNvSpPr>
          <p:nvPr/>
        </p:nvSpPr>
        <p:spPr bwMode="auto">
          <a:xfrm>
            <a:off x="0" y="533400"/>
            <a:ext cx="4211638" cy="1311275"/>
          </a:xfrm>
          <a:prstGeom prst="rect">
            <a:avLst/>
          </a:prstGeom>
          <a:noFill/>
          <a:ln w="9525">
            <a:noFill/>
            <a:miter lim="800000"/>
          </a:ln>
        </p:spPr>
        <p:txBody>
          <a:bodyPr>
            <a:spAutoFit/>
          </a:bodyPr>
          <a:lstStyle/>
          <a:p>
            <a:pPr algn="just">
              <a:spcBef>
                <a:spcPct val="50000"/>
              </a:spcBef>
            </a:pP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例：</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(S)S|</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，判断该文法是否为</a:t>
            </a:r>
            <a:endPar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SLR(1)</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文法。为什么？</a:t>
            </a:r>
            <a:endPar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pPr>
            <a:r>
              <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解：</a:t>
            </a:r>
            <a:endParaRPr kumimoji="1" lang="zh-CN" altLang="en-US" sz="2000" b="1">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17829" name="Text Box 5"/>
          <p:cNvSpPr txBox="1">
            <a:spLocks noChangeArrowheads="1"/>
          </p:cNvSpPr>
          <p:nvPr/>
        </p:nvSpPr>
        <p:spPr bwMode="auto">
          <a:xfrm>
            <a:off x="971550" y="1557338"/>
            <a:ext cx="1325563" cy="1416050"/>
          </a:xfrm>
          <a:prstGeom prst="rect">
            <a:avLst/>
          </a:prstGeom>
          <a:solidFill>
            <a:schemeClr val="accent1">
              <a:lumMod val="20000"/>
              <a:lumOff val="80000"/>
            </a:schemeClr>
          </a:solidFill>
          <a:ln w="9525">
            <a:noFill/>
            <a:miter lim="800000"/>
          </a:ln>
        </p:spPr>
        <p:txBody>
          <a:bodyPr>
            <a:spAutoFit/>
          </a:bodyPr>
          <a:lstStyle/>
          <a:p>
            <a:pPr>
              <a:lnSpc>
                <a:spcPct val="70000"/>
              </a:lnSpc>
              <a:spcBef>
                <a:spcPct val="50000"/>
              </a:spcBef>
              <a:defRPr/>
            </a:pPr>
            <a:r>
              <a:rPr kumimoji="1" lang="zh-CN" altLang="en-US"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增广文法：</a:t>
            </a:r>
            <a:endParaRPr kumimoji="1" lang="zh-CN" altLang="en-US"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70000"/>
              </a:lnSpc>
              <a:spcBef>
                <a:spcPct val="50000"/>
              </a:spcBef>
              <a:defRPr/>
            </a:pPr>
            <a:r>
              <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(0)S</a:t>
            </a:r>
            <a:r>
              <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S</a:t>
            </a:r>
            <a:endPar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70000"/>
              </a:lnSpc>
              <a:spcBef>
                <a:spcPct val="50000"/>
              </a:spcBef>
              <a:defRPr/>
            </a:pPr>
            <a:r>
              <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(1)S</a:t>
            </a:r>
            <a:r>
              <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(S)S</a:t>
            </a:r>
            <a:endPar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70000"/>
              </a:lnSpc>
              <a:spcBef>
                <a:spcPct val="50000"/>
              </a:spcBef>
              <a:defRPr/>
            </a:pPr>
            <a:r>
              <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rPr>
              <a:t>(2)S</a:t>
            </a:r>
            <a:r>
              <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717830" name="Text Box 6"/>
          <p:cNvSpPr txBox="1">
            <a:spLocks noChangeArrowheads="1"/>
          </p:cNvSpPr>
          <p:nvPr/>
        </p:nvSpPr>
        <p:spPr bwMode="auto">
          <a:xfrm>
            <a:off x="6350" y="3068638"/>
            <a:ext cx="5410200" cy="3016250"/>
          </a:xfrm>
          <a:prstGeom prst="rect">
            <a:avLst/>
          </a:prstGeom>
          <a:solidFill>
            <a:schemeClr val="bg1"/>
          </a:solidFill>
          <a:ln w="9525">
            <a:noFill/>
            <a:miter lim="800000"/>
          </a:ln>
        </p:spPr>
        <p:txBody>
          <a:bodyPr>
            <a:spAutoFit/>
          </a:bodyPr>
          <a:lstStyle/>
          <a:p>
            <a:pPr algn="just">
              <a:lnSpc>
                <a:spcPct val="80000"/>
              </a:lnSpc>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的冲突解决：</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80000"/>
              </a:lnSpc>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Follow(S)={#,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，移进符号集为｛（｝，       显然有｛（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Follow</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95000"/>
              </a:lnSpc>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所以</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遇见“（” 移进，遇见“</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或“）”时用</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归约。</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80000"/>
              </a:lnSpc>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4</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的解决方法与</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相同。</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80000"/>
              </a:lnSpc>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该文法通过向前看一个符号，解决了</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冲突，可构造具有无二义性的</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SLR(1)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分析表，所以是</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SLR(1)</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文法。 </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17831" name="Text Box 7"/>
          <p:cNvSpPr txBox="1">
            <a:spLocks noChangeArrowheads="1"/>
          </p:cNvSpPr>
          <p:nvPr/>
        </p:nvSpPr>
        <p:spPr bwMode="auto">
          <a:xfrm>
            <a:off x="5003800" y="260350"/>
            <a:ext cx="4191000" cy="2987675"/>
          </a:xfrm>
          <a:prstGeom prst="rect">
            <a:avLst/>
          </a:prstGeom>
          <a:solidFill>
            <a:schemeClr val="bg1"/>
          </a:solidFill>
          <a:ln w="9525">
            <a:noFill/>
            <a:miter lim="800000"/>
          </a:ln>
        </p:spPr>
        <p:txBody>
          <a:bodyPr>
            <a:spAutoFit/>
          </a:bodyPr>
          <a:lstStyle/>
          <a:p>
            <a:pPr algn="just">
              <a:lnSpc>
                <a:spcPct val="75000"/>
              </a:lnSpc>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.(S)S</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1</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(.S)S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.(S)S</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3</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(S.)S}</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4</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(S).S</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.(S)S</a:t>
            </a:r>
            <a:r>
              <a:rPr kumimoji="1" lang="zh-CN" altLang="en-US"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ct val="50000"/>
              </a:spcBef>
            </a:pP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5</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 (S)S.}</a:t>
            </a:r>
            <a:endPar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endParaRPr>
          </a:p>
          <a:p>
            <a:pPr>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因为</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a:latin typeface="Times New Roman" panose="02020603050405020304" pitchFamily="18" charset="0"/>
                <a:ea typeface="华文细黑" panose="02010600040101010101" pitchFamily="2" charset="-122"/>
                <a:cs typeface="Times New Roman" panose="02020603050405020304" pitchFamily="18" charset="0"/>
              </a:rPr>
              <a:t>4</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都包含了移进</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归约冲突，所以该文法不是</a:t>
            </a:r>
            <a:r>
              <a:rPr kumimoji="1" lang="en-US" altLang="zh-CN" sz="20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文法。 </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717897" name="Group 73"/>
          <p:cNvGraphicFramePr>
            <a:graphicFrameLocks noGrp="1"/>
          </p:cNvGraphicFramePr>
          <p:nvPr/>
        </p:nvGraphicFramePr>
        <p:xfrm>
          <a:off x="5364163" y="3213100"/>
          <a:ext cx="3251500" cy="3517488"/>
        </p:xfrm>
        <a:graphic>
          <a:graphicData uri="http://schemas.openxmlformats.org/drawingml/2006/table">
            <a:tbl>
              <a:tblPr/>
              <a:tblGrid>
                <a:gridCol w="558800"/>
                <a:gridCol w="660400"/>
                <a:gridCol w="446088"/>
                <a:gridCol w="268325"/>
                <a:gridCol w="504056"/>
                <a:gridCol w="813831"/>
              </a:tblGrid>
              <a:tr h="408458">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状态 </a:t>
                      </a: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ACTION </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GOTO </a:t>
                      </a:r>
                      <a:endParaRPr kumimoji="0" lang="en-US" altLang="zh-CN" sz="16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29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18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1761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ACC</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29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29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29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292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endPar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18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829"/>
                                        </p:tgtEl>
                                        <p:attrNameLst>
                                          <p:attrName>style.visibility</p:attrName>
                                        </p:attrNameLst>
                                      </p:cBhvr>
                                      <p:to>
                                        <p:strVal val="visible"/>
                                      </p:to>
                                    </p:set>
                                    <p:animEffect transition="in" filter="randombar(horizontal)">
                                      <p:cBhvr>
                                        <p:cTn id="7" dur="500"/>
                                        <p:tgtEl>
                                          <p:spTgt spid="71782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7831"/>
                                        </p:tgtEl>
                                        <p:attrNameLst>
                                          <p:attrName>style.visibility</p:attrName>
                                        </p:attrNameLst>
                                      </p:cBhvr>
                                      <p:to>
                                        <p:strVal val="visible"/>
                                      </p:to>
                                    </p:set>
                                    <p:animEffect transition="in" filter="strips(downRight)">
                                      <p:cBhvr>
                                        <p:cTn id="12" dur="500"/>
                                        <p:tgtEl>
                                          <p:spTgt spid="71783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17830"/>
                                        </p:tgtEl>
                                        <p:attrNameLst>
                                          <p:attrName>style.visibility</p:attrName>
                                        </p:attrNameLst>
                                      </p:cBhvr>
                                      <p:to>
                                        <p:strVal val="visible"/>
                                      </p:to>
                                    </p:set>
                                    <p:anim calcmode="lin" valueType="num">
                                      <p:cBhvr additive="base">
                                        <p:cTn id="17" dur="500"/>
                                        <p:tgtEl>
                                          <p:spTgt spid="717830"/>
                                        </p:tgtEl>
                                        <p:attrNameLst>
                                          <p:attrName>ppt_x</p:attrName>
                                        </p:attrNameLst>
                                      </p:cBhvr>
                                      <p:tavLst>
                                        <p:tav tm="0">
                                          <p:val>
                                            <p:strVal val="#ppt_x-#ppt_w*1.125000"/>
                                          </p:val>
                                        </p:tav>
                                        <p:tav tm="100000">
                                          <p:val>
                                            <p:strVal val="#ppt_x"/>
                                          </p:val>
                                        </p:tav>
                                      </p:tavLst>
                                    </p:anim>
                                    <p:animEffect transition="in" filter="wipe(right)">
                                      <p:cBhvr>
                                        <p:cTn id="18" dur="500"/>
                                        <p:tgtEl>
                                          <p:spTgt spid="717830"/>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717897"/>
                                        </p:tgtEl>
                                        <p:attrNameLst>
                                          <p:attrName>style.visibility</p:attrName>
                                        </p:attrNameLst>
                                      </p:cBhvr>
                                      <p:to>
                                        <p:strVal val="visible"/>
                                      </p:to>
                                    </p:set>
                                    <p:animEffect transition="in" filter="strips(downRight)">
                                      <p:cBhvr>
                                        <p:cTn id="23" dur="500"/>
                                        <p:tgtEl>
                                          <p:spTgt spid="71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9" grpId="0" animBg="1" autoUpdateAnimBg="0"/>
      <p:bldP spid="717830" grpId="0" animBg="1"/>
      <p:bldP spid="71783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灯片编号占位符 5"/>
          <p:cNvSpPr>
            <a:spLocks noGrp="1"/>
          </p:cNvSpPr>
          <p:nvPr>
            <p:ph type="sldNum" sz="quarter" idx="12"/>
          </p:nvPr>
        </p:nvSpPr>
        <p:spPr>
          <a:noFill/>
        </p:spPr>
        <p:txBody>
          <a:bodyPr/>
          <a:lstStyle/>
          <a:p>
            <a:fld id="{75324BFE-E84F-42B8-83A9-04C363C7264A}"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15714" name="Text Box 3"/>
          <p:cNvSpPr txBox="1">
            <a:spLocks noChangeArrowheads="1"/>
          </p:cNvSpPr>
          <p:nvPr/>
        </p:nvSpPr>
        <p:spPr bwMode="auto">
          <a:xfrm>
            <a:off x="374650" y="163513"/>
            <a:ext cx="8229600" cy="457200"/>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7.3 </a:t>
            </a:r>
            <a:r>
              <a:rPr kumimoji="1" lang="en-US" altLang="zh-CN" sz="2400" b="1">
                <a:latin typeface="楷体_GB2312"/>
                <a:ea typeface="楷体_GB2312"/>
                <a:cs typeface="楷体_GB2312"/>
              </a:rPr>
              <a:t> </a:t>
            </a:r>
            <a:r>
              <a:rPr kumimoji="1" lang="en-US" altLang="zh-CN" sz="2400" b="1">
                <a:solidFill>
                  <a:srgbClr val="FF3300"/>
                </a:solidFill>
                <a:latin typeface="楷体_GB2312"/>
                <a:ea typeface="楷体_GB2312"/>
                <a:cs typeface="楷体_GB2312"/>
              </a:rPr>
              <a:t>SLR</a:t>
            </a:r>
            <a:r>
              <a:rPr kumimoji="1" lang="zh-CN" altLang="en-US" sz="2400" b="1">
                <a:solidFill>
                  <a:srgbClr val="FF3300"/>
                </a:solidFill>
                <a:latin typeface="楷体_GB2312"/>
                <a:ea typeface="楷体_GB2312"/>
                <a:cs typeface="楷体_GB2312"/>
              </a:rPr>
              <a:t>（</a:t>
            </a:r>
            <a:r>
              <a:rPr kumimoji="1" lang="en-US" altLang="zh-CN" sz="2400" b="1">
                <a:solidFill>
                  <a:srgbClr val="FF3300"/>
                </a:solidFill>
                <a:latin typeface="楷体_GB2312"/>
                <a:ea typeface="楷体_GB2312"/>
                <a:cs typeface="楷体_GB2312"/>
              </a:rPr>
              <a:t>1</a:t>
            </a:r>
            <a:r>
              <a:rPr kumimoji="1" lang="zh-CN" altLang="en-US" sz="2400" b="1">
                <a:solidFill>
                  <a:srgbClr val="FF3300"/>
                </a:solidFill>
                <a:latin typeface="楷体_GB2312"/>
                <a:ea typeface="楷体_GB2312"/>
                <a:cs typeface="楷体_GB2312"/>
              </a:rPr>
              <a:t>）分析法</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115715" name="Text Box 4"/>
          <p:cNvSpPr txBox="1">
            <a:spLocks noChangeArrowheads="1"/>
          </p:cNvSpPr>
          <p:nvPr/>
        </p:nvSpPr>
        <p:spPr bwMode="auto">
          <a:xfrm>
            <a:off x="323850" y="533400"/>
            <a:ext cx="9144000" cy="1311275"/>
          </a:xfrm>
          <a:prstGeom prst="rect">
            <a:avLst/>
          </a:prstGeom>
          <a:noFill/>
          <a:ln w="9525">
            <a:noFill/>
            <a:miter lim="800000"/>
          </a:ln>
        </p:spPr>
        <p:txBody>
          <a:bodyPr>
            <a:spAutoFit/>
          </a:bodyPr>
          <a:lstStyle/>
          <a:p>
            <a:pPr algn="just">
              <a:spcBef>
                <a:spcPct val="50000"/>
              </a:spcBef>
            </a:pPr>
            <a:r>
              <a:rPr kumimoji="1" lang="zh-CN" altLang="en-US" sz="2000" b="1">
                <a:solidFill>
                  <a:srgbClr val="FF3300"/>
                </a:solidFill>
                <a:latin typeface="楷体_GB2312"/>
                <a:ea typeface="楷体_GB2312"/>
                <a:cs typeface="楷体_GB2312"/>
              </a:rPr>
              <a:t>例：</a:t>
            </a:r>
            <a:r>
              <a:rPr kumimoji="1" lang="en-US" altLang="zh-CN" sz="2000" b="1">
                <a:solidFill>
                  <a:srgbClr val="FF3300"/>
                </a:solidFill>
                <a:latin typeface="楷体_GB2312"/>
                <a:ea typeface="楷体_GB2312"/>
                <a:cs typeface="楷体_GB2312"/>
              </a:rPr>
              <a:t>S</a:t>
            </a:r>
            <a:r>
              <a:rPr kumimoji="1" lang="en-US" altLang="zh-CN" sz="2000" b="1">
                <a:solidFill>
                  <a:srgbClr val="FF3300"/>
                </a:solidFill>
                <a:latin typeface="楷体_GB2312"/>
                <a:ea typeface="楷体_GB2312"/>
                <a:cs typeface="楷体_GB2312"/>
                <a:sym typeface="Symbol" panose="05050102010706020507" pitchFamily="18" charset="2"/>
              </a:rPr>
              <a:t></a:t>
            </a:r>
            <a:r>
              <a:rPr kumimoji="1" lang="en-US" altLang="zh-CN" sz="2000" b="1">
                <a:solidFill>
                  <a:srgbClr val="FF3300"/>
                </a:solidFill>
                <a:latin typeface="楷体_GB2312"/>
                <a:ea typeface="楷体_GB2312"/>
                <a:cs typeface="楷体_GB2312"/>
              </a:rPr>
              <a:t>(S)S|</a:t>
            </a:r>
            <a:r>
              <a:rPr kumimoji="1" lang="en-US" altLang="zh-CN" sz="2000" b="1">
                <a:solidFill>
                  <a:srgbClr val="FF3300"/>
                </a:solidFill>
                <a:latin typeface="楷体_GB2312"/>
                <a:ea typeface="楷体_GB2312"/>
                <a:cs typeface="楷体_GB2312"/>
                <a:sym typeface="Symbol" panose="05050102010706020507" pitchFamily="18" charset="2"/>
              </a:rPr>
              <a:t></a:t>
            </a:r>
            <a:r>
              <a:rPr kumimoji="1" lang="en-US" altLang="zh-CN" sz="2000" b="1">
                <a:solidFill>
                  <a:srgbClr val="FF3300"/>
                </a:solidFill>
                <a:latin typeface="楷体_GB2312"/>
                <a:ea typeface="楷体_GB2312"/>
                <a:cs typeface="楷体_GB2312"/>
              </a:rPr>
              <a:t> </a:t>
            </a:r>
            <a:r>
              <a:rPr kumimoji="1" lang="zh-CN" altLang="en-US" sz="2000" b="1">
                <a:solidFill>
                  <a:srgbClr val="FF3300"/>
                </a:solidFill>
                <a:latin typeface="楷体_GB2312"/>
                <a:ea typeface="楷体_GB2312"/>
                <a:cs typeface="楷体_GB2312"/>
              </a:rPr>
              <a:t>，判断该文法是否为</a:t>
            </a:r>
            <a:endParaRPr kumimoji="1" lang="zh-CN" altLang="en-US" sz="2000" b="1">
              <a:solidFill>
                <a:srgbClr val="FF3300"/>
              </a:solidFill>
              <a:latin typeface="楷体_GB2312"/>
              <a:ea typeface="楷体_GB2312"/>
              <a:cs typeface="楷体_GB2312"/>
            </a:endParaRPr>
          </a:p>
          <a:p>
            <a:pPr algn="just">
              <a:spcBef>
                <a:spcPct val="50000"/>
              </a:spcBef>
            </a:pPr>
            <a:r>
              <a:rPr kumimoji="1" lang="en-US" altLang="zh-CN" sz="2000" b="1">
                <a:solidFill>
                  <a:srgbClr val="FF3300"/>
                </a:solidFill>
                <a:latin typeface="楷体_GB2312"/>
                <a:ea typeface="楷体_GB2312"/>
                <a:cs typeface="楷体_GB2312"/>
              </a:rPr>
              <a:t>SLR(1)</a:t>
            </a:r>
            <a:r>
              <a:rPr kumimoji="1" lang="zh-CN" altLang="en-US" sz="2000" b="1">
                <a:solidFill>
                  <a:srgbClr val="FF3300"/>
                </a:solidFill>
                <a:latin typeface="楷体_GB2312"/>
                <a:ea typeface="楷体_GB2312"/>
                <a:cs typeface="楷体_GB2312"/>
              </a:rPr>
              <a:t>文法。为什么？</a:t>
            </a:r>
            <a:endParaRPr kumimoji="1" lang="zh-CN" altLang="en-US" sz="2000" b="1">
              <a:solidFill>
                <a:srgbClr val="FF3300"/>
              </a:solidFill>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解：</a:t>
            </a:r>
            <a:endParaRPr kumimoji="1" lang="zh-CN" altLang="en-US" sz="2000" b="1">
              <a:latin typeface="楷体_GB2312"/>
              <a:ea typeface="楷体_GB2312"/>
              <a:cs typeface="楷体_GB2312"/>
            </a:endParaRPr>
          </a:p>
        </p:txBody>
      </p:sp>
      <p:graphicFrame>
        <p:nvGraphicFramePr>
          <p:cNvPr id="718853" name="Group 5"/>
          <p:cNvGraphicFramePr>
            <a:graphicFrameLocks noGrp="1"/>
          </p:cNvGraphicFramePr>
          <p:nvPr/>
        </p:nvGraphicFramePr>
        <p:xfrm>
          <a:off x="5643563" y="2187575"/>
          <a:ext cx="3378500" cy="3783350"/>
        </p:xfrm>
        <a:graphic>
          <a:graphicData uri="http://schemas.openxmlformats.org/drawingml/2006/table">
            <a:tbl>
              <a:tblPr/>
              <a:tblGrid>
                <a:gridCol w="558800"/>
                <a:gridCol w="660400"/>
                <a:gridCol w="568325"/>
                <a:gridCol w="208262"/>
                <a:gridCol w="654050"/>
                <a:gridCol w="728663"/>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状态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ACTION </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GOTO </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ACC</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31" marR="91431"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5777" name="Text Box 66"/>
          <p:cNvSpPr txBox="1">
            <a:spLocks noChangeArrowheads="1"/>
          </p:cNvSpPr>
          <p:nvPr/>
        </p:nvSpPr>
        <p:spPr bwMode="auto">
          <a:xfrm>
            <a:off x="900113" y="1406525"/>
            <a:ext cx="5486400" cy="457200"/>
          </a:xfrm>
          <a:prstGeom prst="rect">
            <a:avLst/>
          </a:prstGeom>
          <a:noFill/>
          <a:ln w="9525">
            <a:noFill/>
            <a:miter lim="800000"/>
          </a:ln>
        </p:spPr>
        <p:txBody>
          <a:bodyPr>
            <a:spAutoFit/>
          </a:bodyPr>
          <a:lstStyle/>
          <a:p>
            <a:pPr>
              <a:spcBef>
                <a:spcPct val="50000"/>
              </a:spcBef>
            </a:pPr>
            <a:r>
              <a:rPr kumimoji="1" lang="zh-CN" altLang="en-US" sz="2400" b="1">
                <a:latin typeface="楷体_GB2312"/>
                <a:ea typeface="楷体_GB2312"/>
                <a:cs typeface="楷体_GB2312"/>
              </a:rPr>
              <a:t>输入串 </a:t>
            </a:r>
            <a:r>
              <a:rPr kumimoji="1" lang="en-US" altLang="zh-CN" sz="2400" b="1">
                <a:latin typeface="楷体_GB2312"/>
                <a:ea typeface="楷体_GB2312"/>
                <a:cs typeface="楷体_GB2312"/>
              </a:rPr>
              <a:t>()()# </a:t>
            </a:r>
            <a:r>
              <a:rPr kumimoji="1" lang="zh-CN" altLang="en-US" sz="2400" b="1">
                <a:latin typeface="楷体_GB2312"/>
                <a:ea typeface="楷体_GB2312"/>
                <a:cs typeface="楷体_GB2312"/>
              </a:rPr>
              <a:t>的分析过程 </a:t>
            </a:r>
            <a:endParaRPr kumimoji="1" lang="zh-CN" altLang="en-US" sz="2400" b="1">
              <a:latin typeface="楷体_GB2312"/>
              <a:ea typeface="楷体_GB2312"/>
              <a:cs typeface="楷体_GB2312"/>
            </a:endParaRPr>
          </a:p>
        </p:txBody>
      </p:sp>
      <p:graphicFrame>
        <p:nvGraphicFramePr>
          <p:cNvPr id="718915" name="Group 67"/>
          <p:cNvGraphicFramePr>
            <a:graphicFrameLocks noGrp="1"/>
          </p:cNvGraphicFramePr>
          <p:nvPr/>
        </p:nvGraphicFramePr>
        <p:xfrm>
          <a:off x="306388" y="1843088"/>
          <a:ext cx="5181600" cy="4670425"/>
        </p:xfrm>
        <a:graphic>
          <a:graphicData uri="http://schemas.openxmlformats.org/drawingml/2006/table">
            <a:tbl>
              <a:tblPr/>
              <a:tblGrid>
                <a:gridCol w="533400"/>
                <a:gridCol w="1219200"/>
                <a:gridCol w="1295400"/>
                <a:gridCol w="838200"/>
                <a:gridCol w="1295400"/>
              </a:tblGrid>
              <a:tr h="7016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步骤</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状态栈</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符号栈</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输入流</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分析动作</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023</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0234</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02342</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023423</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#(S)(S</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0234234</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#(S)(S)</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02342345</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#(S)(S)S</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02345</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#(S)S</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01 </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 </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acc</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5852" name="Text Box 141"/>
          <p:cNvSpPr txBox="1">
            <a:spLocks noChangeArrowheads="1"/>
          </p:cNvSpPr>
          <p:nvPr/>
        </p:nvSpPr>
        <p:spPr bwMode="auto">
          <a:xfrm>
            <a:off x="6194425" y="1685925"/>
            <a:ext cx="2667000" cy="457200"/>
          </a:xfrm>
          <a:prstGeom prst="rect">
            <a:avLst/>
          </a:prstGeom>
          <a:noFill/>
          <a:ln w="9525">
            <a:noFill/>
            <a:miter lim="800000"/>
          </a:ln>
        </p:spPr>
        <p:txBody>
          <a:bodyPr>
            <a:spAutoFit/>
          </a:bodyPr>
          <a:lstStyle/>
          <a:p>
            <a:pPr>
              <a:spcBef>
                <a:spcPct val="50000"/>
              </a:spcBef>
            </a:pPr>
            <a:r>
              <a:rPr kumimoji="1" lang="en-US" altLang="zh-CN" sz="2400" b="1">
                <a:latin typeface="楷体_GB2312"/>
                <a:ea typeface="楷体_GB2312"/>
                <a:cs typeface="楷体_GB2312"/>
              </a:rPr>
              <a:t>SLR(1)</a:t>
            </a:r>
            <a:r>
              <a:rPr kumimoji="1" lang="zh-CN" altLang="en-US" sz="2400" b="1">
                <a:latin typeface="楷体_GB2312"/>
                <a:ea typeface="楷体_GB2312"/>
                <a:cs typeface="楷体_GB2312"/>
              </a:rPr>
              <a:t>分析表</a:t>
            </a:r>
            <a:endParaRPr kumimoji="1" lang="zh-CN" altLang="en-US" sz="2400" b="1">
              <a:latin typeface="楷体_GB2312"/>
              <a:ea typeface="楷体_GB2312"/>
              <a:cs typeface="楷体_GB2312"/>
            </a:endParaRPr>
          </a:p>
        </p:txBody>
      </p:sp>
      <p:sp>
        <p:nvSpPr>
          <p:cNvPr id="115853" name="Text Box 142"/>
          <p:cNvSpPr txBox="1">
            <a:spLocks noChangeArrowheads="1"/>
          </p:cNvSpPr>
          <p:nvPr/>
        </p:nvSpPr>
        <p:spPr bwMode="auto">
          <a:xfrm>
            <a:off x="4691063" y="342900"/>
            <a:ext cx="1633537" cy="1416050"/>
          </a:xfrm>
          <a:prstGeom prst="rect">
            <a:avLst/>
          </a:prstGeom>
          <a:solidFill>
            <a:srgbClr val="CCCCFF"/>
          </a:solidFill>
          <a:ln w="9525">
            <a:noFill/>
            <a:miter lim="800000"/>
          </a:ln>
        </p:spPr>
        <p:txBody>
          <a:bodyPr>
            <a:spAutoFit/>
          </a:bodyPr>
          <a:lstStyle/>
          <a:p>
            <a:pPr>
              <a:lnSpc>
                <a:spcPct val="70000"/>
              </a:lnSpc>
              <a:spcBef>
                <a:spcPct val="50000"/>
              </a:spcBef>
            </a:pPr>
            <a:r>
              <a:rPr kumimoji="1" lang="zh-CN" altLang="en-US" sz="2000" b="1">
                <a:solidFill>
                  <a:srgbClr val="003399"/>
                </a:solidFill>
                <a:latin typeface="楷体_GB2312"/>
                <a:ea typeface="楷体_GB2312"/>
                <a:cs typeface="楷体_GB2312"/>
              </a:rPr>
              <a:t>增广文法：</a:t>
            </a:r>
            <a:endParaRPr kumimoji="1" lang="zh-CN" altLang="en-US" sz="2000" b="1">
              <a:solidFill>
                <a:srgbClr val="003399"/>
              </a:solidFill>
              <a:latin typeface="楷体_GB2312"/>
              <a:ea typeface="楷体_GB2312"/>
              <a:cs typeface="楷体_GB2312"/>
            </a:endParaRPr>
          </a:p>
          <a:p>
            <a:pPr>
              <a:lnSpc>
                <a:spcPct val="70000"/>
              </a:lnSpc>
              <a:spcBef>
                <a:spcPct val="50000"/>
              </a:spcBef>
            </a:pPr>
            <a:r>
              <a:rPr kumimoji="1" lang="en-US" altLang="zh-CN" sz="2000" b="1">
                <a:solidFill>
                  <a:srgbClr val="003399"/>
                </a:solidFill>
                <a:latin typeface="楷体_GB2312"/>
                <a:ea typeface="楷体_GB2312"/>
                <a:cs typeface="楷体_GB2312"/>
              </a:rPr>
              <a:t>(0)S</a:t>
            </a:r>
            <a:r>
              <a:rPr kumimoji="1" lang="en-US" altLang="zh-CN" sz="2000" b="1">
                <a:solidFill>
                  <a:srgbClr val="003399"/>
                </a:solidFill>
                <a:latin typeface="楷体_GB2312"/>
                <a:ea typeface="楷体_GB2312"/>
                <a:cs typeface="楷体_GB2312"/>
                <a:sym typeface="Symbol" panose="05050102010706020507" pitchFamily="18" charset="2"/>
              </a:rPr>
              <a:t></a:t>
            </a:r>
            <a:r>
              <a:rPr kumimoji="1" lang="en-US" altLang="zh-CN" sz="2000" b="1">
                <a:solidFill>
                  <a:srgbClr val="003399"/>
                </a:solidFill>
                <a:latin typeface="楷体_GB2312"/>
                <a:ea typeface="楷体_GB2312"/>
                <a:cs typeface="楷体_GB2312"/>
              </a:rPr>
              <a:t>S</a:t>
            </a:r>
            <a:endParaRPr kumimoji="1" lang="en-US" altLang="zh-CN" sz="2000" b="1">
              <a:solidFill>
                <a:srgbClr val="003399"/>
              </a:solidFill>
              <a:latin typeface="楷体_GB2312"/>
              <a:ea typeface="楷体_GB2312"/>
              <a:cs typeface="楷体_GB2312"/>
            </a:endParaRPr>
          </a:p>
          <a:p>
            <a:pPr>
              <a:lnSpc>
                <a:spcPct val="70000"/>
              </a:lnSpc>
              <a:spcBef>
                <a:spcPct val="50000"/>
              </a:spcBef>
            </a:pPr>
            <a:r>
              <a:rPr kumimoji="1" lang="en-US" altLang="zh-CN" sz="2000" b="1">
                <a:solidFill>
                  <a:srgbClr val="003399"/>
                </a:solidFill>
                <a:latin typeface="楷体_GB2312"/>
                <a:ea typeface="楷体_GB2312"/>
                <a:cs typeface="楷体_GB2312"/>
              </a:rPr>
              <a:t>(1)S</a:t>
            </a:r>
            <a:r>
              <a:rPr kumimoji="1" lang="en-US" altLang="zh-CN" sz="2000" b="1">
                <a:solidFill>
                  <a:srgbClr val="003399"/>
                </a:solidFill>
                <a:latin typeface="楷体_GB2312"/>
                <a:ea typeface="楷体_GB2312"/>
                <a:cs typeface="楷体_GB2312"/>
                <a:sym typeface="Symbol" panose="05050102010706020507" pitchFamily="18" charset="2"/>
              </a:rPr>
              <a:t></a:t>
            </a:r>
            <a:r>
              <a:rPr kumimoji="1" lang="en-US" altLang="zh-CN" sz="2000" b="1">
                <a:solidFill>
                  <a:srgbClr val="003399"/>
                </a:solidFill>
                <a:latin typeface="楷体_GB2312"/>
                <a:ea typeface="楷体_GB2312"/>
                <a:cs typeface="楷体_GB2312"/>
              </a:rPr>
              <a:t>(S)S</a:t>
            </a:r>
            <a:endParaRPr kumimoji="1" lang="en-US" altLang="zh-CN" sz="2000" b="1">
              <a:solidFill>
                <a:srgbClr val="003399"/>
              </a:solidFill>
              <a:latin typeface="楷体_GB2312"/>
              <a:ea typeface="楷体_GB2312"/>
              <a:cs typeface="楷体_GB2312"/>
            </a:endParaRPr>
          </a:p>
          <a:p>
            <a:pPr>
              <a:lnSpc>
                <a:spcPct val="70000"/>
              </a:lnSpc>
              <a:spcBef>
                <a:spcPct val="50000"/>
              </a:spcBef>
            </a:pPr>
            <a:r>
              <a:rPr kumimoji="1" lang="en-US" altLang="zh-CN" sz="2000" b="1">
                <a:solidFill>
                  <a:srgbClr val="003399"/>
                </a:solidFill>
                <a:latin typeface="楷体_GB2312"/>
                <a:ea typeface="楷体_GB2312"/>
                <a:cs typeface="楷体_GB2312"/>
              </a:rPr>
              <a:t>(2)S</a:t>
            </a:r>
            <a:r>
              <a:rPr kumimoji="1" lang="en-US" altLang="zh-CN" sz="2000" b="1">
                <a:solidFill>
                  <a:srgbClr val="003399"/>
                </a:solidFill>
                <a:latin typeface="楷体_GB2312"/>
                <a:ea typeface="楷体_GB2312"/>
                <a:cs typeface="楷体_GB2312"/>
                <a:sym typeface="Symbol" panose="05050102010706020507" pitchFamily="18" charset="2"/>
              </a:rPr>
              <a:t></a:t>
            </a:r>
            <a:endParaRPr kumimoji="1" lang="en-US" altLang="zh-CN" sz="2000" b="1">
              <a:solidFill>
                <a:srgbClr val="003399"/>
              </a:solidFill>
              <a:latin typeface="楷体_GB2312"/>
              <a:ea typeface="楷体_GB2312"/>
              <a:cs typeface="楷体_GB2312"/>
              <a:sym typeface="Symbol" panose="05050102010706020507" pitchFamily="18" charset="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5"/>
          <p:cNvSpPr>
            <a:spLocks noGrp="1"/>
          </p:cNvSpPr>
          <p:nvPr>
            <p:ph type="sldNum" sz="quarter" idx="12"/>
          </p:nvPr>
        </p:nvSpPr>
        <p:spPr>
          <a:noFill/>
        </p:spPr>
        <p:txBody>
          <a:bodyPr/>
          <a:lstStyle/>
          <a:p>
            <a:fld id="{6A1B6C1B-4B4C-4FAC-808C-1968DA43C7C6}"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6738" name="Text Box 3"/>
          <p:cNvSpPr txBox="1">
            <a:spLocks noChangeArrowheads="1"/>
          </p:cNvSpPr>
          <p:nvPr/>
        </p:nvSpPr>
        <p:spPr bwMode="auto">
          <a:xfrm>
            <a:off x="374650" y="92075"/>
            <a:ext cx="8229600" cy="457200"/>
          </a:xfrm>
          <a:prstGeom prst="rect">
            <a:avLst/>
          </a:prstGeom>
          <a:noFill/>
          <a:ln w="9525">
            <a:noFill/>
            <a:miter lim="800000"/>
          </a:ln>
        </p:spPr>
        <p:txBody>
          <a:bodyPr>
            <a:spAutoFit/>
          </a:bodyPr>
          <a:lstStyle/>
          <a:p>
            <a:r>
              <a:rPr kumimoji="1" lang="en-US" altLang="zh-CN" sz="2400" b="1">
                <a:solidFill>
                  <a:srgbClr val="FF3300"/>
                </a:solidFill>
                <a:latin typeface="Times New Roman" panose="02020603050405020304" pitchFamily="18" charset="0"/>
                <a:ea typeface="楷体_GB2312"/>
                <a:cs typeface="Times New Roman" panose="02020603050405020304" pitchFamily="18" charset="0"/>
              </a:rPr>
              <a:t>7.3 </a:t>
            </a:r>
            <a:r>
              <a:rPr kumimoji="1" lang="en-US" altLang="zh-CN" sz="2400" b="1">
                <a:latin typeface="Times New Roman" panose="02020603050405020304" pitchFamily="18" charset="0"/>
                <a:ea typeface="楷体_GB2312"/>
                <a:cs typeface="Times New Roman" panose="02020603050405020304" pitchFamily="18" charset="0"/>
              </a:rPr>
              <a:t> </a:t>
            </a:r>
            <a:r>
              <a:rPr kumimoji="1" lang="en-US" altLang="zh-CN" sz="2400" b="1">
                <a:solidFill>
                  <a:srgbClr val="FF3300"/>
                </a:solidFill>
                <a:latin typeface="Times New Roman" panose="02020603050405020304" pitchFamily="18" charset="0"/>
                <a:ea typeface="楷体_GB2312"/>
                <a:cs typeface="Times New Roman" panose="02020603050405020304" pitchFamily="18" charset="0"/>
              </a:rPr>
              <a:t>SLR</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a:t>
            </a:r>
            <a:r>
              <a:rPr kumimoji="1" lang="en-US" altLang="zh-CN" sz="2400" b="1">
                <a:solidFill>
                  <a:srgbClr val="FF3300"/>
                </a:solidFill>
                <a:latin typeface="Times New Roman" panose="02020603050405020304" pitchFamily="18" charset="0"/>
                <a:ea typeface="楷体_GB2312"/>
                <a:cs typeface="Times New Roman" panose="02020603050405020304" pitchFamily="18" charset="0"/>
              </a:rPr>
              <a:t>1</a:t>
            </a:r>
            <a:r>
              <a:rPr kumimoji="1" lang="zh-CN" altLang="en-US" sz="2400" b="1">
                <a:solidFill>
                  <a:srgbClr val="FF3300"/>
                </a:solidFill>
                <a:latin typeface="Times New Roman" panose="02020603050405020304" pitchFamily="18" charset="0"/>
                <a:ea typeface="楷体_GB2312"/>
                <a:cs typeface="Times New Roman" panose="02020603050405020304" pitchFamily="18" charset="0"/>
              </a:rPr>
              <a:t>）分析法</a:t>
            </a:r>
            <a:r>
              <a:rPr kumimoji="1" lang="zh-CN" altLang="en-US" sz="2400" b="1">
                <a:latin typeface="Times New Roman" panose="02020603050405020304" pitchFamily="18" charset="0"/>
                <a:ea typeface="楷体_GB2312"/>
                <a:cs typeface="Times New Roman" panose="02020603050405020304" pitchFamily="18" charset="0"/>
              </a:rPr>
              <a:t> </a:t>
            </a:r>
            <a:endParaRPr kumimoji="1" lang="zh-CN" altLang="en-US" sz="2400" b="1">
              <a:latin typeface="Times New Roman" panose="02020603050405020304" pitchFamily="18" charset="0"/>
              <a:ea typeface="楷体_GB2312"/>
              <a:cs typeface="Times New Roman" panose="02020603050405020304" pitchFamily="18" charset="0"/>
            </a:endParaRPr>
          </a:p>
        </p:txBody>
      </p:sp>
      <p:sp>
        <p:nvSpPr>
          <p:cNvPr id="116739" name="Text Box 4"/>
          <p:cNvSpPr txBox="1">
            <a:spLocks noChangeArrowheads="1"/>
          </p:cNvSpPr>
          <p:nvPr/>
        </p:nvSpPr>
        <p:spPr bwMode="auto">
          <a:xfrm>
            <a:off x="228600" y="533400"/>
            <a:ext cx="4648200" cy="1646238"/>
          </a:xfrm>
          <a:prstGeom prst="rect">
            <a:avLst/>
          </a:prstGeom>
          <a:noFill/>
          <a:ln w="9525">
            <a:noFill/>
            <a:miter lim="800000"/>
          </a:ln>
        </p:spPr>
        <p:txBody>
          <a:bodyPr>
            <a:spAutoFit/>
          </a:bodyPr>
          <a:lstStyle/>
          <a:p>
            <a:pPr algn="just">
              <a:lnSpc>
                <a:spcPct val="85000"/>
              </a:lnSpc>
              <a:spcBef>
                <a:spcPct val="50000"/>
              </a:spcBef>
            </a:pPr>
            <a:r>
              <a:rPr kumimoji="1" lang="zh-CN" altLang="en-US" sz="2000" b="1">
                <a:latin typeface="Times New Roman" panose="02020603050405020304" pitchFamily="18" charset="0"/>
                <a:ea typeface="楷体_GB2312"/>
                <a:cs typeface="Times New Roman" panose="02020603050405020304" pitchFamily="18" charset="0"/>
              </a:rPr>
              <a:t>例：文法</a:t>
            </a:r>
            <a:r>
              <a:rPr kumimoji="1" lang="en-US" altLang="zh-CN" sz="2000" b="1">
                <a:latin typeface="Times New Roman" panose="02020603050405020304" pitchFamily="18" charset="0"/>
                <a:ea typeface="楷体_GB2312"/>
                <a:cs typeface="Times New Roman" panose="02020603050405020304" pitchFamily="18" charset="0"/>
              </a:rPr>
              <a:t>S</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aSb|aSc|ab</a:t>
            </a:r>
            <a:r>
              <a:rPr kumimoji="1" lang="zh-CN" altLang="en-US" sz="2000" b="1">
                <a:latin typeface="Times New Roman" panose="02020603050405020304" pitchFamily="18" charset="0"/>
                <a:ea typeface="楷体_GB2312"/>
                <a:cs typeface="Times New Roman" panose="02020603050405020304" pitchFamily="18" charset="0"/>
              </a:rPr>
              <a:t>是否为</a:t>
            </a:r>
            <a:endParaRPr kumimoji="1" lang="zh-CN" altLang="en-US" sz="2000" b="1">
              <a:latin typeface="Times New Roman" panose="02020603050405020304" pitchFamily="18" charset="0"/>
              <a:ea typeface="楷体_GB2312"/>
              <a:cs typeface="Times New Roman" panose="02020603050405020304" pitchFamily="18" charset="0"/>
            </a:endParaRPr>
          </a:p>
          <a:p>
            <a:pPr algn="just">
              <a:lnSpc>
                <a:spcPct val="85000"/>
              </a:lnSpc>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SLR(1)</a:t>
            </a:r>
            <a:r>
              <a:rPr kumimoji="1" lang="zh-CN" altLang="en-US" sz="2000" b="1">
                <a:latin typeface="Times New Roman" panose="02020603050405020304" pitchFamily="18" charset="0"/>
                <a:ea typeface="楷体_GB2312"/>
                <a:cs typeface="Times New Roman" panose="02020603050405020304" pitchFamily="18" charset="0"/>
              </a:rPr>
              <a:t>文法？若是，给出</a:t>
            </a:r>
            <a:r>
              <a:rPr kumimoji="1" lang="en-US" altLang="zh-CN" sz="2000" b="1">
                <a:latin typeface="Times New Roman" panose="02020603050405020304" pitchFamily="18" charset="0"/>
                <a:ea typeface="楷体_GB2312"/>
                <a:cs typeface="Times New Roman" panose="02020603050405020304" pitchFamily="18" charset="0"/>
              </a:rPr>
              <a:t>SLR(1)</a:t>
            </a:r>
            <a:endParaRPr kumimoji="1" lang="en-US" altLang="zh-CN" sz="2000" b="1">
              <a:latin typeface="Times New Roman" panose="02020603050405020304" pitchFamily="18" charset="0"/>
              <a:ea typeface="楷体_GB2312"/>
              <a:cs typeface="Times New Roman" panose="02020603050405020304" pitchFamily="18" charset="0"/>
            </a:endParaRPr>
          </a:p>
          <a:p>
            <a:pPr algn="just">
              <a:lnSpc>
                <a:spcPct val="85000"/>
              </a:lnSpc>
              <a:spcBef>
                <a:spcPct val="50000"/>
              </a:spcBef>
            </a:pPr>
            <a:r>
              <a:rPr kumimoji="1" lang="zh-CN" altLang="en-US" sz="2000" b="1">
                <a:latin typeface="Times New Roman" panose="02020603050405020304" pitchFamily="18" charset="0"/>
                <a:ea typeface="楷体_GB2312"/>
                <a:cs typeface="Times New Roman" panose="02020603050405020304" pitchFamily="18" charset="0"/>
              </a:rPr>
              <a:t>分析表，若不是，给出理由。</a:t>
            </a:r>
            <a:endParaRPr kumimoji="1" lang="zh-CN" altLang="en-US" sz="2000" b="1">
              <a:latin typeface="Times New Roman" panose="02020603050405020304" pitchFamily="18" charset="0"/>
              <a:ea typeface="楷体_GB2312"/>
              <a:cs typeface="Times New Roman" panose="02020603050405020304" pitchFamily="18" charset="0"/>
            </a:endParaRPr>
          </a:p>
          <a:p>
            <a:pPr algn="just">
              <a:spcBef>
                <a:spcPct val="50000"/>
              </a:spcBef>
            </a:pPr>
            <a:r>
              <a:rPr kumimoji="1" lang="zh-CN" altLang="en-US" sz="2000" b="1">
                <a:latin typeface="Times New Roman" panose="02020603050405020304" pitchFamily="18" charset="0"/>
                <a:ea typeface="楷体_GB2312"/>
                <a:cs typeface="Times New Roman" panose="02020603050405020304" pitchFamily="18" charset="0"/>
              </a:rPr>
              <a:t>解：</a:t>
            </a:r>
            <a:endParaRPr kumimoji="1" lang="zh-CN" altLang="en-US" sz="2000" b="1">
              <a:latin typeface="Times New Roman" panose="02020603050405020304" pitchFamily="18" charset="0"/>
              <a:ea typeface="楷体_GB2312"/>
              <a:cs typeface="Times New Roman" panose="02020603050405020304" pitchFamily="18" charset="0"/>
            </a:endParaRPr>
          </a:p>
        </p:txBody>
      </p:sp>
      <p:sp>
        <p:nvSpPr>
          <p:cNvPr id="719877" name="Text Box 5"/>
          <p:cNvSpPr txBox="1">
            <a:spLocks noChangeArrowheads="1"/>
          </p:cNvSpPr>
          <p:nvPr/>
        </p:nvSpPr>
        <p:spPr bwMode="auto">
          <a:xfrm>
            <a:off x="760413" y="1865313"/>
            <a:ext cx="1905000" cy="1784350"/>
          </a:xfrm>
          <a:prstGeom prst="rect">
            <a:avLst/>
          </a:prstGeom>
          <a:solidFill>
            <a:srgbClr val="CCCCFF"/>
          </a:solidFill>
          <a:ln w="9525">
            <a:noFill/>
            <a:miter lim="800000"/>
          </a:ln>
        </p:spPr>
        <p:txBody>
          <a:bodyPr>
            <a:spAutoFit/>
          </a:bodyPr>
          <a:lstStyle/>
          <a:p>
            <a:pPr>
              <a:lnSpc>
                <a:spcPct val="70000"/>
              </a:lnSpc>
              <a:spcBef>
                <a:spcPct val="50000"/>
              </a:spcBef>
            </a:pPr>
            <a:r>
              <a:rPr kumimoji="1" lang="zh-CN" altLang="en-US" sz="2000" b="1">
                <a:latin typeface="Times New Roman" panose="02020603050405020304" pitchFamily="18" charset="0"/>
                <a:ea typeface="楷体_GB2312"/>
                <a:cs typeface="Times New Roman" panose="02020603050405020304" pitchFamily="18" charset="0"/>
              </a:rPr>
              <a:t>增广文法：</a:t>
            </a:r>
            <a:endParaRPr kumimoji="1" lang="zh-CN" altLang="en-US" sz="2000" b="1">
              <a:latin typeface="Times New Roman" panose="02020603050405020304" pitchFamily="18" charset="0"/>
              <a:ea typeface="楷体_GB2312"/>
              <a:cs typeface="Times New Roman" panose="02020603050405020304" pitchFamily="18" charset="0"/>
            </a:endParaRPr>
          </a:p>
          <a:p>
            <a:pPr>
              <a:lnSpc>
                <a:spcPct val="70000"/>
              </a:lnSpc>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(0)S</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S</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70000"/>
              </a:lnSpc>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(1)S</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aSb</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70000"/>
              </a:lnSpc>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(2)S</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aSc</a:t>
            </a:r>
            <a:endParaRPr kumimoji="1" lang="en-US" altLang="zh-CN" sz="2000" b="1">
              <a:latin typeface="Times New Roman" panose="02020603050405020304" pitchFamily="18" charset="0"/>
              <a:ea typeface="楷体_GB2312"/>
              <a:cs typeface="Times New Roman" panose="02020603050405020304" pitchFamily="18" charset="0"/>
            </a:endParaRPr>
          </a:p>
          <a:p>
            <a:pPr>
              <a:lnSpc>
                <a:spcPct val="70000"/>
              </a:lnSpc>
              <a:spcBef>
                <a:spcPct val="50000"/>
              </a:spcBef>
            </a:pPr>
            <a:r>
              <a:rPr kumimoji="1" lang="en-US" altLang="zh-CN" sz="2000" b="1">
                <a:latin typeface="Times New Roman" panose="02020603050405020304" pitchFamily="18" charset="0"/>
                <a:ea typeface="楷体_GB2312"/>
                <a:cs typeface="Times New Roman" panose="02020603050405020304" pitchFamily="18" charset="0"/>
              </a:rPr>
              <a:t>(3)S</a:t>
            </a:r>
            <a:r>
              <a:rPr kumimoji="1" lang="en-US" altLang="zh-CN" sz="2000" b="1">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b="1">
                <a:latin typeface="Times New Roman" panose="02020603050405020304" pitchFamily="18" charset="0"/>
                <a:ea typeface="楷体_GB2312"/>
                <a:cs typeface="Times New Roman" panose="02020603050405020304" pitchFamily="18" charset="0"/>
              </a:rPr>
              <a:t>ab</a:t>
            </a:r>
            <a:endParaRPr kumimoji="1" lang="en-US" altLang="zh-CN" sz="2000" b="1">
              <a:latin typeface="Times New Roman" panose="02020603050405020304" pitchFamily="18" charset="0"/>
              <a:ea typeface="楷体_GB2312"/>
              <a:cs typeface="Times New Roman" panose="02020603050405020304" pitchFamily="18" charset="0"/>
            </a:endParaRPr>
          </a:p>
        </p:txBody>
      </p:sp>
      <p:sp>
        <p:nvSpPr>
          <p:cNvPr id="719878" name="Text Box 6"/>
          <p:cNvSpPr txBox="1">
            <a:spLocks noChangeArrowheads="1"/>
          </p:cNvSpPr>
          <p:nvPr/>
        </p:nvSpPr>
        <p:spPr bwMode="auto">
          <a:xfrm>
            <a:off x="755650" y="4221163"/>
            <a:ext cx="3592513" cy="1828800"/>
          </a:xfrm>
          <a:prstGeom prst="rect">
            <a:avLst/>
          </a:prstGeom>
          <a:solidFill>
            <a:srgbClr val="FFCC99"/>
          </a:solidFill>
          <a:ln w="9525">
            <a:noFill/>
            <a:miter lim="800000"/>
          </a:ln>
        </p:spPr>
        <p:txBody>
          <a:bodyPr>
            <a:spAutoFit/>
          </a:bodyPr>
          <a:lstStyle/>
          <a:p>
            <a:pPr algn="just">
              <a:lnSpc>
                <a:spcPct val="80000"/>
              </a:lnSpc>
              <a:spcBef>
                <a:spcPct val="50000"/>
              </a:spcBef>
            </a:pP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因为</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项目集规范族</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80000"/>
              </a:lnSpc>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无冲突的项目集，所以该</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80000"/>
              </a:lnSpc>
              <a:spcBef>
                <a:spcPct val="50000"/>
              </a:spcBef>
            </a:pP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文法是</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文法，也是</a:t>
            </a:r>
            <a:endPar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80000"/>
              </a:lnSpc>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rPr>
              <a:t>SLR(1)</a:t>
            </a:r>
            <a:r>
              <a:rPr kumimoji="1" lang="zh-CN" altLang="en-US" sz="2400" b="1">
                <a:latin typeface="Times New Roman" panose="02020603050405020304" pitchFamily="18" charset="0"/>
                <a:ea typeface="华文细黑" panose="02010600040101010101" pitchFamily="2" charset="-122"/>
                <a:cs typeface="Times New Roman" panose="02020603050405020304" pitchFamily="18" charset="0"/>
              </a:rPr>
              <a:t>文法。</a:t>
            </a:r>
            <a:r>
              <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rPr>
              <a:t> </a:t>
            </a:r>
            <a:endParaRPr kumimoji="1" lang="zh-CN" altLang="en-US" sz="2000" b="1">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19879" name="Text Box 7"/>
          <p:cNvSpPr txBox="1">
            <a:spLocks noChangeArrowheads="1"/>
          </p:cNvSpPr>
          <p:nvPr/>
        </p:nvSpPr>
        <p:spPr bwMode="auto">
          <a:xfrm>
            <a:off x="4425950" y="212725"/>
            <a:ext cx="4572000" cy="2787650"/>
          </a:xfrm>
          <a:prstGeom prst="rect">
            <a:avLst/>
          </a:prstGeom>
          <a:solidFill>
            <a:schemeClr val="accent1">
              <a:lumMod val="20000"/>
              <a:lumOff val="80000"/>
            </a:schemeClr>
          </a:solidFill>
          <a:ln>
            <a:noFill/>
          </a:ln>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just">
              <a:lnSpc>
                <a:spcPct val="75000"/>
              </a:lnSpc>
              <a:spcBef>
                <a:spcPts val="600"/>
              </a:spcBef>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LR(0)</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项目集规范族：</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ts val="6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rPr>
              <a:t>0</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.S</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aSb</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aSc</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.ab</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ts val="6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rPr>
              <a:t>1</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S.}</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ts val="6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rPr>
              <a:t>2</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a.Sb</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a.Sc</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a.b</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ts val="600"/>
              </a:spcBef>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aSb</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aSc</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.ab</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 </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ts val="6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rPr>
              <a:t>3</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aS.b</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aS.c</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ts val="6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rPr>
              <a:t>4</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ab</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ts val="6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rPr>
              <a:t>5</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aSb</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endParaRPr>
          </a:p>
          <a:p>
            <a:pPr algn="just">
              <a:lnSpc>
                <a:spcPct val="75000"/>
              </a:lnSpc>
              <a:spcBef>
                <a:spcPts val="6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I</a:t>
            </a:r>
            <a:r>
              <a:rPr kumimoji="1" lang="en-US" altLang="zh-CN" sz="2000" b="1" baseline="-30000" dirty="0">
                <a:latin typeface="Times New Roman" panose="02020603050405020304" pitchFamily="18" charset="0"/>
                <a:ea typeface="华文细黑" panose="02010600040101010101" pitchFamily="2" charset="-122"/>
                <a:cs typeface="Times New Roman" panose="02020603050405020304" pitchFamily="18" charset="0"/>
              </a:rPr>
              <a:t>6</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aSc</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000" b="1" dirty="0">
              <a:latin typeface="Times New Roman" panose="02020603050405020304" pitchFamily="18" charset="0"/>
              <a:ea typeface="楷体_GB2312" pitchFamily="49" charset="-122"/>
              <a:cs typeface="Times New Roman" panose="02020603050405020304" pitchFamily="18" charset="0"/>
            </a:endParaRPr>
          </a:p>
        </p:txBody>
      </p:sp>
      <p:graphicFrame>
        <p:nvGraphicFramePr>
          <p:cNvPr id="719880" name="Group 8"/>
          <p:cNvGraphicFramePr>
            <a:graphicFrameLocks noGrp="1"/>
          </p:cNvGraphicFramePr>
          <p:nvPr/>
        </p:nvGraphicFramePr>
        <p:xfrm>
          <a:off x="4425950" y="3052763"/>
          <a:ext cx="4572000" cy="3540125"/>
        </p:xfrm>
        <a:graphic>
          <a:graphicData uri="http://schemas.openxmlformats.org/drawingml/2006/table">
            <a:tbl>
              <a:tblPr/>
              <a:tblGrid>
                <a:gridCol w="609600"/>
                <a:gridCol w="762000"/>
                <a:gridCol w="685800"/>
                <a:gridCol w="628650"/>
                <a:gridCol w="892175"/>
                <a:gridCol w="993775"/>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状态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ACTION </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GOTO </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96875">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ACC</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endPar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a:t>
                      </a:r>
                      <a:r>
                        <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20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19877"/>
                                        </p:tgtEl>
                                        <p:attrNameLst>
                                          <p:attrName>style.visibility</p:attrName>
                                        </p:attrNameLst>
                                      </p:cBhvr>
                                      <p:to>
                                        <p:strVal val="visible"/>
                                      </p:to>
                                    </p:set>
                                    <p:anim calcmode="lin" valueType="num">
                                      <p:cBhvr additive="base">
                                        <p:cTn id="7" dur="500"/>
                                        <p:tgtEl>
                                          <p:spTgt spid="719877"/>
                                        </p:tgtEl>
                                        <p:attrNameLst>
                                          <p:attrName>ppt_x</p:attrName>
                                        </p:attrNameLst>
                                      </p:cBhvr>
                                      <p:tavLst>
                                        <p:tav tm="0">
                                          <p:val>
                                            <p:strVal val="#ppt_x-#ppt_w*1.125000"/>
                                          </p:val>
                                        </p:tav>
                                        <p:tav tm="100000">
                                          <p:val>
                                            <p:strVal val="#ppt_x"/>
                                          </p:val>
                                        </p:tav>
                                      </p:tavLst>
                                    </p:anim>
                                    <p:animEffect transition="in" filter="wipe(right)">
                                      <p:cBhvr>
                                        <p:cTn id="8" dur="500"/>
                                        <p:tgtEl>
                                          <p:spTgt spid="71987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719879"/>
                                        </p:tgtEl>
                                        <p:attrNameLst>
                                          <p:attrName>style.visibility</p:attrName>
                                        </p:attrNameLst>
                                      </p:cBhvr>
                                      <p:to>
                                        <p:strVal val="visible"/>
                                      </p:to>
                                    </p:set>
                                    <p:anim calcmode="lin" valueType="num">
                                      <p:cBhvr additive="base">
                                        <p:cTn id="13" dur="500"/>
                                        <p:tgtEl>
                                          <p:spTgt spid="719879"/>
                                        </p:tgtEl>
                                        <p:attrNameLst>
                                          <p:attrName>ppt_x</p:attrName>
                                        </p:attrNameLst>
                                      </p:cBhvr>
                                      <p:tavLst>
                                        <p:tav tm="0">
                                          <p:val>
                                            <p:strVal val="#ppt_x-#ppt_w*1.125000"/>
                                          </p:val>
                                        </p:tav>
                                        <p:tav tm="100000">
                                          <p:val>
                                            <p:strVal val="#ppt_x"/>
                                          </p:val>
                                        </p:tav>
                                      </p:tavLst>
                                    </p:anim>
                                    <p:animEffect transition="in" filter="wipe(right)">
                                      <p:cBhvr>
                                        <p:cTn id="14" dur="500"/>
                                        <p:tgtEl>
                                          <p:spTgt spid="71987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19878"/>
                                        </p:tgtEl>
                                        <p:attrNameLst>
                                          <p:attrName>style.visibility</p:attrName>
                                        </p:attrNameLst>
                                      </p:cBhvr>
                                      <p:to>
                                        <p:strVal val="visible"/>
                                      </p:to>
                                    </p:set>
                                    <p:animEffect transition="in" filter="blinds(horizontal)">
                                      <p:cBhvr>
                                        <p:cTn id="19" dur="500"/>
                                        <p:tgtEl>
                                          <p:spTgt spid="71987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719880"/>
                                        </p:tgtEl>
                                        <p:attrNameLst>
                                          <p:attrName>style.visibility</p:attrName>
                                        </p:attrNameLst>
                                      </p:cBhvr>
                                      <p:to>
                                        <p:strVal val="visible"/>
                                      </p:to>
                                    </p:set>
                                    <p:animEffect transition="in" filter="strips(downRight)">
                                      <p:cBhvr>
                                        <p:cTn id="24" dur="500"/>
                                        <p:tgtEl>
                                          <p:spTgt spid="719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7" grpId="0" animBg="1" autoUpdateAnimBg="0"/>
      <p:bldP spid="719878" grpId="0" animBg="1"/>
      <p:bldP spid="71987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灯片编号占位符 5"/>
          <p:cNvSpPr>
            <a:spLocks noGrp="1"/>
          </p:cNvSpPr>
          <p:nvPr>
            <p:ph type="sldNum" sz="quarter" idx="12"/>
          </p:nvPr>
        </p:nvSpPr>
        <p:spPr>
          <a:noFill/>
        </p:spPr>
        <p:txBody>
          <a:bodyPr/>
          <a:lstStyle/>
          <a:p>
            <a:fld id="{92CCE4AE-AE8C-4B8F-A9A7-1663426927B5}" type="slidenum">
              <a:rPr lang="zh-CN" altLang="en-US" smtClean="0">
                <a:latin typeface="Times New Roman" panose="02020603050405020304" pitchFamily="18" charset="0"/>
                <a:ea typeface="华文细黑" panose="02010600040101010101" pitchFamily="2" charset="-122"/>
                <a:cs typeface="Times New Roman" panose="02020603050405020304" pitchFamily="18" charset="0"/>
              </a:rPr>
            </a:fld>
            <a:endParaRPr lang="en-US" altLang="zh-CN">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8067" name="Rectangle 3"/>
          <p:cNvSpPr>
            <a:spLocks noGrp="1" noChangeArrowheads="1"/>
          </p:cNvSpPr>
          <p:nvPr>
            <p:ph type="body" idx="1"/>
          </p:nvPr>
        </p:nvSpPr>
        <p:spPr>
          <a:xfrm>
            <a:off x="611188" y="692150"/>
            <a:ext cx="8229600" cy="5400675"/>
          </a:xfrm>
        </p:spPr>
        <p:txBody>
          <a:bodyPr/>
          <a:lstStyle/>
          <a:p>
            <a:pPr eaLnBrk="1" hangingPunct="1">
              <a:buFont typeface="Wingdings" panose="05000000000000000000" pitchFamily="2" charset="2"/>
              <a:buNone/>
            </a:pPr>
            <a:r>
              <a:rPr lang="zh-CN" altLang="en-US" sz="2400">
                <a:cs typeface="Times New Roman" panose="02020603050405020304" pitchFamily="18" charset="0"/>
              </a:rPr>
              <a:t>例</a:t>
            </a:r>
            <a:r>
              <a:rPr lang="en-US" altLang="zh-CN" sz="2400">
                <a:cs typeface="Times New Roman" panose="02020603050405020304" pitchFamily="18" charset="0"/>
              </a:rPr>
              <a:t>2</a:t>
            </a:r>
            <a:r>
              <a:rPr lang="zh-CN" altLang="en-US" sz="2400">
                <a:cs typeface="Times New Roman" panose="02020603050405020304" pitchFamily="18" charset="0"/>
                <a:sym typeface="Wingdings" panose="05000000000000000000" pitchFamily="2" charset="2"/>
              </a:rPr>
              <a:t>：</a:t>
            </a:r>
            <a:r>
              <a:rPr lang="en-US" altLang="zh-CN" sz="2400">
                <a:cs typeface="Times New Roman" panose="02020603050405020304" pitchFamily="18" charset="0"/>
                <a:sym typeface="Wingdings" panose="05000000000000000000" pitchFamily="2" charset="2"/>
              </a:rPr>
              <a:t>(p131)</a:t>
            </a:r>
            <a:r>
              <a:rPr lang="zh-CN" altLang="en-US" sz="2400">
                <a:cs typeface="Times New Roman" panose="02020603050405020304" pitchFamily="18" charset="0"/>
                <a:sym typeface="Wingdings" panose="05000000000000000000" pitchFamily="2" charset="2"/>
              </a:rPr>
              <a:t>下面</a:t>
            </a:r>
            <a:r>
              <a:rPr kumimoji="1" lang="zh-CN" altLang="en-US" sz="2400" b="1">
                <a:cs typeface="Times New Roman" panose="02020603050405020304" pitchFamily="18" charset="0"/>
              </a:rPr>
              <a:t>文法是否为</a:t>
            </a:r>
            <a:r>
              <a:rPr kumimoji="1" lang="en-US" altLang="zh-CN" sz="2400" b="1">
                <a:cs typeface="Times New Roman" panose="02020603050405020304" pitchFamily="18" charset="0"/>
              </a:rPr>
              <a:t>LR(0)</a:t>
            </a:r>
            <a:r>
              <a:rPr kumimoji="1" lang="zh-CN" altLang="en-US" sz="2400" b="1">
                <a:cs typeface="Times New Roman" panose="02020603050405020304" pitchFamily="18" charset="0"/>
              </a:rPr>
              <a:t>文法？是否为</a:t>
            </a:r>
            <a:r>
              <a:rPr kumimoji="1" lang="en-US" altLang="zh-CN" sz="2400" b="1">
                <a:cs typeface="Times New Roman" panose="02020603050405020304" pitchFamily="18" charset="0"/>
              </a:rPr>
              <a:t>SLR(1)</a:t>
            </a:r>
            <a:r>
              <a:rPr kumimoji="1" lang="zh-CN" altLang="en-US" sz="2400" b="1">
                <a:cs typeface="Times New Roman" panose="02020603050405020304" pitchFamily="18" charset="0"/>
              </a:rPr>
              <a:t>文法？为什么？并给出相应的分析表。</a:t>
            </a:r>
            <a:endParaRPr kumimoji="1" lang="zh-CN" altLang="en-US" sz="2400" b="1">
              <a:cs typeface="Times New Roman" panose="02020603050405020304" pitchFamily="18" charset="0"/>
            </a:endParaRPr>
          </a:p>
          <a:p>
            <a:pPr eaLnBrk="1" hangingPunct="1">
              <a:lnSpc>
                <a:spcPct val="130000"/>
              </a:lnSpc>
              <a:buFont typeface="Wingdings" panose="05000000000000000000" pitchFamily="2" charset="2"/>
              <a:buNone/>
            </a:pPr>
            <a:r>
              <a:rPr lang="en-US" altLang="zh-CN" sz="2400">
                <a:cs typeface="Times New Roman" panose="02020603050405020304" pitchFamily="18" charset="0"/>
              </a:rPr>
              <a:t>G[E]</a:t>
            </a:r>
            <a:r>
              <a:rPr lang="zh-CN" altLang="en-US" sz="2400">
                <a:cs typeface="Times New Roman" panose="02020603050405020304" pitchFamily="18" charset="0"/>
              </a:rPr>
              <a:t>： </a:t>
            </a:r>
            <a:r>
              <a:rPr lang="en-US" altLang="zh-CN" sz="2400">
                <a:cs typeface="Times New Roman" panose="02020603050405020304" pitchFamily="18" charset="0"/>
              </a:rPr>
              <a:t>1) E</a:t>
            </a:r>
            <a:r>
              <a:rPr lang="en-US" altLang="zh-CN" sz="2400">
                <a:cs typeface="Times New Roman" panose="02020603050405020304" pitchFamily="18" charset="0"/>
                <a:sym typeface="Wingdings" panose="05000000000000000000" pitchFamily="2" charset="2"/>
              </a:rPr>
              <a:t>aA            4) Ad</a:t>
            </a:r>
            <a:endParaRPr lang="en-US" altLang="zh-CN" sz="2400">
              <a:cs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400">
                <a:cs typeface="Times New Roman" panose="02020603050405020304" pitchFamily="18" charset="0"/>
                <a:sym typeface="Wingdings" panose="05000000000000000000" pitchFamily="2" charset="2"/>
              </a:rPr>
              <a:t>            2) EbB            5) BcB</a:t>
            </a:r>
            <a:endParaRPr lang="en-US" altLang="zh-CN" sz="2400">
              <a:cs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400">
                <a:cs typeface="Times New Roman" panose="02020603050405020304" pitchFamily="18" charset="0"/>
                <a:sym typeface="Wingdings" panose="05000000000000000000" pitchFamily="2" charset="2"/>
              </a:rPr>
              <a:t>            3) AcA            6) Bd</a:t>
            </a:r>
            <a:endParaRPr lang="zh-CN" altLang="en-US" sz="2400">
              <a:cs typeface="Times New Roman" panose="02020603050405020304" pitchFamily="18" charset="0"/>
              <a:sym typeface="Wingdings" panose="05000000000000000000" pitchFamily="2" charset="2"/>
            </a:endParaRPr>
          </a:p>
          <a:p>
            <a:pPr eaLnBrk="1" hangingPunct="1">
              <a:buFont typeface="Wingdings" panose="05000000000000000000" pitchFamily="2" charset="2"/>
              <a:buNone/>
            </a:pPr>
            <a:r>
              <a:rPr lang="zh-CN" altLang="en-US" sz="2400">
                <a:cs typeface="Times New Roman" panose="02020603050405020304" pitchFamily="18" charset="0"/>
                <a:sym typeface="Wingdings" panose="05000000000000000000" pitchFamily="2" charset="2"/>
              </a:rPr>
              <a:t>解：</a:t>
            </a:r>
            <a:endParaRPr lang="zh-CN" altLang="en-US" sz="2400">
              <a:cs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zh-CN" altLang="en-US" sz="2400">
                <a:cs typeface="Times New Roman" panose="02020603050405020304" pitchFamily="18" charset="0"/>
                <a:sym typeface="Wingdings" panose="05000000000000000000" pitchFamily="2" charset="2"/>
              </a:rPr>
              <a:t>拓广文法：    </a:t>
            </a:r>
            <a:r>
              <a:rPr lang="en-US" altLang="zh-CN" sz="2400">
                <a:solidFill>
                  <a:srgbClr val="FF0000"/>
                </a:solidFill>
                <a:cs typeface="Times New Roman" panose="02020603050405020304" pitchFamily="18" charset="0"/>
                <a:sym typeface="Wingdings" panose="05000000000000000000" pitchFamily="2" charset="2"/>
              </a:rPr>
              <a:t>0) S’E</a:t>
            </a:r>
            <a:endParaRPr lang="en-US" altLang="zh-CN" sz="2400">
              <a:solidFill>
                <a:srgbClr val="FF0000"/>
              </a:solidFill>
              <a:cs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400">
                <a:cs typeface="Times New Roman" panose="02020603050405020304" pitchFamily="18" charset="0"/>
              </a:rPr>
              <a:t>                      1) E</a:t>
            </a:r>
            <a:r>
              <a:rPr lang="en-US" altLang="zh-CN" sz="2400">
                <a:cs typeface="Times New Roman" panose="02020603050405020304" pitchFamily="18" charset="0"/>
                <a:sym typeface="Wingdings" panose="05000000000000000000" pitchFamily="2" charset="2"/>
              </a:rPr>
              <a:t>aA            4) Ad</a:t>
            </a:r>
            <a:endParaRPr lang="en-US" altLang="zh-CN" sz="2400">
              <a:cs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400">
                <a:cs typeface="Times New Roman" panose="02020603050405020304" pitchFamily="18" charset="0"/>
                <a:sym typeface="Wingdings" panose="05000000000000000000" pitchFamily="2" charset="2"/>
              </a:rPr>
              <a:t>                      2) EbB            5) BcB</a:t>
            </a:r>
            <a:endParaRPr lang="en-US" altLang="zh-CN" sz="2400">
              <a:cs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400">
                <a:cs typeface="Times New Roman" panose="02020603050405020304" pitchFamily="18" charset="0"/>
                <a:sym typeface="Wingdings" panose="05000000000000000000" pitchFamily="2" charset="2"/>
              </a:rPr>
              <a:t>                      3) AcA            6) Bd</a:t>
            </a:r>
            <a:endParaRPr lang="zh-CN" altLang="en-US" sz="2400">
              <a:cs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8067">
                                            <p:txEl>
                                              <p:pRg st="4" end="4"/>
                                            </p:txEl>
                                          </p:spTgt>
                                        </p:tgtEl>
                                        <p:attrNameLst>
                                          <p:attrName>style.visibility</p:attrName>
                                        </p:attrNameLst>
                                      </p:cBhvr>
                                      <p:to>
                                        <p:strVal val="visible"/>
                                      </p:to>
                                    </p:set>
                                    <p:animEffect transition="in" filter="wipe(up)">
                                      <p:cBhvr>
                                        <p:cTn id="7" dur="500"/>
                                        <p:tgtEl>
                                          <p:spTgt spid="88067">
                                            <p:txEl>
                                              <p:pRg st="4" end="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8067">
                                            <p:txEl>
                                              <p:pRg st="5" end="5"/>
                                            </p:txEl>
                                          </p:spTgt>
                                        </p:tgtEl>
                                        <p:attrNameLst>
                                          <p:attrName>style.visibility</p:attrName>
                                        </p:attrNameLst>
                                      </p:cBhvr>
                                      <p:to>
                                        <p:strVal val="visible"/>
                                      </p:to>
                                    </p:set>
                                    <p:animEffect transition="in" filter="wipe(up)">
                                      <p:cBhvr>
                                        <p:cTn id="11" dur="500"/>
                                        <p:tgtEl>
                                          <p:spTgt spid="88067">
                                            <p:txEl>
                                              <p:pRg st="5" end="5"/>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8067">
                                            <p:txEl>
                                              <p:pRg st="6" end="6"/>
                                            </p:txEl>
                                          </p:spTgt>
                                        </p:tgtEl>
                                        <p:attrNameLst>
                                          <p:attrName>style.visibility</p:attrName>
                                        </p:attrNameLst>
                                      </p:cBhvr>
                                      <p:to>
                                        <p:strVal val="visible"/>
                                      </p:to>
                                    </p:set>
                                    <p:animEffect transition="in" filter="wipe(up)">
                                      <p:cBhvr>
                                        <p:cTn id="15" dur="500"/>
                                        <p:tgtEl>
                                          <p:spTgt spid="88067">
                                            <p:txEl>
                                              <p:pRg st="6" end="6"/>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8067">
                                            <p:txEl>
                                              <p:pRg st="7" end="7"/>
                                            </p:txEl>
                                          </p:spTgt>
                                        </p:tgtEl>
                                        <p:attrNameLst>
                                          <p:attrName>style.visibility</p:attrName>
                                        </p:attrNameLst>
                                      </p:cBhvr>
                                      <p:to>
                                        <p:strVal val="visible"/>
                                      </p:to>
                                    </p:set>
                                    <p:animEffect transition="in" filter="wipe(up)">
                                      <p:cBhvr>
                                        <p:cTn id="19" dur="500"/>
                                        <p:tgtEl>
                                          <p:spTgt spid="88067">
                                            <p:txEl>
                                              <p:pRg st="7" end="7"/>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8067">
                                            <p:txEl>
                                              <p:pRg st="8" end="8"/>
                                            </p:txEl>
                                          </p:spTgt>
                                        </p:tgtEl>
                                        <p:attrNameLst>
                                          <p:attrName>style.visibility</p:attrName>
                                        </p:attrNameLst>
                                      </p:cBhvr>
                                      <p:to>
                                        <p:strVal val="visible"/>
                                      </p:to>
                                    </p:set>
                                    <p:animEffect transition="in" filter="wipe(up)">
                                      <p:cBhvr>
                                        <p:cTn id="23" dur="500"/>
                                        <p:tgtEl>
                                          <p:spTgt spid="8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p:cNvSpPr>
          <p:nvPr>
            <p:ph type="title"/>
          </p:nvPr>
        </p:nvSpPr>
        <p:spPr>
          <a:xfrm>
            <a:off x="457200" y="277813"/>
            <a:ext cx="2674938" cy="1450975"/>
          </a:xfrm>
        </p:spPr>
        <p:txBody>
          <a:bodyPr/>
          <a:lstStyle/>
          <a:p>
            <a:pPr eaLnBrk="1" hangingPunct="1">
              <a:lnSpc>
                <a:spcPct val="130000"/>
              </a:lnSpc>
            </a:pPr>
            <a:r>
              <a:rPr lang="en-US" altLang="zh-CN" sz="1800" b="1">
                <a:solidFill>
                  <a:schemeClr val="tx1"/>
                </a:solidFill>
                <a:sym typeface="Wingdings" panose="05000000000000000000" pitchFamily="2" charset="2"/>
              </a:rPr>
              <a:t>0) S’E</a:t>
            </a:r>
            <a:br>
              <a:rPr lang="en-US" altLang="zh-CN" sz="1800" b="1">
                <a:solidFill>
                  <a:schemeClr val="tx1"/>
                </a:solidFill>
                <a:sym typeface="Wingdings" panose="05000000000000000000" pitchFamily="2" charset="2"/>
              </a:rPr>
            </a:br>
            <a:r>
              <a:rPr lang="en-US" altLang="zh-CN" sz="1800" b="1">
                <a:solidFill>
                  <a:schemeClr val="tx1"/>
                </a:solidFill>
              </a:rPr>
              <a:t>1) E</a:t>
            </a:r>
            <a:r>
              <a:rPr lang="en-US" altLang="zh-CN" sz="1800" b="1">
                <a:solidFill>
                  <a:schemeClr val="tx1"/>
                </a:solidFill>
                <a:sym typeface="Wingdings" panose="05000000000000000000" pitchFamily="2" charset="2"/>
              </a:rPr>
              <a:t>aA            4) Ad</a:t>
            </a:r>
            <a:br>
              <a:rPr lang="en-US" altLang="zh-CN" sz="1800" b="1">
                <a:solidFill>
                  <a:schemeClr val="tx1"/>
                </a:solidFill>
                <a:sym typeface="Wingdings" panose="05000000000000000000" pitchFamily="2" charset="2"/>
              </a:rPr>
            </a:br>
            <a:r>
              <a:rPr lang="en-US" altLang="zh-CN" sz="1800" b="1">
                <a:solidFill>
                  <a:schemeClr val="tx1"/>
                </a:solidFill>
                <a:sym typeface="Wingdings" panose="05000000000000000000" pitchFamily="2" charset="2"/>
              </a:rPr>
              <a:t>2) EbB            5) BcB</a:t>
            </a:r>
            <a:br>
              <a:rPr lang="en-US" altLang="zh-CN" sz="1800" b="1">
                <a:solidFill>
                  <a:schemeClr val="tx1"/>
                </a:solidFill>
                <a:sym typeface="Wingdings" panose="05000000000000000000" pitchFamily="2" charset="2"/>
              </a:rPr>
            </a:br>
            <a:r>
              <a:rPr lang="en-US" altLang="zh-CN" sz="1800" b="1">
                <a:solidFill>
                  <a:schemeClr val="tx1"/>
                </a:solidFill>
                <a:sym typeface="Wingdings" panose="05000000000000000000" pitchFamily="2" charset="2"/>
              </a:rPr>
              <a:t>3) AcA            6) Bd</a:t>
            </a:r>
            <a:endParaRPr lang="zh-CN" altLang="en-US" sz="1000" b="1">
              <a:solidFill>
                <a:schemeClr val="tx1"/>
              </a:solidFill>
            </a:endParaRPr>
          </a:p>
        </p:txBody>
      </p:sp>
      <p:sp>
        <p:nvSpPr>
          <p:cNvPr id="118786" name="灯片编号占位符 3"/>
          <p:cNvSpPr>
            <a:spLocks noGrp="1"/>
          </p:cNvSpPr>
          <p:nvPr>
            <p:ph type="sldNum" sz="quarter" idx="12"/>
          </p:nvPr>
        </p:nvSpPr>
        <p:spPr>
          <a:noFill/>
        </p:spPr>
        <p:txBody>
          <a:bodyPr/>
          <a:lstStyle/>
          <a:p>
            <a:fld id="{C3FDD448-25FC-4988-B5E7-72DE8B7A79D4}" type="slidenum">
              <a:rPr lang="zh-CN" altLang="en-US" smtClean="0">
                <a:ea typeface="华文细黑" panose="02010600040101010101" pitchFamily="2" charset="-122"/>
              </a:rPr>
            </a:fld>
            <a:endParaRPr lang="en-US" altLang="zh-CN">
              <a:ea typeface="华文细黑" panose="02010600040101010101" pitchFamily="2" charset="-122"/>
            </a:endParaRPr>
          </a:p>
        </p:txBody>
      </p:sp>
      <p:grpSp>
        <p:nvGrpSpPr>
          <p:cNvPr id="118787" name="组合 24"/>
          <p:cNvGrpSpPr/>
          <p:nvPr/>
        </p:nvGrpSpPr>
        <p:grpSpPr bwMode="auto">
          <a:xfrm>
            <a:off x="611188" y="0"/>
            <a:ext cx="7489825" cy="6562725"/>
            <a:chOff x="323851" y="100014"/>
            <a:chExt cx="7489848" cy="6562726"/>
          </a:xfrm>
        </p:grpSpPr>
        <p:sp>
          <p:nvSpPr>
            <p:cNvPr id="118788" name="Text Box 3"/>
            <p:cNvSpPr txBox="1">
              <a:spLocks noChangeArrowheads="1"/>
            </p:cNvSpPr>
            <p:nvPr/>
          </p:nvSpPr>
          <p:spPr bwMode="auto">
            <a:xfrm>
              <a:off x="1044578" y="3068960"/>
              <a:ext cx="1439867" cy="923925"/>
            </a:xfrm>
            <a:prstGeom prst="rect">
              <a:avLst/>
            </a:prstGeom>
            <a:noFill/>
            <a:ln w="9525" algn="ctr">
              <a:solidFill>
                <a:srgbClr val="000000"/>
              </a:solidFill>
              <a:miter lim="800000"/>
            </a:ln>
          </p:spPr>
          <p:txBody>
            <a:bodyPr>
              <a:spAutoFit/>
            </a:bodyPr>
            <a:lstStyle/>
            <a:p>
              <a:r>
                <a:rPr lang="en-US" altLang="zh-CN" sz="1800" b="1">
                  <a:latin typeface="华文细黑" panose="02010600040101010101" pitchFamily="2" charset="-122"/>
                  <a:ea typeface="华文细黑" panose="02010600040101010101" pitchFamily="2" charset="-122"/>
                </a:rPr>
                <a:t>0:S´→·E</a:t>
              </a:r>
              <a:endParaRPr lang="en-US" altLang="zh-CN" sz="1800" b="1">
                <a:latin typeface="华文细黑" panose="02010600040101010101" pitchFamily="2" charset="-122"/>
                <a:ea typeface="华文细黑" panose="02010600040101010101" pitchFamily="2" charset="-122"/>
              </a:endParaRPr>
            </a:p>
            <a:p>
              <a:r>
                <a:rPr lang="en-US" altLang="zh-CN" sz="1800" b="1">
                  <a:latin typeface="华文细黑" panose="02010600040101010101" pitchFamily="2" charset="-122"/>
                  <a:ea typeface="华文细黑" panose="02010600040101010101" pitchFamily="2" charset="-122"/>
                </a:rPr>
                <a:t>  E →·aA</a:t>
              </a:r>
              <a:endParaRPr lang="en-US" altLang="zh-CN" sz="1800" b="1">
                <a:latin typeface="华文细黑" panose="02010600040101010101" pitchFamily="2" charset="-122"/>
                <a:ea typeface="华文细黑" panose="02010600040101010101" pitchFamily="2" charset="-122"/>
              </a:endParaRPr>
            </a:p>
            <a:p>
              <a:r>
                <a:rPr lang="en-US" altLang="zh-CN" sz="1800" b="1">
                  <a:latin typeface="华文细黑" panose="02010600040101010101" pitchFamily="2" charset="-122"/>
                  <a:ea typeface="华文细黑" panose="02010600040101010101" pitchFamily="2" charset="-122"/>
                </a:rPr>
                <a:t>  E →·bB</a:t>
              </a:r>
              <a:endParaRPr lang="en-US" altLang="zh-CN" sz="1800" b="1">
                <a:latin typeface="华文细黑" panose="02010600040101010101" pitchFamily="2" charset="-122"/>
                <a:ea typeface="华文细黑" panose="02010600040101010101" pitchFamily="2" charset="-122"/>
              </a:endParaRPr>
            </a:p>
          </p:txBody>
        </p:sp>
        <p:sp>
          <p:nvSpPr>
            <p:cNvPr id="118789" name="Text Box 4"/>
            <p:cNvSpPr txBox="1">
              <a:spLocks noChangeArrowheads="1"/>
            </p:cNvSpPr>
            <p:nvPr/>
          </p:nvSpPr>
          <p:spPr bwMode="auto">
            <a:xfrm>
              <a:off x="3636974" y="5216527"/>
              <a:ext cx="1439867" cy="923330"/>
            </a:xfrm>
            <a:prstGeom prst="rect">
              <a:avLst/>
            </a:prstGeom>
            <a:noFill/>
            <a:ln w="9525" algn="ctr">
              <a:solidFill>
                <a:srgbClr val="000000"/>
              </a:solidFill>
              <a:miter lim="800000"/>
            </a:ln>
          </p:spPr>
          <p:txBody>
            <a:bodyPr>
              <a:spAutoFit/>
            </a:bodyPr>
            <a:lstStyle/>
            <a:p>
              <a:r>
                <a:rPr lang="en-US" altLang="zh-CN" sz="1800" b="1" dirty="0">
                  <a:solidFill>
                    <a:srgbClr val="FF0000"/>
                  </a:solidFill>
                  <a:latin typeface="华文细黑" panose="02010600040101010101" pitchFamily="2" charset="-122"/>
                  <a:ea typeface="华文细黑" panose="02010600040101010101" pitchFamily="2" charset="-122"/>
                </a:rPr>
                <a:t>8:B→c</a:t>
              </a:r>
              <a:r>
                <a:rPr lang="en-US" altLang="zh-CN" sz="1800" b="1" dirty="0">
                  <a:latin typeface="华文细黑" panose="02010600040101010101" pitchFamily="2" charset="-122"/>
                  <a:ea typeface="华文细黑" panose="02010600040101010101" pitchFamily="2" charset="-122"/>
                </a:rPr>
                <a:t>·B</a:t>
              </a:r>
              <a:endParaRPr lang="en-US" altLang="zh-CN" sz="1800" b="1" dirty="0">
                <a:latin typeface="华文细黑" panose="02010600040101010101" pitchFamily="2" charset="-122"/>
                <a:ea typeface="华文细黑" panose="02010600040101010101" pitchFamily="2" charset="-122"/>
              </a:endParaRPr>
            </a:p>
            <a:p>
              <a:r>
                <a:rPr lang="en-US" altLang="zh-CN" sz="1800" b="1" dirty="0">
                  <a:latin typeface="华文细黑" panose="02010600040101010101" pitchFamily="2" charset="-122"/>
                  <a:ea typeface="华文细黑" panose="02010600040101010101" pitchFamily="2" charset="-122"/>
                </a:rPr>
                <a:t>  B →·</a:t>
              </a:r>
              <a:r>
                <a:rPr lang="en-US" altLang="zh-CN" sz="1800" b="1" dirty="0" err="1">
                  <a:latin typeface="华文细黑" panose="02010600040101010101" pitchFamily="2" charset="-122"/>
                  <a:ea typeface="华文细黑" panose="02010600040101010101" pitchFamily="2" charset="-122"/>
                </a:rPr>
                <a:t>cB</a:t>
              </a:r>
              <a:endParaRPr lang="en-US" altLang="zh-CN" sz="1800" b="1" dirty="0">
                <a:latin typeface="华文细黑" panose="02010600040101010101" pitchFamily="2" charset="-122"/>
                <a:ea typeface="华文细黑" panose="02010600040101010101" pitchFamily="2" charset="-122"/>
              </a:endParaRPr>
            </a:p>
            <a:p>
              <a:r>
                <a:rPr lang="en-US" altLang="zh-CN" sz="1800" b="1" dirty="0">
                  <a:latin typeface="华文细黑" panose="02010600040101010101" pitchFamily="2" charset="-122"/>
                  <a:ea typeface="华文细黑" panose="02010600040101010101" pitchFamily="2" charset="-122"/>
                </a:rPr>
                <a:t>  B →·d</a:t>
              </a:r>
              <a:endParaRPr lang="en-US" altLang="zh-CN" sz="1800" b="1" dirty="0">
                <a:latin typeface="华文细黑" panose="02010600040101010101" pitchFamily="2" charset="-122"/>
                <a:ea typeface="华文细黑" panose="02010600040101010101" pitchFamily="2" charset="-122"/>
              </a:endParaRPr>
            </a:p>
          </p:txBody>
        </p:sp>
        <p:sp>
          <p:nvSpPr>
            <p:cNvPr id="118790" name="Text Box 5"/>
            <p:cNvSpPr txBox="1">
              <a:spLocks noChangeArrowheads="1"/>
            </p:cNvSpPr>
            <p:nvPr/>
          </p:nvSpPr>
          <p:spPr bwMode="auto">
            <a:xfrm>
              <a:off x="3636974" y="3849689"/>
              <a:ext cx="1439867" cy="923925"/>
            </a:xfrm>
            <a:prstGeom prst="rect">
              <a:avLst/>
            </a:prstGeom>
            <a:noFill/>
            <a:ln w="9525" algn="ctr">
              <a:solidFill>
                <a:srgbClr val="000000"/>
              </a:solidFill>
              <a:miter lim="800000"/>
            </a:ln>
          </p:spPr>
          <p:txBody>
            <a:bodyPr>
              <a:spAutoFit/>
            </a:bodyPr>
            <a:lstStyle/>
            <a:p>
              <a:r>
                <a:rPr lang="en-US" altLang="zh-CN" sz="1800" b="1" dirty="0">
                  <a:latin typeface="华文细黑" panose="02010600040101010101" pitchFamily="2" charset="-122"/>
                  <a:ea typeface="华文细黑" panose="02010600040101010101" pitchFamily="2" charset="-122"/>
                </a:rPr>
                <a:t>3:E →</a:t>
              </a:r>
              <a:r>
                <a:rPr lang="en-US" altLang="zh-CN" sz="1800" b="1" dirty="0" err="1">
                  <a:latin typeface="华文细黑" panose="02010600040101010101" pitchFamily="2" charset="-122"/>
                  <a:ea typeface="华文细黑" panose="02010600040101010101" pitchFamily="2" charset="-122"/>
                </a:rPr>
                <a:t>b·B</a:t>
              </a:r>
              <a:endParaRPr lang="en-US" altLang="zh-CN" sz="1800" b="1" dirty="0">
                <a:latin typeface="华文细黑" panose="02010600040101010101" pitchFamily="2" charset="-122"/>
                <a:ea typeface="华文细黑" panose="02010600040101010101" pitchFamily="2" charset="-122"/>
              </a:endParaRPr>
            </a:p>
            <a:p>
              <a:r>
                <a:rPr lang="en-US" altLang="zh-CN" sz="1800" b="1" dirty="0">
                  <a:latin typeface="华文细黑" panose="02010600040101010101" pitchFamily="2" charset="-122"/>
                  <a:ea typeface="华文细黑" panose="02010600040101010101" pitchFamily="2" charset="-122"/>
                </a:rPr>
                <a:t>  B →·</a:t>
              </a:r>
              <a:r>
                <a:rPr lang="en-US" altLang="zh-CN" sz="1800" b="1" dirty="0" err="1">
                  <a:latin typeface="华文细黑" panose="02010600040101010101" pitchFamily="2" charset="-122"/>
                  <a:ea typeface="华文细黑" panose="02010600040101010101" pitchFamily="2" charset="-122"/>
                </a:rPr>
                <a:t>cB</a:t>
              </a:r>
              <a:endParaRPr lang="en-US" altLang="zh-CN" sz="1800" b="1" dirty="0">
                <a:latin typeface="华文细黑" panose="02010600040101010101" pitchFamily="2" charset="-122"/>
                <a:ea typeface="华文细黑" panose="02010600040101010101" pitchFamily="2" charset="-122"/>
              </a:endParaRPr>
            </a:p>
            <a:p>
              <a:r>
                <a:rPr lang="en-US" altLang="zh-CN" sz="1800" b="1" dirty="0">
                  <a:latin typeface="华文细黑" panose="02010600040101010101" pitchFamily="2" charset="-122"/>
                  <a:ea typeface="华文细黑" panose="02010600040101010101" pitchFamily="2" charset="-122"/>
                </a:rPr>
                <a:t>  B →·d</a:t>
              </a:r>
              <a:endParaRPr lang="en-US" altLang="zh-CN" sz="1800" b="1" dirty="0">
                <a:latin typeface="华文细黑" panose="02010600040101010101" pitchFamily="2" charset="-122"/>
                <a:ea typeface="华文细黑" panose="02010600040101010101" pitchFamily="2" charset="-122"/>
              </a:endParaRPr>
            </a:p>
          </p:txBody>
        </p:sp>
        <p:sp>
          <p:nvSpPr>
            <p:cNvPr id="118791" name="Text Box 6"/>
            <p:cNvSpPr txBox="1">
              <a:spLocks noChangeArrowheads="1"/>
            </p:cNvSpPr>
            <p:nvPr/>
          </p:nvSpPr>
          <p:spPr bwMode="auto">
            <a:xfrm>
              <a:off x="3636974" y="1873251"/>
              <a:ext cx="1439867" cy="923925"/>
            </a:xfrm>
            <a:prstGeom prst="rect">
              <a:avLst/>
            </a:prstGeom>
            <a:noFill/>
            <a:ln w="9525" algn="ctr">
              <a:solidFill>
                <a:srgbClr val="000000"/>
              </a:solidFill>
              <a:miter lim="800000"/>
            </a:ln>
          </p:spPr>
          <p:txBody>
            <a:bodyPr>
              <a:spAutoFit/>
            </a:bodyPr>
            <a:lstStyle/>
            <a:p>
              <a:r>
                <a:rPr lang="en-US" altLang="zh-CN" sz="1800" b="1">
                  <a:latin typeface="华文细黑" panose="02010600040101010101" pitchFamily="2" charset="-122"/>
                  <a:ea typeface="华文细黑" panose="02010600040101010101" pitchFamily="2" charset="-122"/>
                </a:rPr>
                <a:t>2:E →a·A</a:t>
              </a:r>
              <a:endParaRPr lang="en-US" altLang="zh-CN" sz="1800" b="1">
                <a:latin typeface="华文细黑" panose="02010600040101010101" pitchFamily="2" charset="-122"/>
                <a:ea typeface="华文细黑" panose="02010600040101010101" pitchFamily="2" charset="-122"/>
              </a:endParaRPr>
            </a:p>
            <a:p>
              <a:r>
                <a:rPr lang="en-US" altLang="zh-CN" sz="1800" b="1">
                  <a:latin typeface="华文细黑" panose="02010600040101010101" pitchFamily="2" charset="-122"/>
                  <a:ea typeface="华文细黑" panose="02010600040101010101" pitchFamily="2" charset="-122"/>
                </a:rPr>
                <a:t>  A →·cA</a:t>
              </a:r>
              <a:endParaRPr lang="en-US" altLang="zh-CN" sz="1800" b="1">
                <a:latin typeface="华文细黑" panose="02010600040101010101" pitchFamily="2" charset="-122"/>
                <a:ea typeface="华文细黑" panose="02010600040101010101" pitchFamily="2" charset="-122"/>
              </a:endParaRPr>
            </a:p>
            <a:p>
              <a:r>
                <a:rPr lang="en-US" altLang="zh-CN" sz="1800" b="1">
                  <a:latin typeface="华文细黑" panose="02010600040101010101" pitchFamily="2" charset="-122"/>
                  <a:ea typeface="华文细黑" panose="02010600040101010101" pitchFamily="2" charset="-122"/>
                </a:rPr>
                <a:t>  A →·d</a:t>
              </a:r>
              <a:endParaRPr lang="en-US" altLang="zh-CN" sz="1800" b="1">
                <a:latin typeface="华文细黑" panose="02010600040101010101" pitchFamily="2" charset="-122"/>
                <a:ea typeface="华文细黑" panose="02010600040101010101" pitchFamily="2" charset="-122"/>
              </a:endParaRPr>
            </a:p>
          </p:txBody>
        </p:sp>
        <p:sp>
          <p:nvSpPr>
            <p:cNvPr id="118792" name="Text Box 7"/>
            <p:cNvSpPr txBox="1">
              <a:spLocks noChangeArrowheads="1"/>
            </p:cNvSpPr>
            <p:nvPr/>
          </p:nvSpPr>
          <p:spPr bwMode="auto">
            <a:xfrm>
              <a:off x="3636974" y="465139"/>
              <a:ext cx="1439867" cy="923925"/>
            </a:xfrm>
            <a:prstGeom prst="rect">
              <a:avLst/>
            </a:prstGeom>
            <a:noFill/>
            <a:ln w="9525" algn="ctr">
              <a:solidFill>
                <a:srgbClr val="000000"/>
              </a:solidFill>
              <a:miter lim="800000"/>
            </a:ln>
          </p:spPr>
          <p:txBody>
            <a:bodyPr>
              <a:spAutoFit/>
            </a:bodyPr>
            <a:lstStyle/>
            <a:p>
              <a:r>
                <a:rPr lang="en-US" altLang="zh-CN" sz="1800" b="1">
                  <a:solidFill>
                    <a:srgbClr val="FF0000"/>
                  </a:solidFill>
                  <a:latin typeface="华文细黑" panose="02010600040101010101" pitchFamily="2" charset="-122"/>
                  <a:ea typeface="华文细黑" panose="02010600040101010101" pitchFamily="2" charset="-122"/>
                </a:rPr>
                <a:t>5:A</a:t>
              </a:r>
              <a:r>
                <a:rPr lang="en-US" altLang="zh-CN" sz="1800" b="1">
                  <a:latin typeface="华文细黑" panose="02010600040101010101" pitchFamily="2" charset="-122"/>
                  <a:ea typeface="华文细黑" panose="02010600040101010101" pitchFamily="2" charset="-122"/>
                </a:rPr>
                <a:t>→c·A</a:t>
              </a:r>
              <a:endParaRPr lang="en-US" altLang="zh-CN" sz="1800" b="1">
                <a:latin typeface="华文细黑" panose="02010600040101010101" pitchFamily="2" charset="-122"/>
                <a:ea typeface="华文细黑" panose="02010600040101010101" pitchFamily="2" charset="-122"/>
              </a:endParaRPr>
            </a:p>
            <a:p>
              <a:r>
                <a:rPr lang="en-US" altLang="zh-CN" sz="1800" b="1">
                  <a:latin typeface="华文细黑" panose="02010600040101010101" pitchFamily="2" charset="-122"/>
                  <a:ea typeface="华文细黑" panose="02010600040101010101" pitchFamily="2" charset="-122"/>
                </a:rPr>
                <a:t>  A →·cA</a:t>
              </a:r>
              <a:endParaRPr lang="en-US" altLang="zh-CN" sz="1800" b="1">
                <a:latin typeface="华文细黑" panose="02010600040101010101" pitchFamily="2" charset="-122"/>
                <a:ea typeface="华文细黑" panose="02010600040101010101" pitchFamily="2" charset="-122"/>
              </a:endParaRPr>
            </a:p>
            <a:p>
              <a:r>
                <a:rPr lang="en-US" altLang="zh-CN" sz="1800" b="1">
                  <a:latin typeface="华文细黑" panose="02010600040101010101" pitchFamily="2" charset="-122"/>
                  <a:ea typeface="华文细黑" panose="02010600040101010101" pitchFamily="2" charset="-122"/>
                </a:rPr>
                <a:t>  A →·d</a:t>
              </a:r>
              <a:endParaRPr lang="en-US" altLang="zh-CN" sz="1800" b="1">
                <a:latin typeface="华文细黑" panose="02010600040101010101" pitchFamily="2" charset="-122"/>
                <a:ea typeface="华文细黑" panose="02010600040101010101" pitchFamily="2" charset="-122"/>
              </a:endParaRPr>
            </a:p>
          </p:txBody>
        </p:sp>
        <p:sp>
          <p:nvSpPr>
            <p:cNvPr id="118793" name="Text Box 8"/>
            <p:cNvSpPr txBox="1">
              <a:spLocks noChangeArrowheads="1"/>
            </p:cNvSpPr>
            <p:nvPr/>
          </p:nvSpPr>
          <p:spPr bwMode="auto">
            <a:xfrm>
              <a:off x="3636974" y="3313114"/>
              <a:ext cx="1439867" cy="376238"/>
            </a:xfrm>
            <a:prstGeom prst="rect">
              <a:avLst/>
            </a:prstGeom>
            <a:noFill/>
            <a:ln w="9525" algn="ctr">
              <a:solidFill>
                <a:srgbClr val="000000"/>
              </a:solidFill>
              <a:miter lim="800000"/>
            </a:ln>
          </p:spPr>
          <p:txBody>
            <a:bodyPr>
              <a:spAutoFit/>
            </a:bodyPr>
            <a:lstStyle/>
            <a:p>
              <a:r>
                <a:rPr lang="en-US" altLang="zh-CN" sz="1800" b="1">
                  <a:latin typeface="华文细黑" panose="02010600040101010101" pitchFamily="2" charset="-122"/>
                  <a:ea typeface="华文细黑" panose="02010600040101010101" pitchFamily="2" charset="-122"/>
                </a:rPr>
                <a:t>1:S´→E </a:t>
              </a:r>
              <a:r>
                <a:rPr lang="en-US" altLang="zh-CN" b="1"/>
                <a:t>·</a:t>
              </a:r>
              <a:r>
                <a:rPr lang="en-US" altLang="zh-CN" sz="1800" b="1">
                  <a:latin typeface="华文细黑" panose="02010600040101010101" pitchFamily="2" charset="-122"/>
                  <a:ea typeface="华文细黑" panose="02010600040101010101" pitchFamily="2" charset="-122"/>
                </a:rPr>
                <a:t> </a:t>
              </a:r>
              <a:endParaRPr lang="en-US" altLang="zh-CN" sz="1800" b="1">
                <a:latin typeface="华文细黑" panose="02010600040101010101" pitchFamily="2" charset="-122"/>
                <a:ea typeface="华文细黑" panose="02010600040101010101" pitchFamily="2" charset="-122"/>
              </a:endParaRPr>
            </a:p>
          </p:txBody>
        </p:sp>
        <p:sp>
          <p:nvSpPr>
            <p:cNvPr id="118794" name="Line 9"/>
            <p:cNvSpPr>
              <a:spLocks noChangeShapeType="1"/>
            </p:cNvSpPr>
            <p:nvPr/>
          </p:nvSpPr>
          <p:spPr bwMode="auto">
            <a:xfrm>
              <a:off x="2484445" y="3529014"/>
              <a:ext cx="1152529" cy="0"/>
            </a:xfrm>
            <a:prstGeom prst="line">
              <a:avLst/>
            </a:prstGeom>
            <a:noFill/>
            <a:ln w="9525">
              <a:solidFill>
                <a:srgbClr val="000000"/>
              </a:solidFill>
              <a:round/>
              <a:tailEnd type="triangle" w="med" len="med"/>
            </a:ln>
          </p:spPr>
          <p:txBody>
            <a:bodyPr>
              <a:spAutoFit/>
            </a:bodyPr>
            <a:lstStyle/>
            <a:p>
              <a:endParaRPr lang="zh-CN" altLang="en-US"/>
            </a:p>
          </p:txBody>
        </p:sp>
        <p:sp>
          <p:nvSpPr>
            <p:cNvPr id="118795" name="AutoShape 14"/>
            <p:cNvSpPr>
              <a:spLocks noChangeArrowheads="1"/>
            </p:cNvSpPr>
            <p:nvPr/>
          </p:nvSpPr>
          <p:spPr bwMode="auto">
            <a:xfrm>
              <a:off x="323851" y="3228977"/>
              <a:ext cx="684215" cy="673100"/>
            </a:xfrm>
            <a:prstGeom prst="rightArrow">
              <a:avLst>
                <a:gd name="adj1" fmla="val 50000"/>
                <a:gd name="adj2" fmla="val 79227"/>
              </a:avLst>
            </a:prstGeom>
            <a:solidFill>
              <a:schemeClr val="bg1">
                <a:alpha val="0"/>
              </a:schemeClr>
            </a:solidFill>
            <a:ln w="9525" algn="ctr">
              <a:solidFill>
                <a:srgbClr val="000000"/>
              </a:solidFill>
              <a:miter lim="800000"/>
            </a:ln>
          </p:spPr>
          <p:txBody>
            <a:bodyPr anchor="ctr">
              <a:spAutoFit/>
            </a:bodyPr>
            <a:lstStyle/>
            <a:p>
              <a:pPr eaLnBrk="0" hangingPunct="0"/>
              <a:endParaRPr lang="zh-CN" altLang="en-US">
                <a:latin typeface="Times New Roman" panose="02020603050405020304" pitchFamily="18" charset="0"/>
                <a:ea typeface="华文细黑" panose="02010600040101010101" pitchFamily="2" charset="-122"/>
              </a:endParaRPr>
            </a:p>
          </p:txBody>
        </p:sp>
        <p:sp>
          <p:nvSpPr>
            <p:cNvPr id="118796" name="Text Box 15"/>
            <p:cNvSpPr txBox="1">
              <a:spLocks noChangeArrowheads="1"/>
            </p:cNvSpPr>
            <p:nvPr/>
          </p:nvSpPr>
          <p:spPr bwMode="auto">
            <a:xfrm>
              <a:off x="6373832" y="1225551"/>
              <a:ext cx="1439867" cy="406400"/>
            </a:xfrm>
            <a:prstGeom prst="rect">
              <a:avLst/>
            </a:prstGeom>
            <a:noFill/>
            <a:ln w="9525" algn="ctr">
              <a:solidFill>
                <a:srgbClr val="000000"/>
              </a:solidFill>
              <a:miter lim="800000"/>
            </a:ln>
          </p:spPr>
          <p:txBody>
            <a:bodyPr>
              <a:spAutoFit/>
            </a:bodyPr>
            <a:lstStyle/>
            <a:p>
              <a:r>
                <a:rPr lang="en-US" altLang="zh-CN" sz="1800" b="1">
                  <a:solidFill>
                    <a:srgbClr val="FF0000"/>
                  </a:solidFill>
                  <a:latin typeface="华文细黑" panose="02010600040101010101" pitchFamily="2" charset="-122"/>
                  <a:ea typeface="华文细黑" panose="02010600040101010101" pitchFamily="2" charset="-122"/>
                </a:rPr>
                <a:t>6:A</a:t>
              </a:r>
              <a:r>
                <a:rPr lang="en-US" altLang="zh-CN" sz="1800" b="1">
                  <a:latin typeface="华文细黑" panose="02010600040101010101" pitchFamily="2" charset="-122"/>
                  <a:ea typeface="华文细黑" panose="02010600040101010101" pitchFamily="2" charset="-122"/>
                </a:rPr>
                <a:t>→d</a:t>
              </a:r>
              <a:r>
                <a:rPr lang="en-US" altLang="zh-CN" sz="2000" b="1">
                  <a:latin typeface="华文细黑" panose="02010600040101010101" pitchFamily="2" charset="-122"/>
                  <a:ea typeface="华文细黑" panose="02010600040101010101" pitchFamily="2" charset="-122"/>
                </a:rPr>
                <a:t>·</a:t>
              </a:r>
              <a:r>
                <a:rPr lang="en-US" altLang="zh-CN" sz="1800" b="1">
                  <a:latin typeface="华文细黑" panose="02010600040101010101" pitchFamily="2" charset="-122"/>
                  <a:ea typeface="华文细黑" panose="02010600040101010101" pitchFamily="2" charset="-122"/>
                </a:rPr>
                <a:t> </a:t>
              </a:r>
              <a:endParaRPr lang="en-US" altLang="zh-CN" sz="1800" b="1">
                <a:latin typeface="华文细黑" panose="02010600040101010101" pitchFamily="2" charset="-122"/>
                <a:ea typeface="华文细黑" panose="02010600040101010101" pitchFamily="2" charset="-122"/>
              </a:endParaRPr>
            </a:p>
          </p:txBody>
        </p:sp>
        <p:sp>
          <p:nvSpPr>
            <p:cNvPr id="118797" name="Text Box 16"/>
            <p:cNvSpPr txBox="1">
              <a:spLocks noChangeArrowheads="1"/>
            </p:cNvSpPr>
            <p:nvPr/>
          </p:nvSpPr>
          <p:spPr bwMode="auto">
            <a:xfrm>
              <a:off x="6373832" y="433389"/>
              <a:ext cx="1439867" cy="360363"/>
            </a:xfrm>
            <a:prstGeom prst="rect">
              <a:avLst/>
            </a:prstGeom>
            <a:noFill/>
            <a:ln w="9525" algn="ctr">
              <a:solidFill>
                <a:srgbClr val="000000"/>
              </a:solidFill>
              <a:miter lim="800000"/>
            </a:ln>
          </p:spPr>
          <p:txBody>
            <a:bodyPr>
              <a:spAutoFit/>
            </a:bodyPr>
            <a:lstStyle/>
            <a:p>
              <a:r>
                <a:rPr lang="en-US" altLang="zh-CN" sz="1700" b="1">
                  <a:latin typeface="华文细黑" panose="02010600040101010101" pitchFamily="2" charset="-122"/>
                  <a:ea typeface="华文细黑" panose="02010600040101010101" pitchFamily="2" charset="-122"/>
                </a:rPr>
                <a:t>10:A→cA · </a:t>
              </a:r>
              <a:endParaRPr lang="en-US" altLang="zh-CN" sz="1700" b="1">
                <a:latin typeface="华文细黑" panose="02010600040101010101" pitchFamily="2" charset="-122"/>
                <a:ea typeface="华文细黑" panose="02010600040101010101" pitchFamily="2" charset="-122"/>
              </a:endParaRPr>
            </a:p>
          </p:txBody>
        </p:sp>
        <p:sp>
          <p:nvSpPr>
            <p:cNvPr id="118798" name="Text Box 17"/>
            <p:cNvSpPr txBox="1">
              <a:spLocks noChangeArrowheads="1"/>
            </p:cNvSpPr>
            <p:nvPr/>
          </p:nvSpPr>
          <p:spPr bwMode="auto">
            <a:xfrm>
              <a:off x="6373832" y="2665414"/>
              <a:ext cx="1439867" cy="406400"/>
            </a:xfrm>
            <a:prstGeom prst="rect">
              <a:avLst/>
            </a:prstGeom>
            <a:noFill/>
            <a:ln w="9525" algn="ctr">
              <a:solidFill>
                <a:srgbClr val="000000"/>
              </a:solidFill>
              <a:miter lim="800000"/>
            </a:ln>
          </p:spPr>
          <p:txBody>
            <a:bodyPr>
              <a:spAutoFit/>
            </a:bodyPr>
            <a:lstStyle/>
            <a:p>
              <a:r>
                <a:rPr lang="en-US" altLang="zh-CN" sz="1800" b="1">
                  <a:solidFill>
                    <a:srgbClr val="FF0000"/>
                  </a:solidFill>
                  <a:latin typeface="华文细黑" panose="02010600040101010101" pitchFamily="2" charset="-122"/>
                  <a:ea typeface="华文细黑" panose="02010600040101010101" pitchFamily="2" charset="-122"/>
                </a:rPr>
                <a:t>4:</a:t>
              </a:r>
              <a:r>
                <a:rPr lang="en-US" altLang="zh-CN" sz="1800" b="1">
                  <a:latin typeface="华文细黑" panose="02010600040101010101" pitchFamily="2" charset="-122"/>
                  <a:ea typeface="华文细黑" panose="02010600040101010101" pitchFamily="2" charset="-122"/>
                </a:rPr>
                <a:t>E→aA</a:t>
              </a:r>
              <a:r>
                <a:rPr lang="en-US" altLang="zh-CN" sz="2000" b="1">
                  <a:latin typeface="华文细黑" panose="02010600040101010101" pitchFamily="2" charset="-122"/>
                  <a:ea typeface="华文细黑" panose="02010600040101010101" pitchFamily="2" charset="-122"/>
                </a:rPr>
                <a:t>·</a:t>
              </a:r>
              <a:endParaRPr lang="en-US" altLang="zh-CN" sz="2000" b="1">
                <a:latin typeface="华文细黑" panose="02010600040101010101" pitchFamily="2" charset="-122"/>
                <a:ea typeface="华文细黑" panose="02010600040101010101" pitchFamily="2" charset="-122"/>
              </a:endParaRPr>
            </a:p>
          </p:txBody>
        </p:sp>
        <p:sp>
          <p:nvSpPr>
            <p:cNvPr id="118799" name="Text Box 18"/>
            <p:cNvSpPr txBox="1">
              <a:spLocks noChangeArrowheads="1"/>
            </p:cNvSpPr>
            <p:nvPr/>
          </p:nvSpPr>
          <p:spPr bwMode="auto">
            <a:xfrm>
              <a:off x="6373832" y="3960814"/>
              <a:ext cx="1439867" cy="406400"/>
            </a:xfrm>
            <a:prstGeom prst="rect">
              <a:avLst/>
            </a:prstGeom>
            <a:noFill/>
            <a:ln w="9525" algn="ctr">
              <a:solidFill>
                <a:srgbClr val="000000"/>
              </a:solidFill>
              <a:miter lim="800000"/>
            </a:ln>
          </p:spPr>
          <p:txBody>
            <a:bodyPr>
              <a:spAutoFit/>
            </a:bodyPr>
            <a:lstStyle/>
            <a:p>
              <a:r>
                <a:rPr lang="en-US" altLang="zh-CN" sz="1800" b="1">
                  <a:latin typeface="华文细黑" panose="02010600040101010101" pitchFamily="2" charset="-122"/>
                  <a:ea typeface="华文细黑" panose="02010600040101010101" pitchFamily="2" charset="-122"/>
                </a:rPr>
                <a:t>7:E→bB</a:t>
              </a:r>
              <a:r>
                <a:rPr lang="en-US" altLang="zh-CN" sz="2000" b="1">
                  <a:latin typeface="华文细黑" panose="02010600040101010101" pitchFamily="2" charset="-122"/>
                  <a:ea typeface="华文细黑" panose="02010600040101010101" pitchFamily="2" charset="-122"/>
                </a:rPr>
                <a:t>·</a:t>
              </a:r>
              <a:endParaRPr lang="en-US" altLang="zh-CN" sz="2000" b="1">
                <a:latin typeface="华文细黑" panose="02010600040101010101" pitchFamily="2" charset="-122"/>
                <a:ea typeface="华文细黑" panose="02010600040101010101" pitchFamily="2" charset="-122"/>
              </a:endParaRPr>
            </a:p>
          </p:txBody>
        </p:sp>
        <p:sp>
          <p:nvSpPr>
            <p:cNvPr id="118800" name="Text Box 19"/>
            <p:cNvSpPr txBox="1">
              <a:spLocks noChangeArrowheads="1"/>
            </p:cNvSpPr>
            <p:nvPr/>
          </p:nvSpPr>
          <p:spPr bwMode="auto">
            <a:xfrm>
              <a:off x="6373832" y="5257802"/>
              <a:ext cx="1439867" cy="406400"/>
            </a:xfrm>
            <a:prstGeom prst="rect">
              <a:avLst/>
            </a:prstGeom>
            <a:noFill/>
            <a:ln w="9525" algn="ctr">
              <a:solidFill>
                <a:srgbClr val="000000"/>
              </a:solidFill>
              <a:miter lim="800000"/>
            </a:ln>
          </p:spPr>
          <p:txBody>
            <a:bodyPr>
              <a:spAutoFit/>
            </a:bodyPr>
            <a:lstStyle/>
            <a:p>
              <a:r>
                <a:rPr lang="en-US" altLang="zh-CN" sz="1800" b="1">
                  <a:latin typeface="华文细黑" panose="02010600040101010101" pitchFamily="2" charset="-122"/>
                  <a:ea typeface="华文细黑" panose="02010600040101010101" pitchFamily="2" charset="-122"/>
                </a:rPr>
                <a:t>9:B→d</a:t>
              </a:r>
              <a:r>
                <a:rPr lang="en-US" altLang="zh-CN" sz="2000" b="1">
                  <a:latin typeface="华文细黑" panose="02010600040101010101" pitchFamily="2" charset="-122"/>
                  <a:ea typeface="华文细黑" panose="02010600040101010101" pitchFamily="2" charset="-122"/>
                </a:rPr>
                <a:t>·</a:t>
              </a:r>
              <a:r>
                <a:rPr lang="en-US" altLang="zh-CN" sz="1800" b="1">
                  <a:latin typeface="华文细黑" panose="02010600040101010101" pitchFamily="2" charset="-122"/>
                  <a:ea typeface="华文细黑" panose="02010600040101010101" pitchFamily="2" charset="-122"/>
                </a:rPr>
                <a:t> </a:t>
              </a:r>
              <a:endParaRPr lang="en-US" altLang="zh-CN" sz="1800" b="1">
                <a:latin typeface="华文细黑" panose="02010600040101010101" pitchFamily="2" charset="-122"/>
                <a:ea typeface="华文细黑" panose="02010600040101010101" pitchFamily="2" charset="-122"/>
              </a:endParaRPr>
            </a:p>
          </p:txBody>
        </p:sp>
        <p:sp>
          <p:nvSpPr>
            <p:cNvPr id="118801" name="Text Box 20"/>
            <p:cNvSpPr txBox="1">
              <a:spLocks noChangeArrowheads="1"/>
            </p:cNvSpPr>
            <p:nvPr/>
          </p:nvSpPr>
          <p:spPr bwMode="auto">
            <a:xfrm>
              <a:off x="6373832" y="5804123"/>
              <a:ext cx="1439867" cy="406400"/>
            </a:xfrm>
            <a:prstGeom prst="rect">
              <a:avLst/>
            </a:prstGeom>
            <a:noFill/>
            <a:ln w="9525" algn="ctr">
              <a:solidFill>
                <a:srgbClr val="000000"/>
              </a:solidFill>
              <a:miter lim="800000"/>
            </a:ln>
          </p:spPr>
          <p:txBody>
            <a:bodyPr>
              <a:spAutoFit/>
            </a:bodyPr>
            <a:lstStyle/>
            <a:p>
              <a:r>
                <a:rPr lang="en-US" altLang="zh-CN" sz="1800" b="1">
                  <a:latin typeface="华文细黑" panose="02010600040101010101" pitchFamily="2" charset="-122"/>
                  <a:ea typeface="华文细黑" panose="02010600040101010101" pitchFamily="2" charset="-122"/>
                </a:rPr>
                <a:t>11:B→cB</a:t>
              </a:r>
              <a:r>
                <a:rPr lang="en-US" altLang="zh-CN" sz="2000" b="1">
                  <a:latin typeface="华文细黑" panose="02010600040101010101" pitchFamily="2" charset="-122"/>
                  <a:ea typeface="华文细黑" panose="02010600040101010101" pitchFamily="2" charset="-122"/>
                </a:rPr>
                <a:t>·</a:t>
              </a:r>
              <a:endParaRPr lang="en-US" altLang="zh-CN" sz="2000" b="1">
                <a:latin typeface="华文细黑" panose="02010600040101010101" pitchFamily="2" charset="-122"/>
                <a:ea typeface="华文细黑" panose="02010600040101010101" pitchFamily="2" charset="-122"/>
              </a:endParaRPr>
            </a:p>
          </p:txBody>
        </p:sp>
        <p:sp>
          <p:nvSpPr>
            <p:cNvPr id="118802" name="Line 21"/>
            <p:cNvSpPr>
              <a:spLocks noChangeShapeType="1"/>
            </p:cNvSpPr>
            <p:nvPr/>
          </p:nvSpPr>
          <p:spPr bwMode="auto">
            <a:xfrm>
              <a:off x="5076841" y="649289"/>
              <a:ext cx="1296991" cy="0"/>
            </a:xfrm>
            <a:prstGeom prst="line">
              <a:avLst/>
            </a:prstGeom>
            <a:noFill/>
            <a:ln w="9525">
              <a:solidFill>
                <a:srgbClr val="000000"/>
              </a:solidFill>
              <a:round/>
              <a:tailEnd type="triangle" w="med" len="med"/>
            </a:ln>
          </p:spPr>
          <p:txBody>
            <a:bodyPr>
              <a:spAutoFit/>
            </a:bodyPr>
            <a:lstStyle/>
            <a:p>
              <a:endParaRPr lang="zh-CN" altLang="en-US"/>
            </a:p>
          </p:txBody>
        </p:sp>
        <p:sp>
          <p:nvSpPr>
            <p:cNvPr id="118803" name="Line 22"/>
            <p:cNvSpPr>
              <a:spLocks noChangeShapeType="1"/>
            </p:cNvSpPr>
            <p:nvPr/>
          </p:nvSpPr>
          <p:spPr bwMode="auto">
            <a:xfrm>
              <a:off x="5076841" y="1441451"/>
              <a:ext cx="1296991" cy="0"/>
            </a:xfrm>
            <a:prstGeom prst="line">
              <a:avLst/>
            </a:prstGeom>
            <a:noFill/>
            <a:ln w="9525">
              <a:solidFill>
                <a:srgbClr val="000000"/>
              </a:solidFill>
              <a:round/>
              <a:tailEnd type="triangle" w="med" len="med"/>
            </a:ln>
          </p:spPr>
          <p:txBody>
            <a:bodyPr>
              <a:spAutoFit/>
            </a:bodyPr>
            <a:lstStyle/>
            <a:p>
              <a:endParaRPr lang="zh-CN" altLang="en-US"/>
            </a:p>
          </p:txBody>
        </p:sp>
        <p:sp>
          <p:nvSpPr>
            <p:cNvPr id="118804" name="Line 23"/>
            <p:cNvSpPr>
              <a:spLocks noChangeShapeType="1"/>
            </p:cNvSpPr>
            <p:nvPr/>
          </p:nvSpPr>
          <p:spPr bwMode="auto">
            <a:xfrm>
              <a:off x="5076841" y="2881314"/>
              <a:ext cx="1296991" cy="0"/>
            </a:xfrm>
            <a:prstGeom prst="line">
              <a:avLst/>
            </a:prstGeom>
            <a:noFill/>
            <a:ln w="9525">
              <a:solidFill>
                <a:srgbClr val="000000"/>
              </a:solidFill>
              <a:round/>
              <a:tailEnd type="triangle" w="med" len="med"/>
            </a:ln>
          </p:spPr>
          <p:txBody>
            <a:bodyPr>
              <a:spAutoFit/>
            </a:bodyPr>
            <a:lstStyle/>
            <a:p>
              <a:endParaRPr lang="zh-CN" altLang="en-US"/>
            </a:p>
          </p:txBody>
        </p:sp>
        <p:sp>
          <p:nvSpPr>
            <p:cNvPr id="118805" name="Line 24"/>
            <p:cNvSpPr>
              <a:spLocks noChangeShapeType="1"/>
            </p:cNvSpPr>
            <p:nvPr/>
          </p:nvSpPr>
          <p:spPr bwMode="auto">
            <a:xfrm>
              <a:off x="5076841" y="4105277"/>
              <a:ext cx="1296991" cy="0"/>
            </a:xfrm>
            <a:prstGeom prst="line">
              <a:avLst/>
            </a:prstGeom>
            <a:noFill/>
            <a:ln w="9525">
              <a:solidFill>
                <a:srgbClr val="000000"/>
              </a:solidFill>
              <a:round/>
              <a:tailEnd type="triangle" w="med" len="med"/>
            </a:ln>
          </p:spPr>
          <p:txBody>
            <a:bodyPr>
              <a:spAutoFit/>
            </a:bodyPr>
            <a:lstStyle/>
            <a:p>
              <a:endParaRPr lang="zh-CN" altLang="en-US"/>
            </a:p>
          </p:txBody>
        </p:sp>
        <p:sp>
          <p:nvSpPr>
            <p:cNvPr id="118806" name="Line 25"/>
            <p:cNvSpPr>
              <a:spLocks noChangeShapeType="1"/>
            </p:cNvSpPr>
            <p:nvPr/>
          </p:nvSpPr>
          <p:spPr bwMode="auto">
            <a:xfrm>
              <a:off x="5076841" y="5473702"/>
              <a:ext cx="1296991" cy="0"/>
            </a:xfrm>
            <a:prstGeom prst="line">
              <a:avLst/>
            </a:prstGeom>
            <a:noFill/>
            <a:ln w="9525">
              <a:solidFill>
                <a:srgbClr val="000000"/>
              </a:solidFill>
              <a:round/>
              <a:tailEnd type="triangle" w="med" len="med"/>
            </a:ln>
          </p:spPr>
          <p:txBody>
            <a:bodyPr>
              <a:spAutoFit/>
            </a:bodyPr>
            <a:lstStyle/>
            <a:p>
              <a:endParaRPr lang="zh-CN" altLang="en-US"/>
            </a:p>
          </p:txBody>
        </p:sp>
        <p:sp>
          <p:nvSpPr>
            <p:cNvPr id="118807" name="Line 26"/>
            <p:cNvSpPr>
              <a:spLocks noChangeShapeType="1"/>
            </p:cNvSpPr>
            <p:nvPr/>
          </p:nvSpPr>
          <p:spPr bwMode="auto">
            <a:xfrm>
              <a:off x="5076841" y="6020023"/>
              <a:ext cx="1296991" cy="0"/>
            </a:xfrm>
            <a:prstGeom prst="line">
              <a:avLst/>
            </a:prstGeom>
            <a:noFill/>
            <a:ln w="9525">
              <a:solidFill>
                <a:srgbClr val="000000"/>
              </a:solidFill>
              <a:round/>
              <a:tailEnd type="triangle" w="med" len="med"/>
            </a:ln>
          </p:spPr>
          <p:txBody>
            <a:bodyPr>
              <a:spAutoFit/>
            </a:bodyPr>
            <a:lstStyle/>
            <a:p>
              <a:endParaRPr lang="zh-CN" altLang="en-US"/>
            </a:p>
          </p:txBody>
        </p:sp>
        <p:sp>
          <p:nvSpPr>
            <p:cNvPr id="118808" name="Text Box 45"/>
            <p:cNvSpPr txBox="1">
              <a:spLocks noChangeArrowheads="1"/>
            </p:cNvSpPr>
            <p:nvPr/>
          </p:nvSpPr>
          <p:spPr bwMode="auto">
            <a:xfrm>
              <a:off x="3779849" y="100014"/>
              <a:ext cx="360364"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c</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09" name="Text Box 46"/>
            <p:cNvSpPr txBox="1">
              <a:spLocks noChangeArrowheads="1"/>
            </p:cNvSpPr>
            <p:nvPr/>
          </p:nvSpPr>
          <p:spPr bwMode="auto">
            <a:xfrm>
              <a:off x="2889542" y="2511882"/>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a</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0" name="Text Box 47"/>
            <p:cNvSpPr txBox="1">
              <a:spLocks noChangeArrowheads="1"/>
            </p:cNvSpPr>
            <p:nvPr/>
          </p:nvSpPr>
          <p:spPr bwMode="auto">
            <a:xfrm>
              <a:off x="2802027" y="5001195"/>
              <a:ext cx="360364"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c</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1" name="Text Box 48"/>
            <p:cNvSpPr txBox="1">
              <a:spLocks noChangeArrowheads="1"/>
            </p:cNvSpPr>
            <p:nvPr/>
          </p:nvSpPr>
          <p:spPr bwMode="auto">
            <a:xfrm>
              <a:off x="2825757" y="1574696"/>
              <a:ext cx="360364"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c</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2" name="Text Box 49"/>
            <p:cNvSpPr txBox="1">
              <a:spLocks noChangeArrowheads="1"/>
            </p:cNvSpPr>
            <p:nvPr/>
          </p:nvSpPr>
          <p:spPr bwMode="auto">
            <a:xfrm>
              <a:off x="3781437" y="6265865"/>
              <a:ext cx="360364"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c</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3" name="Text Box 50"/>
            <p:cNvSpPr txBox="1">
              <a:spLocks noChangeArrowheads="1"/>
            </p:cNvSpPr>
            <p:nvPr/>
          </p:nvSpPr>
          <p:spPr bwMode="auto">
            <a:xfrm>
              <a:off x="2862270" y="4024361"/>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b</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4" name="Text Box 51"/>
            <p:cNvSpPr txBox="1">
              <a:spLocks noChangeArrowheads="1"/>
            </p:cNvSpPr>
            <p:nvPr/>
          </p:nvSpPr>
          <p:spPr bwMode="auto">
            <a:xfrm>
              <a:off x="5508798" y="1081089"/>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d</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5" name="Text Box 52"/>
            <p:cNvSpPr txBox="1">
              <a:spLocks noChangeArrowheads="1"/>
            </p:cNvSpPr>
            <p:nvPr/>
          </p:nvSpPr>
          <p:spPr bwMode="auto">
            <a:xfrm>
              <a:off x="5508798" y="1657351"/>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d</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6" name="Text Box 53"/>
            <p:cNvSpPr txBox="1">
              <a:spLocks noChangeArrowheads="1"/>
            </p:cNvSpPr>
            <p:nvPr/>
          </p:nvSpPr>
          <p:spPr bwMode="auto">
            <a:xfrm>
              <a:off x="5508798" y="5113340"/>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d</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7" name="Text Box 54"/>
            <p:cNvSpPr txBox="1">
              <a:spLocks noChangeArrowheads="1"/>
            </p:cNvSpPr>
            <p:nvPr/>
          </p:nvSpPr>
          <p:spPr bwMode="auto">
            <a:xfrm>
              <a:off x="5508798" y="2484439"/>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A</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8" name="Text Box 55"/>
            <p:cNvSpPr txBox="1">
              <a:spLocks noChangeArrowheads="1"/>
            </p:cNvSpPr>
            <p:nvPr/>
          </p:nvSpPr>
          <p:spPr bwMode="auto">
            <a:xfrm>
              <a:off x="5508798" y="4471989"/>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d</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19" name="Text Box 56"/>
            <p:cNvSpPr txBox="1">
              <a:spLocks noChangeArrowheads="1"/>
            </p:cNvSpPr>
            <p:nvPr/>
          </p:nvSpPr>
          <p:spPr bwMode="auto">
            <a:xfrm>
              <a:off x="5508798" y="288926"/>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A</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20" name="Text Box 57"/>
            <p:cNvSpPr txBox="1">
              <a:spLocks noChangeArrowheads="1"/>
            </p:cNvSpPr>
            <p:nvPr/>
          </p:nvSpPr>
          <p:spPr bwMode="auto">
            <a:xfrm>
              <a:off x="5508798" y="3744914"/>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B</a:t>
              </a:r>
              <a:endParaRPr lang="en-US" altLang="zh-CN" sz="2000">
                <a:solidFill>
                  <a:schemeClr val="tx2"/>
                </a:solidFill>
                <a:latin typeface="华文细黑" panose="02010600040101010101" pitchFamily="2" charset="-122"/>
                <a:ea typeface="华文细黑" panose="02010600040101010101" pitchFamily="2" charset="-122"/>
              </a:endParaRPr>
            </a:p>
          </p:txBody>
        </p:sp>
        <p:sp>
          <p:nvSpPr>
            <p:cNvPr id="118821" name="Text Box 58"/>
            <p:cNvSpPr txBox="1">
              <a:spLocks noChangeArrowheads="1"/>
            </p:cNvSpPr>
            <p:nvPr/>
          </p:nvSpPr>
          <p:spPr bwMode="auto">
            <a:xfrm>
              <a:off x="5508798" y="5661248"/>
              <a:ext cx="287338" cy="396875"/>
            </a:xfrm>
            <a:prstGeom prst="rect">
              <a:avLst/>
            </a:prstGeom>
            <a:noFill/>
            <a:ln w="9525">
              <a:noFill/>
              <a:miter lim="800000"/>
            </a:ln>
          </p:spPr>
          <p:txBody>
            <a:bodyPr>
              <a:spAutoFit/>
            </a:bodyPr>
            <a:lstStyle/>
            <a:p>
              <a:pPr algn="ctr"/>
              <a:r>
                <a:rPr lang="en-US" altLang="zh-CN" sz="2000">
                  <a:solidFill>
                    <a:schemeClr val="tx2"/>
                  </a:solidFill>
                  <a:latin typeface="华文细黑" panose="02010600040101010101" pitchFamily="2" charset="-122"/>
                  <a:ea typeface="华文细黑" panose="02010600040101010101" pitchFamily="2" charset="-122"/>
                </a:rPr>
                <a:t>B</a:t>
              </a:r>
              <a:endParaRPr lang="en-US" altLang="zh-CN" sz="2000">
                <a:solidFill>
                  <a:schemeClr val="tx2"/>
                </a:solidFill>
                <a:latin typeface="华文细黑" panose="02010600040101010101" pitchFamily="2" charset="-122"/>
                <a:ea typeface="华文细黑" panose="02010600040101010101" pitchFamily="2" charset="-122"/>
              </a:endParaRPr>
            </a:p>
          </p:txBody>
        </p:sp>
        <p:cxnSp>
          <p:nvCxnSpPr>
            <p:cNvPr id="118822" name="直接箭头连接符 7"/>
            <p:cNvCxnSpPr/>
            <p:nvPr/>
          </p:nvCxnSpPr>
          <p:spPr bwMode="auto">
            <a:xfrm flipV="1">
              <a:off x="2484445" y="2549346"/>
              <a:ext cx="1169187" cy="690744"/>
            </a:xfrm>
            <a:prstGeom prst="straightConnector1">
              <a:avLst/>
            </a:prstGeom>
            <a:noFill/>
            <a:ln w="9525" algn="ctr">
              <a:solidFill>
                <a:schemeClr val="tx1"/>
              </a:solidFill>
              <a:round/>
              <a:tailEnd type="triangle" w="med" len="med"/>
            </a:ln>
          </p:spPr>
        </p:cxnSp>
        <p:cxnSp>
          <p:nvCxnSpPr>
            <p:cNvPr id="118823" name="直接箭头连接符 9"/>
            <p:cNvCxnSpPr>
              <a:endCxn id="118790" idx="1"/>
            </p:cNvCxnSpPr>
            <p:nvPr/>
          </p:nvCxnSpPr>
          <p:spPr bwMode="auto">
            <a:xfrm>
              <a:off x="2484445" y="3827826"/>
              <a:ext cx="1152529" cy="483826"/>
            </a:xfrm>
            <a:prstGeom prst="straightConnector1">
              <a:avLst/>
            </a:prstGeom>
            <a:noFill/>
            <a:ln w="9525" algn="ctr">
              <a:solidFill>
                <a:schemeClr val="tx1"/>
              </a:solidFill>
              <a:round/>
              <a:tailEnd type="triangle" w="med" len="med"/>
            </a:ln>
          </p:spPr>
        </p:cxnSp>
        <p:sp>
          <p:nvSpPr>
            <p:cNvPr id="77" name="弧形 76"/>
            <p:cNvSpPr/>
            <p:nvPr/>
          </p:nvSpPr>
          <p:spPr bwMode="auto">
            <a:xfrm rot="6946577" flipH="1">
              <a:off x="3115480" y="4521994"/>
              <a:ext cx="1233488" cy="1355729"/>
            </a:xfrm>
            <a:prstGeom prst="arc">
              <a:avLst>
                <a:gd name="adj1" fmla="val 2068130"/>
                <a:gd name="adj2" fmla="val 11672296"/>
              </a:avLst>
            </a:prstGeom>
            <a:noFill/>
            <a:ln w="9525" cap="flat" cmpd="sng" algn="ctr">
              <a:solidFill>
                <a:schemeClr val="tx1"/>
              </a:solidFill>
              <a:prstDash val="solid"/>
              <a:round/>
              <a:headEnd type="none" w="med" len="med"/>
              <a:tailEnd type="triangle" w="med" len="med"/>
            </a:ln>
            <a:effectLst/>
          </p:spPr>
          <p:txBody>
            <a:bodyPr wrap="none" anchor="ctr"/>
            <a:lstStyle/>
            <a:p>
              <a:pPr eaLnBrk="0" hangingPunct="0">
                <a:defRPr/>
              </a:pPr>
              <a:endParaRPr lang="zh-CN" altLang="en-US" dirty="0">
                <a:latin typeface="Times New Roman" panose="02020603050405020304" pitchFamily="18" charset="0"/>
                <a:ea typeface="宋体" panose="02010600030101010101" pitchFamily="2" charset="-122"/>
              </a:endParaRPr>
            </a:p>
          </p:txBody>
        </p:sp>
        <p:sp>
          <p:nvSpPr>
            <p:cNvPr id="78" name="弧形 77"/>
            <p:cNvSpPr/>
            <p:nvPr/>
          </p:nvSpPr>
          <p:spPr bwMode="auto">
            <a:xfrm rot="12712027">
              <a:off x="3117860" y="1228727"/>
              <a:ext cx="995365" cy="1066800"/>
            </a:xfrm>
            <a:prstGeom prst="arc">
              <a:avLst>
                <a:gd name="adj1" fmla="val 14254520"/>
                <a:gd name="adj2" fmla="val 3771159"/>
              </a:avLst>
            </a:prstGeom>
            <a:noFill/>
            <a:ln w="9525" cap="flat" cmpd="sng" algn="ctr">
              <a:solidFill>
                <a:schemeClr val="tx1"/>
              </a:solidFill>
              <a:prstDash val="solid"/>
              <a:round/>
              <a:headEnd type="none" w="med" len="med"/>
              <a:tailEnd type="triangle" w="med" len="med"/>
            </a:ln>
            <a:effectLst/>
          </p:spPr>
          <p:txBody>
            <a:bodyPr wrap="none" anchor="ctr"/>
            <a:lstStyle/>
            <a:p>
              <a:pPr eaLnBrk="0" hangingPunct="0">
                <a:defRPr/>
              </a:pPr>
              <a:endParaRPr lang="zh-CN" altLang="en-US" dirty="0">
                <a:latin typeface="Times New Roman" panose="02020603050405020304" pitchFamily="18" charset="0"/>
                <a:ea typeface="宋体" panose="02010600030101010101" pitchFamily="2" charset="-122"/>
              </a:endParaRPr>
            </a:p>
          </p:txBody>
        </p:sp>
        <p:sp>
          <p:nvSpPr>
            <p:cNvPr id="79" name="弧形 78"/>
            <p:cNvSpPr/>
            <p:nvPr/>
          </p:nvSpPr>
          <p:spPr bwMode="auto">
            <a:xfrm rot="12712027">
              <a:off x="4170375" y="147639"/>
              <a:ext cx="384176" cy="358775"/>
            </a:xfrm>
            <a:prstGeom prst="arc">
              <a:avLst>
                <a:gd name="adj1" fmla="val 17210732"/>
                <a:gd name="adj2" fmla="val 11672296"/>
              </a:avLst>
            </a:prstGeom>
            <a:noFill/>
            <a:ln w="9525" cap="flat" cmpd="sng" algn="ctr">
              <a:solidFill>
                <a:schemeClr val="tx1"/>
              </a:solidFill>
              <a:prstDash val="solid"/>
              <a:round/>
              <a:headEnd type="none" w="med" len="med"/>
              <a:tailEnd type="triangle" w="med" len="med"/>
            </a:ln>
            <a:effectLst/>
          </p:spPr>
          <p:txBody>
            <a:bodyPr wrap="none" anchor="ctr"/>
            <a:lstStyle/>
            <a:p>
              <a:pPr eaLnBrk="0" hangingPunct="0">
                <a:defRPr/>
              </a:pPr>
              <a:endParaRPr lang="zh-CN" altLang="en-US" dirty="0">
                <a:latin typeface="Times New Roman" panose="02020603050405020304" pitchFamily="18" charset="0"/>
                <a:ea typeface="宋体" panose="02010600030101010101" pitchFamily="2" charset="-122"/>
              </a:endParaRPr>
            </a:p>
          </p:txBody>
        </p:sp>
        <p:sp>
          <p:nvSpPr>
            <p:cNvPr id="80" name="弧形 79"/>
            <p:cNvSpPr/>
            <p:nvPr/>
          </p:nvSpPr>
          <p:spPr bwMode="auto">
            <a:xfrm rot="12712027" flipH="1" flipV="1">
              <a:off x="4146563" y="6127753"/>
              <a:ext cx="401638" cy="384175"/>
            </a:xfrm>
            <a:prstGeom prst="arc">
              <a:avLst>
                <a:gd name="adj1" fmla="val 17210732"/>
                <a:gd name="adj2" fmla="val 11672296"/>
              </a:avLst>
            </a:prstGeom>
            <a:noFill/>
            <a:ln w="9525" cap="flat" cmpd="sng" algn="ctr">
              <a:solidFill>
                <a:schemeClr val="tx1"/>
              </a:solidFill>
              <a:prstDash val="solid"/>
              <a:round/>
              <a:headEnd type="none" w="med" len="med"/>
              <a:tailEnd type="triangle" w="med" len="med"/>
            </a:ln>
            <a:effectLst/>
          </p:spPr>
          <p:txBody>
            <a:bodyPr wrap="none" anchor="ctr"/>
            <a:lstStyle/>
            <a:p>
              <a:pPr eaLnBrk="0" hangingPunct="0">
                <a:defRPr/>
              </a:pPr>
              <a:endParaRPr lang="zh-CN" altLang="en-US" dirty="0">
                <a:latin typeface="Times New Roman" panose="02020603050405020304" pitchFamily="18" charset="0"/>
                <a:ea typeface="宋体" panose="02010600030101010101" pitchFamily="2" charset="-122"/>
              </a:endParaRPr>
            </a:p>
          </p:txBody>
        </p:sp>
        <p:cxnSp>
          <p:nvCxnSpPr>
            <p:cNvPr id="118828" name="直接箭头连接符 17"/>
            <p:cNvCxnSpPr>
              <a:cxnSpLocks noChangeShapeType="1"/>
              <a:stCxn id="118791" idx="3"/>
            </p:cNvCxnSpPr>
            <p:nvPr/>
          </p:nvCxnSpPr>
          <p:spPr bwMode="auto">
            <a:xfrm flipV="1">
              <a:off x="5076841" y="1574696"/>
              <a:ext cx="1296991" cy="760518"/>
            </a:xfrm>
            <a:prstGeom prst="straightConnector1">
              <a:avLst/>
            </a:prstGeom>
            <a:noFill/>
            <a:ln w="9525" algn="ctr">
              <a:solidFill>
                <a:schemeClr val="tx1"/>
              </a:solidFill>
              <a:round/>
              <a:tailEnd type="triangle" w="med" len="med"/>
            </a:ln>
          </p:spPr>
        </p:cxnSp>
        <p:cxnSp>
          <p:nvCxnSpPr>
            <p:cNvPr id="118829" name="直接箭头连接符 82"/>
            <p:cNvCxnSpPr/>
            <p:nvPr/>
          </p:nvCxnSpPr>
          <p:spPr bwMode="auto">
            <a:xfrm>
              <a:off x="5068775" y="4494956"/>
              <a:ext cx="1305057" cy="788247"/>
            </a:xfrm>
            <a:prstGeom prst="straightConnector1">
              <a:avLst/>
            </a:prstGeom>
            <a:noFill/>
            <a:ln w="9525" algn="ctr">
              <a:solidFill>
                <a:schemeClr val="tx1"/>
              </a:solidFill>
              <a:round/>
              <a:tailEnd type="triangle" w="med" len="med"/>
            </a:ln>
          </p:spPr>
        </p:cxn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5"/>
          <p:cNvSpPr>
            <a:spLocks noGrp="1"/>
          </p:cNvSpPr>
          <p:nvPr>
            <p:ph type="sldNum" sz="quarter" idx="12"/>
          </p:nvPr>
        </p:nvSpPr>
        <p:spPr>
          <a:noFill/>
        </p:spPr>
        <p:txBody>
          <a:bodyPr/>
          <a:lstStyle/>
          <a:p>
            <a:fld id="{1888F1F6-8C76-4207-9C83-9C0A88FAC1A8}"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19810" name="Rectangle 2"/>
          <p:cNvSpPr>
            <a:spLocks noGrp="1" noChangeArrowheads="1"/>
          </p:cNvSpPr>
          <p:nvPr>
            <p:ph type="title"/>
          </p:nvPr>
        </p:nvSpPr>
        <p:spPr/>
        <p:txBody>
          <a:bodyPr/>
          <a:lstStyle/>
          <a:p>
            <a:pPr algn="ctr" eaLnBrk="1" hangingPunct="1"/>
            <a:r>
              <a:rPr lang="en-US" altLang="zh-CN" sz="2800"/>
              <a:t>LR</a:t>
            </a:r>
            <a:r>
              <a:rPr lang="zh-CN" altLang="en-US" sz="2800"/>
              <a:t>（</a:t>
            </a:r>
            <a:r>
              <a:rPr lang="en-US" altLang="zh-CN" sz="2800"/>
              <a:t>0</a:t>
            </a:r>
            <a:r>
              <a:rPr lang="zh-CN" altLang="en-US" sz="2800"/>
              <a:t>）分析表</a:t>
            </a:r>
            <a:endParaRPr lang="zh-CN" altLang="en-US" sz="2800"/>
          </a:p>
        </p:txBody>
      </p:sp>
      <p:graphicFrame>
        <p:nvGraphicFramePr>
          <p:cNvPr id="575580" name="Group 92"/>
          <p:cNvGraphicFramePr>
            <a:graphicFrameLocks noGrp="1"/>
          </p:cNvGraphicFramePr>
          <p:nvPr>
            <p:ph idx="1"/>
          </p:nvPr>
        </p:nvGraphicFramePr>
        <p:xfrm>
          <a:off x="395288" y="981075"/>
          <a:ext cx="8229600" cy="5762839"/>
        </p:xfrm>
        <a:graphic>
          <a:graphicData uri="http://schemas.openxmlformats.org/drawingml/2006/table">
            <a:tbl>
              <a:tblPr/>
              <a:tblGrid>
                <a:gridCol w="2520950"/>
                <a:gridCol w="3671887"/>
                <a:gridCol w="2036763"/>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状态（规范族）</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           b         c          d          #</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          A          B</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23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0</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S’</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.E</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E.</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aA</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E.</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bB</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57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S’</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E.</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acc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23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E</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a.A</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cA</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A.d</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4</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23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E</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b.B</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B.</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cB</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B.d</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8</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9</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7</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EaA</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1</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1</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1</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41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c.A</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cA</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A.d</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S5</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S6</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10</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d</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4</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4</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4</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4</a:t>
                      </a:r>
                      <a:endParaRPr kumimoji="0" lang="zh-CN" altLang="en-US"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9849" name="Text Box 93"/>
          <p:cNvSpPr txBox="1">
            <a:spLocks noChangeArrowheads="1"/>
          </p:cNvSpPr>
          <p:nvPr/>
        </p:nvSpPr>
        <p:spPr bwMode="auto">
          <a:xfrm>
            <a:off x="6430963" y="400050"/>
            <a:ext cx="2376487" cy="417513"/>
          </a:xfrm>
          <a:prstGeom prst="rect">
            <a:avLst/>
          </a:prstGeom>
          <a:noFill/>
          <a:ln w="9525">
            <a:noFill/>
            <a:miter lim="800000"/>
          </a:ln>
        </p:spPr>
        <p:txBody>
          <a:bodyPr>
            <a:spAutoFit/>
          </a:bodyPr>
          <a:lstStyle/>
          <a:p>
            <a:pPr marL="669925" indent="-325755" algn="ctr">
              <a:lnSpc>
                <a:spcPct val="130000"/>
              </a:lnSpc>
              <a:spcBef>
                <a:spcPct val="50000"/>
              </a:spcBef>
              <a:buClr>
                <a:schemeClr val="accent2"/>
              </a:buClr>
              <a:buSzPct val="60000"/>
              <a:buFont typeface="Wingdings" panose="05000000000000000000" pitchFamily="2" charset="2"/>
              <a:buNone/>
            </a:pPr>
            <a:r>
              <a:rPr lang="en-US" altLang="zh-CN" sz="1800">
                <a:latin typeface="Times New Roman" panose="02020603050405020304" pitchFamily="18" charset="0"/>
                <a:ea typeface="华文细黑" panose="02010600040101010101" pitchFamily="2" charset="-122"/>
              </a:rPr>
              <a:t>follow(A)={#}</a:t>
            </a:r>
            <a:endParaRPr lang="zh-CN" altLang="en-US" sz="1800">
              <a:latin typeface="Times New Roman" panose="02020603050405020304" pitchFamily="18" charset="0"/>
              <a:ea typeface="华文细黑" panose="0201060004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灯片编号占位符 5"/>
          <p:cNvSpPr>
            <a:spLocks noGrp="1"/>
          </p:cNvSpPr>
          <p:nvPr>
            <p:ph type="sldNum" sz="quarter" idx="12"/>
          </p:nvPr>
        </p:nvSpPr>
        <p:spPr>
          <a:noFill/>
        </p:spPr>
        <p:txBody>
          <a:bodyPr/>
          <a:lstStyle/>
          <a:p>
            <a:fld id="{0AE928D2-96E6-4355-8B14-D7866198B500}"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20834" name="Rectangle 2"/>
          <p:cNvSpPr>
            <a:spLocks noGrp="1" noChangeArrowheads="1"/>
          </p:cNvSpPr>
          <p:nvPr>
            <p:ph type="title"/>
          </p:nvPr>
        </p:nvSpPr>
        <p:spPr/>
        <p:txBody>
          <a:bodyPr/>
          <a:lstStyle/>
          <a:p>
            <a:pPr algn="ctr" eaLnBrk="1" hangingPunct="1"/>
            <a:r>
              <a:rPr lang="en-US" altLang="zh-CN" sz="2800"/>
              <a:t>LR</a:t>
            </a:r>
            <a:r>
              <a:rPr lang="zh-CN" altLang="en-US" sz="2800"/>
              <a:t>（</a:t>
            </a:r>
            <a:r>
              <a:rPr lang="en-US" altLang="zh-CN" sz="2800"/>
              <a:t>0</a:t>
            </a:r>
            <a:r>
              <a:rPr lang="zh-CN" altLang="en-US" sz="2800"/>
              <a:t>）分析表</a:t>
            </a:r>
            <a:endParaRPr lang="zh-CN" altLang="en-US" sz="2800"/>
          </a:p>
        </p:txBody>
      </p:sp>
      <p:graphicFrame>
        <p:nvGraphicFramePr>
          <p:cNvPr id="578646" name="Group 86"/>
          <p:cNvGraphicFramePr>
            <a:graphicFrameLocks noGrp="1"/>
          </p:cNvGraphicFramePr>
          <p:nvPr>
            <p:ph idx="1"/>
          </p:nvPr>
        </p:nvGraphicFramePr>
        <p:xfrm>
          <a:off x="395288" y="1628775"/>
          <a:ext cx="8229600" cy="3038509"/>
        </p:xfrm>
        <a:graphic>
          <a:graphicData uri="http://schemas.openxmlformats.org/drawingml/2006/table">
            <a:tbl>
              <a:tblPr/>
              <a:tblGrid>
                <a:gridCol w="2520950"/>
                <a:gridCol w="3671887"/>
                <a:gridCol w="2036763"/>
              </a:tblGrid>
              <a:tr h="43164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状态（规范族）</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           b         c          d          #</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          A          B</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59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7</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E</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bB</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407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8</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B</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c.B</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B.</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cB</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B.d</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8</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9</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11</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9</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B</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d</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6</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6</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6</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10</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cA</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3</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3</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3</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3</a:t>
                      </a:r>
                      <a:endParaRPr kumimoji="0" lang="zh-CN" altLang="en-US"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572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11</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B</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cB</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5</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5</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5</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err="1">
                          <a:ln>
                            <a:noFill/>
                          </a:ln>
                          <a:solidFill>
                            <a:schemeClr val="tx1"/>
                          </a:solidFill>
                          <a:effectLst/>
                          <a:latin typeface="Times New Roman" panose="02020603050405020304" pitchFamily="18" charset="0"/>
                          <a:ea typeface="华文细黑" panose="02010600040101010101" pitchFamily="2" charset="-122"/>
                        </a:rPr>
                        <a:t>5</a:t>
                      </a:r>
                      <a:endParaRPr kumimoji="0" lang="zh-CN" altLang="en-US"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0865" name="Text Box 88"/>
          <p:cNvSpPr txBox="1">
            <a:spLocks noChangeArrowheads="1"/>
          </p:cNvSpPr>
          <p:nvPr/>
        </p:nvSpPr>
        <p:spPr bwMode="auto">
          <a:xfrm>
            <a:off x="647700" y="4941888"/>
            <a:ext cx="7848600" cy="852487"/>
          </a:xfrm>
          <a:prstGeom prst="rect">
            <a:avLst/>
          </a:prstGeom>
          <a:noFill/>
          <a:ln w="9525">
            <a:noFill/>
            <a:miter lim="800000"/>
          </a:ln>
        </p:spPr>
        <p:txBody>
          <a:bodyPr>
            <a:spAutoFit/>
          </a:bodyPr>
          <a:lstStyle/>
          <a:p>
            <a:pPr marL="360680" indent="-15875">
              <a:lnSpc>
                <a:spcPct val="130000"/>
              </a:lnSpc>
              <a:spcBef>
                <a:spcPct val="50000"/>
              </a:spcBef>
              <a:buClr>
                <a:schemeClr val="accent2"/>
              </a:buClr>
              <a:buSzPct val="60000"/>
              <a:buFont typeface="Wingdings" panose="05000000000000000000" pitchFamily="2" charset="2"/>
              <a:buNone/>
            </a:pPr>
            <a:r>
              <a:rPr lang="zh-CN" altLang="en-US" sz="2000" b="1">
                <a:solidFill>
                  <a:srgbClr val="003399"/>
                </a:solidFill>
                <a:latin typeface="Times New Roman" panose="02020603050405020304" pitchFamily="18" charset="0"/>
                <a:ea typeface="华文细黑" panose="02010600040101010101" pitchFamily="2" charset="-122"/>
              </a:rPr>
              <a:t>由于</a:t>
            </a:r>
            <a:r>
              <a:rPr lang="en-US" altLang="zh-CN" sz="2000" b="1">
                <a:solidFill>
                  <a:srgbClr val="003399"/>
                </a:solidFill>
                <a:latin typeface="Times New Roman" panose="02020603050405020304" pitchFamily="18" charset="0"/>
                <a:ea typeface="华文细黑" panose="02010600040101010101" pitchFamily="2" charset="-122"/>
              </a:rPr>
              <a:t>LR</a:t>
            </a:r>
            <a:r>
              <a:rPr lang="zh-CN" altLang="en-US" sz="2000" b="1">
                <a:solidFill>
                  <a:srgbClr val="003399"/>
                </a:solidFill>
                <a:latin typeface="Times New Roman" panose="02020603050405020304" pitchFamily="18" charset="0"/>
                <a:ea typeface="华文细黑" panose="02010600040101010101" pitchFamily="2" charset="-122"/>
              </a:rPr>
              <a:t>（</a:t>
            </a:r>
            <a:r>
              <a:rPr lang="en-US" altLang="zh-CN" sz="2000" b="1">
                <a:solidFill>
                  <a:srgbClr val="003399"/>
                </a:solidFill>
                <a:latin typeface="Times New Roman" panose="02020603050405020304" pitchFamily="18" charset="0"/>
                <a:ea typeface="华文细黑" panose="02010600040101010101" pitchFamily="2" charset="-122"/>
              </a:rPr>
              <a:t>0</a:t>
            </a:r>
            <a:r>
              <a:rPr lang="zh-CN" altLang="en-US" sz="2000" b="1">
                <a:solidFill>
                  <a:srgbClr val="003399"/>
                </a:solidFill>
                <a:latin typeface="Times New Roman" panose="02020603050405020304" pitchFamily="18" charset="0"/>
                <a:ea typeface="华文细黑" panose="02010600040101010101" pitchFamily="2" charset="-122"/>
              </a:rPr>
              <a:t>）分析表没有冲突项目，所以是</a:t>
            </a:r>
            <a:r>
              <a:rPr lang="en-US" altLang="zh-CN" sz="2000" b="1">
                <a:solidFill>
                  <a:srgbClr val="003399"/>
                </a:solidFill>
                <a:latin typeface="Times New Roman" panose="02020603050405020304" pitchFamily="18" charset="0"/>
                <a:ea typeface="华文细黑" panose="02010600040101010101" pitchFamily="2" charset="-122"/>
              </a:rPr>
              <a:t>LR</a:t>
            </a:r>
            <a:r>
              <a:rPr lang="zh-CN" altLang="en-US" sz="2000" b="1">
                <a:solidFill>
                  <a:srgbClr val="003399"/>
                </a:solidFill>
                <a:latin typeface="Times New Roman" panose="02020603050405020304" pitchFamily="18" charset="0"/>
                <a:ea typeface="华文细黑" panose="02010600040101010101" pitchFamily="2" charset="-122"/>
              </a:rPr>
              <a:t>（</a:t>
            </a:r>
            <a:r>
              <a:rPr lang="en-US" altLang="zh-CN" sz="2000" b="1">
                <a:solidFill>
                  <a:srgbClr val="003399"/>
                </a:solidFill>
                <a:latin typeface="Times New Roman" panose="02020603050405020304" pitchFamily="18" charset="0"/>
                <a:ea typeface="华文细黑" panose="02010600040101010101" pitchFamily="2" charset="-122"/>
              </a:rPr>
              <a:t>0</a:t>
            </a:r>
            <a:r>
              <a:rPr lang="zh-CN" altLang="en-US" sz="2000" b="1">
                <a:solidFill>
                  <a:srgbClr val="003399"/>
                </a:solidFill>
                <a:latin typeface="Times New Roman" panose="02020603050405020304" pitchFamily="18" charset="0"/>
                <a:ea typeface="华文细黑" panose="02010600040101010101" pitchFamily="2" charset="-122"/>
              </a:rPr>
              <a:t>）文法，也是</a:t>
            </a:r>
            <a:r>
              <a:rPr lang="en-US" altLang="zh-CN" sz="2000" b="1">
                <a:solidFill>
                  <a:srgbClr val="003399"/>
                </a:solidFill>
                <a:latin typeface="Times New Roman" panose="02020603050405020304" pitchFamily="18" charset="0"/>
                <a:ea typeface="华文细黑" panose="02010600040101010101" pitchFamily="2" charset="-122"/>
              </a:rPr>
              <a:t>SLR</a:t>
            </a:r>
            <a:r>
              <a:rPr lang="zh-CN" altLang="en-US" sz="2000" b="1">
                <a:solidFill>
                  <a:srgbClr val="003399"/>
                </a:solidFill>
                <a:latin typeface="Times New Roman" panose="02020603050405020304" pitchFamily="18" charset="0"/>
                <a:ea typeface="华文细黑" panose="02010600040101010101" pitchFamily="2" charset="-122"/>
              </a:rPr>
              <a:t>（</a:t>
            </a:r>
            <a:r>
              <a:rPr lang="en-US" altLang="zh-CN" sz="2000" b="1">
                <a:solidFill>
                  <a:srgbClr val="003399"/>
                </a:solidFill>
                <a:latin typeface="Times New Roman" panose="02020603050405020304" pitchFamily="18" charset="0"/>
                <a:ea typeface="华文细黑" panose="02010600040101010101" pitchFamily="2" charset="-122"/>
              </a:rPr>
              <a:t>1</a:t>
            </a:r>
            <a:r>
              <a:rPr lang="zh-CN" altLang="en-US" sz="2000" b="1">
                <a:solidFill>
                  <a:srgbClr val="003399"/>
                </a:solidFill>
                <a:latin typeface="Times New Roman" panose="02020603050405020304" pitchFamily="18" charset="0"/>
                <a:ea typeface="华文细黑" panose="02010600040101010101" pitchFamily="2" charset="-122"/>
              </a:rPr>
              <a:t>）文法。</a:t>
            </a:r>
            <a:endParaRPr lang="zh-CN" altLang="en-US" sz="2000" b="1">
              <a:solidFill>
                <a:srgbClr val="003399"/>
              </a:solidFill>
              <a:latin typeface="Times New Roman" panose="02020603050405020304" pitchFamily="18" charset="0"/>
              <a:ea typeface="华文细黑" panose="02010600040101010101" pitchFamily="2" charset="-122"/>
            </a:endParaRPr>
          </a:p>
        </p:txBody>
      </p:sp>
    </p:spTree>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灯片编号占位符 5"/>
          <p:cNvSpPr>
            <a:spLocks noGrp="1"/>
          </p:cNvSpPr>
          <p:nvPr>
            <p:ph type="sldNum" sz="quarter" idx="12"/>
          </p:nvPr>
        </p:nvSpPr>
        <p:spPr>
          <a:noFill/>
        </p:spPr>
        <p:txBody>
          <a:bodyPr/>
          <a:lstStyle/>
          <a:p>
            <a:fld id="{174BA836-8BB0-4AC5-A2C3-25CA33027AE7}"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2163" name="Rectangle 3"/>
          <p:cNvSpPr>
            <a:spLocks noGrp="1" noChangeArrowheads="1"/>
          </p:cNvSpPr>
          <p:nvPr>
            <p:ph type="body" idx="1"/>
          </p:nvPr>
        </p:nvSpPr>
        <p:spPr>
          <a:xfrm>
            <a:off x="539750" y="549275"/>
            <a:ext cx="8247063" cy="3022600"/>
          </a:xfrm>
        </p:spPr>
        <p:txBody>
          <a:bodyPr/>
          <a:lstStyle/>
          <a:p>
            <a:pPr eaLnBrk="1" hangingPunct="1">
              <a:lnSpc>
                <a:spcPct val="130000"/>
              </a:lnSpc>
            </a:pPr>
            <a:r>
              <a:rPr lang="zh-CN" altLang="en-US" sz="2100" b="1"/>
              <a:t>例</a:t>
            </a:r>
            <a:r>
              <a:rPr lang="en-US" altLang="zh-CN" sz="2100" b="1"/>
              <a:t>3</a:t>
            </a:r>
            <a:r>
              <a:rPr lang="zh-CN" altLang="en-US" sz="2100" b="1"/>
              <a:t>：</a:t>
            </a:r>
            <a:r>
              <a:rPr lang="en-US" altLang="zh-CN" sz="2100" b="1"/>
              <a:t>G[S]      S</a:t>
            </a:r>
            <a:r>
              <a:rPr lang="en-US" altLang="zh-CN" sz="2100" b="1">
                <a:sym typeface="Wingdings" panose="05000000000000000000" pitchFamily="2" charset="2"/>
              </a:rPr>
              <a:t>rD</a:t>
            </a:r>
            <a:endParaRPr lang="en-US" altLang="zh-CN" sz="2100" b="1">
              <a:sym typeface="Wingdings" panose="05000000000000000000" pitchFamily="2" charset="2"/>
            </a:endParaRPr>
          </a:p>
          <a:p>
            <a:pPr eaLnBrk="1" hangingPunct="1">
              <a:lnSpc>
                <a:spcPct val="130000"/>
              </a:lnSpc>
              <a:buFont typeface="Wingdings" panose="05000000000000000000" pitchFamily="2" charset="2"/>
              <a:buNone/>
            </a:pPr>
            <a:r>
              <a:rPr lang="en-US" altLang="zh-CN" sz="2100" b="1"/>
              <a:t>                             D</a:t>
            </a:r>
            <a:r>
              <a:rPr lang="en-US" altLang="zh-CN" sz="2100" b="1">
                <a:sym typeface="Wingdings" panose="05000000000000000000" pitchFamily="2" charset="2"/>
              </a:rPr>
              <a:t>D, i | i</a:t>
            </a:r>
            <a:endParaRPr lang="en-US" altLang="zh-CN" sz="2100" b="1">
              <a:sym typeface="Wingdings" panose="05000000000000000000" pitchFamily="2" charset="2"/>
            </a:endParaRPr>
          </a:p>
          <a:p>
            <a:pPr eaLnBrk="1" hangingPunct="1">
              <a:lnSpc>
                <a:spcPct val="130000"/>
              </a:lnSpc>
              <a:buFont typeface="Wingdings" panose="05000000000000000000" pitchFamily="2" charset="2"/>
              <a:buNone/>
            </a:pPr>
            <a:r>
              <a:rPr lang="zh-CN" altLang="en-US" sz="2100" b="1">
                <a:sym typeface="Wingdings" panose="05000000000000000000" pitchFamily="2" charset="2"/>
              </a:rPr>
              <a:t>是否为</a:t>
            </a:r>
            <a:r>
              <a:rPr lang="en-US" altLang="zh-CN" sz="2100" b="1">
                <a:sym typeface="Wingdings" panose="05000000000000000000" pitchFamily="2" charset="2"/>
              </a:rPr>
              <a:t>SLR(1)</a:t>
            </a:r>
            <a:r>
              <a:rPr lang="zh-CN" altLang="en-US" sz="2100" b="1">
                <a:sym typeface="Wingdings" panose="05000000000000000000" pitchFamily="2" charset="2"/>
              </a:rPr>
              <a:t>文法，是否为</a:t>
            </a:r>
            <a:r>
              <a:rPr lang="en-US" altLang="zh-CN" sz="2100" b="1">
                <a:sym typeface="Wingdings" panose="05000000000000000000" pitchFamily="2" charset="2"/>
              </a:rPr>
              <a:t>LR(0)</a:t>
            </a:r>
            <a:r>
              <a:rPr lang="zh-CN" altLang="en-US" sz="2100" b="1">
                <a:sym typeface="Wingdings" panose="05000000000000000000" pitchFamily="2" charset="2"/>
              </a:rPr>
              <a:t>文法？</a:t>
            </a:r>
            <a:endParaRPr lang="zh-CN" altLang="en-US" sz="2100" b="1">
              <a:sym typeface="Wingdings" panose="05000000000000000000" pitchFamily="2" charset="2"/>
            </a:endParaRPr>
          </a:p>
          <a:p>
            <a:pPr eaLnBrk="1" hangingPunct="1">
              <a:lnSpc>
                <a:spcPct val="130000"/>
              </a:lnSpc>
              <a:buFont typeface="Wingdings" panose="05000000000000000000" pitchFamily="2" charset="2"/>
              <a:buNone/>
            </a:pPr>
            <a:r>
              <a:rPr lang="zh-CN" altLang="en-US" sz="2100" b="1">
                <a:sym typeface="Wingdings" panose="05000000000000000000" pitchFamily="2" charset="2"/>
              </a:rPr>
              <a:t>解：拓广文法为</a:t>
            </a:r>
            <a:r>
              <a:rPr lang="en-US" altLang="zh-CN" sz="2100" b="1">
                <a:sym typeface="Wingdings" panose="05000000000000000000" pitchFamily="2" charset="2"/>
              </a:rPr>
              <a:t>G’: (0) S’S         (2) DD, i</a:t>
            </a:r>
            <a:endParaRPr lang="en-US" altLang="zh-CN" sz="2100" b="1">
              <a:sym typeface="Wingdings" panose="05000000000000000000" pitchFamily="2" charset="2"/>
            </a:endParaRPr>
          </a:p>
          <a:p>
            <a:pPr eaLnBrk="1" hangingPunct="1">
              <a:lnSpc>
                <a:spcPct val="130000"/>
              </a:lnSpc>
              <a:buFont typeface="Wingdings" panose="05000000000000000000" pitchFamily="2" charset="2"/>
              <a:buNone/>
            </a:pPr>
            <a:r>
              <a:rPr lang="zh-CN" altLang="en-US" sz="2100" b="1">
                <a:sym typeface="Wingdings" panose="05000000000000000000" pitchFamily="2" charset="2"/>
              </a:rPr>
              <a:t>                               </a:t>
            </a:r>
            <a:r>
              <a:rPr lang="en-US" altLang="zh-CN" sz="2100" b="1">
                <a:sym typeface="Wingdings" panose="05000000000000000000" pitchFamily="2" charset="2"/>
              </a:rPr>
              <a:t>(1) SrD        (3) Di</a:t>
            </a:r>
            <a:endParaRPr lang="en-US" altLang="zh-CN" sz="2100" b="1">
              <a:sym typeface="Wingdings" panose="05000000000000000000" pitchFamily="2" charset="2"/>
            </a:endParaRPr>
          </a:p>
          <a:p>
            <a:pPr eaLnBrk="1" hangingPunct="1">
              <a:lnSpc>
                <a:spcPct val="130000"/>
              </a:lnSpc>
              <a:buFont typeface="Wingdings" panose="05000000000000000000" pitchFamily="2" charset="2"/>
              <a:buNone/>
            </a:pPr>
            <a:r>
              <a:rPr lang="zh-CN" altLang="en-US" sz="2100" b="1">
                <a:sym typeface="Wingdings" panose="05000000000000000000" pitchFamily="2" charset="2"/>
              </a:rPr>
              <a:t>识别活前缀的</a:t>
            </a:r>
            <a:r>
              <a:rPr lang="en-US" altLang="zh-CN" sz="2100" b="1">
                <a:sym typeface="Wingdings" panose="05000000000000000000" pitchFamily="2" charset="2"/>
              </a:rPr>
              <a:t>DFA</a:t>
            </a:r>
            <a:r>
              <a:rPr lang="zh-CN" altLang="en-US" sz="2100" b="1">
                <a:sym typeface="Wingdings" panose="05000000000000000000" pitchFamily="2" charset="2"/>
              </a:rPr>
              <a:t>：（直接构造）</a:t>
            </a:r>
            <a:endParaRPr lang="zh-CN" altLang="en-US" sz="2100" b="1"/>
          </a:p>
        </p:txBody>
      </p:sp>
      <p:grpSp>
        <p:nvGrpSpPr>
          <p:cNvPr id="2" name="Group 50"/>
          <p:cNvGrpSpPr/>
          <p:nvPr/>
        </p:nvGrpSpPr>
        <p:grpSpPr bwMode="auto">
          <a:xfrm>
            <a:off x="827088" y="3789363"/>
            <a:ext cx="7993062" cy="2006600"/>
            <a:chOff x="521" y="2251"/>
            <a:chExt cx="5035" cy="1264"/>
          </a:xfrm>
        </p:grpSpPr>
        <p:grpSp>
          <p:nvGrpSpPr>
            <p:cNvPr id="121860" name="Group 33"/>
            <p:cNvGrpSpPr/>
            <p:nvPr/>
          </p:nvGrpSpPr>
          <p:grpSpPr bwMode="auto">
            <a:xfrm>
              <a:off x="1973" y="2251"/>
              <a:ext cx="954" cy="537"/>
              <a:chOff x="2018" y="2251"/>
              <a:chExt cx="954" cy="537"/>
            </a:xfrm>
          </p:grpSpPr>
          <p:sp>
            <p:nvSpPr>
              <p:cNvPr id="121892" name="Rectangle 7"/>
              <p:cNvSpPr>
                <a:spLocks noChangeArrowheads="1"/>
              </p:cNvSpPr>
              <p:nvPr/>
            </p:nvSpPr>
            <p:spPr bwMode="auto">
              <a:xfrm>
                <a:off x="2200" y="2251"/>
                <a:ext cx="772" cy="454"/>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b="1">
                  <a:latin typeface="Times New Roman" panose="02020603050405020304" pitchFamily="18" charset="0"/>
                  <a:ea typeface="华文细黑" panose="02010600040101010101" pitchFamily="2" charset="-122"/>
                </a:endParaRPr>
              </a:p>
            </p:txBody>
          </p:sp>
          <p:sp>
            <p:nvSpPr>
              <p:cNvPr id="121893" name="Text Box 8"/>
              <p:cNvSpPr txBox="1">
                <a:spLocks noChangeArrowheads="1"/>
              </p:cNvSpPr>
              <p:nvPr/>
            </p:nvSpPr>
            <p:spPr bwMode="auto">
              <a:xfrm>
                <a:off x="2018" y="2251"/>
                <a:ext cx="907" cy="537"/>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I</a:t>
                </a:r>
                <a:r>
                  <a:rPr lang="en-US" altLang="zh-CN" b="1" baseline="-25000">
                    <a:latin typeface="Times New Roman" panose="02020603050405020304" pitchFamily="18" charset="0"/>
                    <a:ea typeface="华文细黑" panose="02010600040101010101" pitchFamily="2" charset="-122"/>
                  </a:rPr>
                  <a:t>3</a:t>
                </a:r>
                <a:r>
                  <a:rPr lang="en-US" altLang="zh-CN" b="1">
                    <a:latin typeface="Times New Roman" panose="02020603050405020304" pitchFamily="18" charset="0"/>
                    <a:ea typeface="华文细黑" panose="02010600040101010101" pitchFamily="2" charset="-122"/>
                  </a:rPr>
                  <a:t>:  S</a:t>
                </a:r>
                <a:r>
                  <a:rPr lang="en-US" altLang="zh-CN" b="1">
                    <a:latin typeface="Times New Roman" panose="02020603050405020304" pitchFamily="18" charset="0"/>
                    <a:ea typeface="华文细黑" panose="02010600040101010101" pitchFamily="2" charset="-122"/>
                    <a:sym typeface="Wingdings" panose="05000000000000000000" pitchFamily="2" charset="2"/>
                  </a:rPr>
                  <a:t>rD.</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DD.,i</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a:t>
                </a:r>
                <a:endParaRPr lang="en-US" altLang="zh-CN" b="1">
                  <a:latin typeface="Times New Roman" panose="02020603050405020304" pitchFamily="18" charset="0"/>
                  <a:ea typeface="华文细黑" panose="02010600040101010101" pitchFamily="2" charset="-122"/>
                </a:endParaRPr>
              </a:p>
            </p:txBody>
          </p:sp>
        </p:grpSp>
        <p:grpSp>
          <p:nvGrpSpPr>
            <p:cNvPr id="121861" name="Group 40"/>
            <p:cNvGrpSpPr/>
            <p:nvPr/>
          </p:nvGrpSpPr>
          <p:grpSpPr bwMode="auto">
            <a:xfrm>
              <a:off x="1973" y="2931"/>
              <a:ext cx="953" cy="544"/>
              <a:chOff x="2426" y="3112"/>
              <a:chExt cx="953" cy="544"/>
            </a:xfrm>
          </p:grpSpPr>
          <p:sp>
            <p:nvSpPr>
              <p:cNvPr id="121890" name="Rectangle 9"/>
              <p:cNvSpPr>
                <a:spLocks noChangeArrowheads="1"/>
              </p:cNvSpPr>
              <p:nvPr/>
            </p:nvSpPr>
            <p:spPr bwMode="auto">
              <a:xfrm>
                <a:off x="2607" y="3112"/>
                <a:ext cx="772" cy="544"/>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b="1">
                  <a:latin typeface="Times New Roman" panose="02020603050405020304" pitchFamily="18" charset="0"/>
                  <a:ea typeface="华文细黑" panose="02010600040101010101" pitchFamily="2" charset="-122"/>
                </a:endParaRPr>
              </a:p>
            </p:txBody>
          </p:sp>
          <p:sp>
            <p:nvSpPr>
              <p:cNvPr id="121891" name="Text Box 10"/>
              <p:cNvSpPr txBox="1">
                <a:spLocks noChangeArrowheads="1"/>
              </p:cNvSpPr>
              <p:nvPr/>
            </p:nvSpPr>
            <p:spPr bwMode="auto">
              <a:xfrm>
                <a:off x="2426" y="3112"/>
                <a:ext cx="907" cy="537"/>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I</a:t>
                </a:r>
                <a:r>
                  <a:rPr lang="en-US" altLang="zh-CN" b="1" baseline="-25000">
                    <a:latin typeface="Times New Roman" panose="02020603050405020304" pitchFamily="18" charset="0"/>
                    <a:ea typeface="华文细黑" panose="02010600040101010101" pitchFamily="2" charset="-122"/>
                  </a:rPr>
                  <a:t>2</a:t>
                </a:r>
                <a:r>
                  <a:rPr lang="en-US" altLang="zh-CN" b="1">
                    <a:latin typeface="Times New Roman" panose="02020603050405020304" pitchFamily="18" charset="0"/>
                    <a:ea typeface="华文细黑" panose="02010600040101010101" pitchFamily="2" charset="-122"/>
                  </a:rPr>
                  <a:t>: S</a:t>
                </a:r>
                <a:r>
                  <a:rPr lang="en-US" altLang="zh-CN" b="1">
                    <a:latin typeface="Times New Roman" panose="02020603050405020304" pitchFamily="18" charset="0"/>
                    <a:ea typeface="华文细黑" panose="02010600040101010101" pitchFamily="2" charset="-122"/>
                    <a:sym typeface="Wingdings" panose="05000000000000000000" pitchFamily="2" charset="2"/>
                  </a:rPr>
                  <a:t>r.D</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D.D,i</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D.i</a:t>
                </a:r>
                <a:endParaRPr lang="en-US" altLang="zh-CN" b="1">
                  <a:latin typeface="Times New Roman" panose="02020603050405020304" pitchFamily="18" charset="0"/>
                  <a:ea typeface="华文细黑" panose="02010600040101010101" pitchFamily="2" charset="-122"/>
                </a:endParaRPr>
              </a:p>
            </p:txBody>
          </p:sp>
        </p:grpSp>
        <p:grpSp>
          <p:nvGrpSpPr>
            <p:cNvPr id="121862" name="Group 26"/>
            <p:cNvGrpSpPr/>
            <p:nvPr/>
          </p:nvGrpSpPr>
          <p:grpSpPr bwMode="auto">
            <a:xfrm>
              <a:off x="703" y="2296"/>
              <a:ext cx="907" cy="538"/>
              <a:chOff x="4604" y="3112"/>
              <a:chExt cx="907" cy="538"/>
            </a:xfrm>
          </p:grpSpPr>
          <p:sp>
            <p:nvSpPr>
              <p:cNvPr id="121888" name="Rectangle 13"/>
              <p:cNvSpPr>
                <a:spLocks noChangeArrowheads="1"/>
              </p:cNvSpPr>
              <p:nvPr/>
            </p:nvSpPr>
            <p:spPr bwMode="auto">
              <a:xfrm>
                <a:off x="4694" y="3112"/>
                <a:ext cx="772" cy="363"/>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b="1">
                  <a:latin typeface="Times New Roman" panose="02020603050405020304" pitchFamily="18" charset="0"/>
                  <a:ea typeface="华文细黑" panose="02010600040101010101" pitchFamily="2" charset="-122"/>
                </a:endParaRPr>
              </a:p>
            </p:txBody>
          </p:sp>
          <p:sp>
            <p:nvSpPr>
              <p:cNvPr id="121889" name="Text Box 14"/>
              <p:cNvSpPr txBox="1">
                <a:spLocks noChangeArrowheads="1"/>
              </p:cNvSpPr>
              <p:nvPr/>
            </p:nvSpPr>
            <p:spPr bwMode="auto">
              <a:xfrm>
                <a:off x="4604" y="3113"/>
                <a:ext cx="907" cy="537"/>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I</a:t>
                </a:r>
                <a:r>
                  <a:rPr lang="en-US" altLang="zh-CN" b="1" baseline="-25000">
                    <a:latin typeface="Times New Roman" panose="02020603050405020304" pitchFamily="18" charset="0"/>
                    <a:ea typeface="华文细黑" panose="02010600040101010101" pitchFamily="2" charset="-122"/>
                  </a:rPr>
                  <a:t>1</a:t>
                </a:r>
                <a:r>
                  <a:rPr lang="en-US" altLang="zh-CN" b="1">
                    <a:latin typeface="Times New Roman" panose="02020603050405020304" pitchFamily="18" charset="0"/>
                    <a:ea typeface="华文细黑" panose="02010600040101010101" pitchFamily="2" charset="-122"/>
                  </a:rPr>
                  <a:t>:</a:t>
                </a:r>
                <a:endParaRPr lang="en-US" altLang="zh-CN" b="1">
                  <a:latin typeface="Times New Roman" panose="02020603050405020304" pitchFamily="18" charset="0"/>
                  <a:ea typeface="华文细黑" panose="02010600040101010101" pitchFamily="2" charset="-12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S‘S.</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a:t>
                </a:r>
                <a:endParaRPr lang="en-US" altLang="zh-CN" b="1">
                  <a:latin typeface="Times New Roman" panose="02020603050405020304" pitchFamily="18" charset="0"/>
                  <a:ea typeface="华文细黑" panose="02010600040101010101" pitchFamily="2" charset="-122"/>
                </a:endParaRPr>
              </a:p>
            </p:txBody>
          </p:sp>
        </p:grpSp>
        <p:sp>
          <p:nvSpPr>
            <p:cNvPr id="121863" name="Line 16"/>
            <p:cNvSpPr>
              <a:spLocks noChangeShapeType="1"/>
            </p:cNvSpPr>
            <p:nvPr/>
          </p:nvSpPr>
          <p:spPr bwMode="auto">
            <a:xfrm flipV="1">
              <a:off x="1156" y="2659"/>
              <a:ext cx="0" cy="317"/>
            </a:xfrm>
            <a:prstGeom prst="line">
              <a:avLst/>
            </a:prstGeom>
            <a:noFill/>
            <a:ln w="9525">
              <a:solidFill>
                <a:schemeClr val="tx1"/>
              </a:solidFill>
              <a:round/>
              <a:tailEnd type="triangle" w="med" len="med"/>
            </a:ln>
          </p:spPr>
          <p:txBody>
            <a:bodyPr/>
            <a:lstStyle/>
            <a:p>
              <a:endParaRPr lang="zh-CN" altLang="en-US"/>
            </a:p>
          </p:txBody>
        </p:sp>
        <p:sp>
          <p:nvSpPr>
            <p:cNvPr id="121864" name="Line 17"/>
            <p:cNvSpPr>
              <a:spLocks noChangeShapeType="1"/>
            </p:cNvSpPr>
            <p:nvPr/>
          </p:nvSpPr>
          <p:spPr bwMode="auto">
            <a:xfrm>
              <a:off x="521" y="3203"/>
              <a:ext cx="228" cy="0"/>
            </a:xfrm>
            <a:prstGeom prst="line">
              <a:avLst/>
            </a:prstGeom>
            <a:noFill/>
            <a:ln w="9525">
              <a:solidFill>
                <a:schemeClr val="tx1"/>
              </a:solidFill>
              <a:round/>
              <a:tailEnd type="triangle" w="med" len="med"/>
            </a:ln>
          </p:spPr>
          <p:txBody>
            <a:bodyPr/>
            <a:lstStyle/>
            <a:p>
              <a:endParaRPr lang="zh-CN" altLang="en-US"/>
            </a:p>
          </p:txBody>
        </p:sp>
        <p:sp>
          <p:nvSpPr>
            <p:cNvPr id="121865" name="Line 18"/>
            <p:cNvSpPr>
              <a:spLocks noChangeShapeType="1"/>
            </p:cNvSpPr>
            <p:nvPr/>
          </p:nvSpPr>
          <p:spPr bwMode="auto">
            <a:xfrm>
              <a:off x="2925" y="2478"/>
              <a:ext cx="545" cy="0"/>
            </a:xfrm>
            <a:prstGeom prst="line">
              <a:avLst/>
            </a:prstGeom>
            <a:noFill/>
            <a:ln w="9525">
              <a:solidFill>
                <a:schemeClr val="tx1"/>
              </a:solidFill>
              <a:round/>
              <a:tailEnd type="triangle" w="med" len="med"/>
            </a:ln>
          </p:spPr>
          <p:txBody>
            <a:bodyPr/>
            <a:lstStyle/>
            <a:p>
              <a:endParaRPr lang="zh-CN" altLang="en-US"/>
            </a:p>
          </p:txBody>
        </p:sp>
        <p:sp>
          <p:nvSpPr>
            <p:cNvPr id="121866" name="Text Box 20"/>
            <p:cNvSpPr txBox="1">
              <a:spLocks noChangeArrowheads="1"/>
            </p:cNvSpPr>
            <p:nvPr/>
          </p:nvSpPr>
          <p:spPr bwMode="auto">
            <a:xfrm>
              <a:off x="1156" y="2704"/>
              <a:ext cx="188" cy="260"/>
            </a:xfrm>
            <a:prstGeom prst="rect">
              <a:avLst/>
            </a:prstGeom>
            <a:noFill/>
            <a:ln w="9525">
              <a:noFill/>
              <a:miter lim="800000"/>
            </a:ln>
          </p:spPr>
          <p:txBody>
            <a:bodyPr wrap="none">
              <a:spAutoFit/>
            </a:bodyPr>
            <a:lstStyle/>
            <a:p>
              <a:pPr marL="32575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S</a:t>
              </a:r>
              <a:endParaRPr lang="en-US" altLang="zh-CN" b="1">
                <a:latin typeface="Times New Roman" panose="02020603050405020304" pitchFamily="18" charset="0"/>
                <a:ea typeface="华文细黑" panose="02010600040101010101" pitchFamily="2" charset="-122"/>
              </a:endParaRPr>
            </a:p>
          </p:txBody>
        </p:sp>
        <p:grpSp>
          <p:nvGrpSpPr>
            <p:cNvPr id="121867" name="Group 27"/>
            <p:cNvGrpSpPr/>
            <p:nvPr/>
          </p:nvGrpSpPr>
          <p:grpSpPr bwMode="auto">
            <a:xfrm>
              <a:off x="4649" y="2296"/>
              <a:ext cx="907" cy="538"/>
              <a:chOff x="4604" y="3112"/>
              <a:chExt cx="907" cy="538"/>
            </a:xfrm>
          </p:grpSpPr>
          <p:sp>
            <p:nvSpPr>
              <p:cNvPr id="121886" name="Rectangle 28"/>
              <p:cNvSpPr>
                <a:spLocks noChangeArrowheads="1"/>
              </p:cNvSpPr>
              <p:nvPr/>
            </p:nvSpPr>
            <p:spPr bwMode="auto">
              <a:xfrm>
                <a:off x="4694" y="3112"/>
                <a:ext cx="772" cy="363"/>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b="1">
                  <a:latin typeface="Times New Roman" panose="02020603050405020304" pitchFamily="18" charset="0"/>
                  <a:ea typeface="华文细黑" panose="02010600040101010101" pitchFamily="2" charset="-122"/>
                </a:endParaRPr>
              </a:p>
            </p:txBody>
          </p:sp>
          <p:sp>
            <p:nvSpPr>
              <p:cNvPr id="121887" name="Text Box 29"/>
              <p:cNvSpPr txBox="1">
                <a:spLocks noChangeArrowheads="1"/>
              </p:cNvSpPr>
              <p:nvPr/>
            </p:nvSpPr>
            <p:spPr bwMode="auto">
              <a:xfrm>
                <a:off x="4604" y="3113"/>
                <a:ext cx="907" cy="537"/>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I</a:t>
                </a:r>
                <a:r>
                  <a:rPr lang="en-US" altLang="zh-CN" b="1" baseline="-25000">
                    <a:latin typeface="Times New Roman" panose="02020603050405020304" pitchFamily="18" charset="0"/>
                    <a:ea typeface="华文细黑" panose="02010600040101010101" pitchFamily="2" charset="-122"/>
                  </a:rPr>
                  <a:t>6</a:t>
                </a:r>
                <a:r>
                  <a:rPr lang="en-US" altLang="zh-CN" b="1">
                    <a:latin typeface="Times New Roman" panose="02020603050405020304" pitchFamily="18" charset="0"/>
                    <a:ea typeface="华文细黑" panose="02010600040101010101" pitchFamily="2" charset="-122"/>
                  </a:rPr>
                  <a:t>:</a:t>
                </a:r>
                <a:endParaRPr lang="en-US" altLang="zh-CN" b="1">
                  <a:latin typeface="Times New Roman" panose="02020603050405020304" pitchFamily="18" charset="0"/>
                  <a:ea typeface="华文细黑" panose="02010600040101010101" pitchFamily="2" charset="-12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DD,i.</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a:t>
                </a:r>
                <a:endParaRPr lang="en-US" altLang="zh-CN" b="1">
                  <a:latin typeface="Times New Roman" panose="02020603050405020304" pitchFamily="18" charset="0"/>
                  <a:ea typeface="华文细黑" panose="02010600040101010101" pitchFamily="2" charset="-122"/>
                </a:endParaRPr>
              </a:p>
            </p:txBody>
          </p:sp>
        </p:grpSp>
        <p:grpSp>
          <p:nvGrpSpPr>
            <p:cNvPr id="121868" name="Group 30"/>
            <p:cNvGrpSpPr/>
            <p:nvPr/>
          </p:nvGrpSpPr>
          <p:grpSpPr bwMode="auto">
            <a:xfrm>
              <a:off x="3379" y="2296"/>
              <a:ext cx="907" cy="538"/>
              <a:chOff x="4604" y="3112"/>
              <a:chExt cx="907" cy="538"/>
            </a:xfrm>
          </p:grpSpPr>
          <p:sp>
            <p:nvSpPr>
              <p:cNvPr id="121884" name="Rectangle 31"/>
              <p:cNvSpPr>
                <a:spLocks noChangeArrowheads="1"/>
              </p:cNvSpPr>
              <p:nvPr/>
            </p:nvSpPr>
            <p:spPr bwMode="auto">
              <a:xfrm>
                <a:off x="4694" y="3112"/>
                <a:ext cx="772" cy="363"/>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b="1">
                  <a:latin typeface="Times New Roman" panose="02020603050405020304" pitchFamily="18" charset="0"/>
                  <a:ea typeface="华文细黑" panose="02010600040101010101" pitchFamily="2" charset="-122"/>
                </a:endParaRPr>
              </a:p>
            </p:txBody>
          </p:sp>
          <p:sp>
            <p:nvSpPr>
              <p:cNvPr id="121885" name="Text Box 32"/>
              <p:cNvSpPr txBox="1">
                <a:spLocks noChangeArrowheads="1"/>
              </p:cNvSpPr>
              <p:nvPr/>
            </p:nvSpPr>
            <p:spPr bwMode="auto">
              <a:xfrm>
                <a:off x="4604" y="3113"/>
                <a:ext cx="907" cy="537"/>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I</a:t>
                </a:r>
                <a:r>
                  <a:rPr lang="en-US" altLang="zh-CN" b="1" baseline="-25000">
                    <a:latin typeface="Times New Roman" panose="02020603050405020304" pitchFamily="18" charset="0"/>
                    <a:ea typeface="华文细黑" panose="02010600040101010101" pitchFamily="2" charset="-122"/>
                  </a:rPr>
                  <a:t>5</a:t>
                </a:r>
                <a:r>
                  <a:rPr lang="en-US" altLang="zh-CN" b="1">
                    <a:latin typeface="Times New Roman" panose="02020603050405020304" pitchFamily="18" charset="0"/>
                    <a:ea typeface="华文细黑" panose="02010600040101010101" pitchFamily="2" charset="-122"/>
                  </a:rPr>
                  <a:t>:</a:t>
                </a:r>
                <a:endParaRPr lang="en-US" altLang="zh-CN" b="1">
                  <a:latin typeface="Times New Roman" panose="02020603050405020304" pitchFamily="18" charset="0"/>
                  <a:ea typeface="华文细黑" panose="02010600040101010101" pitchFamily="2" charset="-12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DD,.i</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a:t>
                </a:r>
                <a:endParaRPr lang="en-US" altLang="zh-CN" b="1">
                  <a:latin typeface="Times New Roman" panose="02020603050405020304" pitchFamily="18" charset="0"/>
                  <a:ea typeface="华文细黑" panose="02010600040101010101" pitchFamily="2" charset="-122"/>
                </a:endParaRPr>
              </a:p>
            </p:txBody>
          </p:sp>
        </p:grpSp>
        <p:grpSp>
          <p:nvGrpSpPr>
            <p:cNvPr id="121869" name="Group 34"/>
            <p:cNvGrpSpPr/>
            <p:nvPr/>
          </p:nvGrpSpPr>
          <p:grpSpPr bwMode="auto">
            <a:xfrm>
              <a:off x="3379" y="2976"/>
              <a:ext cx="907" cy="538"/>
              <a:chOff x="4604" y="3112"/>
              <a:chExt cx="907" cy="538"/>
            </a:xfrm>
          </p:grpSpPr>
          <p:sp>
            <p:nvSpPr>
              <p:cNvPr id="121882" name="Rectangle 35"/>
              <p:cNvSpPr>
                <a:spLocks noChangeArrowheads="1"/>
              </p:cNvSpPr>
              <p:nvPr/>
            </p:nvSpPr>
            <p:spPr bwMode="auto">
              <a:xfrm>
                <a:off x="4694" y="3112"/>
                <a:ext cx="772" cy="363"/>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b="1">
                  <a:latin typeface="Times New Roman" panose="02020603050405020304" pitchFamily="18" charset="0"/>
                  <a:ea typeface="华文细黑" panose="02010600040101010101" pitchFamily="2" charset="-122"/>
                </a:endParaRPr>
              </a:p>
            </p:txBody>
          </p:sp>
          <p:sp>
            <p:nvSpPr>
              <p:cNvPr id="121883" name="Text Box 36"/>
              <p:cNvSpPr txBox="1">
                <a:spLocks noChangeArrowheads="1"/>
              </p:cNvSpPr>
              <p:nvPr/>
            </p:nvSpPr>
            <p:spPr bwMode="auto">
              <a:xfrm>
                <a:off x="4604" y="3113"/>
                <a:ext cx="907" cy="537"/>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I</a:t>
                </a:r>
                <a:r>
                  <a:rPr lang="en-US" altLang="zh-CN" b="1" baseline="-25000">
                    <a:latin typeface="Times New Roman" panose="02020603050405020304" pitchFamily="18" charset="0"/>
                    <a:ea typeface="华文细黑" panose="02010600040101010101" pitchFamily="2" charset="-122"/>
                  </a:rPr>
                  <a:t>4</a:t>
                </a:r>
                <a:r>
                  <a:rPr lang="en-US" altLang="zh-CN" b="1">
                    <a:latin typeface="Times New Roman" panose="02020603050405020304" pitchFamily="18" charset="0"/>
                    <a:ea typeface="华文细黑" panose="02010600040101010101" pitchFamily="2" charset="-122"/>
                  </a:rPr>
                  <a:t>:</a:t>
                </a:r>
                <a:endParaRPr lang="en-US" altLang="zh-CN" b="1">
                  <a:latin typeface="Times New Roman" panose="02020603050405020304" pitchFamily="18" charset="0"/>
                  <a:ea typeface="华文细黑" panose="02010600040101010101" pitchFamily="2" charset="-12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Di.</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a:t>
                </a:r>
                <a:endParaRPr lang="en-US" altLang="zh-CN" b="1">
                  <a:latin typeface="Times New Roman" panose="02020603050405020304" pitchFamily="18" charset="0"/>
                  <a:ea typeface="华文细黑" panose="02010600040101010101" pitchFamily="2" charset="-122"/>
                </a:endParaRPr>
              </a:p>
            </p:txBody>
          </p:sp>
        </p:grpSp>
        <p:grpSp>
          <p:nvGrpSpPr>
            <p:cNvPr id="121870" name="Group 37"/>
            <p:cNvGrpSpPr/>
            <p:nvPr/>
          </p:nvGrpSpPr>
          <p:grpSpPr bwMode="auto">
            <a:xfrm>
              <a:off x="612" y="2976"/>
              <a:ext cx="954" cy="539"/>
              <a:chOff x="2018" y="2251"/>
              <a:chExt cx="954" cy="539"/>
            </a:xfrm>
          </p:grpSpPr>
          <p:sp>
            <p:nvSpPr>
              <p:cNvPr id="121880" name="Rectangle 38"/>
              <p:cNvSpPr>
                <a:spLocks noChangeArrowheads="1"/>
              </p:cNvSpPr>
              <p:nvPr/>
            </p:nvSpPr>
            <p:spPr bwMode="auto">
              <a:xfrm>
                <a:off x="2200" y="2251"/>
                <a:ext cx="772" cy="454"/>
              </a:xfrm>
              <a:prstGeom prst="rect">
                <a:avLst/>
              </a:prstGeom>
              <a:noFill/>
              <a:ln w="9525" algn="ctr">
                <a:solidFill>
                  <a:schemeClr val="tx1"/>
                </a:solidFill>
                <a:miter lim="800000"/>
              </a:ln>
            </p:spPr>
            <p:txBody>
              <a:bodyPr wrap="none" anchor="ctr"/>
              <a:lstStyle/>
              <a:p>
                <a:pPr algn="ctr">
                  <a:lnSpc>
                    <a:spcPct val="130000"/>
                  </a:lnSpc>
                  <a:spcBef>
                    <a:spcPct val="20000"/>
                  </a:spcBef>
                  <a:buClr>
                    <a:schemeClr val="accent2"/>
                  </a:buClr>
                  <a:buSzPct val="60000"/>
                  <a:buFont typeface="Wingdings" panose="05000000000000000000" pitchFamily="2" charset="2"/>
                  <a:buNone/>
                </a:pPr>
                <a:endParaRPr lang="zh-CN" altLang="en-US" b="1">
                  <a:latin typeface="Times New Roman" panose="02020603050405020304" pitchFamily="18" charset="0"/>
                  <a:ea typeface="华文细黑" panose="02010600040101010101" pitchFamily="2" charset="-122"/>
                </a:endParaRPr>
              </a:p>
            </p:txBody>
          </p:sp>
          <p:sp>
            <p:nvSpPr>
              <p:cNvPr id="121881" name="Text Box 39"/>
              <p:cNvSpPr txBox="1">
                <a:spLocks noChangeArrowheads="1"/>
              </p:cNvSpPr>
              <p:nvPr/>
            </p:nvSpPr>
            <p:spPr bwMode="auto">
              <a:xfrm>
                <a:off x="2018" y="2251"/>
                <a:ext cx="907" cy="539"/>
              </a:xfrm>
              <a:prstGeom prst="rect">
                <a:avLst/>
              </a:prstGeom>
              <a:noFill/>
              <a:ln w="9525">
                <a:noFill/>
                <a:miter lim="800000"/>
              </a:ln>
            </p:spPr>
            <p:txBody>
              <a:bodyPr>
                <a:spAutoFit/>
              </a:bodyPr>
              <a:lstStyle/>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I</a:t>
                </a:r>
                <a:r>
                  <a:rPr lang="en-US" altLang="zh-CN" b="1" baseline="-25000">
                    <a:latin typeface="Times New Roman" panose="02020603050405020304" pitchFamily="18" charset="0"/>
                    <a:ea typeface="华文细黑" panose="02010600040101010101" pitchFamily="2" charset="-122"/>
                  </a:rPr>
                  <a:t>0</a:t>
                </a:r>
                <a:r>
                  <a:rPr lang="en-US" altLang="zh-CN" b="1">
                    <a:latin typeface="Times New Roman" panose="02020603050405020304" pitchFamily="18" charset="0"/>
                    <a:ea typeface="华文细黑" panose="02010600040101010101" pitchFamily="2" charset="-122"/>
                  </a:rPr>
                  <a:t>:  S’</a:t>
                </a:r>
                <a:r>
                  <a:rPr lang="en-US" altLang="zh-CN" b="1">
                    <a:latin typeface="Times New Roman" panose="02020603050405020304" pitchFamily="18" charset="0"/>
                    <a:ea typeface="华文细黑" panose="02010600040101010101" pitchFamily="2" charset="-122"/>
                    <a:sym typeface="Wingdings" panose="05000000000000000000" pitchFamily="2" charset="2"/>
                  </a:rPr>
                  <a:t>.S</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S.rD</a:t>
                </a:r>
                <a:endParaRPr lang="en-US" altLang="zh-CN" b="1">
                  <a:latin typeface="Times New Roman" panose="02020603050405020304" pitchFamily="18" charset="0"/>
                  <a:ea typeface="华文细黑" panose="02010600040101010101" pitchFamily="2" charset="-122"/>
                  <a:sym typeface="Wingdings" panose="05000000000000000000" pitchFamily="2" charset="2"/>
                </a:endParaRPr>
              </a:p>
              <a:p>
                <a:pPr marL="669925" indent="-325755">
                  <a:lnSpc>
                    <a:spcPct val="9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sym typeface="Wingdings" panose="05000000000000000000" pitchFamily="2" charset="2"/>
                  </a:rPr>
                  <a:t>  </a:t>
                </a:r>
                <a:endParaRPr lang="en-US" altLang="zh-CN" b="1">
                  <a:latin typeface="Times New Roman" panose="02020603050405020304" pitchFamily="18" charset="0"/>
                  <a:ea typeface="华文细黑" panose="02010600040101010101" pitchFamily="2" charset="-122"/>
                </a:endParaRPr>
              </a:p>
            </p:txBody>
          </p:sp>
        </p:grpSp>
        <p:sp>
          <p:nvSpPr>
            <p:cNvPr id="121871" name="Line 41"/>
            <p:cNvSpPr>
              <a:spLocks noChangeShapeType="1"/>
            </p:cNvSpPr>
            <p:nvPr/>
          </p:nvSpPr>
          <p:spPr bwMode="auto">
            <a:xfrm>
              <a:off x="1610" y="3203"/>
              <a:ext cx="499" cy="0"/>
            </a:xfrm>
            <a:prstGeom prst="line">
              <a:avLst/>
            </a:prstGeom>
            <a:noFill/>
            <a:ln w="9525">
              <a:solidFill>
                <a:schemeClr val="tx1"/>
              </a:solidFill>
              <a:round/>
              <a:tailEnd type="triangle" w="med" len="med"/>
            </a:ln>
          </p:spPr>
          <p:txBody>
            <a:bodyPr/>
            <a:lstStyle/>
            <a:p>
              <a:endParaRPr lang="zh-CN" altLang="en-US"/>
            </a:p>
          </p:txBody>
        </p:sp>
        <p:sp>
          <p:nvSpPr>
            <p:cNvPr id="121872" name="Line 42"/>
            <p:cNvSpPr>
              <a:spLocks noChangeShapeType="1"/>
            </p:cNvSpPr>
            <p:nvPr/>
          </p:nvSpPr>
          <p:spPr bwMode="auto">
            <a:xfrm>
              <a:off x="2971" y="3158"/>
              <a:ext cx="499" cy="0"/>
            </a:xfrm>
            <a:prstGeom prst="line">
              <a:avLst/>
            </a:prstGeom>
            <a:noFill/>
            <a:ln w="9525">
              <a:solidFill>
                <a:schemeClr val="tx1"/>
              </a:solidFill>
              <a:round/>
              <a:tailEnd type="triangle" w="med" len="med"/>
            </a:ln>
          </p:spPr>
          <p:txBody>
            <a:bodyPr/>
            <a:lstStyle/>
            <a:p>
              <a:endParaRPr lang="zh-CN" altLang="en-US"/>
            </a:p>
          </p:txBody>
        </p:sp>
        <p:sp>
          <p:nvSpPr>
            <p:cNvPr id="121873" name="Line 43"/>
            <p:cNvSpPr>
              <a:spLocks noChangeShapeType="1"/>
            </p:cNvSpPr>
            <p:nvPr/>
          </p:nvSpPr>
          <p:spPr bwMode="auto">
            <a:xfrm>
              <a:off x="4241" y="2478"/>
              <a:ext cx="499" cy="0"/>
            </a:xfrm>
            <a:prstGeom prst="line">
              <a:avLst/>
            </a:prstGeom>
            <a:noFill/>
            <a:ln w="9525">
              <a:solidFill>
                <a:schemeClr val="tx1"/>
              </a:solidFill>
              <a:round/>
              <a:tailEnd type="triangle" w="med" len="med"/>
            </a:ln>
          </p:spPr>
          <p:txBody>
            <a:bodyPr/>
            <a:lstStyle/>
            <a:p>
              <a:endParaRPr lang="zh-CN" altLang="en-US"/>
            </a:p>
          </p:txBody>
        </p:sp>
        <p:sp>
          <p:nvSpPr>
            <p:cNvPr id="121874" name="Line 44"/>
            <p:cNvSpPr>
              <a:spLocks noChangeShapeType="1"/>
            </p:cNvSpPr>
            <p:nvPr/>
          </p:nvSpPr>
          <p:spPr bwMode="auto">
            <a:xfrm flipV="1">
              <a:off x="2472" y="2704"/>
              <a:ext cx="0" cy="181"/>
            </a:xfrm>
            <a:prstGeom prst="line">
              <a:avLst/>
            </a:prstGeom>
            <a:noFill/>
            <a:ln w="9525">
              <a:solidFill>
                <a:schemeClr val="tx1"/>
              </a:solidFill>
              <a:round/>
              <a:tailEnd type="triangle" w="med" len="med"/>
            </a:ln>
          </p:spPr>
          <p:txBody>
            <a:bodyPr/>
            <a:lstStyle/>
            <a:p>
              <a:endParaRPr lang="zh-CN" altLang="en-US"/>
            </a:p>
          </p:txBody>
        </p:sp>
        <p:sp>
          <p:nvSpPr>
            <p:cNvPr id="121875" name="Text Box 45"/>
            <p:cNvSpPr txBox="1">
              <a:spLocks noChangeArrowheads="1"/>
            </p:cNvSpPr>
            <p:nvPr/>
          </p:nvSpPr>
          <p:spPr bwMode="auto">
            <a:xfrm>
              <a:off x="2426" y="2659"/>
              <a:ext cx="209" cy="260"/>
            </a:xfrm>
            <a:prstGeom prst="rect">
              <a:avLst/>
            </a:prstGeom>
            <a:noFill/>
            <a:ln w="9525">
              <a:noFill/>
              <a:miter lim="800000"/>
            </a:ln>
          </p:spPr>
          <p:txBody>
            <a:bodyPr wrap="none">
              <a:spAutoFit/>
            </a:bodyPr>
            <a:lstStyle/>
            <a:p>
              <a:pPr marL="32575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D</a:t>
              </a:r>
              <a:endParaRPr lang="en-US" altLang="zh-CN" b="1">
                <a:latin typeface="Times New Roman" panose="02020603050405020304" pitchFamily="18" charset="0"/>
                <a:ea typeface="华文细黑" panose="02010600040101010101" pitchFamily="2" charset="-122"/>
              </a:endParaRPr>
            </a:p>
          </p:txBody>
        </p:sp>
        <p:sp>
          <p:nvSpPr>
            <p:cNvPr id="121876" name="Text Box 46"/>
            <p:cNvSpPr txBox="1">
              <a:spLocks noChangeArrowheads="1"/>
            </p:cNvSpPr>
            <p:nvPr/>
          </p:nvSpPr>
          <p:spPr bwMode="auto">
            <a:xfrm>
              <a:off x="3061" y="2251"/>
              <a:ext cx="149" cy="260"/>
            </a:xfrm>
            <a:prstGeom prst="rect">
              <a:avLst/>
            </a:prstGeom>
            <a:noFill/>
            <a:ln w="9525">
              <a:noFill/>
              <a:miter lim="800000"/>
            </a:ln>
          </p:spPr>
          <p:txBody>
            <a:bodyPr wrap="none">
              <a:spAutoFit/>
            </a:bodyPr>
            <a:lstStyle/>
            <a:p>
              <a:pPr marL="32575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a:t>
              </a:r>
              <a:endParaRPr lang="en-US" altLang="zh-CN" b="1">
                <a:latin typeface="Times New Roman" panose="02020603050405020304" pitchFamily="18" charset="0"/>
                <a:ea typeface="华文细黑" panose="02010600040101010101" pitchFamily="2" charset="-122"/>
              </a:endParaRPr>
            </a:p>
          </p:txBody>
        </p:sp>
        <p:sp>
          <p:nvSpPr>
            <p:cNvPr id="121877" name="Text Box 47"/>
            <p:cNvSpPr txBox="1">
              <a:spLocks noChangeArrowheads="1"/>
            </p:cNvSpPr>
            <p:nvPr/>
          </p:nvSpPr>
          <p:spPr bwMode="auto">
            <a:xfrm>
              <a:off x="4332" y="2251"/>
              <a:ext cx="153" cy="240"/>
            </a:xfrm>
            <a:prstGeom prst="rect">
              <a:avLst/>
            </a:prstGeom>
            <a:noFill/>
            <a:ln w="9525">
              <a:noFill/>
              <a:miter lim="800000"/>
            </a:ln>
          </p:spPr>
          <p:txBody>
            <a:bodyPr wrap="none">
              <a:spAutoFit/>
            </a:bodyPr>
            <a:lstStyle/>
            <a:p>
              <a:pPr marL="32575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i</a:t>
              </a:r>
              <a:endParaRPr lang="en-US" altLang="zh-CN" b="1">
                <a:latin typeface="Times New Roman" panose="02020603050405020304" pitchFamily="18" charset="0"/>
                <a:ea typeface="华文细黑" panose="02010600040101010101" pitchFamily="2" charset="-122"/>
              </a:endParaRPr>
            </a:p>
          </p:txBody>
        </p:sp>
        <p:sp>
          <p:nvSpPr>
            <p:cNvPr id="121878" name="Text Box 48"/>
            <p:cNvSpPr txBox="1">
              <a:spLocks noChangeArrowheads="1"/>
            </p:cNvSpPr>
            <p:nvPr/>
          </p:nvSpPr>
          <p:spPr bwMode="auto">
            <a:xfrm>
              <a:off x="3061" y="2931"/>
              <a:ext cx="153" cy="240"/>
            </a:xfrm>
            <a:prstGeom prst="rect">
              <a:avLst/>
            </a:prstGeom>
            <a:noFill/>
            <a:ln w="9525">
              <a:noFill/>
              <a:miter lim="800000"/>
            </a:ln>
          </p:spPr>
          <p:txBody>
            <a:bodyPr wrap="none">
              <a:spAutoFit/>
            </a:bodyPr>
            <a:lstStyle/>
            <a:p>
              <a:pPr marL="32575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i</a:t>
              </a:r>
              <a:endParaRPr lang="en-US" altLang="zh-CN" b="1">
                <a:latin typeface="Times New Roman" panose="02020603050405020304" pitchFamily="18" charset="0"/>
                <a:ea typeface="华文细黑" panose="02010600040101010101" pitchFamily="2" charset="-122"/>
              </a:endParaRPr>
            </a:p>
          </p:txBody>
        </p:sp>
        <p:sp>
          <p:nvSpPr>
            <p:cNvPr id="121879" name="Text Box 49"/>
            <p:cNvSpPr txBox="1">
              <a:spLocks noChangeArrowheads="1"/>
            </p:cNvSpPr>
            <p:nvPr/>
          </p:nvSpPr>
          <p:spPr bwMode="auto">
            <a:xfrm>
              <a:off x="1746" y="2976"/>
              <a:ext cx="174" cy="260"/>
            </a:xfrm>
            <a:prstGeom prst="rect">
              <a:avLst/>
            </a:prstGeom>
            <a:noFill/>
            <a:ln w="9525">
              <a:noFill/>
              <a:miter lim="800000"/>
            </a:ln>
          </p:spPr>
          <p:txBody>
            <a:bodyPr wrap="none">
              <a:spAutoFit/>
            </a:bodyPr>
            <a:lstStyle/>
            <a:p>
              <a:pPr marL="325755" indent="-325755">
                <a:lnSpc>
                  <a:spcPct val="130000"/>
                </a:lnSpc>
                <a:spcBef>
                  <a:spcPct val="20000"/>
                </a:spcBef>
                <a:buClr>
                  <a:schemeClr val="accent2"/>
                </a:buClr>
                <a:buSzPct val="60000"/>
                <a:buFont typeface="Wingdings" panose="05000000000000000000" pitchFamily="2" charset="2"/>
                <a:buNone/>
              </a:pPr>
              <a:r>
                <a:rPr lang="en-US" altLang="zh-CN" b="1">
                  <a:latin typeface="Times New Roman" panose="02020603050405020304" pitchFamily="18" charset="0"/>
                  <a:ea typeface="华文细黑" panose="02010600040101010101" pitchFamily="2" charset="-122"/>
                </a:rPr>
                <a:t>r</a:t>
              </a:r>
              <a:endParaRPr lang="en-US" altLang="zh-CN" b="1">
                <a:latin typeface="Times New Roman" panose="02020603050405020304" pitchFamily="18" charset="0"/>
                <a:ea typeface="华文细黑"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3" end="3"/>
                                            </p:txEl>
                                          </p:spTgt>
                                        </p:tgtEl>
                                        <p:attrNameLst>
                                          <p:attrName>style.visibility</p:attrName>
                                        </p:attrNameLst>
                                      </p:cBhvr>
                                      <p:to>
                                        <p:strVal val="visible"/>
                                      </p:to>
                                    </p:set>
                                    <p:animEffect transition="in" filter="fade">
                                      <p:cBhvr>
                                        <p:cTn id="7" dur="500"/>
                                        <p:tgtEl>
                                          <p:spTgt spid="9216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4" end="4"/>
                                            </p:txEl>
                                          </p:spTgt>
                                        </p:tgtEl>
                                        <p:attrNameLst>
                                          <p:attrName>style.visibility</p:attrName>
                                        </p:attrNameLst>
                                      </p:cBhvr>
                                      <p:to>
                                        <p:strVal val="visible"/>
                                      </p:to>
                                    </p:set>
                                    <p:animEffect transition="in" filter="fade">
                                      <p:cBhvr>
                                        <p:cTn id="10" dur="500"/>
                                        <p:tgtEl>
                                          <p:spTgt spid="9216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2163">
                                            <p:txEl>
                                              <p:pRg st="5" end="5"/>
                                            </p:txEl>
                                          </p:spTgt>
                                        </p:tgtEl>
                                        <p:attrNameLst>
                                          <p:attrName>style.visibility</p:attrName>
                                        </p:attrNameLst>
                                      </p:cBhvr>
                                      <p:to>
                                        <p:strVal val="visible"/>
                                      </p:to>
                                    </p:set>
                                    <p:animEffect transition="in" filter="fade">
                                      <p:cBhvr>
                                        <p:cTn id="13" dur="500"/>
                                        <p:tgtEl>
                                          <p:spTgt spid="9216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6"/>
          <p:cNvSpPr>
            <a:spLocks noGrp="1"/>
          </p:cNvSpPr>
          <p:nvPr>
            <p:ph type="sldNum" sz="quarter" idx="12"/>
          </p:nvPr>
        </p:nvSpPr>
        <p:spPr>
          <a:noFill/>
        </p:spPr>
        <p:txBody>
          <a:bodyPr/>
          <a:lstStyle/>
          <a:p>
            <a:fld id="{A59937FC-1844-4256-9DE3-D10DEAD682A4}"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3187" name="Rectangle 3"/>
          <p:cNvSpPr>
            <a:spLocks noGrp="1" noChangeArrowheads="1"/>
          </p:cNvSpPr>
          <p:nvPr>
            <p:ph type="body" sz="half" idx="1"/>
          </p:nvPr>
        </p:nvSpPr>
        <p:spPr>
          <a:xfrm>
            <a:off x="684213" y="333375"/>
            <a:ext cx="7559675" cy="2808288"/>
          </a:xfrm>
        </p:spPr>
        <p:txBody>
          <a:bodyPr/>
          <a:lstStyle/>
          <a:p>
            <a:pPr eaLnBrk="1" hangingPunct="1">
              <a:lnSpc>
                <a:spcPct val="130000"/>
              </a:lnSpc>
            </a:pPr>
            <a:r>
              <a:rPr lang="zh-CN" altLang="en-US" sz="2000" b="1" dirty="0"/>
              <a:t>分析：在</a:t>
            </a:r>
            <a:r>
              <a:rPr lang="en-US" altLang="zh-CN" sz="2000" b="1" dirty="0"/>
              <a:t>I</a:t>
            </a:r>
            <a:r>
              <a:rPr lang="en-US" altLang="zh-CN" sz="2000" b="1" baseline="-25000" dirty="0"/>
              <a:t>3</a:t>
            </a:r>
            <a:r>
              <a:rPr lang="zh-CN" altLang="en-US" sz="2000" b="1" dirty="0"/>
              <a:t>中含项目</a:t>
            </a:r>
            <a:endParaRPr lang="zh-CN" altLang="en-US" sz="2000" b="1" dirty="0"/>
          </a:p>
          <a:p>
            <a:pPr lvl="1" eaLnBrk="1" hangingPunct="1">
              <a:lnSpc>
                <a:spcPct val="130000"/>
              </a:lnSpc>
            </a:pPr>
            <a:r>
              <a:rPr lang="en-US" altLang="zh-CN" sz="1800" b="1" dirty="0" err="1"/>
              <a:t>S</a:t>
            </a:r>
            <a:r>
              <a:rPr lang="en-US" altLang="zh-CN" sz="1800" b="1" dirty="0" err="1">
                <a:sym typeface="Wingdings" panose="05000000000000000000" pitchFamily="2" charset="2"/>
              </a:rPr>
              <a:t>rD</a:t>
            </a:r>
            <a:r>
              <a:rPr lang="en-US" altLang="zh-CN" sz="1800" b="1" dirty="0">
                <a:sym typeface="Wingdings" panose="05000000000000000000" pitchFamily="2" charset="2"/>
              </a:rPr>
              <a:t>.   </a:t>
            </a:r>
            <a:r>
              <a:rPr lang="zh-CN" altLang="en-US" sz="1800" b="1" dirty="0">
                <a:sym typeface="Wingdings" panose="05000000000000000000" pitchFamily="2" charset="2"/>
              </a:rPr>
              <a:t>归约</a:t>
            </a:r>
            <a:endParaRPr lang="zh-CN" altLang="en-US" sz="1800" b="1" dirty="0">
              <a:sym typeface="Wingdings" panose="05000000000000000000" pitchFamily="2" charset="2"/>
            </a:endParaRPr>
          </a:p>
          <a:p>
            <a:pPr lvl="1" eaLnBrk="1" hangingPunct="1">
              <a:lnSpc>
                <a:spcPct val="130000"/>
              </a:lnSpc>
            </a:pPr>
            <a:r>
              <a:rPr lang="en-US" altLang="zh-CN" sz="1800" b="1" dirty="0" err="1">
                <a:sym typeface="Wingdings" panose="05000000000000000000" pitchFamily="2" charset="2"/>
              </a:rPr>
              <a:t>DD.,i</a:t>
            </a:r>
            <a:r>
              <a:rPr lang="en-US" altLang="zh-CN" sz="1800" b="1" dirty="0">
                <a:sym typeface="Wingdings" panose="05000000000000000000" pitchFamily="2" charset="2"/>
              </a:rPr>
              <a:t>   </a:t>
            </a:r>
            <a:r>
              <a:rPr lang="zh-CN" altLang="en-US" sz="1800" b="1" dirty="0">
                <a:sym typeface="Wingdings" panose="05000000000000000000" pitchFamily="2" charset="2"/>
              </a:rPr>
              <a:t>移进项目</a:t>
            </a:r>
            <a:endParaRPr lang="zh-CN" altLang="en-US" sz="1800" b="1" dirty="0">
              <a:sym typeface="Wingdings" panose="05000000000000000000" pitchFamily="2" charset="2"/>
            </a:endParaRPr>
          </a:p>
          <a:p>
            <a:pPr lvl="1" eaLnBrk="1" hangingPunct="1">
              <a:lnSpc>
                <a:spcPct val="130000"/>
              </a:lnSpc>
              <a:buFont typeface="Wingdings" panose="05000000000000000000" pitchFamily="2" charset="2"/>
              <a:buNone/>
            </a:pPr>
            <a:r>
              <a:rPr lang="zh-CN" altLang="en-US" sz="1800" b="1" dirty="0"/>
              <a:t>显然不是</a:t>
            </a:r>
            <a:r>
              <a:rPr lang="en-US" altLang="zh-CN" sz="1800" b="1" dirty="0"/>
              <a:t>LR(0)</a:t>
            </a:r>
            <a:r>
              <a:rPr lang="zh-CN" altLang="en-US" sz="1800" b="1" dirty="0"/>
              <a:t>文法。</a:t>
            </a:r>
            <a:endParaRPr lang="zh-CN" altLang="en-US" sz="1800" b="1" dirty="0"/>
          </a:p>
          <a:p>
            <a:pPr eaLnBrk="1" hangingPunct="1">
              <a:lnSpc>
                <a:spcPct val="130000"/>
              </a:lnSpc>
            </a:pPr>
            <a:r>
              <a:rPr lang="zh-CN" altLang="en-US" sz="2000" b="1" dirty="0"/>
              <a:t>但由于：</a:t>
            </a:r>
            <a:r>
              <a:rPr lang="en-US" altLang="zh-CN" sz="2000" b="1" dirty="0"/>
              <a:t>follow(S)={#}                  </a:t>
            </a:r>
            <a:r>
              <a:rPr lang="en-US" altLang="zh-CN" sz="2200" b="1" dirty="0"/>
              <a:t>Follow(D)={</a:t>
            </a:r>
            <a:r>
              <a:rPr lang="zh-CN" altLang="en-US" sz="2200" b="1" dirty="0"/>
              <a:t>，</a:t>
            </a:r>
            <a:r>
              <a:rPr lang="en-US" altLang="zh-CN" sz="2200" b="1" dirty="0"/>
              <a:t>, #}</a:t>
            </a:r>
            <a:endParaRPr lang="en-US" altLang="zh-CN" sz="2000" b="1" dirty="0"/>
          </a:p>
          <a:p>
            <a:pPr eaLnBrk="1" hangingPunct="1">
              <a:lnSpc>
                <a:spcPct val="130000"/>
              </a:lnSpc>
              <a:buFont typeface="Wingdings" panose="05000000000000000000" pitchFamily="2" charset="2"/>
              <a:buNone/>
            </a:pPr>
            <a:r>
              <a:rPr lang="zh-CN" altLang="en-US" sz="2000" b="1" dirty="0"/>
              <a:t>构造</a:t>
            </a:r>
            <a:r>
              <a:rPr lang="en-US" altLang="zh-CN" sz="2000" b="1" dirty="0"/>
              <a:t>SLR(1)</a:t>
            </a:r>
            <a:r>
              <a:rPr lang="zh-CN" altLang="en-US" sz="2000" b="1" dirty="0"/>
              <a:t>分析表如下：</a:t>
            </a:r>
            <a:endParaRPr lang="zh-CN" altLang="en-US" sz="2000" b="1" dirty="0"/>
          </a:p>
        </p:txBody>
      </p:sp>
      <p:graphicFrame>
        <p:nvGraphicFramePr>
          <p:cNvPr id="583794" name="Group 114"/>
          <p:cNvGraphicFramePr>
            <a:graphicFrameLocks noGrp="1"/>
          </p:cNvGraphicFramePr>
          <p:nvPr>
            <p:ph sz="half" idx="2"/>
          </p:nvPr>
        </p:nvGraphicFramePr>
        <p:xfrm>
          <a:off x="323850" y="3068638"/>
          <a:ext cx="5543550" cy="3327574"/>
        </p:xfrm>
        <a:graphic>
          <a:graphicData uri="http://schemas.openxmlformats.org/drawingml/2006/table">
            <a:tbl>
              <a:tblPr/>
              <a:tblGrid>
                <a:gridCol w="852488"/>
                <a:gridCol w="839787"/>
                <a:gridCol w="866775"/>
                <a:gridCol w="817563"/>
                <a:gridCol w="842962"/>
                <a:gridCol w="839788"/>
                <a:gridCol w="484187"/>
              </a:tblGrid>
              <a:tr h="36512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状态</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goto</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r>
              <a:tr h="365125">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i</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D</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acc</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rgbClr val="FF0000"/>
                          </a:solidFill>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dirty="0">
                          <a:ln>
                            <a:noFill/>
                          </a:ln>
                          <a:solidFill>
                            <a:srgbClr val="FF0000"/>
                          </a:solidFill>
                          <a:effectLst/>
                          <a:latin typeface="Times New Roman" panose="02020603050405020304" pitchFamily="18" charset="0"/>
                          <a:ea typeface="华文细黑" panose="02010600040101010101" pitchFamily="2" charset="-122"/>
                        </a:rPr>
                        <a:t>6</a:t>
                      </a:r>
                      <a:endParaRPr kumimoji="0" lang="en-US" altLang="zh-CN" sz="1800" b="1" i="0" u="none" strike="noStrike" cap="none" normalizeH="0" baseline="-25000" dirty="0">
                        <a:ln>
                          <a:noFill/>
                        </a:ln>
                        <a:solidFill>
                          <a:srgbClr val="FF0000"/>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1"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83790" name="Text Box 110"/>
          <p:cNvSpPr txBox="1">
            <a:spLocks noChangeArrowheads="1"/>
          </p:cNvSpPr>
          <p:nvPr/>
        </p:nvSpPr>
        <p:spPr bwMode="auto">
          <a:xfrm>
            <a:off x="6156325" y="3644900"/>
            <a:ext cx="3021013" cy="1860550"/>
          </a:xfrm>
          <a:prstGeom prst="rect">
            <a:avLst/>
          </a:prstGeom>
          <a:noFill/>
          <a:ln w="9525">
            <a:noFill/>
            <a:miter lim="800000"/>
          </a:ln>
        </p:spPr>
        <p:txBody>
          <a:bodyPr>
            <a:spAutoFit/>
          </a:bodyPr>
          <a:lstStyle/>
          <a:p>
            <a:pPr marL="325755" indent="-325755">
              <a:lnSpc>
                <a:spcPct val="130000"/>
              </a:lnSpc>
              <a:spcBef>
                <a:spcPct val="20000"/>
              </a:spcBef>
              <a:buClr>
                <a:schemeClr val="accent2"/>
              </a:buClr>
              <a:buSzPct val="60000"/>
              <a:buFont typeface="Wingdings" panose="05000000000000000000" pitchFamily="2" charset="2"/>
              <a:buNone/>
            </a:pPr>
            <a:r>
              <a:rPr lang="en-US" altLang="zh-CN" sz="2000" b="1">
                <a:latin typeface="Times New Roman" panose="02020603050405020304" pitchFamily="18" charset="0"/>
                <a:ea typeface="华文细黑" panose="02010600040101010101" pitchFamily="2" charset="-122"/>
              </a:rPr>
              <a:t>SLR(1)</a:t>
            </a:r>
            <a:r>
              <a:rPr lang="zh-CN" altLang="en-US" sz="2000" b="1">
                <a:latin typeface="Times New Roman" panose="02020603050405020304" pitchFamily="18" charset="0"/>
                <a:ea typeface="华文细黑" panose="02010600040101010101" pitchFamily="2" charset="-122"/>
              </a:rPr>
              <a:t>表中无多重定义，</a:t>
            </a:r>
            <a:endParaRPr lang="zh-CN" altLang="en-US" sz="2000" b="1">
              <a:latin typeface="Times New Roman" panose="02020603050405020304" pitchFamily="18" charset="0"/>
              <a:ea typeface="华文细黑" panose="02010600040101010101" pitchFamily="2" charset="-122"/>
            </a:endParaRPr>
          </a:p>
          <a:p>
            <a:pPr marL="325755" indent="-325755">
              <a:lnSpc>
                <a:spcPct val="130000"/>
              </a:lnSpc>
              <a:spcBef>
                <a:spcPct val="20000"/>
              </a:spcBef>
              <a:buClr>
                <a:schemeClr val="accent2"/>
              </a:buClr>
              <a:buSzPct val="60000"/>
              <a:buFont typeface="Wingdings" panose="05000000000000000000" pitchFamily="2" charset="2"/>
              <a:buNone/>
            </a:pPr>
            <a:r>
              <a:rPr lang="zh-CN" altLang="en-US" sz="2000" b="1">
                <a:latin typeface="Times New Roman" panose="02020603050405020304" pitchFamily="18" charset="0"/>
                <a:ea typeface="华文细黑" panose="02010600040101010101" pitchFamily="2" charset="-122"/>
              </a:rPr>
              <a:t>所以是</a:t>
            </a:r>
            <a:r>
              <a:rPr lang="en-US" altLang="zh-CN" sz="2000" b="1">
                <a:latin typeface="Times New Roman" panose="02020603050405020304" pitchFamily="18" charset="0"/>
                <a:ea typeface="华文细黑" panose="02010600040101010101" pitchFamily="2" charset="-122"/>
              </a:rPr>
              <a:t>SLR(1)</a:t>
            </a:r>
            <a:r>
              <a:rPr lang="zh-CN" altLang="en-US" sz="2000" b="1">
                <a:latin typeface="Times New Roman" panose="02020603050405020304" pitchFamily="18" charset="0"/>
                <a:ea typeface="华文细黑" panose="02010600040101010101" pitchFamily="2" charset="-122"/>
              </a:rPr>
              <a:t>文法。</a:t>
            </a:r>
            <a:endParaRPr lang="zh-CN" altLang="en-US" sz="2000" b="1">
              <a:latin typeface="Times New Roman" panose="02020603050405020304" pitchFamily="18" charset="0"/>
              <a:ea typeface="华文细黑" panose="02010600040101010101" pitchFamily="2" charset="-122"/>
            </a:endParaRPr>
          </a:p>
          <a:p>
            <a:pPr marL="325755" indent="-325755">
              <a:lnSpc>
                <a:spcPct val="130000"/>
              </a:lnSpc>
              <a:spcBef>
                <a:spcPct val="20000"/>
              </a:spcBef>
              <a:buClr>
                <a:schemeClr val="accent2"/>
              </a:buClr>
              <a:buSzPct val="60000"/>
              <a:buFont typeface="Wingdings" panose="05000000000000000000" pitchFamily="2" charset="2"/>
              <a:buNone/>
            </a:pPr>
            <a:r>
              <a:rPr lang="zh-CN" altLang="en-US" sz="2000" b="1">
                <a:solidFill>
                  <a:srgbClr val="FF0000"/>
                </a:solidFill>
                <a:latin typeface="Times New Roman" panose="02020603050405020304" pitchFamily="18" charset="0"/>
                <a:ea typeface="华文细黑" panose="02010600040101010101" pitchFamily="2" charset="-122"/>
              </a:rPr>
              <a:t>注意</a:t>
            </a:r>
            <a:r>
              <a:rPr lang="en-US" altLang="zh-CN" sz="2000" b="1">
                <a:solidFill>
                  <a:srgbClr val="FF0000"/>
                </a:solidFill>
                <a:latin typeface="Times New Roman" panose="02020603050405020304" pitchFamily="18" charset="0"/>
                <a:ea typeface="华文细黑" panose="02010600040101010101" pitchFamily="2" charset="-122"/>
              </a:rPr>
              <a:t>:</a:t>
            </a:r>
            <a:endParaRPr lang="en-US" altLang="zh-CN" sz="2000" b="1">
              <a:solidFill>
                <a:srgbClr val="FF0000"/>
              </a:solidFill>
              <a:latin typeface="Times New Roman" panose="02020603050405020304" pitchFamily="18" charset="0"/>
              <a:ea typeface="华文细黑" panose="02010600040101010101" pitchFamily="2" charset="-122"/>
            </a:endParaRPr>
          </a:p>
          <a:p>
            <a:pPr marL="325755" indent="-325755">
              <a:lnSpc>
                <a:spcPct val="130000"/>
              </a:lnSpc>
              <a:spcBef>
                <a:spcPct val="20000"/>
              </a:spcBef>
              <a:buClr>
                <a:schemeClr val="accent2"/>
              </a:buClr>
              <a:buSzPct val="60000"/>
              <a:buFont typeface="Wingdings" panose="05000000000000000000" pitchFamily="2" charset="2"/>
              <a:buNone/>
            </a:pPr>
            <a:r>
              <a:rPr lang="zh-CN" altLang="en-US" sz="2000" b="1">
                <a:solidFill>
                  <a:srgbClr val="FF0000"/>
                </a:solidFill>
                <a:latin typeface="Times New Roman" panose="02020603050405020304" pitchFamily="18" charset="0"/>
                <a:ea typeface="华文细黑" panose="02010600040101010101" pitchFamily="2" charset="-122"/>
              </a:rPr>
              <a:t>教材</a:t>
            </a:r>
            <a:r>
              <a:rPr lang="en-US" altLang="zh-CN" sz="2000" b="1">
                <a:solidFill>
                  <a:srgbClr val="FF0000"/>
                </a:solidFill>
                <a:latin typeface="Times New Roman" panose="02020603050405020304" pitchFamily="18" charset="0"/>
                <a:ea typeface="华文细黑" panose="02010600040101010101" pitchFamily="2" charset="-122"/>
              </a:rPr>
              <a:t>P138 </a:t>
            </a:r>
            <a:r>
              <a:rPr lang="zh-CN" altLang="en-US" sz="2000" b="1">
                <a:solidFill>
                  <a:srgbClr val="FF0000"/>
                </a:solidFill>
                <a:latin typeface="Times New Roman" panose="02020603050405020304" pitchFamily="18" charset="0"/>
                <a:ea typeface="华文细黑" panose="02010600040101010101" pitchFamily="2" charset="-122"/>
              </a:rPr>
              <a:t>表</a:t>
            </a:r>
            <a:r>
              <a:rPr lang="en-US" altLang="zh-CN" sz="2000" b="1">
                <a:solidFill>
                  <a:srgbClr val="FF0000"/>
                </a:solidFill>
                <a:latin typeface="Times New Roman" panose="02020603050405020304" pitchFamily="18" charset="0"/>
                <a:ea typeface="华文细黑" panose="02010600040101010101" pitchFamily="2" charset="-122"/>
              </a:rPr>
              <a:t>7.7</a:t>
            </a:r>
            <a:r>
              <a:rPr lang="zh-CN" altLang="en-US" sz="2000" b="1">
                <a:solidFill>
                  <a:srgbClr val="FF0000"/>
                </a:solidFill>
                <a:latin typeface="Times New Roman" panose="02020603050405020304" pitchFamily="18" charset="0"/>
                <a:ea typeface="华文细黑" panose="02010600040101010101" pitchFamily="2" charset="-122"/>
              </a:rPr>
              <a:t>有误</a:t>
            </a:r>
            <a:endParaRPr lang="en-US" altLang="zh-CN" sz="2000" b="1">
              <a:latin typeface="Times New Roman" panose="02020603050405020304" pitchFamily="18" charset="0"/>
              <a:ea typeface="华文细黑" panose="02010600040101010101" pitchFamily="2" charset="-122"/>
            </a:endParaRPr>
          </a:p>
        </p:txBody>
      </p:sp>
      <p:sp>
        <p:nvSpPr>
          <p:cNvPr id="122961" name="Text Box 112"/>
          <p:cNvSpPr txBox="1">
            <a:spLocks noChangeArrowheads="1"/>
          </p:cNvSpPr>
          <p:nvPr/>
        </p:nvSpPr>
        <p:spPr bwMode="auto">
          <a:xfrm>
            <a:off x="4071938" y="428625"/>
            <a:ext cx="4244478" cy="954088"/>
          </a:xfrm>
          <a:prstGeom prst="rect">
            <a:avLst/>
          </a:prstGeom>
          <a:solidFill>
            <a:schemeClr val="bg1"/>
          </a:solidFill>
          <a:ln w="9525">
            <a:noFill/>
            <a:miter lim="800000"/>
          </a:ln>
        </p:spPr>
        <p:txBody>
          <a:bodyPr wrap="square">
            <a:spAutoFit/>
          </a:bodyPr>
          <a:lstStyle/>
          <a:p>
            <a:pPr algn="ctr">
              <a:lnSpc>
                <a:spcPct val="130000"/>
              </a:lnSpc>
              <a:spcBef>
                <a:spcPct val="20000"/>
              </a:spcBef>
              <a:buClr>
                <a:schemeClr val="accent2"/>
              </a:buClr>
              <a:buSzPct val="60000"/>
              <a:buFont typeface="Wingdings" panose="05000000000000000000" pitchFamily="2" charset="2"/>
              <a:buNone/>
            </a:pPr>
            <a:r>
              <a:rPr lang="en-US" altLang="zh-CN" sz="2000" dirty="0">
                <a:latin typeface="Times New Roman" panose="02020603050405020304" pitchFamily="18" charset="0"/>
                <a:ea typeface="华文细黑" panose="02010600040101010101" pitchFamily="2" charset="-122"/>
                <a:sym typeface="Wingdings" panose="05000000000000000000" pitchFamily="2" charset="2"/>
              </a:rPr>
              <a:t> </a:t>
            </a:r>
            <a:r>
              <a:rPr lang="en-US" altLang="zh-CN" sz="2000" b="1" dirty="0">
                <a:latin typeface="Times New Roman" panose="02020603050405020304" pitchFamily="18" charset="0"/>
                <a:ea typeface="华文细黑" panose="02010600040101010101" pitchFamily="2" charset="-122"/>
                <a:sym typeface="Wingdings" panose="05000000000000000000" pitchFamily="2" charset="2"/>
              </a:rPr>
              <a:t>(0) S’S         (2) </a:t>
            </a:r>
            <a:r>
              <a:rPr lang="en-US" altLang="zh-CN" sz="2000" b="1" dirty="0" err="1">
                <a:latin typeface="Times New Roman" panose="02020603050405020304" pitchFamily="18" charset="0"/>
                <a:ea typeface="华文细黑" panose="02010600040101010101" pitchFamily="2" charset="-122"/>
                <a:sym typeface="Wingdings" panose="05000000000000000000" pitchFamily="2" charset="2"/>
              </a:rPr>
              <a:t>DD,i</a:t>
            </a:r>
            <a:r>
              <a:rPr lang="en-US" altLang="zh-CN" sz="2000" b="1" dirty="0">
                <a:latin typeface="Times New Roman" panose="02020603050405020304" pitchFamily="18" charset="0"/>
                <a:ea typeface="华文细黑" panose="02010600040101010101" pitchFamily="2" charset="-122"/>
                <a:sym typeface="Wingdings" panose="05000000000000000000" pitchFamily="2" charset="2"/>
              </a:rPr>
              <a:t> </a:t>
            </a:r>
            <a:endParaRPr lang="en-US" altLang="zh-CN" sz="2000" b="1" dirty="0">
              <a:latin typeface="Times New Roman" panose="02020603050405020304" pitchFamily="18" charset="0"/>
              <a:ea typeface="华文细黑" panose="02010600040101010101" pitchFamily="2" charset="-122"/>
              <a:sym typeface="Wingdings" panose="05000000000000000000" pitchFamily="2" charset="2"/>
            </a:endParaRPr>
          </a:p>
          <a:p>
            <a:pPr algn="ctr">
              <a:lnSpc>
                <a:spcPct val="130000"/>
              </a:lnSpc>
              <a:spcBef>
                <a:spcPct val="20000"/>
              </a:spcBef>
              <a:buClr>
                <a:schemeClr val="accent2"/>
              </a:buClr>
              <a:buSzPct val="60000"/>
              <a:buFont typeface="Wingdings" panose="05000000000000000000" pitchFamily="2" charset="2"/>
              <a:buNone/>
            </a:pPr>
            <a:r>
              <a:rPr lang="en-US" altLang="zh-CN" sz="2000" b="1" dirty="0">
                <a:latin typeface="Times New Roman" panose="02020603050405020304" pitchFamily="18" charset="0"/>
                <a:ea typeface="华文细黑" panose="02010600040101010101" pitchFamily="2" charset="-122"/>
                <a:sym typeface="Wingdings" panose="05000000000000000000" pitchFamily="2" charset="2"/>
              </a:rPr>
              <a:t>(1) </a:t>
            </a:r>
            <a:r>
              <a:rPr lang="en-US" altLang="zh-CN" sz="2000" b="1" dirty="0" err="1">
                <a:latin typeface="Times New Roman" panose="02020603050405020304" pitchFamily="18" charset="0"/>
                <a:ea typeface="华文细黑" panose="02010600040101010101" pitchFamily="2" charset="-122"/>
                <a:sym typeface="Wingdings" panose="05000000000000000000" pitchFamily="2" charset="2"/>
              </a:rPr>
              <a:t>SrD</a:t>
            </a:r>
            <a:r>
              <a:rPr lang="en-US" altLang="zh-CN" sz="2000" b="1" dirty="0">
                <a:latin typeface="Times New Roman" panose="02020603050405020304" pitchFamily="18" charset="0"/>
                <a:ea typeface="华文细黑" panose="02010600040101010101" pitchFamily="2" charset="-122"/>
                <a:sym typeface="Wingdings" panose="05000000000000000000" pitchFamily="2" charset="2"/>
              </a:rPr>
              <a:t>        (3) </a:t>
            </a:r>
            <a:r>
              <a:rPr lang="en-US" altLang="zh-CN" sz="2000" b="1" dirty="0" err="1">
                <a:latin typeface="Times New Roman" panose="02020603050405020304" pitchFamily="18" charset="0"/>
                <a:ea typeface="华文细黑" panose="02010600040101010101" pitchFamily="2" charset="-122"/>
                <a:sym typeface="Wingdings" panose="05000000000000000000" pitchFamily="2" charset="2"/>
              </a:rPr>
              <a:t>Di</a:t>
            </a:r>
            <a:endParaRPr lang="zh-CN" altLang="en-US" sz="2000" b="1" dirty="0">
              <a:latin typeface="Times New Roman" panose="020206030504050203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Effect transition="in" filter="wipe(left)">
                                      <p:cBhvr>
                                        <p:cTn id="7" dur="500"/>
                                        <p:tgtEl>
                                          <p:spTgt spid="9318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3187">
                                            <p:txEl>
                                              <p:pRg st="2" end="2"/>
                                            </p:txEl>
                                          </p:spTgt>
                                        </p:tgtEl>
                                        <p:attrNameLst>
                                          <p:attrName>style.visibility</p:attrName>
                                        </p:attrNameLst>
                                      </p:cBhvr>
                                      <p:to>
                                        <p:strVal val="visible"/>
                                      </p:to>
                                    </p:set>
                                    <p:animEffect transition="in" filter="wipe(left)">
                                      <p:cBhvr>
                                        <p:cTn id="10" dur="500"/>
                                        <p:tgtEl>
                                          <p:spTgt spid="93187">
                                            <p:txEl>
                                              <p:pRg st="2" end="2"/>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3187">
                                            <p:txEl>
                                              <p:pRg st="3" end="3"/>
                                            </p:txEl>
                                          </p:spTgt>
                                        </p:tgtEl>
                                        <p:attrNameLst>
                                          <p:attrName>style.visibility</p:attrName>
                                        </p:attrNameLst>
                                      </p:cBhvr>
                                      <p:to>
                                        <p:strVal val="visible"/>
                                      </p:to>
                                    </p:set>
                                    <p:animEffect transition="in" filter="fade">
                                      <p:cBhvr>
                                        <p:cTn id="14" dur="500"/>
                                        <p:tgtEl>
                                          <p:spTgt spid="93187">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3187">
                                            <p:txEl>
                                              <p:pRg st="4" end="4"/>
                                            </p:txEl>
                                          </p:spTgt>
                                        </p:tgtEl>
                                        <p:attrNameLst>
                                          <p:attrName>style.visibility</p:attrName>
                                        </p:attrNameLst>
                                      </p:cBhvr>
                                      <p:to>
                                        <p:strVal val="visible"/>
                                      </p:to>
                                    </p:set>
                                    <p:animEffect transition="in" filter="wipe(left)">
                                      <p:cBhvr>
                                        <p:cTn id="19" dur="500"/>
                                        <p:tgtEl>
                                          <p:spTgt spid="93187">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93187">
                                            <p:txEl>
                                              <p:pRg st="5" end="5"/>
                                            </p:txEl>
                                          </p:spTgt>
                                        </p:tgtEl>
                                        <p:attrNameLst>
                                          <p:attrName>style.visibility</p:attrName>
                                        </p:attrNameLst>
                                      </p:cBhvr>
                                      <p:to>
                                        <p:strVal val="visible"/>
                                      </p:to>
                                    </p:set>
                                    <p:animEffect transition="in" filter="wipe(left)">
                                      <p:cBhvr>
                                        <p:cTn id="22" dur="500"/>
                                        <p:tgtEl>
                                          <p:spTgt spid="931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83794"/>
                                        </p:tgtEl>
                                        <p:attrNameLst>
                                          <p:attrName>style.visibility</p:attrName>
                                        </p:attrNameLst>
                                      </p:cBhvr>
                                      <p:to>
                                        <p:strVal val="visible"/>
                                      </p:to>
                                    </p:set>
                                    <p:animEffect transition="in" filter="strips(downRight)">
                                      <p:cBhvr>
                                        <p:cTn id="27" dur="500"/>
                                        <p:tgtEl>
                                          <p:spTgt spid="583794"/>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83790"/>
                                        </p:tgtEl>
                                        <p:attrNameLst>
                                          <p:attrName>style.visibility</p:attrName>
                                        </p:attrNameLst>
                                      </p:cBhvr>
                                      <p:to>
                                        <p:strVal val="visible"/>
                                      </p:to>
                                    </p:set>
                                    <p:animEffect transition="in" filter="fade">
                                      <p:cBhvr>
                                        <p:cTn id="32" dur="300"/>
                                        <p:tgtEl>
                                          <p:spTgt spid="583790"/>
                                        </p:tgtEl>
                                      </p:cBhvr>
                                    </p:animEffect>
                                    <p:anim calcmode="lin" valueType="num">
                                      <p:cBhvr>
                                        <p:cTn id="33" dur="300" fill="hold"/>
                                        <p:tgtEl>
                                          <p:spTgt spid="583790"/>
                                        </p:tgtEl>
                                        <p:attrNameLst>
                                          <p:attrName>ppt_x</p:attrName>
                                        </p:attrNameLst>
                                      </p:cBhvr>
                                      <p:tavLst>
                                        <p:tav tm="0">
                                          <p:val>
                                            <p:strVal val="#ppt_x"/>
                                          </p:val>
                                        </p:tav>
                                        <p:tav tm="100000">
                                          <p:val>
                                            <p:strVal val="#ppt_x"/>
                                          </p:val>
                                        </p:tav>
                                      </p:tavLst>
                                    </p:anim>
                                    <p:anim calcmode="lin" valueType="num">
                                      <p:cBhvr>
                                        <p:cTn id="34" dur="300" fill="hold"/>
                                        <p:tgtEl>
                                          <p:spTgt spid="5837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9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灯片编号占位符 5"/>
          <p:cNvSpPr>
            <a:spLocks noGrp="1"/>
          </p:cNvSpPr>
          <p:nvPr>
            <p:ph type="sldNum" sz="quarter" idx="12"/>
          </p:nvPr>
        </p:nvSpPr>
        <p:spPr>
          <a:noFill/>
        </p:spPr>
        <p:txBody>
          <a:bodyPr/>
          <a:lstStyle/>
          <a:p>
            <a:fld id="{FE470551-3656-418C-B2DD-F1CD09C120B5}"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4211" name="Rectangle 3"/>
          <p:cNvSpPr>
            <a:spLocks noGrp="1" noChangeArrowheads="1"/>
          </p:cNvSpPr>
          <p:nvPr>
            <p:ph type="body" idx="1"/>
          </p:nvPr>
        </p:nvSpPr>
        <p:spPr>
          <a:xfrm>
            <a:off x="468313" y="404813"/>
            <a:ext cx="8229600" cy="2303462"/>
          </a:xfrm>
        </p:spPr>
        <p:txBody>
          <a:bodyPr/>
          <a:lstStyle/>
          <a:p>
            <a:pPr eaLnBrk="1" hangingPunct="1">
              <a:lnSpc>
                <a:spcPct val="130000"/>
              </a:lnSpc>
            </a:pPr>
            <a:r>
              <a:rPr lang="zh-CN" altLang="en-US" sz="1900" b="1"/>
              <a:t>例</a:t>
            </a:r>
            <a:r>
              <a:rPr lang="en-US" altLang="zh-CN" sz="1900" b="1"/>
              <a:t>4(p140)</a:t>
            </a:r>
            <a:r>
              <a:rPr lang="zh-CN" altLang="en-US" sz="1900" b="1"/>
              <a:t>：</a:t>
            </a:r>
            <a:r>
              <a:rPr lang="en-US" altLang="zh-CN" sz="1900" b="1"/>
              <a:t>G[E]</a:t>
            </a:r>
            <a:endParaRPr lang="en-US" altLang="zh-CN" sz="1900" b="1"/>
          </a:p>
          <a:p>
            <a:pPr eaLnBrk="1" hangingPunct="1">
              <a:lnSpc>
                <a:spcPct val="130000"/>
              </a:lnSpc>
              <a:buFont typeface="Wingdings" panose="05000000000000000000" pitchFamily="2" charset="2"/>
              <a:buNone/>
            </a:pPr>
            <a:r>
              <a:rPr lang="zh-CN" altLang="en-US" sz="1900" b="1"/>
              <a:t>拓广文法如下：</a:t>
            </a:r>
            <a:r>
              <a:rPr lang="en-US" altLang="zh-CN" sz="1900" b="1"/>
              <a:t>(0) S’</a:t>
            </a:r>
            <a:r>
              <a:rPr lang="en-US" altLang="zh-CN" sz="1900" b="1">
                <a:sym typeface="Wingdings" panose="05000000000000000000" pitchFamily="2" charset="2"/>
              </a:rPr>
              <a:t>E       (3) TT*F</a:t>
            </a:r>
            <a:endParaRPr lang="en-US" altLang="zh-CN" sz="1900" b="1">
              <a:sym typeface="Wingdings" panose="05000000000000000000" pitchFamily="2" charset="2"/>
            </a:endParaRPr>
          </a:p>
          <a:p>
            <a:pPr eaLnBrk="1" hangingPunct="1">
              <a:lnSpc>
                <a:spcPct val="130000"/>
              </a:lnSpc>
              <a:buFont typeface="Wingdings" panose="05000000000000000000" pitchFamily="2" charset="2"/>
              <a:buNone/>
            </a:pPr>
            <a:r>
              <a:rPr lang="en-US" altLang="zh-CN" sz="1900" b="1">
                <a:sym typeface="Wingdings" panose="05000000000000000000" pitchFamily="2" charset="2"/>
              </a:rPr>
              <a:t>                            (1) EE+T    (4) TF</a:t>
            </a:r>
            <a:endParaRPr lang="en-US" altLang="zh-CN" sz="1900" b="1">
              <a:sym typeface="Wingdings" panose="05000000000000000000" pitchFamily="2" charset="2"/>
            </a:endParaRPr>
          </a:p>
          <a:p>
            <a:pPr eaLnBrk="1" hangingPunct="1">
              <a:lnSpc>
                <a:spcPct val="130000"/>
              </a:lnSpc>
              <a:buFont typeface="Wingdings" panose="05000000000000000000" pitchFamily="2" charset="2"/>
              <a:buNone/>
            </a:pPr>
            <a:r>
              <a:rPr lang="en-US" altLang="zh-CN" sz="1900" b="1">
                <a:sym typeface="Wingdings" panose="05000000000000000000" pitchFamily="2" charset="2"/>
              </a:rPr>
              <a:t>                            (2) ET         (5) F(E)       (6) Fi</a:t>
            </a:r>
            <a:endParaRPr lang="en-US" altLang="zh-CN" sz="1900" b="1">
              <a:sym typeface="Wingdings" panose="05000000000000000000" pitchFamily="2" charset="2"/>
            </a:endParaRPr>
          </a:p>
          <a:p>
            <a:pPr eaLnBrk="1" hangingPunct="1">
              <a:lnSpc>
                <a:spcPct val="130000"/>
              </a:lnSpc>
              <a:buFont typeface="Wingdings" panose="05000000000000000000" pitchFamily="2" charset="2"/>
              <a:buNone/>
            </a:pPr>
            <a:r>
              <a:rPr lang="zh-CN" altLang="en-US" sz="1900" b="1">
                <a:sym typeface="Wingdings" panose="05000000000000000000" pitchFamily="2" charset="2"/>
              </a:rPr>
              <a:t>证明其是</a:t>
            </a:r>
            <a:r>
              <a:rPr lang="en-US" altLang="zh-CN" sz="1900" b="1">
                <a:sym typeface="Wingdings" panose="05000000000000000000" pitchFamily="2" charset="2"/>
              </a:rPr>
              <a:t>SLR(1)</a:t>
            </a:r>
            <a:r>
              <a:rPr lang="zh-CN" altLang="en-US" sz="1900" b="1">
                <a:sym typeface="Wingdings" panose="05000000000000000000" pitchFamily="2" charset="2"/>
              </a:rPr>
              <a:t>文法，并构造出分析表。文法是</a:t>
            </a:r>
            <a:r>
              <a:rPr lang="en-US" altLang="zh-CN" sz="1900" b="1">
                <a:sym typeface="Wingdings" panose="05000000000000000000" pitchFamily="2" charset="2"/>
              </a:rPr>
              <a:t>LR(0)</a:t>
            </a:r>
            <a:r>
              <a:rPr lang="zh-CN" altLang="en-US" sz="1900" b="1">
                <a:sym typeface="Wingdings" panose="05000000000000000000" pitchFamily="2" charset="2"/>
              </a:rPr>
              <a:t>文法吗？</a:t>
            </a:r>
            <a:endParaRPr lang="zh-CN" altLang="en-US" sz="1900" b="1"/>
          </a:p>
        </p:txBody>
      </p:sp>
      <p:sp>
        <p:nvSpPr>
          <p:cNvPr id="94212" name="Rectangle 4"/>
          <p:cNvSpPr>
            <a:spLocks noChangeArrowheads="1"/>
          </p:cNvSpPr>
          <p:nvPr/>
        </p:nvSpPr>
        <p:spPr bwMode="auto">
          <a:xfrm>
            <a:off x="395288" y="2781300"/>
            <a:ext cx="2305050" cy="3024188"/>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Char char="n"/>
            </a:pPr>
            <a:r>
              <a:rPr lang="zh-CN" altLang="en-US" sz="1900" b="1">
                <a:latin typeface="Times New Roman" panose="02020603050405020304" pitchFamily="18" charset="0"/>
                <a:ea typeface="华文细黑" panose="02010600040101010101" pitchFamily="2" charset="-122"/>
              </a:rPr>
              <a:t>解：</a:t>
            </a: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0</a:t>
            </a:r>
            <a:r>
              <a:rPr lang="en-US" altLang="zh-CN" sz="1900" b="1">
                <a:latin typeface="Times New Roman" panose="02020603050405020304" pitchFamily="18" charset="0"/>
                <a:ea typeface="华文细黑" panose="02010600040101010101" pitchFamily="2" charset="-122"/>
              </a:rPr>
              <a:t> : S’</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.E</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                  E</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.E+T</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E.T</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T.T*F</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                  T</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.F</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F.(E)</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                  F</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.i</a:t>
            </a:r>
            <a:endParaRPr lang="zh-CN" altLang="en-US" sz="1900" b="1">
              <a:latin typeface="Times New Roman" panose="02020603050405020304" pitchFamily="18" charset="0"/>
              <a:ea typeface="华文细黑" panose="02010600040101010101" pitchFamily="2" charset="-122"/>
            </a:endParaRPr>
          </a:p>
        </p:txBody>
      </p:sp>
      <p:sp>
        <p:nvSpPr>
          <p:cNvPr id="94213" name="Rectangle 5"/>
          <p:cNvSpPr>
            <a:spLocks noChangeArrowheads="1"/>
          </p:cNvSpPr>
          <p:nvPr/>
        </p:nvSpPr>
        <p:spPr bwMode="auto">
          <a:xfrm>
            <a:off x="2987675" y="2781300"/>
            <a:ext cx="2736850" cy="1223963"/>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1</a:t>
            </a:r>
            <a:r>
              <a:rPr lang="en-US" altLang="zh-CN" sz="1900" b="1">
                <a:latin typeface="Times New Roman" panose="02020603050405020304" pitchFamily="18" charset="0"/>
                <a:ea typeface="华文细黑" panose="02010600040101010101" pitchFamily="2" charset="-122"/>
              </a:rPr>
              <a:t> : GOTO(I</a:t>
            </a:r>
            <a:r>
              <a:rPr lang="en-US" altLang="zh-CN" sz="1900" b="1" baseline="-25000">
                <a:latin typeface="Times New Roman" panose="02020603050405020304" pitchFamily="18" charset="0"/>
                <a:ea typeface="华文细黑" panose="02010600040101010101" pitchFamily="2" charset="-122"/>
              </a:rPr>
              <a:t>0</a:t>
            </a:r>
            <a:r>
              <a:rPr lang="en-US" altLang="zh-CN" sz="1900" b="1">
                <a:latin typeface="Times New Roman" panose="02020603050405020304" pitchFamily="18" charset="0"/>
                <a:ea typeface="华文细黑" panose="02010600040101010101" pitchFamily="2" charset="-122"/>
              </a:rPr>
              <a:t>,E) </a:t>
            </a:r>
            <a:endParaRPr lang="en-US" altLang="zh-CN" sz="1900" b="1">
              <a:latin typeface="Times New Roman" panose="02020603050405020304" pitchFamily="18" charset="0"/>
              <a:ea typeface="华文细黑" panose="02010600040101010101" pitchFamily="2" charset="-12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  { S’</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E.</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     E</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E.+T}</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b="1">
              <a:latin typeface="Times New Roman" panose="02020603050405020304" pitchFamily="18" charset="0"/>
              <a:ea typeface="华文细黑" panose="02010600040101010101" pitchFamily="2" charset="-122"/>
              <a:sym typeface="Wingdings" panose="05000000000000000000" pitchFamily="2" charset="2"/>
            </a:endParaRPr>
          </a:p>
        </p:txBody>
      </p:sp>
      <p:sp>
        <p:nvSpPr>
          <p:cNvPr id="94214" name="Rectangle 6"/>
          <p:cNvSpPr>
            <a:spLocks noChangeArrowheads="1"/>
          </p:cNvSpPr>
          <p:nvPr/>
        </p:nvSpPr>
        <p:spPr bwMode="auto">
          <a:xfrm>
            <a:off x="2987675" y="4005263"/>
            <a:ext cx="2736850" cy="1079500"/>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2</a:t>
            </a:r>
            <a:r>
              <a:rPr lang="en-US" altLang="zh-CN" sz="1900" b="1">
                <a:latin typeface="Times New Roman" panose="02020603050405020304" pitchFamily="18" charset="0"/>
                <a:ea typeface="华文细黑" panose="02010600040101010101" pitchFamily="2" charset="-122"/>
              </a:rPr>
              <a:t> :            {E</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T.</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GOTO(I</a:t>
            </a:r>
            <a:r>
              <a:rPr lang="en-US" altLang="zh-CN" sz="1900" b="1" baseline="-25000">
                <a:latin typeface="Times New Roman" panose="02020603050405020304" pitchFamily="18" charset="0"/>
                <a:ea typeface="华文细黑" panose="02010600040101010101" pitchFamily="2" charset="-122"/>
              </a:rPr>
              <a:t>0</a:t>
            </a:r>
            <a:r>
              <a:rPr lang="en-US" altLang="zh-CN" sz="1900" b="1">
                <a:latin typeface="Times New Roman" panose="02020603050405020304" pitchFamily="18" charset="0"/>
                <a:ea typeface="华文细黑" panose="02010600040101010101" pitchFamily="2" charset="-122"/>
              </a:rPr>
              <a:t>,T)   T</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T.*F}                </a:t>
            </a:r>
            <a:endParaRPr lang="zh-CN" altLang="en-US" sz="1900" b="1">
              <a:latin typeface="Times New Roman" panose="02020603050405020304" pitchFamily="18" charset="0"/>
              <a:ea typeface="华文细黑" panose="02010600040101010101" pitchFamily="2" charset="-122"/>
            </a:endParaRPr>
          </a:p>
        </p:txBody>
      </p:sp>
      <p:sp>
        <p:nvSpPr>
          <p:cNvPr id="94215" name="Rectangle 7"/>
          <p:cNvSpPr>
            <a:spLocks noChangeArrowheads="1"/>
          </p:cNvSpPr>
          <p:nvPr/>
        </p:nvSpPr>
        <p:spPr bwMode="auto">
          <a:xfrm>
            <a:off x="2987675" y="5157788"/>
            <a:ext cx="2663825" cy="863600"/>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3</a:t>
            </a:r>
            <a:r>
              <a:rPr lang="en-US" altLang="zh-CN" sz="1900" b="1">
                <a:latin typeface="Times New Roman" panose="02020603050405020304" pitchFamily="18" charset="0"/>
                <a:ea typeface="华文细黑" panose="02010600040101010101" pitchFamily="2" charset="-122"/>
              </a:rPr>
              <a:t> :            {T</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F.}</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GOTO(I</a:t>
            </a:r>
            <a:r>
              <a:rPr lang="en-US" altLang="zh-CN" sz="1900" b="1" baseline="-25000">
                <a:latin typeface="Times New Roman" panose="02020603050405020304" pitchFamily="18" charset="0"/>
                <a:ea typeface="华文细黑" panose="02010600040101010101" pitchFamily="2" charset="-122"/>
              </a:rPr>
              <a:t>0</a:t>
            </a:r>
            <a:r>
              <a:rPr lang="en-US" altLang="zh-CN" sz="1900" b="1">
                <a:latin typeface="Times New Roman" panose="02020603050405020304" pitchFamily="18" charset="0"/>
                <a:ea typeface="华文细黑" panose="02010600040101010101" pitchFamily="2" charset="-122"/>
              </a:rPr>
              <a:t>,F)</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b="1">
              <a:latin typeface="Times New Roman" panose="02020603050405020304" pitchFamily="18" charset="0"/>
              <a:ea typeface="华文细黑" panose="02010600040101010101" pitchFamily="2" charset="-122"/>
            </a:endParaRPr>
          </a:p>
        </p:txBody>
      </p:sp>
      <p:sp>
        <p:nvSpPr>
          <p:cNvPr id="94216" name="Rectangle 8"/>
          <p:cNvSpPr>
            <a:spLocks noChangeArrowheads="1"/>
          </p:cNvSpPr>
          <p:nvPr/>
        </p:nvSpPr>
        <p:spPr bwMode="auto">
          <a:xfrm>
            <a:off x="5651500" y="2781300"/>
            <a:ext cx="3313113" cy="3168650"/>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4</a:t>
            </a:r>
            <a:r>
              <a:rPr lang="en-US" altLang="zh-CN" sz="1900" b="1">
                <a:latin typeface="Times New Roman" panose="02020603050405020304" pitchFamily="18" charset="0"/>
                <a:ea typeface="华文细黑" panose="02010600040101010101" pitchFamily="2" charset="-122"/>
              </a:rPr>
              <a:t> :            F</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(.E) </a:t>
            </a:r>
            <a:r>
              <a:rPr lang="en-US" altLang="zh-CN" sz="1900" b="1">
                <a:solidFill>
                  <a:srgbClr val="FF0000"/>
                </a:solidFill>
                <a:latin typeface="Times New Roman" panose="02020603050405020304" pitchFamily="18" charset="0"/>
                <a:ea typeface="华文细黑" panose="02010600040101010101" pitchFamily="2" charset="-122"/>
                <a:sym typeface="Wingdings" panose="05000000000000000000" pitchFamily="2" charset="2"/>
              </a:rPr>
              <a:t>I</a:t>
            </a:r>
            <a:r>
              <a:rPr lang="en-US" altLang="zh-CN" sz="1900" b="1" baseline="-25000">
                <a:solidFill>
                  <a:srgbClr val="FF0000"/>
                </a:solidFill>
                <a:latin typeface="Times New Roman" panose="02020603050405020304" pitchFamily="18" charset="0"/>
                <a:ea typeface="华文细黑" panose="02010600040101010101" pitchFamily="2" charset="-122"/>
                <a:sym typeface="Wingdings" panose="05000000000000000000" pitchFamily="2" charset="2"/>
              </a:rPr>
              <a:t>8</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rPr>
              <a:t>GOTO(I</a:t>
            </a:r>
            <a:r>
              <a:rPr lang="en-US" altLang="zh-CN" sz="1900" b="1" baseline="-25000">
                <a:latin typeface="Times New Roman" panose="02020603050405020304" pitchFamily="18" charset="0"/>
                <a:ea typeface="华文细黑" panose="02010600040101010101" pitchFamily="2" charset="-122"/>
              </a:rPr>
              <a:t>0</a:t>
            </a:r>
            <a:r>
              <a:rPr lang="en-US" altLang="zh-CN" sz="1900" b="1">
                <a:latin typeface="Times New Roman" panose="02020603050405020304" pitchFamily="18" charset="0"/>
                <a:ea typeface="华文细黑" panose="02010600040101010101" pitchFamily="2" charset="-122"/>
              </a:rPr>
              <a:t>,()   E</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.E+T</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E.T      </a:t>
            </a:r>
            <a:r>
              <a:rPr lang="en-US" altLang="zh-CN" sz="1900" b="1">
                <a:solidFill>
                  <a:srgbClr val="FF0000"/>
                </a:solidFill>
                <a:latin typeface="Times New Roman" panose="02020603050405020304" pitchFamily="18" charset="0"/>
                <a:ea typeface="华文细黑" panose="02010600040101010101" pitchFamily="2" charset="-122"/>
                <a:sym typeface="Wingdings" panose="05000000000000000000" pitchFamily="2" charset="2"/>
              </a:rPr>
              <a:t>I</a:t>
            </a:r>
            <a:r>
              <a:rPr lang="en-US" altLang="zh-CN" sz="1900" b="1" baseline="-25000">
                <a:solidFill>
                  <a:srgbClr val="FF0000"/>
                </a:solidFill>
                <a:latin typeface="Times New Roman" panose="02020603050405020304" pitchFamily="18" charset="0"/>
                <a:ea typeface="华文细黑" panose="02010600040101010101" pitchFamily="2" charset="-122"/>
                <a:sym typeface="Wingdings" panose="05000000000000000000" pitchFamily="2" charset="2"/>
              </a:rPr>
              <a:t>2</a:t>
            </a:r>
            <a:endParaRPr lang="en-US" altLang="zh-CN" sz="1900" b="1" baseline="-25000">
              <a:solidFill>
                <a:srgbClr val="FF0000"/>
              </a:solidFill>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T.T*E</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T.F      </a:t>
            </a:r>
            <a:r>
              <a:rPr lang="en-US" altLang="zh-CN" sz="1900" b="1">
                <a:solidFill>
                  <a:srgbClr val="FF0000"/>
                </a:solidFill>
                <a:latin typeface="Times New Roman" panose="02020603050405020304" pitchFamily="18" charset="0"/>
                <a:ea typeface="华文细黑" panose="02010600040101010101" pitchFamily="2" charset="-122"/>
                <a:sym typeface="Wingdings" panose="05000000000000000000" pitchFamily="2" charset="2"/>
              </a:rPr>
              <a:t>I</a:t>
            </a:r>
            <a:r>
              <a:rPr lang="en-US" altLang="zh-CN" sz="1900" b="1" baseline="-25000">
                <a:solidFill>
                  <a:srgbClr val="FF0000"/>
                </a:solidFill>
                <a:latin typeface="Times New Roman" panose="02020603050405020304" pitchFamily="18" charset="0"/>
                <a:ea typeface="华文细黑" panose="02010600040101010101" pitchFamily="2" charset="-122"/>
                <a:sym typeface="Wingdings" panose="05000000000000000000" pitchFamily="2" charset="2"/>
              </a:rPr>
              <a:t>3</a:t>
            </a:r>
            <a:endParaRPr lang="en-US" altLang="zh-CN" sz="1900" b="1" baseline="-25000">
              <a:solidFill>
                <a:srgbClr val="FF0000"/>
              </a:solidFill>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F. (E)   </a:t>
            </a:r>
            <a:r>
              <a:rPr lang="en-US" altLang="zh-CN" sz="1900" b="1">
                <a:solidFill>
                  <a:srgbClr val="FF0000"/>
                </a:solidFill>
                <a:latin typeface="Times New Roman" panose="02020603050405020304" pitchFamily="18" charset="0"/>
                <a:ea typeface="华文细黑" panose="02010600040101010101" pitchFamily="2" charset="-122"/>
                <a:sym typeface="Wingdings" panose="05000000000000000000" pitchFamily="2" charset="2"/>
              </a:rPr>
              <a:t>I</a:t>
            </a:r>
            <a:r>
              <a:rPr lang="en-US" altLang="zh-CN" sz="1900" b="1" baseline="-25000">
                <a:solidFill>
                  <a:srgbClr val="FF0000"/>
                </a:solidFill>
                <a:latin typeface="Times New Roman" panose="02020603050405020304" pitchFamily="18" charset="0"/>
                <a:ea typeface="华文细黑" panose="02010600040101010101" pitchFamily="2" charset="-122"/>
                <a:sym typeface="Wingdings" panose="05000000000000000000" pitchFamily="2" charset="2"/>
              </a:rPr>
              <a:t>4</a:t>
            </a:r>
            <a:endParaRPr lang="en-US" altLang="zh-CN" sz="1900" b="1" baseline="-25000">
              <a:solidFill>
                <a:srgbClr val="FF0000"/>
              </a:solidFill>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F.i       </a:t>
            </a:r>
            <a:r>
              <a:rPr lang="en-US" altLang="zh-CN" sz="1900" b="1">
                <a:solidFill>
                  <a:srgbClr val="FF0000"/>
                </a:solidFill>
                <a:latin typeface="Times New Roman" panose="02020603050405020304" pitchFamily="18" charset="0"/>
                <a:ea typeface="华文细黑" panose="02010600040101010101" pitchFamily="2" charset="-122"/>
                <a:sym typeface="Wingdings" panose="05000000000000000000" pitchFamily="2" charset="2"/>
              </a:rPr>
              <a:t>I</a:t>
            </a:r>
            <a:r>
              <a:rPr lang="en-US" altLang="zh-CN" sz="1900" b="1" baseline="-25000">
                <a:solidFill>
                  <a:srgbClr val="FF0000"/>
                </a:solidFill>
                <a:latin typeface="Times New Roman" panose="02020603050405020304" pitchFamily="18" charset="0"/>
                <a:ea typeface="华文细黑" panose="02010600040101010101" pitchFamily="2" charset="-122"/>
                <a:sym typeface="Wingdings" panose="05000000000000000000" pitchFamily="2" charset="2"/>
              </a:rPr>
              <a:t>5</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b="1">
              <a:latin typeface="Times New Roman" panose="02020603050405020304" pitchFamily="18" charset="0"/>
              <a:ea typeface="华文细黑" panose="02010600040101010101" pitchFamily="2"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dissolve">
                                      <p:cBhvr>
                                        <p:cTn id="7" dur="500"/>
                                        <p:tgtEl>
                                          <p:spTgt spid="942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fade">
                                      <p:cBhvr>
                                        <p:cTn id="12" dur="250"/>
                                        <p:tgtEl>
                                          <p:spTgt spid="942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3"/>
                                        </p:tgtEl>
                                        <p:attrNameLst>
                                          <p:attrName>style.visibility</p:attrName>
                                        </p:attrNameLst>
                                      </p:cBhvr>
                                      <p:to>
                                        <p:strVal val="visible"/>
                                      </p:to>
                                    </p:set>
                                    <p:animEffect transition="in" filter="fade">
                                      <p:cBhvr>
                                        <p:cTn id="16" dur="250"/>
                                        <p:tgtEl>
                                          <p:spTgt spid="9421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94214"/>
                                        </p:tgtEl>
                                        <p:attrNameLst>
                                          <p:attrName>style.visibility</p:attrName>
                                        </p:attrNameLst>
                                      </p:cBhvr>
                                      <p:to>
                                        <p:strVal val="visible"/>
                                      </p:to>
                                    </p:set>
                                    <p:animEffect transition="in" filter="fade">
                                      <p:cBhvr>
                                        <p:cTn id="20" dur="250"/>
                                        <p:tgtEl>
                                          <p:spTgt spid="9421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94215"/>
                                        </p:tgtEl>
                                        <p:attrNameLst>
                                          <p:attrName>style.visibility</p:attrName>
                                        </p:attrNameLst>
                                      </p:cBhvr>
                                      <p:to>
                                        <p:strVal val="visible"/>
                                      </p:to>
                                    </p:set>
                                    <p:animEffect transition="in" filter="fade">
                                      <p:cBhvr>
                                        <p:cTn id="24" dur="250"/>
                                        <p:tgtEl>
                                          <p:spTgt spid="9421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94216"/>
                                        </p:tgtEl>
                                        <p:attrNameLst>
                                          <p:attrName>style.visibility</p:attrName>
                                        </p:attrNameLst>
                                      </p:cBhvr>
                                      <p:to>
                                        <p:strVal val="visible"/>
                                      </p:to>
                                    </p:set>
                                    <p:animEffect transition="in" filter="fade">
                                      <p:cBhvr>
                                        <p:cTn id="28" dur="25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uiExpand="1"/>
      <p:bldP spid="94212" grpId="0"/>
      <p:bldP spid="94213" grpId="0"/>
      <p:bldP spid="94214" grpId="0"/>
      <p:bldP spid="94215" grpId="0"/>
      <p:bldP spid="942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p:cNvSpPr>
            <a:spLocks noGrp="1" noChangeArrowheads="1"/>
          </p:cNvSpPr>
          <p:nvPr>
            <p:ph type="sldNum" sz="quarter" idx="12"/>
          </p:nvPr>
        </p:nvSpPr>
        <p:spPr>
          <a:noFill/>
        </p:spPr>
        <p:txBody>
          <a:bodyPr/>
          <a:lstStyle/>
          <a:p>
            <a:fld id="{AECB63A1-C3F2-4EDB-AF4E-3B50C376EFAC}" type="slidenum">
              <a:rPr lang="zh-CN" altLang="en-US" smtClean="0">
                <a:ea typeface="微软雅黑" panose="020B0503020204020204" pitchFamily="34" charset="-122"/>
              </a:rPr>
            </a:fld>
            <a:endParaRPr lang="en-US" altLang="zh-CN">
              <a:ea typeface="微软雅黑" panose="020B0503020204020204" pitchFamily="34" charset="-122"/>
            </a:endParaRPr>
          </a:p>
        </p:txBody>
      </p:sp>
      <p:sp>
        <p:nvSpPr>
          <p:cNvPr id="12292" name="Text Box 5"/>
          <p:cNvSpPr txBox="1">
            <a:spLocks noChangeArrowheads="1"/>
          </p:cNvSpPr>
          <p:nvPr/>
        </p:nvSpPr>
        <p:spPr bwMode="auto">
          <a:xfrm>
            <a:off x="366713" y="938213"/>
            <a:ext cx="8382000" cy="1570037"/>
          </a:xfrm>
          <a:prstGeom prst="rect">
            <a:avLst/>
          </a:prstGeom>
          <a:noFill/>
          <a:ln w="9525">
            <a:noFill/>
            <a:miter lim="800000"/>
          </a:ln>
        </p:spPr>
        <p:txBody>
          <a:bodyPr>
            <a:spAutoFit/>
          </a:bodyPr>
          <a:lstStyle/>
          <a:p>
            <a:pPr algn="just" eaLnBrk="0" hangingPunct="0"/>
            <a:r>
              <a:rPr kumimoji="1" lang="zh-CN" altLang="en-US" sz="2400">
                <a:latin typeface="微软雅黑" panose="020B0503020204020204" pitchFamily="34" charset="-122"/>
                <a:ea typeface="微软雅黑" panose="020B0503020204020204" pitchFamily="34" charset="-122"/>
              </a:rPr>
              <a:t>所谓自底向上分析方法就是</a:t>
            </a:r>
            <a:endParaRPr kumimoji="1" lang="en-US" altLang="zh-CN" sz="2400">
              <a:latin typeface="微软雅黑" panose="020B0503020204020204" pitchFamily="34" charset="-122"/>
              <a:ea typeface="微软雅黑" panose="020B0503020204020204" pitchFamily="34" charset="-122"/>
            </a:endParaRPr>
          </a:p>
          <a:p>
            <a:pPr algn="just" eaLnBrk="0" hangingPunct="0"/>
            <a:r>
              <a:rPr kumimoji="1" lang="zh-CN" altLang="en-US" sz="2400">
                <a:latin typeface="微软雅黑" panose="020B0503020204020204" pitchFamily="34" charset="-122"/>
                <a:ea typeface="微软雅黑" panose="020B0503020204020204" pitchFamily="34" charset="-122"/>
              </a:rPr>
              <a:t>从输入串开始，逐步进行归约，直到归约到文法的开始符号</a:t>
            </a:r>
            <a:endParaRPr kumimoji="1" lang="en-US" altLang="zh-CN" sz="2400">
              <a:latin typeface="微软雅黑" panose="020B0503020204020204" pitchFamily="34" charset="-122"/>
              <a:ea typeface="微软雅黑" panose="020B0503020204020204" pitchFamily="34" charset="-122"/>
            </a:endParaRPr>
          </a:p>
          <a:p>
            <a:pPr algn="just" eaLnBrk="0" hangingPunct="0"/>
            <a:r>
              <a:rPr kumimoji="1" lang="zh-CN" altLang="en-US" sz="2400">
                <a:latin typeface="微软雅黑" panose="020B0503020204020204" pitchFamily="34" charset="-122"/>
                <a:ea typeface="微软雅黑" panose="020B0503020204020204" pitchFamily="34" charset="-122"/>
              </a:rPr>
              <a:t>或者说</a:t>
            </a:r>
            <a:endParaRPr kumimoji="1" lang="en-US" altLang="zh-CN" sz="2400">
              <a:latin typeface="微软雅黑" panose="020B0503020204020204" pitchFamily="34" charset="-122"/>
              <a:ea typeface="微软雅黑" panose="020B0503020204020204" pitchFamily="34" charset="-122"/>
            </a:endParaRPr>
          </a:p>
          <a:p>
            <a:pPr algn="just" eaLnBrk="0" hangingPunct="0"/>
            <a:r>
              <a:rPr kumimoji="1" lang="zh-CN" altLang="en-US" sz="2400">
                <a:latin typeface="微软雅黑" panose="020B0503020204020204" pitchFamily="34" charset="-122"/>
                <a:ea typeface="微软雅黑" panose="020B0503020204020204" pitchFamily="34" charset="-122"/>
              </a:rPr>
              <a:t>从语法树的末端开始，步步向上归约，直到根结点</a:t>
            </a:r>
            <a:endParaRPr kumimoji="1" lang="zh-CN" altLang="en-US" sz="2400">
              <a:latin typeface="微软雅黑" panose="020B0503020204020204" pitchFamily="34" charset="-122"/>
              <a:ea typeface="微软雅黑" panose="020B0503020204020204" pitchFamily="34" charset="-122"/>
            </a:endParaRPr>
          </a:p>
        </p:txBody>
      </p:sp>
      <p:sp>
        <p:nvSpPr>
          <p:cNvPr id="612358" name="Text Box 6"/>
          <p:cNvSpPr txBox="1">
            <a:spLocks noChangeArrowheads="1"/>
          </p:cNvSpPr>
          <p:nvPr/>
        </p:nvSpPr>
        <p:spPr bwMode="auto">
          <a:xfrm>
            <a:off x="338138" y="2809875"/>
            <a:ext cx="8382000" cy="2678113"/>
          </a:xfrm>
          <a:prstGeom prst="rect">
            <a:avLst/>
          </a:prstGeom>
          <a:noFill/>
          <a:ln w="9525">
            <a:noFill/>
            <a:miter lim="800000"/>
          </a:ln>
        </p:spPr>
        <p:txBody>
          <a:bodyPr>
            <a:spAutoFit/>
          </a:bodyPr>
          <a:lstStyle/>
          <a:p>
            <a:pPr algn="just" eaLnBrk="0" hangingPunct="0"/>
            <a:r>
              <a:rPr kumimoji="1" lang="zh-CN" altLang="en-US" sz="2400">
                <a:latin typeface="微软雅黑" panose="020B0503020204020204" pitchFamily="34" charset="-122"/>
                <a:ea typeface="微软雅黑" panose="020B0503020204020204" pitchFamily="34" charset="-122"/>
              </a:rPr>
              <a:t>自底向上语法分析的实质是一种</a:t>
            </a:r>
            <a:r>
              <a:rPr kumimoji="1" lang="zh-CN" altLang="en-US" sz="2400">
                <a:solidFill>
                  <a:srgbClr val="3333CC"/>
                </a:solidFill>
                <a:latin typeface="微软雅黑" panose="020B0503020204020204" pitchFamily="34" charset="-122"/>
                <a:ea typeface="微软雅黑" panose="020B0503020204020204" pitchFamily="34" charset="-122"/>
              </a:rPr>
              <a:t>移进</a:t>
            </a:r>
            <a:r>
              <a:rPr kumimoji="1" lang="en-US" altLang="zh-CN" sz="2400">
                <a:solidFill>
                  <a:srgbClr val="3333CC"/>
                </a:solidFill>
                <a:latin typeface="微软雅黑" panose="020B0503020204020204" pitchFamily="34" charset="-122"/>
                <a:ea typeface="微软雅黑" panose="020B0503020204020204" pitchFamily="34" charset="-122"/>
              </a:rPr>
              <a:t>-</a:t>
            </a:r>
            <a:r>
              <a:rPr kumimoji="1" lang="zh-CN" altLang="en-US" sz="2400">
                <a:solidFill>
                  <a:srgbClr val="3333CC"/>
                </a:solidFill>
                <a:latin typeface="微软雅黑" panose="020B0503020204020204" pitchFamily="34" charset="-122"/>
                <a:ea typeface="微软雅黑" panose="020B0503020204020204" pitchFamily="34" charset="-122"/>
              </a:rPr>
              <a:t>归约分析法：</a:t>
            </a:r>
            <a:endParaRPr kumimoji="1" lang="zh-CN" altLang="en-US" sz="2400">
              <a:solidFill>
                <a:srgbClr val="3333CC"/>
              </a:solidFill>
              <a:latin typeface="微软雅黑" panose="020B0503020204020204" pitchFamily="34" charset="-122"/>
              <a:ea typeface="微软雅黑" panose="020B0503020204020204" pitchFamily="34" charset="-122"/>
            </a:endParaRPr>
          </a:p>
          <a:p>
            <a:pPr algn="just" eaLnBrk="0" hangingPunct="0"/>
            <a:r>
              <a:rPr kumimoji="1" lang="zh-CN" altLang="en-US" sz="2400">
                <a:latin typeface="微软雅黑" panose="020B0503020204020204" pitchFamily="34" charset="-122"/>
                <a:ea typeface="微软雅黑" panose="020B0503020204020204" pitchFamily="34" charset="-122"/>
              </a:rPr>
              <a:t>对输入串从左向右扫描，并逐个</a:t>
            </a:r>
            <a:r>
              <a:rPr kumimoji="1" lang="zh-CN" altLang="en-US" sz="2400">
                <a:solidFill>
                  <a:srgbClr val="003399"/>
                </a:solidFill>
                <a:latin typeface="微软雅黑" panose="020B0503020204020204" pitchFamily="34" charset="-122"/>
                <a:ea typeface="微软雅黑" panose="020B0503020204020204" pitchFamily="34" charset="-122"/>
              </a:rPr>
              <a:t>移进</a:t>
            </a:r>
            <a:r>
              <a:rPr kumimoji="1" lang="zh-CN" altLang="en-US" sz="2400">
                <a:latin typeface="微软雅黑" panose="020B0503020204020204" pitchFamily="34" charset="-122"/>
                <a:ea typeface="微软雅黑" panose="020B0503020204020204" pitchFamily="34" charset="-122"/>
              </a:rPr>
              <a:t>栈中。边移入边分析，一旦栈顶符号串形成某个句型的可归约串（它对应某产生式右部），就用该产生式左部的非终极符代替它，完成一步</a:t>
            </a:r>
            <a:r>
              <a:rPr kumimoji="1" lang="zh-CN" altLang="en-US" sz="2400">
                <a:solidFill>
                  <a:srgbClr val="003399"/>
                </a:solidFill>
                <a:latin typeface="微软雅黑" panose="020B0503020204020204" pitchFamily="34" charset="-122"/>
                <a:ea typeface="微软雅黑" panose="020B0503020204020204" pitchFamily="34" charset="-122"/>
              </a:rPr>
              <a:t>归约</a:t>
            </a:r>
            <a:r>
              <a:rPr kumimoji="1" lang="zh-CN" altLang="en-US" sz="2400">
                <a:latin typeface="微软雅黑" panose="020B0503020204020204" pitchFamily="34" charset="-122"/>
                <a:ea typeface="微软雅黑" panose="020B0503020204020204" pitchFamily="34" charset="-122"/>
              </a:rPr>
              <a:t>。</a:t>
            </a:r>
            <a:endParaRPr kumimoji="1" lang="zh-CN" altLang="en-US" sz="2400">
              <a:latin typeface="微软雅黑" panose="020B0503020204020204" pitchFamily="34" charset="-122"/>
              <a:ea typeface="微软雅黑" panose="020B0503020204020204" pitchFamily="34" charset="-122"/>
            </a:endParaRPr>
          </a:p>
          <a:p>
            <a:pPr algn="just" eaLnBrk="0" hangingPunct="0"/>
            <a:r>
              <a:rPr kumimoji="1" lang="zh-CN" altLang="en-US" sz="2400">
                <a:latin typeface="微软雅黑" panose="020B0503020204020204" pitchFamily="34" charset="-122"/>
                <a:ea typeface="微软雅黑" panose="020B0503020204020204" pitchFamily="34" charset="-122"/>
              </a:rPr>
              <a:t>重复这一过程，直至归约到栈中只剩右界符</a:t>
            </a:r>
            <a:r>
              <a:rPr kumimoji="1" lang="en-US" altLang="zh-CN" sz="2400">
                <a:latin typeface="Courier New" panose="02070309020205020404" pitchFamily="49" charset="0"/>
                <a:ea typeface="微软雅黑" panose="020B0503020204020204" pitchFamily="34" charset="-122"/>
                <a:cs typeface="Courier New" panose="02070309020205020404" pitchFamily="49" charset="0"/>
              </a:rPr>
              <a:t>‘#’</a:t>
            </a:r>
            <a:r>
              <a:rPr kumimoji="1" lang="zh-CN" altLang="en-US" sz="2400">
                <a:latin typeface="微软雅黑" panose="020B0503020204020204" pitchFamily="34" charset="-122"/>
                <a:ea typeface="微软雅黑" panose="020B0503020204020204" pitchFamily="34" charset="-122"/>
              </a:rPr>
              <a:t>和文法的开始符号为止，此时表示分析成功，否则报错。</a:t>
            </a:r>
            <a:endParaRPr kumimoji="1" lang="zh-CN" altLang="en-US" sz="2400">
              <a:latin typeface="微软雅黑" panose="020B0503020204020204" pitchFamily="34" charset="-122"/>
              <a:ea typeface="微软雅黑" panose="020B0503020204020204" pitchFamily="34" charset="-122"/>
            </a:endParaRPr>
          </a:p>
        </p:txBody>
      </p:sp>
      <p:sp>
        <p:nvSpPr>
          <p:cNvPr id="8" name="Rectangle 2"/>
          <p:cNvSpPr txBox="1">
            <a:spLocks noChangeArrowheads="1"/>
          </p:cNvSpPr>
          <p:nvPr/>
        </p:nvSpPr>
        <p:spPr bwMode="auto">
          <a:xfrm>
            <a:off x="347663" y="244475"/>
            <a:ext cx="7427912" cy="490538"/>
          </a:xfrm>
          <a:prstGeom prst="rect">
            <a:avLst/>
          </a:prstGeom>
          <a:noFill/>
          <a:ln>
            <a:noFill/>
          </a:ln>
        </p:spPr>
        <p:txBody>
          <a:bodyPr/>
          <a:lstStyle>
            <a:lvl1pPr algn="l" rtl="0" eaLnBrk="0" fontAlgn="base" hangingPunct="0">
              <a:spcBef>
                <a:spcPct val="0"/>
              </a:spcBef>
              <a:spcAft>
                <a:spcPct val="0"/>
              </a:spcAft>
              <a:defRPr sz="4200">
                <a:solidFill>
                  <a:schemeClr val="tx2"/>
                </a:solidFill>
                <a:latin typeface="+mj-lt"/>
                <a:ea typeface="微软雅黑" panose="020B0503020204020204" pitchFamily="34" charset="-122"/>
                <a:cs typeface="+mj-cs"/>
              </a:defRPr>
            </a:lvl1pPr>
            <a:lvl2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itchFamily="18" charset="0"/>
                <a:ea typeface="宋体" panose="02010600030101010101" pitchFamily="2" charset="-122"/>
              </a:defRPr>
            </a:lvl9pPr>
          </a:lstStyle>
          <a:p>
            <a:pPr eaLnBrk="1" hangingPunct="1">
              <a:defRPr/>
            </a:pPr>
            <a:r>
              <a:rPr lang="zh-CN" altLang="en-US" sz="2800" kern="0" dirty="0">
                <a:solidFill>
                  <a:srgbClr val="003399"/>
                </a:solidFill>
              </a:rPr>
              <a:t>预备知识：自底向上语法分析概述</a:t>
            </a:r>
            <a:endParaRPr lang="zh-CN" altLang="en-US" sz="2800" kern="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12358"/>
                                        </p:tgtEl>
                                        <p:attrNameLst>
                                          <p:attrName>style.visibility</p:attrName>
                                        </p:attrNameLst>
                                      </p:cBhvr>
                                      <p:to>
                                        <p:strVal val="visible"/>
                                      </p:to>
                                    </p:set>
                                    <p:animEffect transition="in" filter="blinds(horizontal)">
                                      <p:cBhvr>
                                        <p:cTn id="11" dur="500"/>
                                        <p:tgtEl>
                                          <p:spTgt spid="612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61235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灯片编号占位符 5"/>
          <p:cNvSpPr>
            <a:spLocks noGrp="1"/>
          </p:cNvSpPr>
          <p:nvPr>
            <p:ph type="sldNum" sz="quarter" idx="12"/>
          </p:nvPr>
        </p:nvSpPr>
        <p:spPr>
          <a:noFill/>
        </p:spPr>
        <p:txBody>
          <a:bodyPr/>
          <a:lstStyle/>
          <a:p>
            <a:fld id="{D08BBA22-1FF3-4441-B854-501DE0716111}"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6259" name="Rectangle 4"/>
          <p:cNvSpPr>
            <a:spLocks noChangeArrowheads="1"/>
          </p:cNvSpPr>
          <p:nvPr/>
        </p:nvSpPr>
        <p:spPr bwMode="auto">
          <a:xfrm>
            <a:off x="539750" y="620713"/>
            <a:ext cx="2736850" cy="1079500"/>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Char char="n"/>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5</a:t>
            </a:r>
            <a:r>
              <a:rPr lang="en-US" altLang="zh-CN" sz="1900" b="1">
                <a:latin typeface="Times New Roman" panose="02020603050405020304" pitchFamily="18" charset="0"/>
                <a:ea typeface="华文细黑" panose="02010600040101010101" pitchFamily="2" charset="-122"/>
              </a:rPr>
              <a:t> :</a:t>
            </a: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r>
              <a:rPr lang="en-US" altLang="zh-CN" sz="1900">
                <a:latin typeface="Times New Roman" panose="02020603050405020304" pitchFamily="18" charset="0"/>
                <a:ea typeface="华文细黑" panose="02010600040101010101" pitchFamily="2" charset="-122"/>
              </a:rPr>
              <a:t>GOTO(I</a:t>
            </a:r>
            <a:r>
              <a:rPr lang="en-US" altLang="zh-CN" sz="1900" baseline="-25000">
                <a:latin typeface="Times New Roman" panose="02020603050405020304" pitchFamily="18" charset="0"/>
                <a:ea typeface="华文细黑" panose="02010600040101010101" pitchFamily="2" charset="-122"/>
              </a:rPr>
              <a:t>0</a:t>
            </a:r>
            <a:r>
              <a:rPr lang="en-US" altLang="zh-CN" sz="1900">
                <a:latin typeface="Times New Roman" panose="02020603050405020304" pitchFamily="18" charset="0"/>
                <a:ea typeface="华文细黑" panose="02010600040101010101" pitchFamily="2" charset="-122"/>
              </a:rPr>
              <a:t>,i)      </a:t>
            </a:r>
            <a:r>
              <a:rPr lang="en-US" altLang="zh-CN" sz="1900" b="1">
                <a:latin typeface="Times New Roman" panose="02020603050405020304" pitchFamily="18" charset="0"/>
                <a:ea typeface="华文细黑" panose="02010600040101010101" pitchFamily="2" charset="-122"/>
              </a:rPr>
              <a:t>F</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i.</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endParaRPr>
          </a:p>
        </p:txBody>
      </p:sp>
      <p:sp>
        <p:nvSpPr>
          <p:cNvPr id="96260" name="Rectangle 5"/>
          <p:cNvSpPr>
            <a:spLocks noChangeArrowheads="1"/>
          </p:cNvSpPr>
          <p:nvPr/>
        </p:nvSpPr>
        <p:spPr bwMode="auto">
          <a:xfrm>
            <a:off x="539750" y="1557338"/>
            <a:ext cx="2736850" cy="2519362"/>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Char char="n"/>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6</a:t>
            </a:r>
            <a:r>
              <a:rPr lang="en-US" altLang="zh-CN" sz="1900" b="1">
                <a:latin typeface="Times New Roman" panose="02020603050405020304" pitchFamily="18" charset="0"/>
                <a:ea typeface="华文细黑" panose="02010600040101010101" pitchFamily="2" charset="-122"/>
              </a:rPr>
              <a:t> :</a:t>
            </a: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r>
              <a:rPr lang="en-US" altLang="zh-CN" sz="1900">
                <a:latin typeface="Times New Roman" panose="02020603050405020304" pitchFamily="18" charset="0"/>
                <a:ea typeface="华文细黑" panose="02010600040101010101" pitchFamily="2" charset="-122"/>
              </a:rPr>
              <a:t>GOTO(I</a:t>
            </a:r>
            <a:r>
              <a:rPr lang="en-US" altLang="zh-CN" sz="1900" baseline="-25000">
                <a:latin typeface="Times New Roman" panose="02020603050405020304" pitchFamily="18" charset="0"/>
                <a:ea typeface="华文细黑" panose="02010600040101010101" pitchFamily="2" charset="-122"/>
              </a:rPr>
              <a:t>1</a:t>
            </a:r>
            <a:r>
              <a:rPr lang="en-US" altLang="zh-CN" sz="1900">
                <a:latin typeface="Times New Roman" panose="02020603050405020304" pitchFamily="18" charset="0"/>
                <a:ea typeface="华文细黑" panose="02010600040101010101" pitchFamily="2" charset="-122"/>
              </a:rPr>
              <a:t>,+)   </a:t>
            </a:r>
            <a:r>
              <a:rPr lang="en-US" altLang="zh-CN" sz="1900" b="1">
                <a:latin typeface="Times New Roman" panose="02020603050405020304" pitchFamily="18" charset="0"/>
                <a:ea typeface="华文细黑" panose="02010600040101010101" pitchFamily="2" charset="-122"/>
              </a:rPr>
              <a:t>{ E</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E+.T</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T.T*F</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T.F</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F.(E)</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F.i }</a:t>
            </a:r>
            <a:r>
              <a:rPr lang="zh-CN" altLang="en-US"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endParaRPr>
          </a:p>
        </p:txBody>
      </p:sp>
      <p:sp>
        <p:nvSpPr>
          <p:cNvPr id="96261" name="Rectangle 6"/>
          <p:cNvSpPr>
            <a:spLocks noChangeArrowheads="1"/>
          </p:cNvSpPr>
          <p:nvPr/>
        </p:nvSpPr>
        <p:spPr bwMode="auto">
          <a:xfrm>
            <a:off x="611188" y="4294188"/>
            <a:ext cx="2736850" cy="2087562"/>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Char char="n"/>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7</a:t>
            </a:r>
            <a:r>
              <a:rPr lang="en-US" altLang="zh-CN" sz="1900" b="1">
                <a:latin typeface="Times New Roman" panose="02020603050405020304" pitchFamily="18" charset="0"/>
                <a:ea typeface="华文细黑" panose="02010600040101010101" pitchFamily="2" charset="-122"/>
              </a:rPr>
              <a:t> :</a:t>
            </a: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r>
              <a:rPr lang="en-US" altLang="zh-CN" sz="1900">
                <a:latin typeface="Times New Roman" panose="02020603050405020304" pitchFamily="18" charset="0"/>
                <a:ea typeface="华文细黑" panose="02010600040101010101" pitchFamily="2" charset="-122"/>
              </a:rPr>
              <a:t>GOTO(I2,*)   </a:t>
            </a:r>
            <a:r>
              <a:rPr lang="en-US" altLang="zh-CN" sz="1900" b="1">
                <a:latin typeface="Times New Roman" panose="02020603050405020304" pitchFamily="18" charset="0"/>
                <a:ea typeface="华文细黑" panose="02010600040101010101" pitchFamily="2" charset="-122"/>
              </a:rPr>
              <a:t>{ T</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T*.F</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F.(E)</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F.i }</a:t>
            </a:r>
            <a:r>
              <a:rPr lang="zh-CN" altLang="en-US"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endParaRPr>
          </a:p>
        </p:txBody>
      </p:sp>
      <p:sp>
        <p:nvSpPr>
          <p:cNvPr id="96262" name="Rectangle 7"/>
          <p:cNvSpPr>
            <a:spLocks noChangeArrowheads="1"/>
          </p:cNvSpPr>
          <p:nvPr/>
        </p:nvSpPr>
        <p:spPr bwMode="auto">
          <a:xfrm>
            <a:off x="3419475" y="692150"/>
            <a:ext cx="2736850" cy="1441450"/>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Char char="n"/>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8</a:t>
            </a:r>
            <a:r>
              <a:rPr lang="en-US" altLang="zh-CN" sz="1900" b="1">
                <a:latin typeface="Times New Roman" panose="02020603050405020304" pitchFamily="18" charset="0"/>
                <a:ea typeface="华文细黑" panose="02010600040101010101" pitchFamily="2" charset="-122"/>
              </a:rPr>
              <a:t> :</a:t>
            </a: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r>
              <a:rPr lang="en-US" altLang="zh-CN" sz="1900">
                <a:latin typeface="Times New Roman" panose="02020603050405020304" pitchFamily="18" charset="0"/>
                <a:ea typeface="华文细黑" panose="02010600040101010101" pitchFamily="2" charset="-122"/>
              </a:rPr>
              <a:t>GOTO(I</a:t>
            </a:r>
            <a:r>
              <a:rPr lang="en-US" altLang="zh-CN" sz="1900" baseline="-25000">
                <a:latin typeface="Times New Roman" panose="02020603050405020304" pitchFamily="18" charset="0"/>
                <a:ea typeface="华文细黑" panose="02010600040101010101" pitchFamily="2" charset="-122"/>
              </a:rPr>
              <a:t>4</a:t>
            </a:r>
            <a:r>
              <a:rPr lang="en-US" altLang="zh-CN" sz="1900">
                <a:latin typeface="Times New Roman" panose="02020603050405020304" pitchFamily="18" charset="0"/>
                <a:ea typeface="华文细黑" panose="02010600040101010101" pitchFamily="2" charset="-122"/>
              </a:rPr>
              <a:t>,E)   </a:t>
            </a:r>
            <a:endParaRPr lang="en-US" altLang="zh-CN" sz="1900">
              <a:latin typeface="Times New Roman" panose="02020603050405020304" pitchFamily="18" charset="0"/>
              <a:ea typeface="华文细黑" panose="02010600040101010101" pitchFamily="2" charset="-12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a:latin typeface="Times New Roman" panose="02020603050405020304" pitchFamily="18" charset="0"/>
                <a:ea typeface="华文细黑" panose="02010600040101010101" pitchFamily="2" charset="-122"/>
              </a:rPr>
              <a:t>       </a:t>
            </a:r>
            <a:r>
              <a:rPr lang="en-US" altLang="zh-CN" sz="1900" b="1">
                <a:latin typeface="Times New Roman" panose="02020603050405020304" pitchFamily="18" charset="0"/>
                <a:ea typeface="华文细黑" panose="02010600040101010101" pitchFamily="2" charset="-122"/>
              </a:rPr>
              <a:t>{ </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 F(E.)</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EE.+T }</a:t>
            </a:r>
            <a:r>
              <a:rPr lang="zh-CN" altLang="en-US" sz="1900">
                <a:latin typeface="Times New Roman" panose="02020603050405020304" pitchFamily="18" charset="0"/>
                <a:ea typeface="华文细黑" panose="02010600040101010101" pitchFamily="2" charset="-122"/>
                <a:sym typeface="Wingdings" panose="05000000000000000000" pitchFamily="2" charset="2"/>
              </a:rPr>
              <a:t>     </a:t>
            </a: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endParaRPr>
          </a:p>
        </p:txBody>
      </p:sp>
      <p:sp>
        <p:nvSpPr>
          <p:cNvPr id="96263" name="Rectangle 8"/>
          <p:cNvSpPr>
            <a:spLocks noChangeArrowheads="1"/>
          </p:cNvSpPr>
          <p:nvPr/>
        </p:nvSpPr>
        <p:spPr bwMode="auto">
          <a:xfrm>
            <a:off x="3348038" y="2492375"/>
            <a:ext cx="2663825" cy="1584325"/>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Char char="n"/>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9</a:t>
            </a:r>
            <a:r>
              <a:rPr lang="en-US" altLang="zh-CN" sz="1900" b="1">
                <a:latin typeface="Times New Roman" panose="02020603050405020304" pitchFamily="18" charset="0"/>
                <a:ea typeface="华文细黑" panose="02010600040101010101" pitchFamily="2" charset="-122"/>
              </a:rPr>
              <a:t> :</a:t>
            </a: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r>
              <a:rPr lang="en-US" altLang="zh-CN" sz="1900">
                <a:latin typeface="Times New Roman" panose="02020603050405020304" pitchFamily="18" charset="0"/>
                <a:ea typeface="华文细黑" panose="02010600040101010101" pitchFamily="2" charset="-122"/>
              </a:rPr>
              <a:t>GOTO(I</a:t>
            </a:r>
            <a:r>
              <a:rPr lang="en-US" altLang="zh-CN" sz="1900" baseline="-25000">
                <a:latin typeface="Times New Roman" panose="02020603050405020304" pitchFamily="18" charset="0"/>
                <a:ea typeface="华文细黑" panose="02010600040101010101" pitchFamily="2" charset="-122"/>
              </a:rPr>
              <a:t>6</a:t>
            </a:r>
            <a:r>
              <a:rPr lang="en-US" altLang="zh-CN" sz="1900">
                <a:latin typeface="Times New Roman" panose="02020603050405020304" pitchFamily="18" charset="0"/>
                <a:ea typeface="华文细黑" panose="02010600040101010101" pitchFamily="2" charset="-122"/>
              </a:rPr>
              <a:t>,T)   </a:t>
            </a:r>
            <a:r>
              <a:rPr lang="en-US" altLang="zh-CN" sz="1900" b="1">
                <a:latin typeface="Times New Roman" panose="02020603050405020304" pitchFamily="18" charset="0"/>
                <a:ea typeface="华文细黑" panose="02010600040101010101" pitchFamily="2" charset="-122"/>
              </a:rPr>
              <a:t>{ </a:t>
            </a:r>
            <a:r>
              <a:rPr lang="en-US" altLang="zh-CN" sz="1900" b="1">
                <a:solidFill>
                  <a:srgbClr val="FF0000"/>
                </a:solidFill>
                <a:latin typeface="Times New Roman" panose="02020603050405020304" pitchFamily="18" charset="0"/>
                <a:ea typeface="华文细黑" panose="02010600040101010101" pitchFamily="2" charset="-122"/>
              </a:rPr>
              <a:t>E</a:t>
            </a:r>
            <a:r>
              <a:rPr lang="en-US" altLang="zh-CN" sz="1900" b="1">
                <a:solidFill>
                  <a:srgbClr val="FF0000"/>
                </a:solidFill>
                <a:latin typeface="Times New Roman" panose="02020603050405020304" pitchFamily="18" charset="0"/>
                <a:ea typeface="华文细黑" panose="02010600040101010101" pitchFamily="2" charset="-122"/>
                <a:sym typeface="Wingdings" panose="05000000000000000000" pitchFamily="2" charset="2"/>
              </a:rPr>
              <a:t>E+T.</a:t>
            </a:r>
            <a:endParaRPr lang="en-US" altLang="zh-CN" sz="1900" b="1">
              <a:solidFill>
                <a:srgbClr val="FF0000"/>
              </a:solidFill>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b="1">
                <a:latin typeface="Times New Roman" panose="02020603050405020304" pitchFamily="18" charset="0"/>
                <a:ea typeface="华文细黑" panose="02010600040101010101" pitchFamily="2" charset="-122"/>
                <a:sym typeface="Wingdings" panose="05000000000000000000" pitchFamily="2" charset="2"/>
              </a:rPr>
              <a:t>        TT.*F }</a:t>
            </a:r>
            <a:r>
              <a:rPr lang="zh-CN" altLang="en-US"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endParaRPr>
          </a:p>
        </p:txBody>
      </p:sp>
      <p:sp>
        <p:nvSpPr>
          <p:cNvPr id="96264" name="Rectangle 9"/>
          <p:cNvSpPr>
            <a:spLocks noChangeArrowheads="1"/>
          </p:cNvSpPr>
          <p:nvPr/>
        </p:nvSpPr>
        <p:spPr bwMode="auto">
          <a:xfrm>
            <a:off x="6084888" y="2636838"/>
            <a:ext cx="2663825" cy="1439862"/>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Char char="n"/>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11</a:t>
            </a:r>
            <a:r>
              <a:rPr lang="en-US" altLang="zh-CN" sz="1900" b="1">
                <a:latin typeface="Times New Roman" panose="02020603050405020304" pitchFamily="18" charset="0"/>
                <a:ea typeface="华文细黑" panose="02010600040101010101" pitchFamily="2" charset="-122"/>
              </a:rPr>
              <a:t> :</a:t>
            </a: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r>
              <a:rPr lang="en-US" altLang="zh-CN" sz="1900">
                <a:latin typeface="Times New Roman" panose="02020603050405020304" pitchFamily="18" charset="0"/>
                <a:ea typeface="华文细黑" panose="02010600040101010101" pitchFamily="2" charset="-122"/>
              </a:rPr>
              <a:t>GOTO(I</a:t>
            </a:r>
            <a:r>
              <a:rPr lang="en-US" altLang="zh-CN" sz="1900" baseline="-25000">
                <a:latin typeface="Times New Roman" panose="02020603050405020304" pitchFamily="18" charset="0"/>
                <a:ea typeface="华文细黑" panose="02010600040101010101" pitchFamily="2" charset="-122"/>
              </a:rPr>
              <a:t>8</a:t>
            </a:r>
            <a:r>
              <a:rPr lang="en-US" altLang="zh-CN" sz="1900">
                <a:latin typeface="Times New Roman" panose="02020603050405020304" pitchFamily="18" charset="0"/>
                <a:ea typeface="华文细黑" panose="02010600040101010101" pitchFamily="2" charset="-122"/>
              </a:rPr>
              <a:t>,))   </a:t>
            </a:r>
            <a:r>
              <a:rPr lang="en-US" altLang="zh-CN" sz="1900" b="1">
                <a:latin typeface="Times New Roman" panose="02020603050405020304" pitchFamily="18" charset="0"/>
                <a:ea typeface="华文细黑" panose="02010600040101010101" pitchFamily="2" charset="-122"/>
              </a:rPr>
              <a:t>{ F</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(E).}</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zh-CN" altLang="en-US"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endParaRPr>
          </a:p>
        </p:txBody>
      </p:sp>
      <p:sp>
        <p:nvSpPr>
          <p:cNvPr id="96265" name="Rectangle 10"/>
          <p:cNvSpPr>
            <a:spLocks noChangeArrowheads="1"/>
          </p:cNvSpPr>
          <p:nvPr/>
        </p:nvSpPr>
        <p:spPr bwMode="auto">
          <a:xfrm>
            <a:off x="3348038" y="4581525"/>
            <a:ext cx="2736850" cy="1727200"/>
          </a:xfrm>
          <a:prstGeom prst="rect">
            <a:avLst/>
          </a:prstGeom>
          <a:noFill/>
          <a:ln w="9525">
            <a:noFill/>
            <a:miter lim="800000"/>
          </a:ln>
        </p:spPr>
        <p:txBody>
          <a:bodyPr/>
          <a:lstStyle/>
          <a:p>
            <a:pPr marL="342900" indent="-342900">
              <a:lnSpc>
                <a:spcPct val="130000"/>
              </a:lnSpc>
              <a:spcBef>
                <a:spcPct val="20000"/>
              </a:spcBef>
              <a:buClr>
                <a:schemeClr val="accent1"/>
              </a:buClr>
              <a:buSzPct val="65000"/>
              <a:buFont typeface="Wingdings" panose="05000000000000000000" pitchFamily="2" charset="2"/>
              <a:buChar char="n"/>
            </a:pPr>
            <a:r>
              <a:rPr lang="en-US" altLang="zh-CN" sz="1900" b="1">
                <a:latin typeface="Times New Roman" panose="02020603050405020304" pitchFamily="18" charset="0"/>
                <a:ea typeface="华文细黑" panose="02010600040101010101" pitchFamily="2" charset="-122"/>
              </a:rPr>
              <a:t>I</a:t>
            </a:r>
            <a:r>
              <a:rPr lang="en-US" altLang="zh-CN" sz="1900" b="1" baseline="-25000">
                <a:latin typeface="Times New Roman" panose="02020603050405020304" pitchFamily="18" charset="0"/>
                <a:ea typeface="华文细黑" panose="02010600040101010101" pitchFamily="2" charset="-122"/>
              </a:rPr>
              <a:t>10</a:t>
            </a:r>
            <a:r>
              <a:rPr lang="en-US" altLang="zh-CN" sz="1900" b="1">
                <a:latin typeface="Times New Roman" panose="02020603050405020304" pitchFamily="18" charset="0"/>
                <a:ea typeface="华文细黑" panose="02010600040101010101" pitchFamily="2" charset="-122"/>
              </a:rPr>
              <a:t> :</a:t>
            </a: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r>
              <a:rPr lang="en-US" altLang="zh-CN" sz="1900">
                <a:latin typeface="Times New Roman" panose="02020603050405020304" pitchFamily="18" charset="0"/>
                <a:ea typeface="华文细黑" panose="02010600040101010101" pitchFamily="2" charset="-122"/>
              </a:rPr>
              <a:t>GOTO(I</a:t>
            </a:r>
            <a:r>
              <a:rPr lang="en-US" altLang="zh-CN" sz="1900" baseline="-25000">
                <a:latin typeface="Times New Roman" panose="02020603050405020304" pitchFamily="18" charset="0"/>
                <a:ea typeface="华文细黑" panose="02010600040101010101" pitchFamily="2" charset="-122"/>
              </a:rPr>
              <a:t>7</a:t>
            </a:r>
            <a:r>
              <a:rPr lang="en-US" altLang="zh-CN" sz="1900">
                <a:latin typeface="Times New Roman" panose="02020603050405020304" pitchFamily="18" charset="0"/>
                <a:ea typeface="华文细黑" panose="02010600040101010101" pitchFamily="2" charset="-122"/>
              </a:rPr>
              <a:t>,F)   </a:t>
            </a:r>
            <a:r>
              <a:rPr lang="en-US" altLang="zh-CN" sz="1900" b="1">
                <a:latin typeface="Times New Roman" panose="02020603050405020304" pitchFamily="18" charset="0"/>
                <a:ea typeface="华文细黑" panose="02010600040101010101" pitchFamily="2" charset="-122"/>
              </a:rPr>
              <a:t>{ T</a:t>
            </a:r>
            <a:r>
              <a:rPr lang="en-US" altLang="zh-CN" sz="1900" b="1">
                <a:latin typeface="Times New Roman" panose="02020603050405020304" pitchFamily="18" charset="0"/>
                <a:ea typeface="华文细黑" panose="02010600040101010101" pitchFamily="2" charset="-122"/>
                <a:sym typeface="Wingdings" panose="05000000000000000000" pitchFamily="2" charset="2"/>
              </a:rPr>
              <a:t>T*F. }</a:t>
            </a:r>
            <a:endParaRPr lang="en-US" altLang="zh-CN" sz="1900" b="1">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zh-CN" altLang="en-US"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sym typeface="Wingdings" panose="05000000000000000000" pitchFamily="2" charset="2"/>
            </a:endParaRPr>
          </a:p>
          <a:p>
            <a:pPr marL="342900" indent="-342900">
              <a:lnSpc>
                <a:spcPct val="130000"/>
              </a:lnSpc>
              <a:spcBef>
                <a:spcPct val="20000"/>
              </a:spcBef>
              <a:buClr>
                <a:schemeClr val="accent1"/>
              </a:buClr>
              <a:buSzPct val="65000"/>
              <a:buFont typeface="Wingdings" panose="05000000000000000000" pitchFamily="2" charset="2"/>
              <a:buNone/>
            </a:pPr>
            <a:r>
              <a:rPr lang="en-US" altLang="zh-CN" sz="1900">
                <a:latin typeface="Times New Roman" panose="02020603050405020304" pitchFamily="18" charset="0"/>
                <a:ea typeface="华文细黑" panose="02010600040101010101" pitchFamily="2" charset="-122"/>
                <a:sym typeface="Wingdings" panose="05000000000000000000" pitchFamily="2" charset="2"/>
              </a:rPr>
              <a:t>                  </a:t>
            </a:r>
            <a:endParaRPr lang="zh-CN" altLang="en-US" sz="1900">
              <a:latin typeface="Times New Roman" panose="02020603050405020304" pitchFamily="18" charset="0"/>
              <a:ea typeface="华文细黑" panose="0201060004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fade">
                                      <p:cBhvr>
                                        <p:cTn id="7" dur="250"/>
                                        <p:tgtEl>
                                          <p:spTgt spid="962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6260"/>
                                        </p:tgtEl>
                                        <p:attrNameLst>
                                          <p:attrName>style.visibility</p:attrName>
                                        </p:attrNameLst>
                                      </p:cBhvr>
                                      <p:to>
                                        <p:strVal val="visible"/>
                                      </p:to>
                                    </p:set>
                                    <p:animEffect transition="in" filter="fade">
                                      <p:cBhvr>
                                        <p:cTn id="11" dur="250"/>
                                        <p:tgtEl>
                                          <p:spTgt spid="9626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6261"/>
                                        </p:tgtEl>
                                        <p:attrNameLst>
                                          <p:attrName>style.visibility</p:attrName>
                                        </p:attrNameLst>
                                      </p:cBhvr>
                                      <p:to>
                                        <p:strVal val="visible"/>
                                      </p:to>
                                    </p:set>
                                    <p:animEffect transition="in" filter="fade">
                                      <p:cBhvr>
                                        <p:cTn id="15" dur="250"/>
                                        <p:tgtEl>
                                          <p:spTgt spid="9626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6262"/>
                                        </p:tgtEl>
                                        <p:attrNameLst>
                                          <p:attrName>style.visibility</p:attrName>
                                        </p:attrNameLst>
                                      </p:cBhvr>
                                      <p:to>
                                        <p:strVal val="visible"/>
                                      </p:to>
                                    </p:set>
                                    <p:animEffect transition="in" filter="fade">
                                      <p:cBhvr>
                                        <p:cTn id="19" dur="250"/>
                                        <p:tgtEl>
                                          <p:spTgt spid="9626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6263"/>
                                        </p:tgtEl>
                                        <p:attrNameLst>
                                          <p:attrName>style.visibility</p:attrName>
                                        </p:attrNameLst>
                                      </p:cBhvr>
                                      <p:to>
                                        <p:strVal val="visible"/>
                                      </p:to>
                                    </p:set>
                                    <p:animEffect transition="in" filter="fade">
                                      <p:cBhvr>
                                        <p:cTn id="23" dur="250"/>
                                        <p:tgtEl>
                                          <p:spTgt spid="9626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6265"/>
                                        </p:tgtEl>
                                        <p:attrNameLst>
                                          <p:attrName>style.visibility</p:attrName>
                                        </p:attrNameLst>
                                      </p:cBhvr>
                                      <p:to>
                                        <p:strVal val="visible"/>
                                      </p:to>
                                    </p:set>
                                    <p:animEffect transition="in" filter="fade">
                                      <p:cBhvr>
                                        <p:cTn id="27" dur="250"/>
                                        <p:tgtEl>
                                          <p:spTgt spid="9626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6264"/>
                                        </p:tgtEl>
                                        <p:attrNameLst>
                                          <p:attrName>style.visibility</p:attrName>
                                        </p:attrNameLst>
                                      </p:cBhvr>
                                      <p:to>
                                        <p:strVal val="visible"/>
                                      </p:to>
                                    </p:set>
                                    <p:animEffect transition="in" filter="fade">
                                      <p:cBhvr>
                                        <p:cTn id="31" dur="250"/>
                                        <p:tgtEl>
                                          <p:spTgt spid="96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0" grpId="0"/>
      <p:bldP spid="96261" grpId="0"/>
      <p:bldP spid="96262" grpId="0"/>
      <p:bldP spid="96263" grpId="0"/>
      <p:bldP spid="96264" grpId="0"/>
      <p:bldP spid="9626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灯片编号占位符 3"/>
          <p:cNvSpPr>
            <a:spLocks noGrp="1"/>
          </p:cNvSpPr>
          <p:nvPr>
            <p:ph type="sldNum" sz="quarter" idx="12"/>
          </p:nvPr>
        </p:nvSpPr>
        <p:spPr>
          <a:noFill/>
        </p:spPr>
        <p:txBody>
          <a:bodyPr/>
          <a:lstStyle/>
          <a:p>
            <a:fld id="{A3B1F48A-5854-43A1-AACB-513950DFD09B}" type="slidenum">
              <a:rPr lang="zh-CN" altLang="en-US" smtClean="0">
                <a:ea typeface="华文细黑" panose="02010600040101010101" pitchFamily="2" charset="-122"/>
              </a:rPr>
            </a:fld>
            <a:endParaRPr lang="en-US" altLang="zh-CN">
              <a:ea typeface="华文细黑" panose="02010600040101010101" pitchFamily="2" charset="-122"/>
            </a:endParaRPr>
          </a:p>
        </p:txBody>
      </p:sp>
      <p:pic>
        <p:nvPicPr>
          <p:cNvPr id="125954" name="内容占位符 4"/>
          <p:cNvPicPr>
            <a:picLocks noGrp="1" noChangeAspect="1"/>
          </p:cNvPicPr>
          <p:nvPr>
            <p:ph idx="1"/>
          </p:nvPr>
        </p:nvPicPr>
        <p:blipFill>
          <a:blip r:embed="rId1" cstate="print">
            <a:clrChange>
              <a:clrFrom>
                <a:srgbClr val="FCFCFC"/>
              </a:clrFrom>
              <a:clrTo>
                <a:srgbClr val="FCFCFC">
                  <a:alpha val="0"/>
                </a:srgbClr>
              </a:clrTo>
            </a:clrChange>
          </a:blip>
          <a:srcRect/>
          <a:stretch>
            <a:fillRect/>
          </a:stretch>
        </p:blipFill>
        <p:spPr>
          <a:xfrm>
            <a:off x="1331913" y="981075"/>
            <a:ext cx="6407150" cy="4608513"/>
          </a:xfr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灯片编号占位符 5"/>
          <p:cNvSpPr>
            <a:spLocks noGrp="1"/>
          </p:cNvSpPr>
          <p:nvPr>
            <p:ph type="sldNum" sz="quarter" idx="12"/>
          </p:nvPr>
        </p:nvSpPr>
        <p:spPr>
          <a:noFill/>
        </p:spPr>
        <p:txBody>
          <a:bodyPr/>
          <a:lstStyle/>
          <a:p>
            <a:fld id="{574858F4-4325-4967-8486-70C74BD30D17}"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97283" name="Rectangle 3"/>
          <p:cNvSpPr>
            <a:spLocks noGrp="1" noChangeArrowheads="1"/>
          </p:cNvSpPr>
          <p:nvPr>
            <p:ph type="body" idx="1"/>
          </p:nvPr>
        </p:nvSpPr>
        <p:spPr>
          <a:xfrm>
            <a:off x="571500" y="357188"/>
            <a:ext cx="8229600" cy="5438775"/>
          </a:xfrm>
        </p:spPr>
        <p:txBody>
          <a:bodyPr/>
          <a:lstStyle/>
          <a:p>
            <a:pPr eaLnBrk="1" hangingPunct="1">
              <a:lnSpc>
                <a:spcPct val="130000"/>
              </a:lnSpc>
              <a:defRPr/>
            </a:pPr>
            <a:r>
              <a:rPr lang="zh-CN" altLang="en-US" sz="2100" b="1" dirty="0"/>
              <a:t>判断：考察全部项目集</a:t>
            </a:r>
            <a:endParaRPr lang="zh-CN" altLang="en-US" sz="2100" b="1" dirty="0"/>
          </a:p>
          <a:p>
            <a:pPr lvl="1" eaLnBrk="1" hangingPunct="1">
              <a:lnSpc>
                <a:spcPct val="130000"/>
              </a:lnSpc>
              <a:buFont typeface="Wingdings" panose="05000000000000000000" pitchFamily="2" charset="2"/>
              <a:buNone/>
              <a:defRPr/>
            </a:pPr>
            <a:r>
              <a:rPr lang="zh-CN" altLang="en-US" sz="2000" b="1" dirty="0"/>
              <a:t>（</a:t>
            </a:r>
            <a:r>
              <a:rPr lang="en-US" altLang="zh-CN" sz="2000" b="1" dirty="0"/>
              <a:t>1</a:t>
            </a:r>
            <a:r>
              <a:rPr lang="zh-CN" altLang="en-US" sz="2000" b="1" dirty="0"/>
              <a:t>）只有一个项目，不可能冲突</a:t>
            </a:r>
            <a:endParaRPr lang="zh-CN" altLang="en-US" sz="2000" b="1" dirty="0"/>
          </a:p>
          <a:p>
            <a:pPr lvl="1" eaLnBrk="1" hangingPunct="1">
              <a:lnSpc>
                <a:spcPct val="130000"/>
              </a:lnSpc>
              <a:buFont typeface="Wingdings" panose="05000000000000000000" pitchFamily="2" charset="2"/>
              <a:buNone/>
              <a:defRPr/>
            </a:pPr>
            <a:r>
              <a:rPr lang="zh-CN" altLang="en-US" sz="2000" b="1" dirty="0"/>
              <a:t>（</a:t>
            </a:r>
            <a:r>
              <a:rPr lang="en-US" altLang="zh-CN" sz="2000" b="1" dirty="0"/>
              <a:t>2</a:t>
            </a:r>
            <a:r>
              <a:rPr lang="zh-CN" altLang="en-US" sz="2000" b="1" dirty="0"/>
              <a:t>）没有归约项目，也不可能冲突</a:t>
            </a:r>
            <a:endParaRPr lang="zh-CN" altLang="en-US" sz="2000" b="1" dirty="0"/>
          </a:p>
          <a:p>
            <a:pPr eaLnBrk="1" hangingPunct="1">
              <a:lnSpc>
                <a:spcPct val="130000"/>
              </a:lnSpc>
              <a:defRPr/>
            </a:pPr>
            <a:r>
              <a:rPr lang="zh-CN" altLang="en-US" sz="2100" b="1" dirty="0"/>
              <a:t>只有</a:t>
            </a:r>
            <a:r>
              <a:rPr lang="en-US" altLang="zh-CN" sz="2100" b="1" dirty="0"/>
              <a:t>I</a:t>
            </a:r>
            <a:r>
              <a:rPr lang="en-US" altLang="zh-CN" sz="2100" b="1" baseline="-25000" dirty="0"/>
              <a:t>2</a:t>
            </a:r>
            <a:r>
              <a:rPr lang="en-US" altLang="zh-CN" sz="2100" b="1" dirty="0"/>
              <a:t>,I</a:t>
            </a:r>
            <a:r>
              <a:rPr lang="en-US" altLang="zh-CN" sz="2100" b="1" baseline="-25000" dirty="0"/>
              <a:t>9</a:t>
            </a:r>
            <a:r>
              <a:rPr lang="zh-CN" altLang="en-US" sz="2100" b="1" dirty="0"/>
              <a:t>中存在移进</a:t>
            </a:r>
            <a:r>
              <a:rPr lang="en-US" altLang="zh-CN" sz="2100" b="1" dirty="0"/>
              <a:t>-</a:t>
            </a:r>
            <a:r>
              <a:rPr lang="zh-CN" altLang="en-US" sz="2400" b="1" dirty="0"/>
              <a:t>归</a:t>
            </a:r>
            <a:r>
              <a:rPr lang="zh-CN" altLang="en-US" sz="2100" b="1" dirty="0"/>
              <a:t>约冲突：</a:t>
            </a:r>
            <a:endParaRPr lang="zh-CN" altLang="en-US" sz="2100" b="1" dirty="0"/>
          </a:p>
          <a:p>
            <a:pPr lvl="1" eaLnBrk="1" hangingPunct="1">
              <a:lnSpc>
                <a:spcPct val="130000"/>
              </a:lnSpc>
              <a:buFont typeface="Wingdings" panose="05000000000000000000" pitchFamily="2" charset="2"/>
              <a:buNone/>
              <a:defRPr/>
            </a:pPr>
            <a:r>
              <a:rPr lang="en-US" altLang="zh-CN" sz="2000" b="1" dirty="0"/>
              <a:t>I</a:t>
            </a:r>
            <a:r>
              <a:rPr lang="en-US" altLang="zh-CN" sz="2100" b="1" baseline="-25000" dirty="0"/>
              <a:t>1</a:t>
            </a:r>
            <a:r>
              <a:rPr lang="zh-CN" altLang="en-US" sz="2000" b="1" dirty="0"/>
              <a:t>中：</a:t>
            </a:r>
            <a:r>
              <a:rPr lang="en-US" altLang="zh-CN" sz="2000" b="1" dirty="0"/>
              <a:t>S’</a:t>
            </a:r>
            <a:r>
              <a:rPr lang="en-US" altLang="zh-CN" sz="2000" b="1" dirty="0">
                <a:sym typeface="Wingdings" panose="05000000000000000000" pitchFamily="2" charset="2"/>
              </a:rPr>
              <a:t>E.</a:t>
            </a:r>
            <a:r>
              <a:rPr lang="zh-CN" altLang="en-US" sz="2000" b="1" dirty="0">
                <a:sym typeface="Wingdings" panose="05000000000000000000" pitchFamily="2" charset="2"/>
              </a:rPr>
              <a:t>只有在遇到</a:t>
            </a:r>
            <a:r>
              <a:rPr lang="en-US" altLang="zh-CN" sz="2000" b="1" dirty="0">
                <a:sym typeface="Wingdings" panose="05000000000000000000" pitchFamily="2" charset="2"/>
              </a:rPr>
              <a:t>’#’</a:t>
            </a:r>
            <a:r>
              <a:rPr lang="zh-CN" altLang="en-US" sz="2000" b="1" dirty="0">
                <a:sym typeface="Wingdings" panose="05000000000000000000" pitchFamily="2" charset="2"/>
              </a:rPr>
              <a:t>号时，接受；</a:t>
            </a:r>
            <a:endParaRPr lang="zh-CN" altLang="en-US" sz="2000" b="1" dirty="0">
              <a:sym typeface="Wingdings" panose="05000000000000000000" pitchFamily="2" charset="2"/>
            </a:endParaRPr>
          </a:p>
          <a:p>
            <a:pPr lvl="1" eaLnBrk="1" hangingPunct="1">
              <a:lnSpc>
                <a:spcPct val="130000"/>
              </a:lnSpc>
              <a:buFont typeface="Wingdings" panose="05000000000000000000" pitchFamily="2" charset="2"/>
              <a:buNone/>
              <a:defRPr/>
            </a:pPr>
            <a:r>
              <a:rPr lang="en-US" altLang="zh-CN" sz="2000" b="1" dirty="0">
                <a:sym typeface="Wingdings" panose="05000000000000000000" pitchFamily="2" charset="2"/>
              </a:rPr>
              <a:t>           EE.+T</a:t>
            </a:r>
            <a:r>
              <a:rPr lang="zh-CN" altLang="en-US" sz="2000" b="1" dirty="0">
                <a:sym typeface="Wingdings" panose="05000000000000000000" pitchFamily="2" charset="2"/>
              </a:rPr>
              <a:t>，遇到’</a:t>
            </a:r>
            <a:r>
              <a:rPr lang="en-US" altLang="zh-CN" sz="2000" b="1" dirty="0">
                <a:sym typeface="Wingdings" panose="05000000000000000000" pitchFamily="2" charset="2"/>
              </a:rPr>
              <a:t>+‘</a:t>
            </a:r>
            <a:r>
              <a:rPr lang="zh-CN" altLang="en-US" sz="2000" b="1" dirty="0">
                <a:sym typeface="Wingdings" panose="05000000000000000000" pitchFamily="2" charset="2"/>
              </a:rPr>
              <a:t>号移进，不冲突</a:t>
            </a:r>
            <a:endParaRPr lang="zh-CN" altLang="en-US" sz="2000" b="1" dirty="0">
              <a:sym typeface="Wingdings" panose="05000000000000000000" pitchFamily="2" charset="2"/>
            </a:endParaRPr>
          </a:p>
          <a:p>
            <a:pPr marL="268605" lvl="1" indent="76200" eaLnBrk="1" hangingPunct="1">
              <a:lnSpc>
                <a:spcPct val="130000"/>
              </a:lnSpc>
              <a:buFont typeface="Wingdings" panose="05000000000000000000" pitchFamily="2" charset="2"/>
              <a:buNone/>
              <a:defRPr/>
            </a:pPr>
            <a:r>
              <a:rPr lang="en-US" altLang="zh-CN" sz="2000" b="1" dirty="0">
                <a:sym typeface="Wingdings" panose="05000000000000000000" pitchFamily="2" charset="2"/>
              </a:rPr>
              <a:t>I</a:t>
            </a:r>
            <a:r>
              <a:rPr lang="en-US" altLang="zh-CN" sz="2100" b="1" baseline="-25000" dirty="0">
                <a:sym typeface="Wingdings" panose="05000000000000000000" pitchFamily="2" charset="2"/>
              </a:rPr>
              <a:t>2</a:t>
            </a:r>
            <a:r>
              <a:rPr lang="zh-CN" altLang="en-US" sz="2000" b="1" dirty="0">
                <a:sym typeface="Wingdings" panose="05000000000000000000" pitchFamily="2" charset="2"/>
              </a:rPr>
              <a:t>中：</a:t>
            </a:r>
            <a:r>
              <a:rPr lang="en-US" altLang="zh-CN" sz="2000" b="1" dirty="0">
                <a:sym typeface="Wingdings" panose="05000000000000000000" pitchFamily="2" charset="2"/>
              </a:rPr>
              <a:t>ET. ,  TT.*F      </a:t>
            </a:r>
            <a:r>
              <a:rPr lang="zh-CN" altLang="en-US" sz="2000" b="1" dirty="0">
                <a:sym typeface="Wingdings" panose="05000000000000000000" pitchFamily="2" charset="2"/>
              </a:rPr>
              <a:t>由于</a:t>
            </a:r>
            <a:r>
              <a:rPr lang="en-US" altLang="zh-CN" sz="2000" b="1" dirty="0">
                <a:sym typeface="Wingdings" panose="05000000000000000000" pitchFamily="2" charset="2"/>
              </a:rPr>
              <a:t>follow(E)={+, ), #}</a:t>
            </a:r>
            <a:r>
              <a:rPr lang="zh-CN" altLang="en-US" sz="2000" b="1" dirty="0">
                <a:sym typeface="Wingdings" panose="05000000000000000000" pitchFamily="2" charset="2"/>
              </a:rPr>
              <a:t>，所以面临</a:t>
            </a:r>
            <a:r>
              <a:rPr lang="en-US" altLang="zh-CN" sz="2000" b="1" dirty="0">
                <a:sym typeface="Wingdings" panose="05000000000000000000" pitchFamily="2" charset="2"/>
              </a:rPr>
              <a:t>+,),#</a:t>
            </a:r>
            <a:r>
              <a:rPr lang="zh-CN" altLang="en-US" sz="2000" b="1" dirty="0">
                <a:sym typeface="Wingdings" panose="05000000000000000000" pitchFamily="2" charset="2"/>
              </a:rPr>
              <a:t>时，用产生式</a:t>
            </a:r>
            <a:r>
              <a:rPr lang="en-US" altLang="zh-CN" sz="2000" b="1" dirty="0">
                <a:sym typeface="Wingdings" panose="05000000000000000000" pitchFamily="2" charset="2"/>
              </a:rPr>
              <a:t>ET</a:t>
            </a:r>
            <a:r>
              <a:rPr lang="zh-CN" altLang="en-US" sz="2000" b="1" dirty="0">
                <a:sym typeface="Wingdings" panose="05000000000000000000" pitchFamily="2" charset="2"/>
              </a:rPr>
              <a:t>规约。当面临</a:t>
            </a:r>
            <a:r>
              <a:rPr lang="en-US" altLang="zh-CN" sz="2000" b="1" dirty="0">
                <a:sym typeface="Wingdings" panose="05000000000000000000" pitchFamily="2" charset="2"/>
              </a:rPr>
              <a:t>’*’</a:t>
            </a:r>
            <a:r>
              <a:rPr lang="zh-CN" altLang="en-US" sz="2000" b="1" dirty="0">
                <a:sym typeface="Wingdings" panose="05000000000000000000" pitchFamily="2" charset="2"/>
              </a:rPr>
              <a:t>号时，则移进。可解决冲突</a:t>
            </a:r>
            <a:endParaRPr lang="zh-CN" altLang="en-US" sz="2000" b="1" dirty="0">
              <a:sym typeface="Wingdings" panose="05000000000000000000" pitchFamily="2" charset="2"/>
            </a:endParaRPr>
          </a:p>
          <a:p>
            <a:pPr marL="360680" lvl="1" indent="-15875" eaLnBrk="1" hangingPunct="1">
              <a:lnSpc>
                <a:spcPct val="130000"/>
              </a:lnSpc>
              <a:buFont typeface="Wingdings" panose="05000000000000000000" pitchFamily="2" charset="2"/>
              <a:buNone/>
              <a:defRPr/>
            </a:pPr>
            <a:r>
              <a:rPr lang="en-US" altLang="zh-CN" sz="2000" b="1" dirty="0">
                <a:sym typeface="Wingdings" panose="05000000000000000000" pitchFamily="2" charset="2"/>
              </a:rPr>
              <a:t>I</a:t>
            </a:r>
            <a:r>
              <a:rPr lang="en-US" altLang="zh-CN" sz="2100" b="1" baseline="-25000" dirty="0">
                <a:sym typeface="Wingdings" panose="05000000000000000000" pitchFamily="2" charset="2"/>
              </a:rPr>
              <a:t>9</a:t>
            </a:r>
            <a:r>
              <a:rPr lang="zh-CN" altLang="en-US" sz="2000" b="1" dirty="0">
                <a:sym typeface="Wingdings" panose="05000000000000000000" pitchFamily="2" charset="2"/>
              </a:rPr>
              <a:t>中：</a:t>
            </a:r>
            <a:r>
              <a:rPr lang="en-US" altLang="zh-CN" sz="2000" b="1" dirty="0">
                <a:sym typeface="Wingdings" panose="05000000000000000000" pitchFamily="2" charset="2"/>
              </a:rPr>
              <a:t>EE+T, TT.*F  </a:t>
            </a:r>
            <a:r>
              <a:rPr lang="zh-CN" altLang="en-US" sz="2000" b="1" dirty="0">
                <a:sym typeface="Wingdings" panose="05000000000000000000" pitchFamily="2" charset="2"/>
              </a:rPr>
              <a:t>与</a:t>
            </a:r>
            <a:r>
              <a:rPr lang="en-US" altLang="zh-CN" sz="2000" b="1" dirty="0">
                <a:sym typeface="Wingdings" panose="05000000000000000000" pitchFamily="2" charset="2"/>
              </a:rPr>
              <a:t>I2</a:t>
            </a:r>
            <a:r>
              <a:rPr lang="zh-CN" altLang="en-US" sz="2000" b="1" dirty="0">
                <a:sym typeface="Wingdings" panose="05000000000000000000" pitchFamily="2" charset="2"/>
              </a:rPr>
              <a:t>类似，遇到</a:t>
            </a:r>
            <a:r>
              <a:rPr lang="en-US" altLang="zh-CN" sz="2000" b="1" dirty="0">
                <a:sym typeface="Wingdings" panose="05000000000000000000" pitchFamily="2" charset="2"/>
              </a:rPr>
              <a:t>follow(E)={+,),#}</a:t>
            </a:r>
            <a:r>
              <a:rPr lang="zh-CN" altLang="en-US" sz="2100" b="1" dirty="0"/>
              <a:t>归</a:t>
            </a:r>
            <a:r>
              <a:rPr lang="zh-CN" altLang="en-US" sz="2000" b="1" dirty="0">
                <a:sym typeface="Wingdings" panose="05000000000000000000" pitchFamily="2" charset="2"/>
              </a:rPr>
              <a:t>约，遇到*号移进</a:t>
            </a:r>
            <a:endParaRPr lang="zh-CN" altLang="en-US" sz="2000" b="1" dirty="0">
              <a:sym typeface="Wingdings" panose="05000000000000000000" pitchFamily="2" charset="2"/>
            </a:endParaRPr>
          </a:p>
          <a:p>
            <a:pPr lvl="1" eaLnBrk="1" hangingPunct="1">
              <a:lnSpc>
                <a:spcPct val="130000"/>
              </a:lnSpc>
              <a:buFont typeface="Wingdings" panose="05000000000000000000" pitchFamily="2" charset="2"/>
              <a:buNone/>
              <a:defRPr/>
            </a:pPr>
            <a:r>
              <a:rPr lang="zh-CN" altLang="en-US" sz="2000" b="1" dirty="0">
                <a:solidFill>
                  <a:srgbClr val="FF0000"/>
                </a:solidFill>
              </a:rPr>
              <a:t>所以文法是</a:t>
            </a:r>
            <a:r>
              <a:rPr lang="en-US" altLang="zh-CN" sz="2000" b="1" dirty="0">
                <a:solidFill>
                  <a:srgbClr val="FF0000"/>
                </a:solidFill>
              </a:rPr>
              <a:t>SLR(1)</a:t>
            </a:r>
            <a:r>
              <a:rPr lang="zh-CN" altLang="en-US" sz="2000" b="1" dirty="0">
                <a:solidFill>
                  <a:srgbClr val="FF0000"/>
                </a:solidFill>
              </a:rPr>
              <a:t>文法，不是</a:t>
            </a:r>
            <a:r>
              <a:rPr lang="en-US" altLang="zh-CN" sz="2000" b="1" dirty="0">
                <a:solidFill>
                  <a:srgbClr val="FF0000"/>
                </a:solidFill>
              </a:rPr>
              <a:t>LR(0)</a:t>
            </a:r>
            <a:r>
              <a:rPr lang="zh-CN" altLang="en-US" sz="2000" b="1" dirty="0">
                <a:solidFill>
                  <a:srgbClr val="FF0000"/>
                </a:solidFill>
              </a:rPr>
              <a:t>文法</a:t>
            </a:r>
            <a:endParaRPr lang="zh-CN" altLang="en-US" sz="2000" b="1" dirty="0">
              <a:solidFill>
                <a:srgbClr val="FF0000"/>
              </a:solidFill>
            </a:endParaRPr>
          </a:p>
          <a:p>
            <a:pPr lvl="1" eaLnBrk="1" hangingPunct="1">
              <a:lnSpc>
                <a:spcPct val="90000"/>
              </a:lnSpc>
              <a:defRPr/>
            </a:pP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fade">
                                      <p:cBhvr>
                                        <p:cTn id="7" dur="500"/>
                                        <p:tgtEl>
                                          <p:spTgt spid="9728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7283">
                                            <p:txEl>
                                              <p:pRg st="1" end="1"/>
                                            </p:txEl>
                                          </p:spTgt>
                                        </p:tgtEl>
                                        <p:attrNameLst>
                                          <p:attrName>style.visibility</p:attrName>
                                        </p:attrNameLst>
                                      </p:cBhvr>
                                      <p:to>
                                        <p:strVal val="visible"/>
                                      </p:to>
                                    </p:set>
                                    <p:animEffect transition="in" filter="fade">
                                      <p:cBhvr>
                                        <p:cTn id="10" dur="500"/>
                                        <p:tgtEl>
                                          <p:spTgt spid="9728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animEffect transition="in" filter="fade">
                                      <p:cBhvr>
                                        <p:cTn id="13" dur="500"/>
                                        <p:tgtEl>
                                          <p:spTgt spid="9728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7283">
                                            <p:txEl>
                                              <p:pRg st="3" end="3"/>
                                            </p:txEl>
                                          </p:spTgt>
                                        </p:tgtEl>
                                        <p:attrNameLst>
                                          <p:attrName>style.visibility</p:attrName>
                                        </p:attrNameLst>
                                      </p:cBhvr>
                                      <p:to>
                                        <p:strVal val="visible"/>
                                      </p:to>
                                    </p:set>
                                    <p:animEffect transition="in" filter="fade">
                                      <p:cBhvr>
                                        <p:cTn id="18" dur="500"/>
                                        <p:tgtEl>
                                          <p:spTgt spid="972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animEffect transition="in" filter="fade">
                                      <p:cBhvr>
                                        <p:cTn id="23" dur="500"/>
                                        <p:tgtEl>
                                          <p:spTgt spid="9728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7283">
                                            <p:txEl>
                                              <p:pRg st="5" end="5"/>
                                            </p:txEl>
                                          </p:spTgt>
                                        </p:tgtEl>
                                        <p:attrNameLst>
                                          <p:attrName>style.visibility</p:attrName>
                                        </p:attrNameLst>
                                      </p:cBhvr>
                                      <p:to>
                                        <p:strVal val="visible"/>
                                      </p:to>
                                    </p:set>
                                    <p:animEffect transition="in" filter="fade">
                                      <p:cBhvr>
                                        <p:cTn id="26" dur="500"/>
                                        <p:tgtEl>
                                          <p:spTgt spid="9728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7283">
                                            <p:txEl>
                                              <p:pRg st="6" end="6"/>
                                            </p:txEl>
                                          </p:spTgt>
                                        </p:tgtEl>
                                        <p:attrNameLst>
                                          <p:attrName>style.visibility</p:attrName>
                                        </p:attrNameLst>
                                      </p:cBhvr>
                                      <p:to>
                                        <p:strVal val="visible"/>
                                      </p:to>
                                    </p:set>
                                    <p:animEffect transition="in" filter="fade">
                                      <p:cBhvr>
                                        <p:cTn id="31" dur="500"/>
                                        <p:tgtEl>
                                          <p:spTgt spid="9728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7283">
                                            <p:txEl>
                                              <p:pRg st="7" end="7"/>
                                            </p:txEl>
                                          </p:spTgt>
                                        </p:tgtEl>
                                        <p:attrNameLst>
                                          <p:attrName>style.visibility</p:attrName>
                                        </p:attrNameLst>
                                      </p:cBhvr>
                                      <p:to>
                                        <p:strVal val="visible"/>
                                      </p:to>
                                    </p:set>
                                    <p:animEffect transition="in" filter="fade">
                                      <p:cBhvr>
                                        <p:cTn id="36" dur="500"/>
                                        <p:tgtEl>
                                          <p:spTgt spid="9728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7283">
                                            <p:txEl>
                                              <p:pRg st="8" end="8"/>
                                            </p:txEl>
                                          </p:spTgt>
                                        </p:tgtEl>
                                        <p:attrNameLst>
                                          <p:attrName>style.visibility</p:attrName>
                                        </p:attrNameLst>
                                      </p:cBhvr>
                                      <p:to>
                                        <p:strVal val="visible"/>
                                      </p:to>
                                    </p:set>
                                    <p:animEffect transition="in" filter="fade">
                                      <p:cBhvr>
                                        <p:cTn id="41" dur="500"/>
                                        <p:tgtEl>
                                          <p:spTgt spid="972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灯片编号占位符 5"/>
          <p:cNvSpPr>
            <a:spLocks noGrp="1"/>
          </p:cNvSpPr>
          <p:nvPr>
            <p:ph type="sldNum" sz="quarter" idx="12"/>
          </p:nvPr>
        </p:nvSpPr>
        <p:spPr>
          <a:noFill/>
        </p:spPr>
        <p:txBody>
          <a:bodyPr/>
          <a:lstStyle/>
          <a:p>
            <a:fld id="{B94E57A8-D51D-45E9-9729-7B20DDCBB9DB}"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28002" name="Rectangle 157"/>
          <p:cNvSpPr>
            <a:spLocks noGrp="1" noChangeArrowheads="1"/>
          </p:cNvSpPr>
          <p:nvPr>
            <p:ph type="title"/>
          </p:nvPr>
        </p:nvSpPr>
        <p:spPr>
          <a:xfrm>
            <a:off x="323850" y="404813"/>
            <a:ext cx="8229600" cy="558800"/>
          </a:xfrm>
        </p:spPr>
        <p:txBody>
          <a:bodyPr/>
          <a:lstStyle/>
          <a:p>
            <a:pPr algn="ctr" eaLnBrk="1" hangingPunct="1"/>
            <a:r>
              <a:rPr lang="en-US" altLang="zh-CN" sz="3800"/>
              <a:t>SLR(1)</a:t>
            </a:r>
            <a:r>
              <a:rPr lang="zh-CN" altLang="en-US" sz="3800"/>
              <a:t>分析表</a:t>
            </a:r>
            <a:endParaRPr lang="zh-CN" altLang="en-US" sz="3800"/>
          </a:p>
        </p:txBody>
      </p:sp>
      <p:graphicFrame>
        <p:nvGraphicFramePr>
          <p:cNvPr id="590044" name="Group 220"/>
          <p:cNvGraphicFramePr>
            <a:graphicFrameLocks noGrp="1"/>
          </p:cNvGraphicFramePr>
          <p:nvPr>
            <p:ph idx="1"/>
          </p:nvPr>
        </p:nvGraphicFramePr>
        <p:xfrm>
          <a:off x="323850" y="1052513"/>
          <a:ext cx="8424863" cy="5181762"/>
        </p:xfrm>
        <a:graphic>
          <a:graphicData uri="http://schemas.openxmlformats.org/drawingml/2006/table">
            <a:tbl>
              <a:tblPr/>
              <a:tblGrid>
                <a:gridCol w="842963"/>
                <a:gridCol w="841375"/>
                <a:gridCol w="842962"/>
                <a:gridCol w="842963"/>
                <a:gridCol w="842962"/>
                <a:gridCol w="841375"/>
                <a:gridCol w="842963"/>
                <a:gridCol w="842962"/>
                <a:gridCol w="841375"/>
                <a:gridCol w="842963"/>
              </a:tblGrid>
              <a:tr h="36512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状态</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ACTION</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hMerge="1">
                  <a:tcPr/>
                </a:tc>
                <a:tc hMerge="1">
                  <a:tcPr/>
                </a:tc>
                <a:tc grid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GOTO</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r>
              <a:tr h="427038">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i</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acc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7</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S4</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8 </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zh-CN" altLang="en-US"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endParaRPr kumimoji="0" lang="zh-CN" altLang="en-US"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9</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7</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10</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8</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11</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9</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7</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10</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11</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灯片编号占位符 6"/>
          <p:cNvSpPr>
            <a:spLocks noGrp="1"/>
          </p:cNvSpPr>
          <p:nvPr>
            <p:ph type="sldNum" sz="quarter" idx="12"/>
          </p:nvPr>
        </p:nvSpPr>
        <p:spPr>
          <a:noFill/>
        </p:spPr>
        <p:txBody>
          <a:bodyPr/>
          <a:lstStyle/>
          <a:p>
            <a:fld id="{872964D1-4D30-491F-9E88-C017504A666F}" type="slidenum">
              <a:rPr lang="zh-CN" altLang="en-US" smtClean="0">
                <a:ea typeface="华文细黑" panose="02010600040101010101" pitchFamily="2" charset="-122"/>
              </a:rPr>
            </a:fld>
            <a:endParaRPr lang="en-US" altLang="zh-CN">
              <a:ea typeface="华文细黑" panose="02010600040101010101" pitchFamily="2" charset="-122"/>
            </a:endParaRPr>
          </a:p>
        </p:txBody>
      </p:sp>
      <p:graphicFrame>
        <p:nvGraphicFramePr>
          <p:cNvPr id="593989" name="Group 69"/>
          <p:cNvGraphicFramePr>
            <a:graphicFrameLocks noGrp="1"/>
          </p:cNvGraphicFramePr>
          <p:nvPr>
            <p:ph sz="half" idx="2"/>
          </p:nvPr>
        </p:nvGraphicFramePr>
        <p:xfrm>
          <a:off x="611188" y="1341438"/>
          <a:ext cx="7848600" cy="4828176"/>
        </p:xfrm>
        <a:graphic>
          <a:graphicData uri="http://schemas.openxmlformats.org/drawingml/2006/table">
            <a:tbl>
              <a:tblPr/>
              <a:tblGrid>
                <a:gridCol w="1944687"/>
                <a:gridCol w="863600"/>
                <a:gridCol w="865188"/>
                <a:gridCol w="792162"/>
                <a:gridCol w="719138"/>
                <a:gridCol w="792162"/>
                <a:gridCol w="792163"/>
                <a:gridCol w="576262"/>
                <a:gridCol w="503238"/>
              </a:tblGrid>
              <a:tr h="36512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C:</a:t>
                      </a: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状态</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g</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65125">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b</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d</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827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0</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S’</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.S</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aAd</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bAc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Saec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S.bed</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S’</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S.</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acc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3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a.Ad</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Sa.ec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A.e</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3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b.Ac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Sb.ed</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A.e</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7</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6</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9091" name="Rectangle 70"/>
          <p:cNvSpPr>
            <a:spLocks noGrp="1" noChangeArrowheads="1"/>
          </p:cNvSpPr>
          <p:nvPr>
            <p:ph type="body" sz="half" idx="1"/>
          </p:nvPr>
        </p:nvSpPr>
        <p:spPr>
          <a:xfrm>
            <a:off x="611188" y="333375"/>
            <a:ext cx="7561262" cy="935038"/>
          </a:xfrm>
        </p:spPr>
        <p:txBody>
          <a:bodyPr/>
          <a:lstStyle/>
          <a:p>
            <a:pPr eaLnBrk="1" hangingPunct="1">
              <a:lnSpc>
                <a:spcPct val="120000"/>
              </a:lnSpc>
            </a:pPr>
            <a:r>
              <a:rPr lang="zh-CN" altLang="en-US" sz="2000"/>
              <a:t>例</a:t>
            </a:r>
            <a:r>
              <a:rPr lang="en-US" altLang="zh-CN" sz="2000"/>
              <a:t>5</a:t>
            </a:r>
            <a:r>
              <a:rPr lang="zh-CN" altLang="en-US" sz="2000"/>
              <a:t>：</a:t>
            </a:r>
            <a:r>
              <a:rPr lang="en-US" altLang="zh-CN" sz="2000"/>
              <a:t>(0) S’</a:t>
            </a:r>
            <a:r>
              <a:rPr lang="en-US" altLang="zh-CN" sz="2000">
                <a:sym typeface="Wingdings" panose="05000000000000000000" pitchFamily="2" charset="2"/>
              </a:rPr>
              <a:t>S        </a:t>
            </a:r>
            <a:r>
              <a:rPr lang="en-US" altLang="zh-CN" sz="2000"/>
              <a:t>(1) S</a:t>
            </a:r>
            <a:r>
              <a:rPr lang="en-US" altLang="zh-CN" sz="2000">
                <a:sym typeface="Wingdings" panose="05000000000000000000" pitchFamily="2" charset="2"/>
              </a:rPr>
              <a:t>aAd    (2) SbAc                     </a:t>
            </a:r>
            <a:endParaRPr lang="en-US" altLang="zh-CN" sz="2000">
              <a:sym typeface="Wingdings" panose="05000000000000000000" pitchFamily="2" charset="2"/>
            </a:endParaRPr>
          </a:p>
          <a:p>
            <a:pPr eaLnBrk="1" hangingPunct="1">
              <a:lnSpc>
                <a:spcPct val="120000"/>
              </a:lnSpc>
              <a:buFont typeface="Wingdings" panose="05000000000000000000" pitchFamily="2" charset="2"/>
              <a:buNone/>
            </a:pPr>
            <a:r>
              <a:rPr lang="en-US" altLang="zh-CN" sz="2000">
                <a:sym typeface="Wingdings" panose="05000000000000000000" pitchFamily="2" charset="2"/>
              </a:rPr>
              <a:t>               (3) Saec      (4) Sbed     (5) Ae</a:t>
            </a:r>
            <a:endParaRPr lang="zh-CN" altLang="en-US" sz="200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93989"/>
                                        </p:tgtEl>
                                        <p:attrNameLst>
                                          <p:attrName>style.visibility</p:attrName>
                                        </p:attrNameLst>
                                      </p:cBhvr>
                                      <p:to>
                                        <p:strVal val="visible"/>
                                      </p:to>
                                    </p:set>
                                    <p:animEffect transition="in" filter="strips(downRight)">
                                      <p:cBhvr>
                                        <p:cTn id="7" dur="500"/>
                                        <p:tgtEl>
                                          <p:spTgt spid="593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灯片编号占位符 6"/>
          <p:cNvSpPr>
            <a:spLocks noGrp="1"/>
          </p:cNvSpPr>
          <p:nvPr>
            <p:ph type="sldNum" sz="quarter" idx="12"/>
          </p:nvPr>
        </p:nvSpPr>
        <p:spPr>
          <a:noFill/>
        </p:spPr>
        <p:txBody>
          <a:bodyPr/>
          <a:lstStyle/>
          <a:p>
            <a:fld id="{884B1122-F85A-46B9-940F-96729B2FB70C}" type="slidenum">
              <a:rPr lang="zh-CN" altLang="en-US" smtClean="0">
                <a:ea typeface="华文细黑" panose="02010600040101010101" pitchFamily="2" charset="-122"/>
              </a:rPr>
            </a:fld>
            <a:endParaRPr lang="en-US" altLang="zh-CN">
              <a:ea typeface="华文细黑" panose="02010600040101010101" pitchFamily="2" charset="-122"/>
            </a:endParaRPr>
          </a:p>
        </p:txBody>
      </p:sp>
      <p:graphicFrame>
        <p:nvGraphicFramePr>
          <p:cNvPr id="591142" name="Group 294"/>
          <p:cNvGraphicFramePr>
            <a:graphicFrameLocks noGrp="1"/>
          </p:cNvGraphicFramePr>
          <p:nvPr>
            <p:ph sz="half" idx="2"/>
            <p:custDataLst>
              <p:tags r:id="rId1"/>
            </p:custDataLst>
          </p:nvPr>
        </p:nvGraphicFramePr>
        <p:xfrm>
          <a:off x="684213" y="404813"/>
          <a:ext cx="7848600" cy="4316810"/>
        </p:xfrm>
        <a:graphic>
          <a:graphicData uri="http://schemas.openxmlformats.org/drawingml/2006/table">
            <a:tbl>
              <a:tblPr/>
              <a:tblGrid>
                <a:gridCol w="1944687"/>
                <a:gridCol w="863600"/>
                <a:gridCol w="865188"/>
                <a:gridCol w="792162"/>
                <a:gridCol w="719138"/>
                <a:gridCol w="792162"/>
                <a:gridCol w="792163"/>
                <a:gridCol w="576262"/>
                <a:gridCol w="503238"/>
              </a:tblGrid>
              <a:tr h="36512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C:</a:t>
                      </a:r>
                      <a:r>
                        <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状态</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g</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65125">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b</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d</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aA.d</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8</a:t>
                      </a:r>
                      <a:endParaRPr kumimoji="0" lang="zh-CN" altLang="en-US"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ae.c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Ae</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8</a:t>
                      </a:r>
                      <a:endParaRPr kumimoji="0" lang="zh-CN" altLang="en-US"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6</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bA.c</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10</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7</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be.d</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Ae</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zh-CN" altLang="en-US"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10</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5</a:t>
                      </a:r>
                      <a:endParaRPr kumimoji="0" lang="zh-CN" altLang="en-US"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8</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aAd</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9</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aec</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3</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10</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bAc</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2</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11</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S</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bed</a:t>
                      </a: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r</a:t>
                      </a:r>
                      <a:r>
                        <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rPr>
                        <a:t>4</a:t>
                      </a:r>
                      <a:endParaRPr kumimoji="0" lang="en-US" altLang="zh-CN" sz="1800" b="0" i="0" u="none" strike="noStrike" cap="none" normalizeH="0" baseline="-2500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1143" name="Rectangle 295"/>
          <p:cNvSpPr>
            <a:spLocks noGrp="1" noChangeArrowheads="1"/>
          </p:cNvSpPr>
          <p:nvPr>
            <p:ph type="body" sz="half" idx="1"/>
          </p:nvPr>
        </p:nvSpPr>
        <p:spPr>
          <a:xfrm>
            <a:off x="539750" y="4941888"/>
            <a:ext cx="7561263" cy="1150937"/>
          </a:xfrm>
        </p:spPr>
        <p:txBody>
          <a:bodyPr/>
          <a:lstStyle/>
          <a:p>
            <a:pPr eaLnBrk="1" hangingPunct="1">
              <a:lnSpc>
                <a:spcPct val="120000"/>
              </a:lnSpc>
              <a:buFont typeface="Wingdings" panose="05000000000000000000" pitchFamily="2" charset="2"/>
              <a:buNone/>
            </a:pPr>
            <a:r>
              <a:rPr lang="en-US" altLang="zh-CN" sz="2000">
                <a:sym typeface="Wingdings" panose="05000000000000000000" pitchFamily="2" charset="2"/>
              </a:rPr>
              <a:t>Follow(S)={#}, follow(A)={c,d}</a:t>
            </a:r>
            <a:endParaRPr lang="en-US" altLang="zh-CN" sz="2000">
              <a:sym typeface="Wingdings" panose="05000000000000000000" pitchFamily="2" charset="2"/>
            </a:endParaRPr>
          </a:p>
          <a:p>
            <a:pPr eaLnBrk="1" hangingPunct="1">
              <a:lnSpc>
                <a:spcPct val="120000"/>
              </a:lnSpc>
              <a:buFont typeface="Wingdings" panose="05000000000000000000" pitchFamily="2" charset="2"/>
              <a:buNone/>
            </a:pPr>
            <a:r>
              <a:rPr lang="zh-CN" altLang="en-US" sz="2000">
                <a:sym typeface="Wingdings" panose="05000000000000000000" pitchFamily="2" charset="2"/>
              </a:rPr>
              <a:t>在</a:t>
            </a:r>
            <a:r>
              <a:rPr lang="en-US" altLang="zh-CN" sz="2000">
                <a:sym typeface="Wingdings" panose="05000000000000000000" pitchFamily="2" charset="2"/>
              </a:rPr>
              <a:t>I</a:t>
            </a:r>
            <a:r>
              <a:rPr lang="en-US" altLang="zh-CN" sz="2000" baseline="-25000">
                <a:sym typeface="Wingdings" panose="05000000000000000000" pitchFamily="2" charset="2"/>
              </a:rPr>
              <a:t>5</a:t>
            </a:r>
            <a:r>
              <a:rPr lang="zh-CN" altLang="en-US" sz="2000">
                <a:sym typeface="Wingdings" panose="05000000000000000000" pitchFamily="2" charset="2"/>
              </a:rPr>
              <a:t>中：</a:t>
            </a:r>
            <a:r>
              <a:rPr lang="en-US" altLang="zh-CN" sz="2000">
                <a:sym typeface="Wingdings" panose="05000000000000000000" pitchFamily="2" charset="2"/>
              </a:rPr>
              <a:t>Sae.c</a:t>
            </a:r>
            <a:r>
              <a:rPr lang="zh-CN" altLang="en-US" sz="2000">
                <a:sym typeface="Wingdings" panose="05000000000000000000" pitchFamily="2" charset="2"/>
              </a:rPr>
              <a:t>遇</a:t>
            </a:r>
            <a:r>
              <a:rPr lang="en-US" altLang="zh-CN" sz="2000">
                <a:sym typeface="Wingdings" panose="05000000000000000000" pitchFamily="2" charset="2"/>
              </a:rPr>
              <a:t>c</a:t>
            </a:r>
            <a:r>
              <a:rPr lang="zh-CN" altLang="en-US" sz="2000">
                <a:sym typeface="Wingdings" panose="05000000000000000000" pitchFamily="2" charset="2"/>
              </a:rPr>
              <a:t>移进，</a:t>
            </a:r>
            <a:r>
              <a:rPr lang="en-US" altLang="zh-CN" sz="2000">
                <a:sym typeface="Wingdings" panose="05000000000000000000" pitchFamily="2" charset="2"/>
              </a:rPr>
              <a:t>Ae.</a:t>
            </a:r>
            <a:r>
              <a:rPr lang="zh-CN" altLang="en-US" sz="2000">
                <a:sym typeface="Wingdings" panose="05000000000000000000" pitchFamily="2" charset="2"/>
              </a:rPr>
              <a:t>在 </a:t>
            </a:r>
            <a:r>
              <a:rPr lang="en-US" altLang="zh-CN" sz="2000">
                <a:sym typeface="Wingdings" panose="05000000000000000000" pitchFamily="2" charset="2"/>
              </a:rPr>
              <a:t>{c,d}</a:t>
            </a:r>
            <a:r>
              <a:rPr lang="zh-CN" altLang="en-US" sz="2000">
                <a:sym typeface="Wingdings" panose="05000000000000000000" pitchFamily="2" charset="2"/>
              </a:rPr>
              <a:t>下，规约； </a:t>
            </a:r>
            <a:r>
              <a:rPr lang="en-US" altLang="zh-CN" sz="2000">
                <a:sym typeface="Wingdings" panose="05000000000000000000" pitchFamily="2" charset="2"/>
              </a:rPr>
              <a:t>I</a:t>
            </a:r>
            <a:r>
              <a:rPr lang="en-US" altLang="zh-CN" sz="2000" baseline="-25000">
                <a:sym typeface="Wingdings" panose="05000000000000000000" pitchFamily="2" charset="2"/>
              </a:rPr>
              <a:t>7</a:t>
            </a:r>
            <a:r>
              <a:rPr lang="zh-CN" altLang="en-US" sz="2000">
                <a:sym typeface="Wingdings" panose="05000000000000000000" pitchFamily="2" charset="2"/>
              </a:rPr>
              <a:t>中也有冲突</a:t>
            </a:r>
            <a:endParaRPr lang="zh-CN" altLang="en-US" sz="2000">
              <a:sym typeface="Wingdings" panose="05000000000000000000" pitchFamily="2" charset="2"/>
            </a:endParaRPr>
          </a:p>
          <a:p>
            <a:pPr eaLnBrk="1" hangingPunct="1">
              <a:lnSpc>
                <a:spcPct val="120000"/>
              </a:lnSpc>
              <a:buFont typeface="Wingdings" panose="05000000000000000000" pitchFamily="2" charset="2"/>
              <a:buNone/>
            </a:pPr>
            <a:r>
              <a:rPr lang="zh-CN" altLang="en-US" sz="2000">
                <a:solidFill>
                  <a:srgbClr val="FF0000"/>
                </a:solidFill>
                <a:sym typeface="Wingdings" panose="05000000000000000000" pitchFamily="2" charset="2"/>
              </a:rPr>
              <a:t>所以，不是</a:t>
            </a:r>
            <a:r>
              <a:rPr lang="en-US" altLang="zh-CN" sz="2000">
                <a:solidFill>
                  <a:srgbClr val="FF0000"/>
                </a:solidFill>
                <a:sym typeface="Wingdings" panose="05000000000000000000" pitchFamily="2" charset="2"/>
              </a:rPr>
              <a:t>SLR(1)</a:t>
            </a:r>
            <a:r>
              <a:rPr lang="zh-CN" altLang="en-US" sz="2000">
                <a:solidFill>
                  <a:srgbClr val="FF0000"/>
                </a:solidFill>
                <a:sym typeface="Wingdings" panose="05000000000000000000" pitchFamily="2" charset="2"/>
              </a:rPr>
              <a:t>文法；继续使用</a:t>
            </a:r>
            <a:r>
              <a:rPr lang="en-US" altLang="zh-CN" sz="2000">
                <a:solidFill>
                  <a:srgbClr val="FF0000"/>
                </a:solidFill>
                <a:sym typeface="Wingdings" panose="05000000000000000000" pitchFamily="2" charset="2"/>
              </a:rPr>
              <a:t>LR(1)</a:t>
            </a:r>
            <a:r>
              <a:rPr lang="zh-CN" altLang="en-US" sz="2000">
                <a:solidFill>
                  <a:srgbClr val="FF0000"/>
                </a:solidFill>
                <a:sym typeface="Wingdings" panose="05000000000000000000" pitchFamily="2" charset="2"/>
              </a:rPr>
              <a:t>分析，判断是</a:t>
            </a:r>
            <a:r>
              <a:rPr lang="en-US" altLang="zh-CN" sz="2000">
                <a:solidFill>
                  <a:srgbClr val="FF0000"/>
                </a:solidFill>
                <a:sym typeface="Wingdings" panose="05000000000000000000" pitchFamily="2" charset="2"/>
              </a:rPr>
              <a:t>LR(1)</a:t>
            </a:r>
            <a:r>
              <a:rPr lang="zh-CN" altLang="en-US" sz="2000">
                <a:solidFill>
                  <a:srgbClr val="FF0000"/>
                </a:solidFill>
                <a:sym typeface="Wingdings" panose="05000000000000000000" pitchFamily="2" charset="2"/>
              </a:rPr>
              <a:t>文法</a:t>
            </a:r>
            <a:endParaRPr lang="zh-CN" altLang="en-US" sz="2000">
              <a:solidFill>
                <a:srgbClr val="FF0000"/>
              </a:solidFill>
              <a:sym typeface="Wingdings" panose="05000000000000000000" pitchFamily="2" charset="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1143">
                                            <p:txEl>
                                              <p:pRg st="0" end="0"/>
                                            </p:txEl>
                                          </p:spTgt>
                                        </p:tgtEl>
                                        <p:attrNameLst>
                                          <p:attrName>style.visibility</p:attrName>
                                        </p:attrNameLst>
                                      </p:cBhvr>
                                      <p:to>
                                        <p:strVal val="visible"/>
                                      </p:to>
                                    </p:set>
                                    <p:animEffect transition="in" filter="fade">
                                      <p:cBhvr>
                                        <p:cTn id="7" dur="250"/>
                                        <p:tgtEl>
                                          <p:spTgt spid="591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1143">
                                            <p:txEl>
                                              <p:pRg st="1" end="1"/>
                                            </p:txEl>
                                          </p:spTgt>
                                        </p:tgtEl>
                                        <p:attrNameLst>
                                          <p:attrName>style.visibility</p:attrName>
                                        </p:attrNameLst>
                                      </p:cBhvr>
                                      <p:to>
                                        <p:strVal val="visible"/>
                                      </p:to>
                                    </p:set>
                                    <p:animEffect transition="in" filter="fade">
                                      <p:cBhvr>
                                        <p:cTn id="12" dur="250"/>
                                        <p:tgtEl>
                                          <p:spTgt spid="5911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1143">
                                            <p:txEl>
                                              <p:pRg st="2" end="2"/>
                                            </p:txEl>
                                          </p:spTgt>
                                        </p:tgtEl>
                                        <p:attrNameLst>
                                          <p:attrName>style.visibility</p:attrName>
                                        </p:attrNameLst>
                                      </p:cBhvr>
                                      <p:to>
                                        <p:strVal val="visible"/>
                                      </p:to>
                                    </p:set>
                                    <p:animEffect transition="in" filter="fade">
                                      <p:cBhvr>
                                        <p:cTn id="17" dur="250"/>
                                        <p:tgtEl>
                                          <p:spTgt spid="5911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灯片编号占位符 5"/>
          <p:cNvSpPr>
            <a:spLocks noGrp="1"/>
          </p:cNvSpPr>
          <p:nvPr>
            <p:ph type="sldNum" sz="quarter" idx="12"/>
          </p:nvPr>
        </p:nvSpPr>
        <p:spPr>
          <a:noFill/>
        </p:spPr>
        <p:txBody>
          <a:bodyPr/>
          <a:lstStyle/>
          <a:p>
            <a:fld id="{6B0B0B14-8BA0-4870-82F2-DDE51AB87214}"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31074" name="Text Box 3"/>
          <p:cNvSpPr txBox="1">
            <a:spLocks noChangeArrowheads="1"/>
          </p:cNvSpPr>
          <p:nvPr/>
        </p:nvSpPr>
        <p:spPr bwMode="auto">
          <a:xfrm>
            <a:off x="374650" y="115888"/>
            <a:ext cx="8229600" cy="457200"/>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7.6  </a:t>
            </a:r>
            <a:r>
              <a:rPr kumimoji="1" lang="zh-CN" altLang="en-US" sz="2400" b="1">
                <a:solidFill>
                  <a:srgbClr val="FF0000"/>
                </a:solidFill>
                <a:latin typeface="楷体_GB2312"/>
                <a:ea typeface="楷体_GB2312"/>
                <a:cs typeface="楷体_GB2312"/>
              </a:rPr>
              <a:t>二义性文法</a:t>
            </a:r>
            <a:r>
              <a:rPr lang="zh-CN" altLang="en-US" sz="2400" b="1">
                <a:solidFill>
                  <a:srgbClr val="FF0000"/>
                </a:solidFill>
                <a:latin typeface="楷体_GB2312"/>
                <a:ea typeface="楷体_GB2312"/>
                <a:cs typeface="楷体_GB2312"/>
              </a:rPr>
              <a:t>在</a:t>
            </a:r>
            <a:r>
              <a:rPr lang="en-US" altLang="zh-CN" sz="2400" b="1">
                <a:solidFill>
                  <a:srgbClr val="FF0000"/>
                </a:solidFill>
                <a:latin typeface="楷体_GB2312"/>
                <a:ea typeface="楷体_GB2312"/>
                <a:cs typeface="楷体_GB2312"/>
              </a:rPr>
              <a:t>LR</a:t>
            </a:r>
            <a:r>
              <a:rPr lang="zh-CN" altLang="en-US" sz="2400" b="1">
                <a:solidFill>
                  <a:srgbClr val="FF0000"/>
                </a:solidFill>
                <a:latin typeface="楷体_GB2312"/>
                <a:ea typeface="楷体_GB2312"/>
                <a:cs typeface="楷体_GB2312"/>
              </a:rPr>
              <a:t>分析中</a:t>
            </a:r>
            <a:r>
              <a:rPr kumimoji="1" lang="zh-CN" altLang="en-US" sz="2400" b="1">
                <a:solidFill>
                  <a:srgbClr val="FF0000"/>
                </a:solidFill>
                <a:latin typeface="楷体_GB2312"/>
                <a:ea typeface="楷体_GB2312"/>
                <a:cs typeface="楷体_GB2312"/>
              </a:rPr>
              <a:t>的应用</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101380" name="Text Box 4"/>
          <p:cNvSpPr txBox="1">
            <a:spLocks noChangeArrowheads="1"/>
          </p:cNvSpPr>
          <p:nvPr/>
        </p:nvSpPr>
        <p:spPr bwMode="auto">
          <a:xfrm>
            <a:off x="0" y="685800"/>
            <a:ext cx="9144000" cy="1768475"/>
          </a:xfrm>
          <a:prstGeom prst="rect">
            <a:avLst/>
          </a:prstGeom>
          <a:solidFill>
            <a:schemeClr val="accent1">
              <a:lumMod val="20000"/>
              <a:lumOff val="80000"/>
            </a:schemeClr>
          </a:solidFill>
          <a:ln>
            <a:noFill/>
          </a:ln>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just">
              <a:spcBef>
                <a:spcPct val="50000"/>
              </a:spcBef>
              <a:defRPr/>
            </a:pPr>
            <a:r>
              <a:rPr kumimoji="1" lang="zh-CN" altLang="en-US"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  </a:t>
            </a:r>
            <a:r>
              <a:rPr kumimoji="1" lang="zh-CN" altLang="en-US" sz="2000" b="1" dirty="0">
                <a:solidFill>
                  <a:srgbClr val="FF3300"/>
                </a:solidFill>
                <a:latin typeface="华文细黑" panose="02010600040101010101" pitchFamily="2" charset="-122"/>
                <a:ea typeface="华文细黑" panose="02010600040101010101" pitchFamily="2" charset="-122"/>
              </a:rPr>
              <a:t>例：表达式文法</a:t>
            </a:r>
            <a:endParaRPr kumimoji="1" lang="zh-CN" altLang="en-US" sz="2000" b="1" dirty="0">
              <a:solidFill>
                <a:srgbClr val="FF3300"/>
              </a:solidFill>
              <a:latin typeface="华文细黑" panose="02010600040101010101" pitchFamily="2" charset="-122"/>
              <a:ea typeface="华文细黑" panose="02010600040101010101" pitchFamily="2" charset="-122"/>
            </a:endParaRPr>
          </a:p>
          <a:p>
            <a:pPr algn="just">
              <a:spcBef>
                <a:spcPct val="50000"/>
              </a:spcBef>
              <a:defRPr/>
            </a:pPr>
            <a:r>
              <a:rPr kumimoji="1" lang="zh-CN" altLang="en-US" sz="2000" b="1" dirty="0">
                <a:solidFill>
                  <a:srgbClr val="FF3300"/>
                </a:solidFill>
                <a:latin typeface="华文细黑" panose="02010600040101010101" pitchFamily="2" charset="-122"/>
                <a:ea typeface="华文细黑" panose="02010600040101010101" pitchFamily="2" charset="-122"/>
              </a:rPr>
              <a:t> </a:t>
            </a:r>
            <a:r>
              <a:rPr kumimoji="1" lang="en-US" altLang="zh-CN" sz="2000" b="1" dirty="0">
                <a:solidFill>
                  <a:srgbClr val="FF3300"/>
                </a:solidFill>
                <a:latin typeface="华文细黑" panose="02010600040101010101" pitchFamily="2" charset="-122"/>
                <a:ea typeface="华文细黑" panose="02010600040101010101" pitchFamily="2" charset="-122"/>
              </a:rPr>
              <a:t>E</a:t>
            </a:r>
            <a:r>
              <a:rPr kumimoji="1" lang="en-US" altLang="zh-CN" sz="2000" b="1" dirty="0">
                <a:solidFill>
                  <a:srgbClr val="FF3300"/>
                </a:solidFill>
                <a:latin typeface="Times New Roman" panose="02020603050405020304" pitchFamily="18" charset="0"/>
                <a:ea typeface="华文细黑" panose="02010600040101010101" pitchFamily="2" charset="-122"/>
              </a:rPr>
              <a:t>’</a:t>
            </a:r>
            <a:r>
              <a:rPr kumimoji="1" lang="en-US" altLang="zh-CN" sz="2000" b="1" dirty="0">
                <a:latin typeface="华文细黑" panose="02010600040101010101" pitchFamily="2" charset="-122"/>
                <a:ea typeface="华文细黑" panose="02010600040101010101" pitchFamily="2" charset="-122"/>
                <a:sym typeface="Symbol" panose="05050102010706020507" pitchFamily="18" charset="2"/>
              </a:rPr>
              <a:t>E</a:t>
            </a:r>
            <a:endParaRPr kumimoji="1" lang="en-US" altLang="zh-CN" sz="2000" b="1" dirty="0">
              <a:latin typeface="华文细黑" panose="02010600040101010101" pitchFamily="2" charset="-122"/>
              <a:ea typeface="华文细黑" panose="02010600040101010101" pitchFamily="2" charset="-122"/>
              <a:sym typeface="Symbol" panose="05050102010706020507" pitchFamily="18" charset="2"/>
            </a:endParaRPr>
          </a:p>
          <a:p>
            <a:pPr algn="just">
              <a:spcBef>
                <a:spcPct val="50000"/>
              </a:spcBef>
              <a:defRPr/>
            </a:pPr>
            <a:r>
              <a:rPr kumimoji="1" lang="en-US" altLang="zh-CN" sz="2000" b="1" dirty="0">
                <a:latin typeface="华文细黑" panose="02010600040101010101" pitchFamily="2" charset="-122"/>
                <a:ea typeface="华文细黑" panose="02010600040101010101" pitchFamily="2" charset="-122"/>
                <a:sym typeface="Symbol" panose="05050102010706020507" pitchFamily="18" charset="2"/>
              </a:rPr>
              <a:t> EE+E</a:t>
            </a:r>
            <a:endParaRPr kumimoji="1" lang="en-US" altLang="zh-CN" sz="2000" b="1" dirty="0">
              <a:latin typeface="华文细黑" panose="02010600040101010101" pitchFamily="2" charset="-122"/>
              <a:ea typeface="华文细黑" panose="02010600040101010101" pitchFamily="2" charset="-122"/>
              <a:sym typeface="Symbol" panose="05050102010706020507" pitchFamily="18" charset="2"/>
            </a:endParaRPr>
          </a:p>
          <a:p>
            <a:pPr algn="just">
              <a:spcBef>
                <a:spcPct val="50000"/>
              </a:spcBef>
              <a:defRPr/>
            </a:pPr>
            <a:r>
              <a:rPr kumimoji="1" lang="en-US" altLang="zh-CN" sz="2000" b="1" dirty="0">
                <a:latin typeface="华文细黑" panose="02010600040101010101" pitchFamily="2" charset="-122"/>
                <a:ea typeface="华文细黑" panose="02010600040101010101" pitchFamily="2" charset="-122"/>
                <a:sym typeface="Symbol" panose="05050102010706020507" pitchFamily="18" charset="2"/>
              </a:rPr>
              <a:t> EE*E</a:t>
            </a:r>
            <a:r>
              <a:rPr kumimoji="1" lang="en-US" altLang="zh-CN" sz="2000" b="1" dirty="0">
                <a:latin typeface="华文细黑" panose="02010600040101010101" pitchFamily="2" charset="-122"/>
                <a:ea typeface="华文细黑" panose="02010600040101010101" pitchFamily="2" charset="-122"/>
              </a:rPr>
              <a:t> </a:t>
            </a:r>
            <a:endParaRPr kumimoji="1" lang="en-US" altLang="zh-CN" sz="2000" b="1" dirty="0">
              <a:latin typeface="华文细黑" panose="02010600040101010101" pitchFamily="2" charset="-122"/>
              <a:ea typeface="华文细黑" panose="02010600040101010101" pitchFamily="2" charset="-122"/>
            </a:endParaRPr>
          </a:p>
        </p:txBody>
      </p:sp>
      <p:sp>
        <p:nvSpPr>
          <p:cNvPr id="101381" name="Text Box 5"/>
          <p:cNvSpPr txBox="1">
            <a:spLocks noChangeArrowheads="1"/>
          </p:cNvSpPr>
          <p:nvPr/>
        </p:nvSpPr>
        <p:spPr bwMode="auto">
          <a:xfrm>
            <a:off x="152400" y="2487613"/>
            <a:ext cx="1755775" cy="1311275"/>
          </a:xfrm>
          <a:prstGeom prst="rect">
            <a:avLst/>
          </a:prstGeom>
          <a:noFill/>
          <a:ln w="9525">
            <a:noFill/>
            <a:miter lim="800000"/>
          </a:ln>
        </p:spPr>
        <p:txBody>
          <a:bodyPr>
            <a:spAutoFit/>
          </a:bodyPr>
          <a:lstStyle/>
          <a:p>
            <a:pPr algn="just">
              <a:spcBef>
                <a:spcPct val="50000"/>
              </a:spcBef>
            </a:pPr>
            <a:r>
              <a:rPr kumimoji="1" lang="en-US" altLang="zh-CN" sz="2000" b="1">
                <a:latin typeface="华文细黑" panose="02010600040101010101" pitchFamily="2" charset="-122"/>
                <a:ea typeface="华文细黑" panose="02010600040101010101" pitchFamily="2" charset="-122"/>
              </a:rPr>
              <a:t>I1</a:t>
            </a:r>
            <a:r>
              <a:rPr kumimoji="1" lang="zh-CN" altLang="en-US" sz="2000" b="1">
                <a:latin typeface="华文细黑" panose="02010600040101010101" pitchFamily="2" charset="-122"/>
                <a:ea typeface="华文细黑" panose="02010600040101010101" pitchFamily="2" charset="-122"/>
              </a:rPr>
              <a:t>：</a:t>
            </a:r>
            <a:r>
              <a:rPr kumimoji="1" lang="en-US" altLang="zh-CN" sz="2000" b="1">
                <a:solidFill>
                  <a:srgbClr val="FF3300"/>
                </a:solidFill>
                <a:latin typeface="华文细黑" panose="02010600040101010101" pitchFamily="2" charset="-122"/>
                <a:ea typeface="华文细黑" panose="02010600040101010101" pitchFamily="2" charset="-122"/>
              </a:rPr>
              <a:t>E</a:t>
            </a:r>
            <a:r>
              <a:rPr kumimoji="1" lang="en-US" altLang="zh-CN" sz="2000" b="1">
                <a:solidFill>
                  <a:srgbClr val="FF3300"/>
                </a:solidFill>
                <a:latin typeface="Times New Roman" panose="02020603050405020304" pitchFamily="18" charset="0"/>
                <a:ea typeface="华文细黑" panose="02010600040101010101" pitchFamily="2" charset="-122"/>
              </a:rPr>
              <a:t>’</a:t>
            </a: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E.</a:t>
            </a:r>
            <a:endParaRPr kumimoji="1" lang="en-US" altLang="zh-CN" sz="2000" b="1">
              <a:latin typeface="华文细黑" panose="02010600040101010101" pitchFamily="2" charset="-122"/>
              <a:ea typeface="华文细黑" panose="02010600040101010101" pitchFamily="2" charset="-122"/>
              <a:sym typeface="Symbol" panose="05050102010706020507" pitchFamily="18" charset="2"/>
            </a:endParaRPr>
          </a:p>
          <a:p>
            <a:pPr algn="just">
              <a:spcBef>
                <a:spcPct val="50000"/>
              </a:spcBef>
            </a:pP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     EE.+E</a:t>
            </a:r>
            <a:endParaRPr kumimoji="1" lang="en-US" altLang="zh-CN" sz="2000" b="1">
              <a:latin typeface="华文细黑" panose="02010600040101010101" pitchFamily="2" charset="-122"/>
              <a:ea typeface="华文细黑" panose="02010600040101010101" pitchFamily="2" charset="-122"/>
              <a:sym typeface="Symbol" panose="05050102010706020507" pitchFamily="18" charset="2"/>
            </a:endParaRPr>
          </a:p>
          <a:p>
            <a:pPr algn="just">
              <a:spcBef>
                <a:spcPct val="50000"/>
              </a:spcBef>
            </a:pP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     EE.*E</a:t>
            </a:r>
            <a:endParaRPr kumimoji="1" lang="zh-CN" altLang="en-US" sz="2400" b="1">
              <a:latin typeface="华文隶书" pitchFamily="2" charset="-122"/>
              <a:ea typeface="华文隶书" pitchFamily="2" charset="-122"/>
            </a:endParaRPr>
          </a:p>
        </p:txBody>
      </p:sp>
      <p:sp>
        <p:nvSpPr>
          <p:cNvPr id="101382" name="Text Box 6"/>
          <p:cNvSpPr txBox="1">
            <a:spLocks noChangeArrowheads="1"/>
          </p:cNvSpPr>
          <p:nvPr/>
        </p:nvSpPr>
        <p:spPr bwMode="auto">
          <a:xfrm>
            <a:off x="2557463" y="2482850"/>
            <a:ext cx="1765300" cy="1311275"/>
          </a:xfrm>
          <a:prstGeom prst="rect">
            <a:avLst/>
          </a:prstGeom>
          <a:noFill/>
          <a:ln w="9525">
            <a:noFill/>
            <a:miter lim="800000"/>
          </a:ln>
        </p:spPr>
        <p:txBody>
          <a:bodyPr>
            <a:spAutoFit/>
          </a:bodyPr>
          <a:lstStyle/>
          <a:p>
            <a:pPr algn="just">
              <a:spcBef>
                <a:spcPct val="50000"/>
              </a:spcBef>
            </a:pPr>
            <a:r>
              <a:rPr kumimoji="1" lang="en-US" altLang="zh-CN" sz="2000" b="1">
                <a:latin typeface="华文细黑" panose="02010600040101010101" pitchFamily="2" charset="-122"/>
                <a:ea typeface="华文细黑" panose="02010600040101010101" pitchFamily="2" charset="-122"/>
              </a:rPr>
              <a:t>I7</a:t>
            </a:r>
            <a:r>
              <a:rPr kumimoji="1" lang="zh-CN" altLang="en-US" sz="2000" b="1">
                <a:latin typeface="华文细黑" panose="02010600040101010101" pitchFamily="2" charset="-122"/>
                <a:ea typeface="华文细黑" panose="02010600040101010101" pitchFamily="2" charset="-122"/>
              </a:rPr>
              <a:t>： </a:t>
            </a:r>
            <a:r>
              <a:rPr kumimoji="1" lang="en-US" altLang="zh-CN" sz="2000" b="1">
                <a:solidFill>
                  <a:srgbClr val="FF3300"/>
                </a:solidFill>
                <a:latin typeface="华文细黑" panose="02010600040101010101" pitchFamily="2" charset="-122"/>
                <a:ea typeface="华文细黑" panose="02010600040101010101" pitchFamily="2" charset="-122"/>
              </a:rPr>
              <a:t>E</a:t>
            </a: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E+E.</a:t>
            </a:r>
            <a:endParaRPr kumimoji="1" lang="en-US" altLang="zh-CN" sz="2000" b="1">
              <a:latin typeface="华文细黑" panose="02010600040101010101" pitchFamily="2" charset="-122"/>
              <a:ea typeface="华文细黑" panose="02010600040101010101" pitchFamily="2" charset="-122"/>
              <a:sym typeface="Symbol" panose="05050102010706020507" pitchFamily="18" charset="2"/>
            </a:endParaRPr>
          </a:p>
          <a:p>
            <a:pPr algn="just">
              <a:spcBef>
                <a:spcPct val="50000"/>
              </a:spcBef>
            </a:pP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        EE.+E</a:t>
            </a:r>
            <a:endParaRPr kumimoji="1" lang="en-US" altLang="zh-CN" sz="2000" b="1">
              <a:latin typeface="华文细黑" panose="02010600040101010101" pitchFamily="2" charset="-122"/>
              <a:ea typeface="华文细黑" panose="02010600040101010101" pitchFamily="2" charset="-122"/>
              <a:sym typeface="Symbol" panose="05050102010706020507" pitchFamily="18" charset="2"/>
            </a:endParaRPr>
          </a:p>
          <a:p>
            <a:pPr algn="just">
              <a:spcBef>
                <a:spcPct val="50000"/>
              </a:spcBef>
            </a:pP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        EE.*E</a:t>
            </a:r>
            <a:endParaRPr kumimoji="1" lang="zh-CN" altLang="en-US" sz="2400" b="1">
              <a:latin typeface="华文隶书" pitchFamily="2" charset="-122"/>
              <a:ea typeface="华文隶书" pitchFamily="2" charset="-122"/>
            </a:endParaRPr>
          </a:p>
        </p:txBody>
      </p:sp>
      <p:sp>
        <p:nvSpPr>
          <p:cNvPr id="101383" name="Text Box 7"/>
          <p:cNvSpPr txBox="1">
            <a:spLocks noChangeArrowheads="1"/>
          </p:cNvSpPr>
          <p:nvPr/>
        </p:nvSpPr>
        <p:spPr bwMode="auto">
          <a:xfrm>
            <a:off x="6011863" y="2481263"/>
            <a:ext cx="1792287" cy="1311275"/>
          </a:xfrm>
          <a:prstGeom prst="rect">
            <a:avLst/>
          </a:prstGeom>
          <a:noFill/>
          <a:ln w="9525">
            <a:noFill/>
            <a:miter lim="800000"/>
          </a:ln>
        </p:spPr>
        <p:txBody>
          <a:bodyPr>
            <a:spAutoFit/>
          </a:bodyPr>
          <a:lstStyle/>
          <a:p>
            <a:pPr algn="just">
              <a:spcBef>
                <a:spcPct val="50000"/>
              </a:spcBef>
            </a:pPr>
            <a:r>
              <a:rPr kumimoji="1" lang="en-US" altLang="zh-CN" sz="2000" b="1">
                <a:latin typeface="华文细黑" panose="02010600040101010101" pitchFamily="2" charset="-122"/>
                <a:ea typeface="华文细黑" panose="02010600040101010101" pitchFamily="2" charset="-122"/>
              </a:rPr>
              <a:t>I8</a:t>
            </a:r>
            <a:r>
              <a:rPr kumimoji="1" lang="zh-CN" altLang="en-US" sz="2000" b="1">
                <a:latin typeface="华文细黑" panose="02010600040101010101" pitchFamily="2" charset="-122"/>
                <a:ea typeface="华文细黑" panose="02010600040101010101" pitchFamily="2" charset="-122"/>
              </a:rPr>
              <a:t>：</a:t>
            </a:r>
            <a:r>
              <a:rPr kumimoji="1" lang="en-US" altLang="zh-CN" sz="2000" b="1">
                <a:solidFill>
                  <a:srgbClr val="FF3300"/>
                </a:solidFill>
                <a:latin typeface="华文细黑" panose="02010600040101010101" pitchFamily="2" charset="-122"/>
                <a:ea typeface="华文细黑" panose="02010600040101010101" pitchFamily="2" charset="-122"/>
              </a:rPr>
              <a:t>E</a:t>
            </a: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E*E.</a:t>
            </a:r>
            <a:endParaRPr kumimoji="1" lang="en-US" altLang="zh-CN" sz="2000" b="1">
              <a:latin typeface="华文细黑" panose="02010600040101010101" pitchFamily="2" charset="-122"/>
              <a:ea typeface="华文细黑" panose="02010600040101010101" pitchFamily="2" charset="-122"/>
              <a:sym typeface="Symbol" panose="05050102010706020507" pitchFamily="18" charset="2"/>
            </a:endParaRPr>
          </a:p>
          <a:p>
            <a:pPr algn="just">
              <a:spcBef>
                <a:spcPct val="50000"/>
              </a:spcBef>
            </a:pP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       EE.+E</a:t>
            </a:r>
            <a:endParaRPr kumimoji="1" lang="en-US" altLang="zh-CN" sz="2000" b="1">
              <a:latin typeface="华文细黑" panose="02010600040101010101" pitchFamily="2" charset="-122"/>
              <a:ea typeface="华文细黑" panose="02010600040101010101" pitchFamily="2" charset="-122"/>
              <a:sym typeface="Symbol" panose="05050102010706020507" pitchFamily="18" charset="2"/>
            </a:endParaRPr>
          </a:p>
          <a:p>
            <a:pPr algn="just">
              <a:spcBef>
                <a:spcPct val="50000"/>
              </a:spcBef>
            </a:pPr>
            <a:r>
              <a:rPr kumimoji="1" lang="en-US" altLang="zh-CN" sz="2000" b="1">
                <a:latin typeface="华文细黑" panose="02010600040101010101" pitchFamily="2" charset="-122"/>
                <a:ea typeface="华文细黑" panose="02010600040101010101" pitchFamily="2" charset="-122"/>
                <a:sym typeface="Symbol" panose="05050102010706020507" pitchFamily="18" charset="2"/>
              </a:rPr>
              <a:t>       EE.*E</a:t>
            </a:r>
            <a:endParaRPr kumimoji="1" lang="zh-CN" altLang="en-US" sz="2400" b="1">
              <a:latin typeface="华文隶书" pitchFamily="2" charset="-122"/>
              <a:ea typeface="华文隶书" pitchFamily="2" charset="-122"/>
            </a:endParaRPr>
          </a:p>
        </p:txBody>
      </p:sp>
      <p:sp>
        <p:nvSpPr>
          <p:cNvPr id="101384" name="Text Box 8"/>
          <p:cNvSpPr txBox="1">
            <a:spLocks noChangeArrowheads="1"/>
          </p:cNvSpPr>
          <p:nvPr/>
        </p:nvSpPr>
        <p:spPr bwMode="auto">
          <a:xfrm>
            <a:off x="2514600" y="4011613"/>
            <a:ext cx="2743200" cy="1016000"/>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ea typeface="华文隶书" pitchFamily="2" charset="-122"/>
                <a:cs typeface="Times New Roman" panose="02020603050405020304" pitchFamily="18" charset="0"/>
              </a:rPr>
              <a:t>i+i</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 </a:t>
            </a:r>
            <a:r>
              <a:rPr kumimoji="1" lang="en-US" altLang="zh-CN" sz="2400" b="1">
                <a:latin typeface="Times New Roman" panose="02020603050405020304" pitchFamily="18" charset="0"/>
                <a:ea typeface="华文隶书" pitchFamily="2" charset="-122"/>
                <a:cs typeface="Times New Roman" panose="02020603050405020304" pitchFamily="18" charset="0"/>
              </a:rPr>
              <a:t>i</a:t>
            </a:r>
            <a:endParaRPr kumimoji="1" lang="en-US" altLang="zh-CN" sz="2400" b="1">
              <a:latin typeface="Times New Roman" panose="02020603050405020304" pitchFamily="18" charset="0"/>
              <a:ea typeface="华文隶书" pitchFamily="2" charset="-122"/>
              <a:cs typeface="Times New Roman" panose="02020603050405020304" pitchFamily="18" charset="0"/>
            </a:endParaRPr>
          </a:p>
          <a:p>
            <a:pPr>
              <a:spcBef>
                <a:spcPct val="50000"/>
              </a:spcBef>
            </a:pPr>
            <a:r>
              <a:rPr kumimoji="1" lang="en-US" altLang="zh-CN" sz="2400" b="1">
                <a:latin typeface="Times New Roman" panose="02020603050405020304" pitchFamily="18" charset="0"/>
                <a:ea typeface="华文隶书" pitchFamily="2" charset="-122"/>
                <a:cs typeface="Times New Roman" panose="02020603050405020304" pitchFamily="18" charset="0"/>
              </a:rPr>
              <a:t>E+E</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 </a:t>
            </a:r>
            <a:r>
              <a:rPr kumimoji="1" lang="en-US" altLang="zh-CN" sz="2400" b="1">
                <a:latin typeface="Times New Roman" panose="02020603050405020304" pitchFamily="18" charset="0"/>
                <a:ea typeface="华文隶书" pitchFamily="2" charset="-122"/>
                <a:cs typeface="Times New Roman" panose="02020603050405020304" pitchFamily="18" charset="0"/>
              </a:rPr>
              <a:t>i</a:t>
            </a:r>
            <a:endParaRPr kumimoji="1" lang="en-US" altLang="zh-CN" sz="2400" b="1">
              <a:latin typeface="Times New Roman" panose="02020603050405020304" pitchFamily="18" charset="0"/>
              <a:ea typeface="华文隶书" pitchFamily="2" charset="-122"/>
              <a:cs typeface="Times New Roman" panose="02020603050405020304" pitchFamily="18" charset="0"/>
            </a:endParaRPr>
          </a:p>
        </p:txBody>
      </p:sp>
      <p:sp>
        <p:nvSpPr>
          <p:cNvPr id="101385" name="Line 9"/>
          <p:cNvSpPr>
            <a:spLocks noChangeShapeType="1"/>
          </p:cNvSpPr>
          <p:nvPr/>
        </p:nvSpPr>
        <p:spPr bwMode="auto">
          <a:xfrm flipH="1" flipV="1">
            <a:off x="3011488" y="5045075"/>
            <a:ext cx="323850" cy="357188"/>
          </a:xfrm>
          <a:prstGeom prst="line">
            <a:avLst/>
          </a:prstGeom>
          <a:noFill/>
          <a:ln w="38100">
            <a:solidFill>
              <a:srgbClr val="FF3300"/>
            </a:solidFill>
            <a:round/>
            <a:tailEnd type="triangle" w="med" len="med"/>
          </a:ln>
        </p:spPr>
        <p:txBody>
          <a:bodyPr>
            <a:spAutoFit/>
          </a:bodyPr>
          <a:lstStyle/>
          <a:p>
            <a:endParaRPr lang="zh-CN" altLang="en-US"/>
          </a:p>
        </p:txBody>
      </p:sp>
      <p:sp>
        <p:nvSpPr>
          <p:cNvPr id="131081" name="Text Box 10"/>
          <p:cNvSpPr txBox="1">
            <a:spLocks noChangeArrowheads="1"/>
          </p:cNvSpPr>
          <p:nvPr/>
        </p:nvSpPr>
        <p:spPr bwMode="auto">
          <a:xfrm>
            <a:off x="3429000" y="4284663"/>
            <a:ext cx="1905000" cy="457200"/>
          </a:xfrm>
          <a:prstGeom prst="rect">
            <a:avLst/>
          </a:prstGeom>
          <a:noFill/>
          <a:ln w="9525">
            <a:noFill/>
            <a:miter lim="800000"/>
          </a:ln>
        </p:spPr>
        <p:txBody>
          <a:bodyPr>
            <a:spAutoFit/>
          </a:bodyPr>
          <a:lstStyle/>
          <a:p>
            <a:pPr>
              <a:spcBef>
                <a:spcPct val="50000"/>
              </a:spcBef>
            </a:pPr>
            <a:r>
              <a:rPr kumimoji="1" lang="en-US" altLang="zh-CN" sz="2400" b="1" dirty="0">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dirty="0">
                <a:latin typeface="华文隶书" pitchFamily="2" charset="-122"/>
                <a:ea typeface="华文隶书" pitchFamily="2" charset="-122"/>
              </a:rPr>
              <a:t>移进</a:t>
            </a:r>
            <a:r>
              <a:rPr kumimoji="1" lang="en-US" altLang="zh-CN" sz="2400" b="1" dirty="0">
                <a:latin typeface="华文隶书" pitchFamily="2" charset="-122"/>
                <a:ea typeface="华文隶书" pitchFamily="2" charset="-122"/>
              </a:rPr>
              <a:t>,+</a:t>
            </a:r>
            <a:r>
              <a:rPr kumimoji="1" lang="zh-CN" altLang="en-US" sz="2400" b="1" dirty="0">
                <a:latin typeface="华文隶书" pitchFamily="2" charset="-122"/>
                <a:ea typeface="华文隶书" pitchFamily="2" charset="-122"/>
              </a:rPr>
              <a:t>归约</a:t>
            </a:r>
            <a:endParaRPr kumimoji="1" lang="zh-CN" altLang="en-US" sz="2400" b="1" dirty="0">
              <a:latin typeface="华文隶书" pitchFamily="2" charset="-122"/>
              <a:ea typeface="华文隶书" pitchFamily="2" charset="-122"/>
            </a:endParaRPr>
          </a:p>
        </p:txBody>
      </p:sp>
      <p:sp>
        <p:nvSpPr>
          <p:cNvPr id="101387" name="Text Box 11"/>
          <p:cNvSpPr txBox="1">
            <a:spLocks noChangeArrowheads="1"/>
          </p:cNvSpPr>
          <p:nvPr/>
        </p:nvSpPr>
        <p:spPr bwMode="auto">
          <a:xfrm>
            <a:off x="3041650" y="1116013"/>
            <a:ext cx="2209800" cy="457200"/>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ea typeface="华文隶书" pitchFamily="2" charset="-122"/>
                <a:cs typeface="Times New Roman" panose="02020603050405020304" pitchFamily="18" charset="0"/>
              </a:rPr>
              <a:t>Follow(E’)={#}</a:t>
            </a:r>
            <a:endParaRPr kumimoji="1" lang="en-US" altLang="zh-CN" sz="2400" b="1">
              <a:latin typeface="Times New Roman" panose="02020603050405020304" pitchFamily="18" charset="0"/>
              <a:ea typeface="华文隶书" pitchFamily="2" charset="-122"/>
              <a:cs typeface="Times New Roman" panose="02020603050405020304" pitchFamily="18" charset="0"/>
            </a:endParaRPr>
          </a:p>
        </p:txBody>
      </p:sp>
      <p:sp>
        <p:nvSpPr>
          <p:cNvPr id="101388" name="Text Box 12"/>
          <p:cNvSpPr txBox="1">
            <a:spLocks noChangeArrowheads="1"/>
          </p:cNvSpPr>
          <p:nvPr/>
        </p:nvSpPr>
        <p:spPr bwMode="auto">
          <a:xfrm>
            <a:off x="3041650" y="1725613"/>
            <a:ext cx="2895600" cy="457200"/>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ea typeface="华文隶书" pitchFamily="2" charset="-122"/>
                <a:cs typeface="Times New Roman" panose="02020603050405020304" pitchFamily="18" charset="0"/>
              </a:rPr>
              <a:t>Follow(E)={#,+,*}</a:t>
            </a:r>
            <a:endParaRPr kumimoji="1" lang="en-US" altLang="zh-CN" sz="2400" b="1">
              <a:latin typeface="Times New Roman" panose="02020603050405020304" pitchFamily="18" charset="0"/>
              <a:ea typeface="华文隶书" pitchFamily="2" charset="-122"/>
              <a:cs typeface="Times New Roman" panose="02020603050405020304" pitchFamily="18" charset="0"/>
            </a:endParaRPr>
          </a:p>
        </p:txBody>
      </p:sp>
      <p:sp>
        <p:nvSpPr>
          <p:cNvPr id="101389" name="Text Box 13"/>
          <p:cNvSpPr txBox="1">
            <a:spLocks noChangeArrowheads="1"/>
          </p:cNvSpPr>
          <p:nvPr/>
        </p:nvSpPr>
        <p:spPr bwMode="auto">
          <a:xfrm>
            <a:off x="5638800" y="4011613"/>
            <a:ext cx="2743200" cy="1016000"/>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ea typeface="华文隶书" pitchFamily="2" charset="-122"/>
                <a:cs typeface="Times New Roman" panose="02020603050405020304" pitchFamily="18" charset="0"/>
              </a:rPr>
              <a:t>i</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 </a:t>
            </a:r>
            <a:r>
              <a:rPr kumimoji="1" lang="en-US" altLang="zh-CN" sz="2400" b="1">
                <a:latin typeface="Times New Roman" panose="02020603050405020304" pitchFamily="18" charset="0"/>
                <a:ea typeface="华文隶书" pitchFamily="2" charset="-122"/>
                <a:cs typeface="Times New Roman" panose="02020603050405020304" pitchFamily="18" charset="0"/>
              </a:rPr>
              <a:t>i+i</a:t>
            </a:r>
            <a:endParaRPr kumimoji="1" lang="en-US" altLang="zh-CN" sz="2400" b="1">
              <a:latin typeface="Times New Roman" panose="02020603050405020304" pitchFamily="18" charset="0"/>
              <a:ea typeface="华文隶书" pitchFamily="2" charset="-122"/>
              <a:cs typeface="Times New Roman" panose="02020603050405020304" pitchFamily="18" charset="0"/>
            </a:endParaRPr>
          </a:p>
          <a:p>
            <a:pPr>
              <a:spcBef>
                <a:spcPct val="50000"/>
              </a:spcBef>
            </a:pPr>
            <a:r>
              <a:rPr kumimoji="1" lang="en-US" altLang="zh-CN" sz="2400" b="1">
                <a:latin typeface="Times New Roman" panose="02020603050405020304" pitchFamily="18" charset="0"/>
                <a:ea typeface="华文隶书" pitchFamily="2" charset="-122"/>
                <a:cs typeface="Times New Roman" panose="02020603050405020304" pitchFamily="18" charset="0"/>
              </a:rPr>
              <a:t>E</a:t>
            </a: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 </a:t>
            </a:r>
            <a:r>
              <a:rPr kumimoji="1" lang="en-US" altLang="zh-CN" sz="2400" b="1">
                <a:latin typeface="Times New Roman" panose="02020603050405020304" pitchFamily="18" charset="0"/>
                <a:ea typeface="华文隶书" pitchFamily="2" charset="-122"/>
                <a:cs typeface="Times New Roman" panose="02020603050405020304" pitchFamily="18" charset="0"/>
              </a:rPr>
              <a:t>E+i</a:t>
            </a:r>
            <a:endParaRPr kumimoji="1" lang="en-US" altLang="zh-CN" sz="2400" b="1">
              <a:latin typeface="Times New Roman" panose="02020603050405020304" pitchFamily="18" charset="0"/>
              <a:ea typeface="华文隶书" pitchFamily="2" charset="-122"/>
              <a:cs typeface="Times New Roman" panose="02020603050405020304" pitchFamily="18" charset="0"/>
            </a:endParaRPr>
          </a:p>
        </p:txBody>
      </p:sp>
      <p:sp>
        <p:nvSpPr>
          <p:cNvPr id="131085" name="Text Box 14"/>
          <p:cNvSpPr txBox="1">
            <a:spLocks noChangeArrowheads="1"/>
          </p:cNvSpPr>
          <p:nvPr/>
        </p:nvSpPr>
        <p:spPr bwMode="auto">
          <a:xfrm>
            <a:off x="6667500" y="4284663"/>
            <a:ext cx="1905000" cy="457200"/>
          </a:xfrm>
          <a:prstGeom prst="rect">
            <a:avLst/>
          </a:prstGeom>
          <a:noFill/>
          <a:ln w="9525">
            <a:noFill/>
            <a:miter lim="800000"/>
          </a:ln>
        </p:spPr>
        <p:txBody>
          <a:bodyPr>
            <a:spAutoFit/>
          </a:bodyPr>
          <a:lstStyle/>
          <a:p>
            <a:pPr>
              <a:spcBef>
                <a:spcPct val="50000"/>
              </a:spcBef>
            </a:pPr>
            <a:r>
              <a:rPr kumimoji="1" lang="en-US" altLang="zh-CN" sz="2400" b="1" dirty="0">
                <a:latin typeface="华文细黑" panose="02010600040101010101" pitchFamily="2" charset="-122"/>
                <a:ea typeface="华文细黑" panose="02010600040101010101" pitchFamily="2" charset="-122"/>
                <a:sym typeface="Symbol" panose="05050102010706020507" pitchFamily="18" charset="2"/>
              </a:rPr>
              <a:t>*</a:t>
            </a:r>
            <a:r>
              <a:rPr kumimoji="1" lang="zh-CN" altLang="en-US" sz="2400" b="1" dirty="0">
                <a:latin typeface="华文隶书" pitchFamily="2" charset="-122"/>
                <a:ea typeface="华文隶书" pitchFamily="2" charset="-122"/>
              </a:rPr>
              <a:t>归约</a:t>
            </a:r>
            <a:r>
              <a:rPr kumimoji="1" lang="en-US" altLang="zh-CN" sz="2400" b="1" dirty="0">
                <a:latin typeface="华文隶书" pitchFamily="2" charset="-122"/>
                <a:ea typeface="华文隶书" pitchFamily="2" charset="-122"/>
              </a:rPr>
              <a:t>,+</a:t>
            </a:r>
            <a:r>
              <a:rPr kumimoji="1" lang="zh-CN" altLang="en-US" sz="2400" b="1" dirty="0">
                <a:latin typeface="华文隶书" pitchFamily="2" charset="-122"/>
                <a:ea typeface="华文隶书" pitchFamily="2" charset="-122"/>
              </a:rPr>
              <a:t>归约</a:t>
            </a:r>
            <a:endParaRPr kumimoji="1" lang="zh-CN" altLang="en-US" sz="2400" b="1" dirty="0">
              <a:latin typeface="华文隶书" pitchFamily="2" charset="-122"/>
              <a:ea typeface="华文隶书" pitchFamily="2" charset="-122"/>
            </a:endParaRPr>
          </a:p>
        </p:txBody>
      </p:sp>
      <p:sp>
        <p:nvSpPr>
          <p:cNvPr id="101391" name="Line 15"/>
          <p:cNvSpPr>
            <a:spLocks noChangeShapeType="1"/>
          </p:cNvSpPr>
          <p:nvPr/>
        </p:nvSpPr>
        <p:spPr bwMode="auto">
          <a:xfrm flipH="1">
            <a:off x="5580063" y="2487613"/>
            <a:ext cx="0" cy="2670175"/>
          </a:xfrm>
          <a:prstGeom prst="line">
            <a:avLst/>
          </a:prstGeom>
          <a:noFill/>
          <a:ln w="28575">
            <a:solidFill>
              <a:srgbClr val="FF3300"/>
            </a:solidFill>
            <a:round/>
          </a:ln>
        </p:spPr>
        <p:txBody>
          <a:bodyPr>
            <a:spAutoFit/>
          </a:bodyPr>
          <a:lstStyle/>
          <a:p>
            <a:endParaRPr lang="zh-CN" altLang="en-US"/>
          </a:p>
        </p:txBody>
      </p:sp>
      <p:sp>
        <p:nvSpPr>
          <p:cNvPr id="101392" name="Text Box 16"/>
          <p:cNvSpPr txBox="1">
            <a:spLocks noChangeArrowheads="1"/>
          </p:cNvSpPr>
          <p:nvPr/>
        </p:nvSpPr>
        <p:spPr bwMode="auto">
          <a:xfrm>
            <a:off x="228600" y="4011613"/>
            <a:ext cx="1905000" cy="1016000"/>
          </a:xfrm>
          <a:prstGeom prst="rect">
            <a:avLst/>
          </a:prstGeom>
          <a:noFill/>
          <a:ln w="9525">
            <a:noFill/>
            <a:miter lim="800000"/>
          </a:ln>
        </p:spPr>
        <p:txBody>
          <a:bodyPr>
            <a:spAutoFit/>
          </a:bodyPr>
          <a:lstStyle/>
          <a:p>
            <a:pPr>
              <a:spcBef>
                <a:spcPct val="50000"/>
              </a:spcBef>
            </a:pPr>
            <a:r>
              <a:rPr kumimoji="1" lang="en-US" altLang="zh-CN" sz="2400" b="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ea typeface="华文隶书" pitchFamily="2" charset="-122"/>
                <a:cs typeface="Times New Roman" panose="02020603050405020304" pitchFamily="18" charset="0"/>
              </a:rPr>
              <a:t>，</a:t>
            </a:r>
            <a:r>
              <a:rPr kumimoji="1" lang="en-US" altLang="zh-CN" sz="2400" b="1">
                <a:latin typeface="Times New Roman" panose="02020603050405020304" pitchFamily="18" charset="0"/>
                <a:ea typeface="华文隶书" pitchFamily="2" charset="-122"/>
                <a:cs typeface="Times New Roman" panose="02020603050405020304" pitchFamily="18" charset="0"/>
              </a:rPr>
              <a:t>+</a:t>
            </a:r>
            <a:r>
              <a:rPr kumimoji="1" lang="zh-CN" altLang="en-US" sz="2400" b="1">
                <a:latin typeface="Times New Roman" panose="02020603050405020304" pitchFamily="18" charset="0"/>
                <a:ea typeface="华文隶书" pitchFamily="2" charset="-122"/>
                <a:cs typeface="Times New Roman" panose="02020603050405020304" pitchFamily="18" charset="0"/>
              </a:rPr>
              <a:t>移进</a:t>
            </a:r>
            <a:r>
              <a:rPr kumimoji="1" lang="en-US" altLang="zh-CN" sz="2400" b="1">
                <a:latin typeface="Times New Roman" panose="02020603050405020304" pitchFamily="18" charset="0"/>
                <a:ea typeface="华文隶书" pitchFamily="2" charset="-122"/>
                <a:cs typeface="Times New Roman" panose="02020603050405020304" pitchFamily="18" charset="0"/>
              </a:rPr>
              <a:t>,</a:t>
            </a:r>
            <a:endParaRPr kumimoji="1" lang="en-US" altLang="zh-CN" sz="2400" b="1">
              <a:latin typeface="Times New Roman" panose="02020603050405020304" pitchFamily="18" charset="0"/>
              <a:ea typeface="华文隶书" pitchFamily="2" charset="-122"/>
              <a:cs typeface="Times New Roman" panose="02020603050405020304" pitchFamily="18" charset="0"/>
            </a:endParaRPr>
          </a:p>
          <a:p>
            <a:pPr>
              <a:spcBef>
                <a:spcPct val="50000"/>
              </a:spcBef>
            </a:pPr>
            <a:r>
              <a:rPr kumimoji="1" lang="en-US" altLang="zh-CN" sz="2400" b="1">
                <a:latin typeface="Times New Roman" panose="02020603050405020304" pitchFamily="18" charset="0"/>
                <a:ea typeface="华文隶书" pitchFamily="2" charset="-122"/>
                <a:cs typeface="Times New Roman" panose="02020603050405020304" pitchFamily="18" charset="0"/>
              </a:rPr>
              <a:t># </a:t>
            </a:r>
            <a:r>
              <a:rPr kumimoji="1" lang="zh-CN" altLang="en-US" sz="2400" b="1">
                <a:latin typeface="Times New Roman" panose="02020603050405020304" pitchFamily="18" charset="0"/>
                <a:ea typeface="华文隶书" pitchFamily="2" charset="-122"/>
                <a:cs typeface="Times New Roman" panose="02020603050405020304" pitchFamily="18" charset="0"/>
              </a:rPr>
              <a:t>接受</a:t>
            </a:r>
            <a:endParaRPr kumimoji="1" lang="zh-CN" altLang="en-US" sz="2400" b="1">
              <a:latin typeface="Times New Roman" panose="02020603050405020304" pitchFamily="18" charset="0"/>
              <a:ea typeface="华文隶书" pitchFamily="2" charset="-122"/>
              <a:cs typeface="Times New Roman" panose="02020603050405020304" pitchFamily="18" charset="0"/>
            </a:endParaRPr>
          </a:p>
        </p:txBody>
      </p:sp>
      <p:sp>
        <p:nvSpPr>
          <p:cNvPr id="101393" name="Line 17"/>
          <p:cNvSpPr>
            <a:spLocks noChangeShapeType="1"/>
          </p:cNvSpPr>
          <p:nvPr/>
        </p:nvSpPr>
        <p:spPr bwMode="auto">
          <a:xfrm flipH="1">
            <a:off x="2179638" y="2487613"/>
            <a:ext cx="12700" cy="2741612"/>
          </a:xfrm>
          <a:prstGeom prst="line">
            <a:avLst/>
          </a:prstGeom>
          <a:noFill/>
          <a:ln w="28575">
            <a:solidFill>
              <a:srgbClr val="FF3300"/>
            </a:solidFill>
            <a:round/>
          </a:ln>
        </p:spPr>
        <p:txBody>
          <a:bodyPr>
            <a:spAutoFit/>
          </a:bodyPr>
          <a:lstStyle/>
          <a:p>
            <a:endParaRPr lang="zh-CN" altLang="en-US"/>
          </a:p>
        </p:txBody>
      </p:sp>
      <p:sp>
        <p:nvSpPr>
          <p:cNvPr id="691218" name="Text Box 18"/>
          <p:cNvSpPr txBox="1">
            <a:spLocks noChangeArrowheads="1"/>
          </p:cNvSpPr>
          <p:nvPr/>
        </p:nvSpPr>
        <p:spPr bwMode="auto">
          <a:xfrm>
            <a:off x="179388" y="5300663"/>
            <a:ext cx="2540000" cy="862012"/>
          </a:xfrm>
          <a:prstGeom prst="rect">
            <a:avLst/>
          </a:prstGeom>
          <a:noFill/>
          <a:ln w="9525">
            <a:noFill/>
            <a:miter lim="800000"/>
          </a:ln>
        </p:spPr>
        <p:txBody>
          <a:bodyPr>
            <a:spAutoFit/>
          </a:bodyPr>
          <a:lstStyle/>
          <a:p>
            <a:pPr marL="325755" indent="-325755">
              <a:lnSpc>
                <a:spcPct val="130000"/>
              </a:lnSpc>
              <a:spcBef>
                <a:spcPct val="20000"/>
              </a:spcBef>
              <a:buClr>
                <a:schemeClr val="accent2"/>
              </a:buClr>
              <a:buSzPct val="60000"/>
              <a:buFont typeface="Wingdings" panose="05000000000000000000" pitchFamily="2" charset="2"/>
              <a:buNone/>
            </a:pPr>
            <a:r>
              <a:rPr lang="en-US" altLang="zh-CN" sz="1800" b="1">
                <a:solidFill>
                  <a:srgbClr val="003399"/>
                </a:solidFill>
                <a:latin typeface="Times New Roman" panose="02020603050405020304" pitchFamily="18" charset="0"/>
                <a:ea typeface="华文细黑" panose="02010600040101010101" pitchFamily="2" charset="-122"/>
              </a:rPr>
              <a:t>SLR(1)</a:t>
            </a:r>
            <a:r>
              <a:rPr lang="zh-CN" altLang="en-US" sz="1800" b="1">
                <a:solidFill>
                  <a:srgbClr val="003399"/>
                </a:solidFill>
                <a:latin typeface="Times New Roman" panose="02020603050405020304" pitchFamily="18" charset="0"/>
                <a:ea typeface="华文细黑" panose="02010600040101010101" pitchFamily="2" charset="-122"/>
              </a:rPr>
              <a:t>不能解决冲突，</a:t>
            </a:r>
            <a:endParaRPr lang="zh-CN" altLang="en-US" sz="1800" b="1">
              <a:solidFill>
                <a:srgbClr val="003399"/>
              </a:solidFill>
              <a:latin typeface="Times New Roman" panose="02020603050405020304" pitchFamily="18" charset="0"/>
              <a:ea typeface="华文细黑" panose="02010600040101010101" pitchFamily="2" charset="-122"/>
            </a:endParaRPr>
          </a:p>
          <a:p>
            <a:pPr marL="325755" indent="-325755">
              <a:lnSpc>
                <a:spcPct val="130000"/>
              </a:lnSpc>
              <a:spcBef>
                <a:spcPct val="20000"/>
              </a:spcBef>
              <a:buClr>
                <a:schemeClr val="accent2"/>
              </a:buClr>
              <a:buSzPct val="60000"/>
              <a:buFont typeface="Wingdings" panose="05000000000000000000" pitchFamily="2" charset="2"/>
              <a:buNone/>
            </a:pPr>
            <a:r>
              <a:rPr lang="en-US" altLang="zh-CN" sz="1800" b="1">
                <a:solidFill>
                  <a:srgbClr val="003399"/>
                </a:solidFill>
                <a:latin typeface="Times New Roman" panose="02020603050405020304" pitchFamily="18" charset="0"/>
                <a:ea typeface="华文细黑" panose="02010600040101010101" pitchFamily="2" charset="-122"/>
              </a:rPr>
              <a:t>LR(k)</a:t>
            </a:r>
            <a:r>
              <a:rPr lang="zh-CN" altLang="en-US" sz="1800" b="1">
                <a:solidFill>
                  <a:srgbClr val="003399"/>
                </a:solidFill>
                <a:latin typeface="Times New Roman" panose="02020603050405020304" pitchFamily="18" charset="0"/>
                <a:ea typeface="华文细黑" panose="02010600040101010101" pitchFamily="2" charset="-122"/>
              </a:rPr>
              <a:t>也不能解决</a:t>
            </a:r>
            <a:endParaRPr lang="zh-CN" altLang="en-US" sz="1800" b="1">
              <a:solidFill>
                <a:srgbClr val="003399"/>
              </a:solidFill>
              <a:latin typeface="Times New Roman" panose="02020603050405020304" pitchFamily="18" charset="0"/>
              <a:ea typeface="华文细黑" panose="02010600040101010101" pitchFamily="2" charset="-122"/>
            </a:endParaRPr>
          </a:p>
        </p:txBody>
      </p:sp>
      <p:sp>
        <p:nvSpPr>
          <p:cNvPr id="691219" name="Text Box 19"/>
          <p:cNvSpPr txBox="1">
            <a:spLocks noChangeArrowheads="1"/>
          </p:cNvSpPr>
          <p:nvPr/>
        </p:nvSpPr>
        <p:spPr bwMode="auto">
          <a:xfrm>
            <a:off x="2916238" y="5300663"/>
            <a:ext cx="5867400" cy="806450"/>
          </a:xfrm>
          <a:prstGeom prst="rect">
            <a:avLst/>
          </a:prstGeom>
          <a:noFill/>
          <a:ln w="9525">
            <a:noFill/>
            <a:miter lim="800000"/>
          </a:ln>
        </p:spPr>
        <p:txBody>
          <a:bodyPr>
            <a:spAutoFit/>
          </a:bodyPr>
          <a:lstStyle/>
          <a:p>
            <a:pPr marL="325755" indent="-325755">
              <a:lnSpc>
                <a:spcPct val="130000"/>
              </a:lnSpc>
              <a:spcBef>
                <a:spcPct val="20000"/>
              </a:spcBef>
              <a:buClr>
                <a:schemeClr val="accent2"/>
              </a:buClr>
              <a:buSzPct val="60000"/>
              <a:buFont typeface="Wingdings" panose="05000000000000000000" pitchFamily="2" charset="2"/>
              <a:buNone/>
            </a:pPr>
            <a:r>
              <a:rPr lang="zh-CN" altLang="en-US" sz="1800" b="1">
                <a:solidFill>
                  <a:srgbClr val="003399"/>
                </a:solidFill>
                <a:latin typeface="Times New Roman" panose="02020603050405020304" pitchFamily="18" charset="0"/>
                <a:ea typeface="华文细黑" panose="02010600040101010101" pitchFamily="2" charset="-122"/>
              </a:rPr>
              <a:t>对</a:t>
            </a:r>
            <a:r>
              <a:rPr lang="en-US" altLang="zh-CN" sz="1800" b="1">
                <a:solidFill>
                  <a:srgbClr val="003399"/>
                </a:solidFill>
                <a:latin typeface="Times New Roman" panose="02020603050405020304" pitchFamily="18" charset="0"/>
                <a:ea typeface="华文细黑" panose="02010600040101010101" pitchFamily="2" charset="-122"/>
              </a:rPr>
              <a:t>I</a:t>
            </a:r>
            <a:r>
              <a:rPr lang="en-US" altLang="zh-CN" sz="1800" b="1" baseline="-25000">
                <a:solidFill>
                  <a:srgbClr val="003399"/>
                </a:solidFill>
                <a:latin typeface="Times New Roman" panose="02020603050405020304" pitchFamily="18" charset="0"/>
                <a:ea typeface="华文细黑" panose="02010600040101010101" pitchFamily="2" charset="-122"/>
              </a:rPr>
              <a:t>7</a:t>
            </a:r>
            <a:r>
              <a:rPr lang="en-US" altLang="zh-CN" sz="1800" b="1">
                <a:solidFill>
                  <a:srgbClr val="003399"/>
                </a:solidFill>
                <a:latin typeface="Times New Roman" panose="02020603050405020304" pitchFamily="18" charset="0"/>
                <a:ea typeface="华文细黑" panose="02010600040101010101" pitchFamily="2" charset="-122"/>
              </a:rPr>
              <a:t>, I</a:t>
            </a:r>
            <a:r>
              <a:rPr lang="en-US" altLang="zh-CN" sz="1800" b="1" baseline="-25000">
                <a:solidFill>
                  <a:srgbClr val="003399"/>
                </a:solidFill>
                <a:latin typeface="Times New Roman" panose="02020603050405020304" pitchFamily="18" charset="0"/>
                <a:ea typeface="华文细黑" panose="02010600040101010101" pitchFamily="2" charset="-122"/>
              </a:rPr>
              <a:t>8</a:t>
            </a:r>
            <a:r>
              <a:rPr lang="zh-CN" altLang="en-US" sz="1800" b="1">
                <a:solidFill>
                  <a:srgbClr val="003399"/>
                </a:solidFill>
                <a:latin typeface="Times New Roman" panose="02020603050405020304" pitchFamily="18" charset="0"/>
                <a:ea typeface="华文细黑" panose="02010600040101010101" pitchFamily="2" charset="-122"/>
              </a:rPr>
              <a:t>：可人为给出优先性和结合性的规定，从而构造出有效的</a:t>
            </a:r>
            <a:r>
              <a:rPr lang="en-US" altLang="zh-CN" sz="1800" b="1">
                <a:solidFill>
                  <a:srgbClr val="003399"/>
                </a:solidFill>
                <a:latin typeface="Times New Roman" panose="02020603050405020304" pitchFamily="18" charset="0"/>
                <a:ea typeface="华文细黑" panose="02010600040101010101" pitchFamily="2" charset="-122"/>
              </a:rPr>
              <a:t>LR</a:t>
            </a:r>
            <a:r>
              <a:rPr lang="zh-CN" altLang="en-US" sz="1800" b="1">
                <a:solidFill>
                  <a:srgbClr val="003399"/>
                </a:solidFill>
                <a:latin typeface="Times New Roman" panose="02020603050405020304" pitchFamily="18" charset="0"/>
                <a:ea typeface="华文细黑" panose="02010600040101010101" pitchFamily="2" charset="-122"/>
              </a:rPr>
              <a:t>分析表，状态数更少</a:t>
            </a:r>
            <a:endParaRPr lang="zh-CN" altLang="en-US" sz="1800" b="1">
              <a:solidFill>
                <a:srgbClr val="003399"/>
              </a:solidFill>
              <a:latin typeface="Times New Roman" panose="02020603050405020304" pitchFamily="18" charset="0"/>
              <a:ea typeface="华文细黑" panose="02010600040101010101" pitchFamily="2" charset="-122"/>
            </a:endParaRPr>
          </a:p>
        </p:txBody>
      </p:sp>
      <p:sp>
        <p:nvSpPr>
          <p:cNvPr id="20" name="Line 9"/>
          <p:cNvSpPr>
            <a:spLocks noChangeShapeType="1"/>
          </p:cNvSpPr>
          <p:nvPr/>
        </p:nvSpPr>
        <p:spPr bwMode="auto">
          <a:xfrm flipV="1">
            <a:off x="3581400" y="5045075"/>
            <a:ext cx="319088" cy="346075"/>
          </a:xfrm>
          <a:prstGeom prst="line">
            <a:avLst/>
          </a:prstGeom>
          <a:noFill/>
          <a:ln w="38100">
            <a:solidFill>
              <a:srgbClr val="FF3300"/>
            </a:solidFill>
            <a:rou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1387"/>
                                        </p:tgtEl>
                                        <p:attrNameLst>
                                          <p:attrName>style.visibility</p:attrName>
                                        </p:attrNameLst>
                                      </p:cBhvr>
                                      <p:to>
                                        <p:strVal val="visible"/>
                                      </p:to>
                                    </p:set>
                                    <p:animEffect transition="in" filter="wipe(left)">
                                      <p:cBhvr>
                                        <p:cTn id="11" dur="500"/>
                                        <p:tgtEl>
                                          <p:spTgt spid="10138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1388"/>
                                        </p:tgtEl>
                                        <p:attrNameLst>
                                          <p:attrName>style.visibility</p:attrName>
                                        </p:attrNameLst>
                                      </p:cBhvr>
                                      <p:to>
                                        <p:strVal val="visible"/>
                                      </p:to>
                                    </p:set>
                                    <p:animEffect transition="in" filter="wipe(left)">
                                      <p:cBhvr>
                                        <p:cTn id="14" dur="500"/>
                                        <p:tgtEl>
                                          <p:spTgt spid="10138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1381"/>
                                        </p:tgtEl>
                                        <p:attrNameLst>
                                          <p:attrName>style.visibility</p:attrName>
                                        </p:attrNameLst>
                                      </p:cBhvr>
                                      <p:to>
                                        <p:strVal val="visible"/>
                                      </p:to>
                                    </p:set>
                                    <p:animEffect transition="in" filter="wipe(left)">
                                      <p:cBhvr>
                                        <p:cTn id="19" dur="500"/>
                                        <p:tgtEl>
                                          <p:spTgt spid="10138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1392"/>
                                        </p:tgtEl>
                                        <p:attrNameLst>
                                          <p:attrName>style.visibility</p:attrName>
                                        </p:attrNameLst>
                                      </p:cBhvr>
                                      <p:to>
                                        <p:strVal val="visible"/>
                                      </p:to>
                                    </p:set>
                                    <p:animEffect transition="in" filter="wipe(left)">
                                      <p:cBhvr>
                                        <p:cTn id="22" dur="500"/>
                                        <p:tgtEl>
                                          <p:spTgt spid="101392"/>
                                        </p:tgtEl>
                                      </p:cBhvr>
                                    </p:animEffect>
                                  </p:childTnLst>
                                </p:cTn>
                              </p:par>
                              <p:par>
                                <p:cTn id="23" presetID="2" presetClass="entr" presetSubtype="1" fill="hold" grpId="0" nodeType="withEffect">
                                  <p:stCondLst>
                                    <p:cond delay="0"/>
                                  </p:stCondLst>
                                  <p:childTnLst>
                                    <p:set>
                                      <p:cBhvr>
                                        <p:cTn id="24" dur="1" fill="hold">
                                          <p:stCondLst>
                                            <p:cond delay="0"/>
                                          </p:stCondLst>
                                        </p:cTn>
                                        <p:tgtEl>
                                          <p:spTgt spid="101393"/>
                                        </p:tgtEl>
                                        <p:attrNameLst>
                                          <p:attrName>style.visibility</p:attrName>
                                        </p:attrNameLst>
                                      </p:cBhvr>
                                      <p:to>
                                        <p:strVal val="visible"/>
                                      </p:to>
                                    </p:set>
                                    <p:anim calcmode="lin" valueType="num">
                                      <p:cBhvr additive="base">
                                        <p:cTn id="25" dur="500" fill="hold"/>
                                        <p:tgtEl>
                                          <p:spTgt spid="101393"/>
                                        </p:tgtEl>
                                        <p:attrNameLst>
                                          <p:attrName>ppt_x</p:attrName>
                                        </p:attrNameLst>
                                      </p:cBhvr>
                                      <p:tavLst>
                                        <p:tav tm="0">
                                          <p:val>
                                            <p:strVal val="#ppt_x"/>
                                          </p:val>
                                        </p:tav>
                                        <p:tav tm="100000">
                                          <p:val>
                                            <p:strVal val="#ppt_x"/>
                                          </p:val>
                                        </p:tav>
                                      </p:tavLst>
                                    </p:anim>
                                    <p:anim calcmode="lin" valueType="num">
                                      <p:cBhvr additive="base">
                                        <p:cTn id="26" dur="500" fill="hold"/>
                                        <p:tgtEl>
                                          <p:spTgt spid="101393"/>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01391"/>
                                        </p:tgtEl>
                                        <p:attrNameLst>
                                          <p:attrName>style.visibility</p:attrName>
                                        </p:attrNameLst>
                                      </p:cBhvr>
                                      <p:to>
                                        <p:strVal val="visible"/>
                                      </p:to>
                                    </p:set>
                                    <p:anim calcmode="lin" valueType="num">
                                      <p:cBhvr additive="base">
                                        <p:cTn id="29" dur="500" fill="hold"/>
                                        <p:tgtEl>
                                          <p:spTgt spid="101391"/>
                                        </p:tgtEl>
                                        <p:attrNameLst>
                                          <p:attrName>ppt_x</p:attrName>
                                        </p:attrNameLst>
                                      </p:cBhvr>
                                      <p:tavLst>
                                        <p:tav tm="0">
                                          <p:val>
                                            <p:strVal val="#ppt_x"/>
                                          </p:val>
                                        </p:tav>
                                        <p:tav tm="100000">
                                          <p:val>
                                            <p:strVal val="#ppt_x"/>
                                          </p:val>
                                        </p:tav>
                                      </p:tavLst>
                                    </p:anim>
                                    <p:anim calcmode="lin" valueType="num">
                                      <p:cBhvr additive="base">
                                        <p:cTn id="30" dur="500" fill="hold"/>
                                        <p:tgtEl>
                                          <p:spTgt spid="101391"/>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1382"/>
                                        </p:tgtEl>
                                        <p:attrNameLst>
                                          <p:attrName>style.visibility</p:attrName>
                                        </p:attrNameLst>
                                      </p:cBhvr>
                                      <p:to>
                                        <p:strVal val="visible"/>
                                      </p:to>
                                    </p:set>
                                    <p:animEffect transition="in" filter="wipe(left)">
                                      <p:cBhvr>
                                        <p:cTn id="35" dur="500"/>
                                        <p:tgtEl>
                                          <p:spTgt spid="10138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01384"/>
                                        </p:tgtEl>
                                        <p:attrNameLst>
                                          <p:attrName>style.visibility</p:attrName>
                                        </p:attrNameLst>
                                      </p:cBhvr>
                                      <p:to>
                                        <p:strVal val="visible"/>
                                      </p:to>
                                    </p:set>
                                    <p:animEffect transition="in" filter="wipe(left)">
                                      <p:cBhvr>
                                        <p:cTn id="38" dur="500"/>
                                        <p:tgtEl>
                                          <p:spTgt spid="101384"/>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691218"/>
                                        </p:tgtEl>
                                        <p:attrNameLst>
                                          <p:attrName>style.visibility</p:attrName>
                                        </p:attrNameLst>
                                      </p:cBhvr>
                                      <p:to>
                                        <p:strVal val="visible"/>
                                      </p:to>
                                    </p:set>
                                    <p:anim calcmode="lin" valueType="num">
                                      <p:cBhvr>
                                        <p:cTn id="43" dur="500" fill="hold"/>
                                        <p:tgtEl>
                                          <p:spTgt spid="691218"/>
                                        </p:tgtEl>
                                        <p:attrNameLst>
                                          <p:attrName>ppt_w</p:attrName>
                                        </p:attrNameLst>
                                      </p:cBhvr>
                                      <p:tavLst>
                                        <p:tav tm="0">
                                          <p:val>
                                            <p:fltVal val="0"/>
                                          </p:val>
                                        </p:tav>
                                        <p:tav tm="100000">
                                          <p:val>
                                            <p:strVal val="#ppt_w"/>
                                          </p:val>
                                        </p:tav>
                                      </p:tavLst>
                                    </p:anim>
                                    <p:anim calcmode="lin" valueType="num">
                                      <p:cBhvr>
                                        <p:cTn id="44" dur="500" fill="hold"/>
                                        <p:tgtEl>
                                          <p:spTgt spid="691218"/>
                                        </p:tgtEl>
                                        <p:attrNameLst>
                                          <p:attrName>ppt_h</p:attrName>
                                        </p:attrNameLst>
                                      </p:cBhvr>
                                      <p:tavLst>
                                        <p:tav tm="0">
                                          <p:val>
                                            <p:fltVal val="0"/>
                                          </p:val>
                                        </p:tav>
                                        <p:tav tm="100000">
                                          <p:val>
                                            <p:strVal val="#ppt_h"/>
                                          </p:val>
                                        </p:tav>
                                      </p:tavLst>
                                    </p:anim>
                                    <p:animEffect transition="in" filter="fade">
                                      <p:cBhvr>
                                        <p:cTn id="45" dur="500"/>
                                        <p:tgtEl>
                                          <p:spTgt spid="69121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3108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1383"/>
                                        </p:tgtEl>
                                        <p:attrNameLst>
                                          <p:attrName>style.visibility</p:attrName>
                                        </p:attrNameLst>
                                      </p:cBhvr>
                                      <p:to>
                                        <p:strVal val="visible"/>
                                      </p:to>
                                    </p:set>
                                    <p:animEffect transition="in" filter="wipe(left)">
                                      <p:cBhvr>
                                        <p:cTn id="54" dur="500"/>
                                        <p:tgtEl>
                                          <p:spTgt spid="10138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01389"/>
                                        </p:tgtEl>
                                        <p:attrNameLst>
                                          <p:attrName>style.visibility</p:attrName>
                                        </p:attrNameLst>
                                      </p:cBhvr>
                                      <p:to>
                                        <p:strVal val="visible"/>
                                      </p:to>
                                    </p:set>
                                    <p:animEffect transition="in" filter="wipe(left)">
                                      <p:cBhvr>
                                        <p:cTn id="57" dur="500"/>
                                        <p:tgtEl>
                                          <p:spTgt spid="10138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3108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1" nodeType="clickEffect">
                                  <p:stCondLst>
                                    <p:cond delay="0"/>
                                  </p:stCondLst>
                                  <p:childTnLst>
                                    <p:set>
                                      <p:cBhvr>
                                        <p:cTn id="65" dur="1" fill="hold">
                                          <p:stCondLst>
                                            <p:cond delay="0"/>
                                          </p:stCondLst>
                                        </p:cTn>
                                        <p:tgtEl>
                                          <p:spTgt spid="691219"/>
                                        </p:tgtEl>
                                        <p:attrNameLst>
                                          <p:attrName>style.visibility</p:attrName>
                                        </p:attrNameLst>
                                      </p:cBhvr>
                                      <p:to>
                                        <p:strVal val="visible"/>
                                      </p:to>
                                    </p:set>
                                  </p:childTnLst>
                                </p:cTn>
                              </p:par>
                              <p:par>
                                <p:cTn id="66" presetID="26" presetClass="emph" presetSubtype="0" fill="hold" grpId="0" nodeType="withEffect">
                                  <p:stCondLst>
                                    <p:cond delay="0"/>
                                  </p:stCondLst>
                                  <p:childTnLst>
                                    <p:animEffect transition="out" filter="fade">
                                      <p:cBhvr>
                                        <p:cTn id="67" dur="500" tmFilter="0, 0; .2, .5; .8, .5; 1, 0"/>
                                        <p:tgtEl>
                                          <p:spTgt spid="691219"/>
                                        </p:tgtEl>
                                      </p:cBhvr>
                                    </p:animEffect>
                                    <p:animScale>
                                      <p:cBhvr>
                                        <p:cTn id="68" dur="250" autoRev="1" fill="hold"/>
                                        <p:tgtEl>
                                          <p:spTgt spid="691219"/>
                                        </p:tgtEl>
                                      </p:cBhvr>
                                      <p:by x="105000" y="105000"/>
                                    </p:animScale>
                                  </p:childTnLst>
                                </p:cTn>
                              </p:par>
                              <p:par>
                                <p:cTn id="69" presetID="2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01385"/>
                                        </p:tgtEl>
                                        <p:attrNameLst>
                                          <p:attrName>style.visibility</p:attrName>
                                        </p:attrNameLst>
                                      </p:cBhvr>
                                      <p:to>
                                        <p:strVal val="visible"/>
                                      </p:to>
                                    </p:set>
                                    <p:animEffect transition="in" filter="wipe(down)">
                                      <p:cBhvr>
                                        <p:cTn id="74" dur="500"/>
                                        <p:tgtEl>
                                          <p:spTgt spid="101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p:bldP spid="101381" grpId="0"/>
      <p:bldP spid="101382" grpId="0"/>
      <p:bldP spid="101383" grpId="0"/>
      <p:bldP spid="101384" grpId="0"/>
      <p:bldP spid="101385" grpId="0" animBg="1"/>
      <p:bldP spid="131081" grpId="0"/>
      <p:bldP spid="101387" grpId="0"/>
      <p:bldP spid="101388" grpId="0"/>
      <p:bldP spid="101389" grpId="0"/>
      <p:bldP spid="131085" grpId="0"/>
      <p:bldP spid="101391" grpId="0" animBg="1"/>
      <p:bldP spid="101392" grpId="0"/>
      <p:bldP spid="101393" grpId="0" animBg="1"/>
      <p:bldP spid="691218" grpId="0"/>
      <p:bldP spid="691219" grpId="0"/>
      <p:bldP spid="691219" grpId="1"/>
      <p:bldP spid="2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灯片编号占位符 5"/>
          <p:cNvSpPr>
            <a:spLocks noGrp="1"/>
          </p:cNvSpPr>
          <p:nvPr>
            <p:ph type="sldNum" sz="quarter" idx="12"/>
          </p:nvPr>
        </p:nvSpPr>
        <p:spPr>
          <a:noFill/>
        </p:spPr>
        <p:txBody>
          <a:bodyPr/>
          <a:lstStyle/>
          <a:p>
            <a:fld id="{B00CAC6A-4F35-425D-B3A6-772796F4588F}"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02403" name="Text Box 4"/>
          <p:cNvSpPr txBox="1">
            <a:spLocks noChangeArrowheads="1"/>
          </p:cNvSpPr>
          <p:nvPr/>
        </p:nvSpPr>
        <p:spPr bwMode="auto">
          <a:xfrm>
            <a:off x="0" y="685800"/>
            <a:ext cx="9144000" cy="1878013"/>
          </a:xfrm>
          <a:prstGeom prst="rect">
            <a:avLst/>
          </a:prstGeom>
          <a:solidFill>
            <a:schemeClr val="accent1">
              <a:lumMod val="20000"/>
              <a:lumOff val="80000"/>
            </a:schemeClr>
          </a:solidFill>
          <a:ln>
            <a:noFill/>
          </a:ln>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just">
              <a:spcBef>
                <a:spcPct val="50000"/>
              </a:spcBef>
              <a:defRPr/>
            </a:pPr>
            <a:r>
              <a:rPr kumimoji="1" lang="zh-CN" altLang="en-US"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  例：</a:t>
            </a:r>
            <a:r>
              <a:rPr kumimoji="1" lang="en-US" altLang="zh-CN"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if</a:t>
            </a:r>
            <a:r>
              <a:rPr kumimoji="1" lang="zh-CN" altLang="en-US"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语句问题  </a:t>
            </a:r>
            <a:endParaRPr kumimoji="1" lang="zh-CN" altLang="en-US" sz="2000" b="1"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a:p>
            <a:pPr algn="just">
              <a:spcBef>
                <a:spcPct val="50000"/>
              </a:spcBef>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rPr>
              <a:t>S</a:t>
            </a:r>
            <a:r>
              <a:rPr kumimoji="1" lang="en-US" altLang="zh-CN" sz="2000" b="1" dirty="0" err="1">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if</a:t>
            </a: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B then S else S | if B then S | a</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下面的句子有两棵语法树 ：</a:t>
            </a:r>
            <a:endPar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algn="just">
              <a:spcBef>
                <a:spcPct val="50000"/>
              </a:spcBef>
              <a:defRPr/>
            </a:pPr>
            <a:r>
              <a:rPr kumimoji="1" lang="zh-CN" altLang="en-US"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ea typeface="华文隶书" pitchFamily="2" charset="-122"/>
                <a:cs typeface="Times New Roman" panose="02020603050405020304" pitchFamily="18" charset="0"/>
                <a:sym typeface="Symbol" panose="05050102010706020507" pitchFamily="18" charset="2"/>
              </a:rPr>
              <a:t>if B1 then if B2 then S1 else S2</a:t>
            </a:r>
            <a:endParaRPr kumimoji="1" lang="en-US" altLang="zh-CN" sz="2000" b="1" dirty="0">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102404" name="Text Box 5"/>
          <p:cNvSpPr txBox="1">
            <a:spLocks noChangeArrowheads="1"/>
          </p:cNvSpPr>
          <p:nvPr/>
        </p:nvSpPr>
        <p:spPr bwMode="auto">
          <a:xfrm>
            <a:off x="152400" y="3048000"/>
            <a:ext cx="8839200" cy="1016000"/>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ea typeface="华文隶书" pitchFamily="2" charset="-122"/>
                <a:cs typeface="Times New Roman" panose="02020603050405020304" pitchFamily="18" charset="0"/>
              </a:rPr>
              <a:t>简写原来的文法：</a:t>
            </a:r>
            <a:r>
              <a:rPr kumimoji="1" lang="en-US" altLang="zh-CN" sz="2400" b="1">
                <a:latin typeface="Times New Roman" panose="02020603050405020304" pitchFamily="18" charset="0"/>
                <a:ea typeface="华文隶书" pitchFamily="2" charset="-122"/>
                <a:cs typeface="Times New Roman" panose="02020603050405020304" pitchFamily="18" charset="0"/>
              </a:rPr>
              <a:t>S‘</a:t>
            </a:r>
            <a:r>
              <a:rPr kumimoji="1" lang="en-US" altLang="zh-CN" sz="2400" b="1">
                <a:latin typeface="Times New Roman" panose="02020603050405020304" pitchFamily="18" charset="0"/>
                <a:ea typeface="华文隶书" pitchFamily="2" charset="-122"/>
                <a:cs typeface="Times New Roman" panose="02020603050405020304" pitchFamily="18" charset="0"/>
                <a:sym typeface="Symbol" panose="05050102010706020507" pitchFamily="18" charset="2"/>
              </a:rPr>
              <a:t>S  </a:t>
            </a:r>
            <a:endParaRPr kumimoji="1" lang="en-US" altLang="zh-CN" sz="2400" b="1">
              <a:latin typeface="Times New Roman" panose="02020603050405020304" pitchFamily="18" charset="0"/>
              <a:ea typeface="华文隶书" pitchFamily="2" charset="-122"/>
              <a:cs typeface="Times New Roman" panose="02020603050405020304" pitchFamily="18" charset="0"/>
              <a:sym typeface="Symbol" panose="05050102010706020507" pitchFamily="18" charset="2"/>
            </a:endParaRPr>
          </a:p>
          <a:p>
            <a:pPr>
              <a:spcBef>
                <a:spcPct val="50000"/>
              </a:spcBef>
            </a:pPr>
            <a:r>
              <a:rPr kumimoji="1" lang="en-US" altLang="zh-CN" sz="2400" b="1">
                <a:latin typeface="Times New Roman" panose="02020603050405020304" pitchFamily="18" charset="0"/>
                <a:ea typeface="华文隶书" pitchFamily="2" charset="-122"/>
                <a:cs typeface="Times New Roman" panose="02020603050405020304" pitchFamily="18" charset="0"/>
                <a:sym typeface="Symbol" panose="05050102010706020507" pitchFamily="18" charset="2"/>
              </a:rPr>
              <a:t>                                SiSeS |iS |a</a:t>
            </a:r>
            <a:endParaRPr kumimoji="1" lang="en-US" altLang="zh-CN" sz="2400" b="1">
              <a:latin typeface="Times New Roman" panose="02020603050405020304" pitchFamily="18" charset="0"/>
              <a:ea typeface="华文隶书" pitchFamily="2" charset="-122"/>
              <a:cs typeface="Times New Roman" panose="02020603050405020304" pitchFamily="18" charset="0"/>
              <a:sym typeface="Symbol" panose="05050102010706020507" pitchFamily="18" charset="2"/>
            </a:endParaRPr>
          </a:p>
        </p:txBody>
      </p:sp>
      <p:sp>
        <p:nvSpPr>
          <p:cNvPr id="132100" name="Text Box 6"/>
          <p:cNvSpPr txBox="1">
            <a:spLocks noChangeArrowheads="1"/>
          </p:cNvSpPr>
          <p:nvPr/>
        </p:nvSpPr>
        <p:spPr bwMode="auto">
          <a:xfrm>
            <a:off x="5580063" y="3068638"/>
            <a:ext cx="3384550" cy="457200"/>
          </a:xfrm>
          <a:prstGeom prst="rect">
            <a:avLst/>
          </a:prstGeom>
          <a:noFill/>
          <a:ln w="9525">
            <a:noFill/>
            <a:miter lim="800000"/>
          </a:ln>
        </p:spPr>
        <p:txBody>
          <a:bodyPr>
            <a:spAutoFit/>
          </a:bodyPr>
          <a:lstStyle/>
          <a:p>
            <a:pPr>
              <a:spcBef>
                <a:spcPct val="50000"/>
              </a:spcBef>
            </a:pPr>
            <a:r>
              <a:rPr kumimoji="1" lang="en-US" altLang="zh-CN" sz="2400" b="1" dirty="0">
                <a:latin typeface="Times New Roman" panose="02020603050405020304" pitchFamily="18" charset="0"/>
                <a:ea typeface="华文隶书" pitchFamily="2" charset="-122"/>
                <a:cs typeface="Times New Roman" panose="02020603050405020304" pitchFamily="18" charset="0"/>
              </a:rPr>
              <a:t>Follow(S)={e,#}</a:t>
            </a:r>
            <a:endParaRPr kumimoji="1" lang="en-US" altLang="zh-CN" sz="2400" b="1" dirty="0">
              <a:latin typeface="Times New Roman" panose="02020603050405020304" pitchFamily="18" charset="0"/>
              <a:ea typeface="华文隶书" pitchFamily="2" charset="-122"/>
              <a:cs typeface="Times New Roman" panose="02020603050405020304" pitchFamily="18" charset="0"/>
            </a:endParaRPr>
          </a:p>
        </p:txBody>
      </p:sp>
      <p:grpSp>
        <p:nvGrpSpPr>
          <p:cNvPr id="2" name="组合 1"/>
          <p:cNvGrpSpPr/>
          <p:nvPr/>
        </p:nvGrpSpPr>
        <p:grpSpPr bwMode="auto">
          <a:xfrm>
            <a:off x="323850" y="4221163"/>
            <a:ext cx="3240088" cy="720725"/>
            <a:chOff x="323850" y="4221163"/>
            <a:chExt cx="3240038" cy="720725"/>
          </a:xfrm>
        </p:grpSpPr>
        <p:sp>
          <p:nvSpPr>
            <p:cNvPr id="132104" name="Text Box 7"/>
            <p:cNvSpPr txBox="1">
              <a:spLocks noChangeArrowheads="1"/>
            </p:cNvSpPr>
            <p:nvPr/>
          </p:nvSpPr>
          <p:spPr bwMode="auto">
            <a:xfrm>
              <a:off x="323850" y="4221163"/>
              <a:ext cx="3240038" cy="457200"/>
            </a:xfrm>
            <a:prstGeom prst="rect">
              <a:avLst/>
            </a:prstGeom>
            <a:noFill/>
            <a:ln w="9525">
              <a:noFill/>
              <a:miter lim="800000"/>
            </a:ln>
          </p:spPr>
          <p:txBody>
            <a:bodyPr>
              <a:spAutoFit/>
            </a:bodyPr>
            <a:lstStyle/>
            <a:p>
              <a:pPr>
                <a:spcBef>
                  <a:spcPct val="50000"/>
                </a:spcBef>
              </a:pPr>
              <a:r>
                <a:rPr kumimoji="1" lang="en-US" altLang="zh-CN" sz="2400" b="1">
                  <a:latin typeface="华文隶书" pitchFamily="2" charset="-122"/>
                  <a:ea typeface="华文隶书" pitchFamily="2" charset="-122"/>
                </a:rPr>
                <a:t>..iS  e</a:t>
              </a:r>
              <a:endParaRPr kumimoji="1" lang="en-US" altLang="zh-CN" sz="2400" b="1">
                <a:latin typeface="华文隶书" pitchFamily="2" charset="-122"/>
                <a:ea typeface="华文隶书" pitchFamily="2" charset="-122"/>
              </a:endParaRPr>
            </a:p>
          </p:txBody>
        </p:sp>
        <p:sp>
          <p:nvSpPr>
            <p:cNvPr id="132105" name="Line 8"/>
            <p:cNvSpPr>
              <a:spLocks noChangeShapeType="1"/>
            </p:cNvSpPr>
            <p:nvPr/>
          </p:nvSpPr>
          <p:spPr bwMode="auto">
            <a:xfrm>
              <a:off x="323850" y="4221163"/>
              <a:ext cx="792163" cy="0"/>
            </a:xfrm>
            <a:prstGeom prst="line">
              <a:avLst/>
            </a:prstGeom>
            <a:noFill/>
            <a:ln w="9525">
              <a:solidFill>
                <a:srgbClr val="FF3300"/>
              </a:solidFill>
              <a:round/>
            </a:ln>
          </p:spPr>
          <p:txBody>
            <a:bodyPr>
              <a:spAutoFit/>
            </a:bodyPr>
            <a:lstStyle/>
            <a:p>
              <a:endParaRPr lang="zh-CN" altLang="en-US"/>
            </a:p>
          </p:txBody>
        </p:sp>
        <p:sp>
          <p:nvSpPr>
            <p:cNvPr id="132106" name="Line 9"/>
            <p:cNvSpPr>
              <a:spLocks noChangeShapeType="1"/>
            </p:cNvSpPr>
            <p:nvPr/>
          </p:nvSpPr>
          <p:spPr bwMode="auto">
            <a:xfrm>
              <a:off x="323850" y="4221163"/>
              <a:ext cx="0" cy="576262"/>
            </a:xfrm>
            <a:prstGeom prst="line">
              <a:avLst/>
            </a:prstGeom>
            <a:noFill/>
            <a:ln w="9525">
              <a:solidFill>
                <a:srgbClr val="FF3300"/>
              </a:solidFill>
              <a:round/>
            </a:ln>
          </p:spPr>
          <p:txBody>
            <a:bodyPr>
              <a:spAutoFit/>
            </a:bodyPr>
            <a:lstStyle/>
            <a:p>
              <a:endParaRPr lang="zh-CN" altLang="en-US"/>
            </a:p>
          </p:txBody>
        </p:sp>
        <p:sp>
          <p:nvSpPr>
            <p:cNvPr id="132107" name="Line 10"/>
            <p:cNvSpPr>
              <a:spLocks noChangeShapeType="1"/>
            </p:cNvSpPr>
            <p:nvPr/>
          </p:nvSpPr>
          <p:spPr bwMode="auto">
            <a:xfrm>
              <a:off x="323850" y="4797425"/>
              <a:ext cx="792163" cy="0"/>
            </a:xfrm>
            <a:prstGeom prst="line">
              <a:avLst/>
            </a:prstGeom>
            <a:noFill/>
            <a:ln w="9525">
              <a:solidFill>
                <a:srgbClr val="FF3300"/>
              </a:solidFill>
              <a:round/>
            </a:ln>
          </p:spPr>
          <p:txBody>
            <a:bodyPr>
              <a:spAutoFit/>
            </a:bodyPr>
            <a:lstStyle/>
            <a:p>
              <a:endParaRPr lang="zh-CN" altLang="en-US"/>
            </a:p>
          </p:txBody>
        </p:sp>
        <p:sp>
          <p:nvSpPr>
            <p:cNvPr id="132108" name="Line 11"/>
            <p:cNvSpPr>
              <a:spLocks noChangeShapeType="1"/>
            </p:cNvSpPr>
            <p:nvPr/>
          </p:nvSpPr>
          <p:spPr bwMode="auto">
            <a:xfrm flipH="1" flipV="1">
              <a:off x="1476375" y="4581525"/>
              <a:ext cx="142875" cy="360363"/>
            </a:xfrm>
            <a:prstGeom prst="line">
              <a:avLst/>
            </a:prstGeom>
            <a:noFill/>
            <a:ln w="9525">
              <a:solidFill>
                <a:srgbClr val="FF3300"/>
              </a:solidFill>
              <a:round/>
              <a:tailEnd type="triangle" w="med" len="med"/>
            </a:ln>
          </p:spPr>
          <p:txBody>
            <a:bodyPr>
              <a:spAutoFit/>
            </a:bodyPr>
            <a:lstStyle/>
            <a:p>
              <a:endParaRPr lang="zh-CN" altLang="en-US"/>
            </a:p>
          </p:txBody>
        </p:sp>
      </p:grpSp>
      <p:sp>
        <p:nvSpPr>
          <p:cNvPr id="102411" name="Text Box 12"/>
          <p:cNvSpPr txBox="1">
            <a:spLocks noChangeArrowheads="1"/>
          </p:cNvSpPr>
          <p:nvPr/>
        </p:nvSpPr>
        <p:spPr bwMode="auto">
          <a:xfrm>
            <a:off x="468313" y="5157788"/>
            <a:ext cx="8351837" cy="1014412"/>
          </a:xfrm>
          <a:prstGeom prst="rect">
            <a:avLst/>
          </a:prstGeom>
          <a:noFill/>
          <a:ln w="9525">
            <a:noFill/>
            <a:miter lim="800000"/>
          </a:ln>
        </p:spPr>
        <p:txBody>
          <a:bodyPr>
            <a:spAutoFit/>
          </a:bodyPr>
          <a:lstStyle/>
          <a:p>
            <a:pPr>
              <a:spcBef>
                <a:spcPct val="50000"/>
              </a:spcBef>
            </a:pPr>
            <a:r>
              <a:rPr kumimoji="1" lang="zh-CN" altLang="en-US" sz="2400" b="1">
                <a:latin typeface="Times New Roman" panose="02020603050405020304" pitchFamily="18" charset="0"/>
                <a:ea typeface="华文隶书" pitchFamily="2" charset="-122"/>
                <a:cs typeface="Times New Roman" panose="02020603050405020304" pitchFamily="18" charset="0"/>
              </a:rPr>
              <a:t>解决： 遇</a:t>
            </a:r>
            <a:r>
              <a:rPr kumimoji="1" lang="en-US" altLang="zh-CN" sz="2400" b="1">
                <a:latin typeface="Times New Roman" panose="02020603050405020304" pitchFamily="18" charset="0"/>
                <a:ea typeface="华文隶书" pitchFamily="2" charset="-122"/>
                <a:cs typeface="Times New Roman" panose="02020603050405020304" pitchFamily="18" charset="0"/>
              </a:rPr>
              <a:t>else</a:t>
            </a:r>
            <a:r>
              <a:rPr kumimoji="1" lang="zh-CN" altLang="en-US" sz="2400" b="1">
                <a:latin typeface="Times New Roman" panose="02020603050405020304" pitchFamily="18" charset="0"/>
                <a:ea typeface="华文隶书" pitchFamily="2" charset="-122"/>
                <a:cs typeface="Times New Roman" panose="02020603050405020304" pitchFamily="18" charset="0"/>
              </a:rPr>
              <a:t>移进，以便配对前面的 </a:t>
            </a:r>
            <a:r>
              <a:rPr kumimoji="1" lang="en-US" altLang="zh-CN" sz="2400" b="1">
                <a:latin typeface="Times New Roman" panose="02020603050405020304" pitchFamily="18" charset="0"/>
                <a:ea typeface="华文隶书" pitchFamily="2" charset="-122"/>
                <a:cs typeface="Times New Roman" panose="02020603050405020304" pitchFamily="18" charset="0"/>
              </a:rPr>
              <a:t>then</a:t>
            </a:r>
            <a:r>
              <a:rPr kumimoji="1" lang="zh-CN" altLang="en-US" sz="2400" b="1">
                <a:latin typeface="Times New Roman" panose="02020603050405020304" pitchFamily="18" charset="0"/>
                <a:ea typeface="华文隶书" pitchFamily="2" charset="-122"/>
                <a:cs typeface="Times New Roman" panose="02020603050405020304" pitchFamily="18" charset="0"/>
              </a:rPr>
              <a:t>。遇 </a:t>
            </a:r>
            <a:r>
              <a:rPr kumimoji="1" lang="en-US" altLang="zh-CN" sz="2400" b="1">
                <a:latin typeface="Times New Roman" panose="02020603050405020304" pitchFamily="18" charset="0"/>
                <a:ea typeface="华文隶书" pitchFamily="2" charset="-122"/>
                <a:cs typeface="Times New Roman" panose="02020603050405020304" pitchFamily="18" charset="0"/>
              </a:rPr>
              <a:t># </a:t>
            </a:r>
            <a:r>
              <a:rPr kumimoji="1" lang="zh-CN" altLang="en-US" sz="2400" b="1">
                <a:latin typeface="Times New Roman" panose="02020603050405020304" pitchFamily="18" charset="0"/>
                <a:ea typeface="华文隶书" pitchFamily="2" charset="-122"/>
                <a:cs typeface="Times New Roman" panose="02020603050405020304" pitchFamily="18" charset="0"/>
              </a:rPr>
              <a:t>归约。</a:t>
            </a:r>
            <a:endParaRPr kumimoji="1" lang="zh-CN" altLang="en-US" sz="2400" b="1">
              <a:latin typeface="Times New Roman" panose="02020603050405020304" pitchFamily="18" charset="0"/>
              <a:ea typeface="华文隶书" pitchFamily="2" charset="-122"/>
              <a:cs typeface="Times New Roman" panose="02020603050405020304" pitchFamily="18" charset="0"/>
            </a:endParaRPr>
          </a:p>
          <a:p>
            <a:pPr>
              <a:spcBef>
                <a:spcPct val="50000"/>
              </a:spcBef>
            </a:pPr>
            <a:r>
              <a:rPr kumimoji="1" lang="zh-CN" altLang="en-US" sz="2400" b="1">
                <a:latin typeface="Times New Roman" panose="02020603050405020304" pitchFamily="18" charset="0"/>
                <a:ea typeface="华文隶书" pitchFamily="2" charset="-122"/>
                <a:cs typeface="Times New Roman" panose="02020603050405020304" pitchFamily="18" charset="0"/>
              </a:rPr>
              <a:t>             用 </a:t>
            </a:r>
            <a:r>
              <a:rPr kumimoji="1" lang="en-US" altLang="zh-CN" sz="2400" b="1">
                <a:latin typeface="Times New Roman" panose="02020603050405020304" pitchFamily="18" charset="0"/>
                <a:ea typeface="华文隶书" pitchFamily="2" charset="-122"/>
                <a:cs typeface="Times New Roman" panose="02020603050405020304" pitchFamily="18" charset="0"/>
              </a:rPr>
              <a:t>SLR(1)</a:t>
            </a:r>
            <a:r>
              <a:rPr kumimoji="1" lang="zh-CN" altLang="en-US" sz="2400" b="1">
                <a:latin typeface="Times New Roman" panose="02020603050405020304" pitchFamily="18" charset="0"/>
                <a:ea typeface="华文隶书" pitchFamily="2" charset="-122"/>
                <a:cs typeface="Times New Roman" panose="02020603050405020304" pitchFamily="18" charset="0"/>
              </a:rPr>
              <a:t>方法可以解决冲突。</a:t>
            </a:r>
            <a:endParaRPr kumimoji="1" lang="zh-CN" altLang="en-US" sz="2400" b="1">
              <a:latin typeface="Times New Roman" panose="02020603050405020304" pitchFamily="18" charset="0"/>
              <a:ea typeface="华文隶书" pitchFamily="2" charset="-122"/>
              <a:cs typeface="Times New Roman" panose="02020603050405020304" pitchFamily="18" charset="0"/>
            </a:endParaRPr>
          </a:p>
        </p:txBody>
      </p:sp>
      <p:sp>
        <p:nvSpPr>
          <p:cNvPr id="132103" name="Text Box 13"/>
          <p:cNvSpPr txBox="1">
            <a:spLocks noChangeArrowheads="1"/>
          </p:cNvSpPr>
          <p:nvPr/>
        </p:nvSpPr>
        <p:spPr bwMode="auto">
          <a:xfrm>
            <a:off x="374650" y="163513"/>
            <a:ext cx="8229600" cy="457200"/>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7.6  </a:t>
            </a:r>
            <a:r>
              <a:rPr kumimoji="1" lang="zh-CN" altLang="en-US" sz="2400" b="1">
                <a:solidFill>
                  <a:srgbClr val="FF0000"/>
                </a:solidFill>
                <a:latin typeface="楷体_GB2312"/>
                <a:ea typeface="楷体_GB2312"/>
                <a:cs typeface="楷体_GB2312"/>
              </a:rPr>
              <a:t>二义性文法</a:t>
            </a:r>
            <a:r>
              <a:rPr lang="zh-CN" altLang="en-US" sz="2400" b="1">
                <a:solidFill>
                  <a:srgbClr val="FF0000"/>
                </a:solidFill>
                <a:latin typeface="楷体_GB2312"/>
                <a:ea typeface="楷体_GB2312"/>
                <a:cs typeface="楷体_GB2312"/>
              </a:rPr>
              <a:t>在</a:t>
            </a:r>
            <a:r>
              <a:rPr lang="en-US" altLang="zh-CN" sz="2400" b="1">
                <a:solidFill>
                  <a:srgbClr val="FF0000"/>
                </a:solidFill>
                <a:latin typeface="楷体_GB2312"/>
                <a:ea typeface="楷体_GB2312"/>
                <a:cs typeface="楷体_GB2312"/>
              </a:rPr>
              <a:t>LR</a:t>
            </a:r>
            <a:r>
              <a:rPr lang="zh-CN" altLang="en-US" sz="2400" b="1">
                <a:solidFill>
                  <a:srgbClr val="FF0000"/>
                </a:solidFill>
                <a:latin typeface="楷体_GB2312"/>
                <a:ea typeface="楷体_GB2312"/>
                <a:cs typeface="楷体_GB2312"/>
              </a:rPr>
              <a:t>分析中的</a:t>
            </a:r>
            <a:r>
              <a:rPr kumimoji="1" lang="zh-CN" altLang="en-US" sz="2400" b="1">
                <a:solidFill>
                  <a:srgbClr val="FF0000"/>
                </a:solidFill>
                <a:latin typeface="楷体_GB2312"/>
                <a:ea typeface="楷体_GB2312"/>
                <a:cs typeface="楷体_GB2312"/>
              </a:rPr>
              <a:t>应用</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02404" grpId="0"/>
      <p:bldP spid="132100" grpId="0"/>
      <p:bldP spid="10241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灯片编号占位符 5"/>
          <p:cNvSpPr>
            <a:spLocks noGrp="1"/>
          </p:cNvSpPr>
          <p:nvPr>
            <p:ph type="sldNum" sz="quarter" idx="12"/>
          </p:nvPr>
        </p:nvSpPr>
        <p:spPr>
          <a:noFill/>
        </p:spPr>
        <p:txBody>
          <a:bodyPr/>
          <a:lstStyle/>
          <a:p>
            <a:fld id="{E4BE07B9-3A5C-4359-97ED-296C88C4A388}"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33122" name="Line 2"/>
          <p:cNvSpPr>
            <a:spLocks noChangeShapeType="1"/>
          </p:cNvSpPr>
          <p:nvPr/>
        </p:nvSpPr>
        <p:spPr bwMode="auto">
          <a:xfrm flipV="1">
            <a:off x="0" y="533400"/>
            <a:ext cx="9144000" cy="0"/>
          </a:xfrm>
          <a:prstGeom prst="line">
            <a:avLst/>
          </a:prstGeom>
          <a:noFill/>
          <a:ln w="76200">
            <a:solidFill>
              <a:schemeClr val="accent2"/>
            </a:solidFill>
            <a:round/>
          </a:ln>
        </p:spPr>
        <p:txBody>
          <a:bodyPr/>
          <a:lstStyle/>
          <a:p>
            <a:endParaRPr lang="zh-CN" altLang="en-US"/>
          </a:p>
        </p:txBody>
      </p:sp>
      <p:sp>
        <p:nvSpPr>
          <p:cNvPr id="133123" name="Text Box 3"/>
          <p:cNvSpPr txBox="1">
            <a:spLocks noChangeArrowheads="1"/>
          </p:cNvSpPr>
          <p:nvPr/>
        </p:nvSpPr>
        <p:spPr bwMode="auto">
          <a:xfrm>
            <a:off x="250825" y="92075"/>
            <a:ext cx="8229600" cy="457200"/>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7.4  LR</a:t>
            </a:r>
            <a:r>
              <a:rPr kumimoji="1" lang="zh-CN" altLang="en-US" sz="2400" b="1">
                <a:solidFill>
                  <a:srgbClr val="FF3300"/>
                </a:solidFill>
                <a:latin typeface="楷体_GB2312"/>
                <a:ea typeface="楷体_GB2312"/>
                <a:cs typeface="楷体_GB2312"/>
              </a:rPr>
              <a:t>（</a:t>
            </a:r>
            <a:r>
              <a:rPr kumimoji="1" lang="en-US" altLang="zh-CN" sz="2400" b="1">
                <a:solidFill>
                  <a:srgbClr val="FF3300"/>
                </a:solidFill>
                <a:latin typeface="楷体_GB2312"/>
                <a:ea typeface="楷体_GB2312"/>
                <a:cs typeface="楷体_GB2312"/>
              </a:rPr>
              <a:t>1</a:t>
            </a:r>
            <a:r>
              <a:rPr kumimoji="1" lang="zh-CN" altLang="en-US" sz="2400" b="1">
                <a:solidFill>
                  <a:srgbClr val="FF3300"/>
                </a:solidFill>
                <a:latin typeface="楷体_GB2312"/>
                <a:ea typeface="楷体_GB2312"/>
                <a:cs typeface="楷体_GB2312"/>
              </a:rPr>
              <a:t>）分析法</a:t>
            </a:r>
            <a:r>
              <a:rPr kumimoji="1" lang="zh-CN" altLang="en-US" sz="2400" b="1">
                <a:latin typeface="楷体_GB2312"/>
                <a:ea typeface="楷体_GB2312"/>
                <a:cs typeface="楷体_GB2312"/>
              </a:rPr>
              <a:t>    （了解，自学）</a:t>
            </a:r>
            <a:endParaRPr kumimoji="1" lang="en-US" altLang="zh-CN" sz="2400" b="1">
              <a:latin typeface="楷体_GB2312"/>
              <a:ea typeface="楷体_GB2312"/>
              <a:cs typeface="楷体_GB2312"/>
            </a:endParaRPr>
          </a:p>
        </p:txBody>
      </p:sp>
      <p:sp>
        <p:nvSpPr>
          <p:cNvPr id="133124" name="Text Box 4"/>
          <p:cNvSpPr txBox="1">
            <a:spLocks noChangeArrowheads="1"/>
          </p:cNvSpPr>
          <p:nvPr/>
        </p:nvSpPr>
        <p:spPr bwMode="auto">
          <a:xfrm>
            <a:off x="0" y="609600"/>
            <a:ext cx="2057400" cy="4054475"/>
          </a:xfrm>
          <a:prstGeom prst="rect">
            <a:avLst/>
          </a:prstGeom>
          <a:solidFill>
            <a:srgbClr val="FFCC99"/>
          </a:solidFill>
          <a:ln w="9525">
            <a:noFill/>
            <a:miter lim="800000"/>
          </a:ln>
        </p:spPr>
        <p:txBody>
          <a:bodyPr>
            <a:spAutoFit/>
          </a:bodyPr>
          <a:lstStyle/>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0</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a:t>
            </a:r>
            <a:r>
              <a:rPr kumimoji="1" lang="en-US" altLang="zh-CN" sz="2000" b="1">
                <a:latin typeface="楷体_GB2312"/>
                <a:ea typeface="楷体_GB2312"/>
                <a:cs typeface="楷体_GB2312"/>
                <a:sym typeface="Symbol" panose="05050102010706020507" pitchFamily="18" charset="2"/>
              </a:rPr>
              <a:t></a:t>
            </a:r>
            <a:r>
              <a:rPr kumimoji="1" lang="en-US" altLang="zh-CN" sz="2000" b="1">
                <a:latin typeface="楷体_GB2312"/>
                <a:ea typeface="楷体_GB2312"/>
                <a:cs typeface="楷体_GB2312"/>
              </a:rPr>
              <a:t>→S</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1</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S→aAd</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2</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S→bAc</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3</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S→aec</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4</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S→bed</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5</a:t>
            </a:r>
            <a:r>
              <a:rPr kumimoji="1" lang="zh-CN" altLang="en-US" sz="2000" b="1">
                <a:latin typeface="楷体_GB2312"/>
                <a:ea typeface="楷体_GB2312"/>
                <a:cs typeface="楷体_GB2312"/>
              </a:rPr>
              <a:t>）</a:t>
            </a:r>
            <a:r>
              <a:rPr kumimoji="1" lang="en-US" altLang="zh-CN" sz="2000" b="1">
                <a:latin typeface="楷体_GB2312"/>
                <a:ea typeface="楷体_GB2312"/>
                <a:cs typeface="楷体_GB2312"/>
              </a:rPr>
              <a:t>A→e</a:t>
            </a:r>
            <a:endParaRPr kumimoji="1" lang="en-US" altLang="zh-CN"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该文法是否为</a:t>
            </a:r>
            <a:endParaRPr kumimoji="1" lang="zh-CN" altLang="en-US" sz="2000" b="1">
              <a:latin typeface="楷体_GB2312"/>
              <a:ea typeface="楷体_GB2312"/>
              <a:cs typeface="楷体_GB2312"/>
            </a:endParaRPr>
          </a:p>
          <a:p>
            <a:pPr algn="just">
              <a:spcBef>
                <a:spcPct val="50000"/>
              </a:spcBef>
            </a:pPr>
            <a:r>
              <a:rPr kumimoji="1" lang="en-US" altLang="zh-CN" sz="2000" b="1">
                <a:latin typeface="楷体_GB2312"/>
                <a:ea typeface="楷体_GB2312"/>
                <a:cs typeface="楷体_GB2312"/>
              </a:rPr>
              <a:t>SLR(1)</a:t>
            </a:r>
            <a:r>
              <a:rPr kumimoji="1" lang="zh-CN" altLang="en-US" sz="2000" b="1">
                <a:latin typeface="楷体_GB2312"/>
                <a:ea typeface="楷体_GB2312"/>
                <a:cs typeface="楷体_GB2312"/>
              </a:rPr>
              <a:t>文法？</a:t>
            </a:r>
            <a:endParaRPr kumimoji="1" lang="zh-CN" altLang="en-US" sz="2000" b="1">
              <a:latin typeface="楷体_GB2312"/>
              <a:ea typeface="楷体_GB2312"/>
              <a:cs typeface="楷体_GB2312"/>
            </a:endParaRPr>
          </a:p>
          <a:p>
            <a:pPr algn="just">
              <a:spcBef>
                <a:spcPct val="50000"/>
              </a:spcBef>
            </a:pPr>
            <a:r>
              <a:rPr kumimoji="1" lang="zh-CN" altLang="en-US" sz="2000" b="1">
                <a:latin typeface="楷体_GB2312"/>
                <a:ea typeface="楷体_GB2312"/>
                <a:cs typeface="楷体_GB2312"/>
              </a:rPr>
              <a:t>为什么？</a:t>
            </a:r>
            <a:endParaRPr kumimoji="1" lang="zh-CN" altLang="en-US" sz="2000" b="1">
              <a:latin typeface="楷体_GB2312"/>
              <a:ea typeface="楷体_GB2312"/>
              <a:cs typeface="楷体_GB2312"/>
            </a:endParaRPr>
          </a:p>
        </p:txBody>
      </p:sp>
      <p:sp>
        <p:nvSpPr>
          <p:cNvPr id="693253" name="Rectangle 5"/>
          <p:cNvSpPr>
            <a:spLocks noChangeArrowheads="1"/>
          </p:cNvSpPr>
          <p:nvPr/>
        </p:nvSpPr>
        <p:spPr bwMode="auto">
          <a:xfrm>
            <a:off x="2047875" y="6381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0</a:t>
            </a:r>
            <a:r>
              <a:rPr kumimoji="1" lang="en-US" altLang="zh-CN" sz="2000" b="1">
                <a:latin typeface="楷体_GB2312"/>
                <a:ea typeface="楷体_GB2312"/>
                <a:cs typeface="楷体_GB2312"/>
              </a:rPr>
              <a:t>: {S</a:t>
            </a:r>
            <a:r>
              <a:rPr kumimoji="1" lang="en-US" altLang="zh-CN" sz="2000" b="1">
                <a:latin typeface="楷体_GB2312"/>
                <a:ea typeface="楷体_GB2312"/>
                <a:cs typeface="楷体_GB2312"/>
                <a:sym typeface="Symbol" panose="05050102010706020507" pitchFamily="18" charset="2"/>
              </a:rPr>
              <a:t></a:t>
            </a:r>
            <a:r>
              <a:rPr kumimoji="1" lang="en-US" altLang="zh-CN" sz="2000" b="1">
                <a:latin typeface="楷体_GB2312"/>
                <a:ea typeface="楷体_GB2312"/>
                <a:cs typeface="楷体_GB2312"/>
              </a:rPr>
              <a:t>→.S, S→.aAd,S→.bAc,S→.aec, S→.bed }</a:t>
            </a:r>
            <a:endParaRPr kumimoji="1" lang="en-US" altLang="zh-CN" sz="2000" b="1">
              <a:latin typeface="楷体_GB2312"/>
              <a:ea typeface="楷体_GB2312"/>
              <a:cs typeface="楷体_GB2312"/>
            </a:endParaRPr>
          </a:p>
        </p:txBody>
      </p:sp>
      <p:sp>
        <p:nvSpPr>
          <p:cNvPr id="693254" name="Rectangle 6"/>
          <p:cNvSpPr>
            <a:spLocks noChangeArrowheads="1"/>
          </p:cNvSpPr>
          <p:nvPr/>
        </p:nvSpPr>
        <p:spPr bwMode="auto">
          <a:xfrm>
            <a:off x="2047875" y="10953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1</a:t>
            </a:r>
            <a:r>
              <a:rPr kumimoji="1" lang="en-US" altLang="zh-CN" sz="2000" b="1">
                <a:latin typeface="楷体_GB2312"/>
                <a:ea typeface="楷体_GB2312"/>
                <a:cs typeface="楷体_GB2312"/>
              </a:rPr>
              <a:t>: {S</a:t>
            </a:r>
            <a:r>
              <a:rPr kumimoji="1" lang="en-US" altLang="zh-CN" sz="2000" b="1">
                <a:latin typeface="楷体_GB2312"/>
                <a:ea typeface="楷体_GB2312"/>
                <a:cs typeface="楷体_GB2312"/>
                <a:sym typeface="Symbol" panose="05050102010706020507" pitchFamily="18" charset="2"/>
              </a:rPr>
              <a:t></a:t>
            </a:r>
            <a:r>
              <a:rPr kumimoji="1" lang="en-US" altLang="zh-CN" sz="2000" b="1">
                <a:latin typeface="楷体_GB2312"/>
                <a:ea typeface="楷体_GB2312"/>
                <a:cs typeface="楷体_GB2312"/>
              </a:rPr>
              <a:t>→S.}</a:t>
            </a:r>
            <a:endParaRPr kumimoji="1" lang="en-US" altLang="zh-CN" sz="2000" b="1">
              <a:latin typeface="楷体_GB2312"/>
              <a:ea typeface="楷体_GB2312"/>
              <a:cs typeface="楷体_GB2312"/>
            </a:endParaRPr>
          </a:p>
        </p:txBody>
      </p:sp>
      <p:sp>
        <p:nvSpPr>
          <p:cNvPr id="693255" name="Rectangle 7"/>
          <p:cNvSpPr>
            <a:spLocks noChangeArrowheads="1"/>
          </p:cNvSpPr>
          <p:nvPr/>
        </p:nvSpPr>
        <p:spPr bwMode="auto">
          <a:xfrm>
            <a:off x="2047875" y="15525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2</a:t>
            </a:r>
            <a:r>
              <a:rPr kumimoji="1" lang="en-US" altLang="zh-CN" sz="2000" b="1">
                <a:latin typeface="楷体_GB2312"/>
                <a:ea typeface="楷体_GB2312"/>
                <a:cs typeface="楷体_GB2312"/>
              </a:rPr>
              <a:t>: { S→a.Ad,S→a.ec, A→.e }</a:t>
            </a:r>
            <a:endParaRPr kumimoji="1" lang="en-US" altLang="zh-CN" sz="2000" b="1">
              <a:latin typeface="楷体_GB2312"/>
              <a:ea typeface="楷体_GB2312"/>
              <a:cs typeface="楷体_GB2312"/>
            </a:endParaRPr>
          </a:p>
        </p:txBody>
      </p:sp>
      <p:sp>
        <p:nvSpPr>
          <p:cNvPr id="693256" name="Rectangle 8"/>
          <p:cNvSpPr>
            <a:spLocks noChangeArrowheads="1"/>
          </p:cNvSpPr>
          <p:nvPr/>
        </p:nvSpPr>
        <p:spPr bwMode="auto">
          <a:xfrm>
            <a:off x="2038350" y="2038350"/>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3</a:t>
            </a:r>
            <a:r>
              <a:rPr kumimoji="1" lang="en-US" altLang="zh-CN" sz="2000" b="1">
                <a:latin typeface="楷体_GB2312"/>
                <a:ea typeface="楷体_GB2312"/>
                <a:cs typeface="楷体_GB2312"/>
              </a:rPr>
              <a:t>: { S→b.Ac,S→b.ed, A→.e }</a:t>
            </a:r>
            <a:endParaRPr kumimoji="1" lang="en-US" altLang="zh-CN" sz="2000" b="1">
              <a:latin typeface="楷体_GB2312"/>
              <a:ea typeface="楷体_GB2312"/>
              <a:cs typeface="楷体_GB2312"/>
            </a:endParaRPr>
          </a:p>
        </p:txBody>
      </p:sp>
      <p:sp>
        <p:nvSpPr>
          <p:cNvPr id="693257" name="Rectangle 9"/>
          <p:cNvSpPr>
            <a:spLocks noChangeArrowheads="1"/>
          </p:cNvSpPr>
          <p:nvPr/>
        </p:nvSpPr>
        <p:spPr bwMode="auto">
          <a:xfrm>
            <a:off x="2047875" y="24669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4</a:t>
            </a:r>
            <a:r>
              <a:rPr kumimoji="1" lang="en-US" altLang="zh-CN" sz="2000" b="1">
                <a:latin typeface="楷体_GB2312"/>
                <a:ea typeface="楷体_GB2312"/>
                <a:cs typeface="楷体_GB2312"/>
              </a:rPr>
              <a:t>: { S→aA.d }</a:t>
            </a:r>
            <a:endParaRPr kumimoji="1" lang="en-US" altLang="zh-CN" sz="2000" b="1">
              <a:latin typeface="楷体_GB2312"/>
              <a:ea typeface="楷体_GB2312"/>
              <a:cs typeface="楷体_GB2312"/>
            </a:endParaRPr>
          </a:p>
        </p:txBody>
      </p:sp>
      <p:sp>
        <p:nvSpPr>
          <p:cNvPr id="693258" name="Rectangle 10"/>
          <p:cNvSpPr>
            <a:spLocks noChangeArrowheads="1"/>
          </p:cNvSpPr>
          <p:nvPr/>
        </p:nvSpPr>
        <p:spPr bwMode="auto">
          <a:xfrm>
            <a:off x="2047875" y="28479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5</a:t>
            </a:r>
            <a:r>
              <a:rPr kumimoji="1" lang="en-US" altLang="zh-CN" sz="2000" b="1">
                <a:latin typeface="楷体_GB2312"/>
                <a:ea typeface="楷体_GB2312"/>
                <a:cs typeface="楷体_GB2312"/>
              </a:rPr>
              <a:t>: { S→ae.c, A→e.}</a:t>
            </a:r>
            <a:endParaRPr kumimoji="1" lang="en-US" altLang="zh-CN" sz="2000" b="1">
              <a:latin typeface="楷体_GB2312"/>
              <a:ea typeface="楷体_GB2312"/>
              <a:cs typeface="楷体_GB2312"/>
            </a:endParaRPr>
          </a:p>
        </p:txBody>
      </p:sp>
      <p:sp>
        <p:nvSpPr>
          <p:cNvPr id="693259" name="Rectangle 11"/>
          <p:cNvSpPr>
            <a:spLocks noChangeArrowheads="1"/>
          </p:cNvSpPr>
          <p:nvPr/>
        </p:nvSpPr>
        <p:spPr bwMode="auto">
          <a:xfrm>
            <a:off x="2047875" y="32289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6</a:t>
            </a:r>
            <a:r>
              <a:rPr kumimoji="1" lang="en-US" altLang="zh-CN" sz="2000" b="1">
                <a:latin typeface="楷体_GB2312"/>
                <a:ea typeface="楷体_GB2312"/>
                <a:cs typeface="楷体_GB2312"/>
              </a:rPr>
              <a:t>: { S→bA.c}</a:t>
            </a:r>
            <a:endParaRPr kumimoji="1" lang="en-US" altLang="zh-CN" sz="2000" b="1">
              <a:latin typeface="楷体_GB2312"/>
              <a:ea typeface="楷体_GB2312"/>
              <a:cs typeface="楷体_GB2312"/>
            </a:endParaRPr>
          </a:p>
        </p:txBody>
      </p:sp>
      <p:sp>
        <p:nvSpPr>
          <p:cNvPr id="693260" name="Rectangle 12"/>
          <p:cNvSpPr>
            <a:spLocks noChangeArrowheads="1"/>
          </p:cNvSpPr>
          <p:nvPr/>
        </p:nvSpPr>
        <p:spPr bwMode="auto">
          <a:xfrm>
            <a:off x="2047875" y="36099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7</a:t>
            </a:r>
            <a:r>
              <a:rPr kumimoji="1" lang="en-US" altLang="zh-CN" sz="2000" b="1">
                <a:latin typeface="楷体_GB2312"/>
                <a:ea typeface="楷体_GB2312"/>
                <a:cs typeface="楷体_GB2312"/>
              </a:rPr>
              <a:t>: { S→be.d, A→e.}</a:t>
            </a:r>
            <a:endParaRPr kumimoji="1" lang="en-US" altLang="zh-CN" sz="2000" b="1">
              <a:latin typeface="楷体_GB2312"/>
              <a:ea typeface="楷体_GB2312"/>
              <a:cs typeface="楷体_GB2312"/>
            </a:endParaRPr>
          </a:p>
        </p:txBody>
      </p:sp>
      <p:sp>
        <p:nvSpPr>
          <p:cNvPr id="693261" name="Rectangle 13"/>
          <p:cNvSpPr>
            <a:spLocks noChangeArrowheads="1"/>
          </p:cNvSpPr>
          <p:nvPr/>
        </p:nvSpPr>
        <p:spPr bwMode="auto">
          <a:xfrm>
            <a:off x="2047875" y="39909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8</a:t>
            </a:r>
            <a:r>
              <a:rPr kumimoji="1" lang="en-US" altLang="zh-CN" sz="2000" b="1">
                <a:latin typeface="楷体_GB2312"/>
                <a:ea typeface="楷体_GB2312"/>
                <a:cs typeface="楷体_GB2312"/>
              </a:rPr>
              <a:t>: { S→aAd.}</a:t>
            </a:r>
            <a:endParaRPr kumimoji="1" lang="en-US" altLang="zh-CN" sz="2000" b="1">
              <a:latin typeface="楷体_GB2312"/>
              <a:ea typeface="楷体_GB2312"/>
              <a:cs typeface="楷体_GB2312"/>
            </a:endParaRPr>
          </a:p>
        </p:txBody>
      </p:sp>
      <p:sp>
        <p:nvSpPr>
          <p:cNvPr id="693262" name="Rectangle 14"/>
          <p:cNvSpPr>
            <a:spLocks noChangeArrowheads="1"/>
          </p:cNvSpPr>
          <p:nvPr/>
        </p:nvSpPr>
        <p:spPr bwMode="auto">
          <a:xfrm>
            <a:off x="2047875" y="43719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9</a:t>
            </a:r>
            <a:r>
              <a:rPr kumimoji="1" lang="en-US" altLang="zh-CN" sz="2000" b="1">
                <a:latin typeface="楷体_GB2312"/>
                <a:ea typeface="楷体_GB2312"/>
                <a:cs typeface="楷体_GB2312"/>
              </a:rPr>
              <a:t>: { S→aec.}</a:t>
            </a:r>
            <a:endParaRPr kumimoji="1" lang="en-US" altLang="zh-CN" sz="2000" b="1">
              <a:latin typeface="楷体_GB2312"/>
              <a:ea typeface="楷体_GB2312"/>
              <a:cs typeface="楷体_GB2312"/>
            </a:endParaRPr>
          </a:p>
        </p:txBody>
      </p:sp>
      <p:sp>
        <p:nvSpPr>
          <p:cNvPr id="693263" name="Rectangle 15"/>
          <p:cNvSpPr>
            <a:spLocks noChangeArrowheads="1"/>
          </p:cNvSpPr>
          <p:nvPr/>
        </p:nvSpPr>
        <p:spPr bwMode="auto">
          <a:xfrm>
            <a:off x="2019300" y="4791075"/>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10</a:t>
            </a:r>
            <a:r>
              <a:rPr kumimoji="1" lang="en-US" altLang="zh-CN" sz="2000" b="1">
                <a:latin typeface="楷体_GB2312"/>
                <a:ea typeface="楷体_GB2312"/>
                <a:cs typeface="楷体_GB2312"/>
              </a:rPr>
              <a:t>: { S→bAc.}</a:t>
            </a:r>
            <a:endParaRPr kumimoji="1" lang="en-US" altLang="zh-CN" sz="2000" b="1">
              <a:latin typeface="楷体_GB2312"/>
              <a:ea typeface="楷体_GB2312"/>
              <a:cs typeface="楷体_GB2312"/>
            </a:endParaRPr>
          </a:p>
        </p:txBody>
      </p:sp>
      <p:sp>
        <p:nvSpPr>
          <p:cNvPr id="693264" name="Rectangle 16"/>
          <p:cNvSpPr>
            <a:spLocks noChangeArrowheads="1"/>
          </p:cNvSpPr>
          <p:nvPr/>
        </p:nvSpPr>
        <p:spPr bwMode="auto">
          <a:xfrm>
            <a:off x="2009775" y="5162550"/>
            <a:ext cx="6324600" cy="396875"/>
          </a:xfrm>
          <a:prstGeom prst="rect">
            <a:avLst/>
          </a:prstGeom>
          <a:noFill/>
          <a:ln w="9525">
            <a:noFill/>
            <a:miter lim="800000"/>
          </a:ln>
        </p:spPr>
        <p:txBody>
          <a:bodyPr>
            <a:spAutoFit/>
          </a:bodyPr>
          <a:lstStyle/>
          <a:p>
            <a:r>
              <a:rPr kumimoji="1" lang="en-US" altLang="zh-CN" sz="2000" b="1">
                <a:latin typeface="楷体_GB2312"/>
                <a:ea typeface="楷体_GB2312"/>
                <a:cs typeface="楷体_GB2312"/>
              </a:rPr>
              <a:t>I</a:t>
            </a:r>
            <a:r>
              <a:rPr kumimoji="1" lang="en-US" altLang="zh-CN" sz="2000" b="1" baseline="-30000">
                <a:latin typeface="楷体_GB2312"/>
                <a:ea typeface="楷体_GB2312"/>
                <a:cs typeface="楷体_GB2312"/>
              </a:rPr>
              <a:t>11</a:t>
            </a:r>
            <a:r>
              <a:rPr kumimoji="1" lang="en-US" altLang="zh-CN" sz="2000" b="1">
                <a:latin typeface="楷体_GB2312"/>
                <a:ea typeface="楷体_GB2312"/>
                <a:cs typeface="楷体_GB2312"/>
              </a:rPr>
              <a:t>: { S→bed.}</a:t>
            </a:r>
            <a:endParaRPr kumimoji="1" lang="en-US" altLang="zh-CN" sz="2000" b="1">
              <a:latin typeface="楷体_GB2312"/>
              <a:ea typeface="楷体_GB2312"/>
              <a:cs typeface="楷体_GB2312"/>
            </a:endParaRPr>
          </a:p>
        </p:txBody>
      </p:sp>
      <p:sp>
        <p:nvSpPr>
          <p:cNvPr id="693265" name="Text Box 17"/>
          <p:cNvSpPr txBox="1">
            <a:spLocks noChangeArrowheads="1"/>
          </p:cNvSpPr>
          <p:nvPr/>
        </p:nvSpPr>
        <p:spPr bwMode="auto">
          <a:xfrm>
            <a:off x="5105400" y="2438400"/>
            <a:ext cx="4038600" cy="2073275"/>
          </a:xfrm>
          <a:prstGeom prst="rect">
            <a:avLst/>
          </a:prstGeom>
          <a:solidFill>
            <a:schemeClr val="accent1">
              <a:lumMod val="40000"/>
              <a:lumOff val="60000"/>
            </a:schemeClr>
          </a:solidFill>
          <a:ln>
            <a:noFill/>
          </a:ln>
        </p:spPr>
        <p:txBody>
          <a:bodyPr>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spcBef>
                <a:spcPct val="50000"/>
              </a:spcBef>
              <a:defRPr/>
            </a:pPr>
            <a:r>
              <a:rPr kumimoji="1" lang="zh-CN" altLang="en-US" sz="2000" b="1" dirty="0">
                <a:latin typeface="楷体_GB2312" pitchFamily="49" charset="-122"/>
                <a:ea typeface="楷体_GB2312" pitchFamily="49" charset="-122"/>
              </a:rPr>
              <a:t>∵在</a:t>
            </a:r>
            <a:r>
              <a:rPr kumimoji="1" lang="en-US" altLang="zh-CN" sz="2000" b="1" dirty="0">
                <a:latin typeface="楷体_GB2312" pitchFamily="49" charset="-122"/>
                <a:ea typeface="楷体_GB2312" pitchFamily="49" charset="-122"/>
              </a:rPr>
              <a:t>I</a:t>
            </a:r>
            <a:r>
              <a:rPr kumimoji="1" lang="en-US" altLang="zh-CN" sz="2000" b="1" baseline="-30000" dirty="0">
                <a:latin typeface="楷体_GB2312" pitchFamily="49" charset="-122"/>
                <a:ea typeface="楷体_GB2312" pitchFamily="49" charset="-122"/>
              </a:rPr>
              <a:t>5</a:t>
            </a:r>
            <a:r>
              <a:rPr kumimoji="1" lang="zh-CN" altLang="en-US" sz="2000" b="1" dirty="0">
                <a:latin typeface="楷体_GB2312" pitchFamily="49" charset="-122"/>
                <a:ea typeface="楷体_GB2312" pitchFamily="49" charset="-122"/>
              </a:rPr>
              <a:t>及</a:t>
            </a:r>
            <a:r>
              <a:rPr kumimoji="1" lang="en-US" altLang="zh-CN" sz="2000" b="1" dirty="0">
                <a:latin typeface="楷体_GB2312" pitchFamily="49" charset="-122"/>
                <a:ea typeface="楷体_GB2312" pitchFamily="49" charset="-122"/>
              </a:rPr>
              <a:t>I</a:t>
            </a:r>
            <a:r>
              <a:rPr kumimoji="1" lang="en-US" altLang="zh-CN" sz="2000" b="1" baseline="-30000" dirty="0">
                <a:latin typeface="楷体_GB2312" pitchFamily="49" charset="-122"/>
                <a:ea typeface="楷体_GB2312" pitchFamily="49" charset="-122"/>
              </a:rPr>
              <a:t>7</a:t>
            </a:r>
            <a:r>
              <a:rPr kumimoji="1" lang="zh-CN" altLang="en-US" sz="2000" b="1" dirty="0">
                <a:latin typeface="楷体_GB2312" pitchFamily="49" charset="-122"/>
                <a:ea typeface="楷体_GB2312" pitchFamily="49" charset="-122"/>
              </a:rPr>
              <a:t>中，出现冲突</a:t>
            </a:r>
            <a:r>
              <a:rPr kumimoji="1" lang="en-US" altLang="zh-CN" sz="2000" b="1" dirty="0">
                <a:latin typeface="楷体_GB2312" pitchFamily="49" charset="-122"/>
                <a:ea typeface="楷体_GB2312" pitchFamily="49" charset="-122"/>
              </a:rPr>
              <a:t>.</a:t>
            </a:r>
            <a:endParaRPr kumimoji="1" lang="en-US" altLang="zh-CN" sz="2000" b="1" dirty="0">
              <a:latin typeface="楷体_GB2312" pitchFamily="49" charset="-122"/>
              <a:ea typeface="楷体_GB2312" pitchFamily="49" charset="-122"/>
            </a:endParaRPr>
          </a:p>
          <a:p>
            <a:pPr>
              <a:spcBef>
                <a:spcPct val="50000"/>
              </a:spcBef>
              <a:defRPr/>
            </a:pPr>
            <a:r>
              <a:rPr kumimoji="1" lang="en-US" altLang="zh-CN" sz="2000" b="1" dirty="0">
                <a:latin typeface="楷体_GB2312" pitchFamily="49" charset="-122"/>
                <a:ea typeface="楷体_GB2312" pitchFamily="49" charset="-122"/>
              </a:rPr>
              <a:t>Follow(S)=,Follow(A)={</a:t>
            </a:r>
            <a:r>
              <a:rPr kumimoji="1" lang="en-US" altLang="zh-CN" sz="2000" b="1" dirty="0" err="1">
                <a:latin typeface="楷体_GB2312" pitchFamily="49" charset="-122"/>
                <a:ea typeface="楷体_GB2312" pitchFamily="49" charset="-122"/>
              </a:rPr>
              <a:t>c,d</a:t>
            </a:r>
            <a:r>
              <a:rPr kumimoji="1" lang="en-US" altLang="zh-CN" sz="2000" b="1" dirty="0">
                <a:latin typeface="楷体_GB2312" pitchFamily="49" charset="-122"/>
                <a:ea typeface="楷体_GB2312" pitchFamily="49" charset="-122"/>
              </a:rPr>
              <a:t>}</a:t>
            </a:r>
            <a:endParaRPr kumimoji="1" lang="en-US" altLang="zh-CN" sz="2000" b="1" dirty="0">
              <a:latin typeface="楷体_GB2312" pitchFamily="49" charset="-122"/>
              <a:ea typeface="楷体_GB2312" pitchFamily="49" charset="-122"/>
            </a:endParaRPr>
          </a:p>
          <a:p>
            <a:pPr>
              <a:spcBef>
                <a:spcPct val="50000"/>
              </a:spcBef>
              <a:defRPr/>
            </a:pPr>
            <a:r>
              <a:rPr kumimoji="1" lang="zh-CN" altLang="en-US" sz="2000" b="1" dirty="0">
                <a:latin typeface="楷体_GB2312" pitchFamily="49" charset="-122"/>
                <a:ea typeface="楷体_GB2312" pitchFamily="49" charset="-122"/>
              </a:rPr>
              <a:t>对于</a:t>
            </a:r>
            <a:r>
              <a:rPr kumimoji="1" lang="en-US" altLang="zh-CN" sz="2000" b="1" dirty="0">
                <a:latin typeface="楷体_GB2312" pitchFamily="49" charset="-122"/>
                <a:ea typeface="楷体_GB2312" pitchFamily="49" charset="-122"/>
              </a:rPr>
              <a:t>I</a:t>
            </a:r>
            <a:r>
              <a:rPr kumimoji="1" lang="en-US" altLang="zh-CN" sz="2000" b="1" baseline="-30000" dirty="0">
                <a:latin typeface="楷体_GB2312" pitchFamily="49" charset="-122"/>
                <a:ea typeface="楷体_GB2312" pitchFamily="49" charset="-122"/>
              </a:rPr>
              <a:t>5</a:t>
            </a:r>
            <a:r>
              <a:rPr kumimoji="1" lang="en-US" altLang="zh-CN" sz="2000" b="1" dirty="0">
                <a:latin typeface="楷体_GB2312" pitchFamily="49" charset="-122"/>
                <a:ea typeface="楷体_GB2312" pitchFamily="49" charset="-122"/>
              </a:rPr>
              <a:t> </a:t>
            </a:r>
            <a:r>
              <a:rPr kumimoji="1" lang="zh-CN" altLang="en-US" sz="2000" b="1" dirty="0">
                <a:latin typeface="楷体_GB2312" pitchFamily="49" charset="-122"/>
                <a:ea typeface="楷体_GB2312" pitchFamily="49" charset="-122"/>
              </a:rPr>
              <a:t>：遇</a:t>
            </a:r>
            <a:r>
              <a:rPr kumimoji="1" lang="en-US" altLang="zh-CN" sz="2000" b="1" dirty="0">
                <a:latin typeface="楷体_GB2312" pitchFamily="49" charset="-122"/>
                <a:ea typeface="楷体_GB2312" pitchFamily="49" charset="-122"/>
              </a:rPr>
              <a:t>c</a:t>
            </a:r>
            <a:r>
              <a:rPr kumimoji="1" lang="zh-CN" altLang="en-US" sz="2000" b="1" dirty="0">
                <a:latin typeface="楷体_GB2312" pitchFamily="49" charset="-122"/>
                <a:ea typeface="楷体_GB2312" pitchFamily="49" charset="-122"/>
              </a:rPr>
              <a:t>移进，遇</a:t>
            </a:r>
            <a:r>
              <a:rPr kumimoji="1" lang="en-US" altLang="zh-CN" sz="2000" b="1" dirty="0">
                <a:latin typeface="楷体_GB2312" pitchFamily="49" charset="-122"/>
                <a:ea typeface="楷体_GB2312" pitchFamily="49" charset="-122"/>
              </a:rPr>
              <a:t>{</a:t>
            </a:r>
            <a:r>
              <a:rPr kumimoji="1" lang="en-US" altLang="zh-CN" sz="2000" b="1" dirty="0" err="1">
                <a:latin typeface="楷体_GB2312" pitchFamily="49" charset="-122"/>
                <a:ea typeface="楷体_GB2312" pitchFamily="49" charset="-122"/>
              </a:rPr>
              <a:t>c,d</a:t>
            </a:r>
            <a:r>
              <a:rPr kumimoji="1" lang="en-US" altLang="zh-CN" sz="2000" b="1" dirty="0">
                <a:latin typeface="楷体_GB2312" pitchFamily="49" charset="-122"/>
                <a:ea typeface="楷体_GB2312" pitchFamily="49" charset="-122"/>
              </a:rPr>
              <a:t>}</a:t>
            </a:r>
            <a:r>
              <a:rPr kumimoji="1" lang="zh-CN" altLang="en-US" sz="2000" b="1" dirty="0">
                <a:latin typeface="楷体_GB2312" pitchFamily="49" charset="-122"/>
                <a:ea typeface="楷体_GB2312" pitchFamily="49" charset="-122"/>
              </a:rPr>
              <a:t>归约。</a:t>
            </a:r>
            <a:endParaRPr kumimoji="1" lang="zh-CN" altLang="en-US" sz="2000" b="1" dirty="0">
              <a:latin typeface="楷体_GB2312" pitchFamily="49" charset="-122"/>
              <a:ea typeface="楷体_GB2312" pitchFamily="49" charset="-122"/>
            </a:endParaRPr>
          </a:p>
          <a:p>
            <a:pPr>
              <a:spcBef>
                <a:spcPct val="50000"/>
              </a:spcBef>
              <a:defRPr/>
            </a:pPr>
            <a:r>
              <a:rPr kumimoji="1" lang="zh-CN" altLang="en-US" sz="2000" b="1" dirty="0">
                <a:latin typeface="楷体_GB2312" pitchFamily="49" charset="-122"/>
                <a:ea typeface="楷体_GB2312" pitchFamily="49" charset="-122"/>
              </a:rPr>
              <a:t>向前看</a:t>
            </a:r>
            <a:r>
              <a:rPr kumimoji="1" lang="en-US" altLang="zh-CN" sz="2000" b="1" dirty="0">
                <a:latin typeface="楷体_GB2312" pitchFamily="49" charset="-122"/>
                <a:ea typeface="楷体_GB2312" pitchFamily="49" charset="-122"/>
              </a:rPr>
              <a:t>1</a:t>
            </a:r>
            <a:r>
              <a:rPr kumimoji="1" lang="zh-CN" altLang="en-US" sz="2000" b="1" dirty="0">
                <a:latin typeface="楷体_GB2312" pitchFamily="49" charset="-122"/>
                <a:ea typeface="楷体_GB2312" pitchFamily="49" charset="-122"/>
              </a:rPr>
              <a:t>个符号无法解决冲突， ∴不是</a:t>
            </a:r>
            <a:r>
              <a:rPr kumimoji="1" lang="en-US" altLang="zh-CN" sz="2000" b="1" dirty="0">
                <a:latin typeface="楷体_GB2312" pitchFamily="49" charset="-122"/>
                <a:ea typeface="楷体_GB2312" pitchFamily="49" charset="-122"/>
              </a:rPr>
              <a:t>SLR</a:t>
            </a:r>
            <a:r>
              <a:rPr kumimoji="1" lang="zh-CN" altLang="en-US" sz="2000" b="1" dirty="0">
                <a:latin typeface="楷体_GB2312" pitchFamily="49" charset="-122"/>
                <a:ea typeface="楷体_GB2312" pitchFamily="49" charset="-122"/>
              </a:rPr>
              <a:t>（</a:t>
            </a:r>
            <a:r>
              <a:rPr kumimoji="1" lang="en-US" altLang="zh-CN" sz="2000" b="1" dirty="0">
                <a:latin typeface="楷体_GB2312" pitchFamily="49" charset="-122"/>
                <a:ea typeface="楷体_GB2312" pitchFamily="49" charset="-122"/>
              </a:rPr>
              <a:t>1</a:t>
            </a:r>
            <a:r>
              <a:rPr kumimoji="1" lang="zh-CN" altLang="en-US" sz="2000" b="1" dirty="0">
                <a:latin typeface="楷体_GB2312" pitchFamily="49" charset="-122"/>
                <a:ea typeface="楷体_GB2312" pitchFamily="49" charset="-122"/>
              </a:rPr>
              <a:t>）文法。</a:t>
            </a:r>
            <a:endParaRPr kumimoji="1" lang="zh-CN" altLang="en-US" sz="2000" b="1" dirty="0">
              <a:latin typeface="楷体_GB2312" pitchFamily="49" charset="-122"/>
              <a:ea typeface="楷体_GB2312" pitchFamily="49" charset="-122"/>
            </a:endParaRPr>
          </a:p>
        </p:txBody>
      </p:sp>
      <p:sp>
        <p:nvSpPr>
          <p:cNvPr id="693266" name="Text Box 18"/>
          <p:cNvSpPr txBox="1">
            <a:spLocks noChangeArrowheads="1"/>
          </p:cNvSpPr>
          <p:nvPr/>
        </p:nvSpPr>
        <p:spPr bwMode="auto">
          <a:xfrm>
            <a:off x="5105400" y="4572000"/>
            <a:ext cx="4038600" cy="2092325"/>
          </a:xfrm>
          <a:prstGeom prst="rect">
            <a:avLst/>
          </a:prstGeom>
          <a:solidFill>
            <a:srgbClr val="CCCCFF"/>
          </a:solidFill>
          <a:ln w="9525">
            <a:noFill/>
            <a:miter lim="800000"/>
          </a:ln>
        </p:spPr>
        <p:txBody>
          <a:bodyPr>
            <a:spAutoFit/>
          </a:bodyPr>
          <a:lstStyle/>
          <a:p>
            <a:pPr>
              <a:spcBef>
                <a:spcPct val="50000"/>
              </a:spcBef>
            </a:pPr>
            <a:r>
              <a:rPr kumimoji="1" lang="en-US" altLang="zh-CN" sz="2000" b="1">
                <a:latin typeface="楷体_GB2312"/>
                <a:ea typeface="楷体_GB2312"/>
                <a:cs typeface="楷体_GB2312"/>
              </a:rPr>
              <a:t>S</a:t>
            </a:r>
            <a:r>
              <a:rPr kumimoji="1" lang="en-US" altLang="zh-CN" sz="2000" b="1">
                <a:latin typeface="楷体_GB2312"/>
                <a:ea typeface="楷体_GB2312"/>
                <a:cs typeface="楷体_GB2312"/>
                <a:sym typeface="Symbol" panose="05050102010706020507" pitchFamily="18" charset="2"/>
              </a:rPr>
              <a:t>SaAdaed</a:t>
            </a:r>
            <a:endParaRPr kumimoji="1" lang="en-US" altLang="zh-CN" sz="2000" b="1">
              <a:latin typeface="楷体_GB2312"/>
              <a:ea typeface="楷体_GB2312"/>
              <a:cs typeface="楷体_GB2312"/>
              <a:sym typeface="Symbol" panose="05050102010706020507" pitchFamily="18" charset="2"/>
            </a:endParaRPr>
          </a:p>
          <a:p>
            <a:pPr>
              <a:spcBef>
                <a:spcPct val="50000"/>
              </a:spcBef>
            </a:pPr>
            <a:r>
              <a:rPr kumimoji="1" lang="zh-CN" altLang="en-US" sz="2000" b="1">
                <a:latin typeface="楷体_GB2312"/>
                <a:ea typeface="楷体_GB2312"/>
                <a:cs typeface="楷体_GB2312"/>
                <a:sym typeface="Symbol" panose="05050102010706020507" pitchFamily="18" charset="2"/>
              </a:rPr>
              <a:t>活前缀</a:t>
            </a:r>
            <a:r>
              <a:rPr kumimoji="1" lang="en-US" altLang="zh-CN" sz="2000" b="1">
                <a:latin typeface="楷体_GB2312"/>
                <a:ea typeface="楷体_GB2312"/>
                <a:cs typeface="楷体_GB2312"/>
                <a:sym typeface="Symbol" panose="05050102010706020507" pitchFamily="18" charset="2"/>
              </a:rPr>
              <a:t>ae</a:t>
            </a:r>
            <a:r>
              <a:rPr kumimoji="1" lang="zh-CN" altLang="en-US" sz="2000" b="1">
                <a:latin typeface="楷体_GB2312"/>
                <a:ea typeface="楷体_GB2312"/>
                <a:cs typeface="楷体_GB2312"/>
                <a:sym typeface="Symbol" panose="05050102010706020507" pitchFamily="18" charset="2"/>
              </a:rPr>
              <a:t>遇</a:t>
            </a:r>
            <a:r>
              <a:rPr kumimoji="1" lang="en-US" altLang="zh-CN" sz="2000" b="1">
                <a:latin typeface="楷体_GB2312"/>
                <a:ea typeface="楷体_GB2312"/>
                <a:cs typeface="楷体_GB2312"/>
                <a:sym typeface="Symbol" panose="05050102010706020507" pitchFamily="18" charset="2"/>
              </a:rPr>
              <a:t>d</a:t>
            </a:r>
            <a:r>
              <a:rPr kumimoji="1" lang="zh-CN" altLang="en-US" sz="2000" b="1">
                <a:latin typeface="楷体_GB2312"/>
                <a:ea typeface="楷体_GB2312"/>
                <a:cs typeface="楷体_GB2312"/>
                <a:sym typeface="Symbol" panose="05050102010706020507" pitchFamily="18" charset="2"/>
              </a:rPr>
              <a:t>时，允许把</a:t>
            </a:r>
            <a:r>
              <a:rPr kumimoji="1" lang="en-US" altLang="zh-CN" sz="2000" b="1">
                <a:latin typeface="楷体_GB2312"/>
                <a:ea typeface="楷体_GB2312"/>
                <a:cs typeface="楷体_GB2312"/>
                <a:sym typeface="Symbol" panose="05050102010706020507" pitchFamily="18" charset="2"/>
              </a:rPr>
              <a:t>e</a:t>
            </a:r>
            <a:r>
              <a:rPr kumimoji="1" lang="zh-CN" altLang="en-US" sz="2000" b="1">
                <a:latin typeface="楷体_GB2312"/>
                <a:ea typeface="楷体_GB2312"/>
                <a:cs typeface="楷体_GB2312"/>
              </a:rPr>
              <a:t>归约为</a:t>
            </a:r>
            <a:r>
              <a:rPr kumimoji="1" lang="en-US" altLang="zh-CN" sz="2000" b="1">
                <a:latin typeface="楷体_GB2312"/>
                <a:ea typeface="楷体_GB2312"/>
                <a:cs typeface="楷体_GB2312"/>
              </a:rPr>
              <a:t>A</a:t>
            </a:r>
            <a:endParaRPr kumimoji="1" lang="en-US" altLang="zh-CN" sz="2000" b="1">
              <a:latin typeface="楷体_GB2312"/>
              <a:ea typeface="楷体_GB2312"/>
              <a:cs typeface="楷体_GB2312"/>
            </a:endParaRPr>
          </a:p>
          <a:p>
            <a:pPr>
              <a:spcBef>
                <a:spcPct val="50000"/>
              </a:spcBef>
            </a:pPr>
            <a:r>
              <a:rPr kumimoji="1" lang="zh-CN" altLang="en-US" sz="2000" b="1">
                <a:latin typeface="楷体_GB2312"/>
                <a:ea typeface="楷体_GB2312"/>
                <a:cs typeface="楷体_GB2312"/>
              </a:rPr>
              <a:t>得到规范句型</a:t>
            </a:r>
            <a:r>
              <a:rPr kumimoji="1" lang="en-US" altLang="zh-CN" sz="2000" b="1">
                <a:latin typeface="楷体_GB2312"/>
                <a:ea typeface="楷体_GB2312"/>
                <a:cs typeface="楷体_GB2312"/>
                <a:sym typeface="Symbol" panose="05050102010706020507" pitchFamily="18" charset="2"/>
              </a:rPr>
              <a:t>aAd</a:t>
            </a:r>
            <a:r>
              <a:rPr kumimoji="1" lang="zh-CN" altLang="en-US" sz="2000" b="1">
                <a:latin typeface="楷体_GB2312"/>
                <a:ea typeface="楷体_GB2312"/>
                <a:cs typeface="楷体_GB2312"/>
                <a:sym typeface="Symbol" panose="05050102010706020507" pitchFamily="18" charset="2"/>
              </a:rPr>
              <a:t>。</a:t>
            </a:r>
            <a:endParaRPr kumimoji="1" lang="zh-CN" altLang="en-US" sz="2000" b="1">
              <a:latin typeface="楷体_GB2312"/>
              <a:ea typeface="楷体_GB2312"/>
              <a:cs typeface="楷体_GB2312"/>
              <a:sym typeface="Symbol" panose="05050102010706020507" pitchFamily="18" charset="2"/>
            </a:endParaRPr>
          </a:p>
          <a:p>
            <a:pPr>
              <a:spcBef>
                <a:spcPct val="50000"/>
              </a:spcBef>
            </a:pPr>
            <a:r>
              <a:rPr kumimoji="1" lang="zh-CN" altLang="en-US" sz="2000" b="1">
                <a:latin typeface="楷体_GB2312"/>
                <a:ea typeface="楷体_GB2312"/>
                <a:cs typeface="楷体_GB2312"/>
                <a:sym typeface="Symbol" panose="05050102010706020507" pitchFamily="18" charset="2"/>
              </a:rPr>
              <a:t>活前缀</a:t>
            </a:r>
            <a:r>
              <a:rPr kumimoji="1" lang="en-US" altLang="zh-CN" sz="2000" b="1">
                <a:latin typeface="楷体_GB2312"/>
                <a:ea typeface="楷体_GB2312"/>
                <a:cs typeface="楷体_GB2312"/>
                <a:sym typeface="Symbol" panose="05050102010706020507" pitchFamily="18" charset="2"/>
              </a:rPr>
              <a:t>ae</a:t>
            </a:r>
            <a:r>
              <a:rPr kumimoji="1" lang="zh-CN" altLang="en-US" sz="2000" b="1">
                <a:latin typeface="楷体_GB2312"/>
                <a:ea typeface="楷体_GB2312"/>
                <a:cs typeface="楷体_GB2312"/>
                <a:sym typeface="Symbol" panose="05050102010706020507" pitchFamily="18" charset="2"/>
              </a:rPr>
              <a:t>遇</a:t>
            </a:r>
            <a:r>
              <a:rPr kumimoji="1" lang="en-US" altLang="zh-CN" sz="2000" b="1">
                <a:latin typeface="楷体_GB2312"/>
                <a:ea typeface="楷体_GB2312"/>
                <a:cs typeface="楷体_GB2312"/>
                <a:sym typeface="Symbol" panose="05050102010706020507" pitchFamily="18" charset="2"/>
              </a:rPr>
              <a:t>c</a:t>
            </a:r>
            <a:r>
              <a:rPr kumimoji="1" lang="zh-CN" altLang="en-US" sz="2000" b="1">
                <a:latin typeface="楷体_GB2312"/>
                <a:ea typeface="楷体_GB2312"/>
                <a:cs typeface="楷体_GB2312"/>
                <a:sym typeface="Symbol" panose="05050102010706020507" pitchFamily="18" charset="2"/>
              </a:rPr>
              <a:t>时，不允许把</a:t>
            </a:r>
            <a:r>
              <a:rPr kumimoji="1" lang="en-US" altLang="zh-CN" sz="2000" b="1">
                <a:latin typeface="楷体_GB2312"/>
                <a:ea typeface="楷体_GB2312"/>
                <a:cs typeface="楷体_GB2312"/>
                <a:sym typeface="Symbol" panose="05050102010706020507" pitchFamily="18" charset="2"/>
              </a:rPr>
              <a:t>e</a:t>
            </a:r>
            <a:r>
              <a:rPr kumimoji="1" lang="zh-CN" altLang="en-US" sz="2000" b="1">
                <a:latin typeface="楷体_GB2312"/>
                <a:ea typeface="楷体_GB2312"/>
                <a:cs typeface="楷体_GB2312"/>
              </a:rPr>
              <a:t>归约为</a:t>
            </a:r>
            <a:r>
              <a:rPr kumimoji="1" lang="en-US" altLang="zh-CN" sz="2000" b="1">
                <a:latin typeface="楷体_GB2312"/>
                <a:ea typeface="楷体_GB2312"/>
                <a:cs typeface="楷体_GB2312"/>
              </a:rPr>
              <a:t>A</a:t>
            </a:r>
            <a:r>
              <a:rPr kumimoji="1" lang="zh-CN" altLang="en-US" sz="2000" b="1">
                <a:latin typeface="楷体_GB2312"/>
                <a:ea typeface="楷体_GB2312"/>
                <a:cs typeface="楷体_GB2312"/>
              </a:rPr>
              <a:t>，因为得不到规范句型</a:t>
            </a:r>
            <a:r>
              <a:rPr kumimoji="1" lang="en-US" altLang="zh-CN" sz="2000" b="1">
                <a:latin typeface="楷体_GB2312"/>
                <a:ea typeface="楷体_GB2312"/>
                <a:cs typeface="楷体_GB2312"/>
                <a:sym typeface="Symbol" panose="05050102010706020507" pitchFamily="18" charset="2"/>
              </a:rPr>
              <a:t>aAc</a:t>
            </a:r>
            <a:r>
              <a:rPr kumimoji="1" lang="zh-CN" altLang="en-US" sz="2000" b="1">
                <a:latin typeface="楷体_GB2312"/>
                <a:ea typeface="楷体_GB2312"/>
                <a:cs typeface="楷体_GB2312"/>
                <a:sym typeface="Symbol" panose="05050102010706020507" pitchFamily="18" charset="2"/>
              </a:rPr>
              <a:t>。</a:t>
            </a:r>
            <a:endParaRPr kumimoji="1" lang="zh-CN" altLang="en-US" sz="2000" b="1">
              <a:latin typeface="楷体_GB2312"/>
              <a:ea typeface="楷体_GB2312"/>
              <a:cs typeface="楷体_GB231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3253"/>
                                        </p:tgtEl>
                                        <p:attrNameLst>
                                          <p:attrName>style.visibility</p:attrName>
                                        </p:attrNameLst>
                                      </p:cBhvr>
                                      <p:to>
                                        <p:strVal val="visible"/>
                                      </p:to>
                                    </p:set>
                                    <p:animEffect transition="in" filter="wipe(left)">
                                      <p:cBhvr>
                                        <p:cTn id="7" dur="500"/>
                                        <p:tgtEl>
                                          <p:spTgt spid="69325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93254"/>
                                        </p:tgtEl>
                                        <p:attrNameLst>
                                          <p:attrName>style.visibility</p:attrName>
                                        </p:attrNameLst>
                                      </p:cBhvr>
                                      <p:to>
                                        <p:strVal val="visible"/>
                                      </p:to>
                                    </p:set>
                                    <p:animEffect transition="in" filter="wipe(left)">
                                      <p:cBhvr>
                                        <p:cTn id="10" dur="500"/>
                                        <p:tgtEl>
                                          <p:spTgt spid="69325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93255"/>
                                        </p:tgtEl>
                                        <p:attrNameLst>
                                          <p:attrName>style.visibility</p:attrName>
                                        </p:attrNameLst>
                                      </p:cBhvr>
                                      <p:to>
                                        <p:strVal val="visible"/>
                                      </p:to>
                                    </p:set>
                                    <p:animEffect transition="in" filter="wipe(left)">
                                      <p:cBhvr>
                                        <p:cTn id="13" dur="500"/>
                                        <p:tgtEl>
                                          <p:spTgt spid="69325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93256"/>
                                        </p:tgtEl>
                                        <p:attrNameLst>
                                          <p:attrName>style.visibility</p:attrName>
                                        </p:attrNameLst>
                                      </p:cBhvr>
                                      <p:to>
                                        <p:strVal val="visible"/>
                                      </p:to>
                                    </p:set>
                                    <p:animEffect transition="in" filter="wipe(left)">
                                      <p:cBhvr>
                                        <p:cTn id="16" dur="500"/>
                                        <p:tgtEl>
                                          <p:spTgt spid="69325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93257"/>
                                        </p:tgtEl>
                                        <p:attrNameLst>
                                          <p:attrName>style.visibility</p:attrName>
                                        </p:attrNameLst>
                                      </p:cBhvr>
                                      <p:to>
                                        <p:strVal val="visible"/>
                                      </p:to>
                                    </p:set>
                                    <p:animEffect transition="in" filter="wipe(left)">
                                      <p:cBhvr>
                                        <p:cTn id="19" dur="500"/>
                                        <p:tgtEl>
                                          <p:spTgt spid="69325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93258"/>
                                        </p:tgtEl>
                                        <p:attrNameLst>
                                          <p:attrName>style.visibility</p:attrName>
                                        </p:attrNameLst>
                                      </p:cBhvr>
                                      <p:to>
                                        <p:strVal val="visible"/>
                                      </p:to>
                                    </p:set>
                                    <p:animEffect transition="in" filter="wipe(left)">
                                      <p:cBhvr>
                                        <p:cTn id="22" dur="500"/>
                                        <p:tgtEl>
                                          <p:spTgt spid="6932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93259"/>
                                        </p:tgtEl>
                                        <p:attrNameLst>
                                          <p:attrName>style.visibility</p:attrName>
                                        </p:attrNameLst>
                                      </p:cBhvr>
                                      <p:to>
                                        <p:strVal val="visible"/>
                                      </p:to>
                                    </p:set>
                                    <p:animEffect transition="in" filter="wipe(left)">
                                      <p:cBhvr>
                                        <p:cTn id="25" dur="500"/>
                                        <p:tgtEl>
                                          <p:spTgt spid="69325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93260"/>
                                        </p:tgtEl>
                                        <p:attrNameLst>
                                          <p:attrName>style.visibility</p:attrName>
                                        </p:attrNameLst>
                                      </p:cBhvr>
                                      <p:to>
                                        <p:strVal val="visible"/>
                                      </p:to>
                                    </p:set>
                                    <p:animEffect transition="in" filter="wipe(left)">
                                      <p:cBhvr>
                                        <p:cTn id="28" dur="500"/>
                                        <p:tgtEl>
                                          <p:spTgt spid="69326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93261"/>
                                        </p:tgtEl>
                                        <p:attrNameLst>
                                          <p:attrName>style.visibility</p:attrName>
                                        </p:attrNameLst>
                                      </p:cBhvr>
                                      <p:to>
                                        <p:strVal val="visible"/>
                                      </p:to>
                                    </p:set>
                                    <p:animEffect transition="in" filter="wipe(left)">
                                      <p:cBhvr>
                                        <p:cTn id="31" dur="500"/>
                                        <p:tgtEl>
                                          <p:spTgt spid="69326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93262"/>
                                        </p:tgtEl>
                                        <p:attrNameLst>
                                          <p:attrName>style.visibility</p:attrName>
                                        </p:attrNameLst>
                                      </p:cBhvr>
                                      <p:to>
                                        <p:strVal val="visible"/>
                                      </p:to>
                                    </p:set>
                                    <p:animEffect transition="in" filter="wipe(left)">
                                      <p:cBhvr>
                                        <p:cTn id="34" dur="500"/>
                                        <p:tgtEl>
                                          <p:spTgt spid="69326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93263"/>
                                        </p:tgtEl>
                                        <p:attrNameLst>
                                          <p:attrName>style.visibility</p:attrName>
                                        </p:attrNameLst>
                                      </p:cBhvr>
                                      <p:to>
                                        <p:strVal val="visible"/>
                                      </p:to>
                                    </p:set>
                                    <p:animEffect transition="in" filter="wipe(left)">
                                      <p:cBhvr>
                                        <p:cTn id="37" dur="500"/>
                                        <p:tgtEl>
                                          <p:spTgt spid="69326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93264"/>
                                        </p:tgtEl>
                                        <p:attrNameLst>
                                          <p:attrName>style.visibility</p:attrName>
                                        </p:attrNameLst>
                                      </p:cBhvr>
                                      <p:to>
                                        <p:strVal val="visible"/>
                                      </p:to>
                                    </p:set>
                                    <p:animEffect transition="in" filter="wipe(left)">
                                      <p:cBhvr>
                                        <p:cTn id="40" dur="500"/>
                                        <p:tgtEl>
                                          <p:spTgt spid="693264"/>
                                        </p:tgtEl>
                                      </p:cBhvr>
                                    </p:animEffect>
                                  </p:childTnLst>
                                </p:cTn>
                              </p:par>
                            </p:childTnLst>
                          </p:cTn>
                        </p:par>
                      </p:childTnLst>
                    </p:cTn>
                  </p:par>
                  <p:par>
                    <p:cTn id="41" fill="hold">
                      <p:stCondLst>
                        <p:cond delay="indefinite"/>
                      </p:stCondLst>
                      <p:childTnLst>
                        <p:par>
                          <p:cTn id="42" fill="hold">
                            <p:stCondLst>
                              <p:cond delay="0"/>
                            </p:stCondLst>
                            <p:childTnLst>
                              <p:par>
                                <p:cTn id="43" presetID="50" presetClass="entr" presetSubtype="0" decel="100000" fill="hold" grpId="0" nodeType="clickEffect">
                                  <p:stCondLst>
                                    <p:cond delay="0"/>
                                  </p:stCondLst>
                                  <p:childTnLst>
                                    <p:set>
                                      <p:cBhvr>
                                        <p:cTn id="44" dur="1" fill="hold">
                                          <p:stCondLst>
                                            <p:cond delay="0"/>
                                          </p:stCondLst>
                                        </p:cTn>
                                        <p:tgtEl>
                                          <p:spTgt spid="693265"/>
                                        </p:tgtEl>
                                        <p:attrNameLst>
                                          <p:attrName>style.visibility</p:attrName>
                                        </p:attrNameLst>
                                      </p:cBhvr>
                                      <p:to>
                                        <p:strVal val="visible"/>
                                      </p:to>
                                    </p:set>
                                    <p:anim calcmode="lin" valueType="num">
                                      <p:cBhvr>
                                        <p:cTn id="45" dur="750" fill="hold"/>
                                        <p:tgtEl>
                                          <p:spTgt spid="693265"/>
                                        </p:tgtEl>
                                        <p:attrNameLst>
                                          <p:attrName>ppt_w</p:attrName>
                                        </p:attrNameLst>
                                      </p:cBhvr>
                                      <p:tavLst>
                                        <p:tav tm="0">
                                          <p:val>
                                            <p:strVal val="#ppt_w+.3"/>
                                          </p:val>
                                        </p:tav>
                                        <p:tav tm="100000">
                                          <p:val>
                                            <p:strVal val="#ppt_w"/>
                                          </p:val>
                                        </p:tav>
                                      </p:tavLst>
                                    </p:anim>
                                    <p:anim calcmode="lin" valueType="num">
                                      <p:cBhvr>
                                        <p:cTn id="46" dur="750" fill="hold"/>
                                        <p:tgtEl>
                                          <p:spTgt spid="693265"/>
                                        </p:tgtEl>
                                        <p:attrNameLst>
                                          <p:attrName>ppt_h</p:attrName>
                                        </p:attrNameLst>
                                      </p:cBhvr>
                                      <p:tavLst>
                                        <p:tav tm="0">
                                          <p:val>
                                            <p:strVal val="#ppt_h"/>
                                          </p:val>
                                        </p:tav>
                                        <p:tav tm="100000">
                                          <p:val>
                                            <p:strVal val="#ppt_h"/>
                                          </p:val>
                                        </p:tav>
                                      </p:tavLst>
                                    </p:anim>
                                    <p:animEffect transition="in" filter="fade">
                                      <p:cBhvr>
                                        <p:cTn id="47" dur="750"/>
                                        <p:tgtEl>
                                          <p:spTgt spid="693265"/>
                                        </p:tgtEl>
                                      </p:cBhvr>
                                    </p:animEffect>
                                  </p:childTnLst>
                                </p:cTn>
                              </p:par>
                            </p:childTnLst>
                          </p:cTn>
                        </p:par>
                      </p:childTnLst>
                    </p:cTn>
                  </p:par>
                  <p:par>
                    <p:cTn id="48" fill="hold">
                      <p:stCondLst>
                        <p:cond delay="indefinite"/>
                      </p:stCondLst>
                      <p:childTnLst>
                        <p:par>
                          <p:cTn id="49" fill="hold">
                            <p:stCondLst>
                              <p:cond delay="0"/>
                            </p:stCondLst>
                            <p:childTnLst>
                              <p:par>
                                <p:cTn id="50" presetID="50" presetClass="entr" presetSubtype="0" decel="100000" fill="hold" grpId="0" nodeType="clickEffect">
                                  <p:stCondLst>
                                    <p:cond delay="0"/>
                                  </p:stCondLst>
                                  <p:childTnLst>
                                    <p:set>
                                      <p:cBhvr>
                                        <p:cTn id="51" dur="1" fill="hold">
                                          <p:stCondLst>
                                            <p:cond delay="0"/>
                                          </p:stCondLst>
                                        </p:cTn>
                                        <p:tgtEl>
                                          <p:spTgt spid="693266"/>
                                        </p:tgtEl>
                                        <p:attrNameLst>
                                          <p:attrName>style.visibility</p:attrName>
                                        </p:attrNameLst>
                                      </p:cBhvr>
                                      <p:to>
                                        <p:strVal val="visible"/>
                                      </p:to>
                                    </p:set>
                                    <p:anim calcmode="lin" valueType="num">
                                      <p:cBhvr>
                                        <p:cTn id="52" dur="750" fill="hold"/>
                                        <p:tgtEl>
                                          <p:spTgt spid="693266"/>
                                        </p:tgtEl>
                                        <p:attrNameLst>
                                          <p:attrName>ppt_w</p:attrName>
                                        </p:attrNameLst>
                                      </p:cBhvr>
                                      <p:tavLst>
                                        <p:tav tm="0">
                                          <p:val>
                                            <p:strVal val="#ppt_w+.3"/>
                                          </p:val>
                                        </p:tav>
                                        <p:tav tm="100000">
                                          <p:val>
                                            <p:strVal val="#ppt_w"/>
                                          </p:val>
                                        </p:tav>
                                      </p:tavLst>
                                    </p:anim>
                                    <p:anim calcmode="lin" valueType="num">
                                      <p:cBhvr>
                                        <p:cTn id="53" dur="750" fill="hold"/>
                                        <p:tgtEl>
                                          <p:spTgt spid="693266"/>
                                        </p:tgtEl>
                                        <p:attrNameLst>
                                          <p:attrName>ppt_h</p:attrName>
                                        </p:attrNameLst>
                                      </p:cBhvr>
                                      <p:tavLst>
                                        <p:tav tm="0">
                                          <p:val>
                                            <p:strVal val="#ppt_h"/>
                                          </p:val>
                                        </p:tav>
                                        <p:tav tm="100000">
                                          <p:val>
                                            <p:strVal val="#ppt_h"/>
                                          </p:val>
                                        </p:tav>
                                      </p:tavLst>
                                    </p:anim>
                                    <p:animEffect transition="in" filter="fade">
                                      <p:cBhvr>
                                        <p:cTn id="54" dur="750"/>
                                        <p:tgtEl>
                                          <p:spTgt spid="69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3" grpId="0" autoUpdateAnimBg="0"/>
      <p:bldP spid="693254" grpId="0" autoUpdateAnimBg="0"/>
      <p:bldP spid="693255" grpId="0" autoUpdateAnimBg="0"/>
      <p:bldP spid="693256" grpId="0" autoUpdateAnimBg="0"/>
      <p:bldP spid="693257" grpId="0" autoUpdateAnimBg="0"/>
      <p:bldP spid="693258" grpId="0" autoUpdateAnimBg="0"/>
      <p:bldP spid="693259" grpId="0" autoUpdateAnimBg="0"/>
      <p:bldP spid="693260" grpId="0" autoUpdateAnimBg="0"/>
      <p:bldP spid="693261" grpId="0" autoUpdateAnimBg="0"/>
      <p:bldP spid="693262" grpId="0" autoUpdateAnimBg="0"/>
      <p:bldP spid="693263" grpId="0" autoUpdateAnimBg="0"/>
      <p:bldP spid="693264" grpId="0" autoUpdateAnimBg="0"/>
      <p:bldP spid="693265" grpId="0" animBg="1"/>
      <p:bldP spid="69326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灯片编号占位符 5"/>
          <p:cNvSpPr>
            <a:spLocks noGrp="1"/>
          </p:cNvSpPr>
          <p:nvPr>
            <p:ph type="sldNum" sz="quarter" idx="12"/>
          </p:nvPr>
        </p:nvSpPr>
        <p:spPr>
          <a:noFill/>
        </p:spPr>
        <p:txBody>
          <a:bodyPr/>
          <a:lstStyle/>
          <a:p>
            <a:fld id="{1F3BAB82-301A-4473-906A-23510F71D1AD}" type="slidenum">
              <a:rPr lang="zh-CN" altLang="en-US" smtClean="0">
                <a:ea typeface="华文细黑" panose="02010600040101010101" pitchFamily="2" charset="-122"/>
              </a:rPr>
            </a:fld>
            <a:endParaRPr lang="en-US" altLang="zh-CN">
              <a:ea typeface="华文细黑" panose="02010600040101010101" pitchFamily="2" charset="-122"/>
            </a:endParaRPr>
          </a:p>
        </p:txBody>
      </p:sp>
      <p:sp>
        <p:nvSpPr>
          <p:cNvPr id="134146" name="Line 2"/>
          <p:cNvSpPr>
            <a:spLocks noChangeShapeType="1"/>
          </p:cNvSpPr>
          <p:nvPr/>
        </p:nvSpPr>
        <p:spPr bwMode="auto">
          <a:xfrm flipV="1">
            <a:off x="0" y="533400"/>
            <a:ext cx="9144000" cy="0"/>
          </a:xfrm>
          <a:prstGeom prst="line">
            <a:avLst/>
          </a:prstGeom>
          <a:noFill/>
          <a:ln w="76200">
            <a:solidFill>
              <a:schemeClr val="accent2"/>
            </a:solidFill>
            <a:round/>
          </a:ln>
        </p:spPr>
        <p:txBody>
          <a:bodyPr/>
          <a:lstStyle/>
          <a:p>
            <a:endParaRPr lang="zh-CN" altLang="en-US"/>
          </a:p>
        </p:txBody>
      </p:sp>
      <p:sp>
        <p:nvSpPr>
          <p:cNvPr id="134147" name="Text Box 3"/>
          <p:cNvSpPr txBox="1">
            <a:spLocks noChangeArrowheads="1"/>
          </p:cNvSpPr>
          <p:nvPr/>
        </p:nvSpPr>
        <p:spPr bwMode="auto">
          <a:xfrm>
            <a:off x="446088" y="92075"/>
            <a:ext cx="8229600" cy="457200"/>
          </a:xfrm>
          <a:prstGeom prst="rect">
            <a:avLst/>
          </a:prstGeom>
          <a:noFill/>
          <a:ln w="9525">
            <a:noFill/>
            <a:miter lim="800000"/>
          </a:ln>
        </p:spPr>
        <p:txBody>
          <a:bodyPr>
            <a:spAutoFit/>
          </a:bodyPr>
          <a:lstStyle/>
          <a:p>
            <a:r>
              <a:rPr kumimoji="1" lang="en-US" altLang="zh-CN" sz="2400" b="1">
                <a:solidFill>
                  <a:srgbClr val="FF3300"/>
                </a:solidFill>
                <a:latin typeface="楷体_GB2312"/>
                <a:ea typeface="楷体_GB2312"/>
                <a:cs typeface="楷体_GB2312"/>
              </a:rPr>
              <a:t>7.4  LR</a:t>
            </a:r>
            <a:r>
              <a:rPr kumimoji="1" lang="zh-CN" altLang="en-US" sz="2400" b="1">
                <a:solidFill>
                  <a:srgbClr val="FF3300"/>
                </a:solidFill>
                <a:latin typeface="楷体_GB2312"/>
                <a:ea typeface="楷体_GB2312"/>
                <a:cs typeface="楷体_GB2312"/>
              </a:rPr>
              <a:t>（</a:t>
            </a:r>
            <a:r>
              <a:rPr kumimoji="1" lang="en-US" altLang="zh-CN" sz="2400" b="1">
                <a:solidFill>
                  <a:srgbClr val="FF3300"/>
                </a:solidFill>
                <a:latin typeface="楷体_GB2312"/>
                <a:ea typeface="楷体_GB2312"/>
                <a:cs typeface="楷体_GB2312"/>
              </a:rPr>
              <a:t>1</a:t>
            </a:r>
            <a:r>
              <a:rPr kumimoji="1" lang="zh-CN" altLang="en-US" sz="2400" b="1">
                <a:solidFill>
                  <a:srgbClr val="FF3300"/>
                </a:solidFill>
                <a:latin typeface="楷体_GB2312"/>
                <a:ea typeface="楷体_GB2312"/>
                <a:cs typeface="楷体_GB2312"/>
              </a:rPr>
              <a:t>）分析法</a:t>
            </a:r>
            <a:r>
              <a:rPr kumimoji="1" lang="zh-CN" altLang="en-US" sz="2400" b="1">
                <a:latin typeface="楷体_GB2312"/>
                <a:ea typeface="楷体_GB2312"/>
                <a:cs typeface="楷体_GB2312"/>
              </a:rPr>
              <a:t>   </a:t>
            </a:r>
            <a:endParaRPr kumimoji="1" lang="zh-CN" altLang="en-US" sz="2400" b="1">
              <a:latin typeface="楷体_GB2312"/>
              <a:ea typeface="楷体_GB2312"/>
              <a:cs typeface="楷体_GB2312"/>
            </a:endParaRPr>
          </a:p>
        </p:txBody>
      </p:sp>
      <p:sp>
        <p:nvSpPr>
          <p:cNvPr id="694276" name="Text Box 4"/>
          <p:cNvSpPr txBox="1">
            <a:spLocks noChangeArrowheads="1"/>
          </p:cNvSpPr>
          <p:nvPr/>
        </p:nvSpPr>
        <p:spPr bwMode="auto">
          <a:xfrm>
            <a:off x="304800" y="914400"/>
            <a:ext cx="8839200" cy="1920875"/>
          </a:xfrm>
          <a:prstGeom prst="rect">
            <a:avLst/>
          </a:prstGeom>
          <a:solidFill>
            <a:srgbClr val="FFCC99"/>
          </a:solidFill>
          <a:ln w="9525">
            <a:noFill/>
            <a:miter lim="800000"/>
          </a:ln>
        </p:spPr>
        <p:txBody>
          <a:bodyPr>
            <a:spAutoFit/>
          </a:bodyPr>
          <a:lstStyle/>
          <a:p>
            <a:pPr algn="just">
              <a:spcBef>
                <a:spcPct val="50000"/>
              </a:spcBef>
            </a:pPr>
            <a:r>
              <a:rPr kumimoji="1" lang="zh-CN" altLang="en-US" sz="2000" b="1">
                <a:latin typeface="楷体_GB2312"/>
                <a:ea typeface="楷体_GB2312"/>
                <a:cs typeface="楷体_GB2312"/>
                <a:sym typeface="Symbol" panose="05050102010706020507" pitchFamily="18" charset="2"/>
              </a:rPr>
              <a:t>解决办法：采用</a:t>
            </a:r>
            <a:r>
              <a:rPr kumimoji="1" lang="en-US" altLang="zh-CN" sz="2000" b="1">
                <a:latin typeface="楷体_GB2312"/>
                <a:ea typeface="楷体_GB2312"/>
                <a:cs typeface="楷体_GB2312"/>
                <a:sym typeface="Symbol" panose="05050102010706020507" pitchFamily="18" charset="2"/>
              </a:rPr>
              <a:t>LR(1)</a:t>
            </a:r>
            <a:r>
              <a:rPr kumimoji="1" lang="zh-CN" altLang="en-US" sz="2000" b="1">
                <a:latin typeface="楷体_GB2312"/>
                <a:ea typeface="楷体_GB2312"/>
                <a:cs typeface="楷体_GB2312"/>
                <a:sym typeface="Symbol" panose="05050102010706020507" pitchFamily="18" charset="2"/>
              </a:rPr>
              <a:t>分析法</a:t>
            </a:r>
            <a:r>
              <a:rPr kumimoji="1" lang="en-US" altLang="zh-CN" sz="2000" b="1">
                <a:latin typeface="楷体_GB2312"/>
                <a:ea typeface="楷体_GB2312"/>
                <a:cs typeface="楷体_GB2312"/>
                <a:sym typeface="Symbol" panose="05050102010706020507" pitchFamily="18" charset="2"/>
              </a:rPr>
              <a:t>.</a:t>
            </a:r>
            <a:endParaRPr kumimoji="1" lang="en-US" altLang="zh-CN" sz="2000" b="1">
              <a:latin typeface="楷体_GB2312"/>
              <a:ea typeface="楷体_GB2312"/>
              <a:cs typeface="楷体_GB2312"/>
              <a:sym typeface="Symbol" panose="05050102010706020507" pitchFamily="18" charset="2"/>
            </a:endParaRPr>
          </a:p>
          <a:p>
            <a:pPr>
              <a:spcBef>
                <a:spcPct val="50000"/>
              </a:spcBef>
            </a:pPr>
            <a:r>
              <a:rPr kumimoji="1" lang="en-US" altLang="zh-CN" sz="2000" b="1">
                <a:latin typeface="楷体_GB2312"/>
                <a:ea typeface="楷体_GB2312"/>
                <a:cs typeface="楷体_GB2312"/>
                <a:sym typeface="Symbol" panose="05050102010706020507" pitchFamily="18" charset="2"/>
              </a:rPr>
              <a:t>       </a:t>
            </a:r>
            <a:r>
              <a:rPr kumimoji="1" lang="zh-CN" altLang="en-US" sz="2000" b="1">
                <a:latin typeface="楷体_GB2312"/>
                <a:ea typeface="楷体_GB2312"/>
                <a:cs typeface="楷体_GB2312"/>
                <a:sym typeface="Symbol" panose="05050102010706020507" pitchFamily="18" charset="2"/>
              </a:rPr>
              <a:t>让每个状态含有更多的</a:t>
            </a:r>
            <a:r>
              <a:rPr kumimoji="1" lang="zh-CN" altLang="en-US" sz="2000" b="1">
                <a:latin typeface="Times New Roman" panose="02020603050405020304" pitchFamily="18" charset="0"/>
                <a:ea typeface="楷体_GB2312"/>
                <a:cs typeface="楷体_GB2312"/>
                <a:sym typeface="Symbol" panose="05050102010706020507" pitchFamily="18" charset="2"/>
              </a:rPr>
              <a:t>‘</a:t>
            </a:r>
            <a:r>
              <a:rPr kumimoji="1" lang="zh-CN" altLang="en-US" sz="2000" b="1">
                <a:latin typeface="楷体_GB2312"/>
                <a:ea typeface="楷体_GB2312"/>
                <a:cs typeface="楷体_GB2312"/>
                <a:sym typeface="Symbol" panose="05050102010706020507" pitchFamily="18" charset="2"/>
              </a:rPr>
              <a:t>展望</a:t>
            </a:r>
            <a:r>
              <a:rPr kumimoji="1" lang="zh-CN" altLang="en-US" sz="2000" b="1">
                <a:latin typeface="Times New Roman" panose="02020603050405020304" pitchFamily="18" charset="0"/>
                <a:ea typeface="楷体_GB2312"/>
                <a:cs typeface="楷体_GB2312"/>
                <a:sym typeface="Symbol" panose="05050102010706020507" pitchFamily="18" charset="2"/>
              </a:rPr>
              <a:t>“</a:t>
            </a:r>
            <a:r>
              <a:rPr kumimoji="1" lang="zh-CN" altLang="en-US" sz="2000" b="1">
                <a:latin typeface="楷体_GB2312"/>
                <a:ea typeface="楷体_GB2312"/>
                <a:cs typeface="楷体_GB2312"/>
                <a:sym typeface="Symbol" panose="05050102010706020507" pitchFamily="18" charset="2"/>
              </a:rPr>
              <a:t>信息，这些信息有助于克服冲突和排除那种用所进行的无效归约。</a:t>
            </a:r>
            <a:endParaRPr kumimoji="1" lang="zh-CN" altLang="en-US" sz="2000" b="1">
              <a:latin typeface="楷体_GB2312"/>
              <a:ea typeface="楷体_GB2312"/>
              <a:cs typeface="楷体_GB2312"/>
              <a:sym typeface="Symbol" panose="05050102010706020507" pitchFamily="18" charset="2"/>
            </a:endParaRPr>
          </a:p>
          <a:p>
            <a:pPr algn="just">
              <a:spcBef>
                <a:spcPct val="50000"/>
              </a:spcBef>
            </a:pPr>
            <a:r>
              <a:rPr kumimoji="1" lang="zh-CN" altLang="en-US" sz="2000" b="1">
                <a:latin typeface="华文细黑" panose="02010600040101010101" pitchFamily="2" charset="-122"/>
                <a:ea typeface="华文细黑" panose="02010600040101010101" pitchFamily="2" charset="-122"/>
                <a:sym typeface="Symbol" panose="05050102010706020507" pitchFamily="18" charset="2"/>
              </a:rPr>
              <a:t>        </a:t>
            </a:r>
            <a:r>
              <a:rPr kumimoji="1" lang="zh-CN" altLang="en-US" sz="2000" b="1">
                <a:latin typeface="楷体_GB2312"/>
                <a:ea typeface="楷体_GB2312"/>
                <a:cs typeface="楷体_GB2312"/>
                <a:sym typeface="Symbol" panose="05050102010706020507" pitchFamily="18" charset="2"/>
              </a:rPr>
              <a:t>重新定义项目，使得每个项目都附带一个终极符，作为向前搜索符号，以便归约时查看。</a:t>
            </a:r>
            <a:r>
              <a:rPr kumimoji="1" lang="zh-CN" altLang="en-US" sz="2000" b="1">
                <a:latin typeface="Times New Roman" panose="02020603050405020304" pitchFamily="18" charset="0"/>
                <a:ea typeface="楷体_GB2312"/>
                <a:cs typeface="楷体_GB2312"/>
                <a:sym typeface="Symbol" panose="05050102010706020507" pitchFamily="18" charset="2"/>
              </a:rPr>
              <a:t>“</a:t>
            </a:r>
            <a:r>
              <a:rPr kumimoji="1" lang="en-US" altLang="zh-CN" sz="2000" b="1">
                <a:latin typeface="楷体_GB2312"/>
                <a:ea typeface="楷体_GB2312"/>
                <a:cs typeface="楷体_GB2312"/>
                <a:sym typeface="Symbol" panose="05050102010706020507" pitchFamily="18" charset="2"/>
              </a:rPr>
              <a:t>#</a:t>
            </a:r>
            <a:r>
              <a:rPr kumimoji="1" lang="en-US" altLang="zh-CN" sz="2000" b="1">
                <a:latin typeface="Times New Roman" panose="02020603050405020304" pitchFamily="18" charset="0"/>
                <a:ea typeface="楷体_GB2312"/>
                <a:cs typeface="楷体_GB2312"/>
                <a:sym typeface="Symbol" panose="05050102010706020507" pitchFamily="18" charset="2"/>
              </a:rPr>
              <a:t>“</a:t>
            </a:r>
            <a:r>
              <a:rPr kumimoji="1" lang="zh-CN" altLang="en-US" sz="2000" b="1">
                <a:latin typeface="楷体_GB2312"/>
                <a:ea typeface="楷体_GB2312"/>
                <a:cs typeface="楷体_GB2312"/>
                <a:sym typeface="Symbol" panose="05050102010706020507" pitchFamily="18" charset="2"/>
              </a:rPr>
              <a:t>或终极符将作为向前搜索符。 </a:t>
            </a:r>
            <a:endParaRPr kumimoji="1" lang="zh-CN" altLang="en-US" sz="2000" b="1">
              <a:latin typeface="楷体_GB2312"/>
              <a:ea typeface="楷体_GB2312"/>
              <a:cs typeface="楷体_GB2312"/>
              <a:sym typeface="Symbol" panose="05050102010706020507" pitchFamily="18" charset="2"/>
            </a:endParaRPr>
          </a:p>
        </p:txBody>
      </p:sp>
      <p:sp>
        <p:nvSpPr>
          <p:cNvPr id="104454" name="Text Box 5"/>
          <p:cNvSpPr txBox="1">
            <a:spLocks noChangeArrowheads="1"/>
          </p:cNvSpPr>
          <p:nvPr/>
        </p:nvSpPr>
        <p:spPr bwMode="auto">
          <a:xfrm>
            <a:off x="533400" y="3276600"/>
            <a:ext cx="8229600" cy="1616075"/>
          </a:xfrm>
          <a:prstGeom prst="rect">
            <a:avLst/>
          </a:prstGeom>
          <a:noFill/>
          <a:ln w="9525">
            <a:noFill/>
            <a:miter lim="800000"/>
          </a:ln>
        </p:spPr>
        <p:txBody>
          <a:bodyPr>
            <a:spAutoFit/>
          </a:bodyPr>
          <a:lstStyle/>
          <a:p>
            <a:pPr>
              <a:spcBef>
                <a:spcPct val="50000"/>
              </a:spcBef>
            </a:pPr>
            <a:r>
              <a:rPr kumimoji="1" lang="en-US" altLang="zh-CN" sz="2000" b="1">
                <a:solidFill>
                  <a:srgbClr val="000000"/>
                </a:solidFill>
                <a:latin typeface="楷体_GB2312"/>
                <a:ea typeface="楷体_GB2312"/>
                <a:cs typeface="楷体_GB2312"/>
              </a:rPr>
              <a:t>LR(1)</a:t>
            </a:r>
            <a:r>
              <a:rPr kumimoji="1" lang="zh-CN" altLang="en-US" sz="2000" b="1">
                <a:solidFill>
                  <a:srgbClr val="000000"/>
                </a:solidFill>
                <a:latin typeface="楷体_GB2312"/>
                <a:ea typeface="楷体_GB2312"/>
                <a:cs typeface="楷体_GB2312"/>
              </a:rPr>
              <a:t>项目定义： </a:t>
            </a:r>
            <a:endParaRPr kumimoji="1" lang="zh-CN" altLang="en-US" sz="2000" b="1">
              <a:solidFill>
                <a:srgbClr val="000000"/>
              </a:solidFill>
              <a:latin typeface="楷体_GB2312"/>
              <a:ea typeface="楷体_GB2312"/>
              <a:cs typeface="楷体_GB2312"/>
            </a:endParaRPr>
          </a:p>
          <a:p>
            <a:pPr>
              <a:spcBef>
                <a:spcPct val="50000"/>
              </a:spcBef>
            </a:pPr>
            <a:r>
              <a:rPr kumimoji="1" lang="zh-CN" altLang="en-US" sz="2000" b="1">
                <a:solidFill>
                  <a:srgbClr val="000000"/>
                </a:solidFill>
                <a:latin typeface="楷体_GB2312"/>
                <a:ea typeface="楷体_GB2312"/>
                <a:cs typeface="楷体_GB2312"/>
              </a:rPr>
              <a:t>一个</a:t>
            </a:r>
            <a:r>
              <a:rPr kumimoji="1" lang="en-US" altLang="zh-CN" sz="2000" b="1">
                <a:solidFill>
                  <a:srgbClr val="000000"/>
                </a:solidFill>
                <a:latin typeface="楷体_GB2312"/>
                <a:ea typeface="楷体_GB2312"/>
                <a:cs typeface="楷体_GB2312"/>
              </a:rPr>
              <a:t>LR(1)</a:t>
            </a:r>
            <a:r>
              <a:rPr kumimoji="1" lang="zh-CN" altLang="en-US" sz="2000" b="1">
                <a:solidFill>
                  <a:srgbClr val="000000"/>
                </a:solidFill>
                <a:latin typeface="楷体_GB2312"/>
                <a:ea typeface="楷体_GB2312"/>
                <a:cs typeface="楷体_GB2312"/>
              </a:rPr>
              <a:t>项目的形式为</a:t>
            </a:r>
            <a:r>
              <a:rPr kumimoji="1" lang="en-US" altLang="zh-CN" sz="2000" b="1">
                <a:solidFill>
                  <a:srgbClr val="000000"/>
                </a:solidFill>
                <a:latin typeface="楷体_GB2312"/>
                <a:ea typeface="楷体_GB2312"/>
                <a:cs typeface="楷体_GB2312"/>
              </a:rPr>
              <a:t>[A→α.β,u],</a:t>
            </a:r>
            <a:r>
              <a:rPr kumimoji="1" lang="zh-CN" altLang="en-US" sz="2000" b="1">
                <a:solidFill>
                  <a:srgbClr val="000000"/>
                </a:solidFill>
                <a:latin typeface="楷体_GB2312"/>
                <a:ea typeface="楷体_GB2312"/>
                <a:cs typeface="楷体_GB2312"/>
              </a:rPr>
              <a:t>其中第一部分是一个</a:t>
            </a:r>
            <a:r>
              <a:rPr kumimoji="1" lang="en-US" altLang="zh-CN" sz="2000" b="1">
                <a:solidFill>
                  <a:srgbClr val="000000"/>
                </a:solidFill>
                <a:latin typeface="楷体_GB2312"/>
                <a:ea typeface="楷体_GB2312"/>
                <a:cs typeface="楷体_GB2312"/>
              </a:rPr>
              <a:t>LR(0)</a:t>
            </a:r>
            <a:r>
              <a:rPr kumimoji="1" lang="zh-CN" altLang="en-US" sz="2000" b="1">
                <a:solidFill>
                  <a:srgbClr val="000000"/>
                </a:solidFill>
                <a:latin typeface="楷体_GB2312"/>
                <a:ea typeface="楷体_GB2312"/>
                <a:cs typeface="楷体_GB2312"/>
              </a:rPr>
              <a:t>项目</a:t>
            </a:r>
            <a:r>
              <a:rPr kumimoji="1" lang="en-US" altLang="zh-CN" sz="2000" b="1">
                <a:solidFill>
                  <a:srgbClr val="000000"/>
                </a:solidFill>
                <a:latin typeface="楷体_GB2312"/>
                <a:ea typeface="楷体_GB2312"/>
                <a:cs typeface="楷体_GB2312"/>
              </a:rPr>
              <a:t>,</a:t>
            </a:r>
            <a:r>
              <a:rPr kumimoji="1" lang="zh-CN" altLang="en-US" sz="2000" b="1">
                <a:solidFill>
                  <a:srgbClr val="000000"/>
                </a:solidFill>
                <a:latin typeface="楷体_GB2312"/>
                <a:ea typeface="楷体_GB2312"/>
                <a:cs typeface="楷体_GB2312"/>
              </a:rPr>
              <a:t>称为</a:t>
            </a:r>
            <a:r>
              <a:rPr kumimoji="1" lang="en-US" altLang="zh-CN" sz="2000" b="1">
                <a:solidFill>
                  <a:srgbClr val="000000"/>
                </a:solidFill>
                <a:latin typeface="楷体_GB2312"/>
                <a:ea typeface="楷体_GB2312"/>
                <a:cs typeface="楷体_GB2312"/>
              </a:rPr>
              <a:t>LR(1)</a:t>
            </a:r>
            <a:r>
              <a:rPr kumimoji="1" lang="zh-CN" altLang="en-US" sz="2000" b="1">
                <a:solidFill>
                  <a:srgbClr val="000000"/>
                </a:solidFill>
                <a:latin typeface="楷体_GB2312"/>
                <a:ea typeface="楷体_GB2312"/>
                <a:cs typeface="楷体_GB2312"/>
              </a:rPr>
              <a:t>项目的核；第二部分</a:t>
            </a:r>
            <a:r>
              <a:rPr kumimoji="1" lang="en-US" altLang="zh-CN" sz="2000" b="1">
                <a:solidFill>
                  <a:srgbClr val="000000"/>
                </a:solidFill>
                <a:latin typeface="楷体_GB2312"/>
                <a:ea typeface="楷体_GB2312"/>
                <a:cs typeface="楷体_GB2312"/>
              </a:rPr>
              <a:t>u</a:t>
            </a:r>
            <a:r>
              <a:rPr kumimoji="1" lang="zh-CN" altLang="en-US" sz="2000" b="1">
                <a:solidFill>
                  <a:srgbClr val="000000"/>
                </a:solidFill>
                <a:latin typeface="楷体_GB2312"/>
                <a:ea typeface="楷体_GB2312"/>
                <a:cs typeface="楷体_GB2312"/>
              </a:rPr>
              <a:t>是一个</a:t>
            </a:r>
            <a:r>
              <a:rPr kumimoji="1" lang="zh-CN" altLang="en-US" sz="2000" b="1">
                <a:latin typeface="楷体_GB2312"/>
                <a:ea typeface="楷体_GB2312"/>
                <a:cs typeface="楷体_GB2312"/>
                <a:sym typeface="Symbol" panose="05050102010706020507" pitchFamily="18" charset="2"/>
              </a:rPr>
              <a:t>向前搜索符号</a:t>
            </a:r>
            <a:r>
              <a:rPr kumimoji="1" lang="zh-CN" altLang="en-US" sz="2000" b="1">
                <a:solidFill>
                  <a:srgbClr val="000000"/>
                </a:solidFill>
                <a:latin typeface="楷体_GB2312"/>
                <a:ea typeface="楷体_GB2312"/>
                <a:cs typeface="楷体_GB2312"/>
              </a:rPr>
              <a:t>。</a:t>
            </a:r>
            <a:endParaRPr kumimoji="1" lang="zh-CN" altLang="en-US" sz="2000" b="1">
              <a:solidFill>
                <a:srgbClr val="FFFFFF"/>
              </a:solidFill>
              <a:latin typeface="楷体_GB2312"/>
              <a:ea typeface="楷体_GB2312"/>
              <a:cs typeface="楷体_GB2312"/>
            </a:endParaRPr>
          </a:p>
          <a:p>
            <a:pPr>
              <a:spcBef>
                <a:spcPct val="50000"/>
              </a:spcBef>
            </a:pPr>
            <a:endParaRPr kumimoji="1" lang="zh-CN" altLang="en-US" sz="2000" b="1">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4276"/>
                                        </p:tgtEl>
                                        <p:attrNameLst>
                                          <p:attrName>style.visibility</p:attrName>
                                        </p:attrNameLst>
                                      </p:cBhvr>
                                      <p:to>
                                        <p:strVal val="visible"/>
                                      </p:to>
                                    </p:set>
                                    <p:animEffect transition="in" filter="wipe(up)">
                                      <p:cBhvr>
                                        <p:cTn id="7" dur="500"/>
                                        <p:tgtEl>
                                          <p:spTgt spid="6942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54"/>
                                        </p:tgtEl>
                                        <p:attrNameLst>
                                          <p:attrName>style.visibility</p:attrName>
                                        </p:attrNameLst>
                                      </p:cBhvr>
                                      <p:to>
                                        <p:strVal val="visible"/>
                                      </p:to>
                                    </p:set>
                                    <p:animEffect transition="in" filter="fade">
                                      <p:cBhvr>
                                        <p:cTn id="12" dur="500"/>
                                        <p:tgtEl>
                                          <p:spTgt spid="10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animBg="1"/>
      <p:bldP spid="104454" grpId="0"/>
    </p:bldLst>
  </p:timing>
</p:sld>
</file>

<file path=ppt/tags/tag1.xml><?xml version="1.0" encoding="utf-8"?>
<p:tagLst xmlns:p="http://schemas.openxmlformats.org/presentationml/2006/main">
  <p:tag name="KSO_WM_UNIT_TABLE_BEAUTIFY" val="smartTable{db79f515-7009-4930-9bf8-9a288bd841f3}"/>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669925" marR="0" indent="-325755" algn="ctr" defTabSz="914400" rtl="0" eaLnBrk="1" fontAlgn="base" latinLnBrk="0" hangingPunct="1">
          <a:lnSpc>
            <a:spcPct val="130000"/>
          </a:lnSpc>
          <a:spcBef>
            <a:spcPct val="20000"/>
          </a:spcBef>
          <a:spcAft>
            <a:spcPct val="0"/>
          </a:spcAft>
          <a:buClr>
            <a:schemeClr val="accent2"/>
          </a:buClr>
          <a:buSzPct val="60000"/>
          <a:buFont typeface="Wingdings" panose="05000000000000000000" pitchFamily="2" charset="2"/>
          <a:buNone/>
          <a:defRPr kumimoji="0" 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669925" marR="0" indent="-325755" algn="ctr" defTabSz="914400" rtl="0" eaLnBrk="1" fontAlgn="base" latinLnBrk="0" hangingPunct="1">
          <a:lnSpc>
            <a:spcPct val="130000"/>
          </a:lnSpc>
          <a:spcBef>
            <a:spcPct val="20000"/>
          </a:spcBef>
          <a:spcAft>
            <a:spcPct val="0"/>
          </a:spcAft>
          <a:buClr>
            <a:schemeClr val="accent2"/>
          </a:buClr>
          <a:buSzPct val="60000"/>
          <a:buFont typeface="Wingdings" panose="05000000000000000000" pitchFamily="2" charset="2"/>
          <a:buNone/>
          <a:defRPr kumimoji="0" 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669925" marR="0" indent="-325755" algn="ctr" defTabSz="914400" rtl="0" eaLnBrk="1" fontAlgn="base" latinLnBrk="0" hangingPunct="1">
          <a:lnSpc>
            <a:spcPct val="130000"/>
          </a:lnSpc>
          <a:spcBef>
            <a:spcPct val="20000"/>
          </a:spcBef>
          <a:spcAft>
            <a:spcPct val="0"/>
          </a:spcAft>
          <a:buClr>
            <a:schemeClr val="accent2"/>
          </a:buClr>
          <a:buSzPct val="60000"/>
          <a:buFont typeface="Wingdings" panose="05000000000000000000" pitchFamily="2" charset="2"/>
          <a:buNone/>
          <a:defRPr kumimoji="0" 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669925" marR="0" indent="-325755" algn="ctr" defTabSz="914400" rtl="0" eaLnBrk="1" fontAlgn="base" latinLnBrk="0" hangingPunct="1">
          <a:lnSpc>
            <a:spcPct val="130000"/>
          </a:lnSpc>
          <a:spcBef>
            <a:spcPct val="20000"/>
          </a:spcBef>
          <a:spcAft>
            <a:spcPct val="0"/>
          </a:spcAft>
          <a:buClr>
            <a:schemeClr val="accent2"/>
          </a:buClr>
          <a:buSzPct val="60000"/>
          <a:buFont typeface="Wingdings" panose="05000000000000000000" pitchFamily="2" charset="2"/>
          <a:buNone/>
          <a:defRPr kumimoji="0" 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Office\Templates\演示文稿设计\笔记本型模板.pot</Template>
  <TotalTime>0</TotalTime>
  <Words>25808</Words>
  <Application>WPS 演示</Application>
  <PresentationFormat>全屏显示(4:3)</PresentationFormat>
  <Paragraphs>3957</Paragraphs>
  <Slides>105</Slides>
  <Notes>0</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105</vt:i4>
      </vt:variant>
    </vt:vector>
  </HeadingPairs>
  <TitlesOfParts>
    <vt:vector size="131" baseType="lpstr">
      <vt:lpstr>Arial</vt:lpstr>
      <vt:lpstr>宋体</vt:lpstr>
      <vt:lpstr>Wingdings</vt:lpstr>
      <vt:lpstr>Garamond</vt:lpstr>
      <vt:lpstr>华文细黑</vt:lpstr>
      <vt:lpstr>Times New Roman</vt:lpstr>
      <vt:lpstr>Book Antiqua</vt:lpstr>
      <vt:lpstr>微软雅黑</vt:lpstr>
      <vt:lpstr>楷体_GB2312</vt:lpstr>
      <vt:lpstr>新宋体</vt:lpstr>
      <vt:lpstr>Courier New</vt:lpstr>
      <vt:lpstr>Adobe Garamond Pro</vt:lpstr>
      <vt:lpstr>Arial Unicode MS</vt:lpstr>
      <vt:lpstr>楷体_GB2312</vt:lpstr>
      <vt:lpstr>Arial Unicode MS</vt:lpstr>
      <vt:lpstr>Impact</vt:lpstr>
      <vt:lpstr>Symbol</vt:lpstr>
      <vt:lpstr>华文隶书</vt:lpstr>
      <vt:lpstr>ZapfDingbats</vt:lpstr>
      <vt:lpstr>华文楷体</vt:lpstr>
      <vt:lpstr>Wingdings 2</vt:lpstr>
      <vt:lpstr>等线</vt:lpstr>
      <vt:lpstr>Segoe Print</vt:lpstr>
      <vt:lpstr>Wingdings</vt:lpstr>
      <vt:lpstr>Edge</vt:lpstr>
      <vt:lpstr>1_Edge</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自底向上分析的关键：如何精确定义可归约串并识别</vt:lpstr>
      <vt:lpstr>PowerPoint 演示文稿</vt:lpstr>
      <vt:lpstr>PowerPoint 演示文稿</vt:lpstr>
      <vt:lpstr>自底向上分析的关键</vt:lpstr>
      <vt:lpstr>用子树解释短语，直接短语，句柄</vt:lpstr>
      <vt:lpstr> 子树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  LR分析器概述</vt:lpstr>
      <vt:lpstr>7.1  LR分析器概述</vt:lpstr>
      <vt:lpstr>PowerPoint 演示文稿</vt:lpstr>
      <vt:lpstr>PowerPoint 演示文稿</vt:lpstr>
      <vt:lpstr>PowerPoint 演示文稿</vt:lpstr>
      <vt:lpstr>PowerPoint 演示文稿</vt:lpstr>
      <vt:lpstr>LR分析器工作原理</vt:lpstr>
      <vt:lpstr>PowerPoint 演示文稿</vt:lpstr>
      <vt:lpstr>PowerPoint 演示文稿</vt:lpstr>
      <vt:lpstr>PowerPoint 演示文稿</vt:lpstr>
      <vt:lpstr>例题讨论</vt:lpstr>
      <vt:lpstr>PowerPoint 演示文稿</vt:lpstr>
      <vt:lpstr>PowerPoint 演示文稿</vt:lpstr>
      <vt:lpstr>PowerPoint 演示文稿</vt:lpstr>
      <vt:lpstr>PowerPoint 演示文稿</vt:lpstr>
      <vt:lpstr>7.2  LR（0）分析法</vt:lpstr>
      <vt:lpstr>7.2  LR（0）分析法</vt:lpstr>
      <vt:lpstr>7.2  LR（0）分析法</vt:lpstr>
      <vt:lpstr>PowerPoint 演示文稿</vt:lpstr>
      <vt:lpstr>PowerPoint 演示文稿</vt:lpstr>
      <vt:lpstr>LR分析法的引入</vt:lpstr>
      <vt:lpstr>LR分析法的引入</vt:lpstr>
      <vt:lpstr>LR分析法的引入</vt:lpstr>
      <vt:lpstr>LR分析法的引入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[例]  G[S]:  SS(S) | ε </vt:lpstr>
      <vt:lpstr>直接构造识别活前缀的DFA（详见7.2.3）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 S’E 1) EaA            4) Ad 2) EbB            5) BcB 3) AcA            6) Bd</vt:lpstr>
      <vt:lpstr>LR（0）分析表</vt:lpstr>
      <vt:lpstr>LR（0）分析表</vt:lpstr>
      <vt:lpstr>PowerPoint 演示文稿</vt:lpstr>
      <vt:lpstr>PowerPoint 演示文稿</vt:lpstr>
      <vt:lpstr>PowerPoint 演示文稿</vt:lpstr>
      <vt:lpstr>PowerPoint 演示文稿</vt:lpstr>
      <vt:lpstr>PowerPoint 演示文稿</vt:lpstr>
      <vt:lpstr>PowerPoint 演示文稿</vt:lpstr>
      <vt:lpstr>SLR(1)分析表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书后作业:</vt:lpstr>
      <vt:lpstr>PowerPoint 演示文稿</vt:lpstr>
    </vt:vector>
  </TitlesOfParts>
  <Company>四海浪游人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词法分析</dc:title>
  <dc:creator>四海浪游人</dc:creator>
  <cp:lastModifiedBy>qzuser</cp:lastModifiedBy>
  <cp:revision>1547</cp:revision>
  <cp:lastPrinted>2000-09-15T19:29:00Z</cp:lastPrinted>
  <dcterms:created xsi:type="dcterms:W3CDTF">1999-09-07T23:35:00Z</dcterms:created>
  <dcterms:modified xsi:type="dcterms:W3CDTF">2019-12-30T09:04:21Z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