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0"/>
  </p:handoutMasterIdLst>
  <p:sldIdLst>
    <p:sldId id="256" r:id="rId3"/>
    <p:sldId id="760" r:id="rId5"/>
    <p:sldId id="761" r:id="rId6"/>
    <p:sldId id="762" r:id="rId7"/>
    <p:sldId id="763" r:id="rId8"/>
    <p:sldId id="768" r:id="rId9"/>
    <p:sldId id="645" r:id="rId10"/>
    <p:sldId id="648" r:id="rId11"/>
    <p:sldId id="649" r:id="rId12"/>
    <p:sldId id="679" r:id="rId13"/>
    <p:sldId id="680" r:id="rId14"/>
    <p:sldId id="655" r:id="rId15"/>
    <p:sldId id="656" r:id="rId16"/>
    <p:sldId id="657" r:id="rId17"/>
    <p:sldId id="658" r:id="rId18"/>
    <p:sldId id="765" r:id="rId19"/>
    <p:sldId id="650" r:id="rId20"/>
    <p:sldId id="652" r:id="rId21"/>
    <p:sldId id="653" r:id="rId22"/>
    <p:sldId id="654" r:id="rId23"/>
    <p:sldId id="625" r:id="rId24"/>
    <p:sldId id="626" r:id="rId25"/>
    <p:sldId id="627" r:id="rId26"/>
    <p:sldId id="628" r:id="rId27"/>
    <p:sldId id="629" r:id="rId28"/>
    <p:sldId id="631" r:id="rId29"/>
    <p:sldId id="632" r:id="rId30"/>
    <p:sldId id="681" r:id="rId31"/>
    <p:sldId id="633" r:id="rId32"/>
    <p:sldId id="634" r:id="rId33"/>
    <p:sldId id="635" r:id="rId34"/>
    <p:sldId id="636" r:id="rId35"/>
    <p:sldId id="637" r:id="rId36"/>
    <p:sldId id="638" r:id="rId37"/>
    <p:sldId id="639" r:id="rId38"/>
    <p:sldId id="640" r:id="rId39"/>
    <p:sldId id="641" r:id="rId40"/>
    <p:sldId id="659" r:id="rId41"/>
    <p:sldId id="660" r:id="rId42"/>
    <p:sldId id="661" r:id="rId43"/>
    <p:sldId id="662" r:id="rId44"/>
    <p:sldId id="663" r:id="rId45"/>
    <p:sldId id="664" r:id="rId46"/>
    <p:sldId id="665" r:id="rId47"/>
    <p:sldId id="672" r:id="rId48"/>
    <p:sldId id="678" r:id="rId49"/>
    <p:sldId id="673" r:id="rId50"/>
    <p:sldId id="674" r:id="rId51"/>
    <p:sldId id="675" r:id="rId52"/>
    <p:sldId id="676" r:id="rId53"/>
    <p:sldId id="677" r:id="rId54"/>
    <p:sldId id="666" r:id="rId55"/>
    <p:sldId id="667" r:id="rId56"/>
    <p:sldId id="668" r:id="rId57"/>
    <p:sldId id="669" r:id="rId58"/>
    <p:sldId id="670" r:id="rId59"/>
    <p:sldId id="671" r:id="rId60"/>
    <p:sldId id="759" r:id="rId61"/>
    <p:sldId id="754" r:id="rId62"/>
    <p:sldId id="723" r:id="rId63"/>
    <p:sldId id="724" r:id="rId64"/>
    <p:sldId id="725" r:id="rId65"/>
    <p:sldId id="722" r:id="rId66"/>
    <p:sldId id="726" r:id="rId67"/>
    <p:sldId id="727" r:id="rId68"/>
    <p:sldId id="733" r:id="rId69"/>
    <p:sldId id="769" r:id="rId70"/>
    <p:sldId id="734" r:id="rId71"/>
    <p:sldId id="730" r:id="rId72"/>
    <p:sldId id="731" r:id="rId73"/>
    <p:sldId id="732" r:id="rId74"/>
    <p:sldId id="729" r:id="rId75"/>
    <p:sldId id="751" r:id="rId76"/>
    <p:sldId id="752" r:id="rId77"/>
    <p:sldId id="753" r:id="rId78"/>
    <p:sldId id="755" r:id="rId79"/>
    <p:sldId id="735" r:id="rId80"/>
    <p:sldId id="736" r:id="rId81"/>
    <p:sldId id="737" r:id="rId82"/>
    <p:sldId id="767" r:id="rId83"/>
    <p:sldId id="738" r:id="rId84"/>
    <p:sldId id="766" r:id="rId85"/>
    <p:sldId id="739" r:id="rId86"/>
    <p:sldId id="740" r:id="rId87"/>
    <p:sldId id="741" r:id="rId88"/>
    <p:sldId id="742" r:id="rId89"/>
    <p:sldId id="758" r:id="rId90"/>
    <p:sldId id="743" r:id="rId91"/>
    <p:sldId id="744" r:id="rId92"/>
    <p:sldId id="745" r:id="rId93"/>
    <p:sldId id="746" r:id="rId94"/>
    <p:sldId id="747" r:id="rId95"/>
    <p:sldId id="748" r:id="rId96"/>
    <p:sldId id="749" r:id="rId97"/>
    <p:sldId id="757" r:id="rId98"/>
    <p:sldId id="764" r:id="rId99"/>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CC99"/>
    <a:srgbClr val="FF9999"/>
    <a:srgbClr val="CCCCFF"/>
    <a:srgbClr val="FFCCFF"/>
    <a:srgbClr val="CCECFF"/>
    <a:srgbClr val="3333CC"/>
    <a:srgbClr val="FF0066"/>
    <a:srgbClr val="99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9138" autoAdjust="0"/>
  </p:normalViewPr>
  <p:slideViewPr>
    <p:cSldViewPr>
      <p:cViewPr varScale="1">
        <p:scale>
          <a:sx n="90" d="100"/>
          <a:sy n="90" d="100"/>
        </p:scale>
        <p:origin x="10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486"/>
    </p:cViewPr>
  </p:sorterViewPr>
  <p:notesViewPr>
    <p:cSldViewPr>
      <p:cViewPr varScale="1">
        <p:scale>
          <a:sx n="43" d="100"/>
          <a:sy n="43" d="100"/>
        </p:scale>
        <p:origin x="-141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1" sz="1200" dirty="0">
                <a:ea typeface="华文细黑" panose="02010600040101010101"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dirty="0">
                <a:ea typeface="华文细黑" panose="02010600040101010101"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kumimoji="1" sz="1200" dirty="0">
                <a:ea typeface="华文细黑" panose="02010600040101010101"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smtClean="0">
                <a:ea typeface="华文细黑" panose="02010600040101010101" pitchFamily="2" charset="-122"/>
              </a:defRPr>
            </a:lvl1pPr>
          </a:lstStyle>
          <a:p>
            <a:pPr>
              <a:defRPr/>
            </a:pPr>
            <a:fld id="{B9D28D7D-20CA-44F5-B416-EE8E6DE490B8}"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1" sz="1200" dirty="0">
                <a:ea typeface="华文细黑" panose="02010600040101010101"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dirty="0">
                <a:ea typeface="华文细黑" panose="02010600040101010101" pitchFamily="2" charset="-122"/>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dirty="0"/>
              <a:t>单击此处编辑母版文本样式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kumimoji="1" sz="1200" dirty="0">
                <a:ea typeface="华文细黑" panose="0201060004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smtClean="0">
                <a:ea typeface="华文细黑" panose="02010600040101010101" pitchFamily="2" charset="-122"/>
              </a:defRPr>
            </a:lvl1pPr>
          </a:lstStyle>
          <a:p>
            <a:pPr>
              <a:defRPr/>
            </a:pPr>
            <a:fld id="{0D7C1645-A75E-41A1-A271-315D84A5BD43}"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C82FE83-05B0-4D32-A686-500DE45297F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33E3B50-20E1-48E0-BB45-6A1BFFF2173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2B09979-F566-417B-B392-060DBE315919}"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2ED4F38-8DFF-4ACD-A26E-9DBF20A32880}"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CC39A6F-3A05-487E-A4B4-DFBC229F33B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0C473B4-8E2A-4BE0-9F00-16AD7C365FF6}"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89B6386-1836-40ED-8792-8CE1EB1AFA05}"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9B47533-CA5D-4E15-A3D4-BDE5C481786D}"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A42EE24-70FF-42B7-A1D9-3797BCA2CB4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C19CAE9-29F8-416B-AB7C-63998E5258B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8EB500B-9E0C-4872-88C9-5B8B7A4324C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C2B467A-8A3D-40E4-B18B-A8DD938D1BD3}"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0D0E094-6C9E-40CE-B917-FCA39BC6C364}"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1BF3292-DA0F-4433-AF83-68C41B9AE4E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3F61FA5-38CF-41F8-9194-9E57DD36CBE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1B0EAB2-5C6A-4D02-9A2A-E058190D7124}"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AF7FA41-98CA-416C-84F2-D7FD6D359C95}"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7777719-8819-4282-8459-5E94B995791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D81B31F-B74B-4635-94A1-94936EF27365}"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593E7CA-4014-4632-9603-AC32759EDB5B}"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8F3086C-DAF3-409E-8750-45D7E526406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F3D1D60-A9B7-4452-B861-B35715708BB6}"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BC349F9-838F-41B9-B6BB-A674560268F4}"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112B608-A691-46C5-8B8E-F6AD2F6357D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D722475-1CC0-4155-92F2-BC3C78EA3ED0}"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6D1131A-5CB9-46B8-8A3A-5F210241B92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9819168-77F5-4D8F-8CC5-BCB4A9305DC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C1DBEA8-5558-49B9-A243-37F1C46E3CC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D81A71-D189-4BC1-BC0C-A7CEF0C440E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006DF65-3ECC-4BC0-A4FA-27BF88AB2959}"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6AD5B3C-FAD4-4768-88F7-62BC5DECEA75}"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9FAFA71-DBD6-4167-92AB-FA7C2A63E85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3C21FE5-3216-44FF-851B-FCA947990DC3}"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A378EAC-345D-48AD-AC18-56924B7C8C6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A9803FC-908D-4B03-8EDD-B940CDB624A3}"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C50C685-F477-4633-B1CC-2FDACFCA0AAD}"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F1FF135-375F-423F-887B-8526AD1F3F4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2857F26-7BE5-4878-A429-C37EFBD2359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C4A33B4-A52B-42B5-B1E3-5849241515DA}"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2305C14-7C8B-4326-8759-426E8AC4816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A9D5785-D50D-4B76-A1DF-2C78B66E38C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277A2D3-CFD3-4B90-BFBE-BC7E2E9AC11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DE100F3-2BE4-4124-80DA-AFEB7F7E4DD7}"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03F3F26-F446-4D47-B96F-E2D9F76B788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28029E4-222D-4898-BED4-FB08AA3D47E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F857425-2887-4D31-B7C8-4B597F48F2C0}"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64DCBD0-FFB8-45CF-8A35-01E9EAE4CB4D}"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40B7E92-0BCD-4BC8-98AB-0DB24AE4A2FF}"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AD30BA8-CA53-4647-A075-771F674C57E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EDBA5EE-B8E4-423A-A78D-70E92B18C3DF}"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80D44C5-49A3-479C-9FAA-F93E6019DC60}"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D7F5D63-2767-4F35-90CB-461A797315F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9ECD131-8C6E-4A69-8C82-9B9B66A5A06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F2B5EE9-F7E2-44A0-9E8C-05BD964E655B}"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984F5F4-1E8E-4429-9D34-B81962E84186}"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28029E4-222D-4898-BED4-FB08AA3D47E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48BDB5-0D6B-443C-B99A-588A815CCA1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DD9F516-02F7-46AE-8EE6-8B89871B1EB7}"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27694A0-69E7-48AD-ACD4-2306402FF50D}"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E3C9496-E98F-4DCC-988A-5DD0794D3A44}"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3DEF1F2-0C38-438C-81D2-BF3C79397B46}"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1200203-6DA6-4EF3-B866-06770F944CD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1200203-6DA6-4EF3-B866-06770F944CD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9E951FB-AB67-475A-901B-2127636A75AB}"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7B0EAFD-6EF3-4CE7-ADE5-A4EBEBD04A07}"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0DB3378-D8C6-4501-9883-4FAADF7F9224}"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BAC99D0-760E-4200-8DF4-0664B5855D0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6F9383-A20D-4839-BA93-68A0331BE4E3}"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494CDFE-B7D2-4BF9-89B1-F86BCCA5828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76BDC0C-95F3-4E6E-BC12-EE9D500C7DB1}"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03B0A09-7C32-4993-B8D2-BF33D7536B0F}"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37FCEDA-8163-496F-8707-615BEE1AF5AA}"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A96E9F6-4246-4615-A700-D2269DB2F58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A195327-30BF-4108-9993-53882F4EF04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F162242-EC10-4A1F-A2C8-62948256C2AF}"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BD0D478-3E22-4A16-AB44-6D4A33E9B08F}"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94F4231-280C-4B0A-8346-E73026FABCA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AC16882-9FC1-49DA-8295-6A9B57BD66FA}"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7BF314D-24FD-4602-8C9A-5D871E7696FC}"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6C6EC1C-3128-486E-B266-009879A663D5}"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C60CC9B-CF03-4F2F-AF67-2C867A9490F5}"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EDA5E44-35E7-4786-B718-C498066F0D6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4337497-F77B-4AA6-88D7-0B27E2D4F909}"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11243FE-2360-4DDE-B04C-9CDCD67ACB48}"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DFEEC6B-4CC5-4EAC-B129-185777C60F2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8022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36E2B29-7301-4ADB-A400-1B77C018DE4E}"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46C7657-316A-44FB-B3AB-CB7F2E44ADA7}"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8E4EAC9-78E5-4EE5-B509-A0B38BBC261B}"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B017AD6-D2D1-42B4-B123-75DEDB493EFD}"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DBEDFEE-193D-4C00-ADC0-6F9D018EBAD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7D67A03-8736-4191-B3C6-C42AEC18E982}" type="slidenum">
              <a:rPr lang="zh-CN" altLang="en-US" sz="1200">
                <a:ea typeface="华文细黑" panose="02010600040101010101" pitchFamily="2" charset="-122"/>
              </a:rPr>
            </a:fld>
            <a:endParaRPr lang="en-US" altLang="zh-CN" sz="1200">
              <a:ea typeface="华文细黑" panose="02010600040101010101" pitchFamily="2" charset="-122"/>
            </a:endParaRPr>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0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25600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FD215A56-F4B2-47A7-BF4B-95640F20B0A3}"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0FD1EAD-C244-4DA9-956B-1B1DECFE92EE}" type="slidenum">
              <a:rPr lang="zh-CN" altLang="en-US"/>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D2DF220-E3FD-4554-A15F-E4B1A1DA3DBB}" type="slidenum">
              <a:rPr lang="zh-CN" altLang="en-US"/>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B696A25-1580-4FDD-9A45-B63EE6D9CAA3}" type="slidenum">
              <a:rPr lang="zh-CN" altLang="en-US"/>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9D975B4-8E83-40D1-9380-8732DEDAF7A4}" type="slidenum">
              <a:rPr lang="zh-CN" altLang="en-US"/>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93EECF-0D65-4576-8F27-7AABB390368F}" type="slidenum">
              <a:rPr lang="zh-CN" altLang="en-US"/>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DEB404-D5A3-4B5F-89F4-BE855E181464}" type="slidenum">
              <a:rPr lang="zh-CN" altLang="en-US"/>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CF894BC-CB18-44FE-86C8-BC52A40D0677}" type="slidenum">
              <a:rPr lang="zh-CN" altLang="en-US"/>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0557A4A-7CE1-4BFB-ACE0-8D3189A24D2E}" type="slidenum">
              <a:rPr lang="zh-CN" altLang="en-US"/>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4D01E35-14F6-453E-B0EF-DD2C1A403763}" type="slidenum">
              <a:rPr lang="zh-CN" altLang="en-US"/>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E7E1750-6C4D-4BAE-9CE2-8FB726993408}" type="slidenum">
              <a:rPr lang="zh-CN" altLang="en-US"/>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ED99707-B28D-4001-9940-FA5566D94F32}" type="slidenum">
              <a:rPr lang="zh-CN" altLang="en-US"/>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F8F8681-159F-439C-8F3A-23C689ED2894}" type="slidenum">
              <a:rPr lang="zh-CN" altLang="en-US"/>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5498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dirty="0">
                <a:latin typeface="+mj-lt"/>
                <a:ea typeface="华文细黑" panose="02010600040101010101" pitchFamily="2" charset="-122"/>
              </a:defRPr>
            </a:lvl1pPr>
          </a:lstStyle>
          <a:p>
            <a:pPr>
              <a:defRPr/>
            </a:pPr>
            <a:endParaRPr lang="en-US" altLang="zh-CN"/>
          </a:p>
        </p:txBody>
      </p:sp>
      <p:sp>
        <p:nvSpPr>
          <p:cNvPr id="25498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dirty="0">
                <a:latin typeface="+mj-lt"/>
                <a:ea typeface="华文细黑" panose="02010600040101010101" pitchFamily="2" charset="-122"/>
              </a:defRPr>
            </a:lvl1pPr>
          </a:lstStyle>
          <a:p>
            <a:pPr>
              <a:defRPr/>
            </a:pPr>
            <a:endParaRPr lang="en-US" altLang="zh-CN"/>
          </a:p>
        </p:txBody>
      </p:sp>
      <p:sp>
        <p:nvSpPr>
          <p:cNvPr id="25498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Garamond" panose="02020404030301010803" pitchFamily="18" charset="0"/>
                <a:ea typeface="华文细黑" panose="02010600040101010101" pitchFamily="2" charset="-122"/>
              </a:defRPr>
            </a:lvl1pPr>
          </a:lstStyle>
          <a:p>
            <a:pPr>
              <a:defRPr/>
            </a:pPr>
            <a:fld id="{2DE75C16-4949-475F-B639-DB5DB4E601A4}" type="slidenum">
              <a:rPr lang="zh-CN" altLang="en-US"/>
            </a:fld>
            <a:endParaRPr lang="en-US" altLang="zh-CN" dirty="0"/>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华文细黑" panose="02010600040101010101" pitchFamily="2" charset="-122"/>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华文细黑" panose="02010600040101010101" pitchFamily="2" charset="-122"/>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华文细黑" panose="02010600040101010101" pitchFamily="2" charset="-122"/>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华文细黑" panose="02010600040101010101" pitchFamily="2" charset="-122"/>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华文细黑" panose="02010600040101010101" pitchFamily="2" charset="-122"/>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DFA0A4D-7523-448A-88EE-0E59C4BAE9C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5123" name="Rectangle 4"/>
          <p:cNvSpPr>
            <a:spLocks noGrp="1" noChangeArrowheads="1"/>
          </p:cNvSpPr>
          <p:nvPr>
            <p:ph type="title"/>
          </p:nvPr>
        </p:nvSpPr>
        <p:spPr>
          <a:xfrm>
            <a:off x="822412" y="277813"/>
            <a:ext cx="7499176" cy="774700"/>
          </a:xfrm>
        </p:spPr>
        <p:txBody>
          <a:bodyPr anchor="ctr"/>
          <a:lstStyle/>
          <a:p>
            <a:pPr eaLnBrk="1" hangingPunct="1"/>
            <a:r>
              <a:rPr lang="zh-CN" altLang="en-US" sz="3600" b="1" dirty="0"/>
              <a:t>第</a:t>
            </a:r>
            <a:r>
              <a:rPr lang="en-US" altLang="zh-CN" sz="3600" b="1" dirty="0"/>
              <a:t>8</a:t>
            </a:r>
            <a:r>
              <a:rPr lang="zh-CN" altLang="en-US" sz="3600" b="1" dirty="0"/>
              <a:t>章  语法制导翻译和中间代码生成</a:t>
            </a:r>
            <a:endParaRPr lang="en-US" altLang="zh-CN" sz="3600" b="1" dirty="0"/>
          </a:p>
        </p:txBody>
      </p:sp>
      <p:sp>
        <p:nvSpPr>
          <p:cNvPr id="5124" name="Text Box 1029"/>
          <p:cNvSpPr txBox="1">
            <a:spLocks noChangeArrowheads="1"/>
          </p:cNvSpPr>
          <p:nvPr/>
        </p:nvSpPr>
        <p:spPr bwMode="auto">
          <a:xfrm>
            <a:off x="684213" y="1989138"/>
            <a:ext cx="813593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25000"/>
              </a:lnSpc>
            </a:pPr>
            <a:r>
              <a:rPr lang="en-US" altLang="zh-CN" b="1" dirty="0">
                <a:latin typeface="Trebuchet MS" panose="020B0603020202020204" pitchFamily="34" charset="0"/>
                <a:ea typeface="华文细黑" panose="02010600040101010101" pitchFamily="2" charset="-122"/>
              </a:rPr>
              <a:t>8.1 </a:t>
            </a:r>
            <a:r>
              <a:rPr lang="zh-CN" altLang="en-US" b="1" dirty="0">
                <a:latin typeface="Trebuchet MS" panose="020B0603020202020204" pitchFamily="34" charset="0"/>
                <a:ea typeface="华文细黑" panose="02010600040101010101" pitchFamily="2" charset="-122"/>
              </a:rPr>
              <a:t>语义分析概述</a:t>
            </a:r>
            <a:endParaRPr lang="zh-CN" altLang="en-US" b="1" dirty="0">
              <a:latin typeface="Trebuchet MS" panose="020B0603020202020204" pitchFamily="34" charset="0"/>
              <a:ea typeface="华文细黑" panose="02010600040101010101" pitchFamily="2" charset="-122"/>
            </a:endParaRPr>
          </a:p>
          <a:p>
            <a:pPr>
              <a:lnSpc>
                <a:spcPct val="125000"/>
              </a:lnSpc>
            </a:pPr>
            <a:r>
              <a:rPr lang="en-US" altLang="zh-CN" b="1" dirty="0">
                <a:latin typeface="Trebuchet MS" panose="020B0603020202020204" pitchFamily="34" charset="0"/>
                <a:ea typeface="华文细黑" panose="02010600040101010101" pitchFamily="2" charset="-122"/>
              </a:rPr>
              <a:t>8.2 </a:t>
            </a:r>
            <a:r>
              <a:rPr kumimoji="1" lang="zh-CN" altLang="en-US" b="1" dirty="0">
                <a:latin typeface="Trebuchet MS" panose="020B0603020202020204" pitchFamily="34" charset="0"/>
                <a:ea typeface="华文细黑" panose="02010600040101010101" pitchFamily="2" charset="-122"/>
              </a:rPr>
              <a:t>属性文法</a:t>
            </a:r>
            <a:endParaRPr kumimoji="1" lang="en-US" altLang="zh-CN" b="1" dirty="0">
              <a:latin typeface="Trebuchet MS" panose="020B0603020202020204" pitchFamily="34" charset="0"/>
              <a:ea typeface="华文细黑" panose="02010600040101010101" pitchFamily="2" charset="-122"/>
            </a:endParaRPr>
          </a:p>
          <a:p>
            <a:pPr>
              <a:lnSpc>
                <a:spcPct val="125000"/>
              </a:lnSpc>
            </a:pPr>
            <a:r>
              <a:rPr kumimoji="1" lang="en-US" altLang="zh-CN" b="1" dirty="0">
                <a:latin typeface="Trebuchet MS" panose="020B0603020202020204" pitchFamily="34" charset="0"/>
                <a:ea typeface="华文细黑" panose="02010600040101010101" pitchFamily="2" charset="-122"/>
              </a:rPr>
              <a:t>8.3 S-</a:t>
            </a:r>
            <a:r>
              <a:rPr kumimoji="1" lang="zh-CN" altLang="en-US" b="1" dirty="0">
                <a:latin typeface="Trebuchet MS" panose="020B0603020202020204" pitchFamily="34" charset="0"/>
                <a:ea typeface="华文细黑" panose="02010600040101010101" pitchFamily="2" charset="-122"/>
              </a:rPr>
              <a:t>属性文法的自下而上翻译</a:t>
            </a:r>
            <a:endParaRPr lang="zh-CN" altLang="en-US" b="1" dirty="0">
              <a:latin typeface="Trebuchet MS" panose="020B0603020202020204" pitchFamily="34" charset="0"/>
              <a:ea typeface="华文细黑" panose="02010600040101010101" pitchFamily="2" charset="-122"/>
            </a:endParaRPr>
          </a:p>
          <a:p>
            <a:pPr>
              <a:lnSpc>
                <a:spcPct val="125000"/>
              </a:lnSpc>
            </a:pPr>
            <a:r>
              <a:rPr lang="en-US" altLang="zh-CN" b="1" dirty="0">
                <a:latin typeface="Trebuchet MS" panose="020B0603020202020204" pitchFamily="34" charset="0"/>
                <a:ea typeface="华文细黑" panose="02010600040101010101" pitchFamily="2" charset="-122"/>
              </a:rPr>
              <a:t>8.4 L-</a:t>
            </a:r>
            <a:r>
              <a:rPr kumimoji="1" lang="zh-CN" altLang="en-US" b="1" dirty="0">
                <a:latin typeface="Trebuchet MS" panose="020B0603020202020204" pitchFamily="34" charset="0"/>
                <a:ea typeface="华文细黑" panose="02010600040101010101" pitchFamily="2" charset="-122"/>
              </a:rPr>
              <a:t>属性文法的自上而下翻译</a:t>
            </a:r>
            <a:endParaRPr kumimoji="1" lang="zh-CN" altLang="en-US" b="1" dirty="0">
              <a:latin typeface="Trebuchet MS" panose="020B0603020202020204" pitchFamily="34" charset="0"/>
              <a:ea typeface="华文细黑" panose="02010600040101010101" pitchFamily="2" charset="-122"/>
            </a:endParaRPr>
          </a:p>
          <a:p>
            <a:pPr>
              <a:lnSpc>
                <a:spcPct val="125000"/>
              </a:lnSpc>
            </a:pPr>
            <a:r>
              <a:rPr lang="en-US" altLang="zh-CN" b="1" dirty="0">
                <a:latin typeface="Trebuchet MS" panose="020B0603020202020204" pitchFamily="34" charset="0"/>
                <a:ea typeface="华文细黑" panose="02010600040101010101" pitchFamily="2" charset="-122"/>
              </a:rPr>
              <a:t>8.5 </a:t>
            </a:r>
            <a:r>
              <a:rPr kumimoji="1" lang="zh-CN" altLang="en-US" b="1" dirty="0">
                <a:latin typeface="Trebuchet MS" panose="020B0603020202020204" pitchFamily="34" charset="0"/>
                <a:ea typeface="华文细黑" panose="02010600040101010101" pitchFamily="2" charset="-122"/>
              </a:rPr>
              <a:t>中间代码的形式</a:t>
            </a:r>
            <a:endParaRPr kumimoji="1" lang="zh-CN" altLang="en-US" b="1" dirty="0">
              <a:latin typeface="Trebuchet MS" panose="020B0603020202020204" pitchFamily="34" charset="0"/>
              <a:ea typeface="华文细黑" panose="02010600040101010101" pitchFamily="2" charset="-122"/>
            </a:endParaRPr>
          </a:p>
          <a:p>
            <a:pPr>
              <a:lnSpc>
                <a:spcPct val="125000"/>
              </a:lnSpc>
            </a:pPr>
            <a:r>
              <a:rPr kumimoji="1" lang="en-US" altLang="zh-CN" b="1" dirty="0">
                <a:latin typeface="Trebuchet MS" panose="020B0603020202020204" pitchFamily="34" charset="0"/>
                <a:ea typeface="华文细黑" panose="02010600040101010101" pitchFamily="2" charset="-122"/>
              </a:rPr>
              <a:t>8.6 </a:t>
            </a:r>
            <a:r>
              <a:rPr kumimoji="1" lang="zh-CN" altLang="en-US" b="1" dirty="0">
                <a:latin typeface="Trebuchet MS" panose="020B0603020202020204" pitchFamily="34" charset="0"/>
                <a:ea typeface="华文细黑" panose="02010600040101010101" pitchFamily="2" charset="-122"/>
              </a:rPr>
              <a:t>简单赋值语句的翻译</a:t>
            </a:r>
            <a:endParaRPr kumimoji="1" lang="zh-CN" altLang="en-US" b="1" dirty="0">
              <a:latin typeface="Trebuchet MS" panose="020B0603020202020204" pitchFamily="34" charset="0"/>
              <a:ea typeface="华文细黑" panose="02010600040101010101" pitchFamily="2" charset="-122"/>
            </a:endParaRPr>
          </a:p>
          <a:p>
            <a:pPr>
              <a:lnSpc>
                <a:spcPct val="125000"/>
              </a:lnSpc>
            </a:pPr>
            <a:r>
              <a:rPr kumimoji="1" lang="en-US" altLang="zh-CN" b="1" dirty="0">
                <a:latin typeface="Trebuchet MS" panose="020B0603020202020204" pitchFamily="34" charset="0"/>
                <a:ea typeface="华文细黑" panose="02010600040101010101" pitchFamily="2" charset="-122"/>
              </a:rPr>
              <a:t>8.7 </a:t>
            </a:r>
            <a:r>
              <a:rPr kumimoji="1" lang="zh-CN" altLang="en-US" b="1" dirty="0">
                <a:latin typeface="Trebuchet MS" panose="020B0603020202020204" pitchFamily="34" charset="0"/>
                <a:ea typeface="华文细黑" panose="02010600040101010101" pitchFamily="2" charset="-122"/>
              </a:rPr>
              <a:t>控制结构的翻译</a:t>
            </a:r>
            <a:endParaRPr kumimoji="1" lang="zh-CN" altLang="en-US" b="1" dirty="0">
              <a:latin typeface="Trebuchet MS" panose="020B0603020202020204" pitchFamily="34" charset="0"/>
              <a:ea typeface="华文细黑" panose="02010600040101010101" pitchFamily="2" charset="-122"/>
            </a:endParaRPr>
          </a:p>
          <a:p>
            <a:pPr>
              <a:lnSpc>
                <a:spcPct val="125000"/>
              </a:lnSpc>
            </a:pPr>
            <a:endParaRPr kumimoji="1" lang="zh-CN" altLang="en-US" b="1" dirty="0">
              <a:latin typeface="Trebuchet MS" panose="020B0603020202020204" pitchFamily="34" charset="0"/>
              <a:ea typeface="华文细黑" panose="02010600040101010101" pitchFamily="2" charset="-122"/>
            </a:endParaRPr>
          </a:p>
        </p:txBody>
      </p:sp>
      <p:sp>
        <p:nvSpPr>
          <p:cNvPr id="5125" name="Text Box 1031"/>
          <p:cNvSpPr txBox="1">
            <a:spLocks noChangeArrowheads="1"/>
          </p:cNvSpPr>
          <p:nvPr/>
        </p:nvSpPr>
        <p:spPr bwMode="auto">
          <a:xfrm>
            <a:off x="3743958" y="1268413"/>
            <a:ext cx="165608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b="1" dirty="0">
                <a:solidFill>
                  <a:srgbClr val="003399"/>
                </a:solidFill>
                <a:latin typeface="华文细黑" panose="02010600040101010101" pitchFamily="2" charset="-122"/>
                <a:ea typeface="华文细黑" panose="02010600040101010101" pitchFamily="2" charset="-122"/>
              </a:rPr>
              <a:t>本章内容</a:t>
            </a:r>
            <a:endParaRPr lang="zh-CN" altLang="en-US" b="1" dirty="0">
              <a:solidFill>
                <a:srgbClr val="003399"/>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9A15A7B-FD84-4FC5-8699-5EADEA950866}"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22531" name="Rectangle 2"/>
          <p:cNvSpPr>
            <a:spLocks noGrp="1" noChangeArrowheads="1"/>
          </p:cNvSpPr>
          <p:nvPr>
            <p:ph type="title"/>
          </p:nvPr>
        </p:nvSpPr>
        <p:spPr>
          <a:xfrm>
            <a:off x="457200" y="277813"/>
            <a:ext cx="8229600" cy="774700"/>
          </a:xfrm>
        </p:spPr>
        <p:txBody>
          <a:bodyPr anchor="ctr"/>
          <a:lstStyle/>
          <a:p>
            <a:pPr eaLnBrk="1" hangingPunct="1"/>
            <a:r>
              <a:rPr lang="zh-CN" altLang="en-US" sz="3600" b="1"/>
              <a:t>第</a:t>
            </a:r>
            <a:r>
              <a:rPr lang="en-US" altLang="zh-CN" sz="3600" b="1"/>
              <a:t>8</a:t>
            </a:r>
            <a:r>
              <a:rPr lang="zh-CN" altLang="en-US" sz="3600" b="1"/>
              <a:t>章  语法制导翻译和中间代码生成</a:t>
            </a:r>
            <a:endParaRPr lang="en-US" altLang="zh-CN" sz="3600" b="1"/>
          </a:p>
        </p:txBody>
      </p:sp>
      <p:sp>
        <p:nvSpPr>
          <p:cNvPr id="22532" name="Text Box 3"/>
          <p:cNvSpPr txBox="1">
            <a:spLocks noChangeArrowheads="1"/>
          </p:cNvSpPr>
          <p:nvPr/>
        </p:nvSpPr>
        <p:spPr bwMode="auto">
          <a:xfrm>
            <a:off x="0" y="1773238"/>
            <a:ext cx="86868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lang="zh-CN" altLang="en-US" sz="2400" b="1" dirty="0">
                <a:ea typeface="华文细黑" panose="02010600040101010101" pitchFamily="2" charset="-122"/>
              </a:rPr>
              <a:t>        一个结点的</a:t>
            </a:r>
            <a:r>
              <a:rPr lang="zh-CN" altLang="en-US" sz="2400" b="1" dirty="0">
                <a:solidFill>
                  <a:srgbClr val="FF0066"/>
                </a:solidFill>
                <a:ea typeface="华文细黑" panose="02010600040101010101" pitchFamily="2" charset="-122"/>
              </a:rPr>
              <a:t>综合属性</a:t>
            </a:r>
            <a:r>
              <a:rPr lang="zh-CN" altLang="en-US" sz="2400" b="1" dirty="0">
                <a:ea typeface="华文细黑" panose="02010600040101010101" pitchFamily="2" charset="-122"/>
              </a:rPr>
              <a:t>值是从其子结点的综合属性值计算得来的，综合属性用于</a:t>
            </a:r>
            <a:r>
              <a:rPr lang="zh-CN" altLang="en-US" sz="2400" b="1" dirty="0">
                <a:solidFill>
                  <a:srgbClr val="3333CC"/>
                </a:solidFill>
                <a:ea typeface="华文细黑" panose="02010600040101010101" pitchFamily="2" charset="-122"/>
              </a:rPr>
              <a:t>自下而上</a:t>
            </a:r>
            <a:r>
              <a:rPr lang="zh-CN" altLang="en-US" sz="2400" b="1" dirty="0">
                <a:ea typeface="华文细黑" panose="02010600040101010101" pitchFamily="2" charset="-122"/>
              </a:rPr>
              <a:t>传递信息；而</a:t>
            </a:r>
            <a:r>
              <a:rPr lang="zh-CN" altLang="en-US" sz="2400" b="1" dirty="0">
                <a:solidFill>
                  <a:srgbClr val="FF0066"/>
                </a:solidFill>
                <a:ea typeface="华文细黑" panose="02010600040101010101" pitchFamily="2" charset="-122"/>
              </a:rPr>
              <a:t>继承属性</a:t>
            </a:r>
            <a:r>
              <a:rPr lang="zh-CN" altLang="en-US" sz="2400" b="1" dirty="0">
                <a:ea typeface="华文细黑" panose="02010600040101010101" pitchFamily="2" charset="-122"/>
              </a:rPr>
              <a:t>则是由语法树中该结点的父结点和位于其左边的兄弟结点的属性值计算出来的，继承属性用于</a:t>
            </a:r>
            <a:r>
              <a:rPr lang="zh-CN" altLang="en-US" sz="2400" b="1" dirty="0">
                <a:solidFill>
                  <a:srgbClr val="3333CC"/>
                </a:solidFill>
                <a:ea typeface="华文细黑" panose="02010600040101010101" pitchFamily="2" charset="-122"/>
              </a:rPr>
              <a:t>自上而下</a:t>
            </a:r>
            <a:r>
              <a:rPr lang="zh-CN" altLang="en-US" sz="2400" b="1" dirty="0">
                <a:ea typeface="华文细黑" panose="02010600040101010101" pitchFamily="2" charset="-122"/>
              </a:rPr>
              <a:t>传递信息。</a:t>
            </a:r>
            <a:endParaRPr lang="zh-CN" altLang="en-US" sz="2400" b="1" dirty="0">
              <a:ea typeface="华文细黑" panose="02010600040101010101" pitchFamily="2" charset="-122"/>
            </a:endParaRPr>
          </a:p>
          <a:p>
            <a:r>
              <a:rPr lang="zh-CN" altLang="en-US" sz="2400" b="1" dirty="0">
                <a:ea typeface="华文细黑" panose="02010600040101010101" pitchFamily="2" charset="-122"/>
              </a:rPr>
              <a:t>（</a:t>
            </a:r>
            <a:r>
              <a:rPr lang="en-US" altLang="zh-CN" sz="2400" b="1" dirty="0">
                <a:ea typeface="华文细黑" panose="02010600040101010101" pitchFamily="2" charset="-122"/>
              </a:rPr>
              <a:t>1</a:t>
            </a:r>
            <a:r>
              <a:rPr lang="zh-CN" altLang="en-US" sz="2400" b="1" dirty="0">
                <a:ea typeface="华文细黑" panose="02010600040101010101" pitchFamily="2" charset="-122"/>
              </a:rPr>
              <a:t>）非终结符既可有综合属性也可有继承属性，但文法开始符号没有继承属性。</a:t>
            </a:r>
            <a:endParaRPr lang="zh-CN" altLang="en-US" sz="2400" b="1" dirty="0">
              <a:ea typeface="华文细黑" panose="02010600040101010101" pitchFamily="2" charset="-122"/>
            </a:endParaRPr>
          </a:p>
          <a:p>
            <a:r>
              <a:rPr lang="zh-CN" altLang="en-US" sz="2400" b="1" dirty="0">
                <a:ea typeface="华文细黑" panose="02010600040101010101" pitchFamily="2" charset="-122"/>
              </a:rPr>
              <a:t>（</a:t>
            </a:r>
            <a:r>
              <a:rPr lang="en-US" altLang="zh-CN" sz="2400" b="1" dirty="0">
                <a:ea typeface="华文细黑" panose="02010600040101010101" pitchFamily="2" charset="-122"/>
              </a:rPr>
              <a:t>2</a:t>
            </a:r>
            <a:r>
              <a:rPr lang="zh-CN" altLang="en-US" sz="2400" b="1" dirty="0">
                <a:ea typeface="华文细黑" panose="02010600040101010101" pitchFamily="2" charset="-122"/>
              </a:rPr>
              <a:t>）终结符只有综合属性，它们由词法分析程序提供。</a:t>
            </a:r>
            <a:endParaRPr lang="zh-CN" altLang="en-US" sz="2400" b="1" dirty="0">
              <a:ea typeface="华文细黑" panose="02010600040101010101" pitchFamily="2" charset="-122"/>
            </a:endParaRPr>
          </a:p>
          <a:p>
            <a:endParaRPr lang="zh-CN" altLang="en-US" sz="2400" b="1" dirty="0">
              <a:ea typeface="华文细黑" panose="02010600040101010101" pitchFamily="2" charset="-122"/>
            </a:endParaRPr>
          </a:p>
          <a:p>
            <a:r>
              <a:rPr lang="zh-CN" altLang="en-US" sz="2400" b="1" dirty="0">
                <a:ea typeface="华文细黑" panose="02010600040101010101" pitchFamily="2" charset="-122"/>
              </a:rPr>
              <a:t>        我们将每个结点都带有属性值的语法分析树称为</a:t>
            </a:r>
            <a:r>
              <a:rPr lang="zh-CN" altLang="en-US" sz="2400" b="1" dirty="0">
                <a:solidFill>
                  <a:srgbClr val="FF0000"/>
                </a:solidFill>
                <a:ea typeface="华文细黑" panose="02010600040101010101" pitchFamily="2" charset="-122"/>
              </a:rPr>
              <a:t>注释分析树</a:t>
            </a:r>
            <a:r>
              <a:rPr lang="zh-CN" altLang="en-US" sz="2400" b="1" dirty="0">
                <a:ea typeface="华文细黑" panose="02010600040101010101" pitchFamily="2" charset="-122"/>
              </a:rPr>
              <a:t>。计算结点属性值的相关活动称为</a:t>
            </a:r>
            <a:r>
              <a:rPr lang="zh-CN" altLang="en-US" sz="2400" b="1" dirty="0">
                <a:solidFill>
                  <a:srgbClr val="000066"/>
                </a:solidFill>
                <a:ea typeface="华文细黑" panose="02010600040101010101" pitchFamily="2" charset="-122"/>
              </a:rPr>
              <a:t>注释或装饰语法树</a:t>
            </a:r>
            <a:r>
              <a:rPr lang="zh-CN" altLang="en-US" sz="2400" b="1" dirty="0">
                <a:ea typeface="华文细黑" panose="02010600040101010101" pitchFamily="2" charset="-122"/>
              </a:rPr>
              <a:t>。</a:t>
            </a:r>
            <a:endParaRPr lang="zh-CN" altLang="en-US" sz="2400" b="1" dirty="0">
              <a:ea typeface="华文细黑" panose="02010600040101010101" pitchFamily="2" charset="-122"/>
            </a:endParaRPr>
          </a:p>
        </p:txBody>
      </p:sp>
      <p:sp>
        <p:nvSpPr>
          <p:cNvPr id="22533" name="Text Box 4"/>
          <p:cNvSpPr txBox="1">
            <a:spLocks noChangeArrowheads="1"/>
          </p:cNvSpPr>
          <p:nvPr/>
        </p:nvSpPr>
        <p:spPr bwMode="auto">
          <a:xfrm>
            <a:off x="468313" y="1196975"/>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3 </a:t>
            </a:r>
            <a:r>
              <a:rPr lang="zh-CN" altLang="en-US" b="1">
                <a:solidFill>
                  <a:srgbClr val="003399"/>
                </a:solidFill>
                <a:ea typeface="华文细黑" panose="02010600040101010101" pitchFamily="2" charset="-122"/>
              </a:rPr>
              <a:t>语法制导定义</a:t>
            </a:r>
            <a:endParaRPr lang="en-US" altLang="zh-CN"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5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fade">
                                      <p:cBhvr>
                                        <p:cTn id="12" dur="500"/>
                                        <p:tgtEl>
                                          <p:spTgt spid="22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Effect transition="in" filter="fade">
                                      <p:cBhvr>
                                        <p:cTn id="17" dur="500"/>
                                        <p:tgtEl>
                                          <p:spTgt spid="22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2">
                                            <p:txEl>
                                              <p:pRg st="4" end="4"/>
                                            </p:txEl>
                                          </p:spTgt>
                                        </p:tgtEl>
                                        <p:attrNameLst>
                                          <p:attrName>style.visibility</p:attrName>
                                        </p:attrNameLst>
                                      </p:cBhvr>
                                      <p:to>
                                        <p:strVal val="visible"/>
                                      </p:to>
                                    </p:set>
                                    <p:animEffect transition="in" filter="fade">
                                      <p:cBhvr>
                                        <p:cTn id="22" dur="500"/>
                                        <p:tgtEl>
                                          <p:spTgt spid="225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678CD9D-F4ED-4C78-AE5B-DF223CF0463F}"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24579" name="Rectangle 2"/>
          <p:cNvSpPr>
            <a:spLocks noGrp="1" noChangeArrowheads="1"/>
          </p:cNvSpPr>
          <p:nvPr>
            <p:ph type="title"/>
          </p:nvPr>
        </p:nvSpPr>
        <p:spPr>
          <a:xfrm>
            <a:off x="457200" y="277813"/>
            <a:ext cx="8229600" cy="774700"/>
          </a:xfrm>
        </p:spPr>
        <p:txBody>
          <a:bodyPr anchor="ctr"/>
          <a:lstStyle/>
          <a:p>
            <a:pPr eaLnBrk="1" hangingPunct="1"/>
            <a:r>
              <a:rPr lang="zh-CN" altLang="en-US" sz="3600" b="1"/>
              <a:t>第</a:t>
            </a:r>
            <a:r>
              <a:rPr lang="en-US" altLang="zh-CN" sz="3600" b="1"/>
              <a:t>8</a:t>
            </a:r>
            <a:r>
              <a:rPr lang="zh-CN" altLang="en-US" sz="3600" b="1"/>
              <a:t>章  语法制导翻译和中间代码生成</a:t>
            </a:r>
            <a:endParaRPr lang="en-US" altLang="zh-CN" sz="3600" b="1"/>
          </a:p>
        </p:txBody>
      </p:sp>
      <p:sp>
        <p:nvSpPr>
          <p:cNvPr id="24580" name="Text Box 3"/>
          <p:cNvSpPr txBox="1">
            <a:spLocks noChangeArrowheads="1"/>
          </p:cNvSpPr>
          <p:nvPr/>
        </p:nvSpPr>
        <p:spPr bwMode="auto">
          <a:xfrm>
            <a:off x="0" y="1773238"/>
            <a:ext cx="91440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sz="2400" dirty="0">
                <a:ea typeface="华文细黑" panose="02010600040101010101" pitchFamily="2" charset="-122"/>
                <a:cs typeface="Times New Roman" panose="02020603050405020304" pitchFamily="18" charset="0"/>
              </a:rPr>
              <a:t>定义</a:t>
            </a:r>
            <a:r>
              <a:rPr lang="en-US" altLang="zh-CN" sz="2400" dirty="0">
                <a:ea typeface="华文细黑" panose="02010600040101010101" pitchFamily="2" charset="-122"/>
                <a:cs typeface="Times New Roman" panose="02020603050405020304" pitchFamily="18" charset="0"/>
              </a:rPr>
              <a:t>1 </a:t>
            </a:r>
            <a:r>
              <a:rPr lang="zh-CN" altLang="en-US" sz="2400" b="1" dirty="0">
                <a:solidFill>
                  <a:srgbClr val="FF0000"/>
                </a:solidFill>
                <a:ea typeface="华文细黑" panose="02010600040101010101" pitchFamily="2" charset="-122"/>
                <a:cs typeface="Times New Roman" panose="02020603050405020304" pitchFamily="18" charset="0"/>
              </a:rPr>
              <a:t>语法制导定义</a:t>
            </a:r>
            <a:endParaRPr lang="zh-CN" altLang="en-US" sz="2400" b="1" dirty="0">
              <a:solidFill>
                <a:srgbClr val="FF0000"/>
              </a:solidFill>
              <a:ea typeface="华文细黑" panose="02010600040101010101" pitchFamily="2" charset="-122"/>
              <a:cs typeface="Times New Roman" panose="02020603050405020304" pitchFamily="18" charset="0"/>
            </a:endParaRPr>
          </a:p>
          <a:p>
            <a:pPr>
              <a:lnSpc>
                <a:spcPct val="125000"/>
              </a:lnSpc>
            </a:pPr>
            <a:r>
              <a:rPr lang="zh-CN" altLang="en-US" sz="2400" b="1" dirty="0">
                <a:ea typeface="华文细黑" panose="02010600040101010101" pitchFamily="2" charset="-122"/>
                <a:cs typeface="Times New Roman" panose="02020603050405020304" pitchFamily="18" charset="0"/>
              </a:rPr>
              <a:t>       在一个语法制导定义中，</a:t>
            </a:r>
            <a:r>
              <a:rPr lang="zh-CN" altLang="en-US" sz="2400" b="1" dirty="0">
                <a:ea typeface="华文细黑" panose="02010600040101010101" pitchFamily="2" charset="-122"/>
                <a:cs typeface="Times New Roman" panose="02020603050405020304" pitchFamily="18" charset="0"/>
                <a:sym typeface="Symbol" panose="05050102010706020507" pitchFamily="18" charset="2"/>
              </a:rPr>
              <a:t></a:t>
            </a:r>
            <a:r>
              <a:rPr lang="en-US" altLang="zh-CN" sz="2400" b="1" dirty="0">
                <a:ea typeface="华文细黑" panose="02010600040101010101" pitchFamily="2" charset="-122"/>
                <a:cs typeface="Times New Roman" panose="02020603050405020304" pitchFamily="18" charset="0"/>
              </a:rPr>
              <a:t>A→</a:t>
            </a:r>
            <a:r>
              <a:rPr lang="en-US" altLang="zh-CN" sz="2400" b="1" dirty="0">
                <a:ea typeface="华文细黑" panose="02010600040101010101" pitchFamily="2" charset="-122"/>
                <a:cs typeface="Times New Roman" panose="02020603050405020304" pitchFamily="18" charset="0"/>
                <a:sym typeface="Symbol" panose="05050102010706020507" pitchFamily="18" charset="2"/>
              </a:rPr>
              <a:t></a:t>
            </a:r>
            <a:r>
              <a:rPr lang="en-US" altLang="zh-CN" sz="2400" b="1" dirty="0">
                <a:ea typeface="华文细黑" panose="02010600040101010101" pitchFamily="2" charset="-122"/>
                <a:cs typeface="Times New Roman" panose="02020603050405020304" pitchFamily="18" charset="0"/>
              </a:rPr>
              <a:t>P,</a:t>
            </a:r>
            <a:r>
              <a:rPr lang="zh-CN" altLang="en-US" sz="2400" b="1" dirty="0">
                <a:ea typeface="华文细黑" panose="02010600040101010101" pitchFamily="2" charset="-122"/>
                <a:cs typeface="Times New Roman" panose="02020603050405020304" pitchFamily="18" charset="0"/>
              </a:rPr>
              <a:t>都有与之相关联的一套语义规则，每条规则的形式为</a:t>
            </a:r>
            <a:r>
              <a:rPr lang="en-US" altLang="zh-CN" sz="2400" b="1" dirty="0">
                <a:ea typeface="华文细黑" panose="02010600040101010101" pitchFamily="2" charset="-122"/>
                <a:cs typeface="Times New Roman" panose="02020603050405020304" pitchFamily="18" charset="0"/>
              </a:rPr>
              <a:t>b</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 f</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c1</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c2</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a:t>
            </a:r>
            <a:r>
              <a:rPr lang="en-US" altLang="zh-CN" sz="2400" b="1" dirty="0" err="1">
                <a:ea typeface="华文细黑" panose="02010600040101010101" pitchFamily="2" charset="-122"/>
                <a:cs typeface="Times New Roman" panose="02020603050405020304" pitchFamily="18" charset="0"/>
              </a:rPr>
              <a:t>ck</a:t>
            </a:r>
            <a:r>
              <a:rPr lang="zh-CN" altLang="en-US" sz="2400" b="1" dirty="0">
                <a:ea typeface="华文细黑" panose="02010600040101010101" pitchFamily="2" charset="-122"/>
                <a:cs typeface="Times New Roman" panose="02020603050405020304" pitchFamily="18" charset="0"/>
              </a:rPr>
              <a:t>）。</a:t>
            </a:r>
            <a:endParaRPr lang="zh-CN" altLang="en-US" sz="2400" b="1" dirty="0">
              <a:ea typeface="华文细黑" panose="02010600040101010101" pitchFamily="2" charset="-122"/>
              <a:cs typeface="Times New Roman" panose="02020603050405020304" pitchFamily="18" charset="0"/>
            </a:endParaRPr>
          </a:p>
          <a:p>
            <a:pPr>
              <a:lnSpc>
                <a:spcPct val="125000"/>
              </a:lnSpc>
            </a:pPr>
            <a:r>
              <a:rPr lang="en-US" altLang="zh-CN" sz="2400" b="1" dirty="0">
                <a:ea typeface="华文细黑" panose="02010600040101010101" pitchFamily="2" charset="-122"/>
                <a:cs typeface="Times New Roman" panose="02020603050405020304" pitchFamily="18" charset="0"/>
              </a:rPr>
              <a:t>        f</a:t>
            </a:r>
            <a:r>
              <a:rPr lang="zh-CN" altLang="en-US" sz="2400" b="1" dirty="0">
                <a:ea typeface="华文细黑" panose="02010600040101010101" pitchFamily="2" charset="-122"/>
                <a:cs typeface="Times New Roman" panose="02020603050405020304" pitchFamily="18" charset="0"/>
              </a:rPr>
              <a:t>是一个函数，而且满足下面两种情况之一： </a:t>
            </a:r>
            <a:endParaRPr lang="zh-CN" altLang="en-US" sz="2400" b="1" dirty="0">
              <a:ea typeface="华文细黑" panose="02010600040101010101" pitchFamily="2" charset="-122"/>
              <a:cs typeface="Times New Roman" panose="02020603050405020304" pitchFamily="18" charset="0"/>
            </a:endParaRPr>
          </a:p>
          <a:p>
            <a:pPr>
              <a:lnSpc>
                <a:spcPct val="125000"/>
              </a:lnSpc>
            </a:pPr>
            <a:r>
              <a:rPr lang="zh-CN" altLang="en-US" sz="2400" b="1" dirty="0">
                <a:ea typeface="华文细黑" panose="02010600040101010101" pitchFamily="2" charset="-122"/>
                <a:cs typeface="Times New Roman" panose="02020603050405020304" pitchFamily="18" charset="0"/>
              </a:rPr>
              <a:t>        </a:t>
            </a:r>
            <a:r>
              <a:rPr lang="en-US" altLang="zh-CN" sz="2400" b="1" dirty="0">
                <a:ea typeface="华文细黑" panose="02010600040101010101" pitchFamily="2" charset="-122"/>
                <a:cs typeface="Times New Roman" panose="02020603050405020304" pitchFamily="18" charset="0"/>
              </a:rPr>
              <a:t>1</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b</a:t>
            </a:r>
            <a:r>
              <a:rPr lang="zh-CN" altLang="en-US" sz="2400" b="1" dirty="0">
                <a:ea typeface="华文细黑" panose="02010600040101010101" pitchFamily="2" charset="-122"/>
                <a:cs typeface="Times New Roman" panose="02020603050405020304" pitchFamily="18" charset="0"/>
              </a:rPr>
              <a:t>是</a:t>
            </a:r>
            <a:r>
              <a:rPr lang="en-US" altLang="zh-CN" sz="2400" b="1" dirty="0">
                <a:ea typeface="华文细黑" panose="02010600040101010101" pitchFamily="2" charset="-122"/>
                <a:cs typeface="Times New Roman" panose="02020603050405020304" pitchFamily="18" charset="0"/>
              </a:rPr>
              <a:t>A</a:t>
            </a:r>
            <a:r>
              <a:rPr lang="zh-CN" altLang="en-US" sz="2400" b="1" dirty="0">
                <a:ea typeface="华文细黑" panose="02010600040101010101" pitchFamily="2" charset="-122"/>
                <a:cs typeface="Times New Roman" panose="02020603050405020304" pitchFamily="18" charset="0"/>
              </a:rPr>
              <a:t>的一个综合属性并且</a:t>
            </a:r>
            <a:r>
              <a:rPr lang="en-US" altLang="zh-CN" sz="2400" b="1" dirty="0">
                <a:ea typeface="华文细黑" panose="02010600040101010101" pitchFamily="2" charset="-122"/>
                <a:cs typeface="Times New Roman" panose="02020603050405020304" pitchFamily="18" charset="0"/>
              </a:rPr>
              <a:t>c1</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c2</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a:t>
            </a:r>
            <a:r>
              <a:rPr lang="en-US" altLang="zh-CN" sz="2400" b="1" dirty="0" err="1">
                <a:ea typeface="华文细黑" panose="02010600040101010101" pitchFamily="2" charset="-122"/>
                <a:cs typeface="Times New Roman" panose="02020603050405020304" pitchFamily="18" charset="0"/>
              </a:rPr>
              <a:t>ck</a:t>
            </a:r>
            <a:r>
              <a:rPr lang="zh-CN" altLang="en-US" sz="2400" b="1" dirty="0">
                <a:ea typeface="华文细黑" panose="02010600040101010101" pitchFamily="2" charset="-122"/>
                <a:cs typeface="Times New Roman" panose="02020603050405020304" pitchFamily="18" charset="0"/>
              </a:rPr>
              <a:t>是产生式右边</a:t>
            </a:r>
            <a:r>
              <a:rPr lang="zh-CN" altLang="en-US" sz="2400" b="1" dirty="0">
                <a:ea typeface="华文细黑" panose="02010600040101010101" pitchFamily="2" charset="-122"/>
                <a:cs typeface="Times New Roman" panose="02020603050405020304" pitchFamily="18" charset="0"/>
                <a:sym typeface="Symbol" panose="05050102010706020507" pitchFamily="18" charset="2"/>
              </a:rPr>
              <a:t></a:t>
            </a:r>
            <a:r>
              <a:rPr lang="zh-CN" altLang="en-US" sz="2400" b="1" dirty="0">
                <a:ea typeface="华文细黑" panose="02010600040101010101" pitchFamily="2" charset="-122"/>
                <a:cs typeface="Times New Roman" panose="02020603050405020304" pitchFamily="18" charset="0"/>
              </a:rPr>
              <a:t>中的文法符号的属性；</a:t>
            </a:r>
            <a:endParaRPr lang="zh-CN" altLang="en-US" sz="2400" b="1" dirty="0">
              <a:ea typeface="华文细黑" panose="02010600040101010101" pitchFamily="2" charset="-122"/>
              <a:cs typeface="Times New Roman" panose="02020603050405020304" pitchFamily="18" charset="0"/>
            </a:endParaRPr>
          </a:p>
          <a:p>
            <a:pPr>
              <a:lnSpc>
                <a:spcPct val="125000"/>
              </a:lnSpc>
            </a:pPr>
            <a:r>
              <a:rPr lang="zh-CN" altLang="en-US" sz="2400" b="1" dirty="0">
                <a:ea typeface="华文细黑" panose="02010600040101010101" pitchFamily="2" charset="-122"/>
                <a:cs typeface="Times New Roman" panose="02020603050405020304" pitchFamily="18" charset="0"/>
              </a:rPr>
              <a:t>         </a:t>
            </a:r>
            <a:r>
              <a:rPr lang="en-US" altLang="zh-CN" sz="2400" b="1" dirty="0">
                <a:ea typeface="华文细黑" panose="02010600040101010101" pitchFamily="2" charset="-122"/>
                <a:cs typeface="Times New Roman" panose="02020603050405020304" pitchFamily="18" charset="0"/>
              </a:rPr>
              <a:t>2</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b</a:t>
            </a:r>
            <a:r>
              <a:rPr lang="zh-CN" altLang="en-US" sz="2400" b="1" dirty="0">
                <a:ea typeface="华文细黑" panose="02010600040101010101" pitchFamily="2" charset="-122"/>
                <a:cs typeface="Times New Roman" panose="02020603050405020304" pitchFamily="18" charset="0"/>
              </a:rPr>
              <a:t>是产生式右部</a:t>
            </a:r>
            <a:r>
              <a:rPr lang="zh-CN" altLang="en-US" sz="2400" b="1" dirty="0">
                <a:ea typeface="华文细黑" panose="02010600040101010101" pitchFamily="2" charset="-122"/>
                <a:cs typeface="Times New Roman" panose="02020603050405020304" pitchFamily="18" charset="0"/>
                <a:sym typeface="Symbol" panose="05050102010706020507" pitchFamily="18" charset="2"/>
              </a:rPr>
              <a:t></a:t>
            </a:r>
            <a:r>
              <a:rPr lang="zh-CN" altLang="en-US" sz="2400" b="1" dirty="0">
                <a:ea typeface="华文细黑" panose="02010600040101010101" pitchFamily="2" charset="-122"/>
                <a:cs typeface="Times New Roman" panose="02020603050405020304" pitchFamily="18" charset="0"/>
              </a:rPr>
              <a:t>中的某个符号的一个继承属性，并且</a:t>
            </a:r>
            <a:r>
              <a:rPr lang="en-US" altLang="zh-CN" sz="2400" b="1" dirty="0">
                <a:ea typeface="华文细黑" panose="02010600040101010101" pitchFamily="2" charset="-122"/>
                <a:cs typeface="Times New Roman" panose="02020603050405020304" pitchFamily="18" charset="0"/>
              </a:rPr>
              <a:t>c1</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c2</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a:t>
            </a:r>
            <a:r>
              <a:rPr lang="en-US" altLang="zh-CN" sz="2400" b="1" dirty="0" err="1">
                <a:ea typeface="华文细黑" panose="02010600040101010101" pitchFamily="2" charset="-122"/>
                <a:cs typeface="Times New Roman" panose="02020603050405020304" pitchFamily="18" charset="0"/>
              </a:rPr>
              <a:t>ck</a:t>
            </a:r>
            <a:r>
              <a:rPr lang="zh-CN" altLang="en-US" sz="2400" b="1" dirty="0">
                <a:ea typeface="华文细黑" panose="02010600040101010101" pitchFamily="2" charset="-122"/>
                <a:cs typeface="Times New Roman" panose="02020603050405020304" pitchFamily="18" charset="0"/>
              </a:rPr>
              <a:t>是</a:t>
            </a:r>
            <a:r>
              <a:rPr lang="en-US" altLang="zh-CN" sz="2400" b="1" dirty="0">
                <a:ea typeface="华文细黑" panose="02010600040101010101" pitchFamily="2" charset="-122"/>
                <a:cs typeface="Times New Roman" panose="02020603050405020304" pitchFamily="18" charset="0"/>
              </a:rPr>
              <a:t>A</a:t>
            </a:r>
            <a:r>
              <a:rPr lang="zh-CN" altLang="en-US" sz="2400" b="1" dirty="0">
                <a:ea typeface="华文细黑" panose="02010600040101010101" pitchFamily="2" charset="-122"/>
                <a:cs typeface="Times New Roman" panose="02020603050405020304" pitchFamily="18" charset="0"/>
              </a:rPr>
              <a:t>或</a:t>
            </a:r>
            <a:r>
              <a:rPr lang="zh-CN" altLang="en-US" sz="2400" b="1" dirty="0">
                <a:ea typeface="华文细黑" panose="02010600040101010101" pitchFamily="2" charset="-122"/>
                <a:cs typeface="Times New Roman" panose="02020603050405020304" pitchFamily="18" charset="0"/>
                <a:sym typeface="Symbol" panose="05050102010706020507" pitchFamily="18" charset="2"/>
              </a:rPr>
              <a:t></a:t>
            </a:r>
            <a:r>
              <a:rPr lang="zh-CN" altLang="en-US" sz="2400" b="1" dirty="0">
                <a:ea typeface="华文细黑" panose="02010600040101010101" pitchFamily="2" charset="-122"/>
                <a:cs typeface="Times New Roman" panose="02020603050405020304" pitchFamily="18" charset="0"/>
              </a:rPr>
              <a:t>中的任何文法符号的属性。 </a:t>
            </a:r>
            <a:endParaRPr lang="zh-CN" altLang="en-US" sz="2400" b="1" dirty="0">
              <a:ea typeface="华文细黑" panose="02010600040101010101" pitchFamily="2" charset="-122"/>
              <a:cs typeface="Times New Roman" panose="02020603050405020304" pitchFamily="18" charset="0"/>
            </a:endParaRPr>
          </a:p>
          <a:p>
            <a:pPr>
              <a:lnSpc>
                <a:spcPct val="125000"/>
              </a:lnSpc>
            </a:pPr>
            <a:r>
              <a:rPr lang="zh-CN" altLang="en-US" sz="2400" b="1" dirty="0">
                <a:ea typeface="华文细黑" panose="02010600040101010101" pitchFamily="2" charset="-122"/>
                <a:cs typeface="Times New Roman" panose="02020603050405020304" pitchFamily="18" charset="0"/>
              </a:rPr>
              <a:t>        在两种情况下，都称属性</a:t>
            </a:r>
            <a:r>
              <a:rPr lang="en-US" altLang="zh-CN" sz="2400" b="1" dirty="0">
                <a:ea typeface="华文细黑" panose="02010600040101010101" pitchFamily="2" charset="-122"/>
                <a:cs typeface="Times New Roman" panose="02020603050405020304" pitchFamily="18" charset="0"/>
              </a:rPr>
              <a:t>b</a:t>
            </a:r>
            <a:r>
              <a:rPr lang="zh-CN" altLang="en-US" sz="2400" b="1" dirty="0">
                <a:ea typeface="华文细黑" panose="02010600040101010101" pitchFamily="2" charset="-122"/>
                <a:cs typeface="Times New Roman" panose="02020603050405020304" pitchFamily="18" charset="0"/>
              </a:rPr>
              <a:t>依赖于属性</a:t>
            </a:r>
            <a:r>
              <a:rPr lang="en-US" altLang="zh-CN" sz="2400" b="1" dirty="0">
                <a:ea typeface="华文细黑" panose="02010600040101010101" pitchFamily="2" charset="-122"/>
                <a:cs typeface="Times New Roman" panose="02020603050405020304" pitchFamily="18" charset="0"/>
              </a:rPr>
              <a:t>c1</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c2</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a:t>
            </a:r>
            <a:r>
              <a:rPr lang="en-US" altLang="zh-CN" sz="2400" b="1" dirty="0" err="1">
                <a:ea typeface="华文细黑" panose="02010600040101010101" pitchFamily="2" charset="-122"/>
                <a:cs typeface="Times New Roman" panose="02020603050405020304" pitchFamily="18" charset="0"/>
              </a:rPr>
              <a:t>ck</a:t>
            </a:r>
            <a:r>
              <a:rPr lang="zh-CN" altLang="en-US" sz="2400" b="1" dirty="0">
                <a:ea typeface="华文细黑" panose="02010600040101010101" pitchFamily="2" charset="-122"/>
                <a:cs typeface="Times New Roman" panose="02020603050405020304" pitchFamily="18" charset="0"/>
              </a:rPr>
              <a:t>。</a:t>
            </a:r>
            <a:endParaRPr lang="zh-CN" altLang="en-US" sz="2400" b="1" dirty="0">
              <a:ea typeface="华文细黑" panose="02010600040101010101" pitchFamily="2" charset="-122"/>
              <a:cs typeface="Times New Roman" panose="02020603050405020304" pitchFamily="18" charset="0"/>
            </a:endParaRPr>
          </a:p>
        </p:txBody>
      </p:sp>
      <p:sp>
        <p:nvSpPr>
          <p:cNvPr id="24581" name="Text Box 4"/>
          <p:cNvSpPr txBox="1">
            <a:spLocks noChangeArrowheads="1"/>
          </p:cNvSpPr>
          <p:nvPr/>
        </p:nvSpPr>
        <p:spPr bwMode="auto">
          <a:xfrm>
            <a:off x="468313" y="1196975"/>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3 </a:t>
            </a:r>
            <a:r>
              <a:rPr lang="zh-CN" altLang="en-US" b="1">
                <a:solidFill>
                  <a:srgbClr val="003399"/>
                </a:solidFill>
                <a:ea typeface="华文细黑" panose="02010600040101010101" pitchFamily="2" charset="-122"/>
              </a:rPr>
              <a:t>语法制导定义</a:t>
            </a:r>
            <a:endParaRPr lang="en-US" altLang="zh-CN"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fade">
                                      <p:cBhvr>
                                        <p:cTn id="7" dur="5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fade">
                                      <p:cBhvr>
                                        <p:cTn id="12" dur="500"/>
                                        <p:tgtEl>
                                          <p:spTgt spid="245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Effect transition="in" filter="fade">
                                      <p:cBhvr>
                                        <p:cTn id="17" dur="500"/>
                                        <p:tgtEl>
                                          <p:spTgt spid="24580">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4580">
                                            <p:txEl>
                                              <p:pRg st="3" end="3"/>
                                            </p:txEl>
                                          </p:spTgt>
                                        </p:tgtEl>
                                        <p:attrNameLst>
                                          <p:attrName>style.visibility</p:attrName>
                                        </p:attrNameLst>
                                      </p:cBhvr>
                                      <p:to>
                                        <p:strVal val="visible"/>
                                      </p:to>
                                    </p:set>
                                    <p:animEffect transition="in" filter="fade">
                                      <p:cBhvr>
                                        <p:cTn id="21" dur="500"/>
                                        <p:tgtEl>
                                          <p:spTgt spid="24580">
                                            <p:txEl>
                                              <p:pRg st="3" end="3"/>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24580">
                                            <p:txEl>
                                              <p:pRg st="4" end="4"/>
                                            </p:txEl>
                                          </p:spTgt>
                                        </p:tgtEl>
                                        <p:attrNameLst>
                                          <p:attrName>style.visibility</p:attrName>
                                        </p:attrNameLst>
                                      </p:cBhvr>
                                      <p:to>
                                        <p:strVal val="visible"/>
                                      </p:to>
                                    </p:set>
                                    <p:animEffect transition="in" filter="fade">
                                      <p:cBhvr>
                                        <p:cTn id="25" dur="500"/>
                                        <p:tgtEl>
                                          <p:spTgt spid="2458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580">
                                            <p:txEl>
                                              <p:pRg st="5" end="5"/>
                                            </p:txEl>
                                          </p:spTgt>
                                        </p:tgtEl>
                                        <p:attrNameLst>
                                          <p:attrName>style.visibility</p:attrName>
                                        </p:attrNameLst>
                                      </p:cBhvr>
                                      <p:to>
                                        <p:strVal val="visible"/>
                                      </p:to>
                                    </p:set>
                                    <p:animEffect transition="in" filter="fade">
                                      <p:cBhvr>
                                        <p:cTn id="30" dur="500"/>
                                        <p:tgtEl>
                                          <p:spTgt spid="245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EA3B09F-9461-4B01-B85E-1A13365D644B}"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26627" name="Rectangle 2"/>
          <p:cNvSpPr>
            <a:spLocks noGrp="1" noChangeArrowheads="1"/>
          </p:cNvSpPr>
          <p:nvPr>
            <p:ph type="body" sz="half" idx="1"/>
          </p:nvPr>
        </p:nvSpPr>
        <p:spPr>
          <a:xfrm>
            <a:off x="468313" y="1268413"/>
            <a:ext cx="4608512" cy="503237"/>
          </a:xfrm>
        </p:spPr>
        <p:txBody>
          <a:bodyPr/>
          <a:lstStyle/>
          <a:p>
            <a:pPr eaLnBrk="1" hangingPunct="1">
              <a:buFont typeface="Wingdings" panose="05000000000000000000" pitchFamily="2" charset="2"/>
              <a:buNone/>
            </a:pPr>
            <a:r>
              <a:rPr lang="en-US" altLang="zh-CN" sz="2200"/>
              <a:t>[</a:t>
            </a:r>
            <a:r>
              <a:rPr lang="zh-CN" altLang="en-US" sz="2200"/>
              <a:t>例</a:t>
            </a:r>
            <a:r>
              <a:rPr lang="en-US" altLang="zh-CN" sz="2200"/>
              <a:t>1] </a:t>
            </a:r>
            <a:r>
              <a:rPr lang="zh-CN" altLang="en-US" sz="2400" b="1"/>
              <a:t>表达式求值的语法制导定义</a:t>
            </a:r>
            <a:endParaRPr lang="zh-CN" altLang="en-US" sz="2400" b="1"/>
          </a:p>
        </p:txBody>
      </p:sp>
      <p:graphicFrame>
        <p:nvGraphicFramePr>
          <p:cNvPr id="535593" name="Group 41"/>
          <p:cNvGraphicFramePr>
            <a:graphicFrameLocks noGrp="1"/>
          </p:cNvGraphicFramePr>
          <p:nvPr>
            <p:ph sz="half" idx="2"/>
          </p:nvPr>
        </p:nvGraphicFramePr>
        <p:xfrm>
          <a:off x="179388" y="1995488"/>
          <a:ext cx="5256212" cy="3722699"/>
        </p:xfrm>
        <a:graphic>
          <a:graphicData uri="http://schemas.openxmlformats.org/drawingml/2006/table">
            <a:tbl>
              <a:tblPr/>
              <a:tblGrid>
                <a:gridCol w="2147887"/>
                <a:gridCol w="3108325"/>
              </a:tblGrid>
              <a:tr h="45863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产生式</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语义规则</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(0) 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Print(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(1)E</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E</a:t>
                      </a: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val+T.val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(2)E</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T.val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4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(3)T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T</a:t>
                      </a: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*F</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F.val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(4)T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F</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F.val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6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(5)F</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E.val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63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(6)</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digit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F.val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digit.lexval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5584" name="Text Box 32"/>
          <p:cNvSpPr txBox="1">
            <a:spLocks noChangeArrowheads="1"/>
          </p:cNvSpPr>
          <p:nvPr/>
        </p:nvSpPr>
        <p:spPr bwMode="auto">
          <a:xfrm>
            <a:off x="5508625" y="1989138"/>
            <a:ext cx="3527871"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40000"/>
              </a:lnSpc>
            </a:pPr>
            <a:r>
              <a:rPr lang="zh-CN" altLang="en-US" sz="2200" dirty="0">
                <a:ea typeface="华文细黑" panose="02010600040101010101" pitchFamily="2" charset="-122"/>
              </a:rPr>
              <a:t>通常，语义子程序不是计值程序，而是某种中间代码生成程序。所以随语法分析的进行，中间代码也逐步生成。</a:t>
            </a:r>
            <a:endParaRPr lang="zh-CN" altLang="en-US" sz="2200" dirty="0">
              <a:ea typeface="华文细黑" panose="02010600040101010101" pitchFamily="2" charset="-122"/>
            </a:endParaRPr>
          </a:p>
          <a:p>
            <a:pPr>
              <a:lnSpc>
                <a:spcPct val="140000"/>
              </a:lnSpc>
            </a:pPr>
            <a:r>
              <a:rPr lang="zh-CN" altLang="en-US" sz="2000" dirty="0">
                <a:ea typeface="华文细黑" panose="02010600040101010101" pitchFamily="2" charset="-122"/>
              </a:rPr>
              <a:t>而在本例中，语义处理不是翻译，而是计算表达式的值。</a:t>
            </a:r>
            <a:endParaRPr lang="zh-CN" altLang="en-US" sz="2000" dirty="0">
              <a:ea typeface="华文细黑" panose="02010600040101010101" pitchFamily="2" charset="-122"/>
            </a:endParaRPr>
          </a:p>
        </p:txBody>
      </p:sp>
      <p:sp>
        <p:nvSpPr>
          <p:cNvPr id="26658" name="Rectangle 35"/>
          <p:cNvSpPr>
            <a:spLocks noGrp="1" noChangeArrowheads="1"/>
          </p:cNvSpPr>
          <p:nvPr>
            <p:ph type="title"/>
          </p:nvPr>
        </p:nvSpPr>
        <p:spPr>
          <a:xfrm>
            <a:off x="457200" y="277813"/>
            <a:ext cx="8229600" cy="774700"/>
          </a:xfrm>
        </p:spPr>
        <p:txBody>
          <a:bodyPr anchor="ctr"/>
          <a:lstStyle/>
          <a:p>
            <a:pPr eaLnBrk="1" hangingPunct="1"/>
            <a:r>
              <a:rPr lang="zh-CN" altLang="en-US" sz="3600" b="1" dirty="0"/>
              <a:t>第</a:t>
            </a:r>
            <a:r>
              <a:rPr lang="en-US" altLang="zh-CN" sz="3600" b="1" dirty="0"/>
              <a:t>8</a:t>
            </a:r>
            <a:r>
              <a:rPr lang="zh-CN" altLang="en-US" sz="3600" b="1" dirty="0"/>
              <a:t>章  语法制导翻译和中间代码生成</a:t>
            </a:r>
            <a:endParaRPr lang="en-US" altLang="zh-CN"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35593"/>
                                        </p:tgtEl>
                                        <p:attrNameLst>
                                          <p:attrName>style.visibility</p:attrName>
                                        </p:attrNameLst>
                                      </p:cBhvr>
                                      <p:to>
                                        <p:strVal val="visible"/>
                                      </p:to>
                                    </p:set>
                                    <p:animEffect transition="in" filter="strips(downRight)">
                                      <p:cBhvr>
                                        <p:cTn id="12" dur="500"/>
                                        <p:tgtEl>
                                          <p:spTgt spid="5355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5584">
                                            <p:txEl>
                                              <p:pRg st="0" end="0"/>
                                            </p:txEl>
                                          </p:spTgt>
                                        </p:tgtEl>
                                        <p:attrNameLst>
                                          <p:attrName>style.visibility</p:attrName>
                                        </p:attrNameLst>
                                      </p:cBhvr>
                                      <p:to>
                                        <p:strVal val="visible"/>
                                      </p:to>
                                    </p:set>
                                    <p:animEffect transition="in" filter="fade">
                                      <p:cBhvr>
                                        <p:cTn id="17" dur="500"/>
                                        <p:tgtEl>
                                          <p:spTgt spid="53558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5584">
                                            <p:txEl>
                                              <p:pRg st="1" end="1"/>
                                            </p:txEl>
                                          </p:spTgt>
                                        </p:tgtEl>
                                        <p:attrNameLst>
                                          <p:attrName>style.visibility</p:attrName>
                                        </p:attrNameLst>
                                      </p:cBhvr>
                                      <p:to>
                                        <p:strVal val="visible"/>
                                      </p:to>
                                    </p:set>
                                    <p:animEffect transition="in" filter="fade">
                                      <p:cBhvr>
                                        <p:cTn id="22" dur="500"/>
                                        <p:tgtEl>
                                          <p:spTgt spid="5355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81B9B0A-A26E-4B85-B9AF-27C251451F39}"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28675" name="Rectangle 3"/>
          <p:cNvSpPr>
            <a:spLocks noGrp="1" noChangeArrowheads="1"/>
          </p:cNvSpPr>
          <p:nvPr>
            <p:ph type="body" idx="1"/>
          </p:nvPr>
        </p:nvSpPr>
        <p:spPr>
          <a:xfrm>
            <a:off x="457200" y="1484313"/>
            <a:ext cx="8218488" cy="2692400"/>
          </a:xfrm>
        </p:spPr>
        <p:txBody>
          <a:bodyPr/>
          <a:lstStyle/>
          <a:p>
            <a:pPr eaLnBrk="1" hangingPunct="1">
              <a:lnSpc>
                <a:spcPct val="140000"/>
              </a:lnSpc>
            </a:pPr>
            <a:r>
              <a:rPr lang="zh-CN" altLang="en-US" sz="2600"/>
              <a:t>设表达式为</a:t>
            </a:r>
            <a:r>
              <a:rPr lang="en-US" altLang="zh-CN" sz="2600"/>
              <a:t>3*5+4</a:t>
            </a:r>
            <a:r>
              <a:rPr lang="zh-CN" altLang="en-US" sz="2600"/>
              <a:t>，则语义动作打印数值</a:t>
            </a:r>
            <a:r>
              <a:rPr lang="en-US" altLang="zh-CN" sz="2600"/>
              <a:t>19</a:t>
            </a:r>
            <a:endParaRPr lang="en-US" altLang="zh-CN" sz="2600"/>
          </a:p>
          <a:p>
            <a:pPr eaLnBrk="1" hangingPunct="1">
              <a:lnSpc>
                <a:spcPct val="140000"/>
              </a:lnSpc>
            </a:pPr>
            <a:r>
              <a:rPr lang="zh-CN" altLang="en-US" sz="2600"/>
              <a:t>假定语法分析是自下而上的，在用某一规则进行归约的同时执行相应的语义动作。在分析完一个句子时，句子的“值”也就产生了</a:t>
            </a:r>
            <a:endParaRPr lang="en-US" altLang="zh-CN" sz="2600"/>
          </a:p>
        </p:txBody>
      </p:sp>
      <p:sp>
        <p:nvSpPr>
          <p:cNvPr id="536580" name="Rectangle 4"/>
          <p:cNvSpPr>
            <a:spLocks noChangeArrowheads="1"/>
          </p:cNvSpPr>
          <p:nvPr/>
        </p:nvSpPr>
        <p:spPr bwMode="auto">
          <a:xfrm>
            <a:off x="467544" y="4293096"/>
            <a:ext cx="82089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20000"/>
              </a:lnSpc>
              <a:spcBef>
                <a:spcPct val="20000"/>
              </a:spcBef>
              <a:buClr>
                <a:schemeClr val="accent1"/>
              </a:buClr>
              <a:buSzPct val="65000"/>
              <a:buFont typeface="Wingdings" panose="05000000000000000000" pitchFamily="2" charset="2"/>
              <a:buNone/>
            </a:pPr>
            <a:r>
              <a:rPr lang="zh-CN" altLang="en-US" sz="2600" dirty="0">
                <a:solidFill>
                  <a:srgbClr val="000066"/>
                </a:solidFill>
                <a:latin typeface="Arial" panose="020B0604020202020204" pitchFamily="34" charset="0"/>
                <a:ea typeface="华文细黑" panose="02010600040101010101" pitchFamily="2" charset="-122"/>
              </a:rPr>
              <a:t>       </a:t>
            </a:r>
            <a:r>
              <a:rPr lang="zh-CN" altLang="en-US" sz="2600" b="1" dirty="0">
                <a:solidFill>
                  <a:srgbClr val="000066"/>
                </a:solidFill>
                <a:latin typeface="Arial" panose="020B0604020202020204" pitchFamily="34" charset="0"/>
                <a:ea typeface="华文细黑" panose="02010600040101010101" pitchFamily="2" charset="-122"/>
              </a:rPr>
              <a:t>综合属性值在分析输入串的同时自下而上地计算。</a:t>
            </a:r>
            <a:r>
              <a:rPr lang="zh-CN" altLang="en-US" sz="2600" dirty="0">
                <a:latin typeface="Arial" panose="020B0604020202020204" pitchFamily="34" charset="0"/>
                <a:ea typeface="华文细黑" panose="02010600040101010101" pitchFamily="2" charset="-122"/>
              </a:rPr>
              <a:t>每当进行归约时，新的属性值用栈中正在归约的产生式右边符号的属性值来计算。</a:t>
            </a:r>
            <a:endParaRPr lang="zh-CN" altLang="en-US" sz="2600" dirty="0">
              <a:latin typeface="Arial" panose="020B0604020202020204" pitchFamily="34" charset="0"/>
              <a:ea typeface="华文细黑" panose="02010600040101010101" pitchFamily="2" charset="-122"/>
            </a:endParaRPr>
          </a:p>
        </p:txBody>
      </p:sp>
      <p:sp>
        <p:nvSpPr>
          <p:cNvPr id="28677" name="Rectangle 5"/>
          <p:cNvSpPr>
            <a:spLocks noChangeArrowheads="1"/>
          </p:cNvSpPr>
          <p:nvPr/>
        </p:nvSpPr>
        <p:spPr bwMode="auto">
          <a:xfrm>
            <a:off x="457200" y="277813"/>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chemeClr val="tx2"/>
                </a:solidFill>
                <a:latin typeface="Garamond" panose="02020404030301010803" pitchFamily="18" charset="0"/>
                <a:ea typeface="华文细黑" panose="02010600040101010101" pitchFamily="2" charset="-122"/>
              </a:rPr>
              <a:t>第</a:t>
            </a:r>
            <a:r>
              <a:rPr lang="en-US" altLang="zh-CN" sz="3600" b="1" dirty="0">
                <a:solidFill>
                  <a:schemeClr val="tx2"/>
                </a:solidFill>
                <a:latin typeface="Garamond" panose="02020404030301010803" pitchFamily="18" charset="0"/>
                <a:ea typeface="华文细黑" panose="02010600040101010101" pitchFamily="2" charset="-122"/>
              </a:rPr>
              <a:t>8</a:t>
            </a:r>
            <a:r>
              <a:rPr lang="zh-CN" altLang="en-US" sz="3600" b="1" dirty="0">
                <a:solidFill>
                  <a:schemeClr val="tx2"/>
                </a:solidFill>
                <a:latin typeface="Garamond" panose="02020404030301010803" pitchFamily="18" charset="0"/>
                <a:ea typeface="华文细黑" panose="02010600040101010101" pitchFamily="2" charset="-122"/>
              </a:rPr>
              <a:t>章  语法制导翻译和中间代码生成</a:t>
            </a:r>
            <a:endParaRPr lang="en-US" altLang="zh-CN" sz="3600" b="1" dirty="0">
              <a:solidFill>
                <a:schemeClr val="tx2"/>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6580">
                                            <p:txEl>
                                              <p:pRg st="0" end="0"/>
                                            </p:txEl>
                                          </p:spTgt>
                                        </p:tgtEl>
                                        <p:attrNameLst>
                                          <p:attrName>style.visibility</p:attrName>
                                        </p:attrNameLst>
                                      </p:cBhvr>
                                      <p:to>
                                        <p:strVal val="visible"/>
                                      </p:to>
                                    </p:set>
                                    <p:animEffect transition="in" filter="dissolve">
                                      <p:cBhvr>
                                        <p:cTn id="17" dur="500"/>
                                        <p:tgtEl>
                                          <p:spTgt spid="5365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E376089-D2C0-46C7-9C62-937301655645}"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grpSp>
        <p:nvGrpSpPr>
          <p:cNvPr id="30723" name="Group 3"/>
          <p:cNvGrpSpPr/>
          <p:nvPr/>
        </p:nvGrpSpPr>
        <p:grpSpPr bwMode="auto">
          <a:xfrm>
            <a:off x="0" y="1700213"/>
            <a:ext cx="4918075" cy="3592512"/>
            <a:chOff x="294" y="1478"/>
            <a:chExt cx="3098" cy="2263"/>
          </a:xfrm>
        </p:grpSpPr>
        <p:sp>
          <p:nvSpPr>
            <p:cNvPr id="30728" name="Text Box 4"/>
            <p:cNvSpPr txBox="1">
              <a:spLocks noChangeArrowheads="1"/>
            </p:cNvSpPr>
            <p:nvPr/>
          </p:nvSpPr>
          <p:spPr bwMode="auto">
            <a:xfrm>
              <a:off x="2047" y="147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L</a:t>
              </a:r>
              <a:endParaRPr lang="en-US" altLang="zh-CN" sz="2000">
                <a:ea typeface="华文细黑" panose="02010600040101010101" pitchFamily="2" charset="-122"/>
              </a:endParaRPr>
            </a:p>
          </p:txBody>
        </p:sp>
        <p:sp>
          <p:nvSpPr>
            <p:cNvPr id="30729" name="Text Box 5"/>
            <p:cNvSpPr txBox="1">
              <a:spLocks noChangeArrowheads="1"/>
            </p:cNvSpPr>
            <p:nvPr/>
          </p:nvSpPr>
          <p:spPr bwMode="auto">
            <a:xfrm>
              <a:off x="1812" y="1812"/>
              <a:ext cx="6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E.val=19</a:t>
              </a:r>
              <a:endParaRPr lang="en-US" altLang="zh-CN" sz="2000">
                <a:ea typeface="华文细黑" panose="02010600040101010101" pitchFamily="2" charset="-122"/>
              </a:endParaRPr>
            </a:p>
          </p:txBody>
        </p:sp>
        <p:sp>
          <p:nvSpPr>
            <p:cNvPr id="30730" name="Text Box 6"/>
            <p:cNvSpPr txBox="1">
              <a:spLocks noChangeArrowheads="1"/>
            </p:cNvSpPr>
            <p:nvPr/>
          </p:nvSpPr>
          <p:spPr bwMode="auto">
            <a:xfrm>
              <a:off x="2055" y="2130"/>
              <a:ext cx="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a:t>
              </a:r>
              <a:endParaRPr lang="en-US" altLang="zh-CN" sz="2000">
                <a:ea typeface="华文细黑" panose="02010600040101010101" pitchFamily="2" charset="-122"/>
              </a:endParaRPr>
            </a:p>
          </p:txBody>
        </p:sp>
        <p:sp>
          <p:nvSpPr>
            <p:cNvPr id="30731" name="Text Box 7"/>
            <p:cNvSpPr txBox="1">
              <a:spLocks noChangeArrowheads="1"/>
            </p:cNvSpPr>
            <p:nvPr/>
          </p:nvSpPr>
          <p:spPr bwMode="auto">
            <a:xfrm>
              <a:off x="1129" y="2130"/>
              <a:ext cx="6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E.val=15</a:t>
              </a:r>
              <a:endParaRPr lang="en-US" altLang="zh-CN" sz="2000">
                <a:ea typeface="华文细黑" panose="02010600040101010101" pitchFamily="2" charset="-122"/>
              </a:endParaRPr>
            </a:p>
          </p:txBody>
        </p:sp>
        <p:sp>
          <p:nvSpPr>
            <p:cNvPr id="30732" name="Text Box 8"/>
            <p:cNvSpPr txBox="1">
              <a:spLocks noChangeArrowheads="1"/>
            </p:cNvSpPr>
            <p:nvPr/>
          </p:nvSpPr>
          <p:spPr bwMode="auto">
            <a:xfrm>
              <a:off x="2439" y="2130"/>
              <a:ext cx="6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T.val=4</a:t>
              </a:r>
              <a:endParaRPr lang="en-US" altLang="zh-CN" sz="2000">
                <a:ea typeface="华文细黑" panose="02010600040101010101" pitchFamily="2" charset="-122"/>
              </a:endParaRPr>
            </a:p>
          </p:txBody>
        </p:sp>
        <p:sp>
          <p:nvSpPr>
            <p:cNvPr id="30733" name="Text Box 9"/>
            <p:cNvSpPr txBox="1">
              <a:spLocks noChangeArrowheads="1"/>
            </p:cNvSpPr>
            <p:nvPr/>
          </p:nvSpPr>
          <p:spPr bwMode="auto">
            <a:xfrm>
              <a:off x="1129" y="2493"/>
              <a:ext cx="6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T.val=15</a:t>
              </a:r>
              <a:endParaRPr lang="en-US" altLang="zh-CN" sz="2000">
                <a:ea typeface="华文细黑" panose="02010600040101010101" pitchFamily="2" charset="-122"/>
              </a:endParaRPr>
            </a:p>
          </p:txBody>
        </p:sp>
        <p:sp>
          <p:nvSpPr>
            <p:cNvPr id="30734" name="Text Box 10"/>
            <p:cNvSpPr txBox="1">
              <a:spLocks noChangeArrowheads="1"/>
            </p:cNvSpPr>
            <p:nvPr/>
          </p:nvSpPr>
          <p:spPr bwMode="auto">
            <a:xfrm>
              <a:off x="488" y="2810"/>
              <a:ext cx="6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T.val=3</a:t>
              </a:r>
              <a:endParaRPr lang="en-US" altLang="zh-CN" sz="2000">
                <a:ea typeface="华文细黑" panose="02010600040101010101" pitchFamily="2" charset="-122"/>
              </a:endParaRPr>
            </a:p>
          </p:txBody>
        </p:sp>
        <p:sp>
          <p:nvSpPr>
            <p:cNvPr id="30735" name="Text Box 11"/>
            <p:cNvSpPr txBox="1">
              <a:spLocks noChangeArrowheads="1"/>
            </p:cNvSpPr>
            <p:nvPr/>
          </p:nvSpPr>
          <p:spPr bwMode="auto">
            <a:xfrm>
              <a:off x="1380" y="281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a:t>
              </a:r>
              <a:endParaRPr lang="en-US" altLang="zh-CN" sz="2000">
                <a:ea typeface="华文细黑" panose="02010600040101010101" pitchFamily="2" charset="-122"/>
              </a:endParaRPr>
            </a:p>
          </p:txBody>
        </p:sp>
        <p:sp>
          <p:nvSpPr>
            <p:cNvPr id="30736" name="Text Box 12"/>
            <p:cNvSpPr txBox="1">
              <a:spLocks noChangeArrowheads="1"/>
            </p:cNvSpPr>
            <p:nvPr/>
          </p:nvSpPr>
          <p:spPr bwMode="auto">
            <a:xfrm>
              <a:off x="1809" y="2810"/>
              <a:ext cx="6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F.val=5</a:t>
              </a:r>
              <a:endParaRPr lang="en-US" altLang="zh-CN" sz="2000">
                <a:ea typeface="华文细黑" panose="02010600040101010101" pitchFamily="2" charset="-122"/>
              </a:endParaRPr>
            </a:p>
          </p:txBody>
        </p:sp>
        <p:sp>
          <p:nvSpPr>
            <p:cNvPr id="30737" name="Text Box 13"/>
            <p:cNvSpPr txBox="1">
              <a:spLocks noChangeArrowheads="1"/>
            </p:cNvSpPr>
            <p:nvPr/>
          </p:nvSpPr>
          <p:spPr bwMode="auto">
            <a:xfrm>
              <a:off x="2444" y="2493"/>
              <a:ext cx="6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F.val=4</a:t>
              </a:r>
              <a:endParaRPr lang="en-US" altLang="zh-CN" sz="2000">
                <a:ea typeface="华文细黑" panose="02010600040101010101" pitchFamily="2" charset="-122"/>
              </a:endParaRPr>
            </a:p>
          </p:txBody>
        </p:sp>
        <p:sp>
          <p:nvSpPr>
            <p:cNvPr id="30738" name="Text Box 14"/>
            <p:cNvSpPr txBox="1">
              <a:spLocks noChangeArrowheads="1"/>
            </p:cNvSpPr>
            <p:nvPr/>
          </p:nvSpPr>
          <p:spPr bwMode="auto">
            <a:xfrm>
              <a:off x="2384" y="2810"/>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digit.lexval=4</a:t>
              </a:r>
              <a:endParaRPr lang="en-US" altLang="zh-CN" sz="2000">
                <a:ea typeface="华文细黑" panose="02010600040101010101" pitchFamily="2" charset="-122"/>
              </a:endParaRPr>
            </a:p>
          </p:txBody>
        </p:sp>
        <p:sp>
          <p:nvSpPr>
            <p:cNvPr id="30739" name="Text Box 15"/>
            <p:cNvSpPr txBox="1">
              <a:spLocks noChangeArrowheads="1"/>
            </p:cNvSpPr>
            <p:nvPr/>
          </p:nvSpPr>
          <p:spPr bwMode="auto">
            <a:xfrm>
              <a:off x="493" y="3128"/>
              <a:ext cx="6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F.val=3</a:t>
              </a:r>
              <a:endParaRPr lang="en-US" altLang="zh-CN" sz="2000">
                <a:ea typeface="华文细黑" panose="02010600040101010101" pitchFamily="2" charset="-122"/>
              </a:endParaRPr>
            </a:p>
          </p:txBody>
        </p:sp>
        <p:sp>
          <p:nvSpPr>
            <p:cNvPr id="30740" name="Text Box 16"/>
            <p:cNvSpPr txBox="1">
              <a:spLocks noChangeArrowheads="1"/>
            </p:cNvSpPr>
            <p:nvPr/>
          </p:nvSpPr>
          <p:spPr bwMode="auto">
            <a:xfrm>
              <a:off x="294" y="3491"/>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digit.lexval=3</a:t>
              </a:r>
              <a:endParaRPr lang="en-US" altLang="zh-CN" sz="2000">
                <a:ea typeface="华文细黑" panose="02010600040101010101" pitchFamily="2" charset="-122"/>
              </a:endParaRPr>
            </a:p>
          </p:txBody>
        </p:sp>
        <p:sp>
          <p:nvSpPr>
            <p:cNvPr id="30741" name="Text Box 17"/>
            <p:cNvSpPr txBox="1">
              <a:spLocks noChangeArrowheads="1"/>
            </p:cNvSpPr>
            <p:nvPr/>
          </p:nvSpPr>
          <p:spPr bwMode="auto">
            <a:xfrm>
              <a:off x="1610" y="3173"/>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digit.lexval=5</a:t>
              </a:r>
              <a:endParaRPr lang="en-US" altLang="zh-CN" sz="2000">
                <a:ea typeface="华文细黑" panose="02010600040101010101" pitchFamily="2" charset="-122"/>
              </a:endParaRPr>
            </a:p>
          </p:txBody>
        </p:sp>
        <p:sp>
          <p:nvSpPr>
            <p:cNvPr id="30742" name="Line 18"/>
            <p:cNvSpPr>
              <a:spLocks noChangeShapeType="1"/>
            </p:cNvSpPr>
            <p:nvPr/>
          </p:nvSpPr>
          <p:spPr bwMode="auto">
            <a:xfrm>
              <a:off x="2109" y="1706"/>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43" name="Line 19"/>
            <p:cNvSpPr>
              <a:spLocks noChangeShapeType="1"/>
            </p:cNvSpPr>
            <p:nvPr/>
          </p:nvSpPr>
          <p:spPr bwMode="auto">
            <a:xfrm flipH="1">
              <a:off x="1655" y="2024"/>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44" name="Line 20"/>
            <p:cNvSpPr>
              <a:spLocks noChangeShapeType="1"/>
            </p:cNvSpPr>
            <p:nvPr/>
          </p:nvSpPr>
          <p:spPr bwMode="auto">
            <a:xfrm>
              <a:off x="2154" y="2024"/>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45" name="Line 21"/>
            <p:cNvSpPr>
              <a:spLocks noChangeShapeType="1"/>
            </p:cNvSpPr>
            <p:nvPr/>
          </p:nvSpPr>
          <p:spPr bwMode="auto">
            <a:xfrm>
              <a:off x="2381" y="2024"/>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46" name="Line 22"/>
            <p:cNvSpPr>
              <a:spLocks noChangeShapeType="1"/>
            </p:cNvSpPr>
            <p:nvPr/>
          </p:nvSpPr>
          <p:spPr bwMode="auto">
            <a:xfrm>
              <a:off x="1474" y="2341"/>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47" name="Line 23"/>
            <p:cNvSpPr>
              <a:spLocks noChangeShapeType="1"/>
            </p:cNvSpPr>
            <p:nvPr/>
          </p:nvSpPr>
          <p:spPr bwMode="auto">
            <a:xfrm>
              <a:off x="1474" y="2704"/>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48" name="Line 24"/>
            <p:cNvSpPr>
              <a:spLocks noChangeShapeType="1"/>
            </p:cNvSpPr>
            <p:nvPr/>
          </p:nvSpPr>
          <p:spPr bwMode="auto">
            <a:xfrm flipH="1">
              <a:off x="975" y="2704"/>
              <a:ext cx="272"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49" name="Line 25"/>
            <p:cNvSpPr>
              <a:spLocks noChangeShapeType="1"/>
            </p:cNvSpPr>
            <p:nvPr/>
          </p:nvSpPr>
          <p:spPr bwMode="auto">
            <a:xfrm>
              <a:off x="1701" y="2704"/>
              <a:ext cx="226"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50" name="Line 26"/>
            <p:cNvSpPr>
              <a:spLocks noChangeShapeType="1"/>
            </p:cNvSpPr>
            <p:nvPr/>
          </p:nvSpPr>
          <p:spPr bwMode="auto">
            <a:xfrm>
              <a:off x="793" y="3022"/>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51" name="Line 27"/>
            <p:cNvSpPr>
              <a:spLocks noChangeShapeType="1"/>
            </p:cNvSpPr>
            <p:nvPr/>
          </p:nvSpPr>
          <p:spPr bwMode="auto">
            <a:xfrm>
              <a:off x="793" y="3339"/>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52" name="Line 28"/>
            <p:cNvSpPr>
              <a:spLocks noChangeShapeType="1"/>
            </p:cNvSpPr>
            <p:nvPr/>
          </p:nvSpPr>
          <p:spPr bwMode="auto">
            <a:xfrm>
              <a:off x="2109" y="3022"/>
              <a:ext cx="0"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53" name="Line 29"/>
            <p:cNvSpPr>
              <a:spLocks noChangeShapeType="1"/>
            </p:cNvSpPr>
            <p:nvPr/>
          </p:nvSpPr>
          <p:spPr bwMode="auto">
            <a:xfrm>
              <a:off x="2744" y="2341"/>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0754" name="Line 30"/>
            <p:cNvSpPr>
              <a:spLocks noChangeShapeType="1"/>
            </p:cNvSpPr>
            <p:nvPr/>
          </p:nvSpPr>
          <p:spPr bwMode="auto">
            <a:xfrm>
              <a:off x="2744" y="2704"/>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537631" name="Text Box 31"/>
          <p:cNvSpPr txBox="1">
            <a:spLocks noChangeArrowheads="1"/>
          </p:cNvSpPr>
          <p:nvPr/>
        </p:nvSpPr>
        <p:spPr bwMode="auto">
          <a:xfrm>
            <a:off x="5148263" y="1628775"/>
            <a:ext cx="3527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40000"/>
              </a:lnSpc>
            </a:pPr>
            <a:r>
              <a:rPr lang="zh-CN" altLang="en-US" sz="2000" dirty="0">
                <a:ea typeface="华文细黑" panose="02010600040101010101" pitchFamily="2" charset="-122"/>
              </a:rPr>
              <a:t>注：</a:t>
            </a:r>
            <a:endParaRPr lang="zh-CN" altLang="en-US" sz="2000" dirty="0">
              <a:ea typeface="华文细黑" panose="02010600040101010101" pitchFamily="2" charset="-122"/>
            </a:endParaRPr>
          </a:p>
          <a:p>
            <a:pPr>
              <a:lnSpc>
                <a:spcPct val="140000"/>
              </a:lnSpc>
            </a:pPr>
            <a:r>
              <a:rPr lang="zh-CN" altLang="en-US" sz="2400" dirty="0">
                <a:ea typeface="华文细黑" panose="02010600040101010101" pitchFamily="2" charset="-122"/>
              </a:rPr>
              <a:t>假定有一个</a:t>
            </a:r>
            <a:r>
              <a:rPr lang="en-US" altLang="zh-CN" sz="2400" dirty="0">
                <a:ea typeface="华文细黑" panose="02010600040101010101" pitchFamily="2" charset="-122"/>
              </a:rPr>
              <a:t>LR</a:t>
            </a:r>
            <a:r>
              <a:rPr lang="zh-CN" altLang="en-US" sz="2400" dirty="0">
                <a:ea typeface="华文细黑" panose="02010600040101010101" pitchFamily="2" charset="-122"/>
              </a:rPr>
              <a:t>分析器，扩充分析栈，使每个文法符号都有语义值。这样，</a:t>
            </a:r>
            <a:r>
              <a:rPr lang="en-US" altLang="zh-CN" sz="2400" dirty="0">
                <a:ea typeface="华文细黑" panose="02010600040101010101" pitchFamily="2" charset="-122"/>
              </a:rPr>
              <a:t>LR</a:t>
            </a:r>
            <a:r>
              <a:rPr lang="zh-CN" altLang="en-US" sz="2400">
                <a:ea typeface="华文细黑" panose="02010600040101010101" pitchFamily="2" charset="-122"/>
              </a:rPr>
              <a:t>分析器不仅执行语法分析任务，且在归约同时完成上例属性文法描述的语义动作。</a:t>
            </a:r>
            <a:endParaRPr lang="zh-CN" altLang="en-US" sz="2400">
              <a:ea typeface="华文细黑" panose="02010600040101010101" pitchFamily="2" charset="-122"/>
            </a:endParaRPr>
          </a:p>
        </p:txBody>
      </p:sp>
      <p:sp>
        <p:nvSpPr>
          <p:cNvPr id="30725" name="Text Box 32"/>
          <p:cNvSpPr txBox="1">
            <a:spLocks noChangeArrowheads="1"/>
          </p:cNvSpPr>
          <p:nvPr/>
        </p:nvSpPr>
        <p:spPr bwMode="auto">
          <a:xfrm>
            <a:off x="611188" y="5373688"/>
            <a:ext cx="3816350" cy="528637"/>
          </a:xfrm>
          <a:prstGeom prst="rect">
            <a:avLst/>
          </a:prstGeom>
          <a:solidFill>
            <a:srgbClr val="CCECFF"/>
          </a:solidFill>
          <a:ln w="9525" algn="ctr">
            <a:solidFill>
              <a:srgbClr val="CCECFF"/>
            </a:solidFill>
            <a:miter lim="800000"/>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dirty="0">
                <a:ea typeface="华文细黑" panose="02010600040101010101" pitchFamily="2" charset="-122"/>
              </a:rPr>
              <a:t> </a:t>
            </a:r>
            <a:r>
              <a:rPr lang="zh-CN" altLang="en-US" sz="2400" dirty="0">
                <a:ea typeface="华文细黑" panose="02010600040101010101" pitchFamily="2" charset="-122"/>
              </a:rPr>
              <a:t>图</a:t>
            </a:r>
            <a:r>
              <a:rPr lang="en-US" altLang="zh-CN" sz="2400" dirty="0">
                <a:ea typeface="华文细黑" panose="02010600040101010101" pitchFamily="2" charset="-122"/>
              </a:rPr>
              <a:t>1  3*5+4</a:t>
            </a:r>
            <a:r>
              <a:rPr lang="zh-CN" altLang="en-US" sz="2400" dirty="0">
                <a:ea typeface="华文细黑" panose="02010600040101010101" pitchFamily="2" charset="-122"/>
              </a:rPr>
              <a:t>的注释分析树 </a:t>
            </a:r>
            <a:endParaRPr lang="zh-CN" altLang="en-US" sz="2400" dirty="0">
              <a:ea typeface="华文细黑" panose="02010600040101010101" pitchFamily="2" charset="-122"/>
            </a:endParaRPr>
          </a:p>
        </p:txBody>
      </p:sp>
      <p:sp>
        <p:nvSpPr>
          <p:cNvPr id="30727" name="Rectangle 34"/>
          <p:cNvSpPr>
            <a:spLocks noChangeArrowheads="1"/>
          </p:cNvSpPr>
          <p:nvPr/>
        </p:nvSpPr>
        <p:spPr bwMode="auto">
          <a:xfrm>
            <a:off x="457200" y="277813"/>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chemeClr val="tx2"/>
                </a:solidFill>
                <a:latin typeface="华文细黑" panose="02010600040101010101" pitchFamily="2" charset="-122"/>
                <a:ea typeface="华文细黑" panose="02010600040101010101" pitchFamily="2" charset="-122"/>
              </a:rPr>
              <a:t>第</a:t>
            </a:r>
            <a:r>
              <a:rPr lang="en-US" altLang="zh-CN" sz="3600" b="1" dirty="0">
                <a:solidFill>
                  <a:schemeClr val="tx2"/>
                </a:solidFill>
                <a:latin typeface="+mj-lt"/>
                <a:ea typeface="华文细黑" panose="02010600040101010101" pitchFamily="2" charset="-122"/>
                <a:cs typeface="+mj-cs"/>
              </a:rPr>
              <a:t>8</a:t>
            </a:r>
            <a:r>
              <a:rPr lang="zh-CN" altLang="en-US" sz="3600" b="1" dirty="0">
                <a:solidFill>
                  <a:schemeClr val="tx2"/>
                </a:solidFill>
                <a:latin typeface="华文细黑" panose="02010600040101010101" pitchFamily="2" charset="-122"/>
                <a:ea typeface="华文细黑" panose="02010600040101010101" pitchFamily="2" charset="-122"/>
              </a:rPr>
              <a:t>章  语法制导翻译和中间代码生成</a:t>
            </a:r>
            <a:endParaRPr lang="en-US" altLang="zh-CN" sz="3600" b="1" dirty="0">
              <a:solidFill>
                <a:schemeClr val="tx2"/>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p:cTn id="7" dur="750" fill="hold"/>
                                        <p:tgtEl>
                                          <p:spTgt spid="30723"/>
                                        </p:tgtEl>
                                        <p:attrNameLst>
                                          <p:attrName>ppt_w</p:attrName>
                                        </p:attrNameLst>
                                      </p:cBhvr>
                                      <p:tavLst>
                                        <p:tav tm="0">
                                          <p:val>
                                            <p:strVal val="#ppt_w+.3"/>
                                          </p:val>
                                        </p:tav>
                                        <p:tav tm="100000">
                                          <p:val>
                                            <p:strVal val="#ppt_w"/>
                                          </p:val>
                                        </p:tav>
                                      </p:tavLst>
                                    </p:anim>
                                    <p:anim calcmode="lin" valueType="num">
                                      <p:cBhvr>
                                        <p:cTn id="8" dur="750" fill="hold"/>
                                        <p:tgtEl>
                                          <p:spTgt spid="30723"/>
                                        </p:tgtEl>
                                        <p:attrNameLst>
                                          <p:attrName>ppt_h</p:attrName>
                                        </p:attrNameLst>
                                      </p:cBhvr>
                                      <p:tavLst>
                                        <p:tav tm="0">
                                          <p:val>
                                            <p:strVal val="#ppt_h"/>
                                          </p:val>
                                        </p:tav>
                                        <p:tav tm="100000">
                                          <p:val>
                                            <p:strVal val="#ppt_h"/>
                                          </p:val>
                                        </p:tav>
                                      </p:tavLst>
                                    </p:anim>
                                    <p:animEffect transition="in" filter="fade">
                                      <p:cBhvr>
                                        <p:cTn id="9" dur="750"/>
                                        <p:tgtEl>
                                          <p:spTgt spid="3072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307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537631"/>
                                        </p:tgtEl>
                                        <p:attrNameLst>
                                          <p:attrName>style.visibility</p:attrName>
                                        </p:attrNameLst>
                                      </p:cBhvr>
                                      <p:to>
                                        <p:strVal val="visible"/>
                                      </p:to>
                                    </p:set>
                                    <p:anim calcmode="lin" valueType="num">
                                      <p:cBhvr additive="base">
                                        <p:cTn id="16" dur="500"/>
                                        <p:tgtEl>
                                          <p:spTgt spid="537631"/>
                                        </p:tgtEl>
                                        <p:attrNameLst>
                                          <p:attrName>ppt_x</p:attrName>
                                        </p:attrNameLst>
                                      </p:cBhvr>
                                      <p:tavLst>
                                        <p:tav tm="0">
                                          <p:val>
                                            <p:strVal val="#ppt_x-#ppt_w*1.125000"/>
                                          </p:val>
                                        </p:tav>
                                        <p:tav tm="100000">
                                          <p:val>
                                            <p:strVal val="#ppt_x"/>
                                          </p:val>
                                        </p:tav>
                                      </p:tavLst>
                                    </p:anim>
                                    <p:animEffect transition="in" filter="wipe(right)">
                                      <p:cBhvr>
                                        <p:cTn id="17" dur="500"/>
                                        <p:tgtEl>
                                          <p:spTgt spid="537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31" grpId="0"/>
      <p:bldP spid="307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CDD2846-5A16-4DBF-B9EC-4A935539A962}"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32771" name="Rectangle 2"/>
          <p:cNvSpPr>
            <a:spLocks noGrp="1" noChangeArrowheads="1"/>
          </p:cNvSpPr>
          <p:nvPr>
            <p:ph type="body" sz="half" idx="1"/>
          </p:nvPr>
        </p:nvSpPr>
        <p:spPr>
          <a:xfrm>
            <a:off x="250825" y="1196975"/>
            <a:ext cx="8064500" cy="576263"/>
          </a:xfrm>
        </p:spPr>
        <p:txBody>
          <a:bodyPr/>
          <a:lstStyle/>
          <a:p>
            <a:pPr eaLnBrk="1" hangingPunct="1">
              <a:lnSpc>
                <a:spcPct val="130000"/>
              </a:lnSpc>
              <a:buFont typeface="Wingdings" panose="05000000000000000000" pitchFamily="2" charset="2"/>
              <a:buNone/>
            </a:pPr>
            <a:r>
              <a:rPr lang="zh-CN" altLang="en-US" sz="2200"/>
              <a:t>例</a:t>
            </a:r>
            <a:r>
              <a:rPr lang="en-US" altLang="zh-CN" sz="2200"/>
              <a:t>2. </a:t>
            </a:r>
            <a:r>
              <a:rPr lang="zh-CN" altLang="en-US" sz="2200"/>
              <a:t>类型定义的语法制导定义（</a:t>
            </a:r>
            <a:r>
              <a:rPr lang="en-US" altLang="zh-CN" sz="2200"/>
              <a:t>L.in</a:t>
            </a:r>
            <a:r>
              <a:rPr lang="zh-CN" altLang="en-US" sz="2200"/>
              <a:t>为继承属性）。</a:t>
            </a:r>
            <a:endParaRPr lang="en-US" altLang="zh-CN" sz="2200"/>
          </a:p>
        </p:txBody>
      </p:sp>
      <p:graphicFrame>
        <p:nvGraphicFramePr>
          <p:cNvPr id="538627" name="Group 3"/>
          <p:cNvGraphicFramePr>
            <a:graphicFrameLocks noGrp="1"/>
          </p:cNvGraphicFramePr>
          <p:nvPr>
            <p:ph sz="half" idx="2"/>
          </p:nvPr>
        </p:nvGraphicFramePr>
        <p:xfrm>
          <a:off x="323850" y="1987550"/>
          <a:ext cx="4752975" cy="3282952"/>
        </p:xfrm>
        <a:graphic>
          <a:graphicData uri="http://schemas.openxmlformats.org/drawingml/2006/table">
            <a:tbl>
              <a:tblPr/>
              <a:tblGrid>
                <a:gridCol w="1646238"/>
                <a:gridCol w="3106737"/>
              </a:tblGrid>
              <a:tr h="5286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产生式</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语义规则</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(1)D</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TL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L.in:=</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T.type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int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:=integer</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(3)</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real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:=real</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(4)L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L</a:t>
                      </a:r>
                      <a:r>
                        <a:rPr kumimoji="0" lang="en-US" altLang="zh-CN" sz="24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,id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a:t>
                      </a:r>
                      <a:r>
                        <a:rPr kumimoji="0" lang="en-US" altLang="zh-CN" sz="24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.in:=L.in</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(5)</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id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addtype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id.entry</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L.in)</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8672" name="Text Box 48"/>
          <p:cNvSpPr txBox="1">
            <a:spLocks noChangeArrowheads="1"/>
          </p:cNvSpPr>
          <p:nvPr/>
        </p:nvSpPr>
        <p:spPr bwMode="auto">
          <a:xfrm>
            <a:off x="250825" y="5229225"/>
            <a:ext cx="84359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1"/>
              </a:buClr>
              <a:buSzPct val="65000"/>
              <a:buFont typeface="Wingdings" panose="05000000000000000000" pitchFamily="2" charset="2"/>
              <a:buNone/>
            </a:pPr>
            <a:r>
              <a:rPr lang="zh-CN" altLang="en-US" sz="2000" b="1" dirty="0">
                <a:ea typeface="华文细黑" panose="02010600040101010101" pitchFamily="2" charset="-122"/>
              </a:rPr>
              <a:t>继承属性：一个结点的继承属性值是由此结点的父节点和（或）兄弟结点的某些属性来决定的。</a:t>
            </a:r>
            <a:endParaRPr lang="zh-CN" altLang="en-US" sz="2000" b="1" dirty="0">
              <a:ea typeface="华文细黑" panose="02010600040101010101" pitchFamily="2" charset="-122"/>
            </a:endParaRPr>
          </a:p>
        </p:txBody>
      </p:sp>
      <p:sp>
        <p:nvSpPr>
          <p:cNvPr id="32796" name="Rectangle 49"/>
          <p:cNvSpPr>
            <a:spLocks noChangeArrowheads="1"/>
          </p:cNvSpPr>
          <p:nvPr/>
        </p:nvSpPr>
        <p:spPr bwMode="auto">
          <a:xfrm>
            <a:off x="457200" y="277813"/>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chemeClr val="tx2"/>
                </a:solidFill>
                <a:latin typeface="华文细黑" panose="02010600040101010101" pitchFamily="2" charset="-122"/>
                <a:ea typeface="华文细黑" panose="02010600040101010101" pitchFamily="2" charset="-122"/>
              </a:rPr>
              <a:t>第</a:t>
            </a:r>
            <a:r>
              <a:rPr lang="en-US" altLang="zh-CN" sz="3600" b="1" dirty="0">
                <a:solidFill>
                  <a:schemeClr val="tx2"/>
                </a:solidFill>
                <a:latin typeface="+mj-lt"/>
                <a:ea typeface="华文细黑" panose="02010600040101010101" pitchFamily="2" charset="-122"/>
                <a:cs typeface="+mj-cs"/>
              </a:rPr>
              <a:t>8</a:t>
            </a:r>
            <a:r>
              <a:rPr lang="zh-CN" altLang="en-US" sz="3600" b="1" dirty="0">
                <a:solidFill>
                  <a:schemeClr val="tx2"/>
                </a:solidFill>
                <a:latin typeface="华文细黑" panose="02010600040101010101" pitchFamily="2" charset="-122"/>
                <a:ea typeface="华文细黑" panose="02010600040101010101" pitchFamily="2" charset="-122"/>
              </a:rPr>
              <a:t>章  语法制导翻译和中间代码生成</a:t>
            </a:r>
            <a:endParaRPr lang="en-US" altLang="zh-CN" sz="3600" b="1" dirty="0">
              <a:solidFill>
                <a:schemeClr val="tx2"/>
              </a:solidFill>
              <a:latin typeface="华文细黑" panose="02010600040101010101" pitchFamily="2" charset="-122"/>
              <a:ea typeface="华文细黑" panose="02010600040101010101" pitchFamily="2" charset="-122"/>
            </a:endParaRPr>
          </a:p>
        </p:txBody>
      </p:sp>
      <p:grpSp>
        <p:nvGrpSpPr>
          <p:cNvPr id="2" name="组合 3"/>
          <p:cNvGrpSpPr/>
          <p:nvPr/>
        </p:nvGrpSpPr>
        <p:grpSpPr bwMode="auto">
          <a:xfrm>
            <a:off x="5280025" y="1730375"/>
            <a:ext cx="3589338" cy="3552825"/>
            <a:chOff x="5280025" y="1730375"/>
            <a:chExt cx="3589338" cy="3552825"/>
          </a:xfrm>
        </p:grpSpPr>
        <p:sp>
          <p:nvSpPr>
            <p:cNvPr id="32798" name="Oval 27"/>
            <p:cNvSpPr>
              <a:spLocks noChangeArrowheads="1"/>
            </p:cNvSpPr>
            <p:nvPr/>
          </p:nvSpPr>
          <p:spPr bwMode="auto">
            <a:xfrm>
              <a:off x="6600826" y="1730375"/>
              <a:ext cx="504825" cy="503238"/>
            </a:xfrm>
            <a:prstGeom prst="ellipse">
              <a:avLst/>
            </a:prstGeom>
            <a:solidFill>
              <a:srgbClr val="99FF33"/>
            </a:solidFill>
            <a:ln w="9525">
              <a:solidFill>
                <a:schemeClr val="tx1"/>
              </a:solidFill>
              <a:rou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400">
                  <a:ea typeface="华文细黑" panose="02010600040101010101" pitchFamily="2" charset="-122"/>
                </a:rPr>
                <a:t>D</a:t>
              </a:r>
              <a:endParaRPr kumimoji="1" lang="en-US" altLang="zh-CN" sz="2400">
                <a:ea typeface="华文细黑" panose="02010600040101010101" pitchFamily="2" charset="-122"/>
              </a:endParaRPr>
            </a:p>
          </p:txBody>
        </p:sp>
        <p:sp>
          <p:nvSpPr>
            <p:cNvPr id="32799" name="Text Box 38"/>
            <p:cNvSpPr txBox="1">
              <a:spLocks noChangeArrowheads="1"/>
            </p:cNvSpPr>
            <p:nvPr/>
          </p:nvSpPr>
          <p:spPr bwMode="auto">
            <a:xfrm>
              <a:off x="6807201" y="48260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华文细黑" panose="02010600040101010101" pitchFamily="2" charset="-122"/>
                </a:rPr>
                <a:t>id</a:t>
              </a:r>
              <a:r>
                <a:rPr lang="en-US" altLang="zh-CN" sz="2400" baseline="-25000">
                  <a:ea typeface="华文细黑" panose="02010600040101010101" pitchFamily="2" charset="-122"/>
                </a:rPr>
                <a:t>1</a:t>
              </a:r>
              <a:endParaRPr lang="en-US" altLang="zh-CN" sz="2400" baseline="-25000">
                <a:ea typeface="华文细黑" panose="02010600040101010101" pitchFamily="2" charset="-122"/>
              </a:endParaRPr>
            </a:p>
          </p:txBody>
        </p:sp>
        <p:sp>
          <p:nvSpPr>
            <p:cNvPr id="32800" name="AutoShape 43"/>
            <p:cNvSpPr>
              <a:spLocks noChangeArrowheads="1"/>
            </p:cNvSpPr>
            <p:nvPr/>
          </p:nvSpPr>
          <p:spPr bwMode="auto">
            <a:xfrm>
              <a:off x="8545513" y="2809875"/>
              <a:ext cx="323850" cy="1150938"/>
            </a:xfrm>
            <a:prstGeom prst="curvedLeftArrow">
              <a:avLst>
                <a:gd name="adj1" fmla="val 71078"/>
                <a:gd name="adj2" fmla="val 142157"/>
                <a:gd name="adj3" fmla="val 74236"/>
              </a:avLst>
            </a:prstGeom>
            <a:solidFill>
              <a:schemeClr val="accent1"/>
            </a:solidFill>
            <a:ln w="9525">
              <a:solidFill>
                <a:schemeClr val="tx1"/>
              </a:solidFill>
              <a:miter lim="800000"/>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32801" name="Text Box 45"/>
            <p:cNvSpPr txBox="1">
              <a:spLocks noChangeArrowheads="1"/>
            </p:cNvSpPr>
            <p:nvPr/>
          </p:nvSpPr>
          <p:spPr bwMode="auto">
            <a:xfrm>
              <a:off x="5280025" y="3016250"/>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1600">
                  <a:solidFill>
                    <a:srgbClr val="FF0000"/>
                  </a:solidFill>
                  <a:ea typeface="华文细黑" panose="02010600040101010101" pitchFamily="2" charset="-122"/>
                </a:rPr>
                <a:t>Type</a:t>
              </a:r>
              <a:endParaRPr lang="en-US" altLang="zh-CN" sz="1600">
                <a:solidFill>
                  <a:srgbClr val="FF0000"/>
                </a:solidFill>
                <a:ea typeface="华文细黑" panose="02010600040101010101" pitchFamily="2" charset="-122"/>
              </a:endParaRPr>
            </a:p>
          </p:txBody>
        </p:sp>
        <p:sp>
          <p:nvSpPr>
            <p:cNvPr id="32802" name="Oval 28"/>
            <p:cNvSpPr>
              <a:spLocks noChangeArrowheads="1"/>
            </p:cNvSpPr>
            <p:nvPr/>
          </p:nvSpPr>
          <p:spPr bwMode="auto">
            <a:xfrm>
              <a:off x="5664201" y="2738438"/>
              <a:ext cx="504825" cy="503238"/>
            </a:xfrm>
            <a:prstGeom prst="ellipse">
              <a:avLst/>
            </a:prstGeom>
            <a:solidFill>
              <a:srgbClr val="99FF33"/>
            </a:solidFill>
            <a:ln w="9525">
              <a:solidFill>
                <a:schemeClr val="tx1"/>
              </a:solidFill>
              <a:rou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400">
                  <a:ea typeface="华文细黑" panose="02010600040101010101" pitchFamily="2" charset="-122"/>
                </a:rPr>
                <a:t>T</a:t>
              </a:r>
              <a:endParaRPr kumimoji="1" lang="en-US" altLang="zh-CN" sz="2400">
                <a:ea typeface="华文细黑" panose="02010600040101010101" pitchFamily="2" charset="-122"/>
              </a:endParaRPr>
            </a:p>
          </p:txBody>
        </p:sp>
        <p:sp>
          <p:nvSpPr>
            <p:cNvPr id="32803" name="Oval 29"/>
            <p:cNvSpPr>
              <a:spLocks noChangeArrowheads="1"/>
            </p:cNvSpPr>
            <p:nvPr/>
          </p:nvSpPr>
          <p:spPr bwMode="auto">
            <a:xfrm>
              <a:off x="7392988" y="2738438"/>
              <a:ext cx="504825" cy="503238"/>
            </a:xfrm>
            <a:prstGeom prst="ellipse">
              <a:avLst/>
            </a:prstGeom>
            <a:solidFill>
              <a:srgbClr val="99FF33"/>
            </a:solidFill>
            <a:ln w="9525">
              <a:solidFill>
                <a:schemeClr val="tx1"/>
              </a:solidFill>
              <a:rou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400">
                  <a:ea typeface="华文细黑" panose="02010600040101010101" pitchFamily="2" charset="-122"/>
                </a:rPr>
                <a:t>L</a:t>
              </a:r>
              <a:endParaRPr kumimoji="1" lang="en-US" altLang="zh-CN" sz="2400">
                <a:ea typeface="华文细黑" panose="02010600040101010101" pitchFamily="2" charset="-122"/>
              </a:endParaRPr>
            </a:p>
          </p:txBody>
        </p:sp>
        <p:sp>
          <p:nvSpPr>
            <p:cNvPr id="32804" name="Oval 30"/>
            <p:cNvSpPr>
              <a:spLocks noChangeArrowheads="1"/>
            </p:cNvSpPr>
            <p:nvPr/>
          </p:nvSpPr>
          <p:spPr bwMode="auto">
            <a:xfrm>
              <a:off x="6889751" y="3746500"/>
              <a:ext cx="504825" cy="503238"/>
            </a:xfrm>
            <a:prstGeom prst="ellipse">
              <a:avLst/>
            </a:prstGeom>
            <a:solidFill>
              <a:srgbClr val="99FF33"/>
            </a:solidFill>
            <a:ln w="9525">
              <a:solidFill>
                <a:schemeClr val="tx1"/>
              </a:solidFill>
              <a:round/>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2400">
                  <a:ea typeface="华文细黑" panose="02010600040101010101" pitchFamily="2" charset="-122"/>
                </a:rPr>
                <a:t>L</a:t>
              </a:r>
              <a:r>
                <a:rPr lang="en-US" altLang="zh-CN" sz="2400" baseline="-25000">
                  <a:latin typeface="Arial" panose="020B0604020202020204" pitchFamily="34" charset="0"/>
                  <a:ea typeface="华文细黑" panose="02010600040101010101" pitchFamily="2" charset="-122"/>
                </a:rPr>
                <a:t>1</a:t>
              </a:r>
              <a:endParaRPr lang="en-US" altLang="zh-CN" sz="2400" baseline="-25000">
                <a:latin typeface="Arial" panose="020B0604020202020204" pitchFamily="34" charset="0"/>
                <a:ea typeface="华文细黑" panose="02010600040101010101" pitchFamily="2" charset="-122"/>
              </a:endParaRPr>
            </a:p>
          </p:txBody>
        </p:sp>
        <p:sp>
          <p:nvSpPr>
            <p:cNvPr id="32805" name="Line 31"/>
            <p:cNvSpPr>
              <a:spLocks noChangeShapeType="1"/>
            </p:cNvSpPr>
            <p:nvPr/>
          </p:nvSpPr>
          <p:spPr bwMode="auto">
            <a:xfrm flipH="1">
              <a:off x="6097588" y="2162175"/>
              <a:ext cx="574675"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06" name="Line 32"/>
            <p:cNvSpPr>
              <a:spLocks noChangeShapeType="1"/>
            </p:cNvSpPr>
            <p:nvPr/>
          </p:nvSpPr>
          <p:spPr bwMode="auto">
            <a:xfrm>
              <a:off x="7032626" y="2162175"/>
              <a:ext cx="504825"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07" name="Line 33"/>
            <p:cNvSpPr>
              <a:spLocks noChangeShapeType="1"/>
            </p:cNvSpPr>
            <p:nvPr/>
          </p:nvSpPr>
          <p:spPr bwMode="auto">
            <a:xfrm flipH="1">
              <a:off x="7177088" y="3241675"/>
              <a:ext cx="360363"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08" name="Line 34"/>
            <p:cNvSpPr>
              <a:spLocks noChangeShapeType="1"/>
            </p:cNvSpPr>
            <p:nvPr/>
          </p:nvSpPr>
          <p:spPr bwMode="auto">
            <a:xfrm>
              <a:off x="7824788" y="3170238"/>
              <a:ext cx="647700"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35"/>
            <p:cNvSpPr>
              <a:spLocks noChangeShapeType="1"/>
            </p:cNvSpPr>
            <p:nvPr/>
          </p:nvSpPr>
          <p:spPr bwMode="auto">
            <a:xfrm>
              <a:off x="7105651" y="4249738"/>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10" name="Line 36"/>
            <p:cNvSpPr>
              <a:spLocks noChangeShapeType="1"/>
            </p:cNvSpPr>
            <p:nvPr/>
          </p:nvSpPr>
          <p:spPr bwMode="auto">
            <a:xfrm>
              <a:off x="5880101" y="331470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11" name="Text Box 37"/>
            <p:cNvSpPr txBox="1">
              <a:spLocks noChangeArrowheads="1"/>
            </p:cNvSpPr>
            <p:nvPr/>
          </p:nvSpPr>
          <p:spPr bwMode="auto">
            <a:xfrm>
              <a:off x="5627688" y="369411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华文细黑" panose="02010600040101010101" pitchFamily="2" charset="-122"/>
                </a:rPr>
                <a:t>int</a:t>
              </a:r>
              <a:endParaRPr lang="en-US" altLang="zh-CN" sz="2400">
                <a:ea typeface="华文细黑" panose="02010600040101010101" pitchFamily="2" charset="-122"/>
              </a:endParaRPr>
            </a:p>
          </p:txBody>
        </p:sp>
        <p:sp>
          <p:nvSpPr>
            <p:cNvPr id="32812" name="Text Box 39"/>
            <p:cNvSpPr txBox="1">
              <a:spLocks noChangeArrowheads="1"/>
            </p:cNvSpPr>
            <p:nvPr/>
          </p:nvSpPr>
          <p:spPr bwMode="auto">
            <a:xfrm>
              <a:off x="8247063" y="388937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华文细黑" panose="02010600040101010101" pitchFamily="2" charset="-122"/>
                </a:rPr>
                <a:t>id</a:t>
              </a:r>
              <a:r>
                <a:rPr lang="en-US" altLang="zh-CN" sz="2400" baseline="-25000">
                  <a:ea typeface="华文细黑" panose="02010600040101010101" pitchFamily="2" charset="-122"/>
                </a:rPr>
                <a:t>2</a:t>
              </a:r>
              <a:endParaRPr lang="en-US" altLang="zh-CN" sz="2400" baseline="-25000">
                <a:ea typeface="华文细黑" panose="02010600040101010101" pitchFamily="2" charset="-122"/>
              </a:endParaRPr>
            </a:p>
          </p:txBody>
        </p:sp>
        <p:sp>
          <p:nvSpPr>
            <p:cNvPr id="32813" name="AutoShape 40"/>
            <p:cNvSpPr>
              <a:spLocks noChangeArrowheads="1"/>
            </p:cNvSpPr>
            <p:nvPr/>
          </p:nvSpPr>
          <p:spPr bwMode="auto">
            <a:xfrm>
              <a:off x="6240463" y="2954338"/>
              <a:ext cx="1081088" cy="215900"/>
            </a:xfrm>
            <a:prstGeom prst="rightArrow">
              <a:avLst>
                <a:gd name="adj1" fmla="val 50000"/>
                <a:gd name="adj2" fmla="val 125184"/>
              </a:avLst>
            </a:prstGeom>
            <a:solidFill>
              <a:schemeClr val="accent1"/>
            </a:solidFill>
            <a:ln w="9525" algn="ctr">
              <a:solidFill>
                <a:schemeClr val="tx1"/>
              </a:solidFill>
              <a:miter lim="800000"/>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32814" name="AutoShape 41"/>
            <p:cNvSpPr>
              <a:spLocks noChangeArrowheads="1"/>
            </p:cNvSpPr>
            <p:nvPr/>
          </p:nvSpPr>
          <p:spPr bwMode="auto">
            <a:xfrm>
              <a:off x="6097588" y="3241675"/>
              <a:ext cx="215900" cy="792163"/>
            </a:xfrm>
            <a:prstGeom prst="upArrow">
              <a:avLst>
                <a:gd name="adj1" fmla="val 50000"/>
                <a:gd name="adj2" fmla="val 91728"/>
              </a:avLst>
            </a:prstGeom>
            <a:solidFill>
              <a:schemeClr val="accent1"/>
            </a:solidFill>
            <a:ln w="9525" algn="ctr">
              <a:solidFill>
                <a:schemeClr val="tx1"/>
              </a:solidFill>
              <a:miter lim="800000"/>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32815" name="AutoShape 42"/>
            <p:cNvSpPr>
              <a:spLocks noChangeArrowheads="1"/>
            </p:cNvSpPr>
            <p:nvPr/>
          </p:nvSpPr>
          <p:spPr bwMode="auto">
            <a:xfrm>
              <a:off x="6600826" y="4105275"/>
              <a:ext cx="215900" cy="865188"/>
            </a:xfrm>
            <a:prstGeom prst="downArrow">
              <a:avLst>
                <a:gd name="adj1" fmla="val 50000"/>
                <a:gd name="adj2" fmla="val 100184"/>
              </a:avLst>
            </a:prstGeom>
            <a:solidFill>
              <a:schemeClr val="accent1"/>
            </a:solidFill>
            <a:ln w="9525" algn="ctr">
              <a:solidFill>
                <a:schemeClr val="tx1"/>
              </a:solidFill>
              <a:miter lim="800000"/>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32816" name="AutoShape 44"/>
            <p:cNvSpPr>
              <a:spLocks noChangeArrowheads="1"/>
            </p:cNvSpPr>
            <p:nvPr/>
          </p:nvSpPr>
          <p:spPr bwMode="auto">
            <a:xfrm>
              <a:off x="6672263" y="3314700"/>
              <a:ext cx="217488" cy="647700"/>
            </a:xfrm>
            <a:prstGeom prst="curvedRightArrow">
              <a:avLst>
                <a:gd name="adj1" fmla="val 59562"/>
                <a:gd name="adj2" fmla="val 119124"/>
                <a:gd name="adj3" fmla="val 33333"/>
              </a:avLst>
            </a:prstGeom>
            <a:solidFill>
              <a:schemeClr val="accent1"/>
            </a:solidFill>
            <a:ln w="9525">
              <a:solidFill>
                <a:schemeClr val="tx1"/>
              </a:solidFill>
              <a:miter lim="800000"/>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32817" name="Text Box 46"/>
            <p:cNvSpPr txBox="1">
              <a:spLocks noChangeArrowheads="1"/>
            </p:cNvSpPr>
            <p:nvPr/>
          </p:nvSpPr>
          <p:spPr bwMode="auto">
            <a:xfrm>
              <a:off x="7481888" y="2365375"/>
              <a:ext cx="996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1600">
                  <a:solidFill>
                    <a:srgbClr val="FF0000"/>
                  </a:solidFill>
                  <a:ea typeface="华文细黑" panose="02010600040101010101" pitchFamily="2" charset="-122"/>
                </a:rPr>
                <a:t>继承属性</a:t>
              </a:r>
              <a:endParaRPr lang="zh-CN" altLang="en-US" sz="1600">
                <a:solidFill>
                  <a:srgbClr val="FF0000"/>
                </a:solidFill>
                <a:ea typeface="华文细黑" panose="02010600040101010101" pitchFamily="2" charset="-122"/>
              </a:endParaRPr>
            </a:p>
          </p:txBody>
        </p:sp>
        <p:sp>
          <p:nvSpPr>
            <p:cNvPr id="32818" name="Text Box 47"/>
            <p:cNvSpPr txBox="1">
              <a:spLocks noChangeArrowheads="1"/>
            </p:cNvSpPr>
            <p:nvPr/>
          </p:nvSpPr>
          <p:spPr bwMode="auto">
            <a:xfrm>
              <a:off x="5580063" y="432276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1600">
                  <a:solidFill>
                    <a:srgbClr val="FF0000"/>
                  </a:solidFill>
                  <a:ea typeface="华文细黑" panose="02010600040101010101" pitchFamily="2" charset="-122"/>
                </a:rPr>
                <a:t>综合</a:t>
              </a:r>
              <a:endParaRPr lang="zh-CN" altLang="en-US" sz="1600">
                <a:solidFill>
                  <a:srgbClr val="FF0000"/>
                </a:solidFill>
                <a:ea typeface="华文细黑" panose="02010600040101010101" pitchFamily="2" charset="-122"/>
              </a:endParaRPr>
            </a:p>
          </p:txBody>
        </p:sp>
        <p:sp>
          <p:nvSpPr>
            <p:cNvPr id="32819" name="Line 51"/>
            <p:cNvSpPr>
              <a:spLocks noChangeShapeType="1"/>
            </p:cNvSpPr>
            <p:nvPr/>
          </p:nvSpPr>
          <p:spPr bwMode="auto">
            <a:xfrm>
              <a:off x="7680326" y="3267075"/>
              <a:ext cx="0"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2820" name="Text Box 52"/>
            <p:cNvSpPr txBox="1">
              <a:spLocks noChangeArrowheads="1"/>
            </p:cNvSpPr>
            <p:nvPr/>
          </p:nvSpPr>
          <p:spPr bwMode="auto">
            <a:xfrm>
              <a:off x="7537451" y="3771900"/>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b="1">
                  <a:ea typeface="华文细黑" panose="02010600040101010101" pitchFamily="2" charset="-122"/>
                </a:rPr>
                <a:t>,</a:t>
              </a:r>
              <a:endParaRPr lang="en-US" altLang="zh-CN" b="1">
                <a:ea typeface="华文细黑"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38627"/>
                                        </p:tgtEl>
                                        <p:attrNameLst>
                                          <p:attrName>style.visibility</p:attrName>
                                        </p:attrNameLst>
                                      </p:cBhvr>
                                      <p:to>
                                        <p:strVal val="visible"/>
                                      </p:to>
                                    </p:set>
                                    <p:animEffect transition="in" filter="strips(downRight)">
                                      <p:cBhvr>
                                        <p:cTn id="12" dur="500"/>
                                        <p:tgtEl>
                                          <p:spTgt spid="5386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672">
                                            <p:txEl>
                                              <p:pRg st="0" end="0"/>
                                            </p:txEl>
                                          </p:spTgt>
                                        </p:tgtEl>
                                        <p:attrNameLst>
                                          <p:attrName>style.visibility</p:attrName>
                                        </p:attrNameLst>
                                      </p:cBhvr>
                                      <p:to>
                                        <p:strVal val="visible"/>
                                      </p:to>
                                    </p:set>
                                    <p:animEffect transition="in" filter="fade">
                                      <p:cBhvr>
                                        <p:cTn id="17" dur="500"/>
                                        <p:tgtEl>
                                          <p:spTgt spid="53867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340A1FB-345E-46D2-A915-D7130E6BCC77}"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34819" name="Rectangle 2"/>
          <p:cNvSpPr>
            <a:spLocks noGrp="1" noChangeArrowheads="1"/>
          </p:cNvSpPr>
          <p:nvPr>
            <p:ph type="body" sz="half" idx="1"/>
          </p:nvPr>
        </p:nvSpPr>
        <p:spPr>
          <a:xfrm>
            <a:off x="250825" y="1000125"/>
            <a:ext cx="8750300" cy="773113"/>
          </a:xfrm>
        </p:spPr>
        <p:txBody>
          <a:bodyPr/>
          <a:lstStyle/>
          <a:p>
            <a:pPr eaLnBrk="1" hangingPunct="1">
              <a:lnSpc>
                <a:spcPct val="130000"/>
              </a:lnSpc>
              <a:buFont typeface="Wingdings" panose="05000000000000000000" pitchFamily="2" charset="2"/>
              <a:buNone/>
            </a:pPr>
            <a:r>
              <a:rPr lang="en-US" altLang="zh-CN" sz="2200"/>
              <a:t>2’ </a:t>
            </a:r>
            <a:r>
              <a:rPr lang="zh-CN" altLang="zh-CN" sz="1800"/>
              <a:t>为生成变量说明的文法 构造一种翻译模式将每个标识符的类型登入名字表中。</a:t>
            </a:r>
            <a:endParaRPr lang="en-US" altLang="zh-CN" sz="1800"/>
          </a:p>
        </p:txBody>
      </p:sp>
      <p:graphicFrame>
        <p:nvGraphicFramePr>
          <p:cNvPr id="538627" name="Group 3"/>
          <p:cNvGraphicFramePr>
            <a:graphicFrameLocks noGrp="1"/>
          </p:cNvGraphicFramePr>
          <p:nvPr>
            <p:ph sz="half" idx="2"/>
            <p:custDataLst>
              <p:tags r:id="rId1"/>
            </p:custDataLst>
          </p:nvPr>
        </p:nvGraphicFramePr>
        <p:xfrm>
          <a:off x="323850" y="1987550"/>
          <a:ext cx="4391025" cy="2798762"/>
        </p:xfrm>
        <a:graphic>
          <a:graphicData uri="http://schemas.openxmlformats.org/drawingml/2006/table">
            <a:tbl>
              <a:tblPr/>
              <a:tblGrid>
                <a:gridCol w="1520873"/>
                <a:gridCol w="2870152"/>
              </a:tblGrid>
              <a:tr h="45067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产生式</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语义规则</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7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(1)D</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TL</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L.in:=</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T.type</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7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int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T.type</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:=integer</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7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(3)</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real</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T.type</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:=real</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26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(4)L</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L</a:t>
                      </a:r>
                      <a:r>
                        <a:rPr kumimoji="0" lang="en-US" altLang="zh-CN" sz="20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,id</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a:t>
                      </a:r>
                      <a:r>
                        <a:rPr kumimoji="0" lang="en-US" altLang="zh-CN" sz="20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.in:=</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L.in</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8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(5)</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id</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addtype</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id.entry</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L.in</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43" name="Rectangle 49"/>
          <p:cNvSpPr>
            <a:spLocks noChangeArrowheads="1"/>
          </p:cNvSpPr>
          <p:nvPr/>
        </p:nvSpPr>
        <p:spPr bwMode="auto">
          <a:xfrm>
            <a:off x="457200" y="277813"/>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chemeClr val="tx2"/>
                </a:solidFill>
                <a:latin typeface="华文细黑" panose="02010600040101010101" pitchFamily="2" charset="-122"/>
                <a:ea typeface="华文细黑" panose="02010600040101010101" pitchFamily="2" charset="-122"/>
              </a:rPr>
              <a:t>第</a:t>
            </a:r>
            <a:r>
              <a:rPr lang="en-US" altLang="zh-CN" sz="3600" b="1" dirty="0">
                <a:solidFill>
                  <a:schemeClr val="tx2"/>
                </a:solidFill>
                <a:latin typeface="+mj-lt"/>
                <a:ea typeface="华文细黑" panose="02010600040101010101" pitchFamily="2" charset="-122"/>
                <a:cs typeface="+mj-cs"/>
              </a:rPr>
              <a:t>8</a:t>
            </a:r>
            <a:r>
              <a:rPr lang="zh-CN" altLang="en-US" sz="3600" b="1" dirty="0">
                <a:solidFill>
                  <a:schemeClr val="tx2"/>
                </a:solidFill>
                <a:latin typeface="华文细黑" panose="02010600040101010101" pitchFamily="2" charset="-122"/>
                <a:ea typeface="华文细黑" panose="02010600040101010101" pitchFamily="2" charset="-122"/>
              </a:rPr>
              <a:t>章  语法制导翻译和中间代码生成</a:t>
            </a:r>
            <a:endParaRPr lang="en-US" altLang="zh-CN" sz="3600" b="1" dirty="0">
              <a:solidFill>
                <a:schemeClr val="tx2"/>
              </a:solidFill>
              <a:latin typeface="华文细黑" panose="02010600040101010101" pitchFamily="2" charset="-122"/>
              <a:ea typeface="华文细黑" panose="02010600040101010101" pitchFamily="2" charset="-122"/>
            </a:endParaRPr>
          </a:p>
        </p:txBody>
      </p:sp>
      <p:sp>
        <p:nvSpPr>
          <p:cNvPr id="33" name="TextBox 32"/>
          <p:cNvSpPr txBox="1">
            <a:spLocks noChangeArrowheads="1"/>
          </p:cNvSpPr>
          <p:nvPr/>
        </p:nvSpPr>
        <p:spPr bwMode="auto">
          <a:xfrm>
            <a:off x="4857750" y="1928813"/>
            <a:ext cx="4143375"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1800" b="1" dirty="0">
                <a:ea typeface="华文细黑" panose="02010600040101010101" pitchFamily="2" charset="-122"/>
              </a:rPr>
              <a:t>D</a:t>
            </a:r>
            <a:r>
              <a:rPr lang="zh-CN" altLang="en-US" sz="1800" b="1" dirty="0">
                <a:ea typeface="华文细黑" panose="02010600040101010101" pitchFamily="2" charset="-122"/>
              </a:rPr>
              <a:t>→</a:t>
            </a:r>
            <a:r>
              <a:rPr lang="en-US" altLang="zh-CN" sz="1800" b="1" dirty="0" err="1">
                <a:ea typeface="华文细黑" panose="02010600040101010101" pitchFamily="2" charset="-122"/>
              </a:rPr>
              <a:t>iL</a:t>
            </a:r>
            <a:r>
              <a:rPr lang="en-US" altLang="zh-CN" sz="1800" b="1" dirty="0">
                <a:ea typeface="华文细黑" panose="02010600040101010101" pitchFamily="2" charset="-122"/>
              </a:rPr>
              <a:t>      {D</a:t>
            </a:r>
            <a:r>
              <a:rPr lang="fr-FR" altLang="zh-CN" sz="1800" b="1" dirty="0">
                <a:ea typeface="华文细黑" panose="02010600040101010101" pitchFamily="2" charset="-122"/>
              </a:rPr>
              <a:t>.type</a:t>
            </a:r>
            <a:r>
              <a:rPr lang="zh-CN" altLang="en-US" sz="1800" b="1" dirty="0">
                <a:ea typeface="华文细黑" panose="02010600040101010101" pitchFamily="2" charset="-122"/>
              </a:rPr>
              <a:t>：</a:t>
            </a:r>
            <a:r>
              <a:rPr lang="fr-FR" altLang="zh-CN" sz="1800" b="1" dirty="0">
                <a:ea typeface="华文细黑" panose="02010600040101010101" pitchFamily="2" charset="-122"/>
              </a:rPr>
              <a:t>= L.type</a:t>
            </a:r>
            <a:r>
              <a:rPr lang="zh-CN" altLang="en-US" sz="1800" b="1" dirty="0">
                <a:ea typeface="华文细黑" panose="02010600040101010101" pitchFamily="2" charset="-122"/>
              </a:rPr>
              <a:t>；</a:t>
            </a:r>
            <a:endParaRPr lang="zh-CN" altLang="en-US" sz="1800" b="1" dirty="0">
              <a:ea typeface="华文细黑" panose="02010600040101010101" pitchFamily="2" charset="-122"/>
            </a:endParaRPr>
          </a:p>
          <a:p>
            <a:pPr eaLnBrk="1" hangingPunct="1">
              <a:lnSpc>
                <a:spcPct val="150000"/>
              </a:lnSpc>
            </a:pPr>
            <a:r>
              <a:rPr lang="fr-FR" altLang="zh-CN" sz="1800" b="1" dirty="0">
                <a:ea typeface="华文细黑" panose="02010600040101010101" pitchFamily="2" charset="-122"/>
              </a:rPr>
              <a:t>                  addtype</a:t>
            </a:r>
            <a:r>
              <a:rPr lang="zh-CN" altLang="en-US" sz="1800" b="1" dirty="0">
                <a:ea typeface="华文细黑" panose="02010600040101010101" pitchFamily="2" charset="-122"/>
              </a:rPr>
              <a:t>（</a:t>
            </a:r>
            <a:r>
              <a:rPr lang="fr-FR" altLang="zh-CN" sz="1800" b="1" dirty="0">
                <a:ea typeface="华文细黑" panose="02010600040101010101" pitchFamily="2" charset="-122"/>
              </a:rPr>
              <a:t>i.entry</a:t>
            </a:r>
            <a:r>
              <a:rPr lang="zh-CN" altLang="en-US" sz="1800" b="1" dirty="0">
                <a:ea typeface="华文细黑" panose="02010600040101010101" pitchFamily="2" charset="-122"/>
              </a:rPr>
              <a:t>，</a:t>
            </a:r>
            <a:r>
              <a:rPr lang="fr-FR" altLang="zh-CN" sz="1800" b="1" dirty="0">
                <a:ea typeface="华文细黑" panose="02010600040101010101" pitchFamily="2" charset="-122"/>
              </a:rPr>
              <a:t>D.type}</a:t>
            </a:r>
            <a:endParaRPr lang="zh-CN" altLang="en-US" sz="1800" b="1" dirty="0">
              <a:ea typeface="华文细黑" panose="02010600040101010101" pitchFamily="2" charset="-122"/>
            </a:endParaRPr>
          </a:p>
          <a:p>
            <a:pPr eaLnBrk="1" hangingPunct="1">
              <a:lnSpc>
                <a:spcPct val="150000"/>
              </a:lnSpc>
            </a:pPr>
            <a:r>
              <a:rPr lang="fr-FR" altLang="zh-CN" sz="1800" b="1" dirty="0">
                <a:ea typeface="华文细黑" panose="02010600040101010101" pitchFamily="2" charset="-122"/>
              </a:rPr>
              <a:t>L</a:t>
            </a:r>
            <a:r>
              <a:rPr lang="zh-CN" altLang="en-US" sz="1800" b="1" dirty="0">
                <a:ea typeface="华文细黑" panose="02010600040101010101" pitchFamily="2" charset="-122"/>
              </a:rPr>
              <a:t>→</a:t>
            </a:r>
            <a:r>
              <a:rPr lang="fr-FR" altLang="zh-CN" sz="1800" b="1" dirty="0">
                <a:ea typeface="华文细黑" panose="02010600040101010101" pitchFamily="2" charset="-122"/>
              </a:rPr>
              <a:t>,iL</a:t>
            </a:r>
            <a:r>
              <a:rPr lang="fr-FR" altLang="zh-CN" sz="1800" b="1" baseline="30000" dirty="0">
                <a:ea typeface="华文细黑" panose="02010600040101010101" pitchFamily="2" charset="-122"/>
              </a:rPr>
              <a:t>1</a:t>
            </a:r>
            <a:r>
              <a:rPr lang="fr-FR" altLang="zh-CN" sz="1800" b="1" dirty="0">
                <a:ea typeface="华文细黑" panose="02010600040101010101" pitchFamily="2" charset="-122"/>
              </a:rPr>
              <a:t>    { L.type</a:t>
            </a:r>
            <a:r>
              <a:rPr lang="zh-CN" altLang="en-US" sz="1800" b="1" dirty="0">
                <a:ea typeface="华文细黑" panose="02010600040101010101" pitchFamily="2" charset="-122"/>
              </a:rPr>
              <a:t>：</a:t>
            </a:r>
            <a:r>
              <a:rPr lang="fr-FR" altLang="zh-CN" sz="1800" b="1" dirty="0">
                <a:ea typeface="华文细黑" panose="02010600040101010101" pitchFamily="2" charset="-122"/>
              </a:rPr>
              <a:t>= L</a:t>
            </a:r>
            <a:r>
              <a:rPr lang="fr-FR" altLang="zh-CN" sz="1800" b="1" baseline="30000" dirty="0">
                <a:ea typeface="华文细黑" panose="02010600040101010101" pitchFamily="2" charset="-122"/>
              </a:rPr>
              <a:t>1</a:t>
            </a:r>
            <a:r>
              <a:rPr lang="fr-FR" altLang="zh-CN" sz="1800" b="1" dirty="0">
                <a:ea typeface="华文细黑" panose="02010600040101010101" pitchFamily="2" charset="-122"/>
              </a:rPr>
              <a:t>.type</a:t>
            </a:r>
            <a:r>
              <a:rPr lang="zh-CN" altLang="en-US" sz="1800" b="1" dirty="0">
                <a:ea typeface="华文细黑" panose="02010600040101010101" pitchFamily="2" charset="-122"/>
              </a:rPr>
              <a:t>；</a:t>
            </a:r>
            <a:endParaRPr lang="zh-CN" altLang="en-US" sz="1800" b="1" dirty="0">
              <a:ea typeface="华文细黑" panose="02010600040101010101" pitchFamily="2" charset="-122"/>
            </a:endParaRPr>
          </a:p>
          <a:p>
            <a:pPr eaLnBrk="1" hangingPunct="1">
              <a:lnSpc>
                <a:spcPct val="150000"/>
              </a:lnSpc>
            </a:pPr>
            <a:r>
              <a:rPr lang="fr-FR" altLang="zh-CN" sz="1800" b="1" dirty="0">
                <a:ea typeface="华文细黑" panose="02010600040101010101" pitchFamily="2" charset="-122"/>
              </a:rPr>
              <a:t>                 addtype</a:t>
            </a:r>
            <a:r>
              <a:rPr lang="zh-CN" altLang="en-US" sz="1800" b="1" dirty="0">
                <a:ea typeface="华文细黑" panose="02010600040101010101" pitchFamily="2" charset="-122"/>
              </a:rPr>
              <a:t>（</a:t>
            </a:r>
            <a:r>
              <a:rPr lang="fr-FR" altLang="zh-CN" sz="1800" b="1" dirty="0">
                <a:ea typeface="华文细黑" panose="02010600040101010101" pitchFamily="2" charset="-122"/>
              </a:rPr>
              <a:t>i.entry</a:t>
            </a:r>
            <a:r>
              <a:rPr lang="zh-CN" altLang="en-US" sz="1800" b="1" dirty="0">
                <a:ea typeface="华文细黑" panose="02010600040101010101" pitchFamily="2" charset="-122"/>
              </a:rPr>
              <a:t>，</a:t>
            </a:r>
            <a:r>
              <a:rPr lang="fr-FR" altLang="zh-CN" sz="1800" b="1" dirty="0">
                <a:ea typeface="华文细黑" panose="02010600040101010101" pitchFamily="2" charset="-122"/>
              </a:rPr>
              <a:t>L.type</a:t>
            </a:r>
            <a:r>
              <a:rPr lang="zh-CN" altLang="en-US" sz="1800" b="1" dirty="0">
                <a:ea typeface="华文细黑" panose="02010600040101010101" pitchFamily="2" charset="-122"/>
              </a:rPr>
              <a:t>）</a:t>
            </a:r>
            <a:r>
              <a:rPr lang="fr-FR" altLang="zh-CN" sz="1800" b="1" dirty="0">
                <a:ea typeface="华文细黑" panose="02010600040101010101" pitchFamily="2" charset="-122"/>
              </a:rPr>
              <a:t>}</a:t>
            </a:r>
            <a:endParaRPr lang="zh-CN" altLang="en-US" sz="1800" b="1" dirty="0">
              <a:ea typeface="华文细黑" panose="02010600040101010101" pitchFamily="2" charset="-122"/>
            </a:endParaRPr>
          </a:p>
          <a:p>
            <a:pPr eaLnBrk="1" hangingPunct="1">
              <a:lnSpc>
                <a:spcPct val="150000"/>
              </a:lnSpc>
            </a:pPr>
            <a:r>
              <a:rPr lang="en-US" altLang="zh-CN" sz="1800" b="1" dirty="0">
                <a:ea typeface="华文细黑" panose="02010600040101010101" pitchFamily="2" charset="-122"/>
              </a:rPr>
              <a:t>L</a:t>
            </a:r>
            <a:r>
              <a:rPr lang="zh-CN" altLang="en-US" sz="1800" b="1" dirty="0">
                <a:ea typeface="华文细黑" panose="02010600040101010101" pitchFamily="2" charset="-122"/>
              </a:rPr>
              <a:t>→</a:t>
            </a:r>
            <a:r>
              <a:rPr lang="en-US" altLang="zh-CN" sz="1800" b="1" dirty="0">
                <a:ea typeface="华文细黑" panose="02010600040101010101" pitchFamily="2" charset="-122"/>
              </a:rPr>
              <a:t> :T	  { </a:t>
            </a:r>
            <a:r>
              <a:rPr lang="en-US" altLang="zh-CN" sz="1800" b="1" dirty="0" err="1">
                <a:ea typeface="华文细黑" panose="02010600040101010101" pitchFamily="2" charset="-122"/>
              </a:rPr>
              <a:t>L.type</a:t>
            </a:r>
            <a:r>
              <a:rPr lang="zh-CN" altLang="en-US" sz="1800" b="1" dirty="0">
                <a:ea typeface="华文细黑" panose="02010600040101010101" pitchFamily="2" charset="-122"/>
              </a:rPr>
              <a:t>：</a:t>
            </a:r>
            <a:r>
              <a:rPr lang="en-US" altLang="zh-CN" sz="1800" b="1" dirty="0">
                <a:ea typeface="华文细黑" panose="02010600040101010101" pitchFamily="2" charset="-122"/>
              </a:rPr>
              <a:t>= </a:t>
            </a:r>
            <a:r>
              <a:rPr lang="en-US" altLang="zh-CN" sz="1800" b="1" dirty="0" err="1">
                <a:ea typeface="华文细黑" panose="02010600040101010101" pitchFamily="2" charset="-122"/>
              </a:rPr>
              <a:t>T.type</a:t>
            </a:r>
            <a:r>
              <a:rPr lang="en-US" altLang="zh-CN" sz="1800" b="1" dirty="0">
                <a:ea typeface="华文细黑" panose="02010600040101010101" pitchFamily="2" charset="-122"/>
              </a:rPr>
              <a:t> }</a:t>
            </a:r>
            <a:endParaRPr lang="zh-CN" altLang="en-US" sz="1800" b="1" dirty="0">
              <a:ea typeface="华文细黑" panose="02010600040101010101" pitchFamily="2" charset="-122"/>
            </a:endParaRPr>
          </a:p>
          <a:p>
            <a:pPr eaLnBrk="1" hangingPunct="1">
              <a:lnSpc>
                <a:spcPct val="150000"/>
              </a:lnSpc>
            </a:pPr>
            <a:r>
              <a:rPr lang="en-US" altLang="zh-CN" sz="1800" b="1" dirty="0" err="1">
                <a:ea typeface="华文细黑" panose="02010600040101010101" pitchFamily="2" charset="-122"/>
              </a:rPr>
              <a:t>T→integer</a:t>
            </a:r>
            <a:r>
              <a:rPr lang="en-US" altLang="zh-CN" sz="1800" b="1" dirty="0">
                <a:ea typeface="华文细黑" panose="02010600040101010101" pitchFamily="2" charset="-122"/>
              </a:rPr>
              <a:t>   {</a:t>
            </a:r>
            <a:r>
              <a:rPr lang="en-US" altLang="zh-CN" sz="1800" b="1" dirty="0" err="1">
                <a:ea typeface="华文细黑" panose="02010600040101010101" pitchFamily="2" charset="-122"/>
              </a:rPr>
              <a:t>T.type</a:t>
            </a:r>
            <a:r>
              <a:rPr lang="en-US" altLang="zh-CN" sz="1800" b="1" dirty="0">
                <a:ea typeface="华文细黑" panose="02010600040101010101" pitchFamily="2" charset="-122"/>
              </a:rPr>
              <a:t>:=</a:t>
            </a:r>
            <a:r>
              <a:rPr lang="en-US" altLang="zh-CN" sz="1800" b="1" dirty="0" err="1">
                <a:ea typeface="华文细黑" panose="02010600040101010101" pitchFamily="2" charset="-122"/>
              </a:rPr>
              <a:t>int</a:t>
            </a:r>
            <a:r>
              <a:rPr lang="en-US" altLang="zh-CN" sz="1800" b="1" dirty="0">
                <a:ea typeface="华文细黑" panose="02010600040101010101" pitchFamily="2" charset="-122"/>
              </a:rPr>
              <a:t>}</a:t>
            </a:r>
            <a:endParaRPr lang="en-US" altLang="zh-CN" sz="1800" b="1" dirty="0">
              <a:ea typeface="华文细黑" panose="02010600040101010101" pitchFamily="2" charset="-122"/>
            </a:endParaRPr>
          </a:p>
          <a:p>
            <a:pPr eaLnBrk="1" hangingPunct="1">
              <a:lnSpc>
                <a:spcPct val="150000"/>
              </a:lnSpc>
            </a:pPr>
            <a:r>
              <a:rPr lang="en-US" altLang="zh-CN" sz="1800" b="1" dirty="0">
                <a:ea typeface="华文细黑" panose="02010600040101010101" pitchFamily="2" charset="-122"/>
              </a:rPr>
              <a:t>T</a:t>
            </a:r>
            <a:r>
              <a:rPr lang="zh-CN" altLang="en-US" sz="1800" b="1" dirty="0">
                <a:ea typeface="华文细黑" panose="02010600040101010101" pitchFamily="2" charset="-122"/>
              </a:rPr>
              <a:t>→</a:t>
            </a:r>
            <a:r>
              <a:rPr lang="en-US" altLang="zh-CN" sz="1800" b="1" dirty="0">
                <a:ea typeface="华文细黑" panose="02010600040101010101" pitchFamily="2" charset="-122"/>
              </a:rPr>
              <a:t>real	    { </a:t>
            </a:r>
            <a:r>
              <a:rPr lang="en-US" altLang="zh-CN" sz="1800" b="1" dirty="0" err="1">
                <a:ea typeface="华文细黑" panose="02010600040101010101" pitchFamily="2" charset="-122"/>
              </a:rPr>
              <a:t>T.type</a:t>
            </a:r>
            <a:r>
              <a:rPr lang="en-US" altLang="zh-CN" sz="1800" b="1" dirty="0">
                <a:ea typeface="华文细黑" panose="02010600040101010101" pitchFamily="2" charset="-122"/>
              </a:rPr>
              <a:t>:=real}</a:t>
            </a:r>
            <a:endParaRPr lang="zh-CN" altLang="en-US" sz="1800" b="1" dirty="0">
              <a:ea typeface="华文细黑" panose="02010600040101010101" pitchFamily="2" charset="-122"/>
            </a:endParaRPr>
          </a:p>
          <a:p>
            <a:pPr eaLnBrk="1" hangingPunct="1"/>
            <a:r>
              <a:rPr lang="en-US" altLang="zh-CN" sz="1800" dirty="0">
                <a:ea typeface="华文细黑" panose="02010600040101010101" pitchFamily="2" charset="-122"/>
              </a:rPr>
              <a:t>         </a:t>
            </a:r>
            <a:endParaRPr lang="zh-CN" altLang="en-US" sz="1800"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38627"/>
                                        </p:tgtEl>
                                        <p:attrNameLst>
                                          <p:attrName>style.visibility</p:attrName>
                                        </p:attrNameLst>
                                      </p:cBhvr>
                                      <p:to>
                                        <p:strVal val="visible"/>
                                      </p:to>
                                    </p:set>
                                    <p:animEffect transition="in" filter="strips(downRight)">
                                      <p:cBhvr>
                                        <p:cTn id="12" dur="500"/>
                                        <p:tgtEl>
                                          <p:spTgt spid="53862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p:tgtEl>
                                          <p:spTgt spid="33"/>
                                        </p:tgtEl>
                                        <p:attrNameLst>
                                          <p:attrName>ppt_x</p:attrName>
                                        </p:attrNameLst>
                                      </p:cBhvr>
                                      <p:tavLst>
                                        <p:tav tm="0">
                                          <p:val>
                                            <p:strVal val="#ppt_x-#ppt_w*1.125000"/>
                                          </p:val>
                                        </p:tav>
                                        <p:tav tm="100000">
                                          <p:val>
                                            <p:strVal val="#ppt_x"/>
                                          </p:val>
                                        </p:tav>
                                      </p:tavLst>
                                    </p:anim>
                                    <p:animEffect transition="in" filter="wipe(right)">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17CF948-23AB-41C5-8B3A-5D8755CEE1D8}"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36867" name="Rectangle 2"/>
          <p:cNvSpPr>
            <a:spLocks noGrp="1" noChangeArrowheads="1"/>
          </p:cNvSpPr>
          <p:nvPr>
            <p:ph type="title"/>
          </p:nvPr>
        </p:nvSpPr>
        <p:spPr>
          <a:xfrm>
            <a:off x="457200" y="277813"/>
            <a:ext cx="8229600" cy="774700"/>
          </a:xfrm>
        </p:spPr>
        <p:txBody>
          <a:bodyPr anchor="ctr"/>
          <a:lstStyle/>
          <a:p>
            <a:pPr eaLnBrk="1" hangingPunct="1"/>
            <a:r>
              <a:rPr lang="zh-CN" altLang="en-US" sz="3600" b="1"/>
              <a:t>第</a:t>
            </a:r>
            <a:r>
              <a:rPr lang="en-US" altLang="zh-CN" sz="3600" b="1"/>
              <a:t>8</a:t>
            </a:r>
            <a:r>
              <a:rPr lang="zh-CN" altLang="en-US" sz="3600" b="1"/>
              <a:t>章  语法制导翻译和中间代码生成</a:t>
            </a:r>
            <a:endParaRPr lang="en-US" altLang="zh-CN" sz="3600" b="1"/>
          </a:p>
        </p:txBody>
      </p:sp>
      <p:sp>
        <p:nvSpPr>
          <p:cNvPr id="36868" name="Text Box 3"/>
          <p:cNvSpPr txBox="1">
            <a:spLocks noChangeArrowheads="1"/>
          </p:cNvSpPr>
          <p:nvPr/>
        </p:nvSpPr>
        <p:spPr bwMode="auto">
          <a:xfrm>
            <a:off x="323850" y="1773238"/>
            <a:ext cx="84963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kumimoji="1" lang="zh-CN" altLang="en-US" sz="2400" b="1" dirty="0">
                <a:ea typeface="华文细黑" panose="02010600040101010101" pitchFamily="2" charset="-122"/>
              </a:rPr>
              <a:t>        在</a:t>
            </a:r>
            <a:r>
              <a:rPr lang="zh-CN" altLang="en-US" sz="2400" b="1" dirty="0">
                <a:ea typeface="华文细黑" panose="02010600040101010101" pitchFamily="2" charset="-122"/>
              </a:rPr>
              <a:t>语法制导翻译</a:t>
            </a:r>
            <a:r>
              <a:rPr kumimoji="1" lang="zh-CN" altLang="en-US" sz="2400" b="1" dirty="0">
                <a:ea typeface="华文细黑" panose="02010600040101010101" pitchFamily="2" charset="-122"/>
              </a:rPr>
              <a:t>中，我们可以用一个或多个子程序（称为语义动作）来完成产生式的语义分析，并把这些语义动作插入到产生式中相应位置，从而形成</a:t>
            </a:r>
            <a:r>
              <a:rPr kumimoji="1" lang="zh-CN" altLang="en-US" sz="2400" b="1" dirty="0">
                <a:solidFill>
                  <a:srgbClr val="FF0000"/>
                </a:solidFill>
                <a:ea typeface="华文细黑" panose="02010600040101010101" pitchFamily="2" charset="-122"/>
              </a:rPr>
              <a:t>翻译文法</a:t>
            </a:r>
            <a:r>
              <a:rPr kumimoji="1" lang="zh-CN" altLang="en-US" sz="2400" b="1" dirty="0">
                <a:ea typeface="华文细黑" panose="02010600040101010101" pitchFamily="2" charset="-122"/>
              </a:rPr>
              <a:t>。当在语法分析过程中使用该产生式时，就可以在适当的时机调用这些动作，完成所需要的翻译；</a:t>
            </a:r>
            <a:endParaRPr kumimoji="1" lang="zh-CN" altLang="en-US" sz="2400" b="1" dirty="0">
              <a:ea typeface="华文细黑" panose="02010600040101010101" pitchFamily="2" charset="-122"/>
            </a:endParaRPr>
          </a:p>
          <a:p>
            <a:r>
              <a:rPr kumimoji="1" lang="zh-CN" altLang="en-US" sz="2400" b="1" dirty="0">
                <a:ea typeface="华文细黑" panose="02010600040101010101" pitchFamily="2" charset="-122"/>
              </a:rPr>
              <a:t>        </a:t>
            </a:r>
            <a:r>
              <a:rPr kumimoji="1" lang="zh-CN" altLang="en-US" sz="2400" b="1" dirty="0">
                <a:solidFill>
                  <a:srgbClr val="000000"/>
                </a:solidFill>
                <a:ea typeface="华文细黑" panose="02010600040101010101" pitchFamily="2" charset="-122"/>
              </a:rPr>
              <a:t>进一步，可</a:t>
            </a:r>
            <a:r>
              <a:rPr kumimoji="1" lang="zh-CN" altLang="en-US" sz="2400" b="1" dirty="0">
                <a:ea typeface="华文细黑" panose="02010600040101010101" pitchFamily="2" charset="-122"/>
              </a:rPr>
              <a:t>根据产生式所包含的语义，</a:t>
            </a:r>
            <a:r>
              <a:rPr kumimoji="1" lang="zh-CN" altLang="en-US" sz="2400" b="1" dirty="0">
                <a:solidFill>
                  <a:srgbClr val="000000"/>
                </a:solidFill>
                <a:ea typeface="华文细黑" panose="02010600040101010101" pitchFamily="2" charset="-122"/>
              </a:rPr>
              <a:t>分析文法中每个符号的语义，并将这些语义以属性的形式附加到相应的符号上；再根据产生式所包含的语义，给出符号间属性的求值规则，从而形成所谓的</a:t>
            </a:r>
            <a:r>
              <a:rPr kumimoji="1" lang="zh-CN" altLang="en-US" sz="2400" b="1" dirty="0">
                <a:solidFill>
                  <a:srgbClr val="FF0000"/>
                </a:solidFill>
                <a:ea typeface="华文细黑" panose="02010600040101010101" pitchFamily="2" charset="-122"/>
              </a:rPr>
              <a:t>属性翻译文法</a:t>
            </a:r>
            <a:r>
              <a:rPr kumimoji="1" lang="zh-CN" altLang="en-US" sz="2400" b="1" dirty="0">
                <a:solidFill>
                  <a:srgbClr val="000000"/>
                </a:solidFill>
                <a:ea typeface="华文细黑" panose="02010600040101010101" pitchFamily="2" charset="-122"/>
              </a:rPr>
              <a:t>，即</a:t>
            </a:r>
            <a:r>
              <a:rPr kumimoji="1" lang="zh-CN" altLang="en-US" sz="2400" b="1" dirty="0">
                <a:solidFill>
                  <a:srgbClr val="FF0000"/>
                </a:solidFill>
                <a:ea typeface="华文细黑" panose="02010600040101010101" pitchFamily="2" charset="-122"/>
              </a:rPr>
              <a:t>属性文法</a:t>
            </a:r>
            <a:r>
              <a:rPr kumimoji="1" lang="zh-CN" altLang="en-US" sz="2400" b="1" dirty="0">
                <a:solidFill>
                  <a:srgbClr val="000000"/>
                </a:solidFill>
                <a:ea typeface="华文细黑" panose="02010600040101010101" pitchFamily="2" charset="-122"/>
              </a:rPr>
              <a:t>。</a:t>
            </a:r>
            <a:endParaRPr kumimoji="1" lang="en-US" altLang="zh-CN" sz="2400" b="1" dirty="0">
              <a:solidFill>
                <a:srgbClr val="000000"/>
              </a:solidFill>
              <a:ea typeface="华文细黑" panose="02010600040101010101" pitchFamily="2" charset="-122"/>
            </a:endParaRPr>
          </a:p>
          <a:p>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这样，当在语法分析中使用该产生式时，可根据属性求值规则对相应属性进行求值，从而完成翻译。</a:t>
            </a:r>
            <a:endParaRPr kumimoji="1" lang="zh-CN" altLang="en-US" sz="2400" b="1" dirty="0">
              <a:solidFill>
                <a:srgbClr val="000000"/>
              </a:solidFill>
              <a:ea typeface="华文细黑" panose="02010600040101010101" pitchFamily="2" charset="-122"/>
            </a:endParaRPr>
          </a:p>
        </p:txBody>
      </p:sp>
      <p:sp>
        <p:nvSpPr>
          <p:cNvPr id="36869" name="Text Box 4"/>
          <p:cNvSpPr txBox="1">
            <a:spLocks noChangeArrowheads="1"/>
          </p:cNvSpPr>
          <p:nvPr/>
        </p:nvSpPr>
        <p:spPr bwMode="auto">
          <a:xfrm>
            <a:off x="468313" y="1196975"/>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3 </a:t>
            </a:r>
            <a:r>
              <a:rPr lang="zh-CN" altLang="en-US" b="1">
                <a:solidFill>
                  <a:srgbClr val="003399"/>
                </a:solidFill>
                <a:ea typeface="华文细黑" panose="02010600040101010101" pitchFamily="2" charset="-122"/>
              </a:rPr>
              <a:t>语法制导定义</a:t>
            </a:r>
            <a:endParaRPr lang="en-US" altLang="zh-CN"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dissolve">
                                      <p:cBhvr>
                                        <p:cTn id="7" dur="500"/>
                                        <p:tgtEl>
                                          <p:spTgt spid="36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dissolve">
                                      <p:cBhvr>
                                        <p:cTn id="12" dur="500"/>
                                        <p:tgtEl>
                                          <p:spTgt spid="36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dissolve">
                                      <p:cBhvr>
                                        <p:cTn id="17" dur="500"/>
                                        <p:tgtEl>
                                          <p:spTgt spid="368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3C4A6A5-9EB9-464A-B13A-6FE8242B9355}"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38915" name="Text Box 3"/>
          <p:cNvSpPr txBox="1">
            <a:spLocks noChangeArrowheads="1"/>
          </p:cNvSpPr>
          <p:nvPr/>
        </p:nvSpPr>
        <p:spPr bwMode="auto">
          <a:xfrm>
            <a:off x="323850" y="1125538"/>
            <a:ext cx="8496300"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1" lang="en-US" altLang="zh-CN" sz="2400" dirty="0">
                <a:ea typeface="华文细黑" panose="02010600040101010101" pitchFamily="2" charset="-122"/>
              </a:rPr>
              <a:t>         Knuth</a:t>
            </a:r>
            <a:r>
              <a:rPr kumimoji="1" lang="zh-CN" altLang="en-US" sz="2400" dirty="0">
                <a:ea typeface="华文细黑" panose="02010600040101010101" pitchFamily="2" charset="-122"/>
              </a:rPr>
              <a:t>在</a:t>
            </a:r>
            <a:r>
              <a:rPr kumimoji="1" lang="en-US" altLang="zh-CN" sz="2400" dirty="0">
                <a:ea typeface="华文细黑" panose="02010600040101010101" pitchFamily="2" charset="-122"/>
              </a:rPr>
              <a:t>1968</a:t>
            </a:r>
            <a:r>
              <a:rPr kumimoji="1" lang="zh-CN" altLang="en-US" sz="2400" dirty="0">
                <a:ea typeface="华文细黑" panose="02010600040101010101" pitchFamily="2" charset="-122"/>
              </a:rPr>
              <a:t>年首次提出属性文法的概念。</a:t>
            </a:r>
            <a:endParaRPr kumimoji="1" lang="zh-CN" altLang="en-US" sz="2400" dirty="0">
              <a:ea typeface="华文细黑" panose="02010600040101010101" pitchFamily="2" charset="-122"/>
            </a:endParaRPr>
          </a:p>
          <a:p>
            <a:pPr>
              <a:lnSpc>
                <a:spcPct val="120000"/>
              </a:lnSpc>
            </a:pPr>
            <a:r>
              <a:rPr kumimoji="1" lang="zh-CN" altLang="en-US" sz="2400" dirty="0">
                <a:ea typeface="华文细黑" panose="02010600040101010101" pitchFamily="2" charset="-122"/>
              </a:rPr>
              <a:t>         属性文法是在上下文无关文法的基础上，为每个文法符号（</a:t>
            </a:r>
            <a:r>
              <a:rPr kumimoji="1" lang="en-US" altLang="zh-CN" sz="2400" dirty="0">
                <a:ea typeface="华文细黑" panose="02010600040101010101" pitchFamily="2" charset="-122"/>
              </a:rPr>
              <a:t>V</a:t>
            </a:r>
            <a:r>
              <a:rPr kumimoji="1" lang="en-US" altLang="zh-CN" sz="2400" baseline="-25000" dirty="0">
                <a:ea typeface="华文细黑" panose="02010600040101010101" pitchFamily="2" charset="-122"/>
              </a:rPr>
              <a:t>T</a:t>
            </a:r>
            <a:r>
              <a:rPr kumimoji="1" lang="zh-CN" altLang="en-US" sz="2400" dirty="0">
                <a:ea typeface="华文细黑" panose="02010600040101010101" pitchFamily="2" charset="-122"/>
              </a:rPr>
              <a:t>或</a:t>
            </a:r>
            <a:r>
              <a:rPr kumimoji="1" lang="en-US" altLang="zh-CN" sz="2400" dirty="0">
                <a:ea typeface="华文细黑" panose="02010600040101010101" pitchFamily="2" charset="-122"/>
              </a:rPr>
              <a:t>V</a:t>
            </a:r>
            <a:r>
              <a:rPr kumimoji="1" lang="en-US" altLang="zh-CN" sz="2400" baseline="-25000" dirty="0">
                <a:ea typeface="华文细黑" panose="02010600040101010101" pitchFamily="2" charset="-122"/>
              </a:rPr>
              <a:t>N</a:t>
            </a:r>
            <a:r>
              <a:rPr kumimoji="1" lang="zh-CN" altLang="en-US" sz="2400" dirty="0">
                <a:ea typeface="华文细黑" panose="02010600040101010101" pitchFamily="2" charset="-122"/>
              </a:rPr>
              <a:t>）配备若干属性，属性实质上是对翻译目标和获得的中间信息等的抽象。</a:t>
            </a:r>
            <a:endParaRPr kumimoji="1" lang="en-US" altLang="zh-CN" sz="2400" dirty="0">
              <a:ea typeface="华文细黑" panose="02010600040101010101" pitchFamily="2" charset="-122"/>
            </a:endParaRPr>
          </a:p>
          <a:p>
            <a:pPr>
              <a:lnSpc>
                <a:spcPct val="120000"/>
              </a:lnSpc>
              <a:spcBef>
                <a:spcPts val="200"/>
              </a:spcBef>
            </a:pPr>
            <a:r>
              <a:rPr kumimoji="1" lang="en-US" altLang="zh-CN" sz="2400" dirty="0">
                <a:ea typeface="华文细黑" panose="02010600040101010101" pitchFamily="2" charset="-122"/>
              </a:rPr>
              <a:t>        </a:t>
            </a:r>
            <a:r>
              <a:rPr kumimoji="1" lang="zh-CN" altLang="en-US" sz="2400" dirty="0">
                <a:ea typeface="华文细黑" panose="02010600040101010101" pitchFamily="2" charset="-122"/>
              </a:rPr>
              <a:t>属性文法组成：</a:t>
            </a:r>
            <a:endParaRPr kumimoji="1" lang="zh-CN" altLang="en-US" sz="2400" dirty="0">
              <a:ea typeface="华文细黑" panose="02010600040101010101" pitchFamily="2" charset="-122"/>
            </a:endParaRPr>
          </a:p>
          <a:p>
            <a:pPr>
              <a:lnSpc>
                <a:spcPct val="120000"/>
              </a:lnSpc>
            </a:pPr>
            <a:r>
              <a:rPr kumimoji="1" lang="zh-CN" altLang="en-US" sz="2400" dirty="0">
                <a:ea typeface="华文细黑" panose="02010600040101010101" pitchFamily="2" charset="-122"/>
              </a:rPr>
              <a:t>	 （</a:t>
            </a:r>
            <a:r>
              <a:rPr kumimoji="1" lang="en-US" altLang="zh-CN" sz="2400" dirty="0">
                <a:ea typeface="华文细黑" panose="02010600040101010101" pitchFamily="2" charset="-122"/>
              </a:rPr>
              <a:t>1</a:t>
            </a:r>
            <a:r>
              <a:rPr kumimoji="1" lang="zh-CN" altLang="en-US" sz="2400" dirty="0">
                <a:ea typeface="华文细黑" panose="02010600040101010101" pitchFamily="2" charset="-122"/>
              </a:rPr>
              <a:t>）上下文无关文法</a:t>
            </a:r>
            <a:endParaRPr kumimoji="1" lang="zh-CN" altLang="en-US" sz="2400" dirty="0">
              <a:ea typeface="华文细黑" panose="02010600040101010101" pitchFamily="2" charset="-122"/>
            </a:endParaRPr>
          </a:p>
          <a:p>
            <a:pPr>
              <a:lnSpc>
                <a:spcPct val="120000"/>
              </a:lnSpc>
            </a:pPr>
            <a:r>
              <a:rPr kumimoji="1" lang="zh-CN" altLang="en-US" sz="2400" dirty="0">
                <a:ea typeface="华文细黑" panose="02010600040101010101" pitchFamily="2" charset="-122"/>
              </a:rPr>
              <a:t>	 （</a:t>
            </a:r>
            <a:r>
              <a:rPr kumimoji="1" lang="en-US" altLang="zh-CN" sz="2400" dirty="0">
                <a:ea typeface="华文细黑" panose="02010600040101010101" pitchFamily="2" charset="-122"/>
              </a:rPr>
              <a:t>2</a:t>
            </a:r>
            <a:r>
              <a:rPr kumimoji="1" lang="zh-CN" altLang="en-US" sz="2400" dirty="0">
                <a:ea typeface="华文细黑" panose="02010600040101010101" pitchFamily="2" charset="-122"/>
              </a:rPr>
              <a:t>）一系列语义规则（附在</a:t>
            </a:r>
            <a:r>
              <a:rPr kumimoji="1" lang="en-US" altLang="zh-CN" sz="2400" dirty="0">
                <a:ea typeface="华文细黑" panose="02010600040101010101" pitchFamily="2" charset="-122"/>
              </a:rPr>
              <a:t>G</a:t>
            </a:r>
            <a:r>
              <a:rPr kumimoji="1" lang="zh-CN" altLang="en-US" sz="2400" dirty="0">
                <a:ea typeface="华文细黑" panose="02010600040101010101" pitchFamily="2" charset="-122"/>
              </a:rPr>
              <a:t>的每个产生式上）</a:t>
            </a:r>
            <a:endParaRPr kumimoji="1" lang="zh-CN" altLang="en-US" sz="2400" dirty="0">
              <a:ea typeface="华文细黑" panose="02010600040101010101" pitchFamily="2" charset="-122"/>
            </a:endParaRPr>
          </a:p>
          <a:p>
            <a:pPr>
              <a:lnSpc>
                <a:spcPct val="120000"/>
              </a:lnSpc>
            </a:pPr>
            <a:r>
              <a:rPr kumimoji="1" lang="zh-CN" altLang="en-US" sz="2400" dirty="0">
                <a:ea typeface="华文细黑" panose="02010600040101010101" pitchFamily="2" charset="-122"/>
              </a:rPr>
              <a:t>        在语义分析中，完成附在所用产生式上的语义规则所描述的动作，实现语义处理。</a:t>
            </a:r>
            <a:endParaRPr kumimoji="1" lang="zh-CN" altLang="en-US" sz="2400" dirty="0">
              <a:ea typeface="华文细黑" panose="02010600040101010101" pitchFamily="2" charset="-122"/>
            </a:endParaRPr>
          </a:p>
        </p:txBody>
      </p:sp>
      <p:sp>
        <p:nvSpPr>
          <p:cNvPr id="38916" name="Text Box 4"/>
          <p:cNvSpPr txBox="1">
            <a:spLocks noChangeArrowheads="1"/>
          </p:cNvSpPr>
          <p:nvPr/>
        </p:nvSpPr>
        <p:spPr bwMode="auto">
          <a:xfrm>
            <a:off x="539750" y="3175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8.2  </a:t>
            </a:r>
            <a:r>
              <a:rPr lang="zh-CN" altLang="en-US" b="1">
                <a:solidFill>
                  <a:srgbClr val="003399"/>
                </a:solidFill>
                <a:ea typeface="华文细黑" panose="02010600040101010101" pitchFamily="2" charset="-122"/>
              </a:rPr>
              <a:t>属性文法</a:t>
            </a:r>
            <a:endParaRPr lang="zh-CN" altLang="en-US"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p:tgtEl>
                                          <p:spTgt spid="3891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891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p:tgtEl>
                                          <p:spTgt spid="3891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891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p:tgtEl>
                                          <p:spTgt spid="3891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8915">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8915">
                                            <p:txEl>
                                              <p:pRg st="3" end="3"/>
                                            </p:txEl>
                                          </p:spTgt>
                                        </p:tgtEl>
                                        <p:attrNameLst>
                                          <p:attrName>style.visibility</p:attrName>
                                        </p:attrNameLst>
                                      </p:cBhvr>
                                      <p:to>
                                        <p:strVal val="visible"/>
                                      </p:to>
                                    </p:set>
                                    <p:anim calcmode="lin" valueType="num">
                                      <p:cBhvr additive="base">
                                        <p:cTn id="23" dur="500"/>
                                        <p:tgtEl>
                                          <p:spTgt spid="38915">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8915">
                                            <p:txEl>
                                              <p:pRg st="3" end="3"/>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 calcmode="lin" valueType="num">
                                      <p:cBhvr additive="base">
                                        <p:cTn id="27" dur="500"/>
                                        <p:tgtEl>
                                          <p:spTgt spid="38915">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891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38915">
                                            <p:txEl>
                                              <p:pRg st="5" end="5"/>
                                            </p:txEl>
                                          </p:spTgt>
                                        </p:tgtEl>
                                        <p:attrNameLst>
                                          <p:attrName>style.visibility</p:attrName>
                                        </p:attrNameLst>
                                      </p:cBhvr>
                                      <p:to>
                                        <p:strVal val="visible"/>
                                      </p:to>
                                    </p:set>
                                    <p:anim calcmode="lin" valueType="num">
                                      <p:cBhvr additive="base">
                                        <p:cTn id="33" dur="500"/>
                                        <p:tgtEl>
                                          <p:spTgt spid="38915">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1DF5B3F-5CCB-465F-A7E1-EF3BB22CDF6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40963" name="Text Box 3"/>
          <p:cNvSpPr txBox="1">
            <a:spLocks noChangeArrowheads="1"/>
          </p:cNvSpPr>
          <p:nvPr/>
        </p:nvSpPr>
        <p:spPr bwMode="auto">
          <a:xfrm>
            <a:off x="323850" y="1196975"/>
            <a:ext cx="8712646"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15000"/>
              </a:lnSpc>
            </a:pPr>
            <a:r>
              <a:rPr kumimoji="1" lang="zh-CN" altLang="en-US" sz="2400" dirty="0">
                <a:ea typeface="华文细黑" panose="02010600040101010101" pitchFamily="2" charset="-122"/>
              </a:rPr>
              <a:t>属性文法</a:t>
            </a:r>
            <a:r>
              <a:rPr kumimoji="1" lang="en-US" altLang="zh-CN" sz="2400" dirty="0">
                <a:ea typeface="华文细黑" panose="02010600040101010101" pitchFamily="2" charset="-122"/>
              </a:rPr>
              <a:t>(attribute grammar)</a:t>
            </a:r>
            <a:r>
              <a:rPr kumimoji="1" lang="zh-CN" altLang="en-US" sz="2400" dirty="0">
                <a:ea typeface="华文细黑" panose="02010600040101010101" pitchFamily="2" charset="-122"/>
              </a:rPr>
              <a:t>是一个三元组</a:t>
            </a:r>
            <a:r>
              <a:rPr kumimoji="1" lang="en-US" altLang="zh-CN" sz="2400" dirty="0">
                <a:ea typeface="华文细黑" panose="02010600040101010101" pitchFamily="2" charset="-122"/>
              </a:rPr>
              <a:t>:A=(G,V,F),</a:t>
            </a:r>
            <a:r>
              <a:rPr kumimoji="1" lang="zh-CN" altLang="en-US" sz="2400" dirty="0">
                <a:ea typeface="华文细黑" panose="02010600040101010101" pitchFamily="2" charset="-122"/>
              </a:rPr>
              <a:t>其中 ：</a:t>
            </a:r>
            <a:endParaRPr kumimoji="1" lang="zh-CN" altLang="en-US" sz="2400" dirty="0">
              <a:ea typeface="华文细黑" panose="02010600040101010101" pitchFamily="2" charset="-122"/>
            </a:endParaRPr>
          </a:p>
          <a:p>
            <a:pPr>
              <a:lnSpc>
                <a:spcPct val="115000"/>
              </a:lnSpc>
            </a:pPr>
            <a:r>
              <a:rPr kumimoji="1" lang="en-US" altLang="zh-CN" sz="2400" dirty="0">
                <a:ea typeface="华文细黑" panose="02010600040101010101" pitchFamily="2" charset="-122"/>
              </a:rPr>
              <a:t>     </a:t>
            </a:r>
            <a:endParaRPr kumimoji="1" lang="en-US" altLang="zh-CN" sz="2400" dirty="0">
              <a:ea typeface="华文细黑" panose="02010600040101010101" pitchFamily="2" charset="-122"/>
            </a:endParaRPr>
          </a:p>
          <a:p>
            <a:pPr>
              <a:lnSpc>
                <a:spcPct val="115000"/>
              </a:lnSpc>
            </a:pPr>
            <a:r>
              <a:rPr kumimoji="1" lang="en-US" altLang="zh-CN" sz="2400" dirty="0">
                <a:ea typeface="华文细黑" panose="02010600040101010101" pitchFamily="2" charset="-122"/>
              </a:rPr>
              <a:t>        G: </a:t>
            </a:r>
            <a:r>
              <a:rPr kumimoji="1" lang="zh-CN" altLang="en-US" sz="2400" dirty="0">
                <a:ea typeface="华文细黑" panose="02010600040101010101" pitchFamily="2" charset="-122"/>
              </a:rPr>
              <a:t>是一个</a:t>
            </a:r>
            <a:r>
              <a:rPr kumimoji="1" lang="zh-CN" altLang="en-US" sz="2400" b="1" dirty="0">
                <a:ea typeface="华文细黑" panose="02010600040101010101" pitchFamily="2" charset="-122"/>
              </a:rPr>
              <a:t>上下文无关文法</a:t>
            </a:r>
            <a:r>
              <a:rPr kumimoji="1" lang="zh-CN" altLang="en-US" sz="2400" dirty="0">
                <a:ea typeface="华文细黑" panose="02010600040101010101" pitchFamily="2" charset="-122"/>
              </a:rPr>
              <a:t>；</a:t>
            </a:r>
            <a:endParaRPr kumimoji="1" lang="zh-CN" altLang="en-US" sz="2400" dirty="0">
              <a:ea typeface="华文细黑" panose="02010600040101010101" pitchFamily="2" charset="-122"/>
            </a:endParaRPr>
          </a:p>
          <a:p>
            <a:pPr>
              <a:lnSpc>
                <a:spcPct val="115000"/>
              </a:lnSpc>
            </a:pPr>
            <a:r>
              <a:rPr kumimoji="1" lang="en-US" altLang="zh-CN" sz="2400" dirty="0">
                <a:ea typeface="华文细黑" panose="02010600040101010101" pitchFamily="2" charset="-122"/>
              </a:rPr>
              <a:t>        V: </a:t>
            </a:r>
            <a:r>
              <a:rPr kumimoji="1" lang="zh-CN" altLang="en-US" sz="2400" b="1" dirty="0">
                <a:ea typeface="华文细黑" panose="02010600040101010101" pitchFamily="2" charset="-122"/>
              </a:rPr>
              <a:t>有穷的属性集</a:t>
            </a:r>
            <a:r>
              <a:rPr kumimoji="1" lang="en-US" altLang="zh-CN" sz="2400" dirty="0">
                <a:ea typeface="华文细黑" panose="02010600040101010101" pitchFamily="2" charset="-122"/>
              </a:rPr>
              <a:t>,</a:t>
            </a:r>
            <a:r>
              <a:rPr kumimoji="1" lang="zh-CN" altLang="en-US" sz="2400" dirty="0">
                <a:ea typeface="华文细黑" panose="02010600040101010101" pitchFamily="2" charset="-122"/>
              </a:rPr>
              <a:t>每个属性与文法的一个终结符或非终结符相连，这些属性代表与文法符号相关的信息。如符号的类型、值等等。属性加工的过程即语义处理的过程；</a:t>
            </a:r>
            <a:endParaRPr kumimoji="1" lang="zh-CN" altLang="en-US" sz="2400" dirty="0">
              <a:ea typeface="华文细黑" panose="02010600040101010101" pitchFamily="2" charset="-122"/>
            </a:endParaRPr>
          </a:p>
          <a:p>
            <a:pPr>
              <a:lnSpc>
                <a:spcPct val="115000"/>
              </a:lnSpc>
            </a:pPr>
            <a:r>
              <a:rPr kumimoji="1" lang="en-US" altLang="zh-CN" sz="2400" dirty="0">
                <a:ea typeface="华文细黑" panose="02010600040101010101" pitchFamily="2" charset="-122"/>
              </a:rPr>
              <a:t>        F: </a:t>
            </a:r>
            <a:r>
              <a:rPr kumimoji="1" lang="zh-CN" altLang="en-US" sz="2400" dirty="0">
                <a:ea typeface="华文细黑" panose="02010600040101010101" pitchFamily="2" charset="-122"/>
              </a:rPr>
              <a:t>关于属性的断言或一组</a:t>
            </a:r>
            <a:r>
              <a:rPr kumimoji="1" lang="zh-CN" altLang="en-US" sz="2400" b="1" dirty="0">
                <a:ea typeface="华文细黑" panose="02010600040101010101" pitchFamily="2" charset="-122"/>
              </a:rPr>
              <a:t>属性的计算规则</a:t>
            </a:r>
            <a:r>
              <a:rPr kumimoji="1" lang="en-US" altLang="zh-CN" sz="2400" dirty="0">
                <a:ea typeface="华文细黑" panose="02010600040101010101" pitchFamily="2" charset="-122"/>
              </a:rPr>
              <a:t>(</a:t>
            </a:r>
            <a:r>
              <a:rPr kumimoji="1" lang="zh-CN" altLang="en-US" sz="2400" dirty="0">
                <a:ea typeface="华文细黑" panose="02010600040101010101" pitchFamily="2" charset="-122"/>
              </a:rPr>
              <a:t>称为语义规则</a:t>
            </a:r>
            <a:r>
              <a:rPr kumimoji="1" lang="en-US" altLang="zh-CN" sz="2400" dirty="0">
                <a:ea typeface="华文细黑" panose="02010600040101010101" pitchFamily="2" charset="-122"/>
              </a:rPr>
              <a:t>)</a:t>
            </a:r>
            <a:r>
              <a:rPr kumimoji="1" lang="zh-CN" altLang="en-US" sz="2400" dirty="0">
                <a:ea typeface="华文细黑" panose="02010600040101010101" pitchFamily="2" charset="-122"/>
              </a:rPr>
              <a:t>。断言或语义规则与一个产生式相联，只引用该产生式左端或右端的终结符或非终结符相关的属性。</a:t>
            </a:r>
            <a:endParaRPr kumimoji="1" lang="zh-CN" altLang="en-US" sz="2400" dirty="0">
              <a:ea typeface="华文细黑" panose="02010600040101010101" pitchFamily="2" charset="-122"/>
            </a:endParaRPr>
          </a:p>
        </p:txBody>
      </p:sp>
      <p:sp>
        <p:nvSpPr>
          <p:cNvPr id="40964" name="Text Box 6"/>
          <p:cNvSpPr txBox="1">
            <a:spLocks noChangeArrowheads="1"/>
          </p:cNvSpPr>
          <p:nvPr/>
        </p:nvSpPr>
        <p:spPr bwMode="auto">
          <a:xfrm>
            <a:off x="539750" y="3175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8.2  </a:t>
            </a:r>
            <a:r>
              <a:rPr lang="zh-CN" altLang="en-US" b="1">
                <a:solidFill>
                  <a:srgbClr val="003399"/>
                </a:solidFill>
                <a:ea typeface="华文细黑" panose="02010600040101010101" pitchFamily="2" charset="-122"/>
              </a:rPr>
              <a:t>属性文法</a:t>
            </a:r>
            <a:endParaRPr lang="zh-CN" altLang="en-US"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Effect transition="in" filter="fade">
                                      <p:cBhvr>
                                        <p:cTn id="23"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C93EDBB-DBA2-4538-95FA-58C09889706B}"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171" name="Text Box 2"/>
          <p:cNvSpPr txBox="1">
            <a:spLocks noChangeArrowheads="1"/>
          </p:cNvSpPr>
          <p:nvPr/>
        </p:nvSpPr>
        <p:spPr bwMode="auto">
          <a:xfrm>
            <a:off x="323850" y="1309688"/>
            <a:ext cx="8424614"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kumimoji="1" lang="en-US" altLang="zh-CN" b="1" dirty="0">
                <a:solidFill>
                  <a:schemeClr val="tx2"/>
                </a:solidFill>
                <a:ea typeface="华文细黑" panose="02010600040101010101" pitchFamily="2" charset="-122"/>
              </a:rPr>
              <a:t>1 </a:t>
            </a:r>
            <a:r>
              <a:rPr kumimoji="1" lang="zh-CN" altLang="en-US" b="1" dirty="0">
                <a:solidFill>
                  <a:schemeClr val="tx2"/>
                </a:solidFill>
                <a:ea typeface="华文细黑" panose="02010600040101010101" pitchFamily="2" charset="-122"/>
              </a:rPr>
              <a:t>语义分析的作用</a:t>
            </a:r>
            <a:endParaRPr kumimoji="1" lang="zh-CN" altLang="en-US" b="1" dirty="0">
              <a:solidFill>
                <a:schemeClr val="tx2"/>
              </a:solidFill>
              <a:ea typeface="华文细黑" panose="02010600040101010101" pitchFamily="2" charset="-122"/>
            </a:endParaRPr>
          </a:p>
          <a:p>
            <a:endParaRPr kumimoji="1" lang="zh-CN" altLang="en-US" b="1" dirty="0">
              <a:solidFill>
                <a:schemeClr val="tx2"/>
              </a:solidFill>
              <a:ea typeface="华文细黑" panose="02010600040101010101" pitchFamily="2" charset="-122"/>
            </a:endParaRPr>
          </a:p>
          <a:p>
            <a:r>
              <a:rPr kumimoji="1" lang="zh-CN" altLang="en-US" sz="2400" b="1" dirty="0">
                <a:ea typeface="华文细黑" panose="02010600040101010101" pitchFamily="2" charset="-122"/>
              </a:rPr>
              <a:t>词法分析和语法分析只检查了源程序的拼写、结构是否正确，但是对程序内部的逻辑含义并未考虑。</a:t>
            </a:r>
            <a:endParaRPr kumimoji="1" lang="zh-CN" altLang="en-US" sz="2400" b="1" dirty="0">
              <a:ea typeface="华文细黑" panose="02010600040101010101" pitchFamily="2" charset="-122"/>
            </a:endParaRPr>
          </a:p>
          <a:p>
            <a:endParaRPr kumimoji="1" lang="zh-CN" altLang="en-US" sz="2400" b="1" dirty="0">
              <a:ea typeface="华文细黑" panose="02010600040101010101" pitchFamily="2" charset="-122"/>
            </a:endParaRPr>
          </a:p>
          <a:p>
            <a:r>
              <a:rPr kumimoji="1" lang="zh-CN" altLang="en-US" sz="2400" b="1" dirty="0">
                <a:ea typeface="华文细黑" panose="02010600040101010101" pitchFamily="2" charset="-122"/>
              </a:rPr>
              <a:t>要判断语义是否正确，必须依靠语义分析。 </a:t>
            </a:r>
            <a:endParaRPr kumimoji="1" lang="zh-CN" altLang="en-US" sz="2400" b="1" dirty="0">
              <a:ea typeface="华文细黑" panose="02010600040101010101" pitchFamily="2" charset="-122"/>
            </a:endParaRPr>
          </a:p>
        </p:txBody>
      </p:sp>
      <p:sp>
        <p:nvSpPr>
          <p:cNvPr id="7172" name="Text Box 3"/>
          <p:cNvSpPr txBox="1">
            <a:spLocks noChangeArrowheads="1"/>
          </p:cNvSpPr>
          <p:nvPr/>
        </p:nvSpPr>
        <p:spPr bwMode="auto">
          <a:xfrm>
            <a:off x="541338" y="333375"/>
            <a:ext cx="575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latin typeface="华文细黑" panose="02010600040101010101" pitchFamily="2" charset="-122"/>
                <a:ea typeface="华文细黑" panose="02010600040101010101" pitchFamily="2" charset="-122"/>
              </a:rPr>
              <a:t>8.1 </a:t>
            </a:r>
            <a:r>
              <a:rPr lang="zh-CN" altLang="en-US" b="1">
                <a:solidFill>
                  <a:srgbClr val="003399"/>
                </a:solidFill>
                <a:latin typeface="华文细黑" panose="02010600040101010101" pitchFamily="2" charset="-122"/>
                <a:ea typeface="华文细黑" panose="02010600040101010101" pitchFamily="2" charset="-122"/>
              </a:rPr>
              <a:t>语义分析概述</a:t>
            </a:r>
            <a:endParaRPr lang="zh-CN" altLang="en-US"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fade">
                                      <p:cBhvr>
                                        <p:cTn id="7" dur="500"/>
                                        <p:tgtEl>
                                          <p:spTgt spid="7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4" end="4"/>
                                            </p:txEl>
                                          </p:spTgt>
                                        </p:tgtEl>
                                        <p:attrNameLst>
                                          <p:attrName>style.visibility</p:attrName>
                                        </p:attrNameLst>
                                      </p:cBhvr>
                                      <p:to>
                                        <p:strVal val="visible"/>
                                      </p:to>
                                    </p:set>
                                    <p:animEffect transition="in" filter="fade">
                                      <p:cBhvr>
                                        <p:cTn id="12"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F994308-AF83-4986-AE50-2141DE2605F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43011" name="Rectangle 2"/>
          <p:cNvSpPr>
            <a:spLocks noGrp="1" noChangeArrowheads="1"/>
          </p:cNvSpPr>
          <p:nvPr>
            <p:ph type="body" idx="1"/>
          </p:nvPr>
        </p:nvSpPr>
        <p:spPr>
          <a:xfrm>
            <a:off x="468313" y="954088"/>
            <a:ext cx="7848600" cy="4635500"/>
          </a:xfrm>
        </p:spPr>
        <p:txBody>
          <a:bodyPr/>
          <a:lstStyle/>
          <a:p>
            <a:pPr eaLnBrk="1" hangingPunct="1">
              <a:lnSpc>
                <a:spcPct val="130000"/>
              </a:lnSpc>
              <a:buFont typeface="Wingdings" panose="05000000000000000000" pitchFamily="2" charset="2"/>
              <a:buNone/>
            </a:pPr>
            <a:r>
              <a:rPr lang="en-US" altLang="zh-CN" sz="2100" b="1">
                <a:latin typeface="Times New Roman" panose="02020603050405020304" pitchFamily="18" charset="0"/>
              </a:rPr>
              <a:t>[</a:t>
            </a:r>
            <a:r>
              <a:rPr lang="zh-CN" altLang="en-US" sz="2100" b="1">
                <a:latin typeface="Times New Roman" panose="02020603050405020304" pitchFamily="18" charset="0"/>
              </a:rPr>
              <a:t>例</a:t>
            </a:r>
            <a:r>
              <a:rPr lang="en-US" altLang="zh-CN" sz="2100" b="1">
                <a:latin typeface="Times New Roman" panose="02020603050405020304" pitchFamily="18" charset="0"/>
              </a:rPr>
              <a:t>1]  </a:t>
            </a:r>
            <a:r>
              <a:rPr lang="zh-CN" altLang="en-US" sz="2100" b="1">
                <a:latin typeface="Times New Roman" panose="02020603050405020304" pitchFamily="18" charset="0"/>
              </a:rPr>
              <a:t>表达式文法：</a:t>
            </a:r>
            <a:r>
              <a:rPr lang="en-US" altLang="zh-CN" sz="2100" b="1">
                <a:latin typeface="Times New Roman" panose="02020603050405020304" pitchFamily="18" charset="0"/>
              </a:rPr>
              <a:t>E</a:t>
            </a:r>
            <a:r>
              <a:rPr lang="en-US" altLang="zh-CN" sz="2000" b="1">
                <a:latin typeface="Times New Roman" panose="02020603050405020304" pitchFamily="18" charset="0"/>
                <a:sym typeface="Wingdings" panose="05000000000000000000" pitchFamily="2" charset="2"/>
              </a:rPr>
              <a:t>T+T|T or T</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a:latin typeface="Times New Roman" panose="02020603050405020304" pitchFamily="18" charset="0"/>
                <a:sym typeface="Wingdings" panose="05000000000000000000" pitchFamily="2" charset="2"/>
              </a:rPr>
              <a:t>                 	        Tn|b    </a:t>
            </a:r>
            <a:r>
              <a:rPr lang="zh-CN" altLang="en-US" sz="2000" b="1">
                <a:latin typeface="Times New Roman" panose="02020603050405020304" pitchFamily="18" charset="0"/>
                <a:sym typeface="Wingdings" panose="05000000000000000000" pitchFamily="2" charset="2"/>
              </a:rPr>
              <a:t>有关类型匹配的属性文法如下：</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a:latin typeface="Times New Roman" panose="02020603050405020304" pitchFamily="18" charset="0"/>
                <a:sym typeface="Wingdings" panose="05000000000000000000" pitchFamily="2" charset="2"/>
              </a:rPr>
              <a:t>	     ET</a:t>
            </a:r>
            <a:r>
              <a:rPr lang="en-US" altLang="zh-CN" sz="2000" b="1" baseline="30000">
                <a:latin typeface="Times New Roman" panose="02020603050405020304" pitchFamily="18" charset="0"/>
                <a:sym typeface="Wingdings" panose="05000000000000000000" pitchFamily="2" charset="2"/>
              </a:rPr>
              <a:t>1</a:t>
            </a:r>
            <a:r>
              <a:rPr lang="en-US" altLang="zh-CN" sz="2000" b="1">
                <a:latin typeface="Times New Roman" panose="02020603050405020304" pitchFamily="18" charset="0"/>
                <a:sym typeface="Wingdings" panose="05000000000000000000" pitchFamily="2" charset="2"/>
              </a:rPr>
              <a:t>+T</a:t>
            </a:r>
            <a:r>
              <a:rPr lang="en-US" altLang="zh-CN" sz="2000" b="1" baseline="30000">
                <a:latin typeface="Times New Roman" panose="02020603050405020304" pitchFamily="18" charset="0"/>
                <a:sym typeface="Wingdings" panose="05000000000000000000" pitchFamily="2" charset="2"/>
              </a:rPr>
              <a:t>2     </a:t>
            </a:r>
            <a:r>
              <a:rPr lang="en-US" altLang="zh-CN" sz="2000" b="1">
                <a:latin typeface="Times New Roman" panose="02020603050405020304" pitchFamily="18" charset="0"/>
                <a:sym typeface="Wingdings" panose="05000000000000000000" pitchFamily="2" charset="2"/>
              </a:rPr>
              <a:t> { T</a:t>
            </a:r>
            <a:r>
              <a:rPr lang="en-US" altLang="zh-CN" sz="2000" b="1" baseline="30000">
                <a:latin typeface="Times New Roman" panose="02020603050405020304" pitchFamily="18" charset="0"/>
                <a:sym typeface="Wingdings" panose="05000000000000000000" pitchFamily="2" charset="2"/>
              </a:rPr>
              <a:t>1</a:t>
            </a:r>
            <a:r>
              <a:rPr lang="en-US" altLang="zh-CN" sz="2000" b="1">
                <a:latin typeface="Times New Roman" panose="02020603050405020304" pitchFamily="18" charset="0"/>
                <a:sym typeface="Wingdings" panose="05000000000000000000" pitchFamily="2" charset="2"/>
              </a:rPr>
              <a:t>.type=int</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zh-CN" altLang="en-US" sz="2000" b="1">
                <a:latin typeface="Times New Roman" panose="02020603050405020304" pitchFamily="18" charset="0"/>
                <a:sym typeface="Wingdings" panose="05000000000000000000" pitchFamily="2" charset="2"/>
              </a:rPr>
              <a:t>     		                    </a:t>
            </a:r>
            <a:r>
              <a:rPr lang="en-US" altLang="zh-CN" sz="2000" b="1">
                <a:latin typeface="Times New Roman" panose="02020603050405020304" pitchFamily="18" charset="0"/>
                <a:sym typeface="Wingdings" panose="05000000000000000000" pitchFamily="2" charset="2"/>
              </a:rPr>
              <a:t>T</a:t>
            </a:r>
            <a:r>
              <a:rPr lang="en-US" altLang="zh-CN" sz="2000" b="1" baseline="30000">
                <a:latin typeface="Times New Roman" panose="02020603050405020304" pitchFamily="18" charset="0"/>
                <a:sym typeface="Wingdings" panose="05000000000000000000" pitchFamily="2" charset="2"/>
              </a:rPr>
              <a:t>2</a:t>
            </a:r>
            <a:r>
              <a:rPr lang="en-US" altLang="zh-CN" sz="2000" b="1">
                <a:latin typeface="Times New Roman" panose="02020603050405020304" pitchFamily="18" charset="0"/>
                <a:sym typeface="Wingdings" panose="05000000000000000000" pitchFamily="2" charset="2"/>
              </a:rPr>
              <a:t>.type=T</a:t>
            </a:r>
            <a:r>
              <a:rPr lang="en-US" altLang="zh-CN" sz="2000" b="1" baseline="30000">
                <a:latin typeface="Times New Roman" panose="02020603050405020304" pitchFamily="18" charset="0"/>
                <a:sym typeface="Wingdings" panose="05000000000000000000" pitchFamily="2" charset="2"/>
              </a:rPr>
              <a:t>1</a:t>
            </a:r>
            <a:r>
              <a:rPr lang="en-US" altLang="zh-CN" sz="2000" b="1">
                <a:latin typeface="Times New Roman" panose="02020603050405020304" pitchFamily="18" charset="0"/>
                <a:sym typeface="Wingdings" panose="05000000000000000000" pitchFamily="2" charset="2"/>
              </a:rPr>
              <a:t>.type</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a:latin typeface="Times New Roman" panose="02020603050405020304" pitchFamily="18" charset="0"/>
                <a:sym typeface="Wingdings" panose="05000000000000000000" pitchFamily="2" charset="2"/>
              </a:rPr>
              <a:t>                                  E.type:=int}</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a:latin typeface="Times New Roman" panose="02020603050405020304" pitchFamily="18" charset="0"/>
                <a:sym typeface="Wingdings" panose="05000000000000000000" pitchFamily="2" charset="2"/>
              </a:rPr>
              <a:t>           ET</a:t>
            </a:r>
            <a:r>
              <a:rPr lang="en-US" altLang="zh-CN" sz="2000" b="1" baseline="30000">
                <a:latin typeface="Times New Roman" panose="02020603050405020304" pitchFamily="18" charset="0"/>
                <a:sym typeface="Wingdings" panose="05000000000000000000" pitchFamily="2" charset="2"/>
              </a:rPr>
              <a:t>1</a:t>
            </a:r>
            <a:r>
              <a:rPr lang="en-US" altLang="zh-CN" sz="2000" b="1">
                <a:latin typeface="Times New Roman" panose="02020603050405020304" pitchFamily="18" charset="0"/>
                <a:sym typeface="Wingdings" panose="05000000000000000000" pitchFamily="2" charset="2"/>
              </a:rPr>
              <a:t> or T</a:t>
            </a:r>
            <a:r>
              <a:rPr lang="en-US" altLang="zh-CN" sz="2000" b="1" baseline="30000">
                <a:latin typeface="Times New Roman" panose="02020603050405020304" pitchFamily="18" charset="0"/>
                <a:sym typeface="Wingdings" panose="05000000000000000000" pitchFamily="2" charset="2"/>
              </a:rPr>
              <a:t>2</a:t>
            </a:r>
            <a:r>
              <a:rPr lang="en-US" altLang="zh-CN" sz="2000" b="1">
                <a:latin typeface="Times New Roman" panose="02020603050405020304" pitchFamily="18" charset="0"/>
                <a:sym typeface="Wingdings" panose="05000000000000000000" pitchFamily="2" charset="2"/>
              </a:rPr>
              <a:t> { T</a:t>
            </a:r>
            <a:r>
              <a:rPr lang="en-US" altLang="zh-CN" sz="2000" b="1" baseline="30000">
                <a:latin typeface="Times New Roman" panose="02020603050405020304" pitchFamily="18" charset="0"/>
                <a:sym typeface="Wingdings" panose="05000000000000000000" pitchFamily="2" charset="2"/>
              </a:rPr>
              <a:t>1</a:t>
            </a:r>
            <a:r>
              <a:rPr lang="en-US" altLang="zh-CN" sz="2000" b="1">
                <a:latin typeface="Times New Roman" panose="02020603050405020304" pitchFamily="18" charset="0"/>
                <a:sym typeface="Wingdings" panose="05000000000000000000" pitchFamily="2" charset="2"/>
              </a:rPr>
              <a:t>.type=bool</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zh-CN" altLang="en-US" sz="2000" b="1">
                <a:latin typeface="Times New Roman" panose="02020603050405020304" pitchFamily="18" charset="0"/>
                <a:sym typeface="Wingdings" panose="05000000000000000000" pitchFamily="2" charset="2"/>
              </a:rPr>
              <a:t>                                   </a:t>
            </a:r>
            <a:r>
              <a:rPr lang="en-US" altLang="zh-CN" sz="2000" b="1">
                <a:latin typeface="Times New Roman" panose="02020603050405020304" pitchFamily="18" charset="0"/>
                <a:sym typeface="Wingdings" panose="05000000000000000000" pitchFamily="2" charset="2"/>
              </a:rPr>
              <a:t>T</a:t>
            </a:r>
            <a:r>
              <a:rPr lang="en-US" altLang="zh-CN" sz="2000" b="1" baseline="30000">
                <a:latin typeface="Times New Roman" panose="02020603050405020304" pitchFamily="18" charset="0"/>
                <a:sym typeface="Wingdings" panose="05000000000000000000" pitchFamily="2" charset="2"/>
              </a:rPr>
              <a:t>2</a:t>
            </a:r>
            <a:r>
              <a:rPr lang="en-US" altLang="zh-CN" sz="2000" b="1">
                <a:latin typeface="Times New Roman" panose="02020603050405020304" pitchFamily="18" charset="0"/>
                <a:sym typeface="Wingdings" panose="05000000000000000000" pitchFamily="2" charset="2"/>
              </a:rPr>
              <a:t>.type=T</a:t>
            </a:r>
            <a:r>
              <a:rPr lang="en-US" altLang="zh-CN" sz="2000" b="1" baseline="30000">
                <a:latin typeface="Times New Roman" panose="02020603050405020304" pitchFamily="18" charset="0"/>
                <a:sym typeface="Wingdings" panose="05000000000000000000" pitchFamily="2" charset="2"/>
              </a:rPr>
              <a:t>1</a:t>
            </a:r>
            <a:r>
              <a:rPr lang="en-US" altLang="zh-CN" sz="2000" b="1">
                <a:latin typeface="Times New Roman" panose="02020603050405020304" pitchFamily="18" charset="0"/>
                <a:sym typeface="Wingdings" panose="05000000000000000000" pitchFamily="2" charset="2"/>
              </a:rPr>
              <a:t>.type</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a:latin typeface="Times New Roman" panose="02020603050405020304" pitchFamily="18" charset="0"/>
                <a:sym typeface="Wingdings" panose="05000000000000000000" pitchFamily="2" charset="2"/>
              </a:rPr>
              <a:t>                                   E.type:=bool}</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zh-CN" altLang="en-US" sz="2000" b="1">
                <a:latin typeface="Times New Roman" panose="02020603050405020304" pitchFamily="18" charset="0"/>
                <a:sym typeface="Wingdings" panose="05000000000000000000" pitchFamily="2" charset="2"/>
              </a:rPr>
              <a:t>           </a:t>
            </a:r>
            <a:r>
              <a:rPr lang="en-US" altLang="zh-CN" sz="2000" b="1">
                <a:latin typeface="Times New Roman" panose="02020603050405020304" pitchFamily="18" charset="0"/>
                <a:sym typeface="Wingdings" panose="05000000000000000000" pitchFamily="2" charset="2"/>
              </a:rPr>
              <a:t>Tn            {T.type:=int}</a:t>
            </a:r>
            <a:endParaRPr lang="en-US" altLang="zh-CN" sz="2000" b="1">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a:latin typeface="Times New Roman" panose="02020603050405020304" pitchFamily="18" charset="0"/>
                <a:sym typeface="Wingdings" panose="05000000000000000000" pitchFamily="2" charset="2"/>
              </a:rPr>
              <a:t>           Tb            {T.type:=bool}</a:t>
            </a:r>
            <a:endParaRPr lang="en-US" altLang="zh-CN" sz="2000" b="1">
              <a:latin typeface="Times New Roman" panose="02020603050405020304" pitchFamily="18" charset="0"/>
              <a:sym typeface="Wingdings" panose="05000000000000000000" pitchFamily="2" charset="2"/>
            </a:endParaRPr>
          </a:p>
        </p:txBody>
      </p:sp>
      <p:sp>
        <p:nvSpPr>
          <p:cNvPr id="43012" name="Text Box 7"/>
          <p:cNvSpPr txBox="1">
            <a:spLocks noChangeArrowheads="1"/>
          </p:cNvSpPr>
          <p:nvPr/>
        </p:nvSpPr>
        <p:spPr bwMode="auto">
          <a:xfrm>
            <a:off x="539750" y="3175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8.2  </a:t>
            </a:r>
            <a:r>
              <a:rPr lang="zh-CN" altLang="en-US" b="1">
                <a:solidFill>
                  <a:srgbClr val="003399"/>
                </a:solidFill>
                <a:ea typeface="华文细黑" panose="02010600040101010101" pitchFamily="2" charset="-122"/>
              </a:rPr>
              <a:t>属性文法</a:t>
            </a:r>
            <a:endParaRPr lang="zh-CN" altLang="en-US" b="1">
              <a:solidFill>
                <a:srgbClr val="003399"/>
              </a:solidFill>
              <a:ea typeface="华文细黑"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A50A7DA-6A39-4668-BB56-7D57730908F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45059" name="Text Box 3"/>
          <p:cNvSpPr txBox="1">
            <a:spLocks noChangeArrowheads="1"/>
          </p:cNvSpPr>
          <p:nvPr/>
        </p:nvSpPr>
        <p:spPr bwMode="auto">
          <a:xfrm>
            <a:off x="395536" y="1268760"/>
            <a:ext cx="8431212"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我们见到的文法的所有符号（非终结符号，终结符号，动作符号）都没有值的概念。而属性文法中的符号可以有值，这个值就叫做该符号的属性。</a:t>
            </a:r>
            <a:r>
              <a:rPr kumimoji="1" lang="zh-CN" altLang="en-US" sz="2400" b="1" dirty="0">
                <a:ea typeface="华文细黑" panose="02010600040101010101" pitchFamily="2" charset="-122"/>
                <a:cs typeface="Times New Roman" panose="02020603050405020304" pitchFamily="18" charset="0"/>
              </a:rPr>
              <a:t> </a:t>
            </a:r>
            <a:endParaRPr kumimoji="1" lang="zh-CN" altLang="en-US" sz="2400" b="1" dirty="0">
              <a:ea typeface="华文细黑" panose="02010600040101010101" pitchFamily="2" charset="-122"/>
              <a:cs typeface="Times New Roman" panose="02020603050405020304" pitchFamily="18" charset="0"/>
            </a:endParaRPr>
          </a:p>
          <a:p>
            <a:pPr algn="just"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在词法分析中，所有无符号整数这一类单词符号都用</a:t>
            </a:r>
            <a:r>
              <a:rPr kumimoji="1" lang="en-US" altLang="zh-CN" sz="2400" b="1" dirty="0">
                <a:solidFill>
                  <a:srgbClr val="000000"/>
                </a:solidFill>
                <a:ea typeface="华文细黑" panose="02010600040101010101" pitchFamily="2" charset="-122"/>
                <a:cs typeface="Times New Roman" panose="02020603050405020304" pitchFamily="18" charset="0"/>
              </a:rPr>
              <a:t>NUM</a:t>
            </a:r>
            <a:r>
              <a:rPr kumimoji="1" lang="zh-CN" altLang="en-US" sz="2400" b="1" dirty="0">
                <a:solidFill>
                  <a:srgbClr val="000000"/>
                </a:solidFill>
                <a:ea typeface="华文细黑" panose="02010600040101010101" pitchFamily="2" charset="-122"/>
                <a:cs typeface="Times New Roman" panose="02020603050405020304" pitchFamily="18" charset="0"/>
              </a:rPr>
              <a:t>作为记号，而具体的</a:t>
            </a:r>
            <a:r>
              <a:rPr kumimoji="1" lang="zh-CN" altLang="en-US" sz="2400" b="1" dirty="0">
                <a:solidFill>
                  <a:srgbClr val="000099"/>
                </a:solidFill>
                <a:ea typeface="华文细黑" panose="02010600040101010101" pitchFamily="2" charset="-122"/>
                <a:cs typeface="Times New Roman" panose="02020603050405020304" pitchFamily="18" charset="0"/>
              </a:rPr>
              <a:t>数值</a:t>
            </a:r>
            <a:r>
              <a:rPr kumimoji="1" lang="zh-CN" altLang="en-US" sz="2400" b="1" dirty="0">
                <a:solidFill>
                  <a:srgbClr val="000000"/>
                </a:solidFill>
                <a:ea typeface="华文细黑" panose="02010600040101010101" pitchFamily="2" charset="-122"/>
                <a:cs typeface="Times New Roman" panose="02020603050405020304" pitchFamily="18" charset="0"/>
              </a:rPr>
              <a:t>实际是符号</a:t>
            </a:r>
            <a:r>
              <a:rPr kumimoji="1" lang="en-US" altLang="zh-CN" sz="2400" b="1" dirty="0">
                <a:solidFill>
                  <a:srgbClr val="000000"/>
                </a:solidFill>
                <a:ea typeface="华文细黑" panose="02010600040101010101" pitchFamily="2" charset="-122"/>
                <a:cs typeface="Times New Roman" panose="02020603050405020304" pitchFamily="18" charset="0"/>
              </a:rPr>
              <a:t>NUM</a:t>
            </a:r>
            <a:r>
              <a:rPr kumimoji="1" lang="zh-CN" altLang="en-US" sz="2400" b="1" dirty="0">
                <a:solidFill>
                  <a:srgbClr val="000000"/>
                </a:solidFill>
                <a:ea typeface="华文细黑" panose="02010600040101010101" pitchFamily="2" charset="-122"/>
                <a:cs typeface="Times New Roman" panose="02020603050405020304" pitchFamily="18" charset="0"/>
              </a:rPr>
              <a:t>的</a:t>
            </a:r>
            <a:r>
              <a:rPr kumimoji="1" lang="zh-CN" altLang="en-US" sz="2400" b="1" dirty="0">
                <a:solidFill>
                  <a:srgbClr val="000099"/>
                </a:solidFill>
                <a:ea typeface="华文细黑" panose="02010600040101010101" pitchFamily="2" charset="-122"/>
                <a:cs typeface="Times New Roman" panose="02020603050405020304" pitchFamily="18" charset="0"/>
              </a:rPr>
              <a:t>属性</a:t>
            </a:r>
            <a:r>
              <a:rPr kumimoji="1" lang="zh-CN" altLang="en-US" sz="2400" b="1" dirty="0">
                <a:solidFill>
                  <a:srgbClr val="000000"/>
                </a:solidFill>
                <a:ea typeface="华文细黑" panose="02010600040101010101" pitchFamily="2" charset="-122"/>
                <a:cs typeface="Times New Roman" panose="02020603050405020304" pitchFamily="18" charset="0"/>
              </a:rPr>
              <a:t>。</a:t>
            </a:r>
            <a:endParaRPr kumimoji="1" lang="en-US" altLang="zh-CN" sz="2400" b="1" dirty="0">
              <a:solidFill>
                <a:srgbClr val="000000"/>
              </a:solidFill>
              <a:ea typeface="华文细黑" panose="02010600040101010101" pitchFamily="2" charset="-122"/>
              <a:cs typeface="Times New Roman" panose="02020603050405020304" pitchFamily="18" charset="0"/>
            </a:endParaRPr>
          </a:p>
          <a:p>
            <a:pPr algn="just"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如对于表达式</a:t>
            </a:r>
            <a:r>
              <a:rPr kumimoji="1" lang="en-US" altLang="zh-CN" sz="2400" b="1" dirty="0">
                <a:solidFill>
                  <a:srgbClr val="000000"/>
                </a:solidFill>
                <a:ea typeface="华文细黑" panose="02010600040101010101" pitchFamily="2" charset="-122"/>
                <a:cs typeface="Times New Roman" panose="02020603050405020304" pitchFamily="18" charset="0"/>
              </a:rPr>
              <a:t>3+5</a:t>
            </a:r>
            <a:r>
              <a:rPr kumimoji="1" lang="zh-CN" altLang="en-US" sz="2400" b="1" dirty="0">
                <a:solidFill>
                  <a:srgbClr val="000000"/>
                </a:solidFill>
                <a:ea typeface="华文细黑" panose="02010600040101010101" pitchFamily="2" charset="-122"/>
                <a:cs typeface="Times New Roman" panose="02020603050405020304" pitchFamily="18" charset="0"/>
              </a:rPr>
              <a:t>，经词法分析输出为</a:t>
            </a:r>
            <a:r>
              <a:rPr kumimoji="1" lang="en-US" altLang="zh-CN" sz="2400" b="1" dirty="0">
                <a:solidFill>
                  <a:srgbClr val="000000"/>
                </a:solidFill>
                <a:ea typeface="华文细黑" panose="02010600040101010101" pitchFamily="2" charset="-122"/>
                <a:cs typeface="Times New Roman" panose="02020603050405020304" pitchFamily="18" charset="0"/>
              </a:rPr>
              <a:t>NUM</a:t>
            </a:r>
            <a:r>
              <a:rPr kumimoji="1" lang="en-US" altLang="zh-CN" sz="2400" b="1" baseline="-30000" dirty="0">
                <a:solidFill>
                  <a:srgbClr val="000000"/>
                </a:solidFill>
                <a:ea typeface="华文细黑" panose="02010600040101010101" pitchFamily="2" charset="-122"/>
                <a:cs typeface="Times New Roman" panose="02020603050405020304" pitchFamily="18" charset="0"/>
              </a:rPr>
              <a:t>↑</a:t>
            </a:r>
            <a:r>
              <a:rPr kumimoji="1" lang="en-US" altLang="zh-CN" sz="2400" b="1" baseline="-25000" dirty="0">
                <a:solidFill>
                  <a:srgbClr val="000000"/>
                </a:solidFill>
                <a:ea typeface="华文细黑" panose="02010600040101010101" pitchFamily="2" charset="-122"/>
                <a:cs typeface="Times New Roman" panose="02020603050405020304" pitchFamily="18" charset="0"/>
              </a:rPr>
              <a:t>3</a:t>
            </a:r>
            <a:r>
              <a:rPr kumimoji="1" lang="en-US" altLang="zh-CN" sz="2400" b="1" dirty="0">
                <a:solidFill>
                  <a:srgbClr val="000000"/>
                </a:solidFill>
                <a:ea typeface="华文细黑" panose="02010600040101010101" pitchFamily="2" charset="-122"/>
                <a:cs typeface="Times New Roman" panose="02020603050405020304" pitchFamily="18" charset="0"/>
              </a:rPr>
              <a:t> + NUM</a:t>
            </a:r>
            <a:r>
              <a:rPr kumimoji="1" lang="en-US" altLang="zh-CN" sz="2400" b="1" baseline="-30000" dirty="0">
                <a:solidFill>
                  <a:srgbClr val="000000"/>
                </a:solidFill>
                <a:ea typeface="华文细黑" panose="02010600040101010101" pitchFamily="2" charset="-122"/>
                <a:cs typeface="Times New Roman" panose="02020603050405020304" pitchFamily="18" charset="0"/>
              </a:rPr>
              <a:t>↑</a:t>
            </a:r>
            <a:r>
              <a:rPr kumimoji="1" lang="en-US" altLang="zh-CN" sz="2400" b="1" baseline="-25000" dirty="0">
                <a:solidFill>
                  <a:srgbClr val="000000"/>
                </a:solidFill>
                <a:ea typeface="华文细黑" panose="02010600040101010101" pitchFamily="2" charset="-122"/>
                <a:cs typeface="Times New Roman" panose="02020603050405020304" pitchFamily="18" charset="0"/>
              </a:rPr>
              <a:t>5</a:t>
            </a:r>
            <a:r>
              <a:rPr kumimoji="1" lang="en-US" altLang="zh-CN" sz="2400" b="1" dirty="0">
                <a:solidFill>
                  <a:srgbClr val="000000"/>
                </a:solidFill>
                <a:ea typeface="华文细黑" panose="02010600040101010101" pitchFamily="2" charset="-122"/>
                <a:cs typeface="Times New Roman" panose="02020603050405020304" pitchFamily="18" charset="0"/>
              </a:rPr>
              <a:t> </a:t>
            </a:r>
            <a:r>
              <a:rPr kumimoji="1" lang="zh-CN" altLang="en-US" b="1" dirty="0">
                <a:solidFill>
                  <a:srgbClr val="000000"/>
                </a:solidFill>
                <a:ea typeface="华文细黑" panose="02010600040101010101" pitchFamily="2" charset="-122"/>
                <a:cs typeface="Times New Roman" panose="02020603050405020304" pitchFamily="18" charset="0"/>
              </a:rPr>
              <a:t>，</a:t>
            </a:r>
            <a:r>
              <a:rPr kumimoji="1" lang="zh-CN" altLang="en-US" sz="2400" b="1" dirty="0">
                <a:solidFill>
                  <a:srgbClr val="000000"/>
                </a:solidFill>
                <a:ea typeface="华文细黑" panose="02010600040101010101" pitchFamily="2" charset="-122"/>
                <a:cs typeface="Times New Roman" panose="02020603050405020304" pitchFamily="18" charset="0"/>
              </a:rPr>
              <a:t>其中↑</a:t>
            </a:r>
            <a:r>
              <a:rPr kumimoji="1" lang="en-US" altLang="zh-CN" sz="2400" b="1" dirty="0">
                <a:solidFill>
                  <a:srgbClr val="000000"/>
                </a:solidFill>
                <a:ea typeface="华文细黑" panose="02010600040101010101" pitchFamily="2" charset="-122"/>
                <a:cs typeface="Times New Roman" panose="02020603050405020304" pitchFamily="18" charset="0"/>
              </a:rPr>
              <a:t>3</a:t>
            </a:r>
            <a:r>
              <a:rPr kumimoji="1" lang="zh-CN" altLang="en-US" sz="2400" b="1" dirty="0">
                <a:solidFill>
                  <a:srgbClr val="000000"/>
                </a:solidFill>
                <a:ea typeface="华文细黑" panose="02010600040101010101" pitchFamily="2" charset="-122"/>
                <a:cs typeface="Times New Roman" panose="02020603050405020304" pitchFamily="18" charset="0"/>
              </a:rPr>
              <a:t>和↑</a:t>
            </a:r>
            <a:r>
              <a:rPr kumimoji="1" lang="en-US" altLang="zh-CN" sz="2400" b="1" dirty="0">
                <a:solidFill>
                  <a:srgbClr val="000000"/>
                </a:solidFill>
                <a:ea typeface="华文细黑" panose="02010600040101010101" pitchFamily="2" charset="-122"/>
                <a:cs typeface="Times New Roman" panose="02020603050405020304" pitchFamily="18" charset="0"/>
              </a:rPr>
              <a:t>5</a:t>
            </a:r>
            <a:r>
              <a:rPr kumimoji="1" lang="zh-CN" altLang="en-US" sz="2400" b="1" dirty="0">
                <a:solidFill>
                  <a:srgbClr val="000000"/>
                </a:solidFill>
                <a:ea typeface="华文细黑" panose="02010600040101010101" pitchFamily="2" charset="-122"/>
                <a:cs typeface="Times New Roman" panose="02020603050405020304" pitchFamily="18" charset="0"/>
              </a:rPr>
              <a:t>就是属性的表示，意味着第一个</a:t>
            </a:r>
            <a:r>
              <a:rPr kumimoji="1" lang="en-US" altLang="zh-CN" sz="2400" b="1" dirty="0">
                <a:solidFill>
                  <a:srgbClr val="000000"/>
                </a:solidFill>
                <a:ea typeface="华文细黑" panose="02010600040101010101" pitchFamily="2" charset="-122"/>
                <a:cs typeface="Times New Roman" panose="02020603050405020304" pitchFamily="18" charset="0"/>
              </a:rPr>
              <a:t>NUM</a:t>
            </a:r>
            <a:r>
              <a:rPr kumimoji="1" lang="zh-CN" altLang="en-US" sz="2400" b="1" dirty="0">
                <a:solidFill>
                  <a:srgbClr val="000000"/>
                </a:solidFill>
                <a:ea typeface="华文细黑" panose="02010600040101010101" pitchFamily="2" charset="-122"/>
                <a:cs typeface="Times New Roman" panose="02020603050405020304" pitchFamily="18" charset="0"/>
              </a:rPr>
              <a:t>符号的值是</a:t>
            </a:r>
            <a:r>
              <a:rPr kumimoji="1" lang="en-US" altLang="zh-CN" sz="2400" b="1" dirty="0">
                <a:solidFill>
                  <a:srgbClr val="000000"/>
                </a:solidFill>
                <a:ea typeface="华文细黑" panose="02010600040101010101" pitchFamily="2" charset="-122"/>
                <a:cs typeface="Times New Roman" panose="02020603050405020304" pitchFamily="18" charset="0"/>
              </a:rPr>
              <a:t>3</a:t>
            </a:r>
            <a:r>
              <a:rPr kumimoji="1" lang="zh-CN" altLang="en-US" sz="2400" b="1" dirty="0">
                <a:solidFill>
                  <a:srgbClr val="000000"/>
                </a:solidFill>
                <a:ea typeface="华文细黑" panose="02010600040101010101" pitchFamily="2" charset="-122"/>
                <a:cs typeface="Times New Roman" panose="02020603050405020304" pitchFamily="18" charset="0"/>
              </a:rPr>
              <a:t>，第二个</a:t>
            </a:r>
            <a:r>
              <a:rPr kumimoji="1" lang="en-US" altLang="zh-CN" sz="2400" b="1" dirty="0">
                <a:solidFill>
                  <a:srgbClr val="000000"/>
                </a:solidFill>
                <a:ea typeface="华文细黑" panose="02010600040101010101" pitchFamily="2" charset="-122"/>
                <a:cs typeface="Times New Roman" panose="02020603050405020304" pitchFamily="18" charset="0"/>
              </a:rPr>
              <a:t>NUM</a:t>
            </a:r>
            <a:r>
              <a:rPr kumimoji="1" lang="zh-CN" altLang="en-US" sz="2400" b="1" dirty="0">
                <a:solidFill>
                  <a:srgbClr val="000000"/>
                </a:solidFill>
                <a:ea typeface="华文细黑" panose="02010600040101010101" pitchFamily="2" charset="-122"/>
                <a:cs typeface="Times New Roman" panose="02020603050405020304" pitchFamily="18" charset="0"/>
              </a:rPr>
              <a:t>符号的值是</a:t>
            </a:r>
            <a:r>
              <a:rPr kumimoji="1" lang="en-US" altLang="zh-CN" sz="2400" b="1" dirty="0">
                <a:solidFill>
                  <a:srgbClr val="000000"/>
                </a:solidFill>
                <a:ea typeface="华文细黑" panose="02010600040101010101" pitchFamily="2" charset="-122"/>
                <a:cs typeface="Times New Roman" panose="02020603050405020304" pitchFamily="18" charset="0"/>
              </a:rPr>
              <a:t>5</a:t>
            </a:r>
            <a:r>
              <a:rPr kumimoji="1" lang="zh-CN" altLang="en-US" sz="2400" b="1" dirty="0">
                <a:solidFill>
                  <a:srgbClr val="000000"/>
                </a:solidFill>
                <a:ea typeface="华文细黑" panose="02010600040101010101" pitchFamily="2" charset="-122"/>
                <a:cs typeface="Times New Roman" panose="02020603050405020304" pitchFamily="18" charset="0"/>
              </a:rPr>
              <a:t>。</a:t>
            </a:r>
            <a:endParaRPr kumimoji="1" lang="zh-CN" altLang="en-US" sz="2400" b="1" dirty="0">
              <a:ea typeface="Arial Unicode MS" pitchFamily="34" charset="-122"/>
              <a:cs typeface="Times New Roman" panose="02020603050405020304" pitchFamily="18" charset="0"/>
            </a:endParaRPr>
          </a:p>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符号不但可以有属性，而且其属性还有类型。符号的属性分综合属性和继承属性两种。</a:t>
            </a:r>
            <a:r>
              <a:rPr kumimoji="1" lang="zh-CN" altLang="en-US" sz="2400" b="1" dirty="0">
                <a:ea typeface="华文细黑" panose="02010600040101010101" pitchFamily="2" charset="-122"/>
                <a:cs typeface="Times New Roman" panose="02020603050405020304" pitchFamily="18" charset="0"/>
              </a:rPr>
              <a:t> </a:t>
            </a:r>
            <a:endParaRPr kumimoji="1" lang="zh-CN" altLang="en-US" sz="2400" b="1" dirty="0">
              <a:ea typeface="华文细黑" panose="02010600040101010101" pitchFamily="2" charset="-122"/>
              <a:cs typeface="Times New Roman" panose="02020603050405020304" pitchFamily="18" charset="0"/>
            </a:endParaRPr>
          </a:p>
        </p:txBody>
      </p:sp>
      <p:sp>
        <p:nvSpPr>
          <p:cNvPr id="45060" name="Text Box 8"/>
          <p:cNvSpPr txBox="1">
            <a:spLocks noChangeArrowheads="1"/>
          </p:cNvSpPr>
          <p:nvPr/>
        </p:nvSpPr>
        <p:spPr bwMode="auto">
          <a:xfrm>
            <a:off x="539750" y="3175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3399"/>
                </a:solidFill>
                <a:ea typeface="华文细黑" panose="02010600040101010101" pitchFamily="2" charset="-122"/>
              </a:rPr>
              <a:t>8.2  </a:t>
            </a:r>
            <a:r>
              <a:rPr lang="zh-CN" altLang="en-US" b="1" dirty="0">
                <a:solidFill>
                  <a:srgbClr val="003399"/>
                </a:solidFill>
                <a:ea typeface="华文细黑" panose="02010600040101010101" pitchFamily="2" charset="-122"/>
              </a:rPr>
              <a:t>属性文法</a:t>
            </a:r>
            <a:endParaRPr lang="zh-CN" altLang="en-US" b="1" dirty="0">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DEC1F93-0668-47A3-8914-37C03E3CE573}"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47108" name="Text Box 3"/>
          <p:cNvSpPr txBox="1">
            <a:spLocks noChangeArrowheads="1"/>
          </p:cNvSpPr>
          <p:nvPr/>
        </p:nvSpPr>
        <p:spPr bwMode="auto">
          <a:xfrm>
            <a:off x="533400" y="1341438"/>
            <a:ext cx="6414864" cy="457200"/>
          </a:xfrm>
          <a:prstGeom prst="rect">
            <a:avLst/>
          </a:prstGeom>
          <a:solidFill>
            <a:srgbClr val="CCECFF"/>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ea typeface="华文细黑" panose="02010600040101010101" pitchFamily="2" charset="-122"/>
              </a:rPr>
              <a:t>能够完成输出表达式值的符号串翻译文法如下： </a:t>
            </a:r>
            <a:endParaRPr kumimoji="1" lang="zh-CN" altLang="en-US" sz="2400" b="1" dirty="0">
              <a:ea typeface="华文细黑" panose="02010600040101010101" pitchFamily="2" charset="-122"/>
            </a:endParaRPr>
          </a:p>
        </p:txBody>
      </p:sp>
      <p:sp>
        <p:nvSpPr>
          <p:cNvPr id="47110" name="Text Box 5"/>
          <p:cNvSpPr txBox="1">
            <a:spLocks noChangeArrowheads="1"/>
          </p:cNvSpPr>
          <p:nvPr/>
        </p:nvSpPr>
        <p:spPr bwMode="auto">
          <a:xfrm>
            <a:off x="3505200" y="2601566"/>
            <a:ext cx="5181600" cy="22923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文法中的动作符号</a:t>
            </a:r>
            <a:r>
              <a:rPr kumimoji="1" lang="en-US" altLang="zh-CN" sz="2400" b="1" dirty="0">
                <a:solidFill>
                  <a:srgbClr val="000000"/>
                </a:solidFill>
                <a:ea typeface="华文细黑" panose="02010600040101010101" pitchFamily="2" charset="-122"/>
              </a:rPr>
              <a:t>@ANSWER</a:t>
            </a:r>
            <a:r>
              <a:rPr kumimoji="1" lang="zh-CN" altLang="en-US" sz="2400" b="1" dirty="0">
                <a:solidFill>
                  <a:srgbClr val="000000"/>
                </a:solidFill>
                <a:ea typeface="华文细黑" panose="02010600040101010101" pitchFamily="2" charset="-122"/>
              </a:rPr>
              <a:t>的动作是输出表达式的计算结果。</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        现在的问题是如何将表达式的值传递给动作符号</a:t>
            </a:r>
            <a:r>
              <a:rPr kumimoji="1" lang="en-US" altLang="zh-CN" sz="2400" b="1" dirty="0">
                <a:solidFill>
                  <a:srgbClr val="000000"/>
                </a:solidFill>
                <a:ea typeface="华文细黑" panose="02010600040101010101" pitchFamily="2" charset="-122"/>
              </a:rPr>
              <a:t>@ANSWER</a:t>
            </a:r>
            <a:r>
              <a:rPr kumimoji="1" lang="zh-CN" altLang="en-US" sz="2400" b="1" dirty="0">
                <a:solidFill>
                  <a:srgbClr val="000000"/>
                </a:solidFill>
                <a:ea typeface="华文细黑" panose="02010600040101010101" pitchFamily="2" charset="-122"/>
              </a:rPr>
              <a:t>呢？</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    </a:t>
            </a:r>
            <a:endParaRPr kumimoji="1" lang="zh-CN" altLang="en-US" sz="2400" b="1" dirty="0">
              <a:ea typeface="华文细黑" panose="02010600040101010101" pitchFamily="2" charset="-122"/>
            </a:endParaRPr>
          </a:p>
        </p:txBody>
      </p:sp>
      <p:sp>
        <p:nvSpPr>
          <p:cNvPr id="10" name="Text Box 8"/>
          <p:cNvSpPr txBox="1">
            <a:spLocks noChangeArrowheads="1"/>
          </p:cNvSpPr>
          <p:nvPr/>
        </p:nvSpPr>
        <p:spPr bwMode="auto">
          <a:xfrm>
            <a:off x="539750" y="3175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3399"/>
                </a:solidFill>
                <a:ea typeface="华文细黑" panose="02010600040101010101" pitchFamily="2" charset="-122"/>
              </a:rPr>
              <a:t>8.2  </a:t>
            </a:r>
            <a:r>
              <a:rPr lang="zh-CN" altLang="en-US" b="1" dirty="0">
                <a:solidFill>
                  <a:srgbClr val="003399"/>
                </a:solidFill>
                <a:ea typeface="华文细黑" panose="02010600040101010101" pitchFamily="2" charset="-122"/>
              </a:rPr>
              <a:t>属性文法</a:t>
            </a:r>
            <a:endParaRPr lang="zh-CN" altLang="en-US" b="1" dirty="0">
              <a:solidFill>
                <a:srgbClr val="003399"/>
              </a:solidFill>
              <a:ea typeface="华文细黑" panose="02010600040101010101" pitchFamily="2" charset="-122"/>
            </a:endParaRPr>
          </a:p>
        </p:txBody>
      </p:sp>
      <p:sp>
        <p:nvSpPr>
          <p:cNvPr id="11" name="Text Box 6"/>
          <p:cNvSpPr txBox="1">
            <a:spLocks noChangeArrowheads="1"/>
          </p:cNvSpPr>
          <p:nvPr/>
        </p:nvSpPr>
        <p:spPr bwMode="auto">
          <a:xfrm>
            <a:off x="539750" y="811560"/>
            <a:ext cx="18000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b="1" dirty="0">
                <a:solidFill>
                  <a:srgbClr val="FF0000"/>
                </a:solidFill>
                <a:latin typeface="华文细黑" panose="02010600040101010101" pitchFamily="2" charset="-122"/>
                <a:ea typeface="华文细黑" panose="02010600040101010101" pitchFamily="2" charset="-122"/>
              </a:rPr>
              <a:t>1. </a:t>
            </a:r>
            <a:r>
              <a:rPr lang="zh-CN" altLang="en-US" sz="2400" b="1" dirty="0">
                <a:solidFill>
                  <a:srgbClr val="FF0000"/>
                </a:solidFill>
                <a:latin typeface="华文细黑" panose="02010600040101010101" pitchFamily="2" charset="-122"/>
                <a:ea typeface="华文细黑" panose="02010600040101010101" pitchFamily="2" charset="-122"/>
              </a:rPr>
              <a:t>综合属性</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47109" name="Text Box 4"/>
          <p:cNvSpPr txBox="1">
            <a:spLocks noChangeArrowheads="1"/>
          </p:cNvSpPr>
          <p:nvPr/>
        </p:nvSpPr>
        <p:spPr bwMode="auto">
          <a:xfrm>
            <a:off x="533400" y="1871316"/>
            <a:ext cx="2971800" cy="3752850"/>
          </a:xfrm>
          <a:prstGeom prst="rect">
            <a:avLst/>
          </a:prstGeom>
          <a:solidFill>
            <a:srgbClr val="FFFFCC"/>
          </a:solidFill>
          <a:ln w="9525">
            <a:solidFill>
              <a:schemeClr val="tx1"/>
            </a:solidFill>
            <a:miter lim="800000"/>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rgbClr val="000000"/>
                </a:solidFill>
                <a:ea typeface="华文细黑" panose="02010600040101010101" pitchFamily="2" charset="-122"/>
              </a:rPr>
              <a:t>① </a:t>
            </a:r>
            <a:r>
              <a:rPr kumimoji="1" lang="en-US" altLang="zh-CN" sz="2400" dirty="0">
                <a:solidFill>
                  <a:srgbClr val="000000"/>
                </a:solidFill>
                <a:ea typeface="华文细黑" panose="02010600040101010101" pitchFamily="2" charset="-122"/>
              </a:rPr>
              <a:t>S→E@ANSWER</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② E→E+T</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③ E→T</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④ T→T*F</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⑤ T→F</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⑥ F→(E)</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⑦ F→NUM</a:t>
            </a:r>
            <a:endParaRPr kumimoji="1" lang="en-US" altLang="zh-CN" sz="2400" dirty="0">
              <a:solidFill>
                <a:srgbClr val="000000"/>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7109"/>
                                        </p:tgtEl>
                                        <p:attrNameLst>
                                          <p:attrName>style.visibility</p:attrName>
                                        </p:attrNameLst>
                                      </p:cBhvr>
                                      <p:to>
                                        <p:strVal val="visible"/>
                                      </p:to>
                                    </p:set>
                                    <p:anim calcmode="lin" valueType="num">
                                      <p:cBhvr>
                                        <p:cTn id="12" dur="500" fill="hold"/>
                                        <p:tgtEl>
                                          <p:spTgt spid="47109"/>
                                        </p:tgtEl>
                                        <p:attrNameLst>
                                          <p:attrName>ppt_w</p:attrName>
                                        </p:attrNameLst>
                                      </p:cBhvr>
                                      <p:tavLst>
                                        <p:tav tm="0">
                                          <p:val>
                                            <p:fltVal val="0"/>
                                          </p:val>
                                        </p:tav>
                                        <p:tav tm="100000">
                                          <p:val>
                                            <p:strVal val="#ppt_w"/>
                                          </p:val>
                                        </p:tav>
                                      </p:tavLst>
                                    </p:anim>
                                    <p:anim calcmode="lin" valueType="num">
                                      <p:cBhvr>
                                        <p:cTn id="13" dur="500" fill="hold"/>
                                        <p:tgtEl>
                                          <p:spTgt spid="47109"/>
                                        </p:tgtEl>
                                        <p:attrNameLst>
                                          <p:attrName>ppt_h</p:attrName>
                                        </p:attrNameLst>
                                      </p:cBhvr>
                                      <p:tavLst>
                                        <p:tav tm="0">
                                          <p:val>
                                            <p:fltVal val="0"/>
                                          </p:val>
                                        </p:tav>
                                        <p:tav tm="100000">
                                          <p:val>
                                            <p:strVal val="#ppt_h"/>
                                          </p:val>
                                        </p:tav>
                                      </p:tavLst>
                                    </p:anim>
                                    <p:animEffect transition="in" filter="fade">
                                      <p:cBhvr>
                                        <p:cTn id="14" dur="500"/>
                                        <p:tgtEl>
                                          <p:spTgt spid="4710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7110"/>
                                        </p:tgtEl>
                                        <p:attrNameLst>
                                          <p:attrName>style.visibility</p:attrName>
                                        </p:attrNameLst>
                                      </p:cBhvr>
                                      <p:to>
                                        <p:strVal val="visible"/>
                                      </p:to>
                                    </p:set>
                                    <p:anim calcmode="lin" valueType="num">
                                      <p:cBhvr additive="base">
                                        <p:cTn id="19" dur="500"/>
                                        <p:tgtEl>
                                          <p:spTgt spid="47110"/>
                                        </p:tgtEl>
                                        <p:attrNameLst>
                                          <p:attrName>ppt_x</p:attrName>
                                        </p:attrNameLst>
                                      </p:cBhvr>
                                      <p:tavLst>
                                        <p:tav tm="0">
                                          <p:val>
                                            <p:strVal val="#ppt_x-#ppt_w*1.125000"/>
                                          </p:val>
                                        </p:tav>
                                        <p:tav tm="100000">
                                          <p:val>
                                            <p:strVal val="#ppt_x"/>
                                          </p:val>
                                        </p:tav>
                                      </p:tavLst>
                                    </p:anim>
                                    <p:animEffect transition="in" filter="wipe(right)">
                                      <p:cBhvr>
                                        <p:cTn id="20"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10" grpId="0" animBg="1"/>
      <p:bldP spid="471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E8EBA75-A58F-468D-82CF-620708D3956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49156" name="Text Box 4"/>
          <p:cNvSpPr txBox="1">
            <a:spLocks noChangeArrowheads="1"/>
          </p:cNvSpPr>
          <p:nvPr/>
        </p:nvSpPr>
        <p:spPr bwMode="auto">
          <a:xfrm>
            <a:off x="3505200" y="1916832"/>
            <a:ext cx="5638800" cy="35702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000000"/>
                </a:solidFill>
                <a:ea typeface="华文细黑" panose="02010600040101010101" pitchFamily="2" charset="-122"/>
              </a:rPr>
              <a:t>        设对于表达式</a:t>
            </a:r>
            <a:r>
              <a:rPr kumimoji="1" lang="en-US" altLang="zh-CN" sz="2400" b="1" dirty="0">
                <a:solidFill>
                  <a:srgbClr val="000000"/>
                </a:solidFill>
                <a:ea typeface="华文细黑" panose="02010600040101010101" pitchFamily="2" charset="-122"/>
              </a:rPr>
              <a:t>3+2*3</a:t>
            </a:r>
            <a:r>
              <a:rPr kumimoji="1" lang="zh-CN" altLang="en-US" sz="2400" b="1" dirty="0">
                <a:solidFill>
                  <a:srgbClr val="000000"/>
                </a:solidFill>
                <a:ea typeface="华文细黑" panose="02010600040101010101" pitchFamily="2" charset="-122"/>
              </a:rPr>
              <a:t>，词法分析后的结果如下：</a:t>
            </a:r>
            <a:r>
              <a:rPr kumimoji="1" lang="zh-CN" altLang="en-US" sz="2400" b="1" dirty="0">
                <a:solidFill>
                  <a:srgbClr val="FF0000"/>
                </a:solidFill>
                <a:ea typeface="华文细黑" panose="02010600040101010101" pitchFamily="2" charset="-122"/>
              </a:rPr>
              <a:t>  </a:t>
            </a:r>
            <a:endParaRPr kumimoji="1" lang="zh-CN" altLang="en-US" sz="2400" b="1" dirty="0">
              <a:solidFill>
                <a:srgbClr val="FF0000"/>
              </a:solidFill>
              <a:ea typeface="华文细黑" panose="02010600040101010101" pitchFamily="2" charset="-122"/>
            </a:endParaRPr>
          </a:p>
          <a:p>
            <a:pPr eaLnBrk="1" hangingPunct="1">
              <a:spcBef>
                <a:spcPct val="50000"/>
              </a:spcBef>
            </a:pPr>
            <a:r>
              <a:rPr kumimoji="1" lang="en-US" altLang="zh-CN" sz="2400" b="1" dirty="0">
                <a:solidFill>
                  <a:srgbClr val="FF0000"/>
                </a:solidFill>
                <a:ea typeface="华文细黑" panose="02010600040101010101" pitchFamily="2" charset="-122"/>
              </a:rPr>
              <a:t>         NUM</a:t>
            </a:r>
            <a:r>
              <a:rPr kumimoji="1" lang="en-US" altLang="zh-CN" sz="2400" b="1" baseline="-30000" dirty="0">
                <a:solidFill>
                  <a:srgbClr val="FF0000"/>
                </a:solidFill>
                <a:ea typeface="华文细黑" panose="02010600040101010101" pitchFamily="2" charset="-122"/>
              </a:rPr>
              <a:t>↑3</a:t>
            </a:r>
            <a:r>
              <a:rPr kumimoji="1" lang="en-US" altLang="zh-CN" sz="2400" b="1" dirty="0">
                <a:solidFill>
                  <a:srgbClr val="FF0000"/>
                </a:solidFill>
                <a:ea typeface="华文细黑" panose="02010600040101010101" pitchFamily="2" charset="-122"/>
              </a:rPr>
              <a:t>+ NUM</a:t>
            </a:r>
            <a:r>
              <a:rPr kumimoji="1" lang="en-US" altLang="zh-CN" sz="2400" b="1" baseline="-30000" dirty="0">
                <a:solidFill>
                  <a:srgbClr val="FF0000"/>
                </a:solidFill>
                <a:ea typeface="华文细黑" panose="02010600040101010101" pitchFamily="2" charset="-122"/>
              </a:rPr>
              <a:t>↑2</a:t>
            </a:r>
            <a:r>
              <a:rPr kumimoji="1" lang="en-US" altLang="zh-CN" sz="2400" b="1" dirty="0">
                <a:solidFill>
                  <a:srgbClr val="FF0000"/>
                </a:solidFill>
                <a:ea typeface="华文细黑" panose="02010600040101010101" pitchFamily="2" charset="-122"/>
              </a:rPr>
              <a:t>* NUM</a:t>
            </a:r>
            <a:r>
              <a:rPr kumimoji="1" lang="en-US" altLang="zh-CN" sz="2400" b="1" baseline="-30000" dirty="0">
                <a:solidFill>
                  <a:srgbClr val="FF0000"/>
                </a:solidFill>
                <a:ea typeface="华文细黑" panose="02010600040101010101" pitchFamily="2" charset="-122"/>
              </a:rPr>
              <a:t>↑3</a:t>
            </a:r>
            <a:endParaRPr kumimoji="1" lang="en-US" altLang="zh-CN" sz="2400" b="1" baseline="-30000" dirty="0">
              <a:solidFill>
                <a:srgbClr val="FF0000"/>
              </a:solidFill>
              <a:ea typeface="华文细黑" panose="02010600040101010101" pitchFamily="2" charset="-122"/>
            </a:endParaRPr>
          </a:p>
          <a:p>
            <a:pPr eaLnBrk="1" hangingPunct="1">
              <a:spcBef>
                <a:spcPct val="50000"/>
              </a:spcBef>
            </a:pPr>
            <a:r>
              <a:rPr kumimoji="1" lang="en-US" altLang="zh-CN" sz="2400" b="1" baseline="-30000"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其中</a:t>
            </a:r>
            <a:r>
              <a:rPr kumimoji="1" lang="en-US" altLang="zh-CN" sz="2400" b="1" dirty="0">
                <a:solidFill>
                  <a:srgbClr val="000000"/>
                </a:solidFill>
                <a:ea typeface="华文细黑" panose="02010600040101010101" pitchFamily="2" charset="-122"/>
              </a:rPr>
              <a:t>NUM</a:t>
            </a:r>
            <a:r>
              <a:rPr kumimoji="1" lang="zh-CN" altLang="en-US" sz="2400" b="1" dirty="0">
                <a:solidFill>
                  <a:srgbClr val="000000"/>
                </a:solidFill>
                <a:ea typeface="华文细黑" panose="02010600040101010101" pitchFamily="2" charset="-122"/>
              </a:rPr>
              <a:t>代表无符号整数，“↑数字串”是该符号的属性部分。</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        可见词法分析将所有</a:t>
            </a:r>
            <a:r>
              <a:rPr kumimoji="1" lang="zh-CN" altLang="en-US" sz="2400" b="1" dirty="0">
                <a:ea typeface="华文细黑" panose="02010600040101010101" pitchFamily="2" charset="-122"/>
              </a:rPr>
              <a:t>无符号整数用一个统一符号</a:t>
            </a:r>
            <a:r>
              <a:rPr kumimoji="1" lang="en-US" altLang="zh-CN" sz="2400" b="1" dirty="0">
                <a:solidFill>
                  <a:srgbClr val="000066"/>
                </a:solidFill>
                <a:ea typeface="华文细黑" panose="02010600040101010101" pitchFamily="2" charset="-122"/>
              </a:rPr>
              <a:t>NUM</a:t>
            </a:r>
            <a:r>
              <a:rPr kumimoji="1" lang="zh-CN" altLang="en-US" sz="2400" b="1" dirty="0">
                <a:ea typeface="华文细黑" panose="02010600040101010101" pitchFamily="2" charset="-122"/>
              </a:rPr>
              <a:t>表示，而具体的</a:t>
            </a:r>
            <a:r>
              <a:rPr kumimoji="1" lang="zh-CN" altLang="en-US" sz="2400" b="1" dirty="0">
                <a:solidFill>
                  <a:srgbClr val="000066"/>
                </a:solidFill>
                <a:ea typeface="华文细黑" panose="02010600040101010101" pitchFamily="2" charset="-122"/>
              </a:rPr>
              <a:t>数值</a:t>
            </a:r>
            <a:r>
              <a:rPr kumimoji="1" lang="zh-CN" altLang="en-US" sz="2400" b="1" dirty="0">
                <a:ea typeface="华文细黑" panose="02010600040101010101" pitchFamily="2" charset="-122"/>
              </a:rPr>
              <a:t>则在</a:t>
            </a:r>
            <a:r>
              <a:rPr kumimoji="1" lang="zh-CN" altLang="en-US" sz="2400" b="1" dirty="0">
                <a:solidFill>
                  <a:srgbClr val="000066"/>
                </a:solidFill>
                <a:ea typeface="华文细黑" panose="02010600040101010101" pitchFamily="2" charset="-122"/>
              </a:rPr>
              <a:t>属性</a:t>
            </a:r>
            <a:r>
              <a:rPr kumimoji="1" lang="zh-CN" altLang="en-US" sz="2400" b="1" dirty="0">
                <a:ea typeface="华文细黑" panose="02010600040101010101" pitchFamily="2" charset="-122"/>
              </a:rPr>
              <a:t>中体现</a:t>
            </a:r>
            <a:r>
              <a:rPr kumimoji="1" lang="zh-CN" altLang="en-US" sz="2400" b="1" dirty="0">
                <a:solidFill>
                  <a:srgbClr val="000000"/>
                </a:solidFill>
                <a:ea typeface="华文细黑" panose="02010600040101010101" pitchFamily="2" charset="-122"/>
              </a:rPr>
              <a:t>。</a:t>
            </a:r>
            <a:endParaRPr kumimoji="1" lang="zh-CN" altLang="en-US" sz="2400" b="1" dirty="0">
              <a:ea typeface="华文细黑" panose="02010600040101010101" pitchFamily="2" charset="-122"/>
            </a:endParaRPr>
          </a:p>
        </p:txBody>
      </p:sp>
      <p:sp>
        <p:nvSpPr>
          <p:cNvPr id="9" name="Text Box 8"/>
          <p:cNvSpPr txBox="1">
            <a:spLocks noChangeArrowheads="1"/>
          </p:cNvSpPr>
          <p:nvPr/>
        </p:nvSpPr>
        <p:spPr bwMode="auto">
          <a:xfrm>
            <a:off x="539750" y="3175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3399"/>
                </a:solidFill>
                <a:ea typeface="华文细黑" panose="02010600040101010101" pitchFamily="2" charset="-122"/>
              </a:rPr>
              <a:t>8.2  </a:t>
            </a:r>
            <a:r>
              <a:rPr lang="zh-CN" altLang="en-US" b="1" dirty="0">
                <a:solidFill>
                  <a:srgbClr val="003399"/>
                </a:solidFill>
                <a:ea typeface="华文细黑" panose="02010600040101010101" pitchFamily="2" charset="-122"/>
              </a:rPr>
              <a:t>属性文法</a:t>
            </a:r>
            <a:endParaRPr lang="zh-CN" altLang="en-US" b="1" dirty="0">
              <a:solidFill>
                <a:srgbClr val="003399"/>
              </a:solidFill>
              <a:ea typeface="华文细黑" panose="02010600040101010101" pitchFamily="2" charset="-122"/>
            </a:endParaRPr>
          </a:p>
        </p:txBody>
      </p:sp>
      <p:sp>
        <p:nvSpPr>
          <p:cNvPr id="11" name="Text Box 6"/>
          <p:cNvSpPr txBox="1">
            <a:spLocks noChangeArrowheads="1"/>
          </p:cNvSpPr>
          <p:nvPr/>
        </p:nvSpPr>
        <p:spPr bwMode="auto">
          <a:xfrm>
            <a:off x="539750" y="811560"/>
            <a:ext cx="18000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b="1" dirty="0">
                <a:solidFill>
                  <a:srgbClr val="FF0000"/>
                </a:solidFill>
                <a:latin typeface="华文细黑" panose="02010600040101010101" pitchFamily="2" charset="-122"/>
                <a:ea typeface="华文细黑" panose="02010600040101010101" pitchFamily="2" charset="-122"/>
              </a:rPr>
              <a:t>1. </a:t>
            </a:r>
            <a:r>
              <a:rPr lang="zh-CN" altLang="en-US" sz="2400" b="1" dirty="0">
                <a:solidFill>
                  <a:srgbClr val="FF0000"/>
                </a:solidFill>
                <a:latin typeface="华文细黑" panose="02010600040101010101" pitchFamily="2" charset="-122"/>
                <a:ea typeface="华文细黑" panose="02010600040101010101" pitchFamily="2" charset="-122"/>
              </a:rPr>
              <a:t>综合属性</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12" name="Text Box 4"/>
          <p:cNvSpPr txBox="1">
            <a:spLocks noChangeArrowheads="1"/>
          </p:cNvSpPr>
          <p:nvPr/>
        </p:nvSpPr>
        <p:spPr bwMode="auto">
          <a:xfrm>
            <a:off x="533400" y="1871316"/>
            <a:ext cx="2971800" cy="3752850"/>
          </a:xfrm>
          <a:prstGeom prst="rect">
            <a:avLst/>
          </a:prstGeom>
          <a:solidFill>
            <a:srgbClr val="FFFFCC"/>
          </a:solidFill>
          <a:ln w="9525">
            <a:solidFill>
              <a:schemeClr val="tx1"/>
            </a:solidFill>
            <a:miter lim="800000"/>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rgbClr val="000000"/>
                </a:solidFill>
                <a:ea typeface="华文细黑" panose="02010600040101010101" pitchFamily="2" charset="-122"/>
              </a:rPr>
              <a:t>① </a:t>
            </a:r>
            <a:r>
              <a:rPr kumimoji="1" lang="en-US" altLang="zh-CN" sz="2400" dirty="0">
                <a:solidFill>
                  <a:srgbClr val="000000"/>
                </a:solidFill>
                <a:ea typeface="华文细黑" panose="02010600040101010101" pitchFamily="2" charset="-122"/>
              </a:rPr>
              <a:t>S→E@ANSWER</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② E→E+T</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③ E→T</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④ T→T*F</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⑤ T→F</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⑥ F→(E)</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⑦ F→NUM</a:t>
            </a:r>
            <a:endParaRPr kumimoji="1" lang="en-US" altLang="zh-CN" sz="2400" dirty="0">
              <a:solidFill>
                <a:srgbClr val="000000"/>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 calcmode="lin" valueType="num">
                                      <p:cBhvr additive="base">
                                        <p:cTn id="7" dur="500"/>
                                        <p:tgtEl>
                                          <p:spTgt spid="4915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49156">
                                            <p:txEl>
                                              <p:pRg st="0" end="0"/>
                                            </p:txEl>
                                          </p:spTgt>
                                        </p:tgtEl>
                                      </p:cBhvr>
                                    </p:animEffect>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fade">
                                      <p:cBhvr>
                                        <p:cTn id="12" dur="500"/>
                                        <p:tgtEl>
                                          <p:spTgt spid="49156">
                                            <p:txEl>
                                              <p:pRg st="1" end="1"/>
                                            </p:txEl>
                                          </p:spTgt>
                                        </p:tgtEl>
                                      </p:cBhvr>
                                    </p:animEffect>
                                    <p:anim calcmode="lin" valueType="num">
                                      <p:cBhvr>
                                        <p:cTn id="13" dur="5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9156">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49156">
                                            <p:txEl>
                                              <p:pRg st="2" end="2"/>
                                            </p:txEl>
                                          </p:spTgt>
                                        </p:tgtEl>
                                        <p:attrNameLst>
                                          <p:attrName>style.visibility</p:attrName>
                                        </p:attrNameLst>
                                      </p:cBhvr>
                                      <p:to>
                                        <p:strVal val="visible"/>
                                      </p:to>
                                    </p:set>
                                    <p:animEffect transition="in" filter="fade">
                                      <p:cBhvr>
                                        <p:cTn id="18" dur="500"/>
                                        <p:tgtEl>
                                          <p:spTgt spid="49156">
                                            <p:txEl>
                                              <p:pRg st="2" end="2"/>
                                            </p:txEl>
                                          </p:spTgt>
                                        </p:tgtEl>
                                      </p:cBhvr>
                                    </p:animEffect>
                                    <p:anim calcmode="lin" valueType="num">
                                      <p:cBhvr>
                                        <p:cTn id="19"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491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9156">
                                            <p:txEl>
                                              <p:pRg st="3" end="3"/>
                                            </p:txEl>
                                          </p:spTgt>
                                        </p:tgtEl>
                                        <p:attrNameLst>
                                          <p:attrName>style.visibility</p:attrName>
                                        </p:attrNameLst>
                                      </p:cBhvr>
                                      <p:to>
                                        <p:strVal val="visible"/>
                                      </p:to>
                                    </p:set>
                                    <p:animEffect transition="in" filter="fade">
                                      <p:cBhvr>
                                        <p:cTn id="25" dur="500"/>
                                        <p:tgtEl>
                                          <p:spTgt spid="491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62D3CF1-3113-4AA9-A9C9-2C76D68ECB7D}"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51203" name="Rectangle 2"/>
          <p:cNvSpPr>
            <a:spLocks noGrp="1" noChangeArrowheads="1"/>
          </p:cNvSpPr>
          <p:nvPr>
            <p:ph type="title"/>
          </p:nvPr>
        </p:nvSpPr>
        <p:spPr>
          <a:xfrm>
            <a:off x="684213" y="260350"/>
            <a:ext cx="7772400" cy="457200"/>
          </a:xfrm>
        </p:spPr>
        <p:txBody>
          <a:bodyPr anchor="ctr"/>
          <a:lstStyle/>
          <a:p>
            <a:pPr eaLnBrk="1" hangingPunct="1"/>
            <a:r>
              <a:rPr lang="en-US" altLang="zh-CN" sz="2800" b="1" dirty="0">
                <a:solidFill>
                  <a:srgbClr val="FF0000"/>
                </a:solidFill>
                <a:latin typeface="华文细黑" panose="02010600040101010101" pitchFamily="2" charset="-122"/>
              </a:rPr>
              <a:t>1.</a:t>
            </a:r>
            <a:r>
              <a:rPr lang="zh-CN" altLang="en-US" sz="2800" b="1" dirty="0">
                <a:solidFill>
                  <a:srgbClr val="FF0000"/>
                </a:solidFill>
                <a:latin typeface="华文细黑" panose="02010600040101010101" pitchFamily="2" charset="-122"/>
              </a:rPr>
              <a:t>综合属性</a:t>
            </a:r>
            <a:endParaRPr lang="zh-CN" altLang="en-US" sz="2800" b="1" dirty="0">
              <a:solidFill>
                <a:srgbClr val="FF0000"/>
              </a:solidFill>
              <a:latin typeface="华文细黑" panose="02010600040101010101" pitchFamily="2" charset="-122"/>
            </a:endParaRPr>
          </a:p>
        </p:txBody>
      </p:sp>
      <p:grpSp>
        <p:nvGrpSpPr>
          <p:cNvPr id="3" name="组合 2"/>
          <p:cNvGrpSpPr/>
          <p:nvPr/>
        </p:nvGrpSpPr>
        <p:grpSpPr bwMode="auto">
          <a:xfrm>
            <a:off x="2433638" y="1412875"/>
            <a:ext cx="4168775" cy="4267200"/>
            <a:chOff x="2433638" y="1412875"/>
            <a:chExt cx="4168775" cy="4267200"/>
          </a:xfrm>
        </p:grpSpPr>
        <p:sp>
          <p:nvSpPr>
            <p:cNvPr id="51207" name="Text Box 7"/>
            <p:cNvSpPr txBox="1">
              <a:spLocks noChangeArrowheads="1"/>
            </p:cNvSpPr>
            <p:nvPr/>
          </p:nvSpPr>
          <p:spPr bwMode="auto">
            <a:xfrm>
              <a:off x="3063875" y="2927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E</a:t>
              </a:r>
              <a:endParaRPr kumimoji="1" lang="en-US" altLang="zh-CN" sz="2400">
                <a:ea typeface="华文细黑" panose="02010600040101010101" pitchFamily="2" charset="-122"/>
              </a:endParaRPr>
            </a:p>
          </p:txBody>
        </p:sp>
        <p:sp>
          <p:nvSpPr>
            <p:cNvPr id="51208" name="Text Box 20"/>
            <p:cNvSpPr txBox="1">
              <a:spLocks noChangeArrowheads="1"/>
            </p:cNvSpPr>
            <p:nvPr/>
          </p:nvSpPr>
          <p:spPr bwMode="auto">
            <a:xfrm>
              <a:off x="3063875" y="3679825"/>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endParaRPr kumimoji="1" lang="en-US" altLang="zh-CN" sz="2400">
                <a:ea typeface="华文细黑" panose="02010600040101010101" pitchFamily="2" charset="-122"/>
              </a:endParaRPr>
            </a:p>
          </p:txBody>
        </p:sp>
        <p:sp>
          <p:nvSpPr>
            <p:cNvPr id="51209" name="Text Box 22"/>
            <p:cNvSpPr txBox="1">
              <a:spLocks noChangeArrowheads="1"/>
            </p:cNvSpPr>
            <p:nvPr/>
          </p:nvSpPr>
          <p:spPr bwMode="auto">
            <a:xfrm>
              <a:off x="3063875" y="4451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endParaRPr kumimoji="1" lang="en-US" altLang="zh-CN" sz="2400">
                <a:ea typeface="华文细黑" panose="02010600040101010101" pitchFamily="2" charset="-122"/>
              </a:endParaRPr>
            </a:p>
          </p:txBody>
        </p:sp>
        <p:sp>
          <p:nvSpPr>
            <p:cNvPr id="51210" name="Text Box 3"/>
            <p:cNvSpPr txBox="1">
              <a:spLocks noChangeArrowheads="1"/>
            </p:cNvSpPr>
            <p:nvPr/>
          </p:nvSpPr>
          <p:spPr bwMode="auto">
            <a:xfrm>
              <a:off x="3825875" y="1412875"/>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S</a:t>
              </a:r>
              <a:endParaRPr kumimoji="1" lang="en-US" altLang="zh-CN" sz="2400">
                <a:ea typeface="华文细黑" panose="02010600040101010101" pitchFamily="2" charset="-122"/>
              </a:endParaRPr>
            </a:p>
          </p:txBody>
        </p:sp>
        <p:sp>
          <p:nvSpPr>
            <p:cNvPr id="51211" name="Text Box 4"/>
            <p:cNvSpPr txBox="1">
              <a:spLocks noChangeArrowheads="1"/>
            </p:cNvSpPr>
            <p:nvPr/>
          </p:nvSpPr>
          <p:spPr bwMode="auto">
            <a:xfrm>
              <a:off x="3825875" y="2165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a:ea typeface="华文细黑" panose="02010600040101010101" pitchFamily="2" charset="-122"/>
                </a:rPr>
                <a:t>E</a:t>
              </a:r>
              <a:endParaRPr kumimoji="1" lang="en-US" altLang="zh-CN" sz="2400" dirty="0">
                <a:ea typeface="华文细黑" panose="02010600040101010101" pitchFamily="2" charset="-122"/>
              </a:endParaRPr>
            </a:p>
          </p:txBody>
        </p:sp>
        <p:sp>
          <p:nvSpPr>
            <p:cNvPr id="51212" name="Text Box 5"/>
            <p:cNvSpPr txBox="1">
              <a:spLocks noChangeArrowheads="1"/>
            </p:cNvSpPr>
            <p:nvPr/>
          </p:nvSpPr>
          <p:spPr bwMode="auto">
            <a:xfrm>
              <a:off x="4587875" y="2927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endParaRPr kumimoji="1" lang="en-US" altLang="zh-CN" sz="2400">
                <a:ea typeface="华文细黑" panose="02010600040101010101" pitchFamily="2" charset="-122"/>
              </a:endParaRPr>
            </a:p>
          </p:txBody>
        </p:sp>
        <p:sp>
          <p:nvSpPr>
            <p:cNvPr id="51213" name="Text Box 6"/>
            <p:cNvSpPr txBox="1">
              <a:spLocks noChangeArrowheads="1"/>
            </p:cNvSpPr>
            <p:nvPr/>
          </p:nvSpPr>
          <p:spPr bwMode="auto">
            <a:xfrm>
              <a:off x="3825875" y="2927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a:t>
              </a:r>
              <a:endParaRPr kumimoji="1" lang="en-US" altLang="zh-CN" sz="2400">
                <a:ea typeface="华文细黑" panose="02010600040101010101" pitchFamily="2" charset="-122"/>
              </a:endParaRPr>
            </a:p>
          </p:txBody>
        </p:sp>
        <p:sp>
          <p:nvSpPr>
            <p:cNvPr id="51214" name="Text Box 8"/>
            <p:cNvSpPr txBox="1">
              <a:spLocks noChangeArrowheads="1"/>
            </p:cNvSpPr>
            <p:nvPr/>
          </p:nvSpPr>
          <p:spPr bwMode="auto">
            <a:xfrm>
              <a:off x="4352925" y="2165350"/>
              <a:ext cx="224948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a:ea typeface="华文细黑" panose="02010600040101010101" pitchFamily="2" charset="-122"/>
                </a:rPr>
                <a:t>@ANSWER </a:t>
              </a:r>
              <a:endParaRPr kumimoji="1" lang="en-US" altLang="zh-CN" sz="2400" dirty="0">
                <a:ea typeface="华文细黑" panose="02010600040101010101" pitchFamily="2" charset="-122"/>
              </a:endParaRPr>
            </a:p>
          </p:txBody>
        </p:sp>
        <p:cxnSp>
          <p:nvCxnSpPr>
            <p:cNvPr id="51215" name="AutoShape 9"/>
            <p:cNvCxnSpPr>
              <a:cxnSpLocks noChangeShapeType="1"/>
              <a:stCxn id="51210" idx="2"/>
              <a:endCxn id="51211" idx="0"/>
            </p:cNvCxnSpPr>
            <p:nvPr/>
          </p:nvCxnSpPr>
          <p:spPr bwMode="auto">
            <a:xfrm>
              <a:off x="4186238" y="1879600"/>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16" name="AutoShape 10"/>
            <p:cNvCxnSpPr>
              <a:cxnSpLocks noChangeShapeType="1"/>
              <a:stCxn id="51211" idx="2"/>
              <a:endCxn id="51207" idx="0"/>
            </p:cNvCxnSpPr>
            <p:nvPr/>
          </p:nvCxnSpPr>
          <p:spPr bwMode="auto">
            <a:xfrm flipH="1">
              <a:off x="3424238" y="2632075"/>
              <a:ext cx="76200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17" name="AutoShape 11"/>
            <p:cNvCxnSpPr>
              <a:cxnSpLocks noChangeShapeType="1"/>
              <a:stCxn id="51211" idx="2"/>
              <a:endCxn id="51213" idx="0"/>
            </p:cNvCxnSpPr>
            <p:nvPr/>
          </p:nvCxnSpPr>
          <p:spPr bwMode="auto">
            <a:xfrm>
              <a:off x="4186238" y="2632075"/>
              <a:ext cx="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18" name="AutoShape 12"/>
            <p:cNvCxnSpPr>
              <a:cxnSpLocks noChangeShapeType="1"/>
              <a:stCxn id="51211" idx="2"/>
              <a:endCxn id="51212" idx="0"/>
            </p:cNvCxnSpPr>
            <p:nvPr/>
          </p:nvCxnSpPr>
          <p:spPr bwMode="auto">
            <a:xfrm>
              <a:off x="4186238" y="2632075"/>
              <a:ext cx="76200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19" name="AutoShape 13"/>
            <p:cNvCxnSpPr>
              <a:cxnSpLocks noChangeShapeType="1"/>
              <a:stCxn id="51210" idx="2"/>
              <a:endCxn id="51214" idx="0"/>
            </p:cNvCxnSpPr>
            <p:nvPr/>
          </p:nvCxnSpPr>
          <p:spPr bwMode="auto">
            <a:xfrm>
              <a:off x="4186238" y="1879600"/>
              <a:ext cx="1292225"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1220" name="Text Box 14"/>
            <p:cNvSpPr txBox="1">
              <a:spLocks noChangeArrowheads="1"/>
            </p:cNvSpPr>
            <p:nvPr/>
          </p:nvSpPr>
          <p:spPr bwMode="auto">
            <a:xfrm>
              <a:off x="5349875" y="3689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endParaRPr kumimoji="1" lang="en-US" altLang="zh-CN" sz="2400">
                <a:ea typeface="华文细黑" panose="02010600040101010101" pitchFamily="2" charset="-122"/>
              </a:endParaRPr>
            </a:p>
          </p:txBody>
        </p:sp>
        <p:sp>
          <p:nvSpPr>
            <p:cNvPr id="51221" name="Text Box 15"/>
            <p:cNvSpPr txBox="1">
              <a:spLocks noChangeArrowheads="1"/>
            </p:cNvSpPr>
            <p:nvPr/>
          </p:nvSpPr>
          <p:spPr bwMode="auto">
            <a:xfrm>
              <a:off x="4587875" y="3689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a:ea typeface="华文细黑" panose="02010600040101010101" pitchFamily="2" charset="-122"/>
                </a:rPr>
                <a:t>*</a:t>
              </a:r>
              <a:endParaRPr kumimoji="1" lang="zh-CN" altLang="en-US" sz="2400">
                <a:ea typeface="华文细黑" panose="02010600040101010101" pitchFamily="2" charset="-122"/>
              </a:endParaRPr>
            </a:p>
          </p:txBody>
        </p:sp>
        <p:sp>
          <p:nvSpPr>
            <p:cNvPr id="51222" name="Text Box 16"/>
            <p:cNvSpPr txBox="1">
              <a:spLocks noChangeArrowheads="1"/>
            </p:cNvSpPr>
            <p:nvPr/>
          </p:nvSpPr>
          <p:spPr bwMode="auto">
            <a:xfrm>
              <a:off x="3825875" y="3689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endParaRPr kumimoji="1" lang="en-US" altLang="zh-CN" sz="2400">
                <a:ea typeface="华文细黑" panose="02010600040101010101" pitchFamily="2" charset="-122"/>
              </a:endParaRPr>
            </a:p>
          </p:txBody>
        </p:sp>
        <p:cxnSp>
          <p:nvCxnSpPr>
            <p:cNvPr id="51223" name="AutoShape 17"/>
            <p:cNvCxnSpPr>
              <a:cxnSpLocks noChangeShapeType="1"/>
              <a:endCxn id="51222" idx="0"/>
            </p:cNvCxnSpPr>
            <p:nvPr/>
          </p:nvCxnSpPr>
          <p:spPr bwMode="auto">
            <a:xfrm flipH="1">
              <a:off x="4186238" y="3394075"/>
              <a:ext cx="76200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24" name="AutoShape 18"/>
            <p:cNvCxnSpPr>
              <a:cxnSpLocks noChangeShapeType="1"/>
              <a:endCxn id="51221" idx="0"/>
            </p:cNvCxnSpPr>
            <p:nvPr/>
          </p:nvCxnSpPr>
          <p:spPr bwMode="auto">
            <a:xfrm>
              <a:off x="4948238" y="3394075"/>
              <a:ext cx="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25" name="AutoShape 19"/>
            <p:cNvCxnSpPr>
              <a:cxnSpLocks noChangeShapeType="1"/>
              <a:endCxn id="51220" idx="0"/>
            </p:cNvCxnSpPr>
            <p:nvPr/>
          </p:nvCxnSpPr>
          <p:spPr bwMode="auto">
            <a:xfrm>
              <a:off x="4948238" y="3394075"/>
              <a:ext cx="76200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26" name="AutoShape 21"/>
            <p:cNvCxnSpPr>
              <a:cxnSpLocks noChangeShapeType="1"/>
              <a:endCxn id="51208" idx="0"/>
            </p:cNvCxnSpPr>
            <p:nvPr/>
          </p:nvCxnSpPr>
          <p:spPr bwMode="auto">
            <a:xfrm>
              <a:off x="3424238" y="3394075"/>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1227" name="AutoShape 23"/>
            <p:cNvCxnSpPr>
              <a:cxnSpLocks noChangeShapeType="1"/>
              <a:endCxn id="51209" idx="0"/>
            </p:cNvCxnSpPr>
            <p:nvPr/>
          </p:nvCxnSpPr>
          <p:spPr bwMode="auto">
            <a:xfrm>
              <a:off x="3424238" y="4165600"/>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1228" name="Text Box 24"/>
            <p:cNvSpPr txBox="1">
              <a:spLocks noChangeArrowheads="1"/>
            </p:cNvSpPr>
            <p:nvPr/>
          </p:nvSpPr>
          <p:spPr bwMode="auto">
            <a:xfrm>
              <a:off x="2433638" y="5213350"/>
              <a:ext cx="1349375"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solidFill>
                    <a:srgbClr val="000000"/>
                  </a:solidFill>
                  <a:ea typeface="华文细黑" panose="02010600040101010101" pitchFamily="2" charset="-122"/>
                </a:rPr>
                <a:t>NUM</a:t>
              </a:r>
              <a:r>
                <a:rPr kumimoji="1" lang="en-US" altLang="zh-CN" sz="2400" baseline="-30000">
                  <a:solidFill>
                    <a:srgbClr val="000000"/>
                  </a:solidFill>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1229" name="AutoShape 25"/>
            <p:cNvCxnSpPr>
              <a:cxnSpLocks noChangeShapeType="1"/>
              <a:stCxn id="51209" idx="2"/>
              <a:endCxn id="51228" idx="0"/>
            </p:cNvCxnSpPr>
            <p:nvPr/>
          </p:nvCxnSpPr>
          <p:spPr bwMode="auto">
            <a:xfrm flipH="1">
              <a:off x="3108325" y="4918075"/>
              <a:ext cx="315913"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1230" name="Text Box 26"/>
            <p:cNvSpPr txBox="1">
              <a:spLocks noChangeArrowheads="1"/>
            </p:cNvSpPr>
            <p:nvPr/>
          </p:nvSpPr>
          <p:spPr bwMode="auto">
            <a:xfrm>
              <a:off x="3825875" y="4451350"/>
              <a:ext cx="71913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endParaRPr kumimoji="1" lang="en-US" altLang="zh-CN" sz="2400">
                <a:ea typeface="华文细黑" panose="02010600040101010101" pitchFamily="2" charset="-122"/>
              </a:endParaRPr>
            </a:p>
          </p:txBody>
        </p:sp>
        <p:cxnSp>
          <p:nvCxnSpPr>
            <p:cNvPr id="51231" name="AutoShape 27"/>
            <p:cNvCxnSpPr>
              <a:cxnSpLocks noChangeShapeType="1"/>
              <a:endCxn id="51230" idx="0"/>
            </p:cNvCxnSpPr>
            <p:nvPr/>
          </p:nvCxnSpPr>
          <p:spPr bwMode="auto">
            <a:xfrm>
              <a:off x="4186238" y="4165600"/>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1232" name="Text Box 28"/>
            <p:cNvSpPr txBox="1">
              <a:spLocks noChangeArrowheads="1"/>
            </p:cNvSpPr>
            <p:nvPr/>
          </p:nvSpPr>
          <p:spPr bwMode="auto">
            <a:xfrm>
              <a:off x="3743325" y="5213350"/>
              <a:ext cx="125888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solidFill>
                    <a:srgbClr val="000000"/>
                  </a:solidFill>
                  <a:ea typeface="华文细黑" panose="02010600040101010101" pitchFamily="2" charset="-122"/>
                </a:rPr>
                <a:t>NUM</a:t>
              </a:r>
              <a:r>
                <a:rPr kumimoji="1" lang="en-US" altLang="zh-CN" sz="2400" baseline="-30000">
                  <a:solidFill>
                    <a:srgbClr val="000000"/>
                  </a:solidFill>
                  <a:ea typeface="华文细黑" panose="02010600040101010101" pitchFamily="2" charset="-122"/>
                </a:rPr>
                <a:t>↑2</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2" name="AutoShape 29"/>
            <p:cNvCxnSpPr>
              <a:cxnSpLocks noChangeShapeType="1"/>
            </p:cNvCxnSpPr>
            <p:nvPr/>
          </p:nvCxnSpPr>
          <p:spPr bwMode="auto">
            <a:xfrm>
              <a:off x="4186238" y="4918075"/>
              <a:ext cx="187325"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4" name="Text Box 30"/>
            <p:cNvSpPr txBox="1">
              <a:spLocks noChangeArrowheads="1"/>
            </p:cNvSpPr>
            <p:nvPr/>
          </p:nvSpPr>
          <p:spPr bwMode="auto">
            <a:xfrm>
              <a:off x="5038725" y="4451350"/>
              <a:ext cx="1258888" cy="466725"/>
            </a:xfrm>
            <a:prstGeom prst="rect">
              <a:avLst/>
            </a:prstGeom>
            <a:solidFill>
              <a:schemeClr val="accent1">
                <a:lumMod val="20000"/>
                <a:lumOff val="8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solidFill>
                    <a:srgbClr val="000000"/>
                  </a:solidFill>
                  <a:ea typeface="华文细黑" panose="02010600040101010101" pitchFamily="2" charset="-122"/>
                </a:rPr>
                <a:t>NUM</a:t>
              </a:r>
              <a:r>
                <a:rPr kumimoji="1" lang="en-US" altLang="zh-CN" sz="2400" baseline="-30000">
                  <a:solidFill>
                    <a:srgbClr val="000000"/>
                  </a:solidFill>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1235" name="AutoShape 31"/>
            <p:cNvCxnSpPr>
              <a:cxnSpLocks noChangeShapeType="1"/>
            </p:cNvCxnSpPr>
            <p:nvPr/>
          </p:nvCxnSpPr>
          <p:spPr bwMode="auto">
            <a:xfrm>
              <a:off x="5668963" y="4165600"/>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grpSp>
      <p:sp>
        <p:nvSpPr>
          <p:cNvPr id="51233" name="Text Box 32"/>
          <p:cNvSpPr txBox="1">
            <a:spLocks noChangeArrowheads="1"/>
          </p:cNvSpPr>
          <p:nvPr/>
        </p:nvSpPr>
        <p:spPr bwMode="auto">
          <a:xfrm>
            <a:off x="1476375" y="5805488"/>
            <a:ext cx="611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solidFill>
                  <a:srgbClr val="000066"/>
                </a:solidFill>
                <a:ea typeface="华文细黑" panose="02010600040101010101" pitchFamily="2" charset="-122"/>
              </a:rPr>
              <a:t>图　</a:t>
            </a:r>
            <a:r>
              <a:rPr kumimoji="1" lang="en-US" altLang="zh-CN" sz="2400">
                <a:solidFill>
                  <a:srgbClr val="000066"/>
                </a:solidFill>
                <a:ea typeface="华文细黑" panose="02010600040101010101" pitchFamily="2" charset="-122"/>
              </a:rPr>
              <a:t>NUM</a:t>
            </a:r>
            <a:r>
              <a:rPr kumimoji="1" lang="en-US" altLang="zh-CN" sz="2400" baseline="-30000">
                <a:solidFill>
                  <a:srgbClr val="000066"/>
                </a:solidFill>
                <a:ea typeface="华文细黑" panose="02010600040101010101" pitchFamily="2" charset="-122"/>
              </a:rPr>
              <a:t>↑3</a:t>
            </a:r>
            <a:r>
              <a:rPr kumimoji="1" lang="en-US" altLang="zh-CN" sz="2400">
                <a:solidFill>
                  <a:srgbClr val="000066"/>
                </a:solidFill>
                <a:ea typeface="华文细黑" panose="02010600040101010101" pitchFamily="2" charset="-122"/>
              </a:rPr>
              <a:t>+ NUM</a:t>
            </a:r>
            <a:r>
              <a:rPr kumimoji="1" lang="en-US" altLang="zh-CN" sz="2400" baseline="-30000">
                <a:solidFill>
                  <a:srgbClr val="000066"/>
                </a:solidFill>
                <a:ea typeface="华文细黑" panose="02010600040101010101" pitchFamily="2" charset="-122"/>
              </a:rPr>
              <a:t>↑2</a:t>
            </a:r>
            <a:r>
              <a:rPr kumimoji="1" lang="en-US" altLang="zh-CN" sz="2400">
                <a:solidFill>
                  <a:srgbClr val="000066"/>
                </a:solidFill>
                <a:ea typeface="华文细黑" panose="02010600040101010101" pitchFamily="2" charset="-122"/>
              </a:rPr>
              <a:t>* NUM</a:t>
            </a:r>
            <a:r>
              <a:rPr kumimoji="1" lang="en-US" altLang="zh-CN" sz="2400" baseline="-30000">
                <a:solidFill>
                  <a:srgbClr val="000066"/>
                </a:solidFill>
                <a:ea typeface="华文细黑" panose="02010600040101010101" pitchFamily="2" charset="-122"/>
              </a:rPr>
              <a:t>↑3</a:t>
            </a:r>
            <a:r>
              <a:rPr kumimoji="1" lang="zh-CN" altLang="en-US" sz="2400">
                <a:solidFill>
                  <a:srgbClr val="000066"/>
                </a:solidFill>
                <a:ea typeface="华文细黑" panose="02010600040101010101" pitchFamily="2" charset="-122"/>
              </a:rPr>
              <a:t>的分析树</a:t>
            </a:r>
            <a:r>
              <a:rPr kumimoji="1" lang="zh-CN" altLang="en-US" sz="2000">
                <a:solidFill>
                  <a:srgbClr val="FF0000"/>
                </a:solidFill>
                <a:ea typeface="华文细黑" panose="02010600040101010101" pitchFamily="2" charset="-122"/>
              </a:rPr>
              <a:t> </a:t>
            </a:r>
            <a:endParaRPr kumimoji="1" lang="zh-CN" altLang="en-US" sz="2000">
              <a:solidFill>
                <a:srgbClr val="FF0000"/>
              </a:solidFill>
              <a:ea typeface="华文细黑" panose="02010600040101010101" pitchFamily="2" charset="-122"/>
            </a:endParaRPr>
          </a:p>
        </p:txBody>
      </p:sp>
      <p:sp>
        <p:nvSpPr>
          <p:cNvPr id="51234" name="Rectangle 33"/>
          <p:cNvSpPr>
            <a:spLocks noChangeArrowheads="1"/>
          </p:cNvSpPr>
          <p:nvPr/>
        </p:nvSpPr>
        <p:spPr bwMode="auto">
          <a:xfrm>
            <a:off x="704850" y="889000"/>
            <a:ext cx="776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000000"/>
                </a:solidFill>
                <a:ea typeface="华文细黑" panose="02010600040101010101" pitchFamily="2" charset="-122"/>
              </a:rPr>
              <a:t>根据所给定的翻译文法，可画出该输入符号串的分析树</a:t>
            </a:r>
            <a:r>
              <a:rPr kumimoji="1" lang="zh-CN" altLang="en-US" sz="2400" dirty="0">
                <a:ea typeface="华文细黑" panose="02010600040101010101" pitchFamily="2" charset="-122"/>
              </a:rPr>
              <a:t>   </a:t>
            </a:r>
            <a:endParaRPr kumimoji="1" lang="zh-CN" altLang="en-US" sz="2400"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4"/>
                                        </p:tgtEl>
                                        <p:attrNameLst>
                                          <p:attrName>style.visibility</p:attrName>
                                        </p:attrNameLst>
                                      </p:cBhvr>
                                      <p:to>
                                        <p:strVal val="visible"/>
                                      </p:to>
                                    </p:set>
                                    <p:animEffect transition="in" filter="wipe(left)">
                                      <p:cBhvr>
                                        <p:cTn id="7" dur="500"/>
                                        <p:tgtEl>
                                          <p:spTgt spid="51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233"/>
                                        </p:tgtEl>
                                        <p:attrNameLst>
                                          <p:attrName>style.visibility</p:attrName>
                                        </p:attrNameLst>
                                      </p:cBhvr>
                                      <p:to>
                                        <p:strVal val="visible"/>
                                      </p:to>
                                    </p:set>
                                    <p:animEffect transition="in" filter="fade">
                                      <p:cBhvr>
                                        <p:cTn id="16" dur="500"/>
                                        <p:tgtEl>
                                          <p:spTgt spid="5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3" grpId="0"/>
      <p:bldP spid="512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2E5C230-DA8C-44A6-B222-4A89DB3CD77E}"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grpSp>
        <p:nvGrpSpPr>
          <p:cNvPr id="2" name="Group 3"/>
          <p:cNvGrpSpPr/>
          <p:nvPr/>
        </p:nvGrpSpPr>
        <p:grpSpPr bwMode="auto">
          <a:xfrm>
            <a:off x="323850" y="1125538"/>
            <a:ext cx="4495800" cy="4968875"/>
            <a:chOff x="2784" y="432"/>
            <a:chExt cx="2832" cy="3130"/>
          </a:xfrm>
        </p:grpSpPr>
        <p:sp>
          <p:nvSpPr>
            <p:cNvPr id="53255" name="Text Box 4"/>
            <p:cNvSpPr txBox="1">
              <a:spLocks noChangeArrowheads="1"/>
            </p:cNvSpPr>
            <p:nvPr/>
          </p:nvSpPr>
          <p:spPr bwMode="auto">
            <a:xfrm>
              <a:off x="2784" y="2832"/>
              <a:ext cx="720"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NUM</a:t>
              </a:r>
              <a:r>
                <a:rPr kumimoji="1" lang="en-US" altLang="zh-CN" sz="2400" baseline="-30000">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grpSp>
          <p:nvGrpSpPr>
            <p:cNvPr id="53256" name="Group 5"/>
            <p:cNvGrpSpPr/>
            <p:nvPr/>
          </p:nvGrpSpPr>
          <p:grpSpPr bwMode="auto">
            <a:xfrm>
              <a:off x="2928" y="432"/>
              <a:ext cx="2688" cy="3130"/>
              <a:chOff x="2928" y="614"/>
              <a:chExt cx="2688" cy="3130"/>
            </a:xfrm>
          </p:grpSpPr>
          <p:sp>
            <p:nvSpPr>
              <p:cNvPr id="53257" name="Text Box 6"/>
              <p:cNvSpPr txBox="1">
                <a:spLocks noChangeArrowheads="1"/>
              </p:cNvSpPr>
              <p:nvPr/>
            </p:nvSpPr>
            <p:spPr bwMode="auto">
              <a:xfrm>
                <a:off x="3600" y="614"/>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S</a:t>
                </a:r>
                <a:endParaRPr kumimoji="1" lang="en-US" altLang="zh-CN" sz="2400">
                  <a:ea typeface="华文细黑" panose="02010600040101010101" pitchFamily="2" charset="-122"/>
                </a:endParaRPr>
              </a:p>
            </p:txBody>
          </p:sp>
          <p:sp>
            <p:nvSpPr>
              <p:cNvPr id="53258" name="Text Box 7"/>
              <p:cNvSpPr txBox="1">
                <a:spLocks noChangeArrowheads="1"/>
              </p:cNvSpPr>
              <p:nvPr/>
            </p:nvSpPr>
            <p:spPr bwMode="auto">
              <a:xfrm>
                <a:off x="3600" y="108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E</a:t>
                </a:r>
                <a:r>
                  <a:rPr kumimoji="1" lang="en-US" altLang="zh-CN" sz="2400" baseline="-30000">
                    <a:ea typeface="华文细黑" panose="02010600040101010101" pitchFamily="2" charset="-122"/>
                  </a:rPr>
                  <a:t>↑9</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sp>
            <p:nvSpPr>
              <p:cNvPr id="53259" name="Text Box 8"/>
              <p:cNvSpPr txBox="1">
                <a:spLocks noChangeArrowheads="1"/>
              </p:cNvSpPr>
              <p:nvPr/>
            </p:nvSpPr>
            <p:spPr bwMode="auto">
              <a:xfrm>
                <a:off x="4080" y="156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r>
                  <a:rPr kumimoji="1" lang="en-US" altLang="zh-CN" sz="2400" baseline="-30000">
                    <a:ea typeface="华文细黑" panose="02010600040101010101" pitchFamily="2" charset="-122"/>
                  </a:rPr>
                  <a:t>↑6</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sp>
            <p:nvSpPr>
              <p:cNvPr id="53260" name="Text Box 9"/>
              <p:cNvSpPr txBox="1">
                <a:spLocks noChangeArrowheads="1"/>
              </p:cNvSpPr>
              <p:nvPr/>
            </p:nvSpPr>
            <p:spPr bwMode="auto">
              <a:xfrm>
                <a:off x="3600" y="156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a:t>
                </a:r>
                <a:endParaRPr kumimoji="1" lang="en-US" altLang="zh-CN" sz="2400">
                  <a:ea typeface="华文细黑" panose="02010600040101010101" pitchFamily="2" charset="-122"/>
                </a:endParaRPr>
              </a:p>
            </p:txBody>
          </p:sp>
          <p:sp>
            <p:nvSpPr>
              <p:cNvPr id="53261" name="Text Box 10"/>
              <p:cNvSpPr txBox="1">
                <a:spLocks noChangeArrowheads="1"/>
              </p:cNvSpPr>
              <p:nvPr/>
            </p:nvSpPr>
            <p:spPr bwMode="auto">
              <a:xfrm>
                <a:off x="3120" y="156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E</a:t>
                </a:r>
                <a:r>
                  <a:rPr kumimoji="1" lang="en-US" altLang="zh-CN" sz="2400" baseline="-30000">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sp>
            <p:nvSpPr>
              <p:cNvPr id="53262" name="Text Box 11"/>
              <p:cNvSpPr txBox="1">
                <a:spLocks noChangeArrowheads="1"/>
              </p:cNvSpPr>
              <p:nvPr/>
            </p:nvSpPr>
            <p:spPr bwMode="auto">
              <a:xfrm>
                <a:off x="4080" y="1088"/>
                <a:ext cx="1200" cy="294"/>
              </a:xfrm>
              <a:prstGeom prst="rect">
                <a:avLst/>
              </a:prstGeom>
              <a:solidFill>
                <a:srgbClr val="CCE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@ANSWER</a:t>
                </a:r>
                <a:r>
                  <a:rPr kumimoji="1" lang="en-US" altLang="zh-CN" sz="2400" b="1" baseline="-30000">
                    <a:ea typeface="华文细黑" panose="02010600040101010101" pitchFamily="2" charset="-122"/>
                  </a:rPr>
                  <a:t>↓9</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3263" name="AutoShape 12"/>
              <p:cNvCxnSpPr>
                <a:cxnSpLocks noChangeShapeType="1"/>
                <a:stCxn id="53257" idx="2"/>
                <a:endCxn id="53258" idx="0"/>
              </p:cNvCxnSpPr>
              <p:nvPr/>
            </p:nvCxnSpPr>
            <p:spPr bwMode="auto">
              <a:xfrm>
                <a:off x="3792" y="908"/>
                <a:ext cx="0" cy="18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64" name="AutoShape 13"/>
              <p:cNvCxnSpPr>
                <a:cxnSpLocks noChangeShapeType="1"/>
                <a:stCxn id="53258" idx="2"/>
                <a:endCxn id="53261" idx="0"/>
              </p:cNvCxnSpPr>
              <p:nvPr/>
            </p:nvCxnSpPr>
            <p:spPr bwMode="auto">
              <a:xfrm flipH="1">
                <a:off x="3312" y="1382"/>
                <a:ext cx="480"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65" name="AutoShape 14"/>
              <p:cNvCxnSpPr>
                <a:cxnSpLocks noChangeShapeType="1"/>
                <a:stCxn id="53258" idx="2"/>
                <a:endCxn id="53260" idx="0"/>
              </p:cNvCxnSpPr>
              <p:nvPr/>
            </p:nvCxnSpPr>
            <p:spPr bwMode="auto">
              <a:xfrm>
                <a:off x="3792" y="1382"/>
                <a:ext cx="0"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66" name="AutoShape 15"/>
              <p:cNvCxnSpPr>
                <a:cxnSpLocks noChangeShapeType="1"/>
                <a:stCxn id="53258" idx="2"/>
                <a:endCxn id="53259" idx="0"/>
              </p:cNvCxnSpPr>
              <p:nvPr/>
            </p:nvCxnSpPr>
            <p:spPr bwMode="auto">
              <a:xfrm>
                <a:off x="3792" y="1382"/>
                <a:ext cx="480"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67" name="AutoShape 16"/>
              <p:cNvCxnSpPr>
                <a:cxnSpLocks noChangeShapeType="1"/>
                <a:stCxn id="53257" idx="2"/>
                <a:endCxn id="53262" idx="0"/>
              </p:cNvCxnSpPr>
              <p:nvPr/>
            </p:nvCxnSpPr>
            <p:spPr bwMode="auto">
              <a:xfrm>
                <a:off x="3792" y="908"/>
                <a:ext cx="888" cy="18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68" name="Text Box 17"/>
              <p:cNvSpPr txBox="1">
                <a:spLocks noChangeArrowheads="1"/>
              </p:cNvSpPr>
              <p:nvPr/>
            </p:nvSpPr>
            <p:spPr bwMode="auto">
              <a:xfrm>
                <a:off x="4560" y="204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r>
                  <a:rPr kumimoji="1" lang="en-US" altLang="zh-CN" sz="2400" baseline="-30000">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sp>
            <p:nvSpPr>
              <p:cNvPr id="53269" name="Text Box 18"/>
              <p:cNvSpPr txBox="1">
                <a:spLocks noChangeArrowheads="1"/>
              </p:cNvSpPr>
              <p:nvPr/>
            </p:nvSpPr>
            <p:spPr bwMode="auto">
              <a:xfrm>
                <a:off x="4080" y="204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a:ea typeface="华文细黑" panose="02010600040101010101" pitchFamily="2" charset="-122"/>
                  </a:rPr>
                  <a:t>*</a:t>
                </a:r>
                <a:endParaRPr kumimoji="1" lang="zh-CN" altLang="en-US" sz="2400">
                  <a:ea typeface="华文细黑" panose="02010600040101010101" pitchFamily="2" charset="-122"/>
                </a:endParaRPr>
              </a:p>
            </p:txBody>
          </p:sp>
          <p:sp>
            <p:nvSpPr>
              <p:cNvPr id="53270" name="Text Box 19"/>
              <p:cNvSpPr txBox="1">
                <a:spLocks noChangeArrowheads="1"/>
              </p:cNvSpPr>
              <p:nvPr/>
            </p:nvSpPr>
            <p:spPr bwMode="auto">
              <a:xfrm>
                <a:off x="3600" y="204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r>
                  <a:rPr kumimoji="1" lang="en-US" altLang="zh-CN" sz="2400" baseline="-30000">
                    <a:ea typeface="华文细黑" panose="02010600040101010101" pitchFamily="2" charset="-122"/>
                  </a:rPr>
                  <a:t>↑2</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3271" name="AutoShape 20"/>
              <p:cNvCxnSpPr>
                <a:cxnSpLocks noChangeShapeType="1"/>
                <a:endCxn id="53270" idx="0"/>
              </p:cNvCxnSpPr>
              <p:nvPr/>
            </p:nvCxnSpPr>
            <p:spPr bwMode="auto">
              <a:xfrm flipH="1">
                <a:off x="3792" y="1862"/>
                <a:ext cx="480"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72" name="AutoShape 21"/>
              <p:cNvCxnSpPr>
                <a:cxnSpLocks noChangeShapeType="1"/>
                <a:endCxn id="53269" idx="0"/>
              </p:cNvCxnSpPr>
              <p:nvPr/>
            </p:nvCxnSpPr>
            <p:spPr bwMode="auto">
              <a:xfrm>
                <a:off x="4272" y="1862"/>
                <a:ext cx="0"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73" name="AutoShape 22"/>
              <p:cNvCxnSpPr>
                <a:cxnSpLocks noChangeShapeType="1"/>
                <a:endCxn id="53268" idx="0"/>
              </p:cNvCxnSpPr>
              <p:nvPr/>
            </p:nvCxnSpPr>
            <p:spPr bwMode="auto">
              <a:xfrm>
                <a:off x="4272" y="1862"/>
                <a:ext cx="480"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74" name="Text Box 23"/>
              <p:cNvSpPr txBox="1">
                <a:spLocks noChangeArrowheads="1"/>
              </p:cNvSpPr>
              <p:nvPr/>
            </p:nvSpPr>
            <p:spPr bwMode="auto">
              <a:xfrm>
                <a:off x="3120" y="2042"/>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r>
                  <a:rPr kumimoji="1" lang="en-US" altLang="zh-CN" sz="2400" baseline="-30000">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3275" name="AutoShape 24"/>
              <p:cNvCxnSpPr>
                <a:cxnSpLocks noChangeShapeType="1"/>
                <a:endCxn id="53274" idx="0"/>
              </p:cNvCxnSpPr>
              <p:nvPr/>
            </p:nvCxnSpPr>
            <p:spPr bwMode="auto">
              <a:xfrm>
                <a:off x="3312" y="1862"/>
                <a:ext cx="0" cy="18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76" name="Text Box 25"/>
              <p:cNvSpPr txBox="1">
                <a:spLocks noChangeArrowheads="1"/>
              </p:cNvSpPr>
              <p:nvPr/>
            </p:nvSpPr>
            <p:spPr bwMode="auto">
              <a:xfrm>
                <a:off x="3120" y="252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r>
                  <a:rPr kumimoji="1" lang="en-US" altLang="zh-CN" sz="2400" baseline="-30000">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3277" name="AutoShape 26"/>
              <p:cNvCxnSpPr>
                <a:cxnSpLocks noChangeShapeType="1"/>
                <a:endCxn id="53276" idx="0"/>
              </p:cNvCxnSpPr>
              <p:nvPr/>
            </p:nvCxnSpPr>
            <p:spPr bwMode="auto">
              <a:xfrm>
                <a:off x="3312" y="2348"/>
                <a:ext cx="0" cy="18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53278" name="AutoShape 27"/>
              <p:cNvCxnSpPr>
                <a:cxnSpLocks noChangeShapeType="1"/>
                <a:stCxn id="53276" idx="2"/>
                <a:endCxn id="53255" idx="0"/>
              </p:cNvCxnSpPr>
              <p:nvPr/>
            </p:nvCxnSpPr>
            <p:spPr bwMode="auto">
              <a:xfrm flipH="1">
                <a:off x="3144" y="2822"/>
                <a:ext cx="168"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79" name="Text Box 28"/>
              <p:cNvSpPr txBox="1">
                <a:spLocks noChangeArrowheads="1"/>
              </p:cNvSpPr>
              <p:nvPr/>
            </p:nvSpPr>
            <p:spPr bwMode="auto">
              <a:xfrm>
                <a:off x="3600" y="2528"/>
                <a:ext cx="384"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r>
                  <a:rPr kumimoji="1" lang="en-US" altLang="zh-CN" sz="2400" baseline="-30000">
                    <a:ea typeface="华文细黑" panose="02010600040101010101" pitchFamily="2" charset="-122"/>
                  </a:rPr>
                  <a:t>↑2</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3280" name="AutoShape 29"/>
              <p:cNvCxnSpPr>
                <a:cxnSpLocks noChangeShapeType="1"/>
                <a:endCxn id="53279" idx="0"/>
              </p:cNvCxnSpPr>
              <p:nvPr/>
            </p:nvCxnSpPr>
            <p:spPr bwMode="auto">
              <a:xfrm>
                <a:off x="3792" y="2348"/>
                <a:ext cx="0" cy="18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81" name="Text Box 30"/>
              <p:cNvSpPr txBox="1">
                <a:spLocks noChangeArrowheads="1"/>
              </p:cNvSpPr>
              <p:nvPr/>
            </p:nvSpPr>
            <p:spPr bwMode="auto">
              <a:xfrm>
                <a:off x="3600" y="3008"/>
                <a:ext cx="672"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NUM</a:t>
                </a:r>
                <a:r>
                  <a:rPr kumimoji="1" lang="en-US" altLang="zh-CN" sz="2400" baseline="-30000">
                    <a:ea typeface="华文细黑" panose="02010600040101010101" pitchFamily="2" charset="-122"/>
                  </a:rPr>
                  <a:t>↑2</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3282" name="AutoShape 31"/>
              <p:cNvCxnSpPr>
                <a:cxnSpLocks noChangeShapeType="1"/>
                <a:stCxn id="53279" idx="2"/>
                <a:endCxn id="53281" idx="0"/>
              </p:cNvCxnSpPr>
              <p:nvPr/>
            </p:nvCxnSpPr>
            <p:spPr bwMode="auto">
              <a:xfrm>
                <a:off x="3792" y="2822"/>
                <a:ext cx="144" cy="18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83" name="Text Box 32"/>
              <p:cNvSpPr txBox="1">
                <a:spLocks noChangeArrowheads="1"/>
              </p:cNvSpPr>
              <p:nvPr/>
            </p:nvSpPr>
            <p:spPr bwMode="auto">
              <a:xfrm>
                <a:off x="4416" y="2528"/>
                <a:ext cx="672" cy="294"/>
              </a:xfrm>
              <a:prstGeom prst="rect">
                <a:avLst/>
              </a:prstGeom>
              <a:solidFill>
                <a:srgbClr val="CCCCFF"/>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NUM</a:t>
                </a:r>
                <a:r>
                  <a:rPr kumimoji="1" lang="en-US" altLang="zh-CN" sz="2400" baseline="-30000">
                    <a:ea typeface="华文细黑" panose="02010600040101010101" pitchFamily="2" charset="-122"/>
                  </a:rPr>
                  <a:t>↑3</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53284" name="AutoShape 33"/>
              <p:cNvCxnSpPr>
                <a:cxnSpLocks noChangeShapeType="1"/>
                <a:endCxn id="53283" idx="0"/>
              </p:cNvCxnSpPr>
              <p:nvPr/>
            </p:nvCxnSpPr>
            <p:spPr bwMode="auto">
              <a:xfrm>
                <a:off x="4752" y="2348"/>
                <a:ext cx="0" cy="18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85" name="Text Box 34"/>
              <p:cNvSpPr txBox="1">
                <a:spLocks noChangeArrowheads="1"/>
              </p:cNvSpPr>
              <p:nvPr/>
            </p:nvSpPr>
            <p:spPr bwMode="auto">
              <a:xfrm>
                <a:off x="2928" y="3532"/>
                <a:ext cx="2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1600">
                  <a:ea typeface="华文细黑" panose="02010600040101010101" pitchFamily="2" charset="-122"/>
                </a:endParaRPr>
              </a:p>
            </p:txBody>
          </p:sp>
        </p:grpSp>
      </p:grpSp>
      <p:sp>
        <p:nvSpPr>
          <p:cNvPr id="53253" name="Text Box 35"/>
          <p:cNvSpPr txBox="1">
            <a:spLocks noChangeArrowheads="1"/>
          </p:cNvSpPr>
          <p:nvPr/>
        </p:nvSpPr>
        <p:spPr bwMode="auto">
          <a:xfrm>
            <a:off x="4787900" y="8366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53254" name="Text Box 36"/>
          <p:cNvSpPr txBox="1">
            <a:spLocks noChangeArrowheads="1"/>
          </p:cNvSpPr>
          <p:nvPr/>
        </p:nvSpPr>
        <p:spPr bwMode="auto">
          <a:xfrm>
            <a:off x="4572000" y="442913"/>
            <a:ext cx="4356100" cy="59404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kumimoji="1" lang="zh-CN" altLang="en-US" sz="2000" dirty="0">
                <a:solidFill>
                  <a:srgbClr val="000000"/>
                </a:solidFill>
                <a:ea typeface="华文细黑" panose="02010600040101010101" pitchFamily="2" charset="-122"/>
              </a:rPr>
              <a:t>        首先计算各子表达式的值，然后计算父表达式的值，直到求得整个表达式的值。</a:t>
            </a:r>
            <a:endParaRPr kumimoji="1" lang="zh-CN" altLang="en-US" sz="2000" dirty="0">
              <a:solidFill>
                <a:srgbClr val="000000"/>
              </a:solidFill>
              <a:ea typeface="华文细黑" panose="02010600040101010101" pitchFamily="2" charset="-122"/>
            </a:endParaRPr>
          </a:p>
          <a:p>
            <a:r>
              <a:rPr kumimoji="1" lang="zh-CN" altLang="en-US" sz="2000" dirty="0">
                <a:solidFill>
                  <a:srgbClr val="000000"/>
                </a:solidFill>
                <a:ea typeface="华文细黑" panose="02010600040101010101" pitchFamily="2" charset="-122"/>
              </a:rPr>
              <a:t>　　语法树中非终结符</a:t>
            </a:r>
            <a:r>
              <a:rPr kumimoji="1" lang="en-US" altLang="zh-CN" sz="2000" b="1" dirty="0">
                <a:solidFill>
                  <a:srgbClr val="FF0000"/>
                </a:solidFill>
                <a:ea typeface="华文细黑" panose="02010600040101010101" pitchFamily="2" charset="-122"/>
              </a:rPr>
              <a:t>E</a:t>
            </a:r>
            <a:r>
              <a:rPr kumimoji="1" lang="zh-CN" altLang="en-US" sz="2000" dirty="0">
                <a:solidFill>
                  <a:srgbClr val="FF0000"/>
                </a:solidFill>
                <a:ea typeface="华文细黑" panose="02010600040101010101" pitchFamily="2" charset="-122"/>
              </a:rPr>
              <a:t>、</a:t>
            </a:r>
            <a:r>
              <a:rPr kumimoji="1" lang="en-US" altLang="zh-CN" sz="2000" b="1" dirty="0">
                <a:solidFill>
                  <a:srgbClr val="FF0000"/>
                </a:solidFill>
                <a:ea typeface="华文细黑" panose="02010600040101010101" pitchFamily="2" charset="-122"/>
              </a:rPr>
              <a:t>T</a:t>
            </a:r>
            <a:r>
              <a:rPr kumimoji="1" lang="zh-CN" altLang="en-US" sz="2000" dirty="0">
                <a:solidFill>
                  <a:srgbClr val="FF0000"/>
                </a:solidFill>
                <a:ea typeface="华文细黑" panose="02010600040101010101" pitchFamily="2" charset="-122"/>
              </a:rPr>
              <a:t>、</a:t>
            </a:r>
            <a:r>
              <a:rPr kumimoji="1" lang="en-US" altLang="zh-CN" sz="2000" b="1" dirty="0">
                <a:solidFill>
                  <a:srgbClr val="FF0000"/>
                </a:solidFill>
                <a:ea typeface="华文细黑" panose="02010600040101010101" pitchFamily="2" charset="-122"/>
              </a:rPr>
              <a:t>F</a:t>
            </a:r>
            <a:r>
              <a:rPr kumimoji="1" lang="zh-CN" altLang="en-US" sz="2000" dirty="0">
                <a:solidFill>
                  <a:srgbClr val="000000"/>
                </a:solidFill>
                <a:ea typeface="华文细黑" panose="02010600040101010101" pitchFamily="2" charset="-122"/>
              </a:rPr>
              <a:t>的每次出现都表示该输入表达式的一个子表达式，其值部分应是其子表达式的计算结果。</a:t>
            </a:r>
            <a:endParaRPr kumimoji="1" lang="en-US" altLang="zh-CN" sz="2000" dirty="0">
              <a:solidFill>
                <a:srgbClr val="000000"/>
              </a:solidFill>
              <a:ea typeface="华文细黑" panose="02010600040101010101" pitchFamily="2" charset="-122"/>
            </a:endParaRPr>
          </a:p>
          <a:p>
            <a:pPr algn="just"/>
            <a:r>
              <a:rPr kumimoji="1" lang="en-US" altLang="zh-CN" sz="2000" dirty="0">
                <a:solidFill>
                  <a:srgbClr val="000000"/>
                </a:solidFill>
                <a:ea typeface="华文细黑" panose="02010600040101010101" pitchFamily="2" charset="-122"/>
              </a:rPr>
              <a:t>      </a:t>
            </a:r>
            <a:r>
              <a:rPr kumimoji="1" lang="zh-CN" altLang="en-US" sz="2000" dirty="0">
                <a:solidFill>
                  <a:srgbClr val="000000"/>
                </a:solidFill>
                <a:ea typeface="华文细黑" panose="02010600040101010101" pitchFamily="2" charset="-122"/>
              </a:rPr>
              <a:t>根据这个思想，若有产生式</a:t>
            </a:r>
            <a:r>
              <a:rPr kumimoji="1" lang="en-US" altLang="zh-CN" sz="2000" dirty="0">
                <a:solidFill>
                  <a:srgbClr val="000000"/>
                </a:solidFill>
                <a:ea typeface="华文细黑" panose="02010600040101010101" pitchFamily="2" charset="-122"/>
              </a:rPr>
              <a:t>E→E+T</a:t>
            </a:r>
            <a:r>
              <a:rPr kumimoji="1" lang="zh-CN" altLang="en-US" sz="2000" dirty="0">
                <a:solidFill>
                  <a:srgbClr val="000000"/>
                </a:solidFill>
                <a:ea typeface="华文细黑" panose="02010600040101010101" pitchFamily="2" charset="-122"/>
              </a:rPr>
              <a:t>，则产生式左边的</a:t>
            </a:r>
            <a:r>
              <a:rPr kumimoji="1" lang="en-US" altLang="zh-CN" sz="2000" dirty="0">
                <a:solidFill>
                  <a:srgbClr val="000000"/>
                </a:solidFill>
                <a:ea typeface="华文细黑" panose="02010600040101010101" pitchFamily="2" charset="-122"/>
              </a:rPr>
              <a:t>E</a:t>
            </a:r>
            <a:r>
              <a:rPr kumimoji="1" lang="zh-CN" altLang="en-US" sz="2000" dirty="0">
                <a:solidFill>
                  <a:srgbClr val="000000"/>
                </a:solidFill>
                <a:ea typeface="华文细黑" panose="02010600040101010101" pitchFamily="2" charset="-122"/>
              </a:rPr>
              <a:t>的值等于产生式右边</a:t>
            </a:r>
            <a:r>
              <a:rPr kumimoji="1" lang="en-US" altLang="zh-CN" sz="2000" dirty="0">
                <a:solidFill>
                  <a:srgbClr val="000000"/>
                </a:solidFill>
                <a:ea typeface="华文细黑" panose="02010600040101010101" pitchFamily="2" charset="-122"/>
              </a:rPr>
              <a:t>E</a:t>
            </a:r>
            <a:r>
              <a:rPr kumimoji="1" lang="zh-CN" altLang="en-US" sz="2000" dirty="0">
                <a:solidFill>
                  <a:srgbClr val="000000"/>
                </a:solidFill>
                <a:ea typeface="华文细黑" panose="02010600040101010101" pitchFamily="2" charset="-122"/>
              </a:rPr>
              <a:t>的值加上</a:t>
            </a:r>
            <a:r>
              <a:rPr kumimoji="1" lang="en-US" altLang="zh-CN" sz="2000" dirty="0">
                <a:solidFill>
                  <a:srgbClr val="000000"/>
                </a:solidFill>
                <a:ea typeface="华文细黑" panose="02010600040101010101" pitchFamily="2" charset="-122"/>
              </a:rPr>
              <a:t>T</a:t>
            </a:r>
            <a:r>
              <a:rPr kumimoji="1" lang="zh-CN" altLang="en-US" sz="2000" dirty="0">
                <a:solidFill>
                  <a:srgbClr val="000000"/>
                </a:solidFill>
                <a:ea typeface="华文细黑" panose="02010600040101010101" pitchFamily="2" charset="-122"/>
              </a:rPr>
              <a:t>的值。</a:t>
            </a:r>
            <a:endParaRPr kumimoji="1" lang="en-US" altLang="zh-CN" sz="2000" dirty="0">
              <a:solidFill>
                <a:srgbClr val="000000"/>
              </a:solidFill>
              <a:ea typeface="华文细黑" panose="02010600040101010101" pitchFamily="2" charset="-122"/>
            </a:endParaRPr>
          </a:p>
          <a:p>
            <a:r>
              <a:rPr kumimoji="1" lang="zh-CN" altLang="en-US" sz="2000" dirty="0">
                <a:solidFill>
                  <a:srgbClr val="000000"/>
                </a:solidFill>
                <a:ea typeface="华文细黑" panose="02010600040101010101" pitchFamily="2" charset="-122"/>
              </a:rPr>
              <a:t>　　</a:t>
            </a:r>
            <a:r>
              <a:rPr kumimoji="1" lang="zh-CN" altLang="en-US" sz="2000" b="1" dirty="0">
                <a:solidFill>
                  <a:srgbClr val="000066"/>
                </a:solidFill>
                <a:ea typeface="华文细黑" panose="02010600040101010101" pitchFamily="2" charset="-122"/>
              </a:rPr>
              <a:t>从语法树上看</a:t>
            </a:r>
            <a:r>
              <a:rPr kumimoji="1" lang="zh-CN" altLang="en-US" sz="2000" b="1" dirty="0">
                <a:solidFill>
                  <a:srgbClr val="000000"/>
                </a:solidFill>
                <a:ea typeface="华文细黑" panose="02010600040101010101" pitchFamily="2" charset="-122"/>
              </a:rPr>
              <a:t>，</a:t>
            </a:r>
            <a:r>
              <a:rPr kumimoji="1" lang="en-US" altLang="zh-CN" sz="2000" dirty="0">
                <a:solidFill>
                  <a:srgbClr val="000000"/>
                </a:solidFill>
                <a:ea typeface="华文细黑" panose="02010600040101010101" pitchFamily="2" charset="-122"/>
              </a:rPr>
              <a:t>F</a:t>
            </a:r>
            <a:r>
              <a:rPr kumimoji="1" lang="zh-CN" altLang="en-US" sz="2000" dirty="0">
                <a:solidFill>
                  <a:srgbClr val="000000"/>
                </a:solidFill>
                <a:ea typeface="华文细黑" panose="02010600040101010101" pitchFamily="2" charset="-122"/>
              </a:rPr>
              <a:t>、</a:t>
            </a:r>
            <a:r>
              <a:rPr kumimoji="1" lang="en-US" altLang="zh-CN" sz="2000" dirty="0">
                <a:solidFill>
                  <a:srgbClr val="000000"/>
                </a:solidFill>
                <a:ea typeface="华文细黑" panose="02010600040101010101" pitchFamily="2" charset="-122"/>
              </a:rPr>
              <a:t>T</a:t>
            </a:r>
            <a:r>
              <a:rPr kumimoji="1" lang="zh-CN" altLang="en-US" sz="2000" dirty="0">
                <a:solidFill>
                  <a:srgbClr val="000000"/>
                </a:solidFill>
                <a:ea typeface="华文细黑" panose="02010600040101010101" pitchFamily="2" charset="-122"/>
              </a:rPr>
              <a:t>、</a:t>
            </a:r>
            <a:r>
              <a:rPr kumimoji="1" lang="en-US" altLang="zh-CN" sz="2000" dirty="0">
                <a:solidFill>
                  <a:srgbClr val="000000"/>
                </a:solidFill>
                <a:ea typeface="华文细黑" panose="02010600040101010101" pitchFamily="2" charset="-122"/>
              </a:rPr>
              <a:t>E</a:t>
            </a:r>
            <a:r>
              <a:rPr kumimoji="1" lang="zh-CN" altLang="en-US" sz="2000" dirty="0">
                <a:solidFill>
                  <a:srgbClr val="000000"/>
                </a:solidFill>
                <a:ea typeface="华文细黑" panose="02010600040101010101" pitchFamily="2" charset="-122"/>
              </a:rPr>
              <a:t>这些符号的属性符合</a:t>
            </a:r>
            <a:r>
              <a:rPr kumimoji="1" lang="zh-CN" altLang="en-US" sz="2000" b="1" dirty="0">
                <a:solidFill>
                  <a:srgbClr val="000066"/>
                </a:solidFill>
                <a:ea typeface="华文细黑" panose="02010600040101010101" pitchFamily="2" charset="-122"/>
              </a:rPr>
              <a:t>自底向上</a:t>
            </a:r>
            <a:r>
              <a:rPr kumimoji="1" lang="zh-CN" altLang="en-US" sz="2000" dirty="0">
                <a:solidFill>
                  <a:srgbClr val="000000"/>
                </a:solidFill>
                <a:ea typeface="华文细黑" panose="02010600040101010101" pitchFamily="2" charset="-122"/>
              </a:rPr>
              <a:t>的求值法则，所以用</a:t>
            </a:r>
            <a:r>
              <a:rPr kumimoji="1" lang="zh-CN" altLang="en-US" sz="2000" b="1" dirty="0">
                <a:solidFill>
                  <a:srgbClr val="000000"/>
                </a:solidFill>
                <a:ea typeface="华文细黑" panose="02010600040101010101" pitchFamily="2" charset="-122"/>
              </a:rPr>
              <a:t>↑</a:t>
            </a:r>
            <a:r>
              <a:rPr kumimoji="1" lang="zh-CN" altLang="en-US" sz="2000" dirty="0">
                <a:solidFill>
                  <a:srgbClr val="000000"/>
                </a:solidFill>
                <a:ea typeface="华文细黑" panose="02010600040101010101" pitchFamily="2" charset="-122"/>
              </a:rPr>
              <a:t>表示。</a:t>
            </a:r>
            <a:endParaRPr kumimoji="1" lang="zh-CN" altLang="en-US" sz="2000" dirty="0">
              <a:solidFill>
                <a:srgbClr val="000000"/>
              </a:solidFill>
              <a:ea typeface="华文细黑" panose="02010600040101010101" pitchFamily="2" charset="-122"/>
            </a:endParaRPr>
          </a:p>
          <a:p>
            <a:r>
              <a:rPr kumimoji="1" lang="zh-CN" altLang="en-US" sz="2000" dirty="0">
                <a:solidFill>
                  <a:srgbClr val="000000"/>
                </a:solidFill>
                <a:ea typeface="华文细黑" panose="02010600040101010101" pitchFamily="2" charset="-122"/>
              </a:rPr>
              <a:t>　　最后对文法的第</a:t>
            </a:r>
            <a:r>
              <a:rPr kumimoji="1" lang="en-US" altLang="zh-CN" sz="2000" dirty="0">
                <a:solidFill>
                  <a:srgbClr val="000000"/>
                </a:solidFill>
                <a:ea typeface="华文细黑" panose="02010600040101010101" pitchFamily="2" charset="-122"/>
              </a:rPr>
              <a:t>1</a:t>
            </a:r>
            <a:r>
              <a:rPr kumimoji="1" lang="zh-CN" altLang="en-US" sz="2000" dirty="0">
                <a:solidFill>
                  <a:srgbClr val="000000"/>
                </a:solidFill>
                <a:ea typeface="华文细黑" panose="02010600040101010101" pitchFamily="2" charset="-122"/>
              </a:rPr>
              <a:t>个产生式，提供这样的规则，即</a:t>
            </a:r>
            <a:r>
              <a:rPr kumimoji="1" lang="en-US" altLang="zh-CN" sz="2000" dirty="0">
                <a:solidFill>
                  <a:srgbClr val="000000"/>
                </a:solidFill>
                <a:ea typeface="华文细黑" panose="02010600040101010101" pitchFamily="2" charset="-122"/>
              </a:rPr>
              <a:t>@ANSWER</a:t>
            </a:r>
            <a:r>
              <a:rPr kumimoji="1" lang="zh-CN" altLang="en-US" sz="2000" dirty="0">
                <a:solidFill>
                  <a:srgbClr val="000000"/>
                </a:solidFill>
                <a:ea typeface="华文细黑" panose="02010600040101010101" pitchFamily="2" charset="-122"/>
              </a:rPr>
              <a:t>的值部分等于</a:t>
            </a:r>
            <a:r>
              <a:rPr kumimoji="1" lang="en-US" altLang="zh-CN" sz="2000" dirty="0">
                <a:solidFill>
                  <a:srgbClr val="000000"/>
                </a:solidFill>
                <a:ea typeface="华文细黑" panose="02010600040101010101" pitchFamily="2" charset="-122"/>
              </a:rPr>
              <a:t>E</a:t>
            </a:r>
            <a:r>
              <a:rPr kumimoji="1" lang="zh-CN" altLang="en-US" sz="2000" dirty="0">
                <a:solidFill>
                  <a:srgbClr val="000000"/>
                </a:solidFill>
                <a:ea typeface="华文细黑" panose="02010600040101010101" pitchFamily="2" charset="-122"/>
              </a:rPr>
              <a:t>的值，这不符合自底向上的求值法则，所以，我们引进一个向下的箭头表示动作符号</a:t>
            </a:r>
            <a:r>
              <a:rPr kumimoji="1" lang="en-US" altLang="zh-CN" sz="2000" dirty="0">
                <a:solidFill>
                  <a:srgbClr val="000000"/>
                </a:solidFill>
                <a:ea typeface="华文细黑" panose="02010600040101010101" pitchFamily="2" charset="-122"/>
              </a:rPr>
              <a:t>@ANSWER</a:t>
            </a:r>
            <a:r>
              <a:rPr kumimoji="1" lang="zh-CN" altLang="en-US" sz="2000" dirty="0">
                <a:solidFill>
                  <a:srgbClr val="000000"/>
                </a:solidFill>
                <a:ea typeface="华文细黑" panose="02010600040101010101" pitchFamily="2" charset="-122"/>
              </a:rPr>
              <a:t>的属性值。</a:t>
            </a:r>
            <a:endParaRPr lang="zh-CN" altLang="en-US" sz="2000" dirty="0">
              <a:ea typeface="华文细黑" panose="02010600040101010101" pitchFamily="2" charset="-122"/>
            </a:endParaRPr>
          </a:p>
        </p:txBody>
      </p:sp>
      <p:sp>
        <p:nvSpPr>
          <p:cNvPr id="40" name="Rectangle 2"/>
          <p:cNvSpPr>
            <a:spLocks noGrp="1" noChangeArrowheads="1"/>
          </p:cNvSpPr>
          <p:nvPr>
            <p:ph type="title"/>
          </p:nvPr>
        </p:nvSpPr>
        <p:spPr>
          <a:xfrm>
            <a:off x="684213" y="260350"/>
            <a:ext cx="7772400" cy="457200"/>
          </a:xfrm>
        </p:spPr>
        <p:txBody>
          <a:bodyPr anchor="ctr"/>
          <a:lstStyle/>
          <a:p>
            <a:pPr eaLnBrk="1" hangingPunct="1"/>
            <a:r>
              <a:rPr lang="en-US" altLang="zh-CN" sz="2800" b="1" dirty="0">
                <a:solidFill>
                  <a:srgbClr val="FF0000"/>
                </a:solidFill>
                <a:latin typeface="华文细黑" panose="02010600040101010101" pitchFamily="2" charset="-122"/>
              </a:rPr>
              <a:t>1.</a:t>
            </a:r>
            <a:r>
              <a:rPr lang="zh-CN" altLang="en-US" sz="2800" b="1" dirty="0">
                <a:solidFill>
                  <a:srgbClr val="FF0000"/>
                </a:solidFill>
                <a:latin typeface="华文细黑" panose="02010600040101010101" pitchFamily="2" charset="-122"/>
              </a:rPr>
              <a:t>综合属性</a:t>
            </a:r>
            <a:endParaRPr lang="zh-CN" altLang="en-US" sz="2800" b="1"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254">
                                            <p:txEl>
                                              <p:pRg st="0" end="0"/>
                                            </p:txEl>
                                          </p:spTgt>
                                        </p:tgtEl>
                                        <p:attrNameLst>
                                          <p:attrName>style.visibility</p:attrName>
                                        </p:attrNameLst>
                                      </p:cBhvr>
                                      <p:to>
                                        <p:strVal val="visible"/>
                                      </p:to>
                                    </p:set>
                                    <p:animEffect transition="in" filter="dissolve">
                                      <p:cBhvr>
                                        <p:cTn id="12" dur="500"/>
                                        <p:tgtEl>
                                          <p:spTgt spid="532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254">
                                            <p:txEl>
                                              <p:pRg st="1" end="1"/>
                                            </p:txEl>
                                          </p:spTgt>
                                        </p:tgtEl>
                                        <p:attrNameLst>
                                          <p:attrName>style.visibility</p:attrName>
                                        </p:attrNameLst>
                                      </p:cBhvr>
                                      <p:to>
                                        <p:strVal val="visible"/>
                                      </p:to>
                                    </p:set>
                                    <p:animEffect transition="in" filter="dissolve">
                                      <p:cBhvr>
                                        <p:cTn id="17" dur="500"/>
                                        <p:tgtEl>
                                          <p:spTgt spid="532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3254">
                                            <p:txEl>
                                              <p:pRg st="2" end="2"/>
                                            </p:txEl>
                                          </p:spTgt>
                                        </p:tgtEl>
                                        <p:attrNameLst>
                                          <p:attrName>style.visibility</p:attrName>
                                        </p:attrNameLst>
                                      </p:cBhvr>
                                      <p:to>
                                        <p:strVal val="visible"/>
                                      </p:to>
                                    </p:set>
                                    <p:animEffect transition="in" filter="dissolve">
                                      <p:cBhvr>
                                        <p:cTn id="22" dur="500"/>
                                        <p:tgtEl>
                                          <p:spTgt spid="532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254">
                                            <p:txEl>
                                              <p:pRg st="3" end="3"/>
                                            </p:txEl>
                                          </p:spTgt>
                                        </p:tgtEl>
                                        <p:attrNameLst>
                                          <p:attrName>style.visibility</p:attrName>
                                        </p:attrNameLst>
                                      </p:cBhvr>
                                      <p:to>
                                        <p:strVal val="visible"/>
                                      </p:to>
                                    </p:set>
                                    <p:animEffect transition="in" filter="dissolve">
                                      <p:cBhvr>
                                        <p:cTn id="27" dur="500"/>
                                        <p:tgtEl>
                                          <p:spTgt spid="5325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3254">
                                            <p:txEl>
                                              <p:pRg st="4" end="4"/>
                                            </p:txEl>
                                          </p:spTgt>
                                        </p:tgtEl>
                                        <p:attrNameLst>
                                          <p:attrName>style.visibility</p:attrName>
                                        </p:attrNameLst>
                                      </p:cBhvr>
                                      <p:to>
                                        <p:strVal val="visible"/>
                                      </p:to>
                                    </p:set>
                                    <p:animEffect transition="in" filter="dissolve">
                                      <p:cBhvr>
                                        <p:cTn id="32" dur="500"/>
                                        <p:tgtEl>
                                          <p:spTgt spid="532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BA933B3-26BC-41C2-84C3-229D3C097F27}"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55299" name="Rectangle 2"/>
          <p:cNvSpPr>
            <a:spLocks noGrp="1" noChangeArrowheads="1"/>
          </p:cNvSpPr>
          <p:nvPr>
            <p:ph type="title"/>
          </p:nvPr>
        </p:nvSpPr>
        <p:spPr>
          <a:xfrm>
            <a:off x="685800" y="152400"/>
            <a:ext cx="7772400" cy="457200"/>
          </a:xfrm>
        </p:spPr>
        <p:txBody>
          <a:bodyPr anchor="ctr"/>
          <a:lstStyle/>
          <a:p>
            <a:pPr eaLnBrk="1" hangingPunct="1"/>
            <a:r>
              <a:rPr lang="en-US" altLang="zh-CN" sz="2800" b="1">
                <a:solidFill>
                  <a:srgbClr val="FF0000"/>
                </a:solidFill>
                <a:latin typeface="华文细黑" panose="02010600040101010101" pitchFamily="2" charset="-122"/>
              </a:rPr>
              <a:t>1.</a:t>
            </a:r>
            <a:r>
              <a:rPr lang="zh-CN" altLang="en-US" sz="2800" b="1">
                <a:solidFill>
                  <a:srgbClr val="FF0000"/>
                </a:solidFill>
                <a:latin typeface="华文细黑" panose="02010600040101010101" pitchFamily="2" charset="-122"/>
              </a:rPr>
              <a:t>综合属性</a:t>
            </a:r>
            <a:endParaRPr lang="zh-CN" altLang="en-US" sz="2800" b="1">
              <a:solidFill>
                <a:srgbClr val="FF0000"/>
              </a:solidFill>
              <a:latin typeface="华文细黑" panose="02010600040101010101" pitchFamily="2" charset="-122"/>
            </a:endParaRPr>
          </a:p>
        </p:txBody>
      </p:sp>
      <p:sp>
        <p:nvSpPr>
          <p:cNvPr id="55300" name="Text Box 3"/>
          <p:cNvSpPr txBox="1">
            <a:spLocks noChangeArrowheads="1"/>
          </p:cNvSpPr>
          <p:nvPr/>
        </p:nvSpPr>
        <p:spPr bwMode="auto">
          <a:xfrm>
            <a:off x="287338" y="519113"/>
            <a:ext cx="8588375" cy="216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20000"/>
              </a:spcAft>
            </a:pPr>
            <a:r>
              <a:rPr kumimoji="1" lang="zh-CN" altLang="en-US" sz="2400" dirty="0">
                <a:solidFill>
                  <a:srgbClr val="000000"/>
                </a:solidFill>
                <a:ea typeface="华文细黑" panose="02010600040101010101" pitchFamily="2" charset="-122"/>
              </a:rPr>
              <a:t>        为了形式地表示上述表达式的求值过程，必须改写每一个产生式，使得对出现在产生式中的</a:t>
            </a:r>
            <a:r>
              <a:rPr kumimoji="1" lang="zh-CN" altLang="en-US" sz="2400" b="1" dirty="0">
                <a:solidFill>
                  <a:srgbClr val="000000"/>
                </a:solidFill>
                <a:ea typeface="华文细黑" panose="02010600040101010101" pitchFamily="2" charset="-122"/>
              </a:rPr>
              <a:t>每个属性值</a:t>
            </a:r>
            <a:r>
              <a:rPr kumimoji="1" lang="zh-CN" altLang="en-US" sz="2400" dirty="0">
                <a:solidFill>
                  <a:srgbClr val="000000"/>
                </a:solidFill>
                <a:ea typeface="华文细黑" panose="02010600040101010101" pitchFamily="2" charset="-122"/>
              </a:rPr>
              <a:t>都给它一个</a:t>
            </a:r>
            <a:r>
              <a:rPr kumimoji="1" lang="zh-CN" altLang="en-US" sz="2400" b="1" dirty="0">
                <a:solidFill>
                  <a:srgbClr val="000000"/>
                </a:solidFill>
                <a:ea typeface="华文细黑" panose="02010600040101010101" pitchFamily="2" charset="-122"/>
              </a:rPr>
              <a:t>不同的名字</a:t>
            </a:r>
            <a:r>
              <a:rPr kumimoji="1" lang="zh-CN" altLang="en-US" sz="2400" dirty="0">
                <a:solidFill>
                  <a:srgbClr val="000000"/>
                </a:solidFill>
                <a:ea typeface="华文细黑" panose="02010600040101010101" pitchFamily="2" charset="-122"/>
              </a:rPr>
              <a:t>，并使用这些名字定义这个产生式中各符号的属性之间的关系即属性求值规则。</a:t>
            </a:r>
            <a:endParaRPr kumimoji="1" lang="en-US" altLang="zh-CN" sz="2400" dirty="0">
              <a:solidFill>
                <a:srgbClr val="000000"/>
              </a:solidFill>
              <a:ea typeface="华文细黑" panose="02010600040101010101" pitchFamily="2" charset="-122"/>
            </a:endParaRPr>
          </a:p>
          <a:p>
            <a:pPr eaLnBrk="1" hangingPunct="1">
              <a:lnSpc>
                <a:spcPct val="110000"/>
              </a:lnSpc>
              <a:spcAft>
                <a:spcPct val="20000"/>
              </a:spcAft>
            </a:pPr>
            <a:r>
              <a:rPr kumimoji="1" lang="zh-CN" altLang="en-US" sz="2400" dirty="0">
                <a:solidFill>
                  <a:srgbClr val="000000"/>
                </a:solidFill>
                <a:ea typeface="华文细黑" panose="02010600040101010101" pitchFamily="2" charset="-122"/>
              </a:rPr>
              <a:t>        右列为相应产生式的</a:t>
            </a:r>
            <a:r>
              <a:rPr kumimoji="1" lang="zh-CN" altLang="en-US" sz="2400" dirty="0">
                <a:ea typeface="华文细黑" panose="02010600040101010101" pitchFamily="2" charset="-122"/>
              </a:rPr>
              <a:t>属性求值规则 。</a:t>
            </a:r>
            <a:r>
              <a:rPr kumimoji="1" lang="zh-CN" altLang="en-US" sz="2400" dirty="0">
                <a:solidFill>
                  <a:srgbClr val="000066"/>
                </a:solidFill>
                <a:ea typeface="华文细黑" panose="02010600040101010101" pitchFamily="2" charset="-122"/>
              </a:rPr>
              <a:t>                       　　　　　　　</a:t>
            </a:r>
            <a:endParaRPr kumimoji="1" lang="zh-CN" altLang="en-US" sz="2400" b="1" dirty="0">
              <a:solidFill>
                <a:srgbClr val="FF0000"/>
              </a:solidFill>
              <a:ea typeface="华文细黑" panose="02010600040101010101" pitchFamily="2" charset="-122"/>
            </a:endParaRPr>
          </a:p>
        </p:txBody>
      </p:sp>
      <p:sp>
        <p:nvSpPr>
          <p:cNvPr id="55301" name="Text Box 4"/>
          <p:cNvSpPr txBox="1">
            <a:spLocks noChangeArrowheads="1"/>
          </p:cNvSpPr>
          <p:nvPr/>
        </p:nvSpPr>
        <p:spPr bwMode="auto">
          <a:xfrm>
            <a:off x="127000" y="3074988"/>
            <a:ext cx="8748713" cy="3752850"/>
          </a:xfrm>
          <a:prstGeom prst="rect">
            <a:avLst/>
          </a:prstGeom>
          <a:solidFill>
            <a:schemeClr val="accent6">
              <a:lumMod val="20000"/>
              <a:lumOff val="80000"/>
            </a:schemeClr>
          </a:solidFill>
          <a:ln w="9525">
            <a:solidFill>
              <a:srgbClr val="CCECFF"/>
            </a:solidFill>
            <a:miter lim="800000"/>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rgbClr val="000000"/>
                </a:solidFill>
                <a:ea typeface="华文细黑" panose="02010600040101010101" pitchFamily="2" charset="-122"/>
                <a:cs typeface="Times New Roman" panose="02020603050405020304" pitchFamily="18" charset="0"/>
              </a:rPr>
              <a:t>   ① </a:t>
            </a:r>
            <a:r>
              <a:rPr kumimoji="1" lang="en-US" altLang="zh-CN" sz="2400" dirty="0" err="1">
                <a:solidFill>
                  <a:srgbClr val="000000"/>
                </a:solidFill>
                <a:ea typeface="华文细黑" panose="02010600040101010101" pitchFamily="2" charset="-122"/>
                <a:cs typeface="Times New Roman" panose="02020603050405020304" pitchFamily="18" charset="0"/>
              </a:rPr>
              <a:t>S→E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err="1">
                <a:solidFill>
                  <a:srgbClr val="000000"/>
                </a:solidFill>
                <a:ea typeface="华文细黑" panose="02010600040101010101" pitchFamily="2" charset="-122"/>
                <a:cs typeface="Times New Roman" panose="02020603050405020304" pitchFamily="18" charset="0"/>
              </a:rPr>
              <a:t>@ANSWER</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↓r</a:t>
            </a:r>
            <a:r>
              <a:rPr kumimoji="1" lang="zh-CN" altLang="en-US" sz="2400" baseline="-300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r=q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②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↑r</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a:t>
            </a:r>
            <a:r>
              <a:rPr kumimoji="1" lang="en-US" altLang="zh-CN" sz="2400" dirty="0" err="1">
                <a:solidFill>
                  <a:srgbClr val="000000"/>
                </a:solidFill>
                <a:ea typeface="华文细黑" panose="02010600040101010101" pitchFamily="2" charset="-122"/>
                <a:cs typeface="Times New Roman" panose="02020603050405020304" pitchFamily="18" charset="0"/>
              </a:rPr>
              <a:t>q+r</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③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④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↑r</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p=q*r</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⑤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⑥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⑦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NUM</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baseline="-30000" dirty="0">
                <a:solidFill>
                  <a:srgbClr val="000000"/>
                </a:solidFill>
                <a:ea typeface="华文细黑" panose="02010600040101010101" pitchFamily="2" charset="-122"/>
                <a:cs typeface="Times New Roman" panose="02020603050405020304" pitchFamily="18" charset="0"/>
              </a:rPr>
              <a:t>            </a:t>
            </a:r>
            <a:r>
              <a:rPr kumimoji="1" lang="zh-CN" altLang="en-US" sz="2400" baseline="-300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r>
              <a:rPr kumimoji="1" lang="en-US" altLang="zh-CN" sz="2400" dirty="0">
                <a:ea typeface="华文细黑" panose="02010600040101010101" pitchFamily="2" charset="-122"/>
                <a:cs typeface="Times New Roman" panose="02020603050405020304" pitchFamily="18" charset="0"/>
              </a:rPr>
              <a:t> </a:t>
            </a:r>
            <a:endParaRPr kumimoji="1" lang="en-US" altLang="zh-CN" sz="2400" dirty="0">
              <a:ea typeface="华文细黑" panose="02010600040101010101" pitchFamily="2" charset="-122"/>
              <a:cs typeface="Times New Roman" panose="02020603050405020304" pitchFamily="18" charset="0"/>
            </a:endParaRPr>
          </a:p>
        </p:txBody>
      </p:sp>
      <p:sp>
        <p:nvSpPr>
          <p:cNvPr id="2" name="矩形 1"/>
          <p:cNvSpPr/>
          <p:nvPr/>
        </p:nvSpPr>
        <p:spPr>
          <a:xfrm>
            <a:off x="3995936" y="2613323"/>
            <a:ext cx="2185214" cy="461665"/>
          </a:xfrm>
          <a:prstGeom prst="rect">
            <a:avLst/>
          </a:prstGeom>
        </p:spPr>
        <p:txBody>
          <a:bodyPr wrap="none">
            <a:spAutoFit/>
          </a:bodyPr>
          <a:lstStyle/>
          <a:p>
            <a:r>
              <a:rPr kumimoji="1" lang="zh-CN" altLang="en-US" sz="2400" b="1" dirty="0">
                <a:solidFill>
                  <a:srgbClr val="000066"/>
                </a:solidFill>
                <a:ea typeface="华文细黑" panose="02010600040101010101" pitchFamily="2" charset="-122"/>
              </a:rPr>
              <a:t> 属性求值规则</a:t>
            </a:r>
            <a:r>
              <a:rPr kumimoji="1" lang="zh-CN" altLang="en-US" sz="2400" b="1" dirty="0">
                <a:solidFill>
                  <a:srgbClr val="FF0000"/>
                </a:solidFill>
                <a:ea typeface="华文细黑" panose="02010600040101010101" pitchFamily="2" charset="-122"/>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fade">
                                      <p:cBhvr>
                                        <p:cTn id="7" dur="500"/>
                                        <p:tgtEl>
                                          <p:spTgt spid="5530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300">
                                            <p:txEl>
                                              <p:pRg st="1" end="1"/>
                                            </p:txEl>
                                          </p:spTgt>
                                        </p:tgtEl>
                                        <p:attrNameLst>
                                          <p:attrName>style.visibility</p:attrName>
                                        </p:attrNameLst>
                                      </p:cBhvr>
                                      <p:to>
                                        <p:strVal val="visible"/>
                                      </p:to>
                                    </p:set>
                                    <p:animEffect transition="in" filter="fade">
                                      <p:cBhvr>
                                        <p:cTn id="11" dur="500"/>
                                        <p:tgtEl>
                                          <p:spTgt spid="55300">
                                            <p:txEl>
                                              <p:pRg st="1" end="1"/>
                                            </p:txEl>
                                          </p:spTgt>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55301"/>
                                        </p:tgtEl>
                                        <p:attrNameLst>
                                          <p:attrName>style.visibility</p:attrName>
                                        </p:attrNameLst>
                                      </p:cBhvr>
                                      <p:to>
                                        <p:strVal val="visible"/>
                                      </p:to>
                                    </p:set>
                                    <p:anim calcmode="lin" valueType="num">
                                      <p:cBhvr additive="base">
                                        <p:cTn id="15" dur="500"/>
                                        <p:tgtEl>
                                          <p:spTgt spid="55301"/>
                                        </p:tgtEl>
                                        <p:attrNameLst>
                                          <p:attrName>ppt_x</p:attrName>
                                        </p:attrNameLst>
                                      </p:cBhvr>
                                      <p:tavLst>
                                        <p:tav tm="0">
                                          <p:val>
                                            <p:strVal val="#ppt_x-#ppt_w*1.125000"/>
                                          </p:val>
                                        </p:tav>
                                        <p:tav tm="100000">
                                          <p:val>
                                            <p:strVal val="#ppt_x"/>
                                          </p:val>
                                        </p:tav>
                                      </p:tavLst>
                                    </p:anim>
                                    <p:animEffect transition="in" filter="wipe(right)">
                                      <p:cBhvr>
                                        <p:cTn id="16" dur="500"/>
                                        <p:tgtEl>
                                          <p:spTgt spid="5530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BFF7F20-854B-4394-B559-7CDCB73C8A78}"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57347" name="Rectangle 2"/>
          <p:cNvSpPr>
            <a:spLocks noGrp="1" noChangeArrowheads="1"/>
          </p:cNvSpPr>
          <p:nvPr>
            <p:ph type="title"/>
          </p:nvPr>
        </p:nvSpPr>
        <p:spPr>
          <a:xfrm>
            <a:off x="685800" y="307975"/>
            <a:ext cx="7772400" cy="457200"/>
          </a:xfrm>
        </p:spPr>
        <p:txBody>
          <a:bodyPr anchor="ctr"/>
          <a:lstStyle/>
          <a:p>
            <a:pPr eaLnBrk="1" hangingPunct="1"/>
            <a:r>
              <a:rPr lang="en-US" altLang="zh-CN" sz="2800" b="1" dirty="0">
                <a:solidFill>
                  <a:srgbClr val="FF0000"/>
                </a:solidFill>
                <a:latin typeface="华文细黑" panose="02010600040101010101" pitchFamily="2" charset="-122"/>
              </a:rPr>
              <a:t>1. </a:t>
            </a:r>
            <a:r>
              <a:rPr lang="zh-CN" altLang="en-US" sz="2800" b="1" dirty="0">
                <a:solidFill>
                  <a:srgbClr val="FF0000"/>
                </a:solidFill>
                <a:latin typeface="华文细黑" panose="02010600040101010101" pitchFamily="2" charset="-122"/>
              </a:rPr>
              <a:t>综合属性</a:t>
            </a:r>
            <a:endParaRPr lang="zh-CN" altLang="en-US" sz="2800" b="1" dirty="0">
              <a:solidFill>
                <a:srgbClr val="FF0000"/>
              </a:solidFill>
              <a:latin typeface="华文细黑" panose="02010600040101010101" pitchFamily="2" charset="-122"/>
            </a:endParaRPr>
          </a:p>
        </p:txBody>
      </p:sp>
      <p:sp>
        <p:nvSpPr>
          <p:cNvPr id="57348" name="Text Box 3"/>
          <p:cNvSpPr txBox="1">
            <a:spLocks noChangeArrowheads="1"/>
          </p:cNvSpPr>
          <p:nvPr/>
        </p:nvSpPr>
        <p:spPr bwMode="auto">
          <a:xfrm>
            <a:off x="304800" y="2209800"/>
            <a:ext cx="4724400" cy="3752850"/>
          </a:xfrm>
          <a:prstGeom prst="rect">
            <a:avLst/>
          </a:prstGeom>
          <a:solidFill>
            <a:srgbClr val="CCECFF"/>
          </a:solidFill>
          <a:ln w="9525">
            <a:solidFill>
              <a:schemeClr val="tx1"/>
            </a:solidFill>
            <a:miter lim="800000"/>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rgbClr val="000000"/>
                </a:solidFill>
                <a:ea typeface="华文细黑" panose="02010600040101010101" pitchFamily="2" charset="-122"/>
              </a:rPr>
              <a:t>   ① </a:t>
            </a:r>
            <a:r>
              <a:rPr kumimoji="1" lang="en-US" altLang="zh-CN" sz="2400" dirty="0" err="1">
                <a:solidFill>
                  <a:srgbClr val="000000"/>
                </a:solidFill>
                <a:ea typeface="华文细黑" panose="02010600040101010101" pitchFamily="2" charset="-122"/>
              </a:rPr>
              <a:t>S→E</a:t>
            </a:r>
            <a:r>
              <a:rPr kumimoji="1" lang="en-US" altLang="zh-CN" sz="2400" baseline="-30000" dirty="0" err="1">
                <a:solidFill>
                  <a:srgbClr val="000000"/>
                </a:solidFill>
                <a:ea typeface="华文细黑" panose="02010600040101010101" pitchFamily="2" charset="-122"/>
              </a:rPr>
              <a:t>↑q</a:t>
            </a:r>
            <a:r>
              <a:rPr kumimoji="1" lang="en-US" altLang="zh-CN" sz="2400" dirty="0" err="1">
                <a:solidFill>
                  <a:srgbClr val="000000"/>
                </a:solidFill>
                <a:ea typeface="华文细黑" panose="02010600040101010101" pitchFamily="2" charset="-122"/>
              </a:rPr>
              <a:t>@ANSWER</a:t>
            </a:r>
            <a:r>
              <a:rPr kumimoji="1" lang="en-US" altLang="zh-CN" sz="2400" baseline="-30000" dirty="0" err="1">
                <a:solidFill>
                  <a:srgbClr val="000000"/>
                </a:solidFill>
                <a:ea typeface="华文细黑" panose="02010600040101010101" pitchFamily="2" charset="-122"/>
              </a:rPr>
              <a:t>↓r</a:t>
            </a:r>
            <a:r>
              <a:rPr kumimoji="1" lang="en-US" altLang="zh-CN" sz="2400" dirty="0">
                <a:solidFill>
                  <a:srgbClr val="000000"/>
                </a:solidFill>
                <a:ea typeface="华文细黑" panose="02010600040101010101" pitchFamily="2" charset="-122"/>
              </a:rPr>
              <a:t>	r=q</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   ② </a:t>
            </a:r>
            <a:r>
              <a:rPr kumimoji="1" lang="en-US" altLang="zh-CN" sz="2400" dirty="0" err="1">
                <a:solidFill>
                  <a:srgbClr val="000000"/>
                </a:solidFill>
                <a:ea typeface="华文细黑" panose="02010600040101010101" pitchFamily="2" charset="-122"/>
              </a:rPr>
              <a:t>E</a:t>
            </a:r>
            <a:r>
              <a:rPr kumimoji="1" lang="en-US" altLang="zh-CN" sz="2400" baseline="-30000" dirty="0" err="1">
                <a:solidFill>
                  <a:srgbClr val="000000"/>
                </a:solidFill>
                <a:ea typeface="华文细黑" panose="02010600040101010101" pitchFamily="2" charset="-122"/>
              </a:rPr>
              <a:t>↑p</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ea typeface="华文细黑" panose="02010600040101010101" pitchFamily="2" charset="-122"/>
              </a:rPr>
              <a:t>E</a:t>
            </a:r>
            <a:r>
              <a:rPr kumimoji="1" lang="en-US" altLang="zh-CN" sz="2400" baseline="-30000" dirty="0" err="1">
                <a:solidFill>
                  <a:srgbClr val="000000"/>
                </a:solidFill>
                <a:ea typeface="华文细黑" panose="02010600040101010101" pitchFamily="2" charset="-122"/>
              </a:rPr>
              <a:t>↑q</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ea typeface="华文细黑" panose="02010600040101010101" pitchFamily="2" charset="-122"/>
              </a:rPr>
              <a:t>T</a:t>
            </a:r>
            <a:r>
              <a:rPr kumimoji="1" lang="en-US" altLang="zh-CN" sz="2400" baseline="-30000" dirty="0" err="1">
                <a:solidFill>
                  <a:srgbClr val="000000"/>
                </a:solidFill>
                <a:ea typeface="华文细黑" panose="02010600040101010101" pitchFamily="2" charset="-122"/>
              </a:rPr>
              <a:t>↑r</a:t>
            </a:r>
            <a:r>
              <a:rPr kumimoji="1" lang="en-US" altLang="zh-CN" sz="2400" dirty="0">
                <a:solidFill>
                  <a:srgbClr val="000000"/>
                </a:solidFill>
                <a:ea typeface="华文细黑" panose="02010600040101010101" pitchFamily="2" charset="-122"/>
              </a:rPr>
              <a:t>		p=</a:t>
            </a:r>
            <a:r>
              <a:rPr kumimoji="1" lang="en-US" altLang="zh-CN" sz="2400" dirty="0" err="1">
                <a:solidFill>
                  <a:srgbClr val="000000"/>
                </a:solidFill>
                <a:ea typeface="华文细黑" panose="02010600040101010101" pitchFamily="2" charset="-122"/>
              </a:rPr>
              <a:t>q+r</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   ③ </a:t>
            </a:r>
            <a:r>
              <a:rPr kumimoji="1" lang="en-US" altLang="zh-CN" sz="2400" dirty="0" err="1">
                <a:solidFill>
                  <a:srgbClr val="000000"/>
                </a:solidFill>
                <a:ea typeface="华文细黑" panose="02010600040101010101" pitchFamily="2" charset="-122"/>
              </a:rPr>
              <a:t>E</a:t>
            </a:r>
            <a:r>
              <a:rPr kumimoji="1" lang="en-US" altLang="zh-CN" sz="2400" baseline="-30000" dirty="0" err="1">
                <a:solidFill>
                  <a:srgbClr val="000000"/>
                </a:solidFill>
                <a:ea typeface="华文细黑" panose="02010600040101010101" pitchFamily="2" charset="-122"/>
              </a:rPr>
              <a:t>↑p</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ea typeface="华文细黑" panose="02010600040101010101" pitchFamily="2" charset="-122"/>
              </a:rPr>
              <a:t>T</a:t>
            </a:r>
            <a:r>
              <a:rPr kumimoji="1" lang="en-US" altLang="zh-CN" sz="2400" baseline="-30000" dirty="0" err="1">
                <a:solidFill>
                  <a:srgbClr val="000000"/>
                </a:solidFill>
                <a:ea typeface="华文细黑" panose="02010600040101010101" pitchFamily="2" charset="-122"/>
              </a:rPr>
              <a:t>↑q</a:t>
            </a:r>
            <a:r>
              <a:rPr kumimoji="1" lang="en-US" altLang="zh-CN" sz="2400" dirty="0">
                <a:solidFill>
                  <a:srgbClr val="000000"/>
                </a:solidFill>
                <a:ea typeface="华文细黑" panose="02010600040101010101" pitchFamily="2" charset="-122"/>
              </a:rPr>
              <a:t>	            p=q</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   ④ </a:t>
            </a:r>
            <a:r>
              <a:rPr kumimoji="1" lang="en-US" altLang="zh-CN" sz="2400" dirty="0" err="1">
                <a:solidFill>
                  <a:srgbClr val="000000"/>
                </a:solidFill>
                <a:ea typeface="华文细黑" panose="02010600040101010101" pitchFamily="2" charset="-122"/>
              </a:rPr>
              <a:t>T</a:t>
            </a:r>
            <a:r>
              <a:rPr kumimoji="1" lang="en-US" altLang="zh-CN" sz="2400" baseline="-30000" dirty="0" err="1">
                <a:solidFill>
                  <a:srgbClr val="000000"/>
                </a:solidFill>
                <a:ea typeface="华文细黑" panose="02010600040101010101" pitchFamily="2" charset="-122"/>
              </a:rPr>
              <a:t>↑p</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ea typeface="华文细黑" panose="02010600040101010101" pitchFamily="2" charset="-122"/>
              </a:rPr>
              <a:t>T</a:t>
            </a:r>
            <a:r>
              <a:rPr kumimoji="1" lang="en-US" altLang="zh-CN" sz="2400" baseline="-30000" dirty="0" err="1">
                <a:solidFill>
                  <a:srgbClr val="000000"/>
                </a:solidFill>
                <a:ea typeface="华文细黑" panose="02010600040101010101" pitchFamily="2" charset="-122"/>
              </a:rPr>
              <a:t>↑q</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ea typeface="华文细黑" panose="02010600040101010101" pitchFamily="2" charset="-122"/>
              </a:rPr>
              <a:t>F</a:t>
            </a:r>
            <a:r>
              <a:rPr kumimoji="1" lang="en-US" altLang="zh-CN" sz="2400" baseline="-30000" dirty="0" err="1">
                <a:solidFill>
                  <a:srgbClr val="000000"/>
                </a:solidFill>
                <a:ea typeface="华文细黑" panose="02010600040101010101" pitchFamily="2" charset="-122"/>
              </a:rPr>
              <a:t>↑r</a:t>
            </a:r>
            <a:r>
              <a:rPr kumimoji="1" lang="en-US" altLang="zh-CN" sz="2400" dirty="0">
                <a:solidFill>
                  <a:srgbClr val="000000"/>
                </a:solidFill>
                <a:ea typeface="华文细黑" panose="02010600040101010101" pitchFamily="2" charset="-122"/>
              </a:rPr>
              <a:t>		p=q*r</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   ⑤ </a:t>
            </a:r>
            <a:r>
              <a:rPr kumimoji="1" lang="en-US" altLang="zh-CN" sz="2400" dirty="0" err="1">
                <a:solidFill>
                  <a:srgbClr val="000000"/>
                </a:solidFill>
                <a:ea typeface="华文细黑" panose="02010600040101010101" pitchFamily="2" charset="-122"/>
              </a:rPr>
              <a:t>T</a:t>
            </a:r>
            <a:r>
              <a:rPr kumimoji="1" lang="en-US" altLang="zh-CN" sz="2400" baseline="-30000" dirty="0" err="1">
                <a:solidFill>
                  <a:srgbClr val="000000"/>
                </a:solidFill>
                <a:ea typeface="华文细黑" panose="02010600040101010101" pitchFamily="2" charset="-122"/>
              </a:rPr>
              <a:t>↑p</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ea typeface="华文细黑" panose="02010600040101010101" pitchFamily="2" charset="-122"/>
              </a:rPr>
              <a:t>F</a:t>
            </a:r>
            <a:r>
              <a:rPr kumimoji="1" lang="en-US" altLang="zh-CN" sz="2400" baseline="-30000" dirty="0" err="1">
                <a:solidFill>
                  <a:srgbClr val="000000"/>
                </a:solidFill>
                <a:ea typeface="华文细黑" panose="02010600040101010101" pitchFamily="2" charset="-122"/>
              </a:rPr>
              <a:t>↑q</a:t>
            </a:r>
            <a:r>
              <a:rPr kumimoji="1" lang="en-US" altLang="zh-CN" sz="2400" dirty="0">
                <a:solidFill>
                  <a:srgbClr val="000000"/>
                </a:solidFill>
                <a:ea typeface="华文细黑" panose="02010600040101010101" pitchFamily="2" charset="-122"/>
              </a:rPr>
              <a:t>		            p=q</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   ⑥ </a:t>
            </a:r>
            <a:r>
              <a:rPr kumimoji="1" lang="en-US" altLang="zh-CN" sz="2400" dirty="0" err="1">
                <a:solidFill>
                  <a:srgbClr val="000000"/>
                </a:solidFill>
                <a:ea typeface="华文细黑" panose="02010600040101010101" pitchFamily="2" charset="-122"/>
              </a:rPr>
              <a:t>F</a:t>
            </a:r>
            <a:r>
              <a:rPr kumimoji="1" lang="en-US" altLang="zh-CN" sz="2400" baseline="-30000" dirty="0" err="1">
                <a:solidFill>
                  <a:srgbClr val="000000"/>
                </a:solidFill>
                <a:ea typeface="华文细黑" panose="02010600040101010101" pitchFamily="2" charset="-122"/>
              </a:rPr>
              <a:t>↑p</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ea typeface="华文细黑" panose="02010600040101010101" pitchFamily="2" charset="-122"/>
              </a:rPr>
              <a:t>E</a:t>
            </a:r>
            <a:r>
              <a:rPr kumimoji="1" lang="en-US" altLang="zh-CN" sz="2400" baseline="-30000" dirty="0" err="1">
                <a:solidFill>
                  <a:srgbClr val="000000"/>
                </a:solidFill>
                <a:ea typeface="华文细黑" panose="02010600040101010101" pitchFamily="2" charset="-122"/>
              </a:rPr>
              <a:t>↑q</a:t>
            </a:r>
            <a:r>
              <a:rPr kumimoji="1" lang="en-US" altLang="zh-CN" sz="2400" dirty="0">
                <a:solidFill>
                  <a:srgbClr val="000000"/>
                </a:solidFill>
                <a:ea typeface="华文细黑" panose="02010600040101010101" pitchFamily="2" charset="-122"/>
              </a:rPr>
              <a:t>)		p=q</a:t>
            </a:r>
            <a:endParaRPr kumimoji="1" lang="en-US" altLang="zh-CN" sz="2400" dirty="0">
              <a:solidFill>
                <a:srgbClr val="000000"/>
              </a:solidFill>
              <a:ea typeface="华文细黑" panose="02010600040101010101" pitchFamily="2" charset="-122"/>
            </a:endParaRPr>
          </a:p>
          <a:p>
            <a:pPr eaLnBrk="1" hangingPunct="1">
              <a:spcBef>
                <a:spcPct val="50000"/>
              </a:spcBef>
            </a:pPr>
            <a:r>
              <a:rPr kumimoji="1" lang="en-US" altLang="zh-CN" sz="2400" dirty="0">
                <a:solidFill>
                  <a:srgbClr val="000000"/>
                </a:solidFill>
                <a:ea typeface="华文细黑" panose="02010600040101010101" pitchFamily="2" charset="-122"/>
              </a:rPr>
              <a:t>   ⑦ </a:t>
            </a:r>
            <a:r>
              <a:rPr kumimoji="1" lang="en-US" altLang="zh-CN" sz="2400" dirty="0" err="1">
                <a:solidFill>
                  <a:srgbClr val="000000"/>
                </a:solidFill>
                <a:ea typeface="华文细黑" panose="02010600040101010101" pitchFamily="2" charset="-122"/>
              </a:rPr>
              <a:t>F</a:t>
            </a:r>
            <a:r>
              <a:rPr kumimoji="1" lang="en-US" altLang="zh-CN" sz="2400" baseline="-30000" dirty="0" err="1">
                <a:solidFill>
                  <a:srgbClr val="000000"/>
                </a:solidFill>
                <a:ea typeface="华文细黑" panose="02010600040101010101" pitchFamily="2" charset="-122"/>
              </a:rPr>
              <a:t>↑p</a:t>
            </a:r>
            <a:r>
              <a:rPr kumimoji="1" lang="en-US" altLang="zh-CN" sz="2400" dirty="0">
                <a:solidFill>
                  <a:srgbClr val="000000"/>
                </a:solidFill>
                <a:ea typeface="华文细黑" panose="02010600040101010101" pitchFamily="2" charset="-122"/>
              </a:rPr>
              <a:t>→ </a:t>
            </a:r>
            <a:r>
              <a:rPr kumimoji="1" lang="en-US" altLang="zh-CN" sz="2400" dirty="0" err="1">
                <a:solidFill>
                  <a:srgbClr val="000000"/>
                </a:solidFill>
                <a:latin typeface="华文细黑" panose="02010600040101010101" pitchFamily="2" charset="-122"/>
                <a:ea typeface="华文细黑" panose="02010600040101010101" pitchFamily="2" charset="-122"/>
              </a:rPr>
              <a:t>NUM</a:t>
            </a:r>
            <a:r>
              <a:rPr kumimoji="1" lang="en-US" altLang="zh-CN" sz="2400" baseline="-30000" dirty="0" err="1">
                <a:solidFill>
                  <a:srgbClr val="000000"/>
                </a:solidFill>
                <a:latin typeface="华文细黑" panose="02010600040101010101" pitchFamily="2" charset="-122"/>
                <a:ea typeface="华文细黑" panose="02010600040101010101" pitchFamily="2" charset="-122"/>
              </a:rPr>
              <a:t>↑q</a:t>
            </a:r>
            <a:r>
              <a:rPr kumimoji="1" lang="en-US" altLang="zh-CN" sz="2400" baseline="-30000" dirty="0">
                <a:solidFill>
                  <a:srgbClr val="000000"/>
                </a:solidFill>
                <a:latin typeface="华文细黑" panose="02010600040101010101" pitchFamily="2" charset="-122"/>
                <a:ea typeface="华文细黑" panose="02010600040101010101" pitchFamily="2" charset="-122"/>
              </a:rPr>
              <a:t>              </a:t>
            </a:r>
            <a:r>
              <a:rPr kumimoji="1" lang="en-US" altLang="zh-CN" sz="2400" b="1" dirty="0">
                <a:solidFill>
                  <a:srgbClr val="000000"/>
                </a:solidFill>
                <a:latin typeface="华文细黑" panose="02010600040101010101" pitchFamily="2" charset="-122"/>
                <a:ea typeface="华文细黑" panose="02010600040101010101" pitchFamily="2" charset="-122"/>
              </a:rPr>
              <a:t>p=q</a:t>
            </a:r>
            <a:r>
              <a:rPr kumimoji="1" lang="en-US" altLang="zh-CN" sz="2400" b="1" dirty="0">
                <a:ea typeface="华文细黑" panose="02010600040101010101" pitchFamily="2" charset="-122"/>
              </a:rPr>
              <a:t> </a:t>
            </a:r>
            <a:endParaRPr kumimoji="1" lang="en-US" altLang="zh-CN" sz="2400" b="1" dirty="0">
              <a:ea typeface="华文细黑" panose="02010600040101010101" pitchFamily="2" charset="-122"/>
            </a:endParaRPr>
          </a:p>
        </p:txBody>
      </p:sp>
      <p:sp>
        <p:nvSpPr>
          <p:cNvPr id="57349" name="Text Box 4"/>
          <p:cNvSpPr txBox="1">
            <a:spLocks noChangeArrowheads="1"/>
          </p:cNvSpPr>
          <p:nvPr/>
        </p:nvSpPr>
        <p:spPr bwMode="auto">
          <a:xfrm>
            <a:off x="5113338" y="2347287"/>
            <a:ext cx="3733800" cy="3477875"/>
          </a:xfrm>
          <a:prstGeom prst="rect">
            <a:avLst/>
          </a:prstGeom>
          <a:noFill/>
          <a:ln w="9525">
            <a:noFill/>
            <a:miter lim="800000"/>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1800" dirty="0">
                <a:solidFill>
                  <a:srgbClr val="000000"/>
                </a:solidFill>
                <a:ea typeface="华文细黑" panose="02010600040101010101" pitchFamily="2" charset="-122"/>
              </a:rPr>
              <a:t>         </a:t>
            </a:r>
            <a:r>
              <a:rPr kumimoji="1" lang="zh-CN" altLang="en-US" sz="2000" b="1" dirty="0">
                <a:solidFill>
                  <a:srgbClr val="000000"/>
                </a:solidFill>
                <a:ea typeface="华文细黑" panose="02010600040101010101" pitchFamily="2" charset="-122"/>
              </a:rPr>
              <a:t>产生式中出现的</a:t>
            </a:r>
            <a:r>
              <a:rPr kumimoji="1" lang="en-US" altLang="zh-CN" sz="2000" b="1" dirty="0">
                <a:solidFill>
                  <a:srgbClr val="000000"/>
                </a:solidFill>
                <a:ea typeface="华文细黑" panose="02010600040101010101" pitchFamily="2" charset="-122"/>
              </a:rPr>
              <a:t>p</a:t>
            </a:r>
            <a:r>
              <a:rPr kumimoji="1" lang="zh-CN" altLang="en-US" sz="2000" b="1" dirty="0">
                <a:solidFill>
                  <a:srgbClr val="000000"/>
                </a:solidFill>
                <a:ea typeface="华文细黑" panose="02010600040101010101" pitchFamily="2" charset="-122"/>
              </a:rPr>
              <a:t>、</a:t>
            </a:r>
            <a:r>
              <a:rPr kumimoji="1" lang="en-US" altLang="zh-CN" sz="2000" b="1" dirty="0">
                <a:solidFill>
                  <a:srgbClr val="000000"/>
                </a:solidFill>
                <a:ea typeface="华文细黑" panose="02010600040101010101" pitchFamily="2" charset="-122"/>
              </a:rPr>
              <a:t>q</a:t>
            </a:r>
            <a:r>
              <a:rPr kumimoji="1" lang="zh-CN" altLang="en-US" sz="2000" b="1" dirty="0">
                <a:solidFill>
                  <a:srgbClr val="000000"/>
                </a:solidFill>
                <a:ea typeface="华文细黑" panose="02010600040101010101" pitchFamily="2" charset="-122"/>
              </a:rPr>
              <a:t>、</a:t>
            </a:r>
            <a:r>
              <a:rPr kumimoji="1" lang="en-US" altLang="zh-CN" sz="2000" b="1" dirty="0">
                <a:solidFill>
                  <a:srgbClr val="000000"/>
                </a:solidFill>
                <a:ea typeface="华文细黑" panose="02010600040101010101" pitchFamily="2" charset="-122"/>
              </a:rPr>
              <a:t>r</a:t>
            </a:r>
            <a:r>
              <a:rPr kumimoji="1" lang="zh-CN" altLang="en-US" sz="2000" b="1" dirty="0">
                <a:solidFill>
                  <a:srgbClr val="000000"/>
                </a:solidFill>
                <a:ea typeface="华文细黑" panose="02010600040101010101" pitchFamily="2" charset="-122"/>
              </a:rPr>
              <a:t>称为属性变量名，且规定属性变量名都局部于每个产生式。</a:t>
            </a:r>
            <a:endParaRPr kumimoji="1" lang="zh-CN" altLang="en-US" sz="2000" b="1" dirty="0">
              <a:solidFill>
                <a:srgbClr val="000000"/>
              </a:solidFill>
              <a:ea typeface="华文细黑" panose="02010600040101010101" pitchFamily="2" charset="-122"/>
            </a:endParaRPr>
          </a:p>
          <a:p>
            <a:pPr eaLnBrk="1" hangingPunct="1">
              <a:spcBef>
                <a:spcPct val="50000"/>
              </a:spcBef>
            </a:pPr>
            <a:r>
              <a:rPr kumimoji="1" lang="zh-CN" altLang="en-US" sz="2000" b="1" dirty="0">
                <a:solidFill>
                  <a:srgbClr val="000000"/>
                </a:solidFill>
                <a:ea typeface="华文细黑" panose="02010600040101010101" pitchFamily="2" charset="-122"/>
              </a:rPr>
              <a:t>        在它的</a:t>
            </a:r>
            <a:r>
              <a:rPr kumimoji="1" lang="zh-CN" altLang="en-US" sz="2000" b="1" dirty="0">
                <a:solidFill>
                  <a:srgbClr val="000000"/>
                </a:solidFill>
                <a:latin typeface="华文细黑" panose="02010600040101010101" pitchFamily="2" charset="-122"/>
                <a:ea typeface="华文细黑" panose="02010600040101010101" pitchFamily="2" charset="-122"/>
              </a:rPr>
              <a:t>语法树中，每个非终结符的属性值都是由它下面的那些符号来确定。</a:t>
            </a:r>
            <a:endParaRPr kumimoji="1" lang="zh-CN" altLang="en-US" sz="2000" b="1" dirty="0">
              <a:solidFill>
                <a:srgbClr val="000000"/>
              </a:solidFill>
              <a:latin typeface="华文细黑" panose="02010600040101010101" pitchFamily="2" charset="-122"/>
              <a:ea typeface="华文细黑" panose="02010600040101010101" pitchFamily="2" charset="-122"/>
            </a:endParaRPr>
          </a:p>
          <a:p>
            <a:pPr eaLnBrk="1" hangingPunct="1">
              <a:spcBef>
                <a:spcPct val="50000"/>
              </a:spcBef>
            </a:pPr>
            <a:r>
              <a:rPr kumimoji="1" lang="zh-CN" altLang="en-US" sz="2000" b="1" dirty="0">
                <a:solidFill>
                  <a:srgbClr val="000000"/>
                </a:solidFill>
                <a:latin typeface="华文细黑" panose="02010600040101010101" pitchFamily="2" charset="-122"/>
                <a:ea typeface="华文细黑" panose="02010600040101010101" pitchFamily="2" charset="-122"/>
              </a:rPr>
              <a:t>        对于处于语法树叶结点的终结符号，其综合属性具有初始值。如</a:t>
            </a:r>
            <a:r>
              <a:rPr kumimoji="1" lang="en-US" altLang="zh-CN" sz="2000" b="1" dirty="0">
                <a:solidFill>
                  <a:srgbClr val="000000"/>
                </a:solidFill>
                <a:latin typeface="华文细黑" panose="02010600040101010101" pitchFamily="2" charset="-122"/>
                <a:ea typeface="华文细黑" panose="02010600040101010101" pitchFamily="2" charset="-122"/>
              </a:rPr>
              <a:t>NUM</a:t>
            </a:r>
            <a:r>
              <a:rPr kumimoji="1" lang="en-US" altLang="zh-CN" sz="2000" b="1" baseline="-30000" dirty="0">
                <a:solidFill>
                  <a:srgbClr val="000000"/>
                </a:solidFill>
                <a:latin typeface="华文细黑" panose="02010600040101010101" pitchFamily="2" charset="-122"/>
                <a:ea typeface="华文细黑" panose="02010600040101010101" pitchFamily="2" charset="-122"/>
              </a:rPr>
              <a:t>↑3</a:t>
            </a:r>
            <a:r>
              <a:rPr kumimoji="1" lang="zh-CN" altLang="en-US" sz="2000" b="1" baseline="-30000" dirty="0">
                <a:solidFill>
                  <a:srgbClr val="000000"/>
                </a:solidFill>
                <a:latin typeface="华文细黑" panose="02010600040101010101" pitchFamily="2" charset="-122"/>
                <a:ea typeface="华文细黑" panose="02010600040101010101" pitchFamily="2" charset="-122"/>
              </a:rPr>
              <a:t>，</a:t>
            </a:r>
            <a:r>
              <a:rPr kumimoji="1" lang="zh-CN" altLang="en-US" sz="2000" b="1" dirty="0">
                <a:solidFill>
                  <a:srgbClr val="000000"/>
                </a:solidFill>
                <a:latin typeface="华文细黑" panose="02010600040101010101" pitchFamily="2" charset="-122"/>
                <a:ea typeface="华文细黑" panose="02010600040101010101" pitchFamily="2" charset="-122"/>
              </a:rPr>
              <a:t>综合属性</a:t>
            </a:r>
            <a:r>
              <a:rPr kumimoji="1" lang="en-US" altLang="zh-CN" sz="2000" b="1" dirty="0">
                <a:solidFill>
                  <a:srgbClr val="000000"/>
                </a:solidFill>
                <a:latin typeface="华文细黑" panose="02010600040101010101" pitchFamily="2" charset="-122"/>
                <a:ea typeface="华文细黑" panose="02010600040101010101" pitchFamily="2" charset="-122"/>
              </a:rPr>
              <a:t>3</a:t>
            </a:r>
            <a:r>
              <a:rPr kumimoji="1" lang="zh-CN" altLang="en-US" sz="2000" b="1" dirty="0">
                <a:solidFill>
                  <a:srgbClr val="000000"/>
                </a:solidFill>
                <a:latin typeface="华文细黑" panose="02010600040101010101" pitchFamily="2" charset="-122"/>
                <a:ea typeface="华文细黑" panose="02010600040101010101" pitchFamily="2" charset="-122"/>
              </a:rPr>
              <a:t>由词法分析给出。</a:t>
            </a:r>
            <a:r>
              <a:rPr kumimoji="1" lang="zh-CN" altLang="en-US" sz="2000" b="1" dirty="0">
                <a:ea typeface="华文细黑" panose="02010600040101010101" pitchFamily="2" charset="-122"/>
              </a:rPr>
              <a:t> </a:t>
            </a:r>
            <a:endParaRPr kumimoji="1" lang="zh-CN" altLang="en-US" sz="2000" b="1" dirty="0">
              <a:ea typeface="华文细黑" panose="02010600040101010101" pitchFamily="2" charset="-122"/>
            </a:endParaRPr>
          </a:p>
        </p:txBody>
      </p:sp>
      <p:sp>
        <p:nvSpPr>
          <p:cNvPr id="57350" name="Rectangle 5"/>
          <p:cNvSpPr>
            <a:spLocks noChangeArrowheads="1"/>
          </p:cNvSpPr>
          <p:nvPr/>
        </p:nvSpPr>
        <p:spPr bwMode="auto">
          <a:xfrm>
            <a:off x="395288" y="908050"/>
            <a:ext cx="845185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b="1" dirty="0">
                <a:solidFill>
                  <a:schemeClr val="accent2"/>
                </a:solidFill>
                <a:ea typeface="华文细黑" panose="02010600040101010101" pitchFamily="2" charset="-122"/>
              </a:rPr>
              <a:t>这种可通过自底向上进行求值的属性，就称为综合属性，</a:t>
            </a:r>
            <a:endParaRPr kumimoji="1" lang="zh-CN" altLang="en-US" sz="2400" b="1" dirty="0">
              <a:solidFill>
                <a:schemeClr val="accent2"/>
              </a:solidFill>
              <a:ea typeface="华文细黑" panose="02010600040101010101" pitchFamily="2" charset="-122"/>
            </a:endParaRPr>
          </a:p>
          <a:p>
            <a:pPr eaLnBrk="1" hangingPunct="1">
              <a:spcBef>
                <a:spcPts val="600"/>
              </a:spcBef>
            </a:pPr>
            <a:r>
              <a:rPr kumimoji="1" lang="en-US" altLang="zh-CN" sz="2400" b="1" dirty="0">
                <a:solidFill>
                  <a:schemeClr val="accent2"/>
                </a:solidFill>
                <a:ea typeface="华文细黑" panose="02010600040101010101" pitchFamily="2" charset="-122"/>
              </a:rPr>
              <a:t>         </a:t>
            </a:r>
            <a:r>
              <a:rPr kumimoji="1" lang="zh-CN" altLang="en-US" sz="2400" b="1" dirty="0">
                <a:solidFill>
                  <a:schemeClr val="accent2"/>
                </a:solidFill>
                <a:ea typeface="华文细黑" panose="02010600040101010101" pitchFamily="2" charset="-122"/>
              </a:rPr>
              <a:t>用“↑”来表示。</a:t>
            </a:r>
            <a:endParaRPr kumimoji="1" lang="zh-CN" altLang="en-US" sz="2400" b="1" dirty="0">
              <a:solidFill>
                <a:schemeClr val="accent2"/>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50"/>
                                        </p:tgtEl>
                                        <p:attrNameLst>
                                          <p:attrName>style.visibility</p:attrName>
                                        </p:attrNameLst>
                                      </p:cBhvr>
                                      <p:to>
                                        <p:strVal val="visible"/>
                                      </p:to>
                                    </p:set>
                                    <p:animEffect transition="in" filter="fade">
                                      <p:cBhvr>
                                        <p:cTn id="7" dur="500"/>
                                        <p:tgtEl>
                                          <p:spTgt spid="573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734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7349">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P spid="573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EC9EC6D-FF9A-4144-9974-B499BF9FD6A3}"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59396" name="Text Box 3"/>
          <p:cNvSpPr txBox="1">
            <a:spLocks noChangeArrowheads="1"/>
          </p:cNvSpPr>
          <p:nvPr/>
        </p:nvSpPr>
        <p:spPr bwMode="auto">
          <a:xfrm>
            <a:off x="304800" y="762000"/>
            <a:ext cx="85883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200" dirty="0">
                <a:ea typeface="华文细黑" panose="02010600040101010101" pitchFamily="2" charset="-122"/>
              </a:rPr>
              <a:t>        注意：这里的语义子程序不是中间代码生成程序，而是直接对输入表达式进行求值。</a:t>
            </a:r>
            <a:endParaRPr kumimoji="1" lang="zh-CN" altLang="en-US" sz="2200" dirty="0">
              <a:ea typeface="华文细黑" panose="02010600040101010101" pitchFamily="2" charset="-122"/>
            </a:endParaRPr>
          </a:p>
          <a:p>
            <a:pPr eaLnBrk="1" hangingPunct="1">
              <a:spcBef>
                <a:spcPct val="50000"/>
              </a:spcBef>
            </a:pPr>
            <a:r>
              <a:rPr kumimoji="1" lang="zh-CN" altLang="en-US" sz="2200" dirty="0">
                <a:ea typeface="华文细黑" panose="02010600040101010101" pitchFamily="2" charset="-122"/>
              </a:rPr>
              <a:t>        实际上，语法制导翻译方法既可以用来生成各种中间代码或直接产生目标代码，也可以直接对输入符号串</a:t>
            </a:r>
            <a:r>
              <a:rPr kumimoji="1" lang="zh-CN" altLang="en-US" sz="2200" b="1" dirty="0">
                <a:solidFill>
                  <a:srgbClr val="FF0000"/>
                </a:solidFill>
                <a:ea typeface="华文细黑" panose="02010600040101010101" pitchFamily="2" charset="-122"/>
              </a:rPr>
              <a:t>解释执行</a:t>
            </a:r>
            <a:r>
              <a:rPr kumimoji="1" lang="zh-CN" altLang="en-US" sz="2200" dirty="0">
                <a:ea typeface="华文细黑" panose="02010600040101010101" pitchFamily="2" charset="-122"/>
              </a:rPr>
              <a:t>。</a:t>
            </a:r>
            <a:endParaRPr kumimoji="1" lang="zh-CN" altLang="en-US" sz="2200" dirty="0">
              <a:ea typeface="华文细黑" panose="02010600040101010101" pitchFamily="2" charset="-122"/>
            </a:endParaRPr>
          </a:p>
          <a:p>
            <a:pPr eaLnBrk="1" hangingPunct="1">
              <a:spcBef>
                <a:spcPct val="50000"/>
              </a:spcBef>
            </a:pPr>
            <a:r>
              <a:rPr kumimoji="1" lang="zh-CN" altLang="en-US" sz="2200" dirty="0">
                <a:ea typeface="华文细黑" panose="02010600040101010101" pitchFamily="2" charset="-122"/>
              </a:rPr>
              <a:t>          </a:t>
            </a:r>
            <a:r>
              <a:rPr kumimoji="1" lang="zh-CN" altLang="en-US" sz="2400" b="1" dirty="0">
                <a:solidFill>
                  <a:srgbClr val="000066"/>
                </a:solidFill>
                <a:ea typeface="华文细黑" panose="02010600040101010101" pitchFamily="2" charset="-122"/>
              </a:rPr>
              <a:t>属性文法</a:t>
            </a:r>
            <a:r>
              <a:rPr kumimoji="1" lang="zh-CN" altLang="en-US" sz="2400" dirty="0">
                <a:solidFill>
                  <a:srgbClr val="000066"/>
                </a:solidFill>
                <a:ea typeface="华文细黑" panose="02010600040101010101" pitchFamily="2" charset="-122"/>
              </a:rPr>
              <a:t>　　　　　   </a:t>
            </a:r>
            <a:r>
              <a:rPr kumimoji="1" lang="zh-CN" altLang="en-US" sz="2400" b="1" dirty="0">
                <a:solidFill>
                  <a:srgbClr val="000066"/>
                </a:solidFill>
                <a:ea typeface="华文细黑" panose="02010600040101010101" pitchFamily="2" charset="-122"/>
              </a:rPr>
              <a:t>属性求值规则</a:t>
            </a:r>
            <a:r>
              <a:rPr kumimoji="1" lang="zh-CN" altLang="en-US" sz="2400" b="1" dirty="0">
                <a:solidFill>
                  <a:srgbClr val="FF0000"/>
                </a:solidFill>
                <a:ea typeface="华文细黑" panose="02010600040101010101" pitchFamily="2" charset="-122"/>
              </a:rPr>
              <a:t> </a:t>
            </a:r>
            <a:endParaRPr kumimoji="1" lang="zh-CN" altLang="en-US" sz="2400" b="1" dirty="0">
              <a:solidFill>
                <a:srgbClr val="FF0000"/>
              </a:solidFill>
              <a:ea typeface="华文细黑" panose="02010600040101010101" pitchFamily="2" charset="-122"/>
            </a:endParaRPr>
          </a:p>
        </p:txBody>
      </p:sp>
      <p:sp>
        <p:nvSpPr>
          <p:cNvPr id="59397" name="Text Box 4"/>
          <p:cNvSpPr txBox="1">
            <a:spLocks noChangeArrowheads="1"/>
          </p:cNvSpPr>
          <p:nvPr/>
        </p:nvSpPr>
        <p:spPr bwMode="auto">
          <a:xfrm>
            <a:off x="152400" y="2852738"/>
            <a:ext cx="8748713" cy="3752850"/>
          </a:xfrm>
          <a:prstGeom prst="rect">
            <a:avLst/>
          </a:prstGeom>
          <a:solidFill>
            <a:schemeClr val="accent6">
              <a:lumMod val="20000"/>
              <a:lumOff val="80000"/>
            </a:schemeClr>
          </a:solidFill>
          <a:ln w="9525">
            <a:solidFill>
              <a:srgbClr val="CCECFF"/>
            </a:solidFill>
            <a:miter lim="800000"/>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rgbClr val="000000"/>
                </a:solidFill>
                <a:ea typeface="华文细黑" panose="02010600040101010101" pitchFamily="2" charset="-122"/>
                <a:cs typeface="Times New Roman" panose="02020603050405020304" pitchFamily="18" charset="0"/>
              </a:rPr>
              <a:t>   ① </a:t>
            </a:r>
            <a:r>
              <a:rPr kumimoji="1" lang="en-US" altLang="zh-CN" sz="2400" dirty="0" err="1">
                <a:solidFill>
                  <a:srgbClr val="000000"/>
                </a:solidFill>
                <a:ea typeface="华文细黑" panose="02010600040101010101" pitchFamily="2" charset="-122"/>
                <a:cs typeface="Times New Roman" panose="02020603050405020304" pitchFamily="18" charset="0"/>
              </a:rPr>
              <a:t>S→E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err="1">
                <a:solidFill>
                  <a:srgbClr val="000000"/>
                </a:solidFill>
                <a:ea typeface="华文细黑" panose="02010600040101010101" pitchFamily="2" charset="-122"/>
                <a:cs typeface="Times New Roman" panose="02020603050405020304" pitchFamily="18" charset="0"/>
              </a:rPr>
              <a:t>@ANSWER</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↓r</a:t>
            </a:r>
            <a:r>
              <a:rPr kumimoji="1" lang="zh-CN" altLang="en-US" sz="2400" baseline="-300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r=q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②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↑r</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a:t>
            </a:r>
            <a:r>
              <a:rPr kumimoji="1" lang="en-US" altLang="zh-CN" sz="2400" dirty="0" err="1">
                <a:solidFill>
                  <a:srgbClr val="000000"/>
                </a:solidFill>
                <a:ea typeface="华文细黑" panose="02010600040101010101" pitchFamily="2" charset="-122"/>
                <a:cs typeface="Times New Roman" panose="02020603050405020304" pitchFamily="18" charset="0"/>
              </a:rPr>
              <a:t>q+r</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③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④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↑r</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p=q*r</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⑤ </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⑥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endParaRPr kumimoji="1" lang="en-US" altLang="zh-CN" sz="2400"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   ⑦ </a:t>
            </a:r>
            <a:r>
              <a:rPr kumimoji="1" lang="en-US" altLang="zh-CN" sz="2400" dirty="0" err="1">
                <a:solidFill>
                  <a:srgbClr val="000000"/>
                </a:solidFill>
                <a:ea typeface="华文细黑" panose="02010600040101010101" pitchFamily="2" charset="-122"/>
                <a:cs typeface="Times New Roman" panose="02020603050405020304" pitchFamily="18" charset="0"/>
              </a:rPr>
              <a:t>F</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↑p</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NUM</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↑q</a:t>
            </a:r>
            <a:r>
              <a:rPr kumimoji="1" lang="en-US" altLang="zh-CN" sz="2400" baseline="-30000" dirty="0">
                <a:solidFill>
                  <a:srgbClr val="000000"/>
                </a:solidFill>
                <a:ea typeface="华文细黑" panose="02010600040101010101" pitchFamily="2" charset="-122"/>
                <a:cs typeface="Times New Roman" panose="02020603050405020304" pitchFamily="18" charset="0"/>
              </a:rPr>
              <a:t>            </a:t>
            </a:r>
            <a:r>
              <a:rPr kumimoji="1" lang="zh-CN" altLang="en-US" sz="2400" baseline="-30000" dirty="0">
                <a:solidFill>
                  <a:srgbClr val="000000"/>
                </a:solidFill>
                <a:ea typeface="华文细黑" panose="02010600040101010101" pitchFamily="2" charset="-122"/>
                <a:cs typeface="Times New Roman" panose="02020603050405020304" pitchFamily="18" charset="0"/>
              </a:rPr>
              <a:t>　　　　　         　</a:t>
            </a:r>
            <a:r>
              <a:rPr kumimoji="1" lang="en-US" altLang="zh-CN" sz="2400" dirty="0">
                <a:solidFill>
                  <a:srgbClr val="000000"/>
                </a:solidFill>
                <a:ea typeface="华文细黑" panose="02010600040101010101" pitchFamily="2" charset="-122"/>
                <a:cs typeface="Times New Roman" panose="02020603050405020304" pitchFamily="18" charset="0"/>
              </a:rPr>
              <a:t>p=q</a:t>
            </a:r>
            <a:r>
              <a:rPr kumimoji="1" lang="en-US" altLang="zh-CN" sz="2400" dirty="0">
                <a:ea typeface="华文细黑" panose="02010600040101010101" pitchFamily="2" charset="-122"/>
                <a:cs typeface="Times New Roman" panose="02020603050405020304" pitchFamily="18" charset="0"/>
              </a:rPr>
              <a:t> </a:t>
            </a:r>
            <a:endParaRPr kumimoji="1" lang="en-US" altLang="zh-CN" sz="2400" dirty="0">
              <a:ea typeface="华文细黑" panose="02010600040101010101" pitchFamily="2" charset="-122"/>
              <a:cs typeface="Times New Roman" panose="02020603050405020304" pitchFamily="18" charset="0"/>
            </a:endParaRPr>
          </a:p>
        </p:txBody>
      </p:sp>
      <p:sp>
        <p:nvSpPr>
          <p:cNvPr id="8" name="Rectangle 2"/>
          <p:cNvSpPr>
            <a:spLocks noGrp="1" noChangeArrowheads="1"/>
          </p:cNvSpPr>
          <p:nvPr>
            <p:ph type="title"/>
          </p:nvPr>
        </p:nvSpPr>
        <p:spPr>
          <a:xfrm>
            <a:off x="685800" y="307975"/>
            <a:ext cx="7772400" cy="457200"/>
          </a:xfrm>
        </p:spPr>
        <p:txBody>
          <a:bodyPr anchor="ctr"/>
          <a:lstStyle/>
          <a:p>
            <a:pPr eaLnBrk="1" hangingPunct="1"/>
            <a:r>
              <a:rPr lang="en-US" altLang="zh-CN" sz="2800" b="1" dirty="0">
                <a:solidFill>
                  <a:srgbClr val="FF0000"/>
                </a:solidFill>
                <a:latin typeface="华文细黑" panose="02010600040101010101" pitchFamily="2" charset="-122"/>
              </a:rPr>
              <a:t>1. </a:t>
            </a:r>
            <a:r>
              <a:rPr lang="zh-CN" altLang="en-US" sz="2800" b="1" dirty="0">
                <a:solidFill>
                  <a:srgbClr val="FF0000"/>
                </a:solidFill>
                <a:latin typeface="华文细黑" panose="02010600040101010101" pitchFamily="2" charset="-122"/>
              </a:rPr>
              <a:t>综合属性</a:t>
            </a:r>
            <a:endParaRPr lang="zh-CN" altLang="en-US" sz="2800" b="1"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p:cTn id="7" dur="500" fill="hold"/>
                                        <p:tgtEl>
                                          <p:spTgt spid="59397"/>
                                        </p:tgtEl>
                                        <p:attrNameLst>
                                          <p:attrName>ppt_w</p:attrName>
                                        </p:attrNameLst>
                                      </p:cBhvr>
                                      <p:tavLst>
                                        <p:tav tm="0">
                                          <p:val>
                                            <p:fltVal val="0"/>
                                          </p:val>
                                        </p:tav>
                                        <p:tav tm="100000">
                                          <p:val>
                                            <p:strVal val="#ppt_w"/>
                                          </p:val>
                                        </p:tav>
                                      </p:tavLst>
                                    </p:anim>
                                    <p:anim calcmode="lin" valueType="num">
                                      <p:cBhvr>
                                        <p:cTn id="8" dur="500" fill="hold"/>
                                        <p:tgtEl>
                                          <p:spTgt spid="59397"/>
                                        </p:tgtEl>
                                        <p:attrNameLst>
                                          <p:attrName>ppt_h</p:attrName>
                                        </p:attrNameLst>
                                      </p:cBhvr>
                                      <p:tavLst>
                                        <p:tav tm="0">
                                          <p:val>
                                            <p:fltVal val="0"/>
                                          </p:val>
                                        </p:tav>
                                        <p:tav tm="100000">
                                          <p:val>
                                            <p:strVal val="#ppt_h"/>
                                          </p:val>
                                        </p:tav>
                                      </p:tavLst>
                                    </p:anim>
                                    <p:animEffect transition="in" filter="fade">
                                      <p:cBhvr>
                                        <p:cTn id="9"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23AC9B1-62F1-4C53-84B0-A66322220A8C}"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61443" name="Text Box 3"/>
          <p:cNvSpPr txBox="1">
            <a:spLocks noChangeArrowheads="1"/>
          </p:cNvSpPr>
          <p:nvPr/>
        </p:nvSpPr>
        <p:spPr bwMode="auto">
          <a:xfrm>
            <a:off x="468313" y="2060575"/>
            <a:ext cx="8458200" cy="2308225"/>
          </a:xfrm>
          <a:prstGeom prst="rect">
            <a:avLst/>
          </a:prstGeom>
          <a:no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1" dirty="0" err="1">
                <a:ea typeface="华文细黑" panose="02010600040101010101" pitchFamily="2" charset="-122"/>
                <a:cs typeface="Times New Roman" panose="02020603050405020304" pitchFamily="18" charset="0"/>
              </a:rPr>
              <a:t>S→E</a:t>
            </a:r>
            <a:r>
              <a:rPr kumimoji="1" lang="en-US" altLang="zh-CN" sz="2400" b="1" dirty="0" err="1">
                <a:solidFill>
                  <a:srgbClr val="000066"/>
                </a:solidFill>
                <a:ea typeface="华文细黑" panose="02010600040101010101" pitchFamily="2" charset="-122"/>
                <a:cs typeface="Times New Roman" panose="02020603050405020304" pitchFamily="18" charset="0"/>
              </a:rPr>
              <a:t>↑q@ANSWER↓r</a:t>
            </a:r>
            <a:r>
              <a:rPr kumimoji="1" lang="en-US" altLang="zh-CN" sz="2400" b="1" dirty="0">
                <a:solidFill>
                  <a:srgbClr val="000066"/>
                </a:solidFill>
                <a:ea typeface="华文细黑" panose="02010600040101010101" pitchFamily="2" charset="-122"/>
                <a:cs typeface="Times New Roman" panose="02020603050405020304" pitchFamily="18" charset="0"/>
              </a:rPr>
              <a:t>	</a:t>
            </a:r>
            <a:r>
              <a:rPr kumimoji="1" lang="zh-CN" altLang="en-US" sz="2400" b="1" dirty="0">
                <a:solidFill>
                  <a:srgbClr val="000066"/>
                </a:solidFill>
                <a:ea typeface="华文细黑" panose="02010600040101010101" pitchFamily="2" charset="-122"/>
                <a:cs typeface="Times New Roman" panose="02020603050405020304" pitchFamily="18" charset="0"/>
              </a:rPr>
              <a:t>，</a:t>
            </a:r>
            <a:r>
              <a:rPr kumimoji="1" lang="en-US" altLang="zh-CN" sz="2400" b="1" dirty="0">
                <a:solidFill>
                  <a:srgbClr val="000066"/>
                </a:solidFill>
                <a:ea typeface="华文细黑" panose="02010600040101010101" pitchFamily="2" charset="-122"/>
                <a:cs typeface="Times New Roman" panose="02020603050405020304" pitchFamily="18" charset="0"/>
              </a:rPr>
              <a:t>r=q</a:t>
            </a:r>
            <a:endParaRPr kumimoji="1" lang="en-US" altLang="zh-CN" sz="2400" b="1" dirty="0">
              <a:solidFill>
                <a:srgbClr val="000066"/>
              </a:solidFill>
              <a:ea typeface="华文细黑" panose="02010600040101010101" pitchFamily="2" charset="-122"/>
              <a:cs typeface="Times New Roman" panose="02020603050405020304" pitchFamily="18" charset="0"/>
            </a:endParaRPr>
          </a:p>
          <a:p>
            <a:pPr eaLnBrk="1" hangingPunct="1">
              <a:spcBef>
                <a:spcPct val="50000"/>
              </a:spcBef>
            </a:pPr>
            <a:endParaRPr kumimoji="1" lang="en-US" altLang="zh-CN" sz="2400" b="1" dirty="0">
              <a:solidFill>
                <a:srgbClr val="FF0000"/>
              </a:solidFill>
              <a:ea typeface="华文细黑" panose="02010600040101010101" pitchFamily="2" charset="-122"/>
              <a:cs typeface="Times New Roman" panose="02020603050405020304" pitchFamily="18" charset="0"/>
            </a:endParaRPr>
          </a:p>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其中动作符号　</a:t>
            </a:r>
            <a:r>
              <a:rPr kumimoji="1" lang="en-US" altLang="zh-CN" sz="2400" b="1" dirty="0">
                <a:solidFill>
                  <a:srgbClr val="000000"/>
                </a:solidFill>
                <a:ea typeface="华文细黑" panose="02010600040101010101" pitchFamily="2" charset="-122"/>
                <a:cs typeface="Times New Roman" panose="02020603050405020304" pitchFamily="18" charset="0"/>
              </a:rPr>
              <a:t>@ANSWER</a:t>
            </a:r>
            <a:r>
              <a:rPr kumimoji="1" lang="zh-CN" altLang="en-US" sz="2400" b="1" dirty="0">
                <a:solidFill>
                  <a:srgbClr val="000000"/>
                </a:solidFill>
                <a:ea typeface="华文细黑" panose="02010600040101010101" pitchFamily="2" charset="-122"/>
                <a:cs typeface="Times New Roman" panose="02020603050405020304" pitchFamily="18" charset="0"/>
              </a:rPr>
              <a:t>的属性来源于左边非终结符号</a:t>
            </a:r>
            <a:r>
              <a:rPr kumimoji="1" lang="en-US" altLang="zh-CN" sz="2400" b="1" dirty="0">
                <a:solidFill>
                  <a:srgbClr val="000000"/>
                </a:solidFill>
                <a:ea typeface="华文细黑" panose="02010600040101010101" pitchFamily="2" charset="-122"/>
                <a:cs typeface="Times New Roman" panose="02020603050405020304" pitchFamily="18" charset="0"/>
              </a:rPr>
              <a:t>E</a:t>
            </a:r>
            <a:r>
              <a:rPr kumimoji="1" lang="zh-CN" altLang="en-US" sz="2400" b="1" dirty="0">
                <a:solidFill>
                  <a:srgbClr val="000000"/>
                </a:solidFill>
                <a:ea typeface="华文细黑" panose="02010600040101010101" pitchFamily="2" charset="-122"/>
                <a:cs typeface="Times New Roman" panose="02020603050405020304" pitchFamily="18" charset="0"/>
              </a:rPr>
              <a:t>的属性，我们用一个向下的箭头表示该动作符号的属性值，这就是继承属性的一个例子。</a:t>
            </a:r>
            <a:r>
              <a:rPr kumimoji="1" lang="zh-CN" altLang="en-US" sz="2400" b="1" dirty="0">
                <a:ea typeface="华文细黑" panose="02010600040101010101" pitchFamily="2" charset="-122"/>
                <a:cs typeface="Times New Roman" panose="02020603050405020304" pitchFamily="18" charset="0"/>
              </a:rPr>
              <a:t> </a:t>
            </a:r>
            <a:endParaRPr kumimoji="1" lang="zh-CN" altLang="en-US" sz="2400" b="1" dirty="0">
              <a:ea typeface="华文细黑" panose="02010600040101010101" pitchFamily="2" charset="-122"/>
              <a:cs typeface="Times New Roman" panose="02020603050405020304" pitchFamily="18" charset="0"/>
            </a:endParaRPr>
          </a:p>
        </p:txBody>
      </p:sp>
      <p:sp>
        <p:nvSpPr>
          <p:cNvPr id="6" name="Text Box 6"/>
          <p:cNvSpPr txBox="1">
            <a:spLocks noChangeArrowheads="1"/>
          </p:cNvSpPr>
          <p:nvPr/>
        </p:nvSpPr>
        <p:spPr bwMode="auto">
          <a:xfrm>
            <a:off x="539750" y="811560"/>
            <a:ext cx="1800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b="1" dirty="0">
                <a:solidFill>
                  <a:srgbClr val="FF0000"/>
                </a:solidFill>
                <a:latin typeface="华文细黑" panose="02010600040101010101" pitchFamily="2" charset="-122"/>
                <a:ea typeface="华文细黑" panose="02010600040101010101" pitchFamily="2" charset="-122"/>
              </a:rPr>
              <a:t>2.</a:t>
            </a:r>
            <a:r>
              <a:rPr lang="zh-CN" altLang="en-US" sz="2400" b="1" dirty="0">
                <a:solidFill>
                  <a:srgbClr val="FF0000"/>
                </a:solidFill>
                <a:latin typeface="华文细黑" panose="02010600040101010101" pitchFamily="2" charset="-122"/>
                <a:ea typeface="华文细黑" panose="02010600040101010101" pitchFamily="2" charset="-122"/>
              </a:rPr>
              <a:t>继承属性</a:t>
            </a:r>
            <a:endParaRPr lang="zh-CN" altLang="en-US" sz="2400" b="1" dirty="0">
              <a:solidFill>
                <a:srgbClr val="FF0000"/>
              </a:solidFill>
              <a:latin typeface="华文细黑" panose="02010600040101010101" pitchFamily="2" charset="-122"/>
              <a:ea typeface="华文细黑" panose="02010600040101010101" pitchFamily="2" charset="-122"/>
            </a:endParaRPr>
          </a:p>
        </p:txBody>
      </p:sp>
      <p:sp>
        <p:nvSpPr>
          <p:cNvPr id="7" name="Text Box 8"/>
          <p:cNvSpPr txBox="1">
            <a:spLocks noChangeArrowheads="1"/>
          </p:cNvSpPr>
          <p:nvPr/>
        </p:nvSpPr>
        <p:spPr bwMode="auto">
          <a:xfrm>
            <a:off x="539750" y="3175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3399"/>
                </a:solidFill>
                <a:ea typeface="华文细黑" panose="02010600040101010101" pitchFamily="2" charset="-122"/>
              </a:rPr>
              <a:t>8.2  </a:t>
            </a:r>
            <a:r>
              <a:rPr lang="zh-CN" altLang="en-US" b="1" dirty="0">
                <a:solidFill>
                  <a:srgbClr val="003399"/>
                </a:solidFill>
                <a:ea typeface="华文细黑" panose="02010600040101010101" pitchFamily="2" charset="-122"/>
              </a:rPr>
              <a:t>属性文法</a:t>
            </a:r>
            <a:endParaRPr lang="zh-CN" altLang="en-US" b="1" dirty="0">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5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9C134A5-EF01-4569-BAB3-F384ABDCD708}"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219" name="Text Box 2"/>
          <p:cNvSpPr txBox="1">
            <a:spLocks noChangeArrowheads="1"/>
          </p:cNvSpPr>
          <p:nvPr/>
        </p:nvSpPr>
        <p:spPr bwMode="auto">
          <a:xfrm>
            <a:off x="323850" y="1052513"/>
            <a:ext cx="8424614" cy="429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10000"/>
              </a:lnSpc>
            </a:pPr>
            <a:r>
              <a:rPr kumimoji="1" lang="en-US" altLang="zh-CN" b="1" dirty="0">
                <a:solidFill>
                  <a:schemeClr val="tx2"/>
                </a:solidFill>
                <a:ea typeface="华文细黑" panose="02010600040101010101" pitchFamily="2" charset="-122"/>
                <a:cs typeface="Times New Roman" panose="02020603050405020304" pitchFamily="18" charset="0"/>
              </a:rPr>
              <a:t>1 </a:t>
            </a:r>
            <a:r>
              <a:rPr kumimoji="1" lang="zh-CN" altLang="en-US" b="1" dirty="0">
                <a:solidFill>
                  <a:schemeClr val="tx2"/>
                </a:solidFill>
                <a:ea typeface="华文细黑" panose="02010600040101010101" pitchFamily="2" charset="-122"/>
                <a:cs typeface="Times New Roman" panose="02020603050405020304" pitchFamily="18" charset="0"/>
              </a:rPr>
              <a:t>语义分析的作用</a:t>
            </a:r>
            <a:endParaRPr kumimoji="1" lang="zh-CN" altLang="en-US" b="1" dirty="0">
              <a:solidFill>
                <a:schemeClr val="tx2"/>
              </a:solidFill>
              <a:ea typeface="华文细黑" panose="02010600040101010101" pitchFamily="2" charset="-122"/>
              <a:cs typeface="Times New Roman" panose="02020603050405020304" pitchFamily="18" charset="0"/>
            </a:endParaRPr>
          </a:p>
          <a:p>
            <a:pPr>
              <a:lnSpc>
                <a:spcPct val="110000"/>
              </a:lnSpc>
            </a:pPr>
            <a:endParaRPr kumimoji="1" lang="zh-CN" altLang="en-US" b="1" dirty="0">
              <a:solidFill>
                <a:schemeClr val="tx2"/>
              </a:solidFill>
              <a:ea typeface="华文细黑" panose="02010600040101010101" pitchFamily="2" charset="-122"/>
              <a:cs typeface="Times New Roman" panose="02020603050405020304" pitchFamily="18" charset="0"/>
            </a:endParaRPr>
          </a:p>
          <a:p>
            <a:pPr>
              <a:lnSpc>
                <a:spcPct val="110000"/>
              </a:lnSpc>
            </a:pPr>
            <a:r>
              <a:rPr lang="zh-CN" altLang="en-US" sz="2400" b="1" dirty="0">
                <a:ea typeface="华文细黑" panose="02010600040101010101" pitchFamily="2" charset="-122"/>
                <a:cs typeface="Times New Roman" panose="02020603050405020304" pitchFamily="18" charset="0"/>
              </a:rPr>
              <a:t>        在第</a:t>
            </a:r>
            <a:r>
              <a:rPr lang="en-US" altLang="zh-CN" sz="2400" b="1" dirty="0">
                <a:ea typeface="华文细黑" panose="02010600040101010101" pitchFamily="2" charset="-122"/>
                <a:cs typeface="Times New Roman" panose="02020603050405020304" pitchFamily="18" charset="0"/>
              </a:rPr>
              <a:t>5</a:t>
            </a:r>
            <a:r>
              <a:rPr lang="zh-CN" altLang="en-US" sz="2400" b="1" dirty="0">
                <a:ea typeface="华文细黑" panose="02010600040101010101" pitchFamily="2" charset="-122"/>
                <a:cs typeface="Times New Roman" panose="02020603050405020304" pitchFamily="18" charset="0"/>
              </a:rPr>
              <a:t>章和第</a:t>
            </a:r>
            <a:r>
              <a:rPr lang="en-US" altLang="zh-CN" sz="2400" b="1" dirty="0">
                <a:ea typeface="华文细黑" panose="02010600040101010101" pitchFamily="2" charset="-122"/>
                <a:cs typeface="Times New Roman" panose="02020603050405020304" pitchFamily="18" charset="0"/>
              </a:rPr>
              <a:t>7</a:t>
            </a:r>
            <a:r>
              <a:rPr lang="zh-CN" altLang="en-US" sz="2400" b="1" dirty="0">
                <a:ea typeface="华文细黑" panose="02010600040101010101" pitchFamily="2" charset="-122"/>
                <a:cs typeface="Times New Roman" panose="02020603050405020304" pitchFamily="18" charset="0"/>
              </a:rPr>
              <a:t>章，我们介绍了自顶向下和自底向上的语法分析方法。程序设计语言的大多数语法现象属于上下文无关文法</a:t>
            </a:r>
            <a:r>
              <a:rPr lang="en-US" altLang="zh-CN" sz="2400" b="1" dirty="0">
                <a:ea typeface="华文细黑" panose="02010600040101010101" pitchFamily="2" charset="-122"/>
                <a:cs typeface="Times New Roman" panose="02020603050405020304" pitchFamily="18" charset="0"/>
              </a:rPr>
              <a:t>(CFG)</a:t>
            </a:r>
            <a:r>
              <a:rPr lang="zh-CN" altLang="en-US" sz="2400" b="1" dirty="0">
                <a:ea typeface="华文细黑" panose="02010600040101010101" pitchFamily="2" charset="-122"/>
                <a:cs typeface="Times New Roman" panose="02020603050405020304" pitchFamily="18" charset="0"/>
              </a:rPr>
              <a:t>，已经有了很成熟的形式化描述方法和语法分析器的自动生成工具。重点讨论了</a:t>
            </a:r>
            <a:r>
              <a:rPr lang="en-US" altLang="zh-CN" sz="2400" b="1" dirty="0">
                <a:ea typeface="华文细黑" panose="02010600040101010101" pitchFamily="2" charset="-122"/>
                <a:cs typeface="Times New Roman" panose="02020603050405020304" pitchFamily="18" charset="0"/>
              </a:rPr>
              <a:t>LL</a:t>
            </a:r>
            <a:r>
              <a:rPr lang="zh-CN" altLang="en-US" sz="2400" b="1" dirty="0">
                <a:ea typeface="华文细黑" panose="02010600040101010101" pitchFamily="2" charset="-122"/>
                <a:cs typeface="Times New Roman" panose="02020603050405020304" pitchFamily="18" charset="0"/>
              </a:rPr>
              <a:t>和</a:t>
            </a:r>
            <a:r>
              <a:rPr lang="en-US" altLang="zh-CN" sz="2400" b="1" dirty="0">
                <a:ea typeface="华文细黑" panose="02010600040101010101" pitchFamily="2" charset="-122"/>
                <a:cs typeface="Times New Roman" panose="02020603050405020304" pitchFamily="18" charset="0"/>
              </a:rPr>
              <a:t>LR</a:t>
            </a:r>
            <a:r>
              <a:rPr lang="zh-CN" altLang="en-US" sz="2400" b="1" dirty="0">
                <a:ea typeface="华文细黑" panose="02010600040101010101" pitchFamily="2" charset="-122"/>
                <a:cs typeface="Times New Roman" panose="02020603050405020304" pitchFamily="18" charset="0"/>
              </a:rPr>
              <a:t>语法分析方法。</a:t>
            </a:r>
            <a:endParaRPr lang="zh-CN" altLang="en-US" sz="2400" b="1" dirty="0">
              <a:ea typeface="华文细黑" panose="02010600040101010101" pitchFamily="2" charset="-122"/>
              <a:cs typeface="Times New Roman" panose="02020603050405020304" pitchFamily="18" charset="0"/>
            </a:endParaRPr>
          </a:p>
          <a:p>
            <a:pPr>
              <a:lnSpc>
                <a:spcPct val="110000"/>
              </a:lnSpc>
            </a:pPr>
            <a:r>
              <a:rPr lang="en-US" altLang="zh-CN" sz="2400" b="1" dirty="0">
                <a:ea typeface="华文细黑" panose="02010600040101010101" pitchFamily="2" charset="-122"/>
                <a:cs typeface="Times New Roman" panose="02020603050405020304" pitchFamily="18" charset="0"/>
              </a:rPr>
              <a:t>    </a:t>
            </a:r>
            <a:endParaRPr lang="en-US" altLang="zh-CN" sz="2400" b="1" dirty="0">
              <a:ea typeface="华文细黑" panose="02010600040101010101" pitchFamily="2" charset="-122"/>
              <a:cs typeface="Times New Roman" panose="02020603050405020304" pitchFamily="18" charset="0"/>
            </a:endParaRPr>
          </a:p>
          <a:p>
            <a:pPr>
              <a:lnSpc>
                <a:spcPct val="110000"/>
              </a:lnSpc>
            </a:pPr>
            <a:r>
              <a:rPr lang="en-US" altLang="zh-CN" sz="2400" b="1" dirty="0">
                <a:ea typeface="华文细黑" panose="02010600040101010101" pitchFamily="2" charset="-122"/>
                <a:cs typeface="Times New Roman" panose="02020603050405020304" pitchFamily="18" charset="0"/>
              </a:rPr>
              <a:t>         LL</a:t>
            </a:r>
            <a:r>
              <a:rPr lang="zh-CN" altLang="en-US" sz="2400" b="1" dirty="0">
                <a:ea typeface="华文细黑" panose="02010600040101010101" pitchFamily="2" charset="-122"/>
                <a:cs typeface="Times New Roman" panose="02020603050405020304" pitchFamily="18" charset="0"/>
              </a:rPr>
              <a:t>和</a:t>
            </a:r>
            <a:r>
              <a:rPr lang="en-US" altLang="zh-CN" sz="2400" b="1" dirty="0">
                <a:ea typeface="华文细黑" panose="02010600040101010101" pitchFamily="2" charset="-122"/>
                <a:cs typeface="Times New Roman" panose="02020603050405020304" pitchFamily="18" charset="0"/>
              </a:rPr>
              <a:t>LR</a:t>
            </a:r>
            <a:r>
              <a:rPr lang="zh-CN" altLang="en-US" sz="2400" b="1" dirty="0">
                <a:ea typeface="华文细黑" panose="02010600040101010101" pitchFamily="2" charset="-122"/>
                <a:cs typeface="Times New Roman" panose="02020603050405020304" pitchFamily="18" charset="0"/>
              </a:rPr>
              <a:t>文法均是非歧义文法，且是上下文无关的。意味着要对编程语言进行确定的自顶向下或自底向上语法分析，必须保证编程语言是严格的上下文无关语言</a:t>
            </a:r>
            <a:r>
              <a:rPr lang="en-US" altLang="zh-CN" sz="2400" b="1" dirty="0">
                <a:ea typeface="华文细黑" panose="02010600040101010101" pitchFamily="2" charset="-122"/>
                <a:cs typeface="Times New Roman" panose="02020603050405020304" pitchFamily="18" charset="0"/>
              </a:rPr>
              <a:t>(CFL)</a:t>
            </a:r>
            <a:r>
              <a:rPr lang="zh-CN" altLang="en-US" sz="2400" b="1" dirty="0">
                <a:ea typeface="华文细黑" panose="02010600040101010101" pitchFamily="2" charset="-122"/>
                <a:cs typeface="Times New Roman" panose="02020603050405020304" pitchFamily="18" charset="0"/>
              </a:rPr>
              <a:t>。</a:t>
            </a:r>
            <a:endParaRPr lang="zh-CN" altLang="en-US" sz="2400" b="1" dirty="0">
              <a:ea typeface="华文细黑" panose="02010600040101010101" pitchFamily="2" charset="-122"/>
              <a:cs typeface="Times New Roman" panose="02020603050405020304" pitchFamily="18" charset="0"/>
            </a:endParaRPr>
          </a:p>
        </p:txBody>
      </p:sp>
      <p:sp>
        <p:nvSpPr>
          <p:cNvPr id="9220" name="Text Box 3"/>
          <p:cNvSpPr txBox="1">
            <a:spLocks noChangeArrowheads="1"/>
          </p:cNvSpPr>
          <p:nvPr/>
        </p:nvSpPr>
        <p:spPr bwMode="auto">
          <a:xfrm>
            <a:off x="541338" y="333375"/>
            <a:ext cx="575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latin typeface="华文细黑" panose="02010600040101010101" pitchFamily="2" charset="-122"/>
                <a:ea typeface="华文细黑" panose="02010600040101010101" pitchFamily="2" charset="-122"/>
              </a:rPr>
              <a:t>8.1 </a:t>
            </a:r>
            <a:r>
              <a:rPr lang="zh-CN" altLang="en-US" b="1">
                <a:solidFill>
                  <a:srgbClr val="003399"/>
                </a:solidFill>
                <a:latin typeface="华文细黑" panose="02010600040101010101" pitchFamily="2" charset="-122"/>
                <a:ea typeface="华文细黑" panose="02010600040101010101" pitchFamily="2" charset="-122"/>
              </a:rPr>
              <a:t>语义分析概述</a:t>
            </a:r>
            <a:endParaRPr lang="zh-CN" altLang="en-US"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fade">
                                      <p:cBhvr>
                                        <p:cTn id="7" dur="500"/>
                                        <p:tgtEl>
                                          <p:spTgt spid="92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xEl>
                                              <p:pRg st="4" end="4"/>
                                            </p:txEl>
                                          </p:spTgt>
                                        </p:tgtEl>
                                        <p:attrNameLst>
                                          <p:attrName>style.visibility</p:attrName>
                                        </p:attrNameLst>
                                      </p:cBhvr>
                                      <p:to>
                                        <p:strVal val="visible"/>
                                      </p:to>
                                    </p:set>
                                    <p:animEffect transition="in" filter="fade">
                                      <p:cBhvr>
                                        <p:cTn id="1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E69A028-BA92-4A83-80F5-C4049C3B6B72}"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63492" name="Text Box 3"/>
          <p:cNvSpPr txBox="1">
            <a:spLocks noChangeArrowheads="1"/>
          </p:cNvSpPr>
          <p:nvPr/>
        </p:nvSpPr>
        <p:spPr bwMode="auto">
          <a:xfrm>
            <a:off x="539750" y="762000"/>
            <a:ext cx="8135938" cy="56324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考虑下列声明语句文法</a:t>
            </a:r>
            <a:endParaRPr kumimoji="1" lang="zh-CN" altLang="en-US" sz="2400" b="1" dirty="0">
              <a:solidFill>
                <a:srgbClr val="FFFFFF"/>
              </a:solidFill>
              <a:ea typeface="华文细黑" panose="02010600040101010101" pitchFamily="2" charset="-122"/>
              <a:cs typeface="Times New Roman" panose="02020603050405020304" pitchFamily="18" charset="0"/>
            </a:endParaRPr>
          </a:p>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① </a:t>
            </a:r>
            <a:r>
              <a:rPr kumimoji="1" lang="en-US" altLang="zh-CN" sz="2400" b="1" dirty="0">
                <a:solidFill>
                  <a:srgbClr val="000000"/>
                </a:solidFill>
                <a:ea typeface="华文细黑" panose="02010600040101010101" pitchFamily="2" charset="-122"/>
                <a:cs typeface="Times New Roman" panose="02020603050405020304" pitchFamily="18" charset="0"/>
              </a:rPr>
              <a:t>&lt;</a:t>
            </a:r>
            <a:r>
              <a:rPr kumimoji="1" lang="zh-CN" altLang="en-US" sz="2400" b="1" dirty="0">
                <a:solidFill>
                  <a:srgbClr val="000000"/>
                </a:solidFill>
                <a:ea typeface="华文细黑" panose="02010600040101010101" pitchFamily="2" charset="-122"/>
                <a:cs typeface="Times New Roman" panose="02020603050405020304" pitchFamily="18" charset="0"/>
              </a:rPr>
              <a:t>声明语句</a:t>
            </a:r>
            <a:r>
              <a:rPr kumimoji="1" lang="en-US" altLang="zh-CN" sz="2400" b="1" dirty="0">
                <a:solidFill>
                  <a:srgbClr val="000000"/>
                </a:solidFill>
                <a:ea typeface="华文细黑" panose="02010600040101010101" pitchFamily="2" charset="-122"/>
                <a:cs typeface="Times New Roman" panose="02020603050405020304" pitchFamily="18" charset="0"/>
              </a:rPr>
              <a:t>&gt;→TYPE ID &lt;</a:t>
            </a:r>
            <a:r>
              <a:rPr kumimoji="1" lang="zh-CN" altLang="en-US" sz="2400" b="1" dirty="0">
                <a:solidFill>
                  <a:srgbClr val="000000"/>
                </a:solidFill>
                <a:ea typeface="华文细黑" panose="02010600040101010101" pitchFamily="2" charset="-122"/>
                <a:cs typeface="Times New Roman" panose="02020603050405020304" pitchFamily="18" charset="0"/>
              </a:rPr>
              <a:t>变量表</a:t>
            </a:r>
            <a:r>
              <a:rPr kumimoji="1" lang="en-US" altLang="zh-CN" sz="2400" b="1" dirty="0">
                <a:solidFill>
                  <a:srgbClr val="000000"/>
                </a:solidFill>
                <a:ea typeface="华文细黑" panose="02010600040101010101" pitchFamily="2" charset="-122"/>
                <a:cs typeface="Times New Roman" panose="02020603050405020304" pitchFamily="18" charset="0"/>
              </a:rPr>
              <a:t>&gt;;</a:t>
            </a:r>
            <a:endParaRPr kumimoji="1" lang="en-US" altLang="zh-CN" sz="2400" b="1" dirty="0">
              <a:solidFill>
                <a:srgbClr val="FFFFFF"/>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b="1" dirty="0">
                <a:solidFill>
                  <a:srgbClr val="000000"/>
                </a:solidFill>
                <a:ea typeface="华文细黑" panose="02010600040101010101" pitchFamily="2" charset="-122"/>
                <a:cs typeface="Times New Roman" panose="02020603050405020304" pitchFamily="18" charset="0"/>
              </a:rPr>
              <a:t>         ② &lt;</a:t>
            </a:r>
            <a:r>
              <a:rPr kumimoji="1" lang="zh-CN" altLang="en-US" sz="2400" b="1" dirty="0">
                <a:solidFill>
                  <a:srgbClr val="000000"/>
                </a:solidFill>
                <a:ea typeface="华文细黑" panose="02010600040101010101" pitchFamily="2" charset="-122"/>
                <a:cs typeface="Times New Roman" panose="02020603050405020304" pitchFamily="18" charset="0"/>
              </a:rPr>
              <a:t>变量表</a:t>
            </a:r>
            <a:r>
              <a:rPr kumimoji="1" lang="en-US" altLang="zh-CN" sz="2400" b="1" dirty="0">
                <a:solidFill>
                  <a:srgbClr val="000000"/>
                </a:solidFill>
                <a:ea typeface="华文细黑" panose="02010600040101010101" pitchFamily="2" charset="-122"/>
                <a:cs typeface="Times New Roman" panose="02020603050405020304" pitchFamily="18" charset="0"/>
              </a:rPr>
              <a:t>&gt;→</a:t>
            </a:r>
            <a:r>
              <a:rPr kumimoji="1" lang="zh-CN" altLang="en-US" sz="2400" b="1" dirty="0">
                <a:solidFill>
                  <a:srgbClr val="000000"/>
                </a:solidFill>
                <a:ea typeface="华文细黑" panose="02010600040101010101" pitchFamily="2" charset="-122"/>
                <a:cs typeface="Times New Roman" panose="02020603050405020304" pitchFamily="18" charset="0"/>
              </a:rPr>
              <a:t>，</a:t>
            </a:r>
            <a:r>
              <a:rPr kumimoji="1" lang="en-US" altLang="zh-CN" sz="2400" b="1" dirty="0">
                <a:solidFill>
                  <a:srgbClr val="000000"/>
                </a:solidFill>
                <a:ea typeface="华文细黑" panose="02010600040101010101" pitchFamily="2" charset="-122"/>
                <a:cs typeface="Times New Roman" panose="02020603050405020304" pitchFamily="18" charset="0"/>
              </a:rPr>
              <a:t>ID &lt;</a:t>
            </a:r>
            <a:r>
              <a:rPr kumimoji="1" lang="zh-CN" altLang="en-US" sz="2400" b="1" dirty="0">
                <a:solidFill>
                  <a:srgbClr val="000000"/>
                </a:solidFill>
                <a:ea typeface="华文细黑" panose="02010600040101010101" pitchFamily="2" charset="-122"/>
                <a:cs typeface="Times New Roman" panose="02020603050405020304" pitchFamily="18" charset="0"/>
              </a:rPr>
              <a:t>变量表</a:t>
            </a:r>
            <a:r>
              <a:rPr kumimoji="1" lang="en-US" altLang="zh-CN" sz="2400" b="1" dirty="0">
                <a:solidFill>
                  <a:srgbClr val="000000"/>
                </a:solidFill>
                <a:ea typeface="华文细黑" panose="02010600040101010101" pitchFamily="2" charset="-122"/>
                <a:cs typeface="Times New Roman" panose="02020603050405020304" pitchFamily="18" charset="0"/>
              </a:rPr>
              <a:t>&gt;</a:t>
            </a:r>
            <a:endParaRPr kumimoji="1" lang="en-US" altLang="zh-CN" sz="2400" b="1" dirty="0">
              <a:solidFill>
                <a:srgbClr val="FFFFFF"/>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b="1" dirty="0">
                <a:solidFill>
                  <a:srgbClr val="000000"/>
                </a:solidFill>
                <a:ea typeface="华文细黑" panose="02010600040101010101" pitchFamily="2" charset="-122"/>
                <a:cs typeface="Times New Roman" panose="02020603050405020304" pitchFamily="18" charset="0"/>
              </a:rPr>
              <a:t>         ③ &lt;</a:t>
            </a:r>
            <a:r>
              <a:rPr kumimoji="1" lang="zh-CN" altLang="en-US" sz="2400" b="1" dirty="0">
                <a:solidFill>
                  <a:srgbClr val="000000"/>
                </a:solidFill>
                <a:ea typeface="华文细黑" panose="02010600040101010101" pitchFamily="2" charset="-122"/>
                <a:cs typeface="Times New Roman" panose="02020603050405020304" pitchFamily="18" charset="0"/>
              </a:rPr>
              <a:t>变量表</a:t>
            </a:r>
            <a:r>
              <a:rPr kumimoji="1" lang="en-US" altLang="zh-CN" sz="2400" b="1" dirty="0">
                <a:solidFill>
                  <a:srgbClr val="000000"/>
                </a:solidFill>
                <a:ea typeface="华文细黑" panose="02010600040101010101" pitchFamily="2" charset="-122"/>
                <a:cs typeface="Times New Roman" panose="02020603050405020304" pitchFamily="18" charset="0"/>
              </a:rPr>
              <a:t>&gt;→ε</a:t>
            </a:r>
            <a:endParaRPr kumimoji="1" lang="en-US" altLang="zh-CN" sz="2400" b="1"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en-US" altLang="zh-CN" sz="2400" b="1" dirty="0">
                <a:solidFill>
                  <a:srgbClr val="000000"/>
                </a:solidFill>
                <a:ea typeface="华文细黑" panose="02010600040101010101" pitchFamily="2" charset="-122"/>
                <a:cs typeface="Times New Roman" panose="02020603050405020304" pitchFamily="18" charset="0"/>
              </a:rPr>
              <a:t>        </a:t>
            </a:r>
            <a:r>
              <a:rPr kumimoji="1" lang="zh-CN" altLang="en-US" sz="2400" b="1" dirty="0">
                <a:solidFill>
                  <a:srgbClr val="FF0000"/>
                </a:solidFill>
                <a:ea typeface="华文细黑" panose="02010600040101010101" pitchFamily="2" charset="-122"/>
                <a:cs typeface="Times New Roman" panose="02020603050405020304" pitchFamily="18" charset="0"/>
              </a:rPr>
              <a:t>其中</a:t>
            </a:r>
            <a:r>
              <a:rPr kumimoji="1" lang="en-US" altLang="zh-CN" sz="2400" b="1" dirty="0">
                <a:solidFill>
                  <a:srgbClr val="FF0000"/>
                </a:solidFill>
                <a:ea typeface="华文细黑" panose="02010600040101010101" pitchFamily="2" charset="-122"/>
                <a:cs typeface="Times New Roman" panose="02020603050405020304" pitchFamily="18" charset="0"/>
              </a:rPr>
              <a:t>TYPE</a:t>
            </a:r>
            <a:r>
              <a:rPr kumimoji="1" lang="zh-CN" altLang="en-US" sz="2400" b="1" dirty="0">
                <a:solidFill>
                  <a:srgbClr val="FF0000"/>
                </a:solidFill>
                <a:ea typeface="华文细黑" panose="02010600040101010101" pitchFamily="2" charset="-122"/>
                <a:cs typeface="Times New Roman" panose="02020603050405020304" pitchFamily="18" charset="0"/>
              </a:rPr>
              <a:t>代表类型，其值可为</a:t>
            </a:r>
            <a:r>
              <a:rPr kumimoji="1" lang="en-US" altLang="zh-CN" sz="2400" b="1" dirty="0">
                <a:solidFill>
                  <a:srgbClr val="FF0000"/>
                </a:solidFill>
                <a:ea typeface="华文细黑" panose="02010600040101010101" pitchFamily="2" charset="-122"/>
                <a:cs typeface="Times New Roman" panose="02020603050405020304" pitchFamily="18" charset="0"/>
              </a:rPr>
              <a:t>INT</a:t>
            </a:r>
            <a:r>
              <a:rPr kumimoji="1" lang="zh-CN" altLang="en-US" sz="2400" b="1" dirty="0">
                <a:solidFill>
                  <a:srgbClr val="FF0000"/>
                </a:solidFill>
                <a:ea typeface="华文细黑" panose="02010600040101010101" pitchFamily="2" charset="-122"/>
                <a:cs typeface="Times New Roman" panose="02020603050405020304" pitchFamily="18" charset="0"/>
              </a:rPr>
              <a:t>或 </a:t>
            </a:r>
            <a:r>
              <a:rPr kumimoji="1" lang="en-US" altLang="zh-CN" sz="2400" b="1" dirty="0">
                <a:solidFill>
                  <a:srgbClr val="FF0000"/>
                </a:solidFill>
                <a:ea typeface="华文细黑" panose="02010600040101010101" pitchFamily="2" charset="-122"/>
                <a:cs typeface="Times New Roman" panose="02020603050405020304" pitchFamily="18" charset="0"/>
              </a:rPr>
              <a:t>REAL</a:t>
            </a:r>
            <a:r>
              <a:rPr kumimoji="1" lang="zh-CN" altLang="en-US" sz="2400" b="1" dirty="0">
                <a:solidFill>
                  <a:srgbClr val="FF0000"/>
                </a:solidFill>
                <a:ea typeface="华文细黑" panose="02010600040101010101" pitchFamily="2" charset="-122"/>
                <a:cs typeface="Times New Roman" panose="02020603050405020304" pitchFamily="18" charset="0"/>
              </a:rPr>
              <a:t>或</a:t>
            </a:r>
            <a:r>
              <a:rPr kumimoji="1" lang="en-US" altLang="zh-CN" sz="2400" b="1" dirty="0">
                <a:solidFill>
                  <a:srgbClr val="FF0000"/>
                </a:solidFill>
                <a:ea typeface="华文细黑" panose="02010600040101010101" pitchFamily="2" charset="-122"/>
                <a:cs typeface="Times New Roman" panose="02020603050405020304" pitchFamily="18" charset="0"/>
              </a:rPr>
              <a:t>BOOL</a:t>
            </a:r>
            <a:r>
              <a:rPr kumimoji="1" lang="zh-CN" altLang="en-US" sz="2400" b="1" dirty="0">
                <a:solidFill>
                  <a:srgbClr val="FF0000"/>
                </a:solidFill>
                <a:ea typeface="华文细黑" panose="02010600040101010101" pitchFamily="2" charset="-122"/>
                <a:cs typeface="Times New Roman" panose="02020603050405020304" pitchFamily="18" charset="0"/>
              </a:rPr>
              <a:t>。</a:t>
            </a:r>
            <a:endParaRPr kumimoji="1" lang="zh-CN" altLang="en-US" sz="2400" b="1" dirty="0">
              <a:solidFill>
                <a:srgbClr val="FF0000"/>
              </a:solidFill>
              <a:ea typeface="华文细黑" panose="02010600040101010101" pitchFamily="2" charset="-122"/>
              <a:cs typeface="Times New Roman" panose="02020603050405020304" pitchFamily="18" charset="0"/>
            </a:endParaRPr>
          </a:p>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假设词法分析程序在输出单词符号时，对变量除返回一个单词类别</a:t>
            </a:r>
            <a:r>
              <a:rPr kumimoji="1" lang="en-US" altLang="zh-CN" sz="2400" b="1" dirty="0">
                <a:solidFill>
                  <a:srgbClr val="000000"/>
                </a:solidFill>
                <a:ea typeface="华文细黑" panose="02010600040101010101" pitchFamily="2" charset="-122"/>
                <a:cs typeface="Times New Roman" panose="02020603050405020304" pitchFamily="18" charset="0"/>
              </a:rPr>
              <a:t>ID</a:t>
            </a:r>
            <a:r>
              <a:rPr kumimoji="1" lang="zh-CN" altLang="en-US" sz="2400" b="1" dirty="0">
                <a:solidFill>
                  <a:srgbClr val="000000"/>
                </a:solidFill>
                <a:ea typeface="华文细黑" panose="02010600040101010101" pitchFamily="2" charset="-122"/>
                <a:cs typeface="Times New Roman" panose="02020603050405020304" pitchFamily="18" charset="0"/>
              </a:rPr>
              <a:t>外，同时返回变量名</a:t>
            </a:r>
            <a:r>
              <a:rPr kumimoji="1" lang="en-US" altLang="zh-CN" sz="2400" b="1" dirty="0">
                <a:solidFill>
                  <a:srgbClr val="000000"/>
                </a:solidFill>
                <a:ea typeface="华文细黑" panose="02010600040101010101" pitchFamily="2" charset="-122"/>
                <a:cs typeface="Times New Roman" panose="02020603050405020304" pitchFamily="18" charset="0"/>
              </a:rPr>
              <a:t>V</a:t>
            </a:r>
            <a:r>
              <a:rPr kumimoji="1" lang="zh-CN" altLang="en-US" sz="2400" b="1" dirty="0">
                <a:solidFill>
                  <a:srgbClr val="000000"/>
                </a:solidFill>
                <a:ea typeface="华文细黑" panose="02010600040101010101" pitchFamily="2" charset="-122"/>
                <a:cs typeface="Times New Roman" panose="02020603050405020304" pitchFamily="18" charset="0"/>
              </a:rPr>
              <a:t> ，即每个变量具有两个属性</a:t>
            </a:r>
            <a:r>
              <a:rPr kumimoji="1" lang="zh-CN" altLang="en-US" sz="2400" b="1" dirty="0">
                <a:solidFill>
                  <a:srgbClr val="000000"/>
                </a:solidFill>
                <a:ea typeface="华文细黑" panose="02010600040101010101" pitchFamily="2" charset="-122"/>
                <a:cs typeface="Times New Roman" panose="02020603050405020304" pitchFamily="18" charset="0"/>
                <a:sym typeface="Wingdings" panose="05000000000000000000" pitchFamily="2" charset="2"/>
              </a:rPr>
              <a:t>：（</a:t>
            </a:r>
            <a:r>
              <a:rPr kumimoji="1" lang="en-US" altLang="zh-CN" sz="2400" b="1" dirty="0">
                <a:solidFill>
                  <a:srgbClr val="000000"/>
                </a:solidFill>
                <a:ea typeface="华文细黑" panose="02010600040101010101" pitchFamily="2" charset="-122"/>
                <a:cs typeface="Times New Roman" panose="02020603050405020304" pitchFamily="18" charset="0"/>
                <a:sym typeface="Wingdings" panose="05000000000000000000" pitchFamily="2" charset="2"/>
              </a:rPr>
              <a:t>1</a:t>
            </a:r>
            <a:r>
              <a:rPr kumimoji="1" lang="zh-CN" altLang="en-US" sz="2400" b="1" dirty="0">
                <a:solidFill>
                  <a:srgbClr val="000000"/>
                </a:solidFill>
                <a:ea typeface="华文细黑" panose="02010600040101010101" pitchFamily="2" charset="-122"/>
                <a:cs typeface="Times New Roman" panose="02020603050405020304" pitchFamily="18" charset="0"/>
                <a:sym typeface="Wingdings" panose="05000000000000000000" pitchFamily="2" charset="2"/>
              </a:rPr>
              <a:t>）</a:t>
            </a:r>
            <a:r>
              <a:rPr kumimoji="1" lang="zh-CN" altLang="en-US" sz="2400" b="1" dirty="0">
                <a:solidFill>
                  <a:srgbClr val="000000"/>
                </a:solidFill>
                <a:ea typeface="华文细黑" panose="02010600040101010101" pitchFamily="2" charset="-122"/>
                <a:cs typeface="Times New Roman" panose="02020603050405020304" pitchFamily="18" charset="0"/>
              </a:rPr>
              <a:t>类型  （</a:t>
            </a:r>
            <a:r>
              <a:rPr kumimoji="1" lang="en-US" altLang="zh-CN" sz="2400" b="1" dirty="0">
                <a:solidFill>
                  <a:srgbClr val="000000"/>
                </a:solidFill>
                <a:ea typeface="华文细黑" panose="02010600040101010101" pitchFamily="2" charset="-122"/>
                <a:cs typeface="Times New Roman" panose="02020603050405020304" pitchFamily="18" charset="0"/>
              </a:rPr>
              <a:t>2</a:t>
            </a:r>
            <a:r>
              <a:rPr kumimoji="1" lang="zh-CN" altLang="en-US" sz="2400" b="1" dirty="0">
                <a:solidFill>
                  <a:srgbClr val="000000"/>
                </a:solidFill>
                <a:ea typeface="华文细黑" panose="02010600040101010101" pitchFamily="2" charset="-122"/>
                <a:cs typeface="Times New Roman" panose="02020603050405020304" pitchFamily="18" charset="0"/>
              </a:rPr>
              <a:t>）值。</a:t>
            </a:r>
            <a:endParaRPr kumimoji="1" lang="zh-CN" altLang="en-US" sz="2400" b="1"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词法分析程序处理</a:t>
            </a:r>
            <a:r>
              <a:rPr kumimoji="1" lang="en-US" altLang="zh-CN" sz="2400" b="1" dirty="0">
                <a:solidFill>
                  <a:srgbClr val="FF0000"/>
                </a:solidFill>
                <a:ea typeface="华文细黑" panose="02010600040101010101" pitchFamily="2" charset="-122"/>
                <a:cs typeface="Times New Roman" panose="02020603050405020304" pitchFamily="18" charset="0"/>
              </a:rPr>
              <a:t>INT  V;</a:t>
            </a:r>
            <a:r>
              <a:rPr kumimoji="1" lang="zh-CN" altLang="en-US" sz="2400" b="1" dirty="0">
                <a:solidFill>
                  <a:srgbClr val="000000"/>
                </a:solidFill>
                <a:ea typeface="华文细黑" panose="02010600040101010101" pitchFamily="2" charset="-122"/>
                <a:cs typeface="Times New Roman" panose="02020603050405020304" pitchFamily="18" charset="0"/>
              </a:rPr>
              <a:t>后返回的单词属性字：</a:t>
            </a:r>
            <a:endParaRPr kumimoji="1" lang="zh-CN" altLang="en-US" sz="2400" b="1"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a:t>
            </a:r>
            <a:r>
              <a:rPr kumimoji="1" lang="en-US" altLang="zh-CN" sz="2400" b="1" dirty="0">
                <a:solidFill>
                  <a:srgbClr val="000000"/>
                </a:solidFill>
                <a:ea typeface="华文细黑" panose="02010600040101010101" pitchFamily="2" charset="-122"/>
                <a:cs typeface="Times New Roman" panose="02020603050405020304" pitchFamily="18" charset="0"/>
              </a:rPr>
              <a:t>TYPE</a:t>
            </a:r>
            <a:r>
              <a:rPr kumimoji="1" lang="zh-CN" altLang="en-US" sz="2400" b="1" dirty="0">
                <a:solidFill>
                  <a:srgbClr val="000000"/>
                </a:solidFill>
                <a:ea typeface="华文细黑" panose="02010600040101010101" pitchFamily="2" charset="-122"/>
                <a:cs typeface="Times New Roman" panose="02020603050405020304" pitchFamily="18" charset="0"/>
              </a:rPr>
              <a:t>　</a:t>
            </a:r>
            <a:r>
              <a:rPr kumimoji="1" lang="en-US" altLang="zh-CN" sz="2400" b="1" dirty="0" err="1">
                <a:solidFill>
                  <a:srgbClr val="000000"/>
                </a:solidFill>
                <a:ea typeface="华文细黑" panose="02010600040101010101" pitchFamily="2" charset="-122"/>
                <a:cs typeface="Times New Roman" panose="02020603050405020304" pitchFamily="18" charset="0"/>
              </a:rPr>
              <a:t>int</a:t>
            </a:r>
            <a:r>
              <a:rPr kumimoji="1" lang="en-US" altLang="zh-CN" sz="2400" b="1" dirty="0">
                <a:solidFill>
                  <a:srgbClr val="000000"/>
                </a:solidFill>
                <a:ea typeface="华文细黑" panose="02010600040101010101" pitchFamily="2" charset="-122"/>
                <a:cs typeface="Times New Roman" panose="02020603050405020304" pitchFamily="18" charset="0"/>
              </a:rPr>
              <a:t>)</a:t>
            </a:r>
            <a:r>
              <a:rPr kumimoji="1" lang="zh-CN" altLang="en-US" sz="2400" b="1" dirty="0">
                <a:solidFill>
                  <a:srgbClr val="000000"/>
                </a:solidFill>
                <a:ea typeface="华文细黑" panose="02010600040101010101" pitchFamily="2" charset="-122"/>
                <a:cs typeface="Times New Roman" panose="02020603050405020304" pitchFamily="18" charset="0"/>
              </a:rPr>
              <a:t>　 </a:t>
            </a:r>
            <a:endParaRPr kumimoji="1" lang="zh-CN" altLang="en-US" sz="2400" b="1"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kumimoji="1" lang="zh-CN" altLang="en-US" sz="2400" b="1" dirty="0">
                <a:solidFill>
                  <a:srgbClr val="000000"/>
                </a:solidFill>
                <a:ea typeface="华文细黑" panose="02010600040101010101" pitchFamily="2" charset="-122"/>
                <a:cs typeface="Times New Roman" panose="02020603050405020304" pitchFamily="18" charset="0"/>
              </a:rPr>
              <a:t>    　     （</a:t>
            </a:r>
            <a:r>
              <a:rPr kumimoji="1" lang="en-US" altLang="zh-CN" sz="2400" b="1" dirty="0">
                <a:solidFill>
                  <a:srgbClr val="000000"/>
                </a:solidFill>
                <a:ea typeface="华文细黑" panose="02010600040101010101" pitchFamily="2" charset="-122"/>
                <a:cs typeface="Times New Roman" panose="02020603050405020304" pitchFamily="18" charset="0"/>
              </a:rPr>
              <a:t>ID</a:t>
            </a:r>
            <a:r>
              <a:rPr kumimoji="1" lang="zh-CN" altLang="en-US" sz="2400" b="1" dirty="0">
                <a:solidFill>
                  <a:srgbClr val="000000"/>
                </a:solidFill>
                <a:ea typeface="华文细黑" panose="02010600040101010101" pitchFamily="2" charset="-122"/>
                <a:cs typeface="Times New Roman" panose="02020603050405020304" pitchFamily="18" charset="0"/>
              </a:rPr>
              <a:t>　    </a:t>
            </a:r>
            <a:r>
              <a:rPr kumimoji="1" lang="en-US" altLang="zh-CN" sz="2400" b="1" dirty="0">
                <a:solidFill>
                  <a:srgbClr val="000000"/>
                </a:solidFill>
                <a:ea typeface="华文细黑" panose="02010600040101010101" pitchFamily="2" charset="-122"/>
                <a:cs typeface="Times New Roman" panose="02020603050405020304" pitchFamily="18" charset="0"/>
              </a:rPr>
              <a:t>V</a:t>
            </a:r>
            <a:r>
              <a:rPr kumimoji="1" lang="zh-CN" altLang="en-US" sz="2400" b="1" dirty="0">
                <a:solidFill>
                  <a:srgbClr val="000000"/>
                </a:solidFill>
                <a:ea typeface="华文细黑" panose="02010600040101010101" pitchFamily="2" charset="-122"/>
                <a:cs typeface="Times New Roman" panose="02020603050405020304" pitchFamily="18" charset="0"/>
              </a:rPr>
              <a:t>）</a:t>
            </a:r>
            <a:r>
              <a:rPr kumimoji="1" lang="zh-CN" altLang="en-US" sz="2400" b="1" dirty="0">
                <a:ea typeface="华文细黑" panose="02010600040101010101" pitchFamily="2" charset="-122"/>
                <a:cs typeface="Times New Roman" panose="02020603050405020304" pitchFamily="18" charset="0"/>
              </a:rPr>
              <a:t> </a:t>
            </a:r>
            <a:endParaRPr kumimoji="1" lang="zh-CN" altLang="en-US" sz="2400" b="1" dirty="0">
              <a:ea typeface="华文细黑" panose="02010600040101010101" pitchFamily="2" charset="-122"/>
              <a:cs typeface="Times New Roman" panose="02020603050405020304" pitchFamily="18" charset="0"/>
            </a:endParaRPr>
          </a:p>
        </p:txBody>
      </p:sp>
      <p:sp>
        <p:nvSpPr>
          <p:cNvPr id="5" name="Rectangle 2"/>
          <p:cNvSpPr txBox="1">
            <a:spLocks noChangeArrowheads="1"/>
          </p:cNvSpPr>
          <p:nvPr/>
        </p:nvSpPr>
        <p:spPr bwMode="auto">
          <a:xfrm>
            <a:off x="685800" y="30797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2800" b="1" kern="0" dirty="0">
                <a:solidFill>
                  <a:srgbClr val="FF0000"/>
                </a:solidFill>
                <a:latin typeface="华文细黑" panose="02010600040101010101" pitchFamily="2" charset="-122"/>
              </a:rPr>
              <a:t>2.</a:t>
            </a:r>
            <a:r>
              <a:rPr lang="zh-CN" altLang="en-US" sz="2800" b="1" kern="0" dirty="0">
                <a:solidFill>
                  <a:srgbClr val="FF0000"/>
                </a:solidFill>
                <a:latin typeface="华文细黑" panose="02010600040101010101" pitchFamily="2" charset="-122"/>
              </a:rPr>
              <a:t>继承属性</a:t>
            </a:r>
            <a:endParaRPr lang="zh-CN" altLang="en-US" sz="2800" b="1" kern="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animEffect transition="in" filter="fade">
                                      <p:cBhvr>
                                        <p:cTn id="7" dur="500"/>
                                        <p:tgtEl>
                                          <p:spTgt spid="6349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2">
                                            <p:txEl>
                                              <p:pRg st="2" end="2"/>
                                            </p:txEl>
                                          </p:spTgt>
                                        </p:tgtEl>
                                        <p:attrNameLst>
                                          <p:attrName>style.visibility</p:attrName>
                                        </p:attrNameLst>
                                      </p:cBhvr>
                                      <p:to>
                                        <p:strVal val="visible"/>
                                      </p:to>
                                    </p:set>
                                    <p:animEffect transition="in" filter="fade">
                                      <p:cBhvr>
                                        <p:cTn id="10" dur="500"/>
                                        <p:tgtEl>
                                          <p:spTgt spid="6349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492">
                                            <p:txEl>
                                              <p:pRg st="3" end="3"/>
                                            </p:txEl>
                                          </p:spTgt>
                                        </p:tgtEl>
                                        <p:attrNameLst>
                                          <p:attrName>style.visibility</p:attrName>
                                        </p:attrNameLst>
                                      </p:cBhvr>
                                      <p:to>
                                        <p:strVal val="visible"/>
                                      </p:to>
                                    </p:set>
                                    <p:animEffect transition="in" filter="fade">
                                      <p:cBhvr>
                                        <p:cTn id="13" dur="500"/>
                                        <p:tgtEl>
                                          <p:spTgt spid="6349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3492">
                                            <p:txEl>
                                              <p:pRg st="4" end="4"/>
                                            </p:txEl>
                                          </p:spTgt>
                                        </p:tgtEl>
                                        <p:attrNameLst>
                                          <p:attrName>style.visibility</p:attrName>
                                        </p:attrNameLst>
                                      </p:cBhvr>
                                      <p:to>
                                        <p:strVal val="visible"/>
                                      </p:to>
                                    </p:set>
                                    <p:animEffect transition="in" filter="fade">
                                      <p:cBhvr>
                                        <p:cTn id="16" dur="500"/>
                                        <p:tgtEl>
                                          <p:spTgt spid="6349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3492">
                                            <p:txEl>
                                              <p:pRg st="5" end="5"/>
                                            </p:txEl>
                                          </p:spTgt>
                                        </p:tgtEl>
                                        <p:attrNameLst>
                                          <p:attrName>style.visibility</p:attrName>
                                        </p:attrNameLst>
                                      </p:cBhvr>
                                      <p:to>
                                        <p:strVal val="visible"/>
                                      </p:to>
                                    </p:set>
                                    <p:animEffect transition="in" filter="fade">
                                      <p:cBhvr>
                                        <p:cTn id="21" dur="500"/>
                                        <p:tgtEl>
                                          <p:spTgt spid="6349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3492">
                                            <p:txEl>
                                              <p:pRg st="6" end="6"/>
                                            </p:txEl>
                                          </p:spTgt>
                                        </p:tgtEl>
                                        <p:attrNameLst>
                                          <p:attrName>style.visibility</p:attrName>
                                        </p:attrNameLst>
                                      </p:cBhvr>
                                      <p:to>
                                        <p:strVal val="visible"/>
                                      </p:to>
                                    </p:set>
                                    <p:animEffect transition="in" filter="fade">
                                      <p:cBhvr>
                                        <p:cTn id="26" dur="500"/>
                                        <p:tgtEl>
                                          <p:spTgt spid="6349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3492">
                                            <p:txEl>
                                              <p:pRg st="7" end="7"/>
                                            </p:txEl>
                                          </p:spTgt>
                                        </p:tgtEl>
                                        <p:attrNameLst>
                                          <p:attrName>style.visibility</p:attrName>
                                        </p:attrNameLst>
                                      </p:cBhvr>
                                      <p:to>
                                        <p:strVal val="visible"/>
                                      </p:to>
                                    </p:set>
                                    <p:animEffect transition="in" filter="fade">
                                      <p:cBhvr>
                                        <p:cTn id="29" dur="500"/>
                                        <p:tgtEl>
                                          <p:spTgt spid="63492">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3492">
                                            <p:txEl>
                                              <p:pRg st="8" end="8"/>
                                            </p:txEl>
                                          </p:spTgt>
                                        </p:tgtEl>
                                        <p:attrNameLst>
                                          <p:attrName>style.visibility</p:attrName>
                                        </p:attrNameLst>
                                      </p:cBhvr>
                                      <p:to>
                                        <p:strVal val="visible"/>
                                      </p:to>
                                    </p:set>
                                    <p:animEffect transition="in" filter="fade">
                                      <p:cBhvr>
                                        <p:cTn id="32" dur="500"/>
                                        <p:tgtEl>
                                          <p:spTgt spid="634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FFA8E4D-C614-4865-AD10-C889710C1DD6}"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65540" name="Text Box 3"/>
          <p:cNvSpPr txBox="1">
            <a:spLocks noChangeArrowheads="1"/>
          </p:cNvSpPr>
          <p:nvPr/>
        </p:nvSpPr>
        <p:spPr bwMode="auto">
          <a:xfrm>
            <a:off x="228600" y="692150"/>
            <a:ext cx="8447088" cy="55705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语法分析程序在处理声明语句</a:t>
            </a:r>
            <a:r>
              <a:rPr kumimoji="1" lang="en-US" altLang="zh-CN" b="1" dirty="0">
                <a:solidFill>
                  <a:srgbClr val="FF0000"/>
                </a:solidFill>
                <a:ea typeface="华文细黑" panose="02010600040101010101" pitchFamily="2" charset="-122"/>
              </a:rPr>
              <a:t>INT  V;</a:t>
            </a:r>
            <a:r>
              <a:rPr kumimoji="1" lang="zh-CN" altLang="en-US" sz="2400" b="1" dirty="0">
                <a:solidFill>
                  <a:srgbClr val="000000"/>
                </a:solidFill>
                <a:ea typeface="华文细黑" panose="02010600040101010101" pitchFamily="2" charset="-122"/>
              </a:rPr>
              <a:t>时，假定调用</a:t>
            </a:r>
            <a:r>
              <a:rPr kumimoji="1" lang="en-US" altLang="zh-CN" sz="2400" b="1" dirty="0">
                <a:solidFill>
                  <a:srgbClr val="000000"/>
                </a:solidFill>
                <a:ea typeface="华文细黑" panose="02010600040101010101" pitchFamily="2" charset="-122"/>
              </a:rPr>
              <a:t>SET_TYPE</a:t>
            </a:r>
            <a:r>
              <a:rPr kumimoji="1" lang="zh-CN" altLang="en-US" sz="2400" b="1" dirty="0">
                <a:solidFill>
                  <a:srgbClr val="000000"/>
                </a:solidFill>
                <a:ea typeface="华文细黑" panose="02010600040101010101" pitchFamily="2" charset="-122"/>
              </a:rPr>
              <a:t>过程。该过程根据</a:t>
            </a:r>
            <a:r>
              <a:rPr kumimoji="1" lang="en-US" altLang="zh-CN" sz="2400" b="1" dirty="0">
                <a:solidFill>
                  <a:srgbClr val="000000"/>
                </a:solidFill>
                <a:ea typeface="华文细黑" panose="02010600040101010101" pitchFamily="2" charset="-122"/>
              </a:rPr>
              <a:t>TYPE</a:t>
            </a:r>
            <a:r>
              <a:rPr kumimoji="1" lang="zh-CN" altLang="en-US" sz="2400" b="1" dirty="0">
                <a:solidFill>
                  <a:srgbClr val="000000"/>
                </a:solidFill>
                <a:ea typeface="华文细黑" panose="02010600040101010101" pitchFamily="2" charset="-122"/>
              </a:rPr>
              <a:t>的属性确定变量的类型，并</a:t>
            </a:r>
            <a:r>
              <a:rPr kumimoji="1" lang="zh-CN" altLang="en-US" sz="2400" b="1" dirty="0">
                <a:ea typeface="华文细黑" panose="02010600040101010101" pitchFamily="2" charset="-122"/>
              </a:rPr>
              <a:t>将该类型与词法分析程序得到的变量名（</a:t>
            </a:r>
            <a:r>
              <a:rPr kumimoji="1" lang="en-US" altLang="zh-CN" sz="2400" b="1" dirty="0">
                <a:ea typeface="华文细黑" panose="02010600040101010101" pitchFamily="2" charset="-122"/>
              </a:rPr>
              <a:t>id.name</a:t>
            </a:r>
            <a:r>
              <a:rPr kumimoji="1" lang="zh-CN" altLang="en-US" sz="2400" b="1" dirty="0">
                <a:ea typeface="华文细黑" panose="02010600040101010101" pitchFamily="2" charset="-122"/>
              </a:rPr>
              <a:t>）一同插入到符号表中。</a:t>
            </a:r>
            <a:r>
              <a:rPr kumimoji="1" lang="zh-CN" altLang="en-US" b="1" dirty="0">
                <a:ea typeface="华文细黑" panose="02010600040101010101" pitchFamily="2" charset="-122"/>
              </a:rPr>
              <a:t> </a:t>
            </a:r>
            <a:endParaRPr kumimoji="1" lang="zh-CN" altLang="en-US" b="1" dirty="0">
              <a:ea typeface="华文细黑" panose="02010600040101010101" pitchFamily="2" charset="-122"/>
            </a:endParaRPr>
          </a:p>
          <a:p>
            <a:pPr eaLnBrk="1" hangingPunct="1">
              <a:spcBef>
                <a:spcPct val="50000"/>
              </a:spcBef>
            </a:pPr>
            <a:r>
              <a:rPr kumimoji="1" lang="zh-CN" altLang="en-US" sz="2400" b="1" dirty="0">
                <a:solidFill>
                  <a:srgbClr val="000066"/>
                </a:solidFill>
                <a:ea typeface="华文细黑" panose="02010600040101010101" pitchFamily="2" charset="-122"/>
              </a:rPr>
              <a:t>翻译文法如下：</a:t>
            </a:r>
            <a:endParaRPr kumimoji="1" lang="zh-CN" altLang="en-US" sz="2400" b="1" dirty="0">
              <a:solidFill>
                <a:srgbClr val="000066"/>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(1) &lt;</a:t>
            </a:r>
            <a:r>
              <a:rPr kumimoji="1" lang="zh-CN" altLang="en-US" sz="2400" b="1" dirty="0">
                <a:solidFill>
                  <a:srgbClr val="000000"/>
                </a:solidFill>
                <a:ea typeface="华文细黑" panose="02010600040101010101" pitchFamily="2" charset="-122"/>
              </a:rPr>
              <a:t>声明语句</a:t>
            </a:r>
            <a:r>
              <a:rPr kumimoji="1" lang="en-US" altLang="zh-CN" sz="2400" b="1" dirty="0">
                <a:solidFill>
                  <a:srgbClr val="000000"/>
                </a:solidFill>
                <a:ea typeface="华文细黑" panose="02010600040101010101" pitchFamily="2" charset="-122"/>
              </a:rPr>
              <a:t>&gt;→</a:t>
            </a:r>
            <a:r>
              <a:rPr kumimoji="1" lang="en-US" altLang="zh-CN" sz="2400" b="1" dirty="0">
                <a:solidFill>
                  <a:srgbClr val="000066"/>
                </a:solidFill>
                <a:ea typeface="华文细黑" panose="02010600040101010101" pitchFamily="2" charset="-122"/>
              </a:rPr>
              <a:t>TYPE ID</a:t>
            </a:r>
            <a:r>
              <a:rPr kumimoji="1" lang="en-US" altLang="zh-CN" sz="2400" b="1" dirty="0">
                <a:solidFill>
                  <a:srgbClr val="000000"/>
                </a:solidFill>
                <a:ea typeface="华文细黑" panose="02010600040101010101" pitchFamily="2" charset="-122"/>
              </a:rPr>
              <a:t> </a:t>
            </a:r>
            <a:r>
              <a:rPr kumimoji="1" lang="en-US" altLang="zh-CN" sz="2400" b="1" dirty="0">
                <a:solidFill>
                  <a:srgbClr val="FF0000"/>
                </a:solidFill>
                <a:ea typeface="华文细黑" panose="02010600040101010101" pitchFamily="2" charset="-122"/>
              </a:rPr>
              <a:t>@SET_TYPE</a:t>
            </a:r>
            <a:r>
              <a:rPr kumimoji="1" lang="en-US" altLang="zh-CN" sz="2400" b="1" dirty="0">
                <a:solidFill>
                  <a:srgbClr val="000000"/>
                </a:solidFill>
                <a:ea typeface="华文细黑" panose="02010600040101010101" pitchFamily="2" charset="-122"/>
              </a:rPr>
              <a:t> </a:t>
            </a:r>
            <a:r>
              <a:rPr kumimoji="1" lang="en-US" altLang="zh-CN" sz="2400" b="1" dirty="0">
                <a:solidFill>
                  <a:srgbClr val="000066"/>
                </a:solidFill>
                <a:ea typeface="华文细黑" panose="02010600040101010101" pitchFamily="2" charset="-122"/>
              </a:rPr>
              <a:t>&lt;</a:t>
            </a:r>
            <a:r>
              <a:rPr kumimoji="1" lang="zh-CN" altLang="en-US" sz="2400" b="1" dirty="0">
                <a:solidFill>
                  <a:srgbClr val="000066"/>
                </a:solidFill>
                <a:ea typeface="华文细黑" panose="02010600040101010101" pitchFamily="2" charset="-122"/>
              </a:rPr>
              <a:t>变量表</a:t>
            </a:r>
            <a:r>
              <a:rPr kumimoji="1" lang="en-US" altLang="zh-CN" sz="2400" b="1" dirty="0">
                <a:solidFill>
                  <a:srgbClr val="000066"/>
                </a:solidFill>
                <a:ea typeface="华文细黑" panose="02010600040101010101" pitchFamily="2" charset="-122"/>
              </a:rPr>
              <a:t>&gt;;</a:t>
            </a:r>
            <a:endParaRPr kumimoji="1" lang="en-US" altLang="zh-CN" sz="2400" b="1" dirty="0">
              <a:solidFill>
                <a:srgbClr val="000066"/>
              </a:solidFill>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        (2) &lt;</a:t>
            </a:r>
            <a:r>
              <a:rPr kumimoji="1" lang="zh-CN" altLang="en-US" sz="2400" b="1" dirty="0">
                <a:solidFill>
                  <a:srgbClr val="000000"/>
                </a:solidFill>
                <a:ea typeface="华文细黑" panose="02010600040101010101" pitchFamily="2" charset="-122"/>
              </a:rPr>
              <a:t>变量表</a:t>
            </a:r>
            <a:r>
              <a:rPr kumimoji="1" lang="en-US" altLang="zh-CN" sz="2400" b="1" dirty="0">
                <a:solidFill>
                  <a:srgbClr val="000000"/>
                </a:solidFill>
                <a:ea typeface="华文细黑" panose="02010600040101010101" pitchFamily="2" charset="-122"/>
              </a:rPr>
              <a:t>&gt;→</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ID@SET_TYPE  &lt;</a:t>
            </a:r>
            <a:r>
              <a:rPr kumimoji="1" lang="zh-CN" altLang="en-US" sz="2400" b="1" dirty="0">
                <a:solidFill>
                  <a:srgbClr val="000000"/>
                </a:solidFill>
                <a:ea typeface="华文细黑" panose="02010600040101010101" pitchFamily="2" charset="-122"/>
              </a:rPr>
              <a:t>变量表</a:t>
            </a:r>
            <a:r>
              <a:rPr kumimoji="1" lang="en-US" altLang="zh-CN" sz="2400" b="1" dirty="0">
                <a:solidFill>
                  <a:srgbClr val="000000"/>
                </a:solidFill>
                <a:ea typeface="华文细黑" panose="02010600040101010101" pitchFamily="2" charset="-122"/>
              </a:rPr>
              <a:t>&gt;</a:t>
            </a:r>
            <a:endParaRPr kumimoji="1" lang="en-US" altLang="zh-CN" sz="2400" b="1" dirty="0">
              <a:solidFill>
                <a:srgbClr val="000000"/>
              </a:solidFill>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        (3) &lt;</a:t>
            </a:r>
            <a:r>
              <a:rPr kumimoji="1" lang="zh-CN" altLang="en-US" sz="2400" b="1" dirty="0">
                <a:solidFill>
                  <a:srgbClr val="000000"/>
                </a:solidFill>
                <a:ea typeface="华文细黑" panose="02010600040101010101" pitchFamily="2" charset="-122"/>
              </a:rPr>
              <a:t>变量表</a:t>
            </a:r>
            <a:r>
              <a:rPr kumimoji="1" lang="en-US" altLang="zh-CN" sz="2400" b="1" dirty="0">
                <a:solidFill>
                  <a:srgbClr val="000000"/>
                </a:solidFill>
                <a:ea typeface="华文细黑" panose="02010600040101010101" pitchFamily="2" charset="-122"/>
              </a:rPr>
              <a:t>&gt;→ε</a:t>
            </a:r>
            <a:endParaRPr kumimoji="1" lang="en-US" altLang="zh-CN"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从文法上看，动作符号</a:t>
            </a:r>
            <a:r>
              <a:rPr kumimoji="1" lang="en-US" altLang="zh-CN" sz="2400" b="1" dirty="0">
                <a:solidFill>
                  <a:srgbClr val="000000"/>
                </a:solidFill>
                <a:ea typeface="华文细黑" panose="02010600040101010101" pitchFamily="2" charset="-122"/>
              </a:rPr>
              <a:t>@SET_TYPE</a:t>
            </a:r>
            <a:r>
              <a:rPr kumimoji="1" lang="zh-CN" altLang="en-US" sz="2400" b="1" dirty="0">
                <a:solidFill>
                  <a:srgbClr val="000000"/>
                </a:solidFill>
                <a:ea typeface="华文细黑" panose="02010600040101010101" pitchFamily="2" charset="-122"/>
              </a:rPr>
              <a:t>有两个属性</a:t>
            </a:r>
            <a:r>
              <a:rPr kumimoji="1" lang="en-US" altLang="zh-CN" sz="2400" b="1" dirty="0">
                <a:solidFill>
                  <a:srgbClr val="000000"/>
                </a:solidFill>
                <a:ea typeface="华文细黑" panose="02010600040101010101" pitchFamily="2" charset="-122"/>
              </a:rPr>
              <a:t>:</a:t>
            </a:r>
            <a:endParaRPr kumimoji="1" lang="en-US" altLang="zh-CN" sz="2400" b="1" dirty="0">
              <a:solidFill>
                <a:srgbClr val="000000"/>
              </a:solidFill>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        @</a:t>
            </a:r>
            <a:r>
              <a:rPr kumimoji="1" lang="en-US" altLang="zh-CN" sz="2400" b="1" dirty="0">
                <a:solidFill>
                  <a:srgbClr val="FF0000"/>
                </a:solidFill>
                <a:ea typeface="华文细黑" panose="02010600040101010101" pitchFamily="2" charset="-122"/>
              </a:rPr>
              <a:t>SET_TYPE</a:t>
            </a:r>
            <a:r>
              <a:rPr kumimoji="1" lang="en-US" altLang="zh-CN" sz="2400" b="1" baseline="-30000" dirty="0">
                <a:solidFill>
                  <a:srgbClr val="FF0000"/>
                </a:solidFill>
                <a:ea typeface="华文细黑" panose="02010600040101010101" pitchFamily="2" charset="-122"/>
              </a:rPr>
              <a:t>↓</a:t>
            </a:r>
            <a:r>
              <a:rPr kumimoji="1" lang="zh-CN" altLang="en-US" sz="2400" b="1" baseline="-30000" dirty="0">
                <a:solidFill>
                  <a:srgbClr val="FF0000"/>
                </a:solidFill>
                <a:ea typeface="华文细黑" panose="02010600040101010101" pitchFamily="2" charset="-122"/>
              </a:rPr>
              <a:t>变量名，类型</a:t>
            </a:r>
            <a:endParaRPr kumimoji="1" lang="zh-CN" altLang="en-US" sz="2400" b="1" baseline="-30000" dirty="0">
              <a:solidFill>
                <a:srgbClr val="FF0000"/>
              </a:solidFill>
              <a:ea typeface="华文细黑" panose="02010600040101010101" pitchFamily="2" charset="-122"/>
            </a:endParaRPr>
          </a:p>
          <a:p>
            <a:pPr eaLnBrk="1" hangingPunct="1">
              <a:spcBef>
                <a:spcPct val="50000"/>
              </a:spcBef>
            </a:pPr>
            <a:endParaRPr kumimoji="1" lang="zh-CN" altLang="en-US" sz="2400" b="1" dirty="0">
              <a:solidFill>
                <a:srgbClr val="FF0000"/>
              </a:solidFill>
              <a:ea typeface="华文细黑" panose="02010600040101010101" pitchFamily="2" charset="-122"/>
            </a:endParaRPr>
          </a:p>
        </p:txBody>
      </p:sp>
      <p:sp>
        <p:nvSpPr>
          <p:cNvPr id="7" name="Rectangle 2"/>
          <p:cNvSpPr txBox="1">
            <a:spLocks noChangeArrowheads="1"/>
          </p:cNvSpPr>
          <p:nvPr/>
        </p:nvSpPr>
        <p:spPr bwMode="auto">
          <a:xfrm>
            <a:off x="685800" y="30797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2800" b="1" kern="0" dirty="0">
                <a:solidFill>
                  <a:srgbClr val="FF0000"/>
                </a:solidFill>
                <a:latin typeface="华文细黑" panose="02010600040101010101" pitchFamily="2" charset="-122"/>
              </a:rPr>
              <a:t>2.</a:t>
            </a:r>
            <a:r>
              <a:rPr lang="zh-CN" altLang="en-US" sz="2800" b="1" kern="0" dirty="0">
                <a:solidFill>
                  <a:srgbClr val="FF0000"/>
                </a:solidFill>
                <a:latin typeface="华文细黑" panose="02010600040101010101" pitchFamily="2" charset="-122"/>
              </a:rPr>
              <a:t>继承属性</a:t>
            </a:r>
            <a:endParaRPr lang="zh-CN" altLang="en-US" sz="2800" b="1" kern="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Effect transition="in" filter="fade">
                                      <p:cBhvr>
                                        <p:cTn id="7" dur="500"/>
                                        <p:tgtEl>
                                          <p:spTgt spid="655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540">
                                            <p:txEl>
                                              <p:pRg st="1" end="1"/>
                                            </p:txEl>
                                          </p:spTgt>
                                        </p:tgtEl>
                                        <p:attrNameLst>
                                          <p:attrName>style.visibility</p:attrName>
                                        </p:attrNameLst>
                                      </p:cBhvr>
                                      <p:to>
                                        <p:strVal val="visible"/>
                                      </p:to>
                                    </p:set>
                                    <p:animEffect transition="in" filter="fade">
                                      <p:cBhvr>
                                        <p:cTn id="12" dur="500"/>
                                        <p:tgtEl>
                                          <p:spTgt spid="6554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5540">
                                            <p:txEl>
                                              <p:pRg st="2" end="2"/>
                                            </p:txEl>
                                          </p:spTgt>
                                        </p:tgtEl>
                                        <p:attrNameLst>
                                          <p:attrName>style.visibility</p:attrName>
                                        </p:attrNameLst>
                                      </p:cBhvr>
                                      <p:to>
                                        <p:strVal val="visible"/>
                                      </p:to>
                                    </p:set>
                                    <p:animEffect transition="in" filter="fade">
                                      <p:cBhvr>
                                        <p:cTn id="15" dur="500"/>
                                        <p:tgtEl>
                                          <p:spTgt spid="6554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5540">
                                            <p:txEl>
                                              <p:pRg st="3" end="3"/>
                                            </p:txEl>
                                          </p:spTgt>
                                        </p:tgtEl>
                                        <p:attrNameLst>
                                          <p:attrName>style.visibility</p:attrName>
                                        </p:attrNameLst>
                                      </p:cBhvr>
                                      <p:to>
                                        <p:strVal val="visible"/>
                                      </p:to>
                                    </p:set>
                                    <p:animEffect transition="in" filter="fade">
                                      <p:cBhvr>
                                        <p:cTn id="18" dur="500"/>
                                        <p:tgtEl>
                                          <p:spTgt spid="6554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5540">
                                            <p:txEl>
                                              <p:pRg st="4" end="4"/>
                                            </p:txEl>
                                          </p:spTgt>
                                        </p:tgtEl>
                                        <p:attrNameLst>
                                          <p:attrName>style.visibility</p:attrName>
                                        </p:attrNameLst>
                                      </p:cBhvr>
                                      <p:to>
                                        <p:strVal val="visible"/>
                                      </p:to>
                                    </p:set>
                                    <p:animEffect transition="in" filter="fade">
                                      <p:cBhvr>
                                        <p:cTn id="21" dur="500"/>
                                        <p:tgtEl>
                                          <p:spTgt spid="6554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5540">
                                            <p:txEl>
                                              <p:pRg st="5" end="5"/>
                                            </p:txEl>
                                          </p:spTgt>
                                        </p:tgtEl>
                                        <p:attrNameLst>
                                          <p:attrName>style.visibility</p:attrName>
                                        </p:attrNameLst>
                                      </p:cBhvr>
                                      <p:to>
                                        <p:strVal val="visible"/>
                                      </p:to>
                                    </p:set>
                                    <p:animEffect transition="in" filter="fade">
                                      <p:cBhvr>
                                        <p:cTn id="24" dur="500"/>
                                        <p:tgtEl>
                                          <p:spTgt spid="6554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5540">
                                            <p:txEl>
                                              <p:pRg st="6" end="6"/>
                                            </p:txEl>
                                          </p:spTgt>
                                        </p:tgtEl>
                                        <p:attrNameLst>
                                          <p:attrName>style.visibility</p:attrName>
                                        </p:attrNameLst>
                                      </p:cBhvr>
                                      <p:to>
                                        <p:strVal val="visible"/>
                                      </p:to>
                                    </p:set>
                                    <p:animEffect transition="in" filter="fade">
                                      <p:cBhvr>
                                        <p:cTn id="27" dur="500"/>
                                        <p:tgtEl>
                                          <p:spTgt spid="655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D975B7C-0F32-4BED-ADCC-DE6DFD92808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67588" name="Text Box 3"/>
          <p:cNvSpPr txBox="1">
            <a:spLocks noChangeArrowheads="1"/>
          </p:cNvSpPr>
          <p:nvPr/>
        </p:nvSpPr>
        <p:spPr bwMode="auto">
          <a:xfrm>
            <a:off x="0" y="908050"/>
            <a:ext cx="8820150" cy="24529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kumimoji="1" lang="zh-CN" altLang="en-US" sz="2000"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用</a:t>
            </a:r>
            <a:r>
              <a:rPr kumimoji="1" lang="zh-CN" altLang="en-US" sz="2400" b="1" dirty="0">
                <a:solidFill>
                  <a:srgbClr val="FF0000"/>
                </a:solidFill>
                <a:ea typeface="华文细黑" panose="02010600040101010101" pitchFamily="2" charset="-122"/>
              </a:rPr>
              <a:t>属性变量</a:t>
            </a:r>
            <a:r>
              <a:rPr kumimoji="1" lang="zh-CN" altLang="en-US" sz="2400" b="1" dirty="0">
                <a:solidFill>
                  <a:srgbClr val="000000"/>
                </a:solidFill>
                <a:ea typeface="华文细黑" panose="02010600040101010101" pitchFamily="2" charset="-122"/>
              </a:rPr>
              <a:t>来表示符号的属性，对第</a:t>
            </a:r>
            <a:r>
              <a:rPr kumimoji="1" lang="en-US" altLang="zh-CN" sz="2400" b="1" dirty="0">
                <a:solidFill>
                  <a:srgbClr val="000000"/>
                </a:solidFill>
                <a:ea typeface="华文细黑" panose="02010600040101010101" pitchFamily="2" charset="-122"/>
              </a:rPr>
              <a:t>1</a:t>
            </a:r>
            <a:r>
              <a:rPr kumimoji="1" lang="zh-CN" altLang="en-US" sz="2400" b="1" dirty="0">
                <a:solidFill>
                  <a:srgbClr val="000000"/>
                </a:solidFill>
                <a:ea typeface="华文细黑" panose="02010600040101010101" pitchFamily="2" charset="-122"/>
              </a:rPr>
              <a:t>个产生式，</a:t>
            </a:r>
            <a:r>
              <a:rPr kumimoji="1" lang="en-US" altLang="zh-CN" sz="2400" b="1" dirty="0">
                <a:solidFill>
                  <a:srgbClr val="000000"/>
                </a:solidFill>
                <a:ea typeface="华文细黑" panose="02010600040101010101" pitchFamily="2" charset="-122"/>
              </a:rPr>
              <a:t>TYPE</a:t>
            </a:r>
            <a:r>
              <a:rPr kumimoji="1" lang="zh-CN" altLang="en-US" sz="2400" b="1" dirty="0">
                <a:solidFill>
                  <a:srgbClr val="000000"/>
                </a:solidFill>
                <a:ea typeface="华文细黑" panose="02010600040101010101" pitchFamily="2" charset="-122"/>
              </a:rPr>
              <a:t>和</a:t>
            </a:r>
            <a:r>
              <a:rPr kumimoji="1" lang="en-US" altLang="zh-CN" sz="2400" b="1" dirty="0">
                <a:solidFill>
                  <a:srgbClr val="000000"/>
                </a:solidFill>
                <a:ea typeface="华文细黑" panose="02010600040101010101" pitchFamily="2" charset="-122"/>
              </a:rPr>
              <a:t>ID</a:t>
            </a:r>
            <a:r>
              <a:rPr kumimoji="1" lang="zh-CN" altLang="en-US" sz="2400" b="1" dirty="0">
                <a:solidFill>
                  <a:srgbClr val="000000"/>
                </a:solidFill>
                <a:ea typeface="华文细黑" panose="02010600040101010101" pitchFamily="2" charset="-122"/>
              </a:rPr>
              <a:t>的属性值可由词法分析程序的返回值得到。定义属性文法如下：</a:t>
            </a:r>
            <a:endParaRPr kumimoji="1" lang="en-US" altLang="zh-CN" sz="2400" b="1" dirty="0">
              <a:solidFill>
                <a:srgbClr val="000000"/>
              </a:solidFill>
              <a:ea typeface="华文细黑" panose="02010600040101010101" pitchFamily="2" charset="-122"/>
            </a:endParaRPr>
          </a:p>
          <a:p>
            <a:pPr eaLnBrk="1" hangingPunct="1">
              <a:spcBef>
                <a:spcPct val="30000"/>
              </a:spcBef>
            </a:pPr>
            <a:endParaRPr kumimoji="1" lang="zh-CN" altLang="en-US" sz="2400" b="1" dirty="0">
              <a:solidFill>
                <a:srgbClr val="000000"/>
              </a:solidFill>
              <a:ea typeface="华文细黑" panose="02010600040101010101" pitchFamily="2" charset="-122"/>
            </a:endParaRPr>
          </a:p>
          <a:p>
            <a:pPr eaLnBrk="1" hangingPunct="1">
              <a:spcBef>
                <a:spcPct val="30000"/>
              </a:spcBef>
            </a:pPr>
            <a:r>
              <a:rPr kumimoji="1" lang="en-US" altLang="zh-CN" sz="2400" b="1" dirty="0">
                <a:solidFill>
                  <a:srgbClr val="000000"/>
                </a:solidFill>
                <a:ea typeface="华文细黑" panose="02010600040101010101" pitchFamily="2" charset="-122"/>
              </a:rPr>
              <a:t>(1)&lt;</a:t>
            </a:r>
            <a:r>
              <a:rPr kumimoji="1" lang="zh-CN" altLang="en-US" sz="2400" b="1" dirty="0">
                <a:solidFill>
                  <a:srgbClr val="000000"/>
                </a:solidFill>
                <a:ea typeface="华文细黑" panose="02010600040101010101" pitchFamily="2" charset="-122"/>
              </a:rPr>
              <a:t>声明语句</a:t>
            </a:r>
            <a:r>
              <a:rPr kumimoji="1" lang="en-US" altLang="zh-CN" sz="2400" b="1" dirty="0">
                <a:solidFill>
                  <a:srgbClr val="000000"/>
                </a:solidFill>
                <a:ea typeface="华文细黑" panose="02010600040101010101" pitchFamily="2" charset="-122"/>
              </a:rPr>
              <a:t>&gt;→</a:t>
            </a:r>
            <a:r>
              <a:rPr kumimoji="1" lang="en-US" altLang="zh-CN" sz="2400" b="1" dirty="0" err="1">
                <a:solidFill>
                  <a:srgbClr val="000000"/>
                </a:solidFill>
                <a:ea typeface="华文细黑" panose="02010600040101010101" pitchFamily="2" charset="-122"/>
              </a:rPr>
              <a:t>TYPE</a:t>
            </a:r>
            <a:r>
              <a:rPr kumimoji="1" lang="en-US" altLang="zh-CN" sz="2400" b="1" baseline="-30000" dirty="0" err="1">
                <a:solidFill>
                  <a:srgbClr val="FF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ID</a:t>
            </a:r>
            <a:r>
              <a:rPr kumimoji="1" lang="en-US" altLang="zh-CN" sz="2400" b="1" baseline="-30000" dirty="0" err="1">
                <a:solidFill>
                  <a:srgbClr val="FF0000"/>
                </a:solidFill>
                <a:ea typeface="华文细黑" panose="02010600040101010101" pitchFamily="2" charset="-122"/>
              </a:rPr>
              <a:t>↑n</a:t>
            </a:r>
            <a:r>
              <a:rPr kumimoji="1" lang="en-US" altLang="zh-CN" sz="24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@SET_TYPE</a:t>
            </a:r>
            <a:r>
              <a:rPr kumimoji="1" lang="en-US" altLang="zh-CN" sz="2400" b="1" baseline="-30000" dirty="0">
                <a:solidFill>
                  <a:srgbClr val="FF0000"/>
                </a:solidFill>
                <a:ea typeface="华文细黑" panose="02010600040101010101" pitchFamily="2" charset="-122"/>
              </a:rPr>
              <a:t>↓n1,t1</a:t>
            </a:r>
            <a:r>
              <a:rPr kumimoji="1" lang="en-US" altLang="zh-CN" sz="2400" b="1" dirty="0">
                <a:solidFill>
                  <a:srgbClr val="000000"/>
                </a:solidFill>
                <a:ea typeface="华文细黑" panose="02010600040101010101" pitchFamily="2" charset="-122"/>
              </a:rPr>
              <a:t>  &lt;</a:t>
            </a:r>
            <a:r>
              <a:rPr kumimoji="1" lang="zh-CN" altLang="en-US" sz="2400" b="1" dirty="0">
                <a:solidFill>
                  <a:srgbClr val="000000"/>
                </a:solidFill>
                <a:ea typeface="华文细黑" panose="02010600040101010101" pitchFamily="2" charset="-122"/>
              </a:rPr>
              <a:t>变量表</a:t>
            </a:r>
            <a:r>
              <a:rPr kumimoji="1" lang="zh-CN" altLang="en-US" sz="2400" b="1" baseline="-30000" dirty="0">
                <a:solidFill>
                  <a:srgbClr val="FF0000"/>
                </a:solidFill>
                <a:ea typeface="华文细黑" panose="02010600040101010101" pitchFamily="2" charset="-122"/>
              </a:rPr>
              <a:t>↓</a:t>
            </a:r>
            <a:r>
              <a:rPr kumimoji="1" lang="en-US" altLang="zh-CN" sz="2400" b="1" baseline="-30000" dirty="0">
                <a:solidFill>
                  <a:srgbClr val="FF0000"/>
                </a:solidFill>
                <a:ea typeface="华文细黑" panose="02010600040101010101" pitchFamily="2" charset="-122"/>
              </a:rPr>
              <a:t>t2</a:t>
            </a:r>
            <a:r>
              <a:rPr kumimoji="1" lang="en-US" altLang="zh-CN" sz="24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&gt;</a:t>
            </a:r>
            <a:r>
              <a:rPr kumimoji="1" lang="en-US" altLang="zh-CN" sz="2400" b="1" baseline="-30000"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a:t>
            </a:r>
            <a:endParaRPr kumimoji="1" lang="zh-CN" altLang="en-US" sz="2400" b="1" dirty="0">
              <a:solidFill>
                <a:srgbClr val="000000"/>
              </a:solidFill>
              <a:ea typeface="华文细黑" panose="02010600040101010101" pitchFamily="2" charset="-122"/>
            </a:endParaRPr>
          </a:p>
          <a:p>
            <a:pPr eaLnBrk="1" hangingPunct="1">
              <a:spcBef>
                <a:spcPts val="1800"/>
              </a:spcBef>
            </a:pPr>
            <a:r>
              <a:rPr kumimoji="1" lang="zh-CN" altLang="en-US"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属性求值规则： </a:t>
            </a:r>
            <a:r>
              <a:rPr kumimoji="1" lang="en-US" altLang="zh-CN" sz="2400" b="1" dirty="0">
                <a:solidFill>
                  <a:srgbClr val="00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2</a:t>
            </a:r>
            <a:r>
              <a:rPr kumimoji="1" lang="en-US" altLang="zh-CN" sz="2400" b="1" dirty="0">
                <a:solidFill>
                  <a:srgbClr val="000000"/>
                </a:solidFill>
                <a:ea typeface="华文细黑" panose="02010600040101010101" pitchFamily="2" charset="-122"/>
              </a:rPr>
              <a:t>=t</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1</a:t>
            </a:r>
            <a:r>
              <a:rPr kumimoji="1" lang="en-US" altLang="zh-CN" sz="2400" b="1" dirty="0">
                <a:solidFill>
                  <a:srgbClr val="000000"/>
                </a:solidFill>
                <a:ea typeface="华文细黑" panose="02010600040101010101" pitchFamily="2" charset="-122"/>
              </a:rPr>
              <a:t>=t </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n</a:t>
            </a:r>
            <a:r>
              <a:rPr kumimoji="1" lang="en-US" altLang="zh-CN" sz="2400" b="1" baseline="-30000" dirty="0">
                <a:solidFill>
                  <a:srgbClr val="000000"/>
                </a:solidFill>
                <a:ea typeface="华文细黑" panose="02010600040101010101" pitchFamily="2" charset="-122"/>
              </a:rPr>
              <a:t>1</a:t>
            </a:r>
            <a:r>
              <a:rPr kumimoji="1" lang="en-US" altLang="zh-CN" sz="2400" b="1" dirty="0">
                <a:solidFill>
                  <a:srgbClr val="000000"/>
                </a:solidFill>
                <a:ea typeface="华文细黑" panose="02010600040101010101" pitchFamily="2" charset="-122"/>
              </a:rPr>
              <a:t>=n    </a:t>
            </a:r>
            <a:endParaRPr kumimoji="1" lang="en-US" altLang="zh-CN" sz="2400" b="1" dirty="0">
              <a:ea typeface="华文细黑" panose="02010600040101010101" pitchFamily="2" charset="-122"/>
            </a:endParaRPr>
          </a:p>
        </p:txBody>
      </p:sp>
      <p:sp>
        <p:nvSpPr>
          <p:cNvPr id="516100" name="Text Box 4"/>
          <p:cNvSpPr txBox="1">
            <a:spLocks noChangeArrowheads="1"/>
          </p:cNvSpPr>
          <p:nvPr/>
        </p:nvSpPr>
        <p:spPr bwMode="auto">
          <a:xfrm>
            <a:off x="0" y="3503974"/>
            <a:ext cx="88201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a:r>
              <a:rPr kumimoji="1" lang="zh-CN" altLang="en-US" sz="2400" b="1" dirty="0">
                <a:latin typeface="华文细黑" panose="02010600040101010101" pitchFamily="2" charset="-122"/>
                <a:ea typeface="华文细黑" panose="02010600040101010101" pitchFamily="2" charset="-122"/>
              </a:rPr>
              <a:t>        比如采用递归下降法完成属性文法的翻译。</a:t>
            </a:r>
            <a:endParaRPr kumimoji="1" lang="zh-CN" altLang="ja-JP" sz="2400" b="1" dirty="0">
              <a:latin typeface="华文细黑" panose="02010600040101010101" pitchFamily="2" charset="-122"/>
              <a:ea typeface="华文细黑" panose="02010600040101010101" pitchFamily="2" charset="-122"/>
            </a:endParaRPr>
          </a:p>
          <a:p>
            <a:pPr algn="just"/>
            <a:r>
              <a:rPr kumimoji="1" lang="en-US" altLang="ja-JP" sz="2400" b="1" dirty="0">
                <a:latin typeface="华文细黑" panose="02010600040101010101" pitchFamily="2" charset="-122"/>
                <a:ea typeface="华文细黑" panose="02010600040101010101" pitchFamily="2" charset="-122"/>
              </a:rPr>
              <a:t>        (</a:t>
            </a:r>
            <a:r>
              <a:rPr kumimoji="1" lang="en-US" altLang="zh-CN" sz="2400" b="1" dirty="0">
                <a:latin typeface="华文细黑" panose="02010600040101010101" pitchFamily="2" charset="-122"/>
                <a:ea typeface="华文细黑" panose="02010600040101010101" pitchFamily="2" charset="-122"/>
              </a:rPr>
              <a:t>1)</a:t>
            </a:r>
            <a:r>
              <a:rPr kumimoji="1" lang="zh-CN" altLang="en-US" sz="2400" b="1" dirty="0">
                <a:latin typeface="华文细黑" panose="02010600040101010101" pitchFamily="2" charset="-122"/>
                <a:ea typeface="华文细黑" panose="02010600040101010101" pitchFamily="2" charset="-122"/>
              </a:rPr>
              <a:t>若该非终结符具有属性，那么该非终结符的分析过程就有形参，且形参的数目就是该非终结符的属性个数。</a:t>
            </a:r>
            <a:endParaRPr kumimoji="1" lang="zh-CN" altLang="en-US" sz="2400" b="1" dirty="0">
              <a:latin typeface="华文细黑" panose="02010600040101010101" pitchFamily="2" charset="-122"/>
              <a:ea typeface="华文细黑" panose="02010600040101010101" pitchFamily="2" charset="-122"/>
            </a:endParaRPr>
          </a:p>
          <a:p>
            <a:pPr algn="just"/>
            <a:r>
              <a:rPr kumimoji="1" lang="zh-CN" altLang="en-US" sz="2400" b="1" dirty="0">
                <a:latin typeface="华文细黑" panose="02010600040101010101" pitchFamily="2" charset="-122"/>
                <a:ea typeface="华文细黑" panose="02010600040101010101" pitchFamily="2" charset="-122"/>
              </a:rPr>
              <a:t>        </a:t>
            </a:r>
            <a:r>
              <a:rPr kumimoji="1" lang="en-US" altLang="ja-JP" sz="2400" b="1" dirty="0">
                <a:latin typeface="华文细黑" panose="02010600040101010101" pitchFamily="2" charset="-122"/>
                <a:ea typeface="华文细黑" panose="02010600040101010101" pitchFamily="2" charset="-122"/>
              </a:rPr>
              <a:t>(</a:t>
            </a:r>
            <a:r>
              <a:rPr kumimoji="1" lang="en-US" altLang="zh-CN" sz="2400" b="1" dirty="0">
                <a:latin typeface="华文细黑" panose="02010600040101010101" pitchFamily="2" charset="-122"/>
                <a:ea typeface="华文细黑" panose="02010600040101010101" pitchFamily="2" charset="-122"/>
              </a:rPr>
              <a:t>2)</a:t>
            </a:r>
            <a:r>
              <a:rPr kumimoji="1" lang="zh-CN" altLang="en-US" sz="2400" b="1" dirty="0">
                <a:latin typeface="华文细黑" panose="02010600040101010101" pitchFamily="2" charset="-122"/>
                <a:ea typeface="华文细黑" panose="02010600040101010101" pitchFamily="2" charset="-122"/>
              </a:rPr>
              <a:t>对于继承属性，采用值形参的传参方式将继承属性值</a:t>
            </a:r>
            <a:endParaRPr kumimoji="1" lang="zh-CN" altLang="en-US" sz="2400" b="1" dirty="0">
              <a:latin typeface="华文细黑" panose="02010600040101010101" pitchFamily="2" charset="-122"/>
              <a:ea typeface="华文细黑" panose="02010600040101010101" pitchFamily="2" charset="-122"/>
            </a:endParaRPr>
          </a:p>
          <a:p>
            <a:pPr algn="just"/>
            <a:r>
              <a:rPr kumimoji="1" lang="zh-CN" altLang="en-US" sz="2400" b="1" dirty="0">
                <a:latin typeface="华文细黑" panose="02010600040101010101" pitchFamily="2" charset="-122"/>
                <a:ea typeface="华文细黑" panose="02010600040101010101" pitchFamily="2" charset="-122"/>
              </a:rPr>
              <a:t>传入被调过程。</a:t>
            </a:r>
            <a:endParaRPr kumimoji="1" lang="zh-CN" altLang="en-US" sz="2400" b="1" dirty="0">
              <a:latin typeface="华文细黑" panose="02010600040101010101" pitchFamily="2" charset="-122"/>
              <a:ea typeface="华文细黑" panose="02010600040101010101" pitchFamily="2" charset="-122"/>
            </a:endParaRPr>
          </a:p>
        </p:txBody>
      </p:sp>
      <p:sp>
        <p:nvSpPr>
          <p:cNvPr id="8" name="Rectangle 2"/>
          <p:cNvSpPr txBox="1">
            <a:spLocks noChangeArrowheads="1"/>
          </p:cNvSpPr>
          <p:nvPr/>
        </p:nvSpPr>
        <p:spPr bwMode="auto">
          <a:xfrm>
            <a:off x="685800" y="30797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2800" b="1" kern="0" dirty="0">
                <a:solidFill>
                  <a:srgbClr val="FF0000"/>
                </a:solidFill>
                <a:latin typeface="华文细黑" panose="02010600040101010101" pitchFamily="2" charset="-122"/>
              </a:rPr>
              <a:t>2.</a:t>
            </a:r>
            <a:r>
              <a:rPr lang="zh-CN" altLang="en-US" sz="2800" b="1" kern="0" dirty="0">
                <a:solidFill>
                  <a:srgbClr val="FF0000"/>
                </a:solidFill>
                <a:latin typeface="华文细黑" panose="02010600040101010101" pitchFamily="2" charset="-122"/>
              </a:rPr>
              <a:t>继承属性</a:t>
            </a:r>
            <a:endParaRPr lang="zh-CN" altLang="en-US" sz="2800" b="1" kern="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fade">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588">
                                            <p:txEl>
                                              <p:pRg st="2" end="2"/>
                                            </p:txEl>
                                          </p:spTgt>
                                        </p:tgtEl>
                                        <p:attrNameLst>
                                          <p:attrName>style.visibility</p:attrName>
                                        </p:attrNameLst>
                                      </p:cBhvr>
                                      <p:to>
                                        <p:strVal val="visible"/>
                                      </p:to>
                                    </p:set>
                                    <p:animEffect transition="in" filter="fade">
                                      <p:cBhvr>
                                        <p:cTn id="12" dur="500"/>
                                        <p:tgtEl>
                                          <p:spTgt spid="6758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7588">
                                            <p:txEl>
                                              <p:pRg st="3" end="3"/>
                                            </p:txEl>
                                          </p:spTgt>
                                        </p:tgtEl>
                                        <p:attrNameLst>
                                          <p:attrName>style.visibility</p:attrName>
                                        </p:attrNameLst>
                                      </p:cBhvr>
                                      <p:to>
                                        <p:strVal val="visible"/>
                                      </p:to>
                                    </p:set>
                                    <p:animEffect transition="in" filter="fade">
                                      <p:cBhvr>
                                        <p:cTn id="15" dur="500"/>
                                        <p:tgtEl>
                                          <p:spTgt spid="6758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6100">
                                            <p:txEl>
                                              <p:pRg st="0" end="0"/>
                                            </p:txEl>
                                          </p:spTgt>
                                        </p:tgtEl>
                                        <p:attrNameLst>
                                          <p:attrName>style.visibility</p:attrName>
                                        </p:attrNameLst>
                                      </p:cBhvr>
                                      <p:to>
                                        <p:strVal val="visible"/>
                                      </p:to>
                                    </p:set>
                                    <p:animEffect transition="in" filter="fade">
                                      <p:cBhvr>
                                        <p:cTn id="20" dur="500"/>
                                        <p:tgtEl>
                                          <p:spTgt spid="51610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6100">
                                            <p:txEl>
                                              <p:pRg st="1" end="1"/>
                                            </p:txEl>
                                          </p:spTgt>
                                        </p:tgtEl>
                                        <p:attrNameLst>
                                          <p:attrName>style.visibility</p:attrName>
                                        </p:attrNameLst>
                                      </p:cBhvr>
                                      <p:to>
                                        <p:strVal val="visible"/>
                                      </p:to>
                                    </p:set>
                                    <p:animEffect transition="in" filter="fade">
                                      <p:cBhvr>
                                        <p:cTn id="25" dur="500"/>
                                        <p:tgtEl>
                                          <p:spTgt spid="516100">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16100">
                                            <p:txEl>
                                              <p:pRg st="2" end="2"/>
                                            </p:txEl>
                                          </p:spTgt>
                                        </p:tgtEl>
                                        <p:attrNameLst>
                                          <p:attrName>style.visibility</p:attrName>
                                        </p:attrNameLst>
                                      </p:cBhvr>
                                      <p:to>
                                        <p:strVal val="visible"/>
                                      </p:to>
                                    </p:set>
                                    <p:animEffect transition="in" filter="fade">
                                      <p:cBhvr>
                                        <p:cTn id="28" dur="500"/>
                                        <p:tgtEl>
                                          <p:spTgt spid="516100">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16100">
                                            <p:txEl>
                                              <p:pRg st="3" end="3"/>
                                            </p:txEl>
                                          </p:spTgt>
                                        </p:tgtEl>
                                        <p:attrNameLst>
                                          <p:attrName>style.visibility</p:attrName>
                                        </p:attrNameLst>
                                      </p:cBhvr>
                                      <p:to>
                                        <p:strVal val="visible"/>
                                      </p:to>
                                    </p:set>
                                    <p:animEffect transition="in" filter="fade">
                                      <p:cBhvr>
                                        <p:cTn id="31" dur="500"/>
                                        <p:tgtEl>
                                          <p:spTgt spid="516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4A2BE5A-7892-4F31-9C77-D7656A77EC0E}"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69636" name="Text Box 3"/>
          <p:cNvSpPr txBox="1">
            <a:spLocks noChangeArrowheads="1"/>
          </p:cNvSpPr>
          <p:nvPr/>
        </p:nvSpPr>
        <p:spPr bwMode="auto">
          <a:xfrm>
            <a:off x="0" y="1204913"/>
            <a:ext cx="9144000" cy="430887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1" dirty="0">
                <a:ea typeface="华文细黑" panose="02010600040101010101" pitchFamily="2" charset="-122"/>
              </a:rPr>
              <a:t> </a:t>
            </a:r>
            <a:r>
              <a:rPr kumimoji="1" lang="en-US" altLang="zh-CN" sz="2400" b="1" dirty="0">
                <a:solidFill>
                  <a:srgbClr val="000000"/>
                </a:solidFill>
                <a:ea typeface="华文细黑" panose="02010600040101010101" pitchFamily="2" charset="-122"/>
              </a:rPr>
              <a:t>(2) </a:t>
            </a:r>
            <a:r>
              <a:rPr kumimoji="1" lang="en-US" altLang="zh-CN" sz="2400" b="1" dirty="0">
                <a:solidFill>
                  <a:srgbClr val="000066"/>
                </a:solidFill>
                <a:ea typeface="华文细黑" panose="02010600040101010101" pitchFamily="2" charset="-122"/>
              </a:rPr>
              <a:t>&lt;</a:t>
            </a:r>
            <a:r>
              <a:rPr kumimoji="1" lang="zh-CN" altLang="en-US" sz="2400" b="1" dirty="0">
                <a:solidFill>
                  <a:srgbClr val="000066"/>
                </a:solidFill>
                <a:ea typeface="华文细黑" panose="02010600040101010101" pitchFamily="2" charset="-122"/>
              </a:rPr>
              <a:t>变量表</a:t>
            </a:r>
            <a:r>
              <a:rPr kumimoji="1" lang="en-US" altLang="zh-CN" sz="2400" b="1" dirty="0">
                <a:solidFill>
                  <a:srgbClr val="000066"/>
                </a:solidFill>
                <a:ea typeface="华文细黑" panose="02010600040101010101" pitchFamily="2" charset="-122"/>
              </a:rPr>
              <a:t>&gt;→</a:t>
            </a:r>
            <a:r>
              <a:rPr kumimoji="1" lang="zh-CN" altLang="en-US" sz="2400" b="1" dirty="0">
                <a:solidFill>
                  <a:srgbClr val="000066"/>
                </a:solidFill>
                <a:ea typeface="华文细黑" panose="02010600040101010101" pitchFamily="2" charset="-122"/>
              </a:rPr>
              <a:t>，</a:t>
            </a:r>
            <a:r>
              <a:rPr kumimoji="1" lang="en-US" altLang="zh-CN" sz="2400" b="1" dirty="0">
                <a:solidFill>
                  <a:srgbClr val="000066"/>
                </a:solidFill>
                <a:ea typeface="华文细黑" panose="02010600040101010101" pitchFamily="2" charset="-122"/>
              </a:rPr>
              <a:t>ID</a:t>
            </a:r>
            <a:r>
              <a:rPr kumimoji="1" lang="en-US" altLang="zh-CN" sz="2400" b="1" dirty="0">
                <a:solidFill>
                  <a:srgbClr val="FF0000"/>
                </a:solidFill>
                <a:ea typeface="华文细黑" panose="02010600040101010101" pitchFamily="2" charset="-122"/>
              </a:rPr>
              <a:t>@SET_TYPE</a:t>
            </a:r>
            <a:r>
              <a:rPr kumimoji="1" lang="en-US" altLang="zh-CN" sz="2400" b="1" dirty="0">
                <a:solidFill>
                  <a:srgbClr val="000066"/>
                </a:solidFill>
                <a:ea typeface="华文细黑" panose="02010600040101010101" pitchFamily="2" charset="-122"/>
              </a:rPr>
              <a:t>  &lt;</a:t>
            </a:r>
            <a:r>
              <a:rPr kumimoji="1" lang="zh-CN" altLang="en-US" sz="2400" b="1" dirty="0">
                <a:solidFill>
                  <a:srgbClr val="000066"/>
                </a:solidFill>
                <a:ea typeface="华文细黑" panose="02010600040101010101" pitchFamily="2" charset="-122"/>
              </a:rPr>
              <a:t>变量表</a:t>
            </a:r>
            <a:r>
              <a:rPr kumimoji="1" lang="en-US" altLang="zh-CN" sz="2400" b="1" dirty="0">
                <a:solidFill>
                  <a:srgbClr val="000066"/>
                </a:solidFill>
                <a:ea typeface="华文细黑" panose="02010600040101010101" pitchFamily="2" charset="-122"/>
              </a:rPr>
              <a:t>&gt;</a:t>
            </a:r>
            <a:endParaRPr kumimoji="1" lang="en-US" altLang="zh-CN" sz="2400" b="1" dirty="0">
              <a:solidFill>
                <a:srgbClr val="000066"/>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        对第二个产生式，除从词法分析程序得到</a:t>
            </a:r>
            <a:r>
              <a:rPr kumimoji="1" lang="en-US" altLang="zh-CN" sz="2400" b="1" dirty="0">
                <a:solidFill>
                  <a:srgbClr val="000066"/>
                </a:solidFill>
                <a:ea typeface="华文细黑" panose="02010600040101010101" pitchFamily="2" charset="-122"/>
              </a:rPr>
              <a:t>ID</a:t>
            </a:r>
            <a:r>
              <a:rPr kumimoji="1" lang="zh-CN" altLang="en-US" sz="2400" b="1" dirty="0">
                <a:solidFill>
                  <a:srgbClr val="000066"/>
                </a:solidFill>
                <a:ea typeface="华文细黑" panose="02010600040101010101" pitchFamily="2" charset="-122"/>
              </a:rPr>
              <a:t>的名字</a:t>
            </a:r>
            <a:r>
              <a:rPr kumimoji="1" lang="zh-CN" altLang="en-US" sz="2400" b="1" dirty="0">
                <a:solidFill>
                  <a:srgbClr val="000000"/>
                </a:solidFill>
                <a:ea typeface="华文细黑" panose="02010600040101010101" pitchFamily="2" charset="-122"/>
              </a:rPr>
              <a:t>属性</a:t>
            </a:r>
            <a:r>
              <a:rPr kumimoji="1" lang="en-US" altLang="zh-CN" sz="2400" b="1" dirty="0">
                <a:solidFill>
                  <a:srgbClr val="000000"/>
                </a:solidFill>
                <a:ea typeface="华文细黑" panose="02010600040101010101" pitchFamily="2" charset="-122"/>
              </a:rPr>
              <a:t>n</a:t>
            </a:r>
            <a:r>
              <a:rPr kumimoji="1" lang="zh-CN" altLang="en-US" sz="2400" b="1" dirty="0">
                <a:solidFill>
                  <a:srgbClr val="000000"/>
                </a:solidFill>
                <a:ea typeface="华文细黑" panose="02010600040101010101" pitchFamily="2" charset="-122"/>
              </a:rPr>
              <a:t>以外，无法求得动作符号</a:t>
            </a:r>
            <a:r>
              <a:rPr kumimoji="1" lang="en-US" altLang="zh-CN" sz="2400" b="1" dirty="0">
                <a:solidFill>
                  <a:srgbClr val="000000"/>
                </a:solidFill>
                <a:ea typeface="华文细黑" panose="02010600040101010101" pitchFamily="2" charset="-122"/>
              </a:rPr>
              <a:t>@SET_TYPE</a:t>
            </a:r>
            <a:r>
              <a:rPr kumimoji="1" lang="zh-CN" altLang="en-US" sz="2400" b="1" dirty="0">
                <a:solidFill>
                  <a:srgbClr val="000000"/>
                </a:solidFill>
                <a:ea typeface="华文细黑" panose="02010600040101010101" pitchFamily="2" charset="-122"/>
              </a:rPr>
              <a:t>和右边</a:t>
            </a:r>
            <a:r>
              <a:rPr kumimoji="1" lang="en-US" altLang="zh-CN" sz="2400" b="1" dirty="0">
                <a:solidFill>
                  <a:srgbClr val="000000"/>
                </a:solidFill>
                <a:ea typeface="华文细黑" panose="02010600040101010101" pitchFamily="2" charset="-122"/>
              </a:rPr>
              <a:t>&lt;</a:t>
            </a:r>
            <a:r>
              <a:rPr kumimoji="1" lang="zh-CN" altLang="en-US" sz="2400" b="1" dirty="0">
                <a:solidFill>
                  <a:srgbClr val="000000"/>
                </a:solidFill>
                <a:ea typeface="华文细黑" panose="02010600040101010101" pitchFamily="2" charset="-122"/>
              </a:rPr>
              <a:t>变量表</a:t>
            </a:r>
            <a:r>
              <a:rPr kumimoji="1" lang="en-US" altLang="zh-CN" sz="2400" b="1" dirty="0">
                <a:solidFill>
                  <a:srgbClr val="000000"/>
                </a:solidFill>
                <a:ea typeface="华文细黑" panose="02010600040101010101" pitchFamily="2" charset="-122"/>
              </a:rPr>
              <a:t>&gt;</a:t>
            </a:r>
            <a:r>
              <a:rPr kumimoji="1" lang="zh-CN" altLang="en-US" sz="2400" b="1" dirty="0">
                <a:solidFill>
                  <a:srgbClr val="000000"/>
                </a:solidFill>
                <a:ea typeface="华文细黑" panose="02010600040101010101" pitchFamily="2" charset="-122"/>
              </a:rPr>
              <a:t>的表示类型的属性值。为了解决这一问题，可令第</a:t>
            </a:r>
            <a:r>
              <a:rPr kumimoji="1" lang="en-US" altLang="zh-CN" sz="2400" b="1" dirty="0">
                <a:solidFill>
                  <a:srgbClr val="000000"/>
                </a:solidFill>
                <a:ea typeface="华文细黑" panose="02010600040101010101" pitchFamily="2" charset="-122"/>
              </a:rPr>
              <a:t>2</a:t>
            </a:r>
            <a:r>
              <a:rPr kumimoji="1" lang="zh-CN" altLang="en-US" sz="2400" b="1" dirty="0">
                <a:solidFill>
                  <a:srgbClr val="000000"/>
                </a:solidFill>
                <a:ea typeface="华文细黑" panose="02010600040101010101" pitchFamily="2" charset="-122"/>
              </a:rPr>
              <a:t>个产生式左边的</a:t>
            </a:r>
            <a:r>
              <a:rPr kumimoji="1" lang="en-US" altLang="zh-CN" sz="2400" b="1" dirty="0">
                <a:solidFill>
                  <a:srgbClr val="000000"/>
                </a:solidFill>
                <a:ea typeface="华文细黑" panose="02010600040101010101" pitchFamily="2" charset="-122"/>
              </a:rPr>
              <a:t>&lt;</a:t>
            </a:r>
            <a:r>
              <a:rPr kumimoji="1" lang="zh-CN" altLang="en-US" sz="2400" b="1" dirty="0">
                <a:solidFill>
                  <a:srgbClr val="000000"/>
                </a:solidFill>
                <a:ea typeface="华文细黑" panose="02010600040101010101" pitchFamily="2" charset="-122"/>
              </a:rPr>
              <a:t>变量表</a:t>
            </a:r>
            <a:r>
              <a:rPr kumimoji="1" lang="en-US" altLang="zh-CN" sz="2400" b="1" dirty="0">
                <a:solidFill>
                  <a:srgbClr val="000000"/>
                </a:solidFill>
                <a:ea typeface="华文细黑" panose="02010600040101010101" pitchFamily="2" charset="-122"/>
              </a:rPr>
              <a:t>&gt;</a:t>
            </a:r>
            <a:r>
              <a:rPr kumimoji="1" lang="zh-CN" altLang="en-US" sz="2400" b="1" dirty="0">
                <a:solidFill>
                  <a:srgbClr val="000000"/>
                </a:solidFill>
                <a:ea typeface="华文细黑" panose="02010600040101010101" pitchFamily="2" charset="-122"/>
              </a:rPr>
              <a:t>的属性值等于第</a:t>
            </a:r>
            <a:r>
              <a:rPr kumimoji="1" lang="en-US" altLang="zh-CN" sz="2400" b="1" dirty="0">
                <a:solidFill>
                  <a:srgbClr val="000000"/>
                </a:solidFill>
                <a:ea typeface="华文细黑" panose="02010600040101010101" pitchFamily="2" charset="-122"/>
              </a:rPr>
              <a:t>1</a:t>
            </a:r>
            <a:r>
              <a:rPr kumimoji="1" lang="zh-CN" altLang="en-US" sz="2400" b="1" dirty="0">
                <a:solidFill>
                  <a:srgbClr val="000000"/>
                </a:solidFill>
                <a:ea typeface="华文细黑" panose="02010600040101010101" pitchFamily="2" charset="-122"/>
              </a:rPr>
              <a:t>个产生式右边</a:t>
            </a:r>
            <a:r>
              <a:rPr kumimoji="1" lang="en-US" altLang="zh-CN" sz="2400" b="1" dirty="0">
                <a:solidFill>
                  <a:srgbClr val="000000"/>
                </a:solidFill>
                <a:ea typeface="华文细黑" panose="02010600040101010101" pitchFamily="2" charset="-122"/>
              </a:rPr>
              <a:t>&lt;</a:t>
            </a:r>
            <a:r>
              <a:rPr kumimoji="1" lang="zh-CN" altLang="en-US" sz="2400" b="1" dirty="0">
                <a:solidFill>
                  <a:srgbClr val="000000"/>
                </a:solidFill>
                <a:ea typeface="华文细黑" panose="02010600040101010101" pitchFamily="2" charset="-122"/>
              </a:rPr>
              <a:t>变量表</a:t>
            </a:r>
            <a:r>
              <a:rPr kumimoji="1" lang="en-US" altLang="zh-CN" sz="2400" b="1" dirty="0">
                <a:solidFill>
                  <a:srgbClr val="000000"/>
                </a:solidFill>
                <a:ea typeface="华文细黑" panose="02010600040101010101" pitchFamily="2" charset="-122"/>
              </a:rPr>
              <a:t>&gt;</a:t>
            </a:r>
            <a:r>
              <a:rPr kumimoji="1" lang="zh-CN" altLang="en-US" sz="2400" b="1" dirty="0">
                <a:solidFill>
                  <a:srgbClr val="000000"/>
                </a:solidFill>
                <a:ea typeface="华文细黑" panose="02010600040101010101" pitchFamily="2" charset="-122"/>
              </a:rPr>
              <a:t>的属性值。即：</a:t>
            </a:r>
            <a:endParaRPr kumimoji="1" lang="zh-CN" altLang="en-US" sz="2400" b="1" dirty="0">
              <a:solidFill>
                <a:srgbClr val="000000"/>
              </a:solidFill>
              <a:ea typeface="华文细黑" panose="02010600040101010101" pitchFamily="2" charset="-122"/>
            </a:endParaRPr>
          </a:p>
          <a:p>
            <a:pPr eaLnBrk="1" hangingPunct="1">
              <a:spcBef>
                <a:spcPct val="50000"/>
              </a:spcBef>
            </a:pP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(2)  &lt;</a:t>
            </a:r>
            <a:r>
              <a:rPr kumimoji="1" lang="zh-CN" altLang="en-US" sz="2400" b="1" dirty="0">
                <a:solidFill>
                  <a:srgbClr val="000000"/>
                </a:solidFill>
                <a:ea typeface="华文细黑" panose="02010600040101010101" pitchFamily="2" charset="-122"/>
              </a:rPr>
              <a:t>变量表</a:t>
            </a:r>
            <a:r>
              <a:rPr kumimoji="1" lang="zh-CN" altLang="en-US" sz="2400" b="1" baseline="-30000" dirty="0">
                <a:solidFill>
                  <a:srgbClr val="FF0066"/>
                </a:solidFill>
                <a:ea typeface="华文细黑" panose="02010600040101010101" pitchFamily="2" charset="-122"/>
              </a:rPr>
              <a:t>↓</a:t>
            </a:r>
            <a:r>
              <a:rPr kumimoji="1" lang="en-US" altLang="zh-CN" sz="2400" b="1" baseline="-30000" dirty="0">
                <a:solidFill>
                  <a:srgbClr val="FF0066"/>
                </a:solidFill>
                <a:ea typeface="华文细黑" panose="02010600040101010101" pitchFamily="2" charset="-122"/>
              </a:rPr>
              <a:t>t</a:t>
            </a:r>
            <a:r>
              <a:rPr kumimoji="1" lang="en-US" altLang="zh-CN" sz="2400" b="1" dirty="0">
                <a:solidFill>
                  <a:srgbClr val="000000"/>
                </a:solidFill>
                <a:ea typeface="华文细黑" panose="02010600040101010101" pitchFamily="2" charset="-122"/>
              </a:rPr>
              <a:t>&gt;→</a:t>
            </a:r>
            <a:r>
              <a:rPr kumimoji="1" lang="zh-CN" altLang="en-US" sz="2400" b="1" dirty="0">
                <a:solidFill>
                  <a:srgbClr val="000000"/>
                </a:solidFill>
                <a:ea typeface="华文细黑" panose="02010600040101010101" pitchFamily="2" charset="-122"/>
              </a:rPr>
              <a:t>，</a:t>
            </a:r>
            <a:r>
              <a:rPr kumimoji="1" lang="en-US" altLang="zh-CN" sz="2400" b="1" dirty="0" err="1">
                <a:solidFill>
                  <a:srgbClr val="000000"/>
                </a:solidFill>
                <a:ea typeface="华文细黑" panose="02010600040101010101" pitchFamily="2" charset="-122"/>
              </a:rPr>
              <a:t>ID</a:t>
            </a:r>
            <a:r>
              <a:rPr kumimoji="1" lang="en-US" altLang="zh-CN" sz="2400" b="1" baseline="-30000" dirty="0" err="1">
                <a:solidFill>
                  <a:srgbClr val="FF0066"/>
                </a:solidFill>
                <a:ea typeface="华文细黑" panose="02010600040101010101" pitchFamily="2" charset="-122"/>
              </a:rPr>
              <a:t>↑n</a:t>
            </a:r>
            <a:r>
              <a:rPr kumimoji="1" lang="en-US" altLang="zh-CN" sz="2400" b="1" baseline="-30000" dirty="0">
                <a:solidFill>
                  <a:srgbClr val="FF0066"/>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@SET_TYPE</a:t>
            </a:r>
            <a:r>
              <a:rPr kumimoji="1" lang="en-US" altLang="zh-CN" sz="2400" b="1" baseline="-30000" dirty="0">
                <a:solidFill>
                  <a:srgbClr val="FF0066"/>
                </a:solidFill>
                <a:ea typeface="华文细黑" panose="02010600040101010101" pitchFamily="2" charset="-122"/>
              </a:rPr>
              <a:t>↓n1,t1</a:t>
            </a:r>
            <a:r>
              <a:rPr kumimoji="1" lang="en-US" altLang="zh-CN" sz="2400" b="1" dirty="0">
                <a:solidFill>
                  <a:srgbClr val="000000"/>
                </a:solidFill>
                <a:ea typeface="华文细黑" panose="02010600040101010101" pitchFamily="2" charset="-122"/>
              </a:rPr>
              <a:t>&lt;</a:t>
            </a:r>
            <a:r>
              <a:rPr kumimoji="1" lang="zh-CN" altLang="en-US" sz="2400" b="1" dirty="0">
                <a:solidFill>
                  <a:srgbClr val="000000"/>
                </a:solidFill>
                <a:ea typeface="华文细黑" panose="02010600040101010101" pitchFamily="2" charset="-122"/>
              </a:rPr>
              <a:t>变量表</a:t>
            </a:r>
            <a:r>
              <a:rPr kumimoji="1" lang="zh-CN" altLang="en-US" sz="2400" b="1" baseline="-30000" dirty="0">
                <a:solidFill>
                  <a:srgbClr val="FF0000"/>
                </a:solidFill>
                <a:ea typeface="华文细黑" panose="02010600040101010101" pitchFamily="2" charset="-122"/>
              </a:rPr>
              <a:t>↓</a:t>
            </a:r>
            <a:r>
              <a:rPr kumimoji="1" lang="en-US" altLang="zh-CN" sz="2400" b="1" baseline="-30000" dirty="0">
                <a:solidFill>
                  <a:srgbClr val="FF0000"/>
                </a:solidFill>
                <a:ea typeface="华文细黑" panose="02010600040101010101" pitchFamily="2" charset="-122"/>
              </a:rPr>
              <a:t>t2</a:t>
            </a:r>
            <a:r>
              <a:rPr kumimoji="1" lang="en-US" altLang="zh-CN" sz="24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&gt;</a:t>
            </a:r>
            <a:r>
              <a:rPr kumimoji="1" lang="en-US" altLang="zh-CN" sz="2400" b="1" baseline="-30000" dirty="0">
                <a:solidFill>
                  <a:srgbClr val="000000"/>
                </a:solidFill>
                <a:ea typeface="华文细黑" panose="02010600040101010101" pitchFamily="2" charset="-122"/>
              </a:rPr>
              <a:t>  </a:t>
            </a:r>
            <a:endParaRPr kumimoji="1" lang="en-US" altLang="zh-CN" sz="2400" b="1" baseline="-30000" dirty="0">
              <a:solidFill>
                <a:srgbClr val="000000"/>
              </a:solidFill>
              <a:ea typeface="华文细黑" panose="02010600040101010101" pitchFamily="2" charset="-122"/>
            </a:endParaRPr>
          </a:p>
          <a:p>
            <a:pPr eaLnBrk="1" hangingPunct="1">
              <a:spcBef>
                <a:spcPct val="50000"/>
              </a:spcBef>
            </a:pPr>
            <a:endParaRPr kumimoji="1" lang="en-US" altLang="zh-CN" sz="2400" b="1" baseline="-30000" dirty="0">
              <a:solidFill>
                <a:srgbClr val="000000"/>
              </a:solidFill>
              <a:ea typeface="华文细黑" panose="02010600040101010101" pitchFamily="2" charset="-122"/>
            </a:endParaRPr>
          </a:p>
          <a:p>
            <a:pPr eaLnBrk="1" hangingPunct="1">
              <a:spcBef>
                <a:spcPct val="50000"/>
              </a:spcBef>
            </a:pPr>
            <a:r>
              <a:rPr kumimoji="1" lang="en-US" altLang="zh-CN" sz="24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属性求值规则：</a:t>
            </a:r>
            <a:r>
              <a:rPr kumimoji="1" lang="zh-CN" altLang="en-US" sz="2400" b="1" dirty="0">
                <a:ea typeface="华文细黑" panose="02010600040101010101" pitchFamily="2" charset="-122"/>
              </a:rPr>
              <a:t> </a:t>
            </a:r>
            <a:r>
              <a:rPr kumimoji="1" lang="en-US" altLang="zh-CN" sz="2400" b="1" dirty="0">
                <a:solidFill>
                  <a:srgbClr val="00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2</a:t>
            </a:r>
            <a:r>
              <a:rPr kumimoji="1" lang="en-US" altLang="zh-CN" sz="2400" b="1" dirty="0">
                <a:solidFill>
                  <a:srgbClr val="000000"/>
                </a:solidFill>
                <a:ea typeface="华文细黑" panose="02010600040101010101" pitchFamily="2" charset="-122"/>
              </a:rPr>
              <a:t>=t</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1</a:t>
            </a:r>
            <a:r>
              <a:rPr kumimoji="1" lang="en-US" altLang="zh-CN" sz="2400" b="1" dirty="0">
                <a:solidFill>
                  <a:srgbClr val="000000"/>
                </a:solidFill>
                <a:ea typeface="华文细黑" panose="02010600040101010101" pitchFamily="2" charset="-122"/>
              </a:rPr>
              <a:t>=t </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n</a:t>
            </a:r>
            <a:r>
              <a:rPr kumimoji="1" lang="en-US" altLang="zh-CN" sz="2400" b="1" baseline="-30000" dirty="0">
                <a:solidFill>
                  <a:srgbClr val="000000"/>
                </a:solidFill>
                <a:ea typeface="华文细黑" panose="02010600040101010101" pitchFamily="2" charset="-122"/>
              </a:rPr>
              <a:t>1</a:t>
            </a:r>
            <a:r>
              <a:rPr kumimoji="1" lang="en-US" altLang="zh-CN" sz="2400" b="1" dirty="0">
                <a:solidFill>
                  <a:srgbClr val="000000"/>
                </a:solidFill>
                <a:ea typeface="华文细黑" panose="02010600040101010101" pitchFamily="2" charset="-122"/>
              </a:rPr>
              <a:t>=n</a:t>
            </a:r>
            <a:r>
              <a:rPr kumimoji="1" lang="en-US" altLang="zh-CN" dirty="0">
                <a:solidFill>
                  <a:srgbClr val="000000"/>
                </a:solidFill>
                <a:ea typeface="华文细黑" panose="02010600040101010101" pitchFamily="2" charset="-122"/>
              </a:rPr>
              <a:t> </a:t>
            </a:r>
            <a:endParaRPr kumimoji="1" lang="en-US" altLang="zh-CN" dirty="0">
              <a:solidFill>
                <a:srgbClr val="000000"/>
              </a:solidFill>
              <a:ea typeface="华文细黑" panose="02010600040101010101" pitchFamily="2" charset="-122"/>
            </a:endParaRPr>
          </a:p>
        </p:txBody>
      </p:sp>
      <p:sp>
        <p:nvSpPr>
          <p:cNvPr id="7" name="Rectangle 2"/>
          <p:cNvSpPr txBox="1">
            <a:spLocks noChangeArrowheads="1"/>
          </p:cNvSpPr>
          <p:nvPr/>
        </p:nvSpPr>
        <p:spPr bwMode="auto">
          <a:xfrm>
            <a:off x="685800" y="30797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2800" b="1" kern="0" dirty="0">
                <a:solidFill>
                  <a:srgbClr val="FF0000"/>
                </a:solidFill>
                <a:latin typeface="华文细黑" panose="02010600040101010101" pitchFamily="2" charset="-122"/>
              </a:rPr>
              <a:t>2.</a:t>
            </a:r>
            <a:r>
              <a:rPr lang="zh-CN" altLang="en-US" sz="2800" b="1" kern="0" dirty="0">
                <a:solidFill>
                  <a:srgbClr val="FF0000"/>
                </a:solidFill>
                <a:latin typeface="华文细黑" panose="02010600040101010101" pitchFamily="2" charset="-122"/>
              </a:rPr>
              <a:t>继承属性</a:t>
            </a:r>
            <a:endParaRPr lang="zh-CN" altLang="en-US" sz="2800" b="1" kern="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fade">
                                      <p:cBhvr>
                                        <p:cTn id="7" dur="500"/>
                                        <p:tgtEl>
                                          <p:spTgt spid="69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6">
                                            <p:txEl>
                                              <p:pRg st="1" end="1"/>
                                            </p:txEl>
                                          </p:spTgt>
                                        </p:tgtEl>
                                        <p:attrNameLst>
                                          <p:attrName>style.visibility</p:attrName>
                                        </p:attrNameLst>
                                      </p:cBhvr>
                                      <p:to>
                                        <p:strVal val="visible"/>
                                      </p:to>
                                    </p:set>
                                    <p:animEffect transition="in" filter="fade">
                                      <p:cBhvr>
                                        <p:cTn id="12" dur="500"/>
                                        <p:tgtEl>
                                          <p:spTgt spid="6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3" end="3"/>
                                            </p:txEl>
                                          </p:spTgt>
                                        </p:tgtEl>
                                        <p:attrNameLst>
                                          <p:attrName>style.visibility</p:attrName>
                                        </p:attrNameLst>
                                      </p:cBhvr>
                                      <p:to>
                                        <p:strVal val="visible"/>
                                      </p:to>
                                    </p:set>
                                    <p:animEffect transition="in" filter="fade">
                                      <p:cBhvr>
                                        <p:cTn id="17" dur="500"/>
                                        <p:tgtEl>
                                          <p:spTgt spid="6963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9636">
                                            <p:txEl>
                                              <p:pRg st="5" end="5"/>
                                            </p:txEl>
                                          </p:spTgt>
                                        </p:tgtEl>
                                        <p:attrNameLst>
                                          <p:attrName>style.visibility</p:attrName>
                                        </p:attrNameLst>
                                      </p:cBhvr>
                                      <p:to>
                                        <p:strVal val="visible"/>
                                      </p:to>
                                    </p:set>
                                    <p:animEffect transition="in" filter="fade">
                                      <p:cBhvr>
                                        <p:cTn id="20" dur="500"/>
                                        <p:tgtEl>
                                          <p:spTgt spid="696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7F2C345-B8B7-4B4B-846E-35C189BC873E}"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1684" name="Text Box 3"/>
          <p:cNvSpPr txBox="1">
            <a:spLocks noChangeArrowheads="1"/>
          </p:cNvSpPr>
          <p:nvPr/>
        </p:nvSpPr>
        <p:spPr bwMode="auto">
          <a:xfrm>
            <a:off x="228600" y="765175"/>
            <a:ext cx="8915400" cy="37861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a:ea typeface="华文细黑" panose="02010600040101010101" pitchFamily="2" charset="-122"/>
              </a:rPr>
              <a:t>如果输入符号串为   </a:t>
            </a:r>
            <a:r>
              <a:rPr kumimoji="1" lang="en-US" altLang="zh-CN" sz="2400" b="1">
                <a:solidFill>
                  <a:srgbClr val="000066"/>
                </a:solidFill>
                <a:ea typeface="华文细黑" panose="02010600040101010101" pitchFamily="2" charset="-122"/>
              </a:rPr>
              <a:t>int a,b </a:t>
            </a:r>
            <a:r>
              <a:rPr kumimoji="1" lang="zh-CN" altLang="en-US" sz="2400" b="1">
                <a:solidFill>
                  <a:srgbClr val="000066"/>
                </a:solidFill>
                <a:ea typeface="华文细黑" panose="02010600040101010101" pitchFamily="2" charset="-122"/>
              </a:rPr>
              <a:t>；</a:t>
            </a:r>
            <a:endParaRPr kumimoji="1" lang="zh-CN" altLang="en-US" sz="2400" b="1">
              <a:solidFill>
                <a:srgbClr val="000066"/>
              </a:solidFill>
              <a:ea typeface="华文细黑" panose="02010600040101010101" pitchFamily="2" charset="-122"/>
            </a:endParaRPr>
          </a:p>
          <a:p>
            <a:pPr eaLnBrk="1" hangingPunct="1">
              <a:spcBef>
                <a:spcPct val="50000"/>
              </a:spcBef>
            </a:pPr>
            <a:r>
              <a:rPr kumimoji="1" lang="zh-CN" altLang="en-US" sz="2400" b="1">
                <a:ea typeface="华文细黑" panose="02010600040101010101" pitchFamily="2" charset="-122"/>
              </a:rPr>
              <a:t>词法分析后输出为：</a:t>
            </a:r>
            <a:endParaRPr kumimoji="1" lang="zh-CN" altLang="en-US" sz="2400" b="1">
              <a:ea typeface="华文细黑" panose="02010600040101010101" pitchFamily="2" charset="-122"/>
            </a:endParaRPr>
          </a:p>
          <a:p>
            <a:pPr eaLnBrk="1" hangingPunct="1">
              <a:spcBef>
                <a:spcPct val="50000"/>
              </a:spcBef>
            </a:pPr>
            <a:r>
              <a:rPr kumimoji="1" lang="zh-CN" altLang="en-US" sz="2400" b="1">
                <a:solidFill>
                  <a:srgbClr val="FF0000"/>
                </a:solidFill>
                <a:ea typeface="华文细黑" panose="02010600040101010101" pitchFamily="2" charset="-122"/>
              </a:rPr>
              <a:t>                                        </a:t>
            </a:r>
            <a:r>
              <a:rPr kumimoji="1" lang="en-US" altLang="zh-CN" sz="2400" b="1">
                <a:solidFill>
                  <a:srgbClr val="000066"/>
                </a:solidFill>
                <a:ea typeface="华文细黑" panose="02010600040101010101" pitchFamily="2" charset="-122"/>
              </a:rPr>
              <a:t>TYPE    int </a:t>
            </a:r>
            <a:endParaRPr kumimoji="1" lang="en-US" altLang="zh-CN" sz="2400" b="1">
              <a:solidFill>
                <a:srgbClr val="000066"/>
              </a:solidFill>
              <a:ea typeface="华文细黑" panose="02010600040101010101" pitchFamily="2" charset="-122"/>
            </a:endParaRPr>
          </a:p>
          <a:p>
            <a:pPr eaLnBrk="1" hangingPunct="1">
              <a:spcBef>
                <a:spcPct val="50000"/>
              </a:spcBef>
            </a:pPr>
            <a:r>
              <a:rPr kumimoji="1" lang="en-US" altLang="zh-CN" sz="2400" b="1">
                <a:solidFill>
                  <a:srgbClr val="000066"/>
                </a:solidFill>
                <a:ea typeface="华文细黑" panose="02010600040101010101" pitchFamily="2" charset="-122"/>
              </a:rPr>
              <a:t>                                        ID          a</a:t>
            </a:r>
            <a:endParaRPr kumimoji="1" lang="en-US" altLang="zh-CN" sz="2400" b="1">
              <a:solidFill>
                <a:srgbClr val="000066"/>
              </a:solidFill>
              <a:ea typeface="华文细黑" panose="02010600040101010101" pitchFamily="2" charset="-122"/>
            </a:endParaRPr>
          </a:p>
          <a:p>
            <a:pPr eaLnBrk="1" hangingPunct="1">
              <a:spcBef>
                <a:spcPct val="50000"/>
              </a:spcBef>
            </a:pPr>
            <a:r>
              <a:rPr kumimoji="1" lang="en-US" altLang="zh-CN" sz="2400" b="1">
                <a:solidFill>
                  <a:srgbClr val="000066"/>
                </a:solidFill>
                <a:ea typeface="华文细黑" panose="02010600040101010101" pitchFamily="2" charset="-122"/>
              </a:rPr>
              <a:t>                                        ,              ,</a:t>
            </a:r>
            <a:endParaRPr kumimoji="1" lang="en-US" altLang="zh-CN" sz="2400" b="1">
              <a:solidFill>
                <a:srgbClr val="000066"/>
              </a:solidFill>
              <a:ea typeface="华文细黑" panose="02010600040101010101" pitchFamily="2" charset="-122"/>
            </a:endParaRPr>
          </a:p>
          <a:p>
            <a:pPr eaLnBrk="1" hangingPunct="1">
              <a:spcBef>
                <a:spcPct val="50000"/>
              </a:spcBef>
            </a:pPr>
            <a:r>
              <a:rPr kumimoji="1" lang="en-US" altLang="zh-CN" sz="2400" b="1">
                <a:solidFill>
                  <a:srgbClr val="000066"/>
                </a:solidFill>
                <a:ea typeface="华文细黑" panose="02010600040101010101" pitchFamily="2" charset="-122"/>
              </a:rPr>
              <a:t>                                        ID</a:t>
            </a:r>
            <a:r>
              <a:rPr kumimoji="1" lang="en-US" altLang="zh-CN" sz="2400" b="1" baseline="-30000">
                <a:solidFill>
                  <a:srgbClr val="000066"/>
                </a:solidFill>
                <a:ea typeface="华文细黑" panose="02010600040101010101" pitchFamily="2" charset="-122"/>
              </a:rPr>
              <a:t>              </a:t>
            </a:r>
            <a:r>
              <a:rPr kumimoji="1" lang="en-US" altLang="zh-CN" sz="2400" b="1">
                <a:solidFill>
                  <a:srgbClr val="000066"/>
                </a:solidFill>
                <a:ea typeface="华文细黑" panose="02010600040101010101" pitchFamily="2" charset="-122"/>
              </a:rPr>
              <a:t>b</a:t>
            </a:r>
            <a:endParaRPr kumimoji="1" lang="en-US" altLang="zh-CN" sz="2400" b="1">
              <a:solidFill>
                <a:srgbClr val="000066"/>
              </a:solidFill>
              <a:ea typeface="华文细黑" panose="02010600040101010101" pitchFamily="2" charset="-122"/>
            </a:endParaRPr>
          </a:p>
          <a:p>
            <a:pPr eaLnBrk="1" hangingPunct="1">
              <a:spcBef>
                <a:spcPct val="50000"/>
              </a:spcBef>
            </a:pPr>
            <a:r>
              <a:rPr kumimoji="1" lang="en-US" altLang="zh-CN" sz="2400" b="1">
                <a:solidFill>
                  <a:srgbClr val="000066"/>
                </a:solidFill>
                <a:ea typeface="华文细黑" panose="02010600040101010101" pitchFamily="2" charset="-122"/>
              </a:rPr>
              <a:t>                                        ;             ;  </a:t>
            </a:r>
            <a:endParaRPr kumimoji="1" lang="en-US" altLang="zh-CN" sz="2400" b="1">
              <a:solidFill>
                <a:srgbClr val="000066"/>
              </a:solidFill>
              <a:ea typeface="华文细黑" panose="02010600040101010101" pitchFamily="2" charset="-122"/>
            </a:endParaRPr>
          </a:p>
        </p:txBody>
      </p:sp>
      <p:sp>
        <p:nvSpPr>
          <p:cNvPr id="71685" name="Text Box 4"/>
          <p:cNvSpPr txBox="1">
            <a:spLocks noChangeArrowheads="1"/>
          </p:cNvSpPr>
          <p:nvPr/>
        </p:nvSpPr>
        <p:spPr bwMode="auto">
          <a:xfrm>
            <a:off x="533400" y="4800600"/>
            <a:ext cx="861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solidFill>
                  <a:srgbClr val="FF0000"/>
                </a:solidFill>
                <a:ea typeface="华文细黑" panose="02010600040101010101" pitchFamily="2" charset="-122"/>
              </a:rPr>
              <a:t>    </a:t>
            </a:r>
            <a:r>
              <a:rPr kumimoji="1" lang="zh-CN" altLang="en-US" sz="2400" b="1">
                <a:ea typeface="华文细黑" panose="02010600040101010101" pitchFamily="2" charset="-122"/>
              </a:rPr>
              <a:t>语法分析要分析的输入串是</a:t>
            </a:r>
            <a:r>
              <a:rPr kumimoji="1" lang="zh-CN" altLang="en-US" sz="2400" b="1">
                <a:solidFill>
                  <a:srgbClr val="000066"/>
                </a:solidFill>
                <a:ea typeface="华文细黑" panose="02010600040101010101" pitchFamily="2" charset="-122"/>
              </a:rPr>
              <a:t>：</a:t>
            </a:r>
            <a:r>
              <a:rPr kumimoji="1" lang="en-US" altLang="zh-CN" sz="2400" b="1">
                <a:solidFill>
                  <a:srgbClr val="000066"/>
                </a:solidFill>
                <a:ea typeface="华文细黑" panose="02010600040101010101" pitchFamily="2" charset="-122"/>
              </a:rPr>
              <a:t>TYPE  ID </a:t>
            </a:r>
            <a:r>
              <a:rPr kumimoji="1" lang="zh-CN" altLang="en-US" sz="2400" b="1">
                <a:solidFill>
                  <a:srgbClr val="000066"/>
                </a:solidFill>
                <a:ea typeface="华文细黑" panose="02010600040101010101" pitchFamily="2" charset="-122"/>
              </a:rPr>
              <a:t>，</a:t>
            </a:r>
            <a:r>
              <a:rPr kumimoji="1" lang="en-US" altLang="zh-CN" sz="2400" b="1">
                <a:solidFill>
                  <a:srgbClr val="000066"/>
                </a:solidFill>
                <a:ea typeface="华文细黑" panose="02010600040101010101" pitchFamily="2" charset="-122"/>
              </a:rPr>
              <a:t>ID </a:t>
            </a:r>
            <a:r>
              <a:rPr kumimoji="1" lang="zh-CN" altLang="en-US" sz="2400" b="1">
                <a:solidFill>
                  <a:srgbClr val="000066"/>
                </a:solidFill>
                <a:ea typeface="华文细黑" panose="02010600040101010101" pitchFamily="2" charset="-122"/>
              </a:rPr>
              <a:t>；</a:t>
            </a:r>
            <a:endParaRPr kumimoji="1" lang="zh-CN" altLang="en-US" sz="2400" b="1">
              <a:solidFill>
                <a:srgbClr val="000066"/>
              </a:solidFill>
              <a:ea typeface="华文细黑" panose="02010600040101010101" pitchFamily="2" charset="-122"/>
            </a:endParaRPr>
          </a:p>
          <a:p>
            <a:pPr eaLnBrk="1" hangingPunct="1">
              <a:spcBef>
                <a:spcPct val="50000"/>
              </a:spcBef>
            </a:pPr>
            <a:r>
              <a:rPr kumimoji="1" lang="zh-CN" altLang="en-US" sz="2400" b="1">
                <a:solidFill>
                  <a:srgbClr val="FF0000"/>
                </a:solidFill>
                <a:ea typeface="华文细黑" panose="02010600040101010101" pitchFamily="2" charset="-122"/>
              </a:rPr>
              <a:t>    </a:t>
            </a:r>
            <a:r>
              <a:rPr kumimoji="1" lang="zh-CN" altLang="en-US" sz="2400" b="1">
                <a:ea typeface="华文细黑" panose="02010600040101010101" pitchFamily="2" charset="-122"/>
              </a:rPr>
              <a:t>带有属性的输入串是：</a:t>
            </a:r>
            <a:r>
              <a:rPr kumimoji="1" lang="zh-CN" altLang="en-US" sz="2400" b="1">
                <a:solidFill>
                  <a:srgbClr val="FF0000"/>
                </a:solidFill>
                <a:ea typeface="华文细黑" panose="02010600040101010101" pitchFamily="2" charset="-122"/>
              </a:rPr>
              <a:t>      </a:t>
            </a:r>
            <a:r>
              <a:rPr kumimoji="1" lang="en-US" altLang="zh-CN" sz="2400" b="1">
                <a:solidFill>
                  <a:srgbClr val="000066"/>
                </a:solidFill>
                <a:ea typeface="华文细黑" panose="02010600040101010101" pitchFamily="2" charset="-122"/>
              </a:rPr>
              <a:t>TYPE</a:t>
            </a:r>
            <a:r>
              <a:rPr kumimoji="1" lang="en-US" altLang="zh-CN" sz="2400" b="1" baseline="-30000">
                <a:solidFill>
                  <a:srgbClr val="000066"/>
                </a:solidFill>
                <a:ea typeface="华文细黑" panose="02010600040101010101" pitchFamily="2" charset="-122"/>
              </a:rPr>
              <a:t>↑int</a:t>
            </a:r>
            <a:r>
              <a:rPr kumimoji="1" lang="en-US" altLang="zh-CN" sz="2400" b="1">
                <a:solidFill>
                  <a:srgbClr val="000066"/>
                </a:solidFill>
                <a:ea typeface="华文细黑" panose="02010600040101010101" pitchFamily="2" charset="-122"/>
              </a:rPr>
              <a:t>  ID</a:t>
            </a:r>
            <a:r>
              <a:rPr kumimoji="1" lang="en-US" altLang="zh-CN" sz="2400" b="1" baseline="-30000">
                <a:solidFill>
                  <a:srgbClr val="000066"/>
                </a:solidFill>
                <a:ea typeface="华文细黑" panose="02010600040101010101" pitchFamily="2" charset="-122"/>
              </a:rPr>
              <a:t>↑a</a:t>
            </a:r>
            <a:r>
              <a:rPr kumimoji="1" lang="en-US" altLang="zh-CN" sz="2400" b="1">
                <a:solidFill>
                  <a:srgbClr val="000066"/>
                </a:solidFill>
                <a:ea typeface="华文细黑" panose="02010600040101010101" pitchFamily="2" charset="-122"/>
              </a:rPr>
              <a:t>  ,  ID</a:t>
            </a:r>
            <a:r>
              <a:rPr kumimoji="1" lang="en-US" altLang="zh-CN" sz="2400" b="1" baseline="-30000">
                <a:solidFill>
                  <a:srgbClr val="000066"/>
                </a:solidFill>
                <a:ea typeface="华文细黑" panose="02010600040101010101" pitchFamily="2" charset="-122"/>
              </a:rPr>
              <a:t>↑b  </a:t>
            </a:r>
            <a:r>
              <a:rPr kumimoji="1" lang="zh-CN" altLang="en-US" sz="2400" b="1">
                <a:solidFill>
                  <a:srgbClr val="000066"/>
                </a:solidFill>
                <a:ea typeface="华文细黑" panose="02010600040101010101" pitchFamily="2" charset="-122"/>
              </a:rPr>
              <a:t>；</a:t>
            </a:r>
            <a:endParaRPr kumimoji="1" lang="zh-CN" altLang="en-US" sz="2400" b="1">
              <a:solidFill>
                <a:srgbClr val="000066"/>
              </a:solidFill>
              <a:ea typeface="华文细黑" panose="02010600040101010101" pitchFamily="2" charset="-122"/>
            </a:endParaRPr>
          </a:p>
        </p:txBody>
      </p:sp>
      <p:sp>
        <p:nvSpPr>
          <p:cNvPr id="8" name="Rectangle 2"/>
          <p:cNvSpPr txBox="1">
            <a:spLocks noChangeArrowheads="1"/>
          </p:cNvSpPr>
          <p:nvPr/>
        </p:nvSpPr>
        <p:spPr bwMode="auto">
          <a:xfrm>
            <a:off x="685800" y="30797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2800" b="1" kern="0" dirty="0">
                <a:solidFill>
                  <a:srgbClr val="FF0000"/>
                </a:solidFill>
                <a:latin typeface="华文细黑" panose="02010600040101010101" pitchFamily="2" charset="-122"/>
              </a:rPr>
              <a:t>2.</a:t>
            </a:r>
            <a:r>
              <a:rPr lang="zh-CN" altLang="en-US" sz="2800" b="1" kern="0" dirty="0">
                <a:solidFill>
                  <a:srgbClr val="FF0000"/>
                </a:solidFill>
                <a:latin typeface="华文细黑" panose="02010600040101010101" pitchFamily="2" charset="-122"/>
              </a:rPr>
              <a:t>继承属性</a:t>
            </a:r>
            <a:endParaRPr lang="zh-CN" altLang="en-US" sz="2800" b="1" kern="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fade">
                                      <p:cBhvr>
                                        <p:cTn id="7" dur="500"/>
                                        <p:tgtEl>
                                          <p:spTgt spid="71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684">
                                            <p:txEl>
                                              <p:pRg st="1" end="1"/>
                                            </p:txEl>
                                          </p:spTgt>
                                        </p:tgtEl>
                                        <p:attrNameLst>
                                          <p:attrName>style.visibility</p:attrName>
                                        </p:attrNameLst>
                                      </p:cBhvr>
                                      <p:to>
                                        <p:strVal val="visible"/>
                                      </p:to>
                                    </p:set>
                                    <p:animEffect transition="in" filter="fade">
                                      <p:cBhvr>
                                        <p:cTn id="12" dur="500"/>
                                        <p:tgtEl>
                                          <p:spTgt spid="71684">
                                            <p:txEl>
                                              <p:pRg st="1" end="1"/>
                                            </p:txEl>
                                          </p:spTgt>
                                        </p:tgtEl>
                                      </p:cBhvr>
                                    </p:animEffect>
                                  </p:childTnLst>
                                </p:cTn>
                              </p:par>
                              <p:par>
                                <p:cTn id="13" presetID="41" presetClass="entr" presetSubtype="0" fill="hold" nodeType="withEffect">
                                  <p:stCondLst>
                                    <p:cond delay="0"/>
                                  </p:stCondLst>
                                  <p:iterate type="lt">
                                    <p:tmPct val="10000"/>
                                  </p:iterate>
                                  <p:childTnLst>
                                    <p:set>
                                      <p:cBhvr>
                                        <p:cTn id="14" dur="1" fill="hold">
                                          <p:stCondLst>
                                            <p:cond delay="0"/>
                                          </p:stCondLst>
                                        </p:cTn>
                                        <p:tgtEl>
                                          <p:spTgt spid="71684">
                                            <p:txEl>
                                              <p:pRg st="2" end="2"/>
                                            </p:txEl>
                                          </p:spTgt>
                                        </p:tgtEl>
                                        <p:attrNameLst>
                                          <p:attrName>style.visibility</p:attrName>
                                        </p:attrNameLst>
                                      </p:cBhvr>
                                      <p:to>
                                        <p:strVal val="visible"/>
                                      </p:to>
                                    </p:set>
                                    <p:anim calcmode="lin" valueType="num">
                                      <p:cBhvr>
                                        <p:cTn id="15" dur="300" fill="hold"/>
                                        <p:tgtEl>
                                          <p:spTgt spid="7168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300" fill="hold"/>
                                        <p:tgtEl>
                                          <p:spTgt spid="71684">
                                            <p:txEl>
                                              <p:pRg st="2" end="2"/>
                                            </p:txEl>
                                          </p:spTgt>
                                        </p:tgtEl>
                                        <p:attrNameLst>
                                          <p:attrName>ppt_y</p:attrName>
                                        </p:attrNameLst>
                                      </p:cBhvr>
                                      <p:tavLst>
                                        <p:tav tm="0">
                                          <p:val>
                                            <p:strVal val="#ppt_y"/>
                                          </p:val>
                                        </p:tav>
                                        <p:tav tm="100000">
                                          <p:val>
                                            <p:strVal val="#ppt_y"/>
                                          </p:val>
                                        </p:tav>
                                      </p:tavLst>
                                    </p:anim>
                                    <p:anim calcmode="lin" valueType="num">
                                      <p:cBhvr>
                                        <p:cTn id="17" dur="300" fill="hold"/>
                                        <p:tgtEl>
                                          <p:spTgt spid="7168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300" fill="hold"/>
                                        <p:tgtEl>
                                          <p:spTgt spid="7168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300" tmFilter="0,0; .5, 1; 1, 1"/>
                                        <p:tgtEl>
                                          <p:spTgt spid="71684">
                                            <p:txEl>
                                              <p:pRg st="2" end="2"/>
                                            </p:txEl>
                                          </p:spTgt>
                                        </p:tgtEl>
                                      </p:cBhvr>
                                    </p:animEffect>
                                  </p:childTnLst>
                                </p:cTn>
                              </p:par>
                            </p:childTnLst>
                          </p:cTn>
                        </p:par>
                        <p:par>
                          <p:cTn id="20" fill="hold">
                            <p:stCondLst>
                              <p:cond delay="1830"/>
                            </p:stCondLst>
                            <p:childTnLst>
                              <p:par>
                                <p:cTn id="21" presetID="41" presetClass="entr" presetSubtype="0" fill="hold" nodeType="afterEffect">
                                  <p:stCondLst>
                                    <p:cond delay="0"/>
                                  </p:stCondLst>
                                  <p:iterate type="lt">
                                    <p:tmPct val="10000"/>
                                  </p:iterate>
                                  <p:childTnLst>
                                    <p:set>
                                      <p:cBhvr>
                                        <p:cTn id="22" dur="1" fill="hold">
                                          <p:stCondLst>
                                            <p:cond delay="0"/>
                                          </p:stCondLst>
                                        </p:cTn>
                                        <p:tgtEl>
                                          <p:spTgt spid="71684">
                                            <p:txEl>
                                              <p:pRg st="3" end="3"/>
                                            </p:txEl>
                                          </p:spTgt>
                                        </p:tgtEl>
                                        <p:attrNameLst>
                                          <p:attrName>style.visibility</p:attrName>
                                        </p:attrNameLst>
                                      </p:cBhvr>
                                      <p:to>
                                        <p:strVal val="visible"/>
                                      </p:to>
                                    </p:set>
                                    <p:anim calcmode="lin" valueType="num">
                                      <p:cBhvr>
                                        <p:cTn id="23" dur="300" fill="hold"/>
                                        <p:tgtEl>
                                          <p:spTgt spid="7168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300" fill="hold"/>
                                        <p:tgtEl>
                                          <p:spTgt spid="71684">
                                            <p:txEl>
                                              <p:pRg st="3" end="3"/>
                                            </p:txEl>
                                          </p:spTgt>
                                        </p:tgtEl>
                                        <p:attrNameLst>
                                          <p:attrName>ppt_y</p:attrName>
                                        </p:attrNameLst>
                                      </p:cBhvr>
                                      <p:tavLst>
                                        <p:tav tm="0">
                                          <p:val>
                                            <p:strVal val="#ppt_y"/>
                                          </p:val>
                                        </p:tav>
                                        <p:tav tm="100000">
                                          <p:val>
                                            <p:strVal val="#ppt_y"/>
                                          </p:val>
                                        </p:tav>
                                      </p:tavLst>
                                    </p:anim>
                                    <p:anim calcmode="lin" valueType="num">
                                      <p:cBhvr>
                                        <p:cTn id="25" dur="300" fill="hold"/>
                                        <p:tgtEl>
                                          <p:spTgt spid="7168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300" fill="hold"/>
                                        <p:tgtEl>
                                          <p:spTgt spid="7168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300" tmFilter="0,0; .5, 1; 1, 1"/>
                                        <p:tgtEl>
                                          <p:spTgt spid="71684">
                                            <p:txEl>
                                              <p:pRg st="3" end="3"/>
                                            </p:txEl>
                                          </p:spTgt>
                                        </p:tgtEl>
                                      </p:cBhvr>
                                    </p:animEffect>
                                  </p:childTnLst>
                                </p:cTn>
                              </p:par>
                            </p:childTnLst>
                          </p:cTn>
                        </p:par>
                        <p:par>
                          <p:cTn id="28" fill="hold">
                            <p:stCondLst>
                              <p:cond delay="3690"/>
                            </p:stCondLst>
                            <p:childTnLst>
                              <p:par>
                                <p:cTn id="29" presetID="41" presetClass="entr" presetSubtype="0" fill="hold" nodeType="afterEffect">
                                  <p:stCondLst>
                                    <p:cond delay="0"/>
                                  </p:stCondLst>
                                  <p:iterate type="lt">
                                    <p:tmPct val="10000"/>
                                  </p:iterate>
                                  <p:childTnLst>
                                    <p:set>
                                      <p:cBhvr>
                                        <p:cTn id="30" dur="1" fill="hold">
                                          <p:stCondLst>
                                            <p:cond delay="0"/>
                                          </p:stCondLst>
                                        </p:cTn>
                                        <p:tgtEl>
                                          <p:spTgt spid="71684">
                                            <p:txEl>
                                              <p:pRg st="4" end="4"/>
                                            </p:txEl>
                                          </p:spTgt>
                                        </p:tgtEl>
                                        <p:attrNameLst>
                                          <p:attrName>style.visibility</p:attrName>
                                        </p:attrNameLst>
                                      </p:cBhvr>
                                      <p:to>
                                        <p:strVal val="visible"/>
                                      </p:to>
                                    </p:set>
                                    <p:anim calcmode="lin" valueType="num">
                                      <p:cBhvr>
                                        <p:cTn id="31" dur="300" fill="hold"/>
                                        <p:tgtEl>
                                          <p:spTgt spid="7168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300" fill="hold"/>
                                        <p:tgtEl>
                                          <p:spTgt spid="71684">
                                            <p:txEl>
                                              <p:pRg st="4" end="4"/>
                                            </p:txEl>
                                          </p:spTgt>
                                        </p:tgtEl>
                                        <p:attrNameLst>
                                          <p:attrName>ppt_y</p:attrName>
                                        </p:attrNameLst>
                                      </p:cBhvr>
                                      <p:tavLst>
                                        <p:tav tm="0">
                                          <p:val>
                                            <p:strVal val="#ppt_y"/>
                                          </p:val>
                                        </p:tav>
                                        <p:tav tm="100000">
                                          <p:val>
                                            <p:strVal val="#ppt_y"/>
                                          </p:val>
                                        </p:tav>
                                      </p:tavLst>
                                    </p:anim>
                                    <p:anim calcmode="lin" valueType="num">
                                      <p:cBhvr>
                                        <p:cTn id="33" dur="300" fill="hold"/>
                                        <p:tgtEl>
                                          <p:spTgt spid="7168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300" fill="hold"/>
                                        <p:tgtEl>
                                          <p:spTgt spid="7168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300" tmFilter="0,0; .5, 1; 1, 1"/>
                                        <p:tgtEl>
                                          <p:spTgt spid="71684">
                                            <p:txEl>
                                              <p:pRg st="4" end="4"/>
                                            </p:txEl>
                                          </p:spTgt>
                                        </p:tgtEl>
                                      </p:cBhvr>
                                    </p:animEffect>
                                  </p:childTnLst>
                                </p:cTn>
                              </p:par>
                            </p:childTnLst>
                          </p:cTn>
                        </p:par>
                        <p:par>
                          <p:cTn id="36" fill="hold">
                            <p:stCondLst>
                              <p:cond delay="5640"/>
                            </p:stCondLst>
                            <p:childTnLst>
                              <p:par>
                                <p:cTn id="37" presetID="41" presetClass="entr" presetSubtype="0" fill="hold" nodeType="afterEffect">
                                  <p:stCondLst>
                                    <p:cond delay="0"/>
                                  </p:stCondLst>
                                  <p:iterate type="lt">
                                    <p:tmPct val="10000"/>
                                  </p:iterate>
                                  <p:childTnLst>
                                    <p:set>
                                      <p:cBhvr>
                                        <p:cTn id="38" dur="1" fill="hold">
                                          <p:stCondLst>
                                            <p:cond delay="0"/>
                                          </p:stCondLst>
                                        </p:cTn>
                                        <p:tgtEl>
                                          <p:spTgt spid="71684">
                                            <p:txEl>
                                              <p:pRg st="5" end="5"/>
                                            </p:txEl>
                                          </p:spTgt>
                                        </p:tgtEl>
                                        <p:attrNameLst>
                                          <p:attrName>style.visibility</p:attrName>
                                        </p:attrNameLst>
                                      </p:cBhvr>
                                      <p:to>
                                        <p:strVal val="visible"/>
                                      </p:to>
                                    </p:set>
                                    <p:anim calcmode="lin" valueType="num">
                                      <p:cBhvr>
                                        <p:cTn id="39" dur="300" fill="hold"/>
                                        <p:tgtEl>
                                          <p:spTgt spid="7168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300" fill="hold"/>
                                        <p:tgtEl>
                                          <p:spTgt spid="71684">
                                            <p:txEl>
                                              <p:pRg st="5" end="5"/>
                                            </p:txEl>
                                          </p:spTgt>
                                        </p:tgtEl>
                                        <p:attrNameLst>
                                          <p:attrName>ppt_y</p:attrName>
                                        </p:attrNameLst>
                                      </p:cBhvr>
                                      <p:tavLst>
                                        <p:tav tm="0">
                                          <p:val>
                                            <p:strVal val="#ppt_y"/>
                                          </p:val>
                                        </p:tav>
                                        <p:tav tm="100000">
                                          <p:val>
                                            <p:strVal val="#ppt_y"/>
                                          </p:val>
                                        </p:tav>
                                      </p:tavLst>
                                    </p:anim>
                                    <p:anim calcmode="lin" valueType="num">
                                      <p:cBhvr>
                                        <p:cTn id="41" dur="300" fill="hold"/>
                                        <p:tgtEl>
                                          <p:spTgt spid="7168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300" fill="hold"/>
                                        <p:tgtEl>
                                          <p:spTgt spid="7168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300" tmFilter="0,0; .5, 1; 1, 1"/>
                                        <p:tgtEl>
                                          <p:spTgt spid="71684">
                                            <p:txEl>
                                              <p:pRg st="5" end="5"/>
                                            </p:txEl>
                                          </p:spTgt>
                                        </p:tgtEl>
                                      </p:cBhvr>
                                    </p:animEffect>
                                  </p:childTnLst>
                                </p:cTn>
                              </p:par>
                            </p:childTnLst>
                          </p:cTn>
                        </p:par>
                        <p:par>
                          <p:cTn id="44" fill="hold">
                            <p:stCondLst>
                              <p:cond delay="7619"/>
                            </p:stCondLst>
                            <p:childTnLst>
                              <p:par>
                                <p:cTn id="45" presetID="41" presetClass="entr" presetSubtype="0" fill="hold" nodeType="afterEffect">
                                  <p:stCondLst>
                                    <p:cond delay="0"/>
                                  </p:stCondLst>
                                  <p:iterate type="lt">
                                    <p:tmPct val="10000"/>
                                  </p:iterate>
                                  <p:childTnLst>
                                    <p:set>
                                      <p:cBhvr>
                                        <p:cTn id="46" dur="1" fill="hold">
                                          <p:stCondLst>
                                            <p:cond delay="0"/>
                                          </p:stCondLst>
                                        </p:cTn>
                                        <p:tgtEl>
                                          <p:spTgt spid="71684">
                                            <p:txEl>
                                              <p:pRg st="6" end="6"/>
                                            </p:txEl>
                                          </p:spTgt>
                                        </p:tgtEl>
                                        <p:attrNameLst>
                                          <p:attrName>style.visibility</p:attrName>
                                        </p:attrNameLst>
                                      </p:cBhvr>
                                      <p:to>
                                        <p:strVal val="visible"/>
                                      </p:to>
                                    </p:set>
                                    <p:anim calcmode="lin" valueType="num">
                                      <p:cBhvr>
                                        <p:cTn id="47" dur="300" fill="hold"/>
                                        <p:tgtEl>
                                          <p:spTgt spid="7168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8" dur="300" fill="hold"/>
                                        <p:tgtEl>
                                          <p:spTgt spid="71684">
                                            <p:txEl>
                                              <p:pRg st="6" end="6"/>
                                            </p:txEl>
                                          </p:spTgt>
                                        </p:tgtEl>
                                        <p:attrNameLst>
                                          <p:attrName>ppt_y</p:attrName>
                                        </p:attrNameLst>
                                      </p:cBhvr>
                                      <p:tavLst>
                                        <p:tav tm="0">
                                          <p:val>
                                            <p:strVal val="#ppt_y"/>
                                          </p:val>
                                        </p:tav>
                                        <p:tav tm="100000">
                                          <p:val>
                                            <p:strVal val="#ppt_y"/>
                                          </p:val>
                                        </p:tav>
                                      </p:tavLst>
                                    </p:anim>
                                    <p:anim calcmode="lin" valueType="num">
                                      <p:cBhvr>
                                        <p:cTn id="49" dur="300" fill="hold"/>
                                        <p:tgtEl>
                                          <p:spTgt spid="7168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0" dur="300" fill="hold"/>
                                        <p:tgtEl>
                                          <p:spTgt spid="7168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1" dur="300" tmFilter="0,0; .5, 1; 1, 1"/>
                                        <p:tgtEl>
                                          <p:spTgt spid="7168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1685">
                                            <p:txEl>
                                              <p:pRg st="0" end="0"/>
                                            </p:txEl>
                                          </p:spTgt>
                                        </p:tgtEl>
                                        <p:attrNameLst>
                                          <p:attrName>style.visibility</p:attrName>
                                        </p:attrNameLst>
                                      </p:cBhvr>
                                      <p:to>
                                        <p:strVal val="visible"/>
                                      </p:to>
                                    </p:set>
                                    <p:animEffect transition="in" filter="fade">
                                      <p:cBhvr>
                                        <p:cTn id="56" dur="500"/>
                                        <p:tgtEl>
                                          <p:spTgt spid="71685">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1685">
                                            <p:txEl>
                                              <p:pRg st="1" end="1"/>
                                            </p:txEl>
                                          </p:spTgt>
                                        </p:tgtEl>
                                        <p:attrNameLst>
                                          <p:attrName>style.visibility</p:attrName>
                                        </p:attrNameLst>
                                      </p:cBhvr>
                                      <p:to>
                                        <p:strVal val="visible"/>
                                      </p:to>
                                    </p:set>
                                    <p:animEffect transition="in" filter="fade">
                                      <p:cBhvr>
                                        <p:cTn id="61" dur="500"/>
                                        <p:tgtEl>
                                          <p:spTgt spid="716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CA62E6B-B8E9-48A9-BA8F-EF7E3CCE5D13}"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3732" name="Text Box 3"/>
          <p:cNvSpPr txBox="1">
            <a:spLocks noChangeArrowheads="1"/>
          </p:cNvSpPr>
          <p:nvPr/>
        </p:nvSpPr>
        <p:spPr bwMode="auto">
          <a:xfrm>
            <a:off x="228600" y="1447800"/>
            <a:ext cx="891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ea typeface="华文细黑" panose="02010600040101010101" pitchFamily="2" charset="-122"/>
              </a:rPr>
              <a:t>        </a:t>
            </a:r>
            <a:r>
              <a:rPr kumimoji="1" lang="zh-CN" altLang="en-US" sz="2400" b="1" dirty="0">
                <a:latin typeface="楷体_GB2312" pitchFamily="49" charset="-122"/>
                <a:ea typeface="楷体_GB2312" pitchFamily="49" charset="-122"/>
              </a:rPr>
              <a:t>我们把这种按自顶向下或自左向右的方式求得的属性称为继承属性。对这种属性在其前面冠以</a:t>
            </a:r>
            <a:r>
              <a:rPr kumimoji="1" lang="zh-CN" altLang="en-US" sz="2400" b="1" dirty="0">
                <a:ea typeface="楷体_GB2312" pitchFamily="49" charset="-122"/>
              </a:rPr>
              <a:t>“</a:t>
            </a:r>
            <a:r>
              <a:rPr kumimoji="1" lang="zh-CN" altLang="en-US" sz="2400" b="1" dirty="0">
                <a:latin typeface="楷体_GB2312" pitchFamily="49" charset="-122"/>
                <a:ea typeface="楷体_GB2312" pitchFamily="49" charset="-122"/>
              </a:rPr>
              <a:t>↓</a:t>
            </a:r>
            <a:r>
              <a:rPr kumimoji="1" lang="zh-CN" altLang="en-US" sz="2400" b="1" dirty="0">
                <a:ea typeface="楷体_GB2312" pitchFamily="49" charset="-122"/>
              </a:rPr>
              <a:t>”</a:t>
            </a:r>
            <a:r>
              <a:rPr kumimoji="1" lang="zh-CN" altLang="en-US" sz="2400" b="1" dirty="0">
                <a:latin typeface="楷体_GB2312" pitchFamily="49" charset="-122"/>
                <a:ea typeface="楷体_GB2312" pitchFamily="49" charset="-122"/>
              </a:rPr>
              <a:t>表示。</a:t>
            </a:r>
            <a:r>
              <a:rPr kumimoji="1" lang="zh-CN" altLang="en-US" sz="2400" b="1" dirty="0">
                <a:solidFill>
                  <a:srgbClr val="FF0000"/>
                </a:solidFill>
                <a:latin typeface="楷体_GB2312" pitchFamily="49" charset="-122"/>
                <a:ea typeface="楷体_GB2312" pitchFamily="49" charset="-122"/>
              </a:rPr>
              <a:t> </a:t>
            </a:r>
            <a:endParaRPr kumimoji="1" lang="zh-CN" altLang="en-US" sz="2400" b="1" dirty="0">
              <a:solidFill>
                <a:srgbClr val="FF0000"/>
              </a:solidFill>
              <a:latin typeface="楷体_GB2312" pitchFamily="49" charset="-122"/>
              <a:ea typeface="楷体_GB2312" pitchFamily="49" charset="-122"/>
            </a:endParaRPr>
          </a:p>
        </p:txBody>
      </p:sp>
      <p:grpSp>
        <p:nvGrpSpPr>
          <p:cNvPr id="7" name="组合 6"/>
          <p:cNvGrpSpPr/>
          <p:nvPr/>
        </p:nvGrpSpPr>
        <p:grpSpPr>
          <a:xfrm>
            <a:off x="323850" y="2667000"/>
            <a:ext cx="8820150" cy="4002088"/>
            <a:chOff x="323850" y="2667000"/>
            <a:chExt cx="8820150" cy="4002088"/>
          </a:xfrm>
        </p:grpSpPr>
        <p:sp>
          <p:nvSpPr>
            <p:cNvPr id="73733" name="Text Box 18"/>
            <p:cNvSpPr txBox="1">
              <a:spLocks noChangeArrowheads="1"/>
            </p:cNvSpPr>
            <p:nvPr/>
          </p:nvSpPr>
          <p:spPr bwMode="auto">
            <a:xfrm>
              <a:off x="7186613" y="5068888"/>
              <a:ext cx="1957387" cy="558800"/>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dirty="0">
                  <a:solidFill>
                    <a:srgbClr val="000000"/>
                  </a:solidFill>
                  <a:ea typeface="华文细黑" panose="02010600040101010101" pitchFamily="2" charset="-122"/>
                </a:rPr>
                <a:t>变量表</a:t>
              </a:r>
              <a:r>
                <a:rPr kumimoji="1" lang="zh-CN" altLang="en-US" sz="2400" b="1" baseline="-30000" dirty="0">
                  <a:solidFill>
                    <a:srgbClr val="FF0000"/>
                  </a:solidFill>
                  <a:ea typeface="华文细黑" panose="02010600040101010101" pitchFamily="2" charset="-122"/>
                </a:rPr>
                <a:t>↓</a:t>
              </a:r>
              <a:r>
                <a:rPr kumimoji="1" lang="en-US" altLang="zh-CN" sz="2400" b="1" baseline="-30000" dirty="0" err="1">
                  <a:solidFill>
                    <a:srgbClr val="FF0000"/>
                  </a:solidFill>
                  <a:ea typeface="华文细黑" panose="02010600040101010101" pitchFamily="2" charset="-122"/>
                </a:rPr>
                <a:t>int</a:t>
              </a:r>
              <a:r>
                <a:rPr kumimoji="1" lang="en-US" altLang="zh-CN" sz="3600" dirty="0">
                  <a:solidFill>
                    <a:srgbClr val="000000"/>
                  </a:solidFill>
                  <a:ea typeface="华文细黑" panose="02010600040101010101" pitchFamily="2" charset="-122"/>
                </a:rPr>
                <a:t> </a:t>
              </a:r>
              <a:endParaRPr kumimoji="1" lang="en-US" altLang="zh-CN" sz="3600" dirty="0">
                <a:solidFill>
                  <a:srgbClr val="000000"/>
                </a:solidFill>
                <a:ea typeface="华文细黑" panose="02010600040101010101" pitchFamily="2" charset="-122"/>
              </a:endParaRPr>
            </a:p>
          </p:txBody>
        </p:sp>
        <p:grpSp>
          <p:nvGrpSpPr>
            <p:cNvPr id="2" name="组合 1"/>
            <p:cNvGrpSpPr/>
            <p:nvPr/>
          </p:nvGrpSpPr>
          <p:grpSpPr bwMode="auto">
            <a:xfrm>
              <a:off x="323850" y="2667000"/>
              <a:ext cx="8280400" cy="4002088"/>
              <a:chOff x="323850" y="2667000"/>
              <a:chExt cx="8280400" cy="4002088"/>
            </a:xfrm>
          </p:grpSpPr>
          <p:sp>
            <p:nvSpPr>
              <p:cNvPr id="73736" name="Text Box 5"/>
              <p:cNvSpPr txBox="1">
                <a:spLocks noChangeArrowheads="1"/>
              </p:cNvSpPr>
              <p:nvPr/>
            </p:nvSpPr>
            <p:spPr bwMode="auto">
              <a:xfrm>
                <a:off x="3262313" y="2667000"/>
                <a:ext cx="1676400" cy="373063"/>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a:solidFill>
                      <a:srgbClr val="000000"/>
                    </a:solidFill>
                    <a:ea typeface="华文细黑" panose="02010600040101010101" pitchFamily="2" charset="-122"/>
                  </a:rPr>
                  <a:t>声明语句</a:t>
                </a:r>
                <a:r>
                  <a:rPr kumimoji="1" lang="zh-CN" altLang="en-US" sz="2400">
                    <a:ea typeface="华文细黑" panose="02010600040101010101" pitchFamily="2" charset="-122"/>
                  </a:rPr>
                  <a:t> </a:t>
                </a:r>
                <a:endParaRPr kumimoji="1" lang="zh-CN" altLang="en-US" sz="2400">
                  <a:ea typeface="华文细黑" panose="02010600040101010101" pitchFamily="2" charset="-122"/>
                </a:endParaRPr>
              </a:p>
            </p:txBody>
          </p:sp>
          <p:sp>
            <p:nvSpPr>
              <p:cNvPr id="73737" name="Text Box 6"/>
              <p:cNvSpPr txBox="1">
                <a:spLocks noChangeArrowheads="1"/>
              </p:cNvSpPr>
              <p:nvPr/>
            </p:nvSpPr>
            <p:spPr bwMode="auto">
              <a:xfrm>
                <a:off x="7308850" y="2882900"/>
                <a:ext cx="457200" cy="374650"/>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dirty="0">
                    <a:solidFill>
                      <a:srgbClr val="000000"/>
                    </a:solidFill>
                    <a:ea typeface="华文细黑" panose="02010600040101010101" pitchFamily="2" charset="-122"/>
                  </a:rPr>
                  <a:t>；</a:t>
                </a:r>
                <a:endParaRPr kumimoji="1" lang="zh-CN" altLang="en-US" sz="2400" dirty="0">
                  <a:ea typeface="华文细黑" panose="02010600040101010101" pitchFamily="2" charset="-122"/>
                </a:endParaRPr>
              </a:p>
            </p:txBody>
          </p:sp>
          <p:sp>
            <p:nvSpPr>
              <p:cNvPr id="73738" name="Text Box 7"/>
              <p:cNvSpPr txBox="1">
                <a:spLocks noChangeArrowheads="1"/>
              </p:cNvSpPr>
              <p:nvPr/>
            </p:nvSpPr>
            <p:spPr bwMode="auto">
              <a:xfrm>
                <a:off x="3419475" y="3644900"/>
                <a:ext cx="2520950" cy="760412"/>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15000"/>
                  </a:spcBef>
                </a:pPr>
                <a:r>
                  <a:rPr kumimoji="1" lang="en-US" altLang="zh-CN" sz="2400">
                    <a:solidFill>
                      <a:srgbClr val="000066"/>
                    </a:solidFill>
                    <a:ea typeface="华文细黑" panose="02010600040101010101" pitchFamily="2" charset="-122"/>
                  </a:rPr>
                  <a:t>@SET_TYPE</a:t>
                </a:r>
                <a:r>
                  <a:rPr kumimoji="1" lang="en-US" altLang="zh-CN" sz="2400" b="1" baseline="-30000">
                    <a:solidFill>
                      <a:srgbClr val="FF0000"/>
                    </a:solidFill>
                    <a:ea typeface="华文细黑" panose="02010600040101010101" pitchFamily="2" charset="-122"/>
                  </a:rPr>
                  <a:t>↓a, int</a:t>
                </a:r>
                <a:r>
                  <a:rPr kumimoji="1" lang="en-US" altLang="zh-CN" sz="2200">
                    <a:solidFill>
                      <a:srgbClr val="000000"/>
                    </a:solidFill>
                    <a:ea typeface="华文细黑" panose="02010600040101010101" pitchFamily="2" charset="-122"/>
                  </a:rPr>
                  <a:t> </a:t>
                </a:r>
                <a:endParaRPr kumimoji="1" lang="en-US" altLang="zh-CN" sz="2200">
                  <a:solidFill>
                    <a:srgbClr val="000000"/>
                  </a:solidFill>
                  <a:ea typeface="华文细黑" panose="02010600040101010101" pitchFamily="2" charset="-122"/>
                </a:endParaRPr>
              </a:p>
              <a:p>
                <a:pPr eaLnBrk="1" hangingPunct="1">
                  <a:spcBef>
                    <a:spcPct val="15000"/>
                  </a:spcBef>
                </a:pPr>
                <a:endParaRPr kumimoji="1" lang="en-US" altLang="zh-CN" sz="2200">
                  <a:solidFill>
                    <a:srgbClr val="000000"/>
                  </a:solidFill>
                  <a:ea typeface="华文细黑" panose="02010600040101010101" pitchFamily="2" charset="-122"/>
                </a:endParaRPr>
              </a:p>
            </p:txBody>
          </p:sp>
          <p:sp>
            <p:nvSpPr>
              <p:cNvPr id="73739" name="Text Box 8"/>
              <p:cNvSpPr txBox="1">
                <a:spLocks noChangeArrowheads="1"/>
              </p:cNvSpPr>
              <p:nvPr/>
            </p:nvSpPr>
            <p:spPr bwMode="auto">
              <a:xfrm>
                <a:off x="2347913" y="3644900"/>
                <a:ext cx="914400" cy="893762"/>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a:solidFill>
                      <a:srgbClr val="000000"/>
                    </a:solidFill>
                    <a:ea typeface="华文细黑" panose="02010600040101010101" pitchFamily="2" charset="-122"/>
                  </a:rPr>
                  <a:t>ID</a:t>
                </a:r>
                <a:r>
                  <a:rPr kumimoji="1" lang="en-US" altLang="zh-CN" sz="3600" baseline="-30000">
                    <a:solidFill>
                      <a:srgbClr val="000000"/>
                    </a:solidFill>
                    <a:ea typeface="华文细黑" panose="02010600040101010101" pitchFamily="2" charset="-122"/>
                  </a:rPr>
                  <a:t>↑a</a:t>
                </a:r>
                <a:endParaRPr kumimoji="1" lang="en-US" altLang="zh-CN" sz="3600" baseline="-30000">
                  <a:solidFill>
                    <a:srgbClr val="000000"/>
                  </a:solidFill>
                  <a:ea typeface="华文细黑" panose="02010600040101010101" pitchFamily="2" charset="-122"/>
                </a:endParaRPr>
              </a:p>
              <a:p>
                <a:pPr algn="ctr" eaLnBrk="1" hangingPunct="1">
                  <a:spcBef>
                    <a:spcPct val="50000"/>
                  </a:spcBef>
                </a:pPr>
                <a:r>
                  <a:rPr kumimoji="1" lang="en-US" altLang="zh-CN" sz="2000">
                    <a:solidFill>
                      <a:srgbClr val="000000"/>
                    </a:solidFill>
                    <a:ea typeface="华文细黑" panose="02010600040101010101" pitchFamily="2" charset="-122"/>
                  </a:rPr>
                  <a:t> </a:t>
                </a:r>
                <a:endParaRPr kumimoji="1" lang="en-US" altLang="zh-CN" sz="2000">
                  <a:solidFill>
                    <a:srgbClr val="000000"/>
                  </a:solidFill>
                  <a:ea typeface="华文细黑" panose="02010600040101010101" pitchFamily="2" charset="-122"/>
                </a:endParaRPr>
              </a:p>
            </p:txBody>
          </p:sp>
          <p:sp>
            <p:nvSpPr>
              <p:cNvPr id="73740" name="Text Box 9"/>
              <p:cNvSpPr txBox="1">
                <a:spLocks noChangeArrowheads="1"/>
              </p:cNvSpPr>
              <p:nvPr/>
            </p:nvSpPr>
            <p:spPr bwMode="auto">
              <a:xfrm>
                <a:off x="323850" y="3644900"/>
                <a:ext cx="1871663" cy="893762"/>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a:solidFill>
                      <a:srgbClr val="000000"/>
                    </a:solidFill>
                    <a:ea typeface="华文细黑" panose="02010600040101010101" pitchFamily="2" charset="-122"/>
                  </a:rPr>
                  <a:t>TYPE</a:t>
                </a:r>
                <a:r>
                  <a:rPr kumimoji="1" lang="en-US" altLang="zh-CN" sz="3600" baseline="-30000">
                    <a:solidFill>
                      <a:srgbClr val="000000"/>
                    </a:solidFill>
                    <a:ea typeface="华文细黑" panose="02010600040101010101" pitchFamily="2" charset="-122"/>
                  </a:rPr>
                  <a:t>↑int</a:t>
                </a:r>
                <a:r>
                  <a:rPr kumimoji="1" lang="en-US" altLang="zh-CN" sz="2000">
                    <a:solidFill>
                      <a:srgbClr val="000000"/>
                    </a:solidFill>
                    <a:ea typeface="华文细黑" panose="02010600040101010101" pitchFamily="2" charset="-122"/>
                  </a:rPr>
                  <a:t> </a:t>
                </a:r>
                <a:endParaRPr kumimoji="1" lang="en-US" altLang="zh-CN" sz="2000">
                  <a:solidFill>
                    <a:srgbClr val="000000"/>
                  </a:solidFill>
                  <a:ea typeface="华文细黑" panose="02010600040101010101" pitchFamily="2" charset="-122"/>
                </a:endParaRPr>
              </a:p>
              <a:p>
                <a:pPr algn="ctr" eaLnBrk="1" hangingPunct="1">
                  <a:spcBef>
                    <a:spcPct val="50000"/>
                  </a:spcBef>
                </a:pPr>
                <a:endParaRPr kumimoji="1" lang="zh-CN" altLang="en-US" sz="2000">
                  <a:solidFill>
                    <a:srgbClr val="000000"/>
                  </a:solidFill>
                  <a:ea typeface="华文细黑" panose="02010600040101010101" pitchFamily="2" charset="-122"/>
                </a:endParaRPr>
              </a:p>
            </p:txBody>
          </p:sp>
          <p:sp>
            <p:nvSpPr>
              <p:cNvPr id="73741" name="Text Box 10"/>
              <p:cNvSpPr txBox="1">
                <a:spLocks noChangeArrowheads="1"/>
              </p:cNvSpPr>
              <p:nvPr/>
            </p:nvSpPr>
            <p:spPr bwMode="auto">
              <a:xfrm>
                <a:off x="6062663" y="3644900"/>
                <a:ext cx="1944687" cy="831850"/>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a:solidFill>
                      <a:srgbClr val="000000"/>
                    </a:solidFill>
                    <a:ea typeface="华文细黑" panose="02010600040101010101" pitchFamily="2" charset="-122"/>
                  </a:rPr>
                  <a:t>变量表</a:t>
                </a:r>
                <a:r>
                  <a:rPr kumimoji="1" lang="zh-CN" altLang="en-US" sz="2400" b="1" baseline="-30000">
                    <a:solidFill>
                      <a:srgbClr val="FF0000"/>
                    </a:solidFill>
                    <a:ea typeface="华文细黑" panose="02010600040101010101" pitchFamily="2" charset="-122"/>
                  </a:rPr>
                  <a:t>↓</a:t>
                </a:r>
                <a:r>
                  <a:rPr kumimoji="1" lang="en-US" altLang="zh-CN" sz="2400" b="1" baseline="-30000">
                    <a:solidFill>
                      <a:srgbClr val="FF0000"/>
                    </a:solidFill>
                    <a:ea typeface="华文细黑" panose="02010600040101010101" pitchFamily="2" charset="-122"/>
                  </a:rPr>
                  <a:t>int</a:t>
                </a:r>
                <a:endParaRPr kumimoji="1" lang="en-US" altLang="zh-CN" sz="2400" b="1" baseline="-30000">
                  <a:solidFill>
                    <a:srgbClr val="FF0000"/>
                  </a:solidFill>
                  <a:ea typeface="华文细黑" panose="02010600040101010101" pitchFamily="2" charset="-122"/>
                </a:endParaRPr>
              </a:p>
              <a:p>
                <a:pPr algn="ctr" eaLnBrk="1" hangingPunct="1">
                  <a:spcBef>
                    <a:spcPct val="50000"/>
                  </a:spcBef>
                </a:pPr>
                <a:endParaRPr kumimoji="1" lang="zh-CN" altLang="en-US" sz="2000" b="1">
                  <a:solidFill>
                    <a:srgbClr val="FF0000"/>
                  </a:solidFill>
                  <a:ea typeface="华文细黑" panose="02010600040101010101" pitchFamily="2" charset="-122"/>
                </a:endParaRPr>
              </a:p>
            </p:txBody>
          </p:sp>
          <p:cxnSp>
            <p:nvCxnSpPr>
              <p:cNvPr id="73742" name="AutoShape 11"/>
              <p:cNvCxnSpPr>
                <a:cxnSpLocks noChangeShapeType="1"/>
                <a:stCxn id="73736" idx="2"/>
                <a:endCxn id="73740" idx="0"/>
              </p:cNvCxnSpPr>
              <p:nvPr/>
            </p:nvCxnSpPr>
            <p:spPr bwMode="auto">
              <a:xfrm flipH="1">
                <a:off x="1259682" y="3040063"/>
                <a:ext cx="2840831" cy="60483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73743" name="AutoShape 12"/>
              <p:cNvCxnSpPr>
                <a:cxnSpLocks noChangeShapeType="1"/>
                <a:stCxn id="73736" idx="2"/>
                <a:endCxn id="73739" idx="0"/>
              </p:cNvCxnSpPr>
              <p:nvPr/>
            </p:nvCxnSpPr>
            <p:spPr bwMode="auto">
              <a:xfrm flipH="1">
                <a:off x="2805113" y="3040063"/>
                <a:ext cx="1295400" cy="60483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73744" name="AutoShape 13"/>
              <p:cNvCxnSpPr>
                <a:cxnSpLocks noChangeShapeType="1"/>
                <a:stCxn id="73736" idx="2"/>
                <a:endCxn id="73738" idx="0"/>
              </p:cNvCxnSpPr>
              <p:nvPr/>
            </p:nvCxnSpPr>
            <p:spPr bwMode="auto">
              <a:xfrm>
                <a:off x="4100513" y="3040063"/>
                <a:ext cx="579437" cy="60483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73745" name="AutoShape 14"/>
              <p:cNvCxnSpPr>
                <a:cxnSpLocks noChangeShapeType="1"/>
                <a:stCxn id="73736" idx="2"/>
                <a:endCxn id="73741" idx="0"/>
              </p:cNvCxnSpPr>
              <p:nvPr/>
            </p:nvCxnSpPr>
            <p:spPr bwMode="auto">
              <a:xfrm>
                <a:off x="4100513" y="3040063"/>
                <a:ext cx="2934494" cy="60483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73746" name="AutoShape 15"/>
              <p:cNvCxnSpPr>
                <a:cxnSpLocks noChangeShapeType="1"/>
                <a:stCxn id="73736" idx="3"/>
                <a:endCxn id="73737" idx="1"/>
              </p:cNvCxnSpPr>
              <p:nvPr/>
            </p:nvCxnSpPr>
            <p:spPr bwMode="auto">
              <a:xfrm>
                <a:off x="4938713" y="2854325"/>
                <a:ext cx="2370137" cy="21590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73747" name="Text Box 16"/>
              <p:cNvSpPr txBox="1">
                <a:spLocks noChangeArrowheads="1"/>
              </p:cNvSpPr>
              <p:nvPr/>
            </p:nvSpPr>
            <p:spPr bwMode="auto">
              <a:xfrm>
                <a:off x="5103813" y="5068888"/>
                <a:ext cx="1981200" cy="1152525"/>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a:solidFill>
                      <a:srgbClr val="000066"/>
                    </a:solidFill>
                    <a:ea typeface="华文细黑" panose="02010600040101010101" pitchFamily="2" charset="-122"/>
                  </a:rPr>
                  <a:t>@</a:t>
                </a:r>
                <a:r>
                  <a:rPr kumimoji="1" lang="en-US" altLang="zh-CN" sz="2400" dirty="0" err="1">
                    <a:solidFill>
                      <a:srgbClr val="000066"/>
                    </a:solidFill>
                    <a:ea typeface="华文细黑" panose="02010600040101010101" pitchFamily="2" charset="-122"/>
                  </a:rPr>
                  <a:t>SET_TYPE</a:t>
                </a:r>
                <a:r>
                  <a:rPr kumimoji="1" lang="en-US" altLang="zh-CN" sz="3200" b="1" baseline="-30000" dirty="0" err="1">
                    <a:solidFill>
                      <a:srgbClr val="FF0000"/>
                    </a:solidFill>
                    <a:ea typeface="华文细黑" panose="02010600040101010101" pitchFamily="2" charset="-122"/>
                  </a:rPr>
                  <a:t>↓b</a:t>
                </a:r>
                <a:r>
                  <a:rPr kumimoji="1" lang="en-US" altLang="zh-CN" sz="3200" b="1" baseline="-30000" dirty="0">
                    <a:solidFill>
                      <a:srgbClr val="FF0000"/>
                    </a:solidFill>
                    <a:ea typeface="华文细黑" panose="02010600040101010101" pitchFamily="2" charset="-122"/>
                  </a:rPr>
                  <a:t>, </a:t>
                </a:r>
                <a:r>
                  <a:rPr kumimoji="1" lang="en-US" altLang="zh-CN" sz="3200" b="1" baseline="-30000" dirty="0" err="1">
                    <a:solidFill>
                      <a:srgbClr val="FF0000"/>
                    </a:solidFill>
                    <a:ea typeface="华文细黑" panose="02010600040101010101" pitchFamily="2" charset="-122"/>
                  </a:rPr>
                  <a:t>int</a:t>
                </a:r>
                <a:r>
                  <a:rPr kumimoji="1" lang="en-US" altLang="zh-CN" sz="2000" dirty="0">
                    <a:solidFill>
                      <a:srgbClr val="FF0000"/>
                    </a:solidFill>
                    <a:ea typeface="华文细黑" panose="02010600040101010101" pitchFamily="2" charset="-122"/>
                  </a:rPr>
                  <a:t> </a:t>
                </a:r>
                <a:endParaRPr kumimoji="1" lang="en-US" altLang="zh-CN" sz="2000" dirty="0">
                  <a:solidFill>
                    <a:srgbClr val="FF0000"/>
                  </a:solidFill>
                  <a:ea typeface="华文细黑" panose="02010600040101010101" pitchFamily="2" charset="-122"/>
                </a:endParaRPr>
              </a:p>
              <a:p>
                <a:pPr algn="ctr" eaLnBrk="1" hangingPunct="1">
                  <a:spcBef>
                    <a:spcPct val="50000"/>
                  </a:spcBef>
                </a:pPr>
                <a:endParaRPr kumimoji="1" lang="zh-CN" altLang="en-US" sz="2000" dirty="0">
                  <a:solidFill>
                    <a:srgbClr val="FF0000"/>
                  </a:solidFill>
                  <a:ea typeface="华文细黑" panose="02010600040101010101" pitchFamily="2" charset="-122"/>
                </a:endParaRPr>
              </a:p>
            </p:txBody>
          </p:sp>
          <p:sp>
            <p:nvSpPr>
              <p:cNvPr id="73748" name="Text Box 17"/>
              <p:cNvSpPr txBox="1">
                <a:spLocks noChangeArrowheads="1"/>
              </p:cNvSpPr>
              <p:nvPr/>
            </p:nvSpPr>
            <p:spPr bwMode="auto">
              <a:xfrm>
                <a:off x="4068763" y="5068888"/>
                <a:ext cx="914400" cy="787400"/>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err="1">
                    <a:solidFill>
                      <a:srgbClr val="000000"/>
                    </a:solidFill>
                    <a:ea typeface="华文细黑" panose="02010600040101010101" pitchFamily="2" charset="-122"/>
                  </a:rPr>
                  <a:t>ID</a:t>
                </a:r>
                <a:r>
                  <a:rPr kumimoji="1" lang="en-US" altLang="zh-CN" sz="2400" baseline="-30000" dirty="0" err="1">
                    <a:solidFill>
                      <a:srgbClr val="000000"/>
                    </a:solidFill>
                    <a:ea typeface="华文细黑" panose="02010600040101010101" pitchFamily="2" charset="-122"/>
                  </a:rPr>
                  <a:t>↑b</a:t>
                </a:r>
                <a:endParaRPr kumimoji="1" lang="en-US" altLang="zh-CN" sz="2400" baseline="-30000" dirty="0">
                  <a:solidFill>
                    <a:srgbClr val="000000"/>
                  </a:solidFill>
                  <a:ea typeface="华文细黑" panose="02010600040101010101" pitchFamily="2" charset="-122"/>
                </a:endParaRPr>
              </a:p>
              <a:p>
                <a:pPr algn="ctr" eaLnBrk="1" hangingPunct="1">
                  <a:spcBef>
                    <a:spcPct val="50000"/>
                  </a:spcBef>
                </a:pPr>
                <a:endParaRPr kumimoji="1" lang="en-US" altLang="zh-CN" sz="1800" dirty="0">
                  <a:solidFill>
                    <a:srgbClr val="000000"/>
                  </a:solidFill>
                  <a:ea typeface="华文细黑" panose="02010600040101010101" pitchFamily="2" charset="-122"/>
                </a:endParaRPr>
              </a:p>
            </p:txBody>
          </p:sp>
          <p:cxnSp>
            <p:nvCxnSpPr>
              <p:cNvPr id="73749" name="AutoShape 19"/>
              <p:cNvCxnSpPr>
                <a:cxnSpLocks noChangeShapeType="1"/>
                <a:stCxn id="73741" idx="2"/>
                <a:endCxn id="73748" idx="0"/>
              </p:cNvCxnSpPr>
              <p:nvPr/>
            </p:nvCxnSpPr>
            <p:spPr bwMode="auto">
              <a:xfrm flipH="1">
                <a:off x="4525963" y="4476750"/>
                <a:ext cx="2509044" cy="592138"/>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73750" name="AutoShape 20"/>
              <p:cNvCxnSpPr>
                <a:cxnSpLocks noChangeShapeType="1"/>
                <a:stCxn id="73741" idx="2"/>
                <a:endCxn id="73747" idx="0"/>
              </p:cNvCxnSpPr>
              <p:nvPr/>
            </p:nvCxnSpPr>
            <p:spPr bwMode="auto">
              <a:xfrm flipH="1">
                <a:off x="6094413" y="4476750"/>
                <a:ext cx="940594" cy="592138"/>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73751" name="AutoShape 21"/>
              <p:cNvCxnSpPr>
                <a:cxnSpLocks noChangeShapeType="1"/>
                <a:stCxn id="73741" idx="2"/>
                <a:endCxn id="73733" idx="0"/>
              </p:cNvCxnSpPr>
              <p:nvPr/>
            </p:nvCxnSpPr>
            <p:spPr bwMode="auto">
              <a:xfrm>
                <a:off x="7035007" y="4476750"/>
                <a:ext cx="1130300" cy="592138"/>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73752" name="Text Box 22"/>
              <p:cNvSpPr txBox="1">
                <a:spLocks noChangeArrowheads="1"/>
              </p:cNvSpPr>
              <p:nvPr/>
            </p:nvSpPr>
            <p:spPr bwMode="auto">
              <a:xfrm>
                <a:off x="3419475" y="5068888"/>
                <a:ext cx="457200" cy="374650"/>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dirty="0">
                    <a:solidFill>
                      <a:srgbClr val="000000"/>
                    </a:solidFill>
                    <a:ea typeface="华文细黑" panose="02010600040101010101" pitchFamily="2" charset="-122"/>
                  </a:rPr>
                  <a:t>，</a:t>
                </a:r>
                <a:endParaRPr kumimoji="1" lang="zh-CN" altLang="en-US" sz="2400" dirty="0">
                  <a:ea typeface="华文细黑" panose="02010600040101010101" pitchFamily="2" charset="-122"/>
                </a:endParaRPr>
              </a:p>
            </p:txBody>
          </p:sp>
          <p:sp>
            <p:nvSpPr>
              <p:cNvPr id="73753" name="Text Box 23"/>
              <p:cNvSpPr txBox="1">
                <a:spLocks noChangeArrowheads="1"/>
              </p:cNvSpPr>
              <p:nvPr/>
            </p:nvSpPr>
            <p:spPr bwMode="auto">
              <a:xfrm>
                <a:off x="8147050" y="6294438"/>
                <a:ext cx="457200" cy="374650"/>
              </a:xfrm>
              <a:prstGeom prst="rect">
                <a:avLst/>
              </a:prstGeom>
              <a:solidFill>
                <a:srgbClr val="CCECFF"/>
              </a:solidFill>
              <a:ln w="9525">
                <a:solidFill>
                  <a:schemeClr val="tx1"/>
                </a:solidFill>
                <a:miter lim="800000"/>
              </a:ln>
            </p:spPr>
            <p:txBody>
              <a:bodyPr lIns="0" tIns="0" r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a:solidFill>
                      <a:srgbClr val="000000"/>
                    </a:solidFill>
                    <a:ea typeface="华文细黑" panose="02010600040101010101" pitchFamily="2" charset="-122"/>
                  </a:rPr>
                  <a:t>ε</a:t>
                </a:r>
                <a:r>
                  <a:rPr kumimoji="1" lang="en-US" altLang="zh-CN" sz="2000" dirty="0">
                    <a:solidFill>
                      <a:srgbClr val="000000"/>
                    </a:solidFill>
                    <a:ea typeface="华文细黑" panose="02010600040101010101" pitchFamily="2" charset="-122"/>
                  </a:rPr>
                  <a:t> </a:t>
                </a:r>
                <a:endParaRPr kumimoji="1" lang="en-US" altLang="zh-CN" sz="2000" dirty="0">
                  <a:solidFill>
                    <a:srgbClr val="000000"/>
                  </a:solidFill>
                  <a:ea typeface="华文细黑" panose="02010600040101010101" pitchFamily="2" charset="-122"/>
                </a:endParaRPr>
              </a:p>
            </p:txBody>
          </p:sp>
          <p:cxnSp>
            <p:nvCxnSpPr>
              <p:cNvPr id="3" name="AutoShape 24"/>
              <p:cNvCxnSpPr>
                <a:cxnSpLocks noChangeShapeType="1"/>
                <a:stCxn id="73741" idx="2"/>
                <a:endCxn id="73752" idx="0"/>
              </p:cNvCxnSpPr>
              <p:nvPr/>
            </p:nvCxnSpPr>
            <p:spPr bwMode="auto">
              <a:xfrm flipH="1">
                <a:off x="3648075" y="4476750"/>
                <a:ext cx="3386932" cy="592138"/>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73755" name="AutoShape 25"/>
              <p:cNvCxnSpPr>
                <a:cxnSpLocks noChangeShapeType="1"/>
                <a:stCxn id="73733" idx="2"/>
                <a:endCxn id="73753" idx="0"/>
              </p:cNvCxnSpPr>
              <p:nvPr/>
            </p:nvCxnSpPr>
            <p:spPr bwMode="auto">
              <a:xfrm>
                <a:off x="8165307" y="5627688"/>
                <a:ext cx="210343" cy="66675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grpSp>
      <p:sp>
        <p:nvSpPr>
          <p:cNvPr id="73754" name="Text Box 26"/>
          <p:cNvSpPr txBox="1">
            <a:spLocks noChangeArrowheads="1"/>
          </p:cNvSpPr>
          <p:nvPr/>
        </p:nvSpPr>
        <p:spPr bwMode="auto">
          <a:xfrm>
            <a:off x="525463" y="891381"/>
            <a:ext cx="891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000066"/>
                </a:solidFill>
                <a:ea typeface="华文细黑" panose="02010600040101010101" pitchFamily="2" charset="-122"/>
              </a:rPr>
              <a:t>    </a:t>
            </a:r>
            <a:r>
              <a:rPr kumimoji="1" lang="en-US" altLang="zh-CN" sz="2400" b="1" dirty="0" err="1">
                <a:solidFill>
                  <a:srgbClr val="000066"/>
                </a:solidFill>
                <a:ea typeface="华文细黑" panose="02010600040101010101" pitchFamily="2" charset="-122"/>
              </a:rPr>
              <a:t>TYPE</a:t>
            </a:r>
            <a:r>
              <a:rPr kumimoji="1" lang="en-US" altLang="zh-CN" sz="2400" b="1" baseline="-30000" dirty="0" err="1">
                <a:solidFill>
                  <a:srgbClr val="000066"/>
                </a:solidFill>
                <a:ea typeface="华文细黑" panose="02010600040101010101" pitchFamily="2" charset="-122"/>
              </a:rPr>
              <a:t>↑int</a:t>
            </a:r>
            <a:r>
              <a:rPr kumimoji="1" lang="en-US" altLang="zh-CN" sz="2400" b="1" dirty="0">
                <a:solidFill>
                  <a:srgbClr val="000066"/>
                </a:solidFill>
                <a:ea typeface="华文细黑" panose="02010600040101010101" pitchFamily="2" charset="-122"/>
              </a:rPr>
              <a:t> </a:t>
            </a:r>
            <a:r>
              <a:rPr kumimoji="1" lang="en-US" altLang="zh-CN" sz="2400" b="1" dirty="0" err="1">
                <a:solidFill>
                  <a:srgbClr val="000066"/>
                </a:solidFill>
                <a:ea typeface="华文细黑" panose="02010600040101010101" pitchFamily="2" charset="-122"/>
              </a:rPr>
              <a:t>ID</a:t>
            </a:r>
            <a:r>
              <a:rPr kumimoji="1" lang="en-US" altLang="zh-CN" sz="2400" b="1" baseline="-30000" dirty="0" err="1">
                <a:solidFill>
                  <a:srgbClr val="000066"/>
                </a:solidFill>
                <a:ea typeface="华文细黑" panose="02010600040101010101" pitchFamily="2" charset="-122"/>
              </a:rPr>
              <a:t>↑a</a:t>
            </a:r>
            <a:r>
              <a:rPr kumimoji="1" lang="en-US" altLang="zh-CN" sz="2400" b="1" dirty="0">
                <a:solidFill>
                  <a:srgbClr val="000066"/>
                </a:solidFill>
                <a:ea typeface="华文细黑" panose="02010600040101010101" pitchFamily="2" charset="-122"/>
              </a:rPr>
              <a:t> ,</a:t>
            </a:r>
            <a:r>
              <a:rPr kumimoji="1" lang="en-US" altLang="zh-CN" sz="2400" b="1" dirty="0" err="1">
                <a:solidFill>
                  <a:srgbClr val="000066"/>
                </a:solidFill>
                <a:ea typeface="华文细黑" panose="02010600040101010101" pitchFamily="2" charset="-122"/>
              </a:rPr>
              <a:t>ID</a:t>
            </a:r>
            <a:r>
              <a:rPr kumimoji="1" lang="en-US" altLang="zh-CN" sz="2400" b="1" baseline="-30000" dirty="0" err="1">
                <a:solidFill>
                  <a:srgbClr val="000066"/>
                </a:solidFill>
                <a:ea typeface="华文细黑" panose="02010600040101010101" pitchFamily="2" charset="-122"/>
              </a:rPr>
              <a:t>↑b</a:t>
            </a:r>
            <a:r>
              <a:rPr kumimoji="1" lang="en-US" altLang="zh-CN" sz="2400" b="1" baseline="-30000" dirty="0">
                <a:solidFill>
                  <a:srgbClr val="000066"/>
                </a:solidFill>
                <a:ea typeface="华文细黑" panose="02010600040101010101" pitchFamily="2" charset="-122"/>
              </a:rPr>
              <a:t> </a:t>
            </a:r>
            <a:r>
              <a:rPr kumimoji="1" lang="zh-CN" altLang="en-US" sz="2400" b="1" dirty="0">
                <a:solidFill>
                  <a:srgbClr val="000066"/>
                </a:solidFill>
                <a:ea typeface="华文细黑" panose="02010600040101010101" pitchFamily="2" charset="-122"/>
              </a:rPr>
              <a:t>；　的语法树如下图：</a:t>
            </a:r>
            <a:r>
              <a:rPr kumimoji="1" lang="zh-CN" altLang="en-US" sz="1800" dirty="0">
                <a:solidFill>
                  <a:srgbClr val="FF0000"/>
                </a:solidFill>
                <a:ea typeface="华文细黑" panose="02010600040101010101" pitchFamily="2" charset="-122"/>
              </a:rPr>
              <a:t> </a:t>
            </a:r>
            <a:endParaRPr kumimoji="1" lang="zh-CN" altLang="en-US" sz="1800" dirty="0">
              <a:solidFill>
                <a:srgbClr val="FF0000"/>
              </a:solidFill>
              <a:ea typeface="华文细黑" panose="02010600040101010101" pitchFamily="2" charset="-122"/>
            </a:endParaRPr>
          </a:p>
        </p:txBody>
      </p:sp>
      <p:sp>
        <p:nvSpPr>
          <p:cNvPr id="30" name="Rectangle 2"/>
          <p:cNvSpPr txBox="1">
            <a:spLocks noChangeArrowheads="1"/>
          </p:cNvSpPr>
          <p:nvPr/>
        </p:nvSpPr>
        <p:spPr bwMode="auto">
          <a:xfrm>
            <a:off x="685800" y="30797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2800" b="1" kern="0" dirty="0">
                <a:solidFill>
                  <a:srgbClr val="FF0000"/>
                </a:solidFill>
                <a:latin typeface="华文细黑" panose="02010600040101010101" pitchFamily="2" charset="-122"/>
              </a:rPr>
              <a:t>2.</a:t>
            </a:r>
            <a:r>
              <a:rPr lang="zh-CN" altLang="en-US" sz="2800" b="1" kern="0" dirty="0">
                <a:solidFill>
                  <a:srgbClr val="FF0000"/>
                </a:solidFill>
                <a:latin typeface="华文细黑" panose="02010600040101010101" pitchFamily="2" charset="-122"/>
              </a:rPr>
              <a:t>继承属性</a:t>
            </a:r>
            <a:endParaRPr lang="zh-CN" altLang="en-US" sz="2800" b="1" kern="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54"/>
                                        </p:tgtEl>
                                        <p:attrNameLst>
                                          <p:attrName>style.visibility</p:attrName>
                                        </p:attrNameLst>
                                      </p:cBhvr>
                                      <p:to>
                                        <p:strVal val="visible"/>
                                      </p:to>
                                    </p:set>
                                    <p:animEffect transition="in" filter="wipe(left)">
                                      <p:cBhvr>
                                        <p:cTn id="7" dur="500"/>
                                        <p:tgtEl>
                                          <p:spTgt spid="7375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732"/>
                                        </p:tgtEl>
                                        <p:attrNameLst>
                                          <p:attrName>style.visibility</p:attrName>
                                        </p:attrNameLst>
                                      </p:cBhvr>
                                      <p:to>
                                        <p:strVal val="visible"/>
                                      </p:to>
                                    </p:set>
                                    <p:animEffect transition="in" filter="fade">
                                      <p:cBhvr>
                                        <p:cTn id="18"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5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E3953EA-E308-4DCE-BB0C-E49CD045C43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5780" name="Text Box 3"/>
          <p:cNvSpPr txBox="1">
            <a:spLocks noChangeArrowheads="1"/>
          </p:cNvSpPr>
          <p:nvPr/>
        </p:nvSpPr>
        <p:spPr bwMode="auto">
          <a:xfrm>
            <a:off x="95250" y="1052513"/>
            <a:ext cx="9048750" cy="51133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5000"/>
              </a:spcBef>
              <a:spcAft>
                <a:spcPct val="10000"/>
              </a:spcAft>
            </a:pPr>
            <a:r>
              <a:rPr lang="en-US" altLang="zh-CN" sz="2400" b="1" dirty="0">
                <a:solidFill>
                  <a:srgbClr val="000066"/>
                </a:solidFill>
                <a:ea typeface="华文细黑" panose="02010600040101010101" pitchFamily="2" charset="-122"/>
              </a:rPr>
              <a:t>3.</a:t>
            </a:r>
            <a:r>
              <a:rPr lang="zh-CN" altLang="en-US" sz="2400" b="1" dirty="0">
                <a:solidFill>
                  <a:srgbClr val="000066"/>
                </a:solidFill>
                <a:ea typeface="华文细黑" panose="02010600040101010101" pitchFamily="2" charset="-122"/>
              </a:rPr>
              <a:t>属性文法的求值规则</a:t>
            </a:r>
            <a:endParaRPr lang="zh-CN" altLang="en-US" sz="2400" b="1" dirty="0">
              <a:solidFill>
                <a:srgbClr val="000066"/>
              </a:solidFill>
              <a:ea typeface="华文细黑" panose="02010600040101010101" pitchFamily="2" charset="-122"/>
            </a:endParaRPr>
          </a:p>
          <a:p>
            <a:pPr algn="just" eaLnBrk="1" hangingPunct="1">
              <a:lnSpc>
                <a:spcPct val="110000"/>
              </a:lnSpc>
              <a:spcBef>
                <a:spcPct val="15000"/>
              </a:spcBef>
              <a:spcAft>
                <a:spcPct val="10000"/>
              </a:spcAft>
            </a:pPr>
            <a:r>
              <a:rPr kumimoji="1" lang="zh-CN" altLang="en-US" sz="2400" dirty="0">
                <a:ea typeface="华文细黑" panose="02010600040101010101" pitchFamily="2" charset="-122"/>
              </a:rPr>
              <a:t>       </a:t>
            </a:r>
            <a:r>
              <a:rPr kumimoji="1" lang="zh-CN" altLang="en-US" sz="2200" b="1" dirty="0">
                <a:ea typeface="华文细黑" panose="02010600040101010101" pitchFamily="2" charset="-122"/>
              </a:rPr>
              <a:t>当翻译文法的符号具有属性，并带有属性求值规则时，</a:t>
            </a:r>
            <a:endParaRPr kumimoji="1" lang="en-US" altLang="zh-CN" sz="2200" b="1" dirty="0">
              <a:ea typeface="华文细黑" panose="02010600040101010101" pitchFamily="2" charset="-122"/>
            </a:endParaRPr>
          </a:p>
          <a:p>
            <a:pPr algn="just" eaLnBrk="1" hangingPunct="1">
              <a:lnSpc>
                <a:spcPct val="110000"/>
              </a:lnSpc>
              <a:spcBef>
                <a:spcPct val="15000"/>
              </a:spcBef>
              <a:spcAft>
                <a:spcPct val="10000"/>
              </a:spcAft>
            </a:pPr>
            <a:r>
              <a:rPr kumimoji="1" lang="zh-CN" altLang="en-US" sz="2200" b="1" dirty="0">
                <a:ea typeface="华文细黑" panose="02010600040101010101" pitchFamily="2" charset="-122"/>
              </a:rPr>
              <a:t>就称为属性文法。其</a:t>
            </a:r>
            <a:r>
              <a:rPr kumimoji="1" lang="zh-CN" altLang="en-US" sz="2200" b="1" dirty="0">
                <a:solidFill>
                  <a:srgbClr val="3333CC"/>
                </a:solidFill>
                <a:ea typeface="华文细黑" panose="02010600040101010101" pitchFamily="2" charset="-122"/>
              </a:rPr>
              <a:t>属性求值规则</a:t>
            </a:r>
            <a:r>
              <a:rPr kumimoji="1" lang="zh-CN" altLang="en-US" sz="2200" b="1" dirty="0">
                <a:ea typeface="华文细黑" panose="02010600040101010101" pitchFamily="2" charset="-122"/>
              </a:rPr>
              <a:t>定义如下：</a:t>
            </a:r>
            <a:endParaRPr kumimoji="1" lang="zh-CN" altLang="en-US" sz="2200" b="1" dirty="0">
              <a:ea typeface="华文细黑" panose="02010600040101010101" pitchFamily="2" charset="-122"/>
            </a:endParaRPr>
          </a:p>
          <a:p>
            <a:pPr eaLnBrk="1" hangingPunct="1">
              <a:lnSpc>
                <a:spcPct val="110000"/>
              </a:lnSpc>
              <a:spcBef>
                <a:spcPct val="15000"/>
              </a:spcBef>
              <a:spcAft>
                <a:spcPct val="10000"/>
              </a:spcAft>
            </a:pPr>
            <a:r>
              <a:rPr kumimoji="1" lang="en-US" altLang="en-US" sz="2200" b="1" dirty="0">
                <a:ea typeface="华文细黑" panose="02010600040101010101" pitchFamily="2" charset="-122"/>
              </a:rPr>
              <a:t>⑴</a:t>
            </a:r>
            <a:r>
              <a:rPr kumimoji="1" lang="en-US" altLang="zh-CN" sz="2200" b="1" dirty="0">
                <a:ea typeface="华文细黑" panose="02010600040101010101" pitchFamily="2" charset="-122"/>
              </a:rPr>
              <a:t> </a:t>
            </a:r>
            <a:r>
              <a:rPr kumimoji="1" lang="zh-CN" altLang="en-US" sz="2200" b="1" dirty="0">
                <a:solidFill>
                  <a:srgbClr val="000000"/>
                </a:solidFill>
                <a:ea typeface="华文细黑" panose="02010600040101010101" pitchFamily="2" charset="-122"/>
              </a:rPr>
              <a:t>文法的终结符、非终结符和动作符号都可以有一个有穷的属性集。 </a:t>
            </a:r>
            <a:endParaRPr kumimoji="1" lang="zh-CN" altLang="en-US" sz="2200" b="1" dirty="0">
              <a:solidFill>
                <a:srgbClr val="000000"/>
              </a:solidFill>
              <a:ea typeface="华文细黑" panose="02010600040101010101" pitchFamily="2" charset="-122"/>
            </a:endParaRPr>
          </a:p>
          <a:p>
            <a:pPr eaLnBrk="1" hangingPunct="1">
              <a:lnSpc>
                <a:spcPct val="110000"/>
              </a:lnSpc>
              <a:spcBef>
                <a:spcPct val="15000"/>
              </a:spcBef>
              <a:spcAft>
                <a:spcPct val="10000"/>
              </a:spcAft>
            </a:pPr>
            <a:r>
              <a:rPr kumimoji="1" lang="en-US" altLang="en-US" sz="2200" b="1" dirty="0">
                <a:ea typeface="华文细黑" panose="02010600040101010101" pitchFamily="2" charset="-122"/>
              </a:rPr>
              <a:t>⑵</a:t>
            </a:r>
            <a:r>
              <a:rPr kumimoji="1" lang="en-US" altLang="zh-CN" sz="2200" b="1" dirty="0">
                <a:ea typeface="华文细黑" panose="02010600040101010101" pitchFamily="2" charset="-122"/>
              </a:rPr>
              <a:t> </a:t>
            </a:r>
            <a:r>
              <a:rPr kumimoji="1" lang="zh-CN" altLang="en-US" sz="2200" b="1" dirty="0">
                <a:solidFill>
                  <a:srgbClr val="000000"/>
                </a:solidFill>
                <a:ea typeface="华文细黑" panose="02010600040101010101" pitchFamily="2" charset="-122"/>
              </a:rPr>
              <a:t>每个非终结符和动作符号属性类型可分为综合属性和继承属性。</a:t>
            </a:r>
            <a:endParaRPr kumimoji="1" lang="zh-CN" altLang="en-US" sz="2200" b="1" dirty="0">
              <a:solidFill>
                <a:srgbClr val="000000"/>
              </a:solidFill>
              <a:ea typeface="华文细黑" panose="02010600040101010101" pitchFamily="2" charset="-122"/>
            </a:endParaRPr>
          </a:p>
          <a:p>
            <a:pPr eaLnBrk="1" hangingPunct="1">
              <a:lnSpc>
                <a:spcPct val="110000"/>
              </a:lnSpc>
              <a:spcBef>
                <a:spcPct val="15000"/>
              </a:spcBef>
              <a:spcAft>
                <a:spcPct val="10000"/>
              </a:spcAft>
            </a:pPr>
            <a:r>
              <a:rPr kumimoji="1" lang="en-US" altLang="en-US" sz="2200" b="1" dirty="0">
                <a:ea typeface="华文细黑" panose="02010600040101010101" pitchFamily="2" charset="-122"/>
              </a:rPr>
              <a:t>⑶</a:t>
            </a:r>
            <a:r>
              <a:rPr kumimoji="1" lang="en-US" altLang="zh-CN" sz="2200" b="1" dirty="0">
                <a:ea typeface="华文细黑" panose="02010600040101010101" pitchFamily="2" charset="-122"/>
              </a:rPr>
              <a:t> </a:t>
            </a:r>
            <a:r>
              <a:rPr kumimoji="1" lang="zh-CN" altLang="en-US" sz="2200" b="1" dirty="0">
                <a:solidFill>
                  <a:srgbClr val="FF0000"/>
                </a:solidFill>
                <a:ea typeface="华文细黑" panose="02010600040101010101" pitchFamily="2" charset="-122"/>
              </a:rPr>
              <a:t>继承属性</a:t>
            </a:r>
            <a:r>
              <a:rPr kumimoji="1" lang="zh-CN" altLang="en-US" sz="2200" b="1" dirty="0">
                <a:ea typeface="华文细黑" panose="02010600040101010101" pitchFamily="2" charset="-122"/>
              </a:rPr>
              <a:t>的求值规则：</a:t>
            </a:r>
            <a:endParaRPr kumimoji="1" lang="zh-CN" altLang="en-US" sz="2200" b="1" dirty="0">
              <a:ea typeface="华文细黑" panose="02010600040101010101" pitchFamily="2" charset="-122"/>
            </a:endParaRPr>
          </a:p>
          <a:p>
            <a:pPr eaLnBrk="1" hangingPunct="1">
              <a:lnSpc>
                <a:spcPct val="110000"/>
              </a:lnSpc>
              <a:spcBef>
                <a:spcPct val="15000"/>
              </a:spcBef>
              <a:spcAft>
                <a:spcPct val="10000"/>
              </a:spcAft>
            </a:pPr>
            <a:r>
              <a:rPr kumimoji="1" lang="zh-CN" altLang="en-US" sz="2200" dirty="0">
                <a:ea typeface="华文细黑" panose="02010600040101010101" pitchFamily="2" charset="-122"/>
              </a:rPr>
              <a:t>         </a:t>
            </a:r>
            <a:r>
              <a:rPr kumimoji="1" lang="zh-CN" altLang="en-US" sz="2200" b="1" dirty="0">
                <a:ea typeface="华文细黑" panose="02010600040101010101" pitchFamily="2" charset="-122"/>
              </a:rPr>
              <a:t>①</a:t>
            </a:r>
            <a:r>
              <a:rPr kumimoji="1" lang="zh-CN" altLang="en-US" sz="2200" b="1" dirty="0">
                <a:solidFill>
                  <a:srgbClr val="000000"/>
                </a:solidFill>
                <a:ea typeface="华文细黑" panose="02010600040101010101" pitchFamily="2" charset="-122"/>
              </a:rPr>
              <a:t>  对产生式左部的非终结符，其继承属性继承前面产生式中　　</a:t>
            </a:r>
            <a:endParaRPr kumimoji="1" lang="zh-CN" altLang="en-US" sz="2200" b="1" dirty="0">
              <a:solidFill>
                <a:srgbClr val="000000"/>
              </a:solidFill>
              <a:ea typeface="华文细黑" panose="02010600040101010101" pitchFamily="2" charset="-122"/>
            </a:endParaRPr>
          </a:p>
          <a:p>
            <a:pPr eaLnBrk="1" hangingPunct="1">
              <a:lnSpc>
                <a:spcPct val="110000"/>
              </a:lnSpc>
              <a:spcBef>
                <a:spcPct val="15000"/>
              </a:spcBef>
              <a:spcAft>
                <a:spcPct val="10000"/>
              </a:spcAft>
            </a:pPr>
            <a:r>
              <a:rPr kumimoji="1" lang="zh-CN" altLang="en-US" sz="2200" b="1" dirty="0">
                <a:solidFill>
                  <a:srgbClr val="000000"/>
                </a:solidFill>
                <a:ea typeface="华文细黑" panose="02010600040101010101" pitchFamily="2" charset="-122"/>
              </a:rPr>
              <a:t>　　       该符号已有的继承属性值。</a:t>
            </a:r>
            <a:endParaRPr kumimoji="1" lang="zh-CN" altLang="en-US" sz="2200" b="1" dirty="0">
              <a:solidFill>
                <a:srgbClr val="000000"/>
              </a:solidFill>
              <a:ea typeface="华文细黑" panose="02010600040101010101" pitchFamily="2" charset="-122"/>
            </a:endParaRPr>
          </a:p>
          <a:p>
            <a:pPr eaLnBrk="1" hangingPunct="1">
              <a:lnSpc>
                <a:spcPct val="110000"/>
              </a:lnSpc>
              <a:spcBef>
                <a:spcPct val="15000"/>
              </a:spcBef>
              <a:spcAft>
                <a:spcPct val="10000"/>
              </a:spcAft>
            </a:pPr>
            <a:r>
              <a:rPr kumimoji="1" lang="zh-CN" altLang="en-US" sz="2200" b="1" dirty="0">
                <a:solidFill>
                  <a:srgbClr val="000000"/>
                </a:solidFill>
                <a:ea typeface="华文细黑" panose="02010600040101010101" pitchFamily="2" charset="-122"/>
              </a:rPr>
              <a:t>      （上例</a:t>
            </a:r>
            <a:r>
              <a:rPr kumimoji="1" lang="en-US" altLang="zh-CN" sz="2200" dirty="0">
                <a:solidFill>
                  <a:srgbClr val="000000"/>
                </a:solidFill>
                <a:ea typeface="华文细黑" panose="02010600040101010101" pitchFamily="2" charset="-122"/>
              </a:rPr>
              <a:t>(2)  &lt;</a:t>
            </a:r>
            <a:r>
              <a:rPr kumimoji="1" lang="zh-CN" altLang="en-US" sz="2200" b="1" dirty="0">
                <a:solidFill>
                  <a:srgbClr val="FF0000"/>
                </a:solidFill>
                <a:ea typeface="华文细黑" panose="02010600040101010101" pitchFamily="2" charset="-122"/>
              </a:rPr>
              <a:t>变量表↓</a:t>
            </a:r>
            <a:r>
              <a:rPr kumimoji="1" lang="en-US" altLang="zh-CN" sz="2200" b="1" dirty="0">
                <a:solidFill>
                  <a:srgbClr val="FF0000"/>
                </a:solidFill>
                <a:ea typeface="华文细黑" panose="02010600040101010101" pitchFamily="2" charset="-122"/>
              </a:rPr>
              <a:t>t</a:t>
            </a:r>
            <a:r>
              <a:rPr kumimoji="1" lang="en-US" altLang="zh-CN" sz="2200" b="1" dirty="0">
                <a:ea typeface="华文细黑" panose="02010600040101010101" pitchFamily="2" charset="-122"/>
              </a:rPr>
              <a:t>&gt;</a:t>
            </a:r>
            <a:r>
              <a:rPr kumimoji="1" lang="en-US" altLang="zh-CN" sz="2200" b="1" dirty="0">
                <a:solidFill>
                  <a:srgbClr val="000000"/>
                </a:solidFill>
                <a:ea typeface="华文细黑" panose="02010600040101010101" pitchFamily="2" charset="-122"/>
              </a:rPr>
              <a:t>→</a:t>
            </a:r>
            <a:r>
              <a:rPr kumimoji="1" lang="zh-CN" altLang="en-US" sz="2200" b="1" dirty="0">
                <a:solidFill>
                  <a:srgbClr val="000000"/>
                </a:solidFill>
                <a:ea typeface="华文细黑" panose="02010600040101010101" pitchFamily="2" charset="-122"/>
              </a:rPr>
              <a:t>，</a:t>
            </a:r>
            <a:r>
              <a:rPr kumimoji="1" lang="en-US" altLang="zh-CN" sz="2200" b="1" dirty="0">
                <a:solidFill>
                  <a:srgbClr val="000000"/>
                </a:solidFill>
                <a:ea typeface="华文细黑" panose="02010600040101010101" pitchFamily="2" charset="-122"/>
              </a:rPr>
              <a:t>ID↑n@SET_TYPE↓n1,t1&lt;</a:t>
            </a:r>
            <a:r>
              <a:rPr kumimoji="1" lang="zh-CN" altLang="en-US" sz="2200" b="1" dirty="0">
                <a:solidFill>
                  <a:srgbClr val="000000"/>
                </a:solidFill>
                <a:ea typeface="华文细黑" panose="02010600040101010101" pitchFamily="2" charset="-122"/>
              </a:rPr>
              <a:t>变量表↓</a:t>
            </a:r>
            <a:r>
              <a:rPr kumimoji="1" lang="en-US" altLang="zh-CN" sz="2200" b="1" dirty="0">
                <a:solidFill>
                  <a:srgbClr val="000000"/>
                </a:solidFill>
                <a:ea typeface="华文细黑" panose="02010600040101010101" pitchFamily="2" charset="-122"/>
              </a:rPr>
              <a:t>t2 &gt;</a:t>
            </a:r>
            <a:r>
              <a:rPr kumimoji="1" lang="zh-CN" altLang="en-US" sz="2200" b="1" dirty="0">
                <a:solidFill>
                  <a:srgbClr val="000000"/>
                </a:solidFill>
                <a:ea typeface="华文细黑" panose="02010600040101010101" pitchFamily="2" charset="-122"/>
              </a:rPr>
              <a:t>）</a:t>
            </a:r>
            <a:endParaRPr kumimoji="1" lang="zh-CN" altLang="en-US" sz="2200" b="1" dirty="0">
              <a:solidFill>
                <a:srgbClr val="000000"/>
              </a:solidFill>
              <a:ea typeface="华文细黑" panose="02010600040101010101" pitchFamily="2" charset="-122"/>
            </a:endParaRPr>
          </a:p>
          <a:p>
            <a:pPr eaLnBrk="1" hangingPunct="1">
              <a:lnSpc>
                <a:spcPct val="110000"/>
              </a:lnSpc>
              <a:spcBef>
                <a:spcPct val="15000"/>
              </a:spcBef>
              <a:spcAft>
                <a:spcPct val="10000"/>
              </a:spcAft>
            </a:pPr>
            <a:r>
              <a:rPr kumimoji="1" lang="zh-CN" altLang="en-US" sz="2200" b="1" dirty="0">
                <a:ea typeface="华文细黑" panose="02010600040101010101" pitchFamily="2" charset="-122"/>
              </a:rPr>
              <a:t>       </a:t>
            </a:r>
            <a:r>
              <a:rPr kumimoji="1" lang="zh-CN" altLang="en-US" sz="2200" b="1" dirty="0">
                <a:solidFill>
                  <a:srgbClr val="000000"/>
                </a:solidFill>
                <a:ea typeface="华文细黑" panose="02010600040101010101" pitchFamily="2" charset="-122"/>
              </a:rPr>
              <a:t> ② 对产生式</a:t>
            </a:r>
            <a:r>
              <a:rPr kumimoji="1" lang="zh-CN" altLang="en-US" sz="2200" b="1" dirty="0">
                <a:ea typeface="华文细黑" panose="02010600040101010101" pitchFamily="2" charset="-122"/>
              </a:rPr>
              <a:t>右部的符号，其继承属性由产生式中其它符号属性</a:t>
            </a:r>
            <a:endParaRPr kumimoji="1" lang="zh-CN" altLang="en-US" sz="2200" b="1" dirty="0">
              <a:ea typeface="华文细黑" panose="02010600040101010101" pitchFamily="2" charset="-122"/>
            </a:endParaRPr>
          </a:p>
          <a:p>
            <a:pPr eaLnBrk="1" hangingPunct="1">
              <a:lnSpc>
                <a:spcPct val="110000"/>
              </a:lnSpc>
              <a:spcBef>
                <a:spcPct val="15000"/>
              </a:spcBef>
              <a:spcAft>
                <a:spcPct val="10000"/>
              </a:spcAft>
            </a:pPr>
            <a:r>
              <a:rPr kumimoji="1" lang="zh-CN" altLang="en-US" sz="2200" b="1" dirty="0">
                <a:ea typeface="华文细黑" panose="02010600040101010101" pitchFamily="2" charset="-122"/>
              </a:rPr>
              <a:t>             值进行计算。</a:t>
            </a:r>
            <a:endParaRPr kumimoji="1" lang="zh-CN" altLang="en-US" sz="2200" b="1" dirty="0">
              <a:ea typeface="华文细黑" panose="02010600040101010101" pitchFamily="2" charset="-122"/>
            </a:endParaRPr>
          </a:p>
        </p:txBody>
      </p:sp>
      <p:sp>
        <p:nvSpPr>
          <p:cNvPr id="7" name="Rectangle 5"/>
          <p:cNvSpPr>
            <a:spLocks noGrp="1" noChangeArrowheads="1"/>
          </p:cNvSpPr>
          <p:nvPr>
            <p:ph type="title"/>
          </p:nvPr>
        </p:nvSpPr>
        <p:spPr>
          <a:xfrm>
            <a:off x="457200" y="277813"/>
            <a:ext cx="8218488" cy="630237"/>
          </a:xfrm>
        </p:spPr>
        <p:txBody>
          <a:bodyPr/>
          <a:lstStyle/>
          <a:p>
            <a:pPr eaLnBrk="1" hangingPunct="1"/>
            <a:r>
              <a:rPr lang="en-US" altLang="zh-CN" sz="3400" dirty="0">
                <a:latin typeface="华文细黑" panose="02010600040101010101" pitchFamily="2" charset="-122"/>
              </a:rPr>
              <a:t>8.2 </a:t>
            </a:r>
            <a:r>
              <a:rPr lang="zh-CN" altLang="en-US" sz="3400" dirty="0">
                <a:latin typeface="华文细黑" panose="02010600040101010101" pitchFamily="2" charset="-122"/>
              </a:rPr>
              <a:t>属性文法</a:t>
            </a:r>
            <a:endParaRPr lang="zh-CN" altLang="en-US" sz="340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Effect transition="in" filter="fade">
                                      <p:cBhvr>
                                        <p:cTn id="7" dur="500"/>
                                        <p:tgtEl>
                                          <p:spTgt spid="757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80">
                                            <p:txEl>
                                              <p:pRg st="1" end="1"/>
                                            </p:txEl>
                                          </p:spTgt>
                                        </p:tgtEl>
                                        <p:attrNameLst>
                                          <p:attrName>style.visibility</p:attrName>
                                        </p:attrNameLst>
                                      </p:cBhvr>
                                      <p:to>
                                        <p:strVal val="visible"/>
                                      </p:to>
                                    </p:set>
                                    <p:animEffect transition="in" filter="fade">
                                      <p:cBhvr>
                                        <p:cTn id="12" dur="500"/>
                                        <p:tgtEl>
                                          <p:spTgt spid="7578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5780">
                                            <p:txEl>
                                              <p:pRg st="2" end="2"/>
                                            </p:txEl>
                                          </p:spTgt>
                                        </p:tgtEl>
                                        <p:attrNameLst>
                                          <p:attrName>style.visibility</p:attrName>
                                        </p:attrNameLst>
                                      </p:cBhvr>
                                      <p:to>
                                        <p:strVal val="visible"/>
                                      </p:to>
                                    </p:set>
                                    <p:animEffect transition="in" filter="fade">
                                      <p:cBhvr>
                                        <p:cTn id="15" dur="500"/>
                                        <p:tgtEl>
                                          <p:spTgt spid="7578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5780">
                                            <p:txEl>
                                              <p:pRg st="3" end="3"/>
                                            </p:txEl>
                                          </p:spTgt>
                                        </p:tgtEl>
                                        <p:attrNameLst>
                                          <p:attrName>style.visibility</p:attrName>
                                        </p:attrNameLst>
                                      </p:cBhvr>
                                      <p:to>
                                        <p:strVal val="visible"/>
                                      </p:to>
                                    </p:set>
                                    <p:animEffect transition="in" filter="fade">
                                      <p:cBhvr>
                                        <p:cTn id="20" dur="500"/>
                                        <p:tgtEl>
                                          <p:spTgt spid="7578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5780">
                                            <p:txEl>
                                              <p:pRg st="4" end="4"/>
                                            </p:txEl>
                                          </p:spTgt>
                                        </p:tgtEl>
                                        <p:attrNameLst>
                                          <p:attrName>style.visibility</p:attrName>
                                        </p:attrNameLst>
                                      </p:cBhvr>
                                      <p:to>
                                        <p:strVal val="visible"/>
                                      </p:to>
                                    </p:set>
                                    <p:animEffect transition="in" filter="fade">
                                      <p:cBhvr>
                                        <p:cTn id="25" dur="500"/>
                                        <p:tgtEl>
                                          <p:spTgt spid="7578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5780">
                                            <p:txEl>
                                              <p:pRg st="5" end="5"/>
                                            </p:txEl>
                                          </p:spTgt>
                                        </p:tgtEl>
                                        <p:attrNameLst>
                                          <p:attrName>style.visibility</p:attrName>
                                        </p:attrNameLst>
                                      </p:cBhvr>
                                      <p:to>
                                        <p:strVal val="visible"/>
                                      </p:to>
                                    </p:set>
                                    <p:animEffect transition="in" filter="fade">
                                      <p:cBhvr>
                                        <p:cTn id="30" dur="500"/>
                                        <p:tgtEl>
                                          <p:spTgt spid="7578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5780">
                                            <p:txEl>
                                              <p:pRg st="6" end="6"/>
                                            </p:txEl>
                                          </p:spTgt>
                                        </p:tgtEl>
                                        <p:attrNameLst>
                                          <p:attrName>style.visibility</p:attrName>
                                        </p:attrNameLst>
                                      </p:cBhvr>
                                      <p:to>
                                        <p:strVal val="visible"/>
                                      </p:to>
                                    </p:set>
                                    <p:animEffect transition="in" filter="fade">
                                      <p:cBhvr>
                                        <p:cTn id="35" dur="500"/>
                                        <p:tgtEl>
                                          <p:spTgt spid="75780">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5780">
                                            <p:txEl>
                                              <p:pRg st="7" end="7"/>
                                            </p:txEl>
                                          </p:spTgt>
                                        </p:tgtEl>
                                        <p:attrNameLst>
                                          <p:attrName>style.visibility</p:attrName>
                                        </p:attrNameLst>
                                      </p:cBhvr>
                                      <p:to>
                                        <p:strVal val="visible"/>
                                      </p:to>
                                    </p:set>
                                    <p:animEffect transition="in" filter="fade">
                                      <p:cBhvr>
                                        <p:cTn id="38" dur="500"/>
                                        <p:tgtEl>
                                          <p:spTgt spid="75780">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5780">
                                            <p:txEl>
                                              <p:pRg st="8" end="8"/>
                                            </p:txEl>
                                          </p:spTgt>
                                        </p:tgtEl>
                                        <p:attrNameLst>
                                          <p:attrName>style.visibility</p:attrName>
                                        </p:attrNameLst>
                                      </p:cBhvr>
                                      <p:to>
                                        <p:strVal val="visible"/>
                                      </p:to>
                                    </p:set>
                                    <p:animEffect transition="in" filter="fade">
                                      <p:cBhvr>
                                        <p:cTn id="41" dur="500"/>
                                        <p:tgtEl>
                                          <p:spTgt spid="75780">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5780">
                                            <p:txEl>
                                              <p:pRg st="9" end="9"/>
                                            </p:txEl>
                                          </p:spTgt>
                                        </p:tgtEl>
                                        <p:attrNameLst>
                                          <p:attrName>style.visibility</p:attrName>
                                        </p:attrNameLst>
                                      </p:cBhvr>
                                      <p:to>
                                        <p:strVal val="visible"/>
                                      </p:to>
                                    </p:set>
                                    <p:animEffect transition="in" filter="fade">
                                      <p:cBhvr>
                                        <p:cTn id="46" dur="500"/>
                                        <p:tgtEl>
                                          <p:spTgt spid="75780">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5780">
                                            <p:txEl>
                                              <p:pRg st="10" end="10"/>
                                            </p:txEl>
                                          </p:spTgt>
                                        </p:tgtEl>
                                        <p:attrNameLst>
                                          <p:attrName>style.visibility</p:attrName>
                                        </p:attrNameLst>
                                      </p:cBhvr>
                                      <p:to>
                                        <p:strVal val="visible"/>
                                      </p:to>
                                    </p:set>
                                    <p:animEffect transition="in" filter="fade">
                                      <p:cBhvr>
                                        <p:cTn id="49" dur="500"/>
                                        <p:tgtEl>
                                          <p:spTgt spid="757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12CE6E9-D95D-4749-A9C0-D646110278F7}"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7827" name="Text Box 3"/>
          <p:cNvSpPr txBox="1">
            <a:spLocks noChangeArrowheads="1"/>
          </p:cNvSpPr>
          <p:nvPr/>
        </p:nvSpPr>
        <p:spPr bwMode="auto">
          <a:xfrm>
            <a:off x="0" y="1022350"/>
            <a:ext cx="8839200" cy="48942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b="1">
                <a:ea typeface="华文细黑" panose="02010600040101010101" pitchFamily="2" charset="-122"/>
              </a:rPr>
              <a:t>  </a:t>
            </a:r>
            <a:r>
              <a:rPr kumimoji="1" lang="en-US" altLang="en-US" sz="2400" b="1">
                <a:ea typeface="华文细黑" panose="02010600040101010101" pitchFamily="2" charset="-122"/>
              </a:rPr>
              <a:t>⑷</a:t>
            </a:r>
            <a:r>
              <a:rPr kumimoji="1" lang="en-US" altLang="zh-CN" sz="2400" b="1">
                <a:ea typeface="华文细黑" panose="02010600040101010101" pitchFamily="2" charset="-122"/>
              </a:rPr>
              <a:t> </a:t>
            </a:r>
            <a:r>
              <a:rPr kumimoji="1" lang="zh-CN" altLang="en-US" sz="2400" b="1">
                <a:solidFill>
                  <a:srgbClr val="FF0000"/>
                </a:solidFill>
                <a:ea typeface="华文细黑" panose="02010600040101010101" pitchFamily="2" charset="-122"/>
              </a:rPr>
              <a:t>综合属性</a:t>
            </a:r>
            <a:r>
              <a:rPr kumimoji="1" lang="zh-CN" altLang="en-US" sz="2400" b="1">
                <a:ea typeface="华文细黑" panose="02010600040101010101" pitchFamily="2" charset="-122"/>
              </a:rPr>
              <a:t>的求值规则：</a:t>
            </a:r>
            <a:endParaRPr kumimoji="1" lang="zh-CN" altLang="en-US" sz="2400" b="1">
              <a:ea typeface="华文细黑" panose="02010600040101010101" pitchFamily="2" charset="-122"/>
            </a:endParaRPr>
          </a:p>
          <a:p>
            <a:pPr eaLnBrk="1" hangingPunct="1"/>
            <a:endParaRPr kumimoji="1" lang="zh-CN" altLang="en-US" sz="2400" b="1">
              <a:solidFill>
                <a:srgbClr val="000000"/>
              </a:solidFill>
              <a:ea typeface="华文细黑" panose="02010600040101010101" pitchFamily="2" charset="-122"/>
            </a:endParaRPr>
          </a:p>
          <a:p>
            <a:pPr eaLnBrk="1" hangingPunct="1"/>
            <a:r>
              <a:rPr kumimoji="1" lang="zh-CN" altLang="en-US" sz="2400" b="1">
                <a:solidFill>
                  <a:srgbClr val="000000"/>
                </a:solidFill>
                <a:ea typeface="华文细黑" panose="02010600040101010101" pitchFamily="2" charset="-122"/>
              </a:rPr>
              <a:t>   ①</a:t>
            </a:r>
            <a:r>
              <a:rPr kumimoji="1" lang="zh-CN" altLang="en-US" sz="2400" b="1">
                <a:solidFill>
                  <a:srgbClr val="000000"/>
                </a:solidFill>
                <a:ea typeface="华文细黑" panose="02010600040101010101" pitchFamily="2" charset="-122"/>
                <a:cs typeface="Times New Roman" panose="02020603050405020304" pitchFamily="18" charset="0"/>
              </a:rPr>
              <a:t> </a:t>
            </a:r>
            <a:r>
              <a:rPr kumimoji="1" lang="zh-CN" altLang="en-US" sz="2400" b="1">
                <a:solidFill>
                  <a:srgbClr val="000000"/>
                </a:solidFill>
                <a:ea typeface="华文细黑" panose="02010600040101010101" pitchFamily="2" charset="-122"/>
              </a:rPr>
              <a:t>对终结符号其综合属性具有指定的初始值。在具体实现中，该初始值将由词法分析程序提供。</a:t>
            </a:r>
            <a:endParaRPr kumimoji="1" lang="zh-CN" altLang="en-US" sz="2400" b="1">
              <a:solidFill>
                <a:srgbClr val="000000"/>
              </a:solidFill>
              <a:ea typeface="华文细黑" panose="02010600040101010101" pitchFamily="2" charset="-122"/>
            </a:endParaRPr>
          </a:p>
          <a:p>
            <a:pPr eaLnBrk="1" hangingPunct="1"/>
            <a:endParaRPr kumimoji="1" lang="zh-CN" altLang="en-US" sz="2400" b="1">
              <a:solidFill>
                <a:srgbClr val="000000"/>
              </a:solidFill>
              <a:ea typeface="华文细黑" panose="02010600040101010101" pitchFamily="2" charset="-122"/>
            </a:endParaRPr>
          </a:p>
          <a:p>
            <a:pPr eaLnBrk="1" hangingPunct="1"/>
            <a:r>
              <a:rPr kumimoji="1" lang="zh-CN" altLang="en-US" sz="2400" b="1">
                <a:ea typeface="华文细黑" panose="02010600040101010101" pitchFamily="2" charset="-122"/>
              </a:rPr>
              <a:t>   ② </a:t>
            </a:r>
            <a:r>
              <a:rPr kumimoji="1" lang="zh-CN" altLang="en-US" sz="2400" b="1">
                <a:solidFill>
                  <a:srgbClr val="000000"/>
                </a:solidFill>
                <a:ea typeface="华文细黑" panose="02010600040101010101" pitchFamily="2" charset="-122"/>
              </a:rPr>
              <a:t>产生式右部的非终结符号的综合属性值，取自后面以该非终结符号为产生式左部时求得的综合属性值。</a:t>
            </a:r>
            <a:endParaRPr kumimoji="1" lang="zh-CN" altLang="en-US" sz="2400" b="1">
              <a:solidFill>
                <a:srgbClr val="000000"/>
              </a:solidFill>
              <a:ea typeface="华文细黑" panose="02010600040101010101" pitchFamily="2" charset="-122"/>
            </a:endParaRPr>
          </a:p>
          <a:p>
            <a:pPr eaLnBrk="1" hangingPunct="1"/>
            <a:endParaRPr kumimoji="1" lang="zh-CN" altLang="en-US" sz="2400" b="1">
              <a:solidFill>
                <a:srgbClr val="000000"/>
              </a:solidFill>
              <a:ea typeface="华文细黑" panose="02010600040101010101" pitchFamily="2" charset="-122"/>
            </a:endParaRPr>
          </a:p>
          <a:p>
            <a:pPr eaLnBrk="1" hangingPunct="1"/>
            <a:r>
              <a:rPr kumimoji="1" lang="zh-CN" altLang="en-US" sz="2400" b="1">
                <a:ea typeface="华文细黑" panose="02010600040101010101" pitchFamily="2" charset="-122"/>
              </a:rPr>
              <a:t>   ③ 产生式左部的非终结符号的综合属性值，由产生式中左部或右部的某些符号的属性值进行计算。</a:t>
            </a:r>
            <a:endParaRPr kumimoji="1" lang="zh-CN" altLang="en-US" sz="2400" b="1">
              <a:ea typeface="华文细黑" panose="02010600040101010101" pitchFamily="2" charset="-122"/>
            </a:endParaRPr>
          </a:p>
          <a:p>
            <a:pPr eaLnBrk="1" hangingPunct="1"/>
            <a:endParaRPr kumimoji="1" lang="zh-CN" altLang="en-US" sz="2400" b="1">
              <a:ea typeface="华文细黑" panose="02010600040101010101" pitchFamily="2" charset="-122"/>
            </a:endParaRPr>
          </a:p>
          <a:p>
            <a:pPr eaLnBrk="1" hangingPunct="1"/>
            <a:r>
              <a:rPr kumimoji="1" lang="zh-CN" altLang="en-US" sz="2400" b="1">
                <a:ea typeface="华文细黑" panose="02010600040101010101" pitchFamily="2" charset="-122"/>
              </a:rPr>
              <a:t>   ④给定一动作符号，其综合属性值将用该动作符号的其它属性值进行计算。 </a:t>
            </a:r>
            <a:endParaRPr kumimoji="1" lang="zh-CN" altLang="en-US" sz="2400" b="1">
              <a:ea typeface="华文细黑" panose="02010600040101010101" pitchFamily="2" charset="-122"/>
            </a:endParaRPr>
          </a:p>
        </p:txBody>
      </p:sp>
      <p:sp>
        <p:nvSpPr>
          <p:cNvPr id="77828" name="Rectangle 5"/>
          <p:cNvSpPr>
            <a:spLocks noGrp="1" noChangeArrowheads="1"/>
          </p:cNvSpPr>
          <p:nvPr>
            <p:ph type="title"/>
          </p:nvPr>
        </p:nvSpPr>
        <p:spPr>
          <a:xfrm>
            <a:off x="457200" y="277813"/>
            <a:ext cx="8218488" cy="630237"/>
          </a:xfrm>
        </p:spPr>
        <p:txBody>
          <a:bodyPr/>
          <a:lstStyle/>
          <a:p>
            <a:pPr eaLnBrk="1" hangingPunct="1"/>
            <a:r>
              <a:rPr lang="en-US" altLang="zh-CN" sz="3400" dirty="0">
                <a:latin typeface="华文细黑" panose="02010600040101010101" pitchFamily="2" charset="-122"/>
              </a:rPr>
              <a:t>8.2 </a:t>
            </a:r>
            <a:r>
              <a:rPr lang="zh-CN" altLang="en-US" sz="3400" dirty="0">
                <a:latin typeface="华文细黑" panose="02010600040101010101" pitchFamily="2" charset="-122"/>
              </a:rPr>
              <a:t>属性文法</a:t>
            </a:r>
            <a:endParaRPr lang="zh-CN" altLang="en-US" sz="3400"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fade">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827">
                                            <p:txEl>
                                              <p:pRg st="2" end="2"/>
                                            </p:txEl>
                                          </p:spTgt>
                                        </p:tgtEl>
                                        <p:attrNameLst>
                                          <p:attrName>style.visibility</p:attrName>
                                        </p:attrNameLst>
                                      </p:cBhvr>
                                      <p:to>
                                        <p:strVal val="visible"/>
                                      </p:to>
                                    </p:set>
                                    <p:animEffect transition="in" filter="fade">
                                      <p:cBhvr>
                                        <p:cTn id="12" dur="500"/>
                                        <p:tgtEl>
                                          <p:spTgt spid="77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827">
                                            <p:txEl>
                                              <p:pRg st="4" end="4"/>
                                            </p:txEl>
                                          </p:spTgt>
                                        </p:tgtEl>
                                        <p:attrNameLst>
                                          <p:attrName>style.visibility</p:attrName>
                                        </p:attrNameLst>
                                      </p:cBhvr>
                                      <p:to>
                                        <p:strVal val="visible"/>
                                      </p:to>
                                    </p:set>
                                    <p:animEffect transition="in" filter="fade">
                                      <p:cBhvr>
                                        <p:cTn id="17" dur="500"/>
                                        <p:tgtEl>
                                          <p:spTgt spid="778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827">
                                            <p:txEl>
                                              <p:pRg st="6" end="6"/>
                                            </p:txEl>
                                          </p:spTgt>
                                        </p:tgtEl>
                                        <p:attrNameLst>
                                          <p:attrName>style.visibility</p:attrName>
                                        </p:attrNameLst>
                                      </p:cBhvr>
                                      <p:to>
                                        <p:strVal val="visible"/>
                                      </p:to>
                                    </p:set>
                                    <p:animEffect transition="in" filter="fade">
                                      <p:cBhvr>
                                        <p:cTn id="22" dur="500"/>
                                        <p:tgtEl>
                                          <p:spTgt spid="7782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827">
                                            <p:txEl>
                                              <p:pRg st="8" end="8"/>
                                            </p:txEl>
                                          </p:spTgt>
                                        </p:tgtEl>
                                        <p:attrNameLst>
                                          <p:attrName>style.visibility</p:attrName>
                                        </p:attrNameLst>
                                      </p:cBhvr>
                                      <p:to>
                                        <p:strVal val="visible"/>
                                      </p:to>
                                    </p:set>
                                    <p:animEffect transition="in" filter="fade">
                                      <p:cBhvr>
                                        <p:cTn id="27" dur="500"/>
                                        <p:tgtEl>
                                          <p:spTgt spid="778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D68CA12-7DDD-4CA4-B3AB-8A169E4647BC}"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9875" name="Rectangle 2"/>
          <p:cNvSpPr>
            <a:spLocks noGrp="1" noChangeArrowheads="1"/>
          </p:cNvSpPr>
          <p:nvPr>
            <p:ph type="title"/>
          </p:nvPr>
        </p:nvSpPr>
        <p:spPr>
          <a:xfrm>
            <a:off x="361950" y="955675"/>
            <a:ext cx="8458200" cy="457200"/>
          </a:xfrm>
        </p:spPr>
        <p:txBody>
          <a:bodyPr anchor="ctr"/>
          <a:lstStyle/>
          <a:p>
            <a:pPr eaLnBrk="1" hangingPunct="1"/>
            <a:r>
              <a:rPr lang="zh-CN" altLang="en-US" sz="2400" b="1" dirty="0">
                <a:solidFill>
                  <a:srgbClr val="FF0000"/>
                </a:solidFill>
                <a:latin typeface="华文细黑" panose="02010600040101010101" pitchFamily="2" charset="-122"/>
              </a:rPr>
              <a:t>属性文法举例</a:t>
            </a:r>
            <a:r>
              <a:rPr lang="en-US" altLang="zh-CN" sz="2400" b="1" dirty="0">
                <a:solidFill>
                  <a:srgbClr val="FF0000"/>
                </a:solidFill>
                <a:latin typeface="华文细黑" panose="02010600040101010101" pitchFamily="2" charset="-122"/>
              </a:rPr>
              <a:t>—</a:t>
            </a:r>
            <a:r>
              <a:rPr lang="zh-CN" altLang="en-US" sz="2400" b="1" dirty="0">
                <a:solidFill>
                  <a:srgbClr val="FF0000"/>
                </a:solidFill>
                <a:latin typeface="华文细黑" panose="02010600040101010101" pitchFamily="2" charset="-122"/>
              </a:rPr>
              <a:t>算术表达式的翻译</a:t>
            </a:r>
            <a:r>
              <a:rPr lang="zh-CN" altLang="en-US" sz="2400" dirty="0">
                <a:solidFill>
                  <a:srgbClr val="000066"/>
                </a:solidFill>
                <a:latin typeface="华文细黑" panose="02010600040101010101" pitchFamily="2" charset="-122"/>
              </a:rPr>
              <a:t> </a:t>
            </a:r>
            <a:endParaRPr lang="zh-CN" altLang="en-US" sz="2400" dirty="0">
              <a:solidFill>
                <a:srgbClr val="000066"/>
              </a:solidFill>
              <a:latin typeface="华文细黑" panose="02010600040101010101" pitchFamily="2" charset="-122"/>
            </a:endParaRPr>
          </a:p>
        </p:txBody>
      </p:sp>
      <p:sp>
        <p:nvSpPr>
          <p:cNvPr id="79876" name="Text Box 3"/>
          <p:cNvSpPr txBox="1">
            <a:spLocks noChangeArrowheads="1"/>
          </p:cNvSpPr>
          <p:nvPr/>
        </p:nvSpPr>
        <p:spPr bwMode="auto">
          <a:xfrm>
            <a:off x="0" y="2565400"/>
            <a:ext cx="8839200" cy="34163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indent="0" eaLnBrk="1" hangingPunct="1">
              <a:spcBef>
                <a:spcPct val="50000"/>
              </a:spcBef>
            </a:pPr>
            <a:r>
              <a:rPr kumimoji="1" lang="zh-CN" altLang="en-US" sz="2400" b="1" dirty="0">
                <a:solidFill>
                  <a:srgbClr val="000000"/>
                </a:solidFill>
                <a:ea typeface="华文细黑" panose="02010600040101010101" pitchFamily="2" charset="-122"/>
              </a:rPr>
              <a:t>        假定一个属性翻译文法的输出是四元式代码。要求翻译程序产生的四元式具有下面的性质∶ </a:t>
            </a:r>
            <a:endParaRPr kumimoji="1" lang="zh-CN" altLang="en-US" sz="2400" b="1" dirty="0">
              <a:solidFill>
                <a:srgbClr val="000000"/>
              </a:solidFill>
              <a:ea typeface="华文细黑" panose="02010600040101010101" pitchFamily="2" charset="-122"/>
            </a:endParaRPr>
          </a:p>
          <a:p>
            <a:pPr eaLnBrk="1" hangingPunct="1">
              <a:spcBef>
                <a:spcPct val="50000"/>
              </a:spcBef>
              <a:buFontTx/>
              <a:buAutoNum type="arabicParenR"/>
            </a:pPr>
            <a:r>
              <a:rPr kumimoji="1" lang="zh-CN" altLang="en-US" sz="2400" b="1" dirty="0">
                <a:solidFill>
                  <a:srgbClr val="000000"/>
                </a:solidFill>
                <a:ea typeface="华文细黑" panose="02010600040101010101" pitchFamily="2" charset="-122"/>
              </a:rPr>
              <a:t>每个双目运算都用一个四元式表示。</a:t>
            </a:r>
            <a:endParaRPr kumimoji="1" lang="zh-CN" altLang="en-US" sz="2400" b="1" dirty="0">
              <a:solidFill>
                <a:srgbClr val="000000"/>
              </a:solidFill>
              <a:ea typeface="华文细黑" panose="02010600040101010101" pitchFamily="2" charset="-122"/>
            </a:endParaRPr>
          </a:p>
          <a:p>
            <a:pPr eaLnBrk="1" hangingPunct="1">
              <a:spcBef>
                <a:spcPct val="50000"/>
              </a:spcBef>
              <a:buFontTx/>
              <a:buAutoNum type="arabicParenR"/>
            </a:pPr>
            <a:r>
              <a:rPr kumimoji="1" lang="zh-CN" altLang="en-US" sz="2400" b="1" dirty="0">
                <a:solidFill>
                  <a:srgbClr val="000000"/>
                </a:solidFill>
                <a:ea typeface="华文细黑" panose="02010600040101010101" pitchFamily="2" charset="-122"/>
              </a:rPr>
              <a:t>一组四元式的排列顺序与执行时要完成的运算顺序相同。</a:t>
            </a:r>
            <a:endParaRPr kumimoji="1" lang="zh-CN" altLang="en-US" sz="2400" b="1" dirty="0">
              <a:solidFill>
                <a:srgbClr val="000000"/>
              </a:solidFill>
              <a:ea typeface="华文细黑" panose="02010600040101010101" pitchFamily="2" charset="-122"/>
            </a:endParaRPr>
          </a:p>
          <a:p>
            <a:pPr eaLnBrk="1" hangingPunct="1">
              <a:spcBef>
                <a:spcPct val="50000"/>
              </a:spcBef>
              <a:buFontTx/>
              <a:buAutoNum type="arabicParenR"/>
            </a:pPr>
            <a:r>
              <a:rPr kumimoji="1" lang="zh-CN" altLang="en-US" sz="2400" b="1" dirty="0">
                <a:solidFill>
                  <a:srgbClr val="000000"/>
                </a:solidFill>
                <a:ea typeface="华文细黑" panose="02010600040101010101" pitchFamily="2" charset="-122"/>
              </a:rPr>
              <a:t>每个四元式有三个参数，自左向右的顺序为∶左操作数，右操作数，运算结果。</a:t>
            </a:r>
            <a:r>
              <a:rPr kumimoji="1" lang="zh-CN" altLang="en-US" sz="2400" b="1" dirty="0">
                <a:ea typeface="华文细黑" panose="02010600040101010101" pitchFamily="2" charset="-122"/>
              </a:rPr>
              <a:t> </a:t>
            </a:r>
            <a:endParaRPr kumimoji="1" lang="zh-CN" altLang="en-US" sz="2400" b="1" dirty="0">
              <a:ea typeface="华文细黑" panose="02010600040101010101" pitchFamily="2" charset="-122"/>
            </a:endParaRPr>
          </a:p>
          <a:p>
            <a:pPr eaLnBrk="1" hangingPunct="1">
              <a:spcBef>
                <a:spcPct val="50000"/>
              </a:spcBef>
            </a:pPr>
            <a:r>
              <a:rPr kumimoji="1" lang="zh-CN" altLang="en-US" sz="2400" b="1" dirty="0">
                <a:ea typeface="华文细黑" panose="02010600040101010101" pitchFamily="2" charset="-122"/>
              </a:rPr>
              <a:t>　  例如：（＋，</a:t>
            </a:r>
            <a:r>
              <a:rPr kumimoji="1" lang="en-US" altLang="zh-CN" sz="2400" b="1" dirty="0">
                <a:ea typeface="华文细黑" panose="02010600040101010101" pitchFamily="2" charset="-122"/>
              </a:rPr>
              <a:t>a, b ,t ) </a:t>
            </a:r>
            <a:endParaRPr kumimoji="1" lang="zh-CN" altLang="en-US" sz="2400" b="1" dirty="0">
              <a:ea typeface="华文细黑" panose="02010600040101010101" pitchFamily="2" charset="-122"/>
            </a:endParaRPr>
          </a:p>
        </p:txBody>
      </p:sp>
      <p:sp>
        <p:nvSpPr>
          <p:cNvPr id="79877" name="Text Box 4"/>
          <p:cNvSpPr txBox="1">
            <a:spLocks noChangeArrowheads="1"/>
          </p:cNvSpPr>
          <p:nvPr/>
        </p:nvSpPr>
        <p:spPr bwMode="auto">
          <a:xfrm>
            <a:off x="0" y="1487488"/>
            <a:ext cx="87487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chemeClr val="accent2"/>
                </a:solidFill>
                <a:ea typeface="华文细黑" panose="02010600040101010101" pitchFamily="2" charset="-122"/>
              </a:rPr>
              <a:t>中间代码形式：</a:t>
            </a:r>
            <a:endParaRPr kumimoji="1" lang="zh-CN" altLang="en-US" sz="2400" b="1" dirty="0">
              <a:solidFill>
                <a:schemeClr val="accent2"/>
              </a:solidFill>
              <a:ea typeface="华文细黑" panose="02010600040101010101" pitchFamily="2" charset="-122"/>
            </a:endParaRPr>
          </a:p>
          <a:p>
            <a:pPr eaLnBrk="1" hangingPunct="1">
              <a:spcBef>
                <a:spcPct val="50000"/>
              </a:spcBef>
            </a:pPr>
            <a:r>
              <a:rPr kumimoji="1" lang="zh-CN" altLang="en-US" sz="2400" b="1" dirty="0">
                <a:solidFill>
                  <a:schemeClr val="accent2"/>
                </a:solidFill>
                <a:ea typeface="华文细黑" panose="02010600040101010101" pitchFamily="2" charset="-122"/>
              </a:rPr>
              <a:t>        </a:t>
            </a:r>
            <a:r>
              <a:rPr kumimoji="1" lang="zh-CN" altLang="en-US" sz="2400" b="1" dirty="0">
                <a:solidFill>
                  <a:srgbClr val="000066"/>
                </a:solidFill>
                <a:ea typeface="华文细黑" panose="02010600040101010101" pitchFamily="2" charset="-122"/>
              </a:rPr>
              <a:t>逆波兰、三元式、四元式（三地址码）、抽象机代码</a:t>
            </a:r>
            <a:r>
              <a:rPr kumimoji="1" lang="zh-CN" altLang="en-US" sz="2400" dirty="0">
                <a:solidFill>
                  <a:srgbClr val="000066"/>
                </a:solidFill>
                <a:ea typeface="华文细黑" panose="02010600040101010101" pitchFamily="2" charset="-122"/>
              </a:rPr>
              <a:t>。</a:t>
            </a:r>
            <a:endParaRPr kumimoji="1" lang="zh-CN" altLang="en-US" sz="2400" dirty="0">
              <a:solidFill>
                <a:srgbClr val="000066"/>
              </a:solidFill>
              <a:ea typeface="华文细黑" panose="02010600040101010101" pitchFamily="2" charset="-122"/>
            </a:endParaRPr>
          </a:p>
        </p:txBody>
      </p:sp>
      <p:sp>
        <p:nvSpPr>
          <p:cNvPr id="79878" name="Rectangle 6"/>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dirty="0">
                <a:solidFill>
                  <a:schemeClr val="tx2"/>
                </a:solidFill>
                <a:latin typeface="华文细黑" panose="02010600040101010101" pitchFamily="2" charset="-122"/>
                <a:ea typeface="华文细黑" panose="02010600040101010101" pitchFamily="2" charset="-122"/>
              </a:rPr>
              <a:t>8.2 </a:t>
            </a:r>
            <a:r>
              <a:rPr lang="zh-CN" altLang="en-US" sz="3400" dirty="0">
                <a:solidFill>
                  <a:schemeClr val="tx2"/>
                </a:solidFill>
                <a:latin typeface="华文细黑" panose="02010600040101010101" pitchFamily="2" charset="-122"/>
                <a:ea typeface="华文细黑" panose="02010600040101010101" pitchFamily="2" charset="-122"/>
              </a:rPr>
              <a:t>属性文法</a:t>
            </a:r>
            <a:endParaRPr lang="zh-CN" altLang="en-US"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wipe(left)">
                                      <p:cBhvr>
                                        <p:cTn id="7" dur="500"/>
                                        <p:tgtEl>
                                          <p:spTgt spid="7987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 calcmode="lin" valueType="num">
                                      <p:cBhvr>
                                        <p:cTn id="12" dur="500" fill="hold"/>
                                        <p:tgtEl>
                                          <p:spTgt spid="79877"/>
                                        </p:tgtEl>
                                        <p:attrNameLst>
                                          <p:attrName>ppt_w</p:attrName>
                                        </p:attrNameLst>
                                      </p:cBhvr>
                                      <p:tavLst>
                                        <p:tav tm="0">
                                          <p:val>
                                            <p:fltVal val="0"/>
                                          </p:val>
                                        </p:tav>
                                        <p:tav tm="100000">
                                          <p:val>
                                            <p:strVal val="#ppt_w"/>
                                          </p:val>
                                        </p:tav>
                                      </p:tavLst>
                                    </p:anim>
                                    <p:anim calcmode="lin" valueType="num">
                                      <p:cBhvr>
                                        <p:cTn id="13" dur="500" fill="hold"/>
                                        <p:tgtEl>
                                          <p:spTgt spid="79877"/>
                                        </p:tgtEl>
                                        <p:attrNameLst>
                                          <p:attrName>ppt_h</p:attrName>
                                        </p:attrNameLst>
                                      </p:cBhvr>
                                      <p:tavLst>
                                        <p:tav tm="0">
                                          <p:val>
                                            <p:fltVal val="0"/>
                                          </p:val>
                                        </p:tav>
                                        <p:tav tm="100000">
                                          <p:val>
                                            <p:strVal val="#ppt_h"/>
                                          </p:val>
                                        </p:tav>
                                      </p:tavLst>
                                    </p:anim>
                                    <p:animEffect transition="in" filter="fade">
                                      <p:cBhvr>
                                        <p:cTn id="14" dur="500"/>
                                        <p:tgtEl>
                                          <p:spTgt spid="7987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9876">
                                            <p:txEl>
                                              <p:pRg st="0" end="0"/>
                                            </p:txEl>
                                          </p:spTgt>
                                        </p:tgtEl>
                                        <p:attrNameLst>
                                          <p:attrName>style.visibility</p:attrName>
                                        </p:attrNameLst>
                                      </p:cBhvr>
                                      <p:to>
                                        <p:strVal val="visible"/>
                                      </p:to>
                                    </p:set>
                                    <p:animEffect transition="in" filter="fade">
                                      <p:cBhvr>
                                        <p:cTn id="19" dur="500"/>
                                        <p:tgtEl>
                                          <p:spTgt spid="7987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9876">
                                            <p:txEl>
                                              <p:pRg st="1" end="1"/>
                                            </p:txEl>
                                          </p:spTgt>
                                        </p:tgtEl>
                                        <p:attrNameLst>
                                          <p:attrName>style.visibility</p:attrName>
                                        </p:attrNameLst>
                                      </p:cBhvr>
                                      <p:to>
                                        <p:strVal val="visible"/>
                                      </p:to>
                                    </p:set>
                                    <p:animEffect transition="in" filter="fade">
                                      <p:cBhvr>
                                        <p:cTn id="24" dur="500"/>
                                        <p:tgtEl>
                                          <p:spTgt spid="7987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9876">
                                            <p:txEl>
                                              <p:pRg st="2" end="2"/>
                                            </p:txEl>
                                          </p:spTgt>
                                        </p:tgtEl>
                                        <p:attrNameLst>
                                          <p:attrName>style.visibility</p:attrName>
                                        </p:attrNameLst>
                                      </p:cBhvr>
                                      <p:to>
                                        <p:strVal val="visible"/>
                                      </p:to>
                                    </p:set>
                                    <p:animEffect transition="in" filter="fade">
                                      <p:cBhvr>
                                        <p:cTn id="29" dur="500"/>
                                        <p:tgtEl>
                                          <p:spTgt spid="7987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9876">
                                            <p:txEl>
                                              <p:pRg st="3" end="3"/>
                                            </p:txEl>
                                          </p:spTgt>
                                        </p:tgtEl>
                                        <p:attrNameLst>
                                          <p:attrName>style.visibility</p:attrName>
                                        </p:attrNameLst>
                                      </p:cBhvr>
                                      <p:to>
                                        <p:strVal val="visible"/>
                                      </p:to>
                                    </p:set>
                                    <p:animEffect transition="in" filter="fade">
                                      <p:cBhvr>
                                        <p:cTn id="34" dur="500"/>
                                        <p:tgtEl>
                                          <p:spTgt spid="7987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9876">
                                            <p:txEl>
                                              <p:pRg st="4" end="4"/>
                                            </p:txEl>
                                          </p:spTgt>
                                        </p:tgtEl>
                                        <p:attrNameLst>
                                          <p:attrName>style.visibility</p:attrName>
                                        </p:attrNameLst>
                                      </p:cBhvr>
                                      <p:to>
                                        <p:strVal val="visible"/>
                                      </p:to>
                                    </p:set>
                                    <p:animEffect transition="in" filter="fade">
                                      <p:cBhvr>
                                        <p:cTn id="39" dur="500"/>
                                        <p:tgtEl>
                                          <p:spTgt spid="798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B3A7B3D-5F9A-4EF3-A783-733F385FC749}"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81923" name="Text Box 3"/>
          <p:cNvSpPr txBox="1">
            <a:spLocks noChangeArrowheads="1"/>
          </p:cNvSpPr>
          <p:nvPr/>
        </p:nvSpPr>
        <p:spPr bwMode="auto">
          <a:xfrm>
            <a:off x="361950" y="1661344"/>
            <a:ext cx="8313738" cy="4340225"/>
          </a:xfrm>
          <a:prstGeom prst="rect">
            <a:avLst/>
          </a:prstGeom>
          <a:solidFill>
            <a:srgbClr val="CCCCFF"/>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1" lang="zh-CN" altLang="en-US" sz="2400" b="1" dirty="0">
                <a:ea typeface="华文细黑" panose="02010600040101010101" pitchFamily="2" charset="-122"/>
              </a:rPr>
              <a:t>例如	翻译器处理表达式</a:t>
            </a:r>
            <a:r>
              <a:rPr kumimoji="1" lang="en-US" altLang="zh-CN" sz="2400" b="1" dirty="0" err="1">
                <a:ea typeface="华文细黑" panose="02010600040101010101" pitchFamily="2" charset="-122"/>
              </a:rPr>
              <a:t>a+b</a:t>
            </a:r>
            <a:r>
              <a:rPr kumimoji="1" lang="zh-CN" altLang="en-US" sz="2400" b="1" dirty="0">
                <a:ea typeface="华文细黑" panose="02010600040101010101" pitchFamily="2" charset="-122"/>
              </a:rPr>
              <a:t>将生成如下的四元式∶</a:t>
            </a:r>
            <a:endParaRPr kumimoji="1" lang="zh-CN" altLang="en-US" sz="2400" b="1" dirty="0">
              <a:ea typeface="Arial Unicode MS" pitchFamily="34" charset="-122"/>
            </a:endParaRPr>
          </a:p>
          <a:p>
            <a:pPr algn="just" eaLnBrk="1" hangingPunct="1">
              <a:spcBef>
                <a:spcPct val="50000"/>
              </a:spcBef>
            </a:pPr>
            <a:r>
              <a:rPr kumimoji="1" lang="zh-CN" altLang="en-US" sz="2400" b="1" dirty="0">
                <a:ea typeface="华文细黑" panose="02010600040101010101" pitchFamily="2" charset="-122"/>
              </a:rPr>
              <a:t>              </a:t>
            </a:r>
            <a:r>
              <a:rPr kumimoji="1" lang="en-US" altLang="zh-CN" sz="2400" b="1" dirty="0">
                <a:ea typeface="华文细黑" panose="02010600040101010101" pitchFamily="2" charset="-122"/>
              </a:rPr>
              <a:t>( + , a , b , t1)</a:t>
            </a:r>
            <a:endParaRPr kumimoji="1" lang="en-US" altLang="zh-CN" sz="2400" b="1" dirty="0">
              <a:ea typeface="Arial Unicode MS" pitchFamily="34" charset="-122"/>
            </a:endParaRPr>
          </a:p>
          <a:p>
            <a:pPr eaLnBrk="1" hangingPunct="1">
              <a:spcBef>
                <a:spcPct val="50000"/>
              </a:spcBef>
            </a:pP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其中</a:t>
            </a:r>
            <a:r>
              <a:rPr kumimoji="1" lang="en-US" altLang="zh-CN" sz="2400" b="1" dirty="0">
                <a:solidFill>
                  <a:srgbClr val="000000"/>
                </a:solidFill>
                <a:ea typeface="华文细黑" panose="02010600040101010101" pitchFamily="2" charset="-122"/>
              </a:rPr>
              <a:t>t1</a:t>
            </a:r>
            <a:r>
              <a:rPr kumimoji="1" lang="zh-CN" altLang="en-US" sz="2400" b="1" dirty="0">
                <a:solidFill>
                  <a:srgbClr val="000000"/>
                </a:solidFill>
                <a:ea typeface="华文细黑" panose="02010600040101010101" pitchFamily="2" charset="-122"/>
              </a:rPr>
              <a:t>是临时变量，保存表达式的结果。</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对于表达式：</a:t>
            </a:r>
            <a:r>
              <a:rPr kumimoji="1" lang="en-US" altLang="zh-CN" sz="2400" b="1" dirty="0" err="1">
                <a:solidFill>
                  <a:srgbClr val="000000"/>
                </a:solidFill>
                <a:ea typeface="华文细黑" panose="02010600040101010101" pitchFamily="2" charset="-122"/>
              </a:rPr>
              <a:t>a+a</a:t>
            </a:r>
            <a:r>
              <a:rPr kumimoji="1" lang="en-US" altLang="zh-CN" sz="2400" b="1" dirty="0">
                <a:solidFill>
                  <a:srgbClr val="000000"/>
                </a:solidFill>
                <a:ea typeface="华文细黑" panose="02010600040101010101" pitchFamily="2" charset="-122"/>
              </a:rPr>
              <a:t>*b</a:t>
            </a:r>
            <a:endParaRPr kumimoji="1" lang="en-US" altLang="zh-CN"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经词法分析后应为    </a:t>
            </a:r>
            <a:r>
              <a:rPr kumimoji="1" lang="en-US" altLang="zh-CN" sz="2400" b="1" dirty="0" err="1">
                <a:solidFill>
                  <a:srgbClr val="000000"/>
                </a:solidFill>
                <a:ea typeface="华文细黑" panose="02010600040101010101" pitchFamily="2" charset="-122"/>
              </a:rPr>
              <a:t>ID</a:t>
            </a:r>
            <a:r>
              <a:rPr kumimoji="1" lang="en-US" altLang="zh-CN" sz="3600" b="1" baseline="-30000" dirty="0" err="1">
                <a:solidFill>
                  <a:srgbClr val="000000"/>
                </a:solidFill>
                <a:ea typeface="华文细黑" panose="02010600040101010101" pitchFamily="2" charset="-122"/>
              </a:rPr>
              <a:t>↑a</a:t>
            </a:r>
            <a:r>
              <a:rPr kumimoji="1" lang="en-US" altLang="zh-CN" sz="2400" b="1" dirty="0" err="1">
                <a:solidFill>
                  <a:srgbClr val="000000"/>
                </a:solidFill>
                <a:ea typeface="华文细黑" panose="02010600040101010101" pitchFamily="2" charset="-122"/>
              </a:rPr>
              <a:t>+ID</a:t>
            </a:r>
            <a:r>
              <a:rPr kumimoji="1" lang="en-US" altLang="zh-CN" sz="3600" b="1" baseline="-30000" dirty="0" err="1">
                <a:solidFill>
                  <a:srgbClr val="000000"/>
                </a:solidFill>
                <a:ea typeface="华文细黑" panose="02010600040101010101" pitchFamily="2" charset="-122"/>
              </a:rPr>
              <a:t>↑a</a:t>
            </a:r>
            <a:r>
              <a:rPr kumimoji="1" lang="en-US" altLang="zh-CN" sz="36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ID</a:t>
            </a:r>
            <a:r>
              <a:rPr kumimoji="1" lang="en-US" altLang="zh-CN" sz="3600" b="1" baseline="-30000" dirty="0" err="1">
                <a:solidFill>
                  <a:srgbClr val="000000"/>
                </a:solidFill>
                <a:ea typeface="华文细黑" panose="02010600040101010101" pitchFamily="2" charset="-122"/>
              </a:rPr>
              <a:t>↑b</a:t>
            </a:r>
            <a:endParaRPr kumimoji="1" lang="en-US" altLang="zh-CN" sz="3600" b="1" baseline="-30000"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希望经属性翻译文法能输出：</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 ,  a , b ,  t1 )</a:t>
            </a:r>
            <a:endParaRPr kumimoji="1" lang="en-US" altLang="zh-CN" sz="2400" b="1" dirty="0">
              <a:solidFill>
                <a:srgbClr val="FFFFFF"/>
              </a:solidFill>
              <a:ea typeface="华文细黑" panose="02010600040101010101" pitchFamily="2" charset="-122"/>
            </a:endParaRPr>
          </a:p>
          <a:p>
            <a:pPr eaLnBrk="1" hangingPunct="1">
              <a:spcBef>
                <a:spcPct val="50000"/>
              </a:spcBef>
            </a:pPr>
            <a:r>
              <a:rPr kumimoji="1" lang="en-US" altLang="zh-CN" sz="2400" b="1" dirty="0">
                <a:ea typeface="华文细黑" panose="02010600040101010101" pitchFamily="2" charset="-122"/>
              </a:rPr>
              <a:t>              ( +,  a ,  t1 ,  t2 ) </a:t>
            </a:r>
            <a:endParaRPr kumimoji="1" lang="en-US" altLang="zh-CN" sz="2400" b="1" dirty="0">
              <a:ea typeface="华文细黑" panose="02010600040101010101" pitchFamily="2" charset="-122"/>
            </a:endParaRPr>
          </a:p>
        </p:txBody>
      </p:sp>
      <p:sp>
        <p:nvSpPr>
          <p:cNvPr id="81925" name="Rectangle 6"/>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dirty="0">
                <a:solidFill>
                  <a:schemeClr val="tx2"/>
                </a:solidFill>
                <a:latin typeface="华文细黑" panose="02010600040101010101" pitchFamily="2" charset="-122"/>
                <a:ea typeface="华文细黑" panose="02010600040101010101" pitchFamily="2" charset="-122"/>
              </a:rPr>
              <a:t>8.2 </a:t>
            </a:r>
            <a:r>
              <a:rPr lang="zh-CN" altLang="en-US" sz="3400" dirty="0">
                <a:solidFill>
                  <a:schemeClr val="tx2"/>
                </a:solidFill>
                <a:latin typeface="华文细黑" panose="02010600040101010101" pitchFamily="2" charset="-122"/>
                <a:ea typeface="华文细黑" panose="02010600040101010101" pitchFamily="2" charset="-122"/>
              </a:rPr>
              <a:t>属性文法</a:t>
            </a:r>
            <a:endParaRPr lang="zh-CN" altLang="en-US" dirty="0">
              <a:solidFill>
                <a:srgbClr val="FF0000"/>
              </a:solidFill>
              <a:latin typeface="华文细黑" panose="02010600040101010101" pitchFamily="2" charset="-122"/>
              <a:ea typeface="华文细黑" panose="02010600040101010101" pitchFamily="2" charset="-122"/>
            </a:endParaRPr>
          </a:p>
        </p:txBody>
      </p:sp>
      <p:sp>
        <p:nvSpPr>
          <p:cNvPr id="8" name="Rectangle 8"/>
          <p:cNvSpPr>
            <a:spLocks noGrp="1" noChangeArrowheads="1"/>
          </p:cNvSpPr>
          <p:nvPr>
            <p:ph type="title"/>
          </p:nvPr>
        </p:nvSpPr>
        <p:spPr>
          <a:xfrm>
            <a:off x="361950" y="955675"/>
            <a:ext cx="8458200" cy="457200"/>
          </a:xfrm>
        </p:spPr>
        <p:txBody>
          <a:bodyPr anchor="ctr"/>
          <a:lstStyle/>
          <a:p>
            <a:pPr eaLnBrk="1" hangingPunct="1"/>
            <a:r>
              <a:rPr lang="zh-CN" altLang="en-US" sz="2400" b="1" dirty="0">
                <a:solidFill>
                  <a:srgbClr val="000066"/>
                </a:solidFill>
                <a:latin typeface="华文细黑" panose="02010600040101010101" pitchFamily="2" charset="-122"/>
              </a:rPr>
              <a:t>　属性文法举例</a:t>
            </a:r>
            <a:r>
              <a:rPr lang="en-US" altLang="zh-CN" sz="2400" b="1" dirty="0">
                <a:solidFill>
                  <a:srgbClr val="000066"/>
                </a:solidFill>
                <a:latin typeface="华文细黑" panose="02010600040101010101" pitchFamily="2" charset="-122"/>
              </a:rPr>
              <a:t>—</a:t>
            </a:r>
            <a:r>
              <a:rPr lang="zh-CN" altLang="en-US" sz="2400" b="1" dirty="0">
                <a:solidFill>
                  <a:srgbClr val="000066"/>
                </a:solidFill>
                <a:latin typeface="华文细黑" panose="02010600040101010101" pitchFamily="2" charset="-122"/>
              </a:rPr>
              <a:t>算术表达式的翻译</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500"/>
                                        <p:tgtEl>
                                          <p:spTgt spid="8192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23">
                                            <p:txEl>
                                              <p:pRg st="1" end="1"/>
                                            </p:txEl>
                                          </p:spTgt>
                                        </p:tgtEl>
                                        <p:attrNameLst>
                                          <p:attrName>style.visibility</p:attrName>
                                        </p:attrNameLst>
                                      </p:cBhvr>
                                      <p:to>
                                        <p:strVal val="visible"/>
                                      </p:to>
                                    </p:set>
                                    <p:animEffect transition="in" filter="fade">
                                      <p:cBhvr>
                                        <p:cTn id="10" dur="500"/>
                                        <p:tgtEl>
                                          <p:spTgt spid="8192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Effect transition="in" filter="fade">
                                      <p:cBhvr>
                                        <p:cTn id="13" dur="500"/>
                                        <p:tgtEl>
                                          <p:spTgt spid="819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1923">
                                            <p:txEl>
                                              <p:pRg st="3" end="3"/>
                                            </p:txEl>
                                          </p:spTgt>
                                        </p:tgtEl>
                                        <p:attrNameLst>
                                          <p:attrName>style.visibility</p:attrName>
                                        </p:attrNameLst>
                                      </p:cBhvr>
                                      <p:to>
                                        <p:strVal val="visible"/>
                                      </p:to>
                                    </p:set>
                                    <p:animEffect transition="in" filter="fade">
                                      <p:cBhvr>
                                        <p:cTn id="18" dur="500"/>
                                        <p:tgtEl>
                                          <p:spTgt spid="8192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1923">
                                            <p:txEl>
                                              <p:pRg st="4" end="4"/>
                                            </p:txEl>
                                          </p:spTgt>
                                        </p:tgtEl>
                                        <p:attrNameLst>
                                          <p:attrName>style.visibility</p:attrName>
                                        </p:attrNameLst>
                                      </p:cBhvr>
                                      <p:to>
                                        <p:strVal val="visible"/>
                                      </p:to>
                                    </p:set>
                                    <p:animEffect transition="in" filter="fade">
                                      <p:cBhvr>
                                        <p:cTn id="21" dur="500"/>
                                        <p:tgtEl>
                                          <p:spTgt spid="8192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1923">
                                            <p:txEl>
                                              <p:pRg st="5" end="5"/>
                                            </p:txEl>
                                          </p:spTgt>
                                        </p:tgtEl>
                                        <p:attrNameLst>
                                          <p:attrName>style.visibility</p:attrName>
                                        </p:attrNameLst>
                                      </p:cBhvr>
                                      <p:to>
                                        <p:strVal val="visible"/>
                                      </p:to>
                                    </p:set>
                                    <p:animEffect transition="in" filter="fade">
                                      <p:cBhvr>
                                        <p:cTn id="26" dur="500"/>
                                        <p:tgtEl>
                                          <p:spTgt spid="8192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1923">
                                            <p:txEl>
                                              <p:pRg st="6" end="6"/>
                                            </p:txEl>
                                          </p:spTgt>
                                        </p:tgtEl>
                                        <p:attrNameLst>
                                          <p:attrName>style.visibility</p:attrName>
                                        </p:attrNameLst>
                                      </p:cBhvr>
                                      <p:to>
                                        <p:strVal val="visible"/>
                                      </p:to>
                                    </p:set>
                                    <p:animEffect transition="in" filter="fade">
                                      <p:cBhvr>
                                        <p:cTn id="29" dur="500"/>
                                        <p:tgtEl>
                                          <p:spTgt spid="8192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1923">
                                            <p:txEl>
                                              <p:pRg st="7" end="7"/>
                                            </p:txEl>
                                          </p:spTgt>
                                        </p:tgtEl>
                                        <p:attrNameLst>
                                          <p:attrName>style.visibility</p:attrName>
                                        </p:attrNameLst>
                                      </p:cBhvr>
                                      <p:to>
                                        <p:strVal val="visible"/>
                                      </p:to>
                                    </p:set>
                                    <p:animEffect transition="in" filter="fade">
                                      <p:cBhvr>
                                        <p:cTn id="32" dur="500"/>
                                        <p:tgtEl>
                                          <p:spTgt spid="81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BE25F97-3006-4EB7-99A0-E11329ED8E66}"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75170" name="Text Box 2"/>
          <p:cNvSpPr txBox="1">
            <a:spLocks noChangeArrowheads="1"/>
          </p:cNvSpPr>
          <p:nvPr/>
        </p:nvSpPr>
        <p:spPr bwMode="auto">
          <a:xfrm>
            <a:off x="323850" y="1341438"/>
            <a:ext cx="806457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kumimoji="1" lang="zh-CN" altLang="en-US" sz="2400" b="1" dirty="0">
                <a:ea typeface="华文细黑" panose="02010600040101010101" pitchFamily="2" charset="-122"/>
                <a:cs typeface="Times New Roman" panose="02020603050405020304" pitchFamily="18" charset="0"/>
              </a:rPr>
              <a:t>        随着语言形式定义技术的发展，人们证实，任何一种编程语言都不可能完全用</a:t>
            </a:r>
            <a:r>
              <a:rPr kumimoji="1" lang="en-US" altLang="zh-CN" sz="2400" b="1" dirty="0">
                <a:ea typeface="华文细黑" panose="02010600040101010101" pitchFamily="2" charset="-122"/>
                <a:cs typeface="Times New Roman" panose="02020603050405020304" pitchFamily="18" charset="0"/>
              </a:rPr>
              <a:t>CFG</a:t>
            </a:r>
            <a:r>
              <a:rPr kumimoji="1" lang="zh-CN" altLang="en-US" sz="2400" b="1" dirty="0">
                <a:ea typeface="华文细黑" panose="02010600040101010101" pitchFamily="2" charset="-122"/>
                <a:cs typeface="Times New Roman" panose="02020603050405020304" pitchFamily="18" charset="0"/>
              </a:rPr>
              <a:t>生成。编程语言中更重要的一面，是附着于语言结构上的语义（上下文相关特性）。语义揭示了程序本身的涵义。一个语法上正确的句子，语义不一定正确。</a:t>
            </a:r>
            <a:endParaRPr kumimoji="1" lang="zh-CN" altLang="en-US" sz="2400" b="1" dirty="0">
              <a:ea typeface="华文细黑" panose="02010600040101010101" pitchFamily="2" charset="-122"/>
              <a:cs typeface="Times New Roman" panose="02020603050405020304" pitchFamily="18" charset="0"/>
            </a:endParaRPr>
          </a:p>
          <a:p>
            <a:endParaRPr kumimoji="1" lang="zh-CN" altLang="en-US" sz="2400" b="1" dirty="0">
              <a:ea typeface="华文细黑" panose="02010600040101010101" pitchFamily="2" charset="-122"/>
              <a:cs typeface="Times New Roman" panose="02020603050405020304" pitchFamily="18" charset="0"/>
            </a:endParaRPr>
          </a:p>
          <a:p>
            <a:r>
              <a:rPr kumimoji="1" lang="zh-CN" altLang="en-US" sz="2400" b="1" dirty="0">
                <a:ea typeface="华文细黑" panose="02010600040101010101" pitchFamily="2" charset="-122"/>
                <a:cs typeface="Times New Roman" panose="02020603050405020304" pitchFamily="18" charset="0"/>
              </a:rPr>
              <a:t>        应用最广的语义分析方法是</a:t>
            </a:r>
            <a:r>
              <a:rPr kumimoji="1" lang="zh-CN" altLang="en-US" sz="2400" b="1" dirty="0">
                <a:solidFill>
                  <a:srgbClr val="FF0000"/>
                </a:solidFill>
                <a:ea typeface="华文细黑" panose="02010600040101010101" pitchFamily="2" charset="-122"/>
                <a:cs typeface="Times New Roman" panose="02020603050405020304" pitchFamily="18" charset="0"/>
              </a:rPr>
              <a:t>语法制导翻译</a:t>
            </a:r>
            <a:r>
              <a:rPr kumimoji="1" lang="zh-CN" altLang="en-US" sz="2400" b="1" dirty="0">
                <a:ea typeface="华文细黑" panose="02010600040101010101" pitchFamily="2" charset="-122"/>
                <a:cs typeface="Times New Roman" panose="02020603050405020304" pitchFamily="18" charset="0"/>
              </a:rPr>
              <a:t>。其基本思想是：将语言结构的语义以属性的形式赋予代表此结构的文法符号。在语法分析推导或归约的每一步，通过语义规则完成对属性的计算，以实现语义处理。</a:t>
            </a:r>
            <a:endParaRPr kumimoji="1" lang="zh-CN" altLang="en-US" sz="2400" b="1" dirty="0">
              <a:ea typeface="华文细黑" panose="02010600040101010101" pitchFamily="2" charset="-122"/>
              <a:cs typeface="Times New Roman" panose="02020603050405020304" pitchFamily="18" charset="0"/>
            </a:endParaRPr>
          </a:p>
        </p:txBody>
      </p:sp>
      <p:sp>
        <p:nvSpPr>
          <p:cNvPr id="11268" name="Text Box 3"/>
          <p:cNvSpPr txBox="1">
            <a:spLocks noChangeArrowheads="1"/>
          </p:cNvSpPr>
          <p:nvPr/>
        </p:nvSpPr>
        <p:spPr bwMode="auto">
          <a:xfrm>
            <a:off x="541338" y="333375"/>
            <a:ext cx="575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latin typeface="华文细黑" panose="02010600040101010101" pitchFamily="2" charset="-122"/>
                <a:ea typeface="华文细黑" panose="02010600040101010101" pitchFamily="2" charset="-122"/>
              </a:rPr>
              <a:t>8.1 </a:t>
            </a:r>
            <a:r>
              <a:rPr lang="zh-CN" altLang="en-US" b="1">
                <a:solidFill>
                  <a:srgbClr val="003399"/>
                </a:solidFill>
                <a:latin typeface="华文细黑" panose="02010600040101010101" pitchFamily="2" charset="-122"/>
                <a:ea typeface="华文细黑" panose="02010600040101010101" pitchFamily="2" charset="-122"/>
              </a:rPr>
              <a:t>语义分析概述</a:t>
            </a:r>
            <a:endParaRPr lang="zh-CN" altLang="en-US"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5170">
                                            <p:txEl>
                                              <p:pRg st="2" end="2"/>
                                            </p:txEl>
                                          </p:spTgt>
                                        </p:tgtEl>
                                        <p:attrNameLst>
                                          <p:attrName>style.visibility</p:attrName>
                                        </p:attrNameLst>
                                      </p:cBhvr>
                                      <p:to>
                                        <p:strVal val="visible"/>
                                      </p:to>
                                    </p:set>
                                    <p:animEffect transition="in" filter="dissolve">
                                      <p:cBhvr>
                                        <p:cTn id="7" dur="500"/>
                                        <p:tgtEl>
                                          <p:spTgt spid="775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3735A65-26BB-46EA-9C71-B106D8549986}"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83971" name="Text Box 3"/>
          <p:cNvSpPr txBox="1">
            <a:spLocks noChangeArrowheads="1"/>
          </p:cNvSpPr>
          <p:nvPr/>
        </p:nvSpPr>
        <p:spPr bwMode="auto">
          <a:xfrm>
            <a:off x="365026" y="1844824"/>
            <a:ext cx="8310662" cy="3786187"/>
          </a:xfrm>
          <a:prstGeom prst="rect">
            <a:avLst/>
          </a:prstGeom>
          <a:solidFill>
            <a:srgbClr val="CCCCFF"/>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1" lang="zh-CN" altLang="en-US" sz="2400" b="1" dirty="0">
                <a:ea typeface="华文细黑" panose="02010600040101010101" pitchFamily="2" charset="-122"/>
              </a:rPr>
              <a:t>四元式的另一种形式：</a:t>
            </a:r>
            <a:endParaRPr kumimoji="1" lang="zh-CN" altLang="en-US" sz="2400" b="1" dirty="0">
              <a:ea typeface="华文细黑" panose="02010600040101010101" pitchFamily="2" charset="-122"/>
            </a:endParaRPr>
          </a:p>
          <a:p>
            <a:pPr algn="just" eaLnBrk="1" hangingPunct="1">
              <a:spcBef>
                <a:spcPct val="50000"/>
              </a:spcBef>
            </a:pPr>
            <a:r>
              <a:rPr kumimoji="1" lang="zh-CN" altLang="en-US" sz="2400" b="1" dirty="0">
                <a:ea typeface="华文细黑" panose="02010600040101010101" pitchFamily="2" charset="-122"/>
              </a:rPr>
              <a:t>        简单赋值语句的形式（右部只有一种运算）</a:t>
            </a:r>
            <a:endParaRPr kumimoji="1" lang="zh-CN" altLang="en-US" sz="2400" b="1" dirty="0">
              <a:ea typeface="华文细黑" panose="02010600040101010101" pitchFamily="2" charset="-122"/>
            </a:endParaRPr>
          </a:p>
          <a:p>
            <a:pPr algn="just" eaLnBrk="1" hangingPunct="1">
              <a:spcBef>
                <a:spcPct val="50000"/>
              </a:spcBef>
            </a:pPr>
            <a:r>
              <a:rPr kumimoji="1" lang="zh-CN" altLang="en-US" sz="2400" b="1" dirty="0">
                <a:ea typeface="华文细黑" panose="02010600040101010101" pitchFamily="2" charset="-122"/>
              </a:rPr>
              <a:t>例如：</a:t>
            </a:r>
            <a:r>
              <a:rPr kumimoji="1" lang="en-US" altLang="zh-CN" sz="2400" b="1" dirty="0">
                <a:ea typeface="华文细黑" panose="02010600040101010101" pitchFamily="2" charset="-122"/>
              </a:rPr>
              <a:t>x=</a:t>
            </a:r>
            <a:r>
              <a:rPr kumimoji="1" lang="en-US" altLang="zh-CN" sz="2400" b="1" dirty="0" err="1">
                <a:ea typeface="华文细黑" panose="02010600040101010101" pitchFamily="2" charset="-122"/>
              </a:rPr>
              <a:t>a+b</a:t>
            </a:r>
            <a:r>
              <a:rPr kumimoji="1" lang="en-US" altLang="zh-CN" sz="2400" b="1" dirty="0">
                <a:ea typeface="华文细黑" panose="02010600040101010101" pitchFamily="2" charset="-122"/>
              </a:rPr>
              <a:t>*c</a:t>
            </a:r>
            <a:endParaRPr kumimoji="1" lang="en-US" altLang="zh-CN" sz="2400" b="1" dirty="0">
              <a:ea typeface="华文细黑" panose="02010600040101010101" pitchFamily="2" charset="-122"/>
            </a:endParaRPr>
          </a:p>
          <a:p>
            <a:pPr algn="just" eaLnBrk="1" hangingPunct="1">
              <a:spcBef>
                <a:spcPct val="50000"/>
              </a:spcBef>
            </a:pPr>
            <a:r>
              <a:rPr kumimoji="1" lang="zh-CN" altLang="en-US" sz="2400" b="1" dirty="0">
                <a:ea typeface="华文细黑" panose="02010600040101010101" pitchFamily="2" charset="-122"/>
              </a:rPr>
              <a:t>翻译成：</a:t>
            </a:r>
            <a:endParaRPr kumimoji="1" lang="zh-CN" altLang="en-US" sz="2400" b="1" dirty="0">
              <a:ea typeface="华文细黑" panose="02010600040101010101" pitchFamily="2" charset="-122"/>
            </a:endParaRPr>
          </a:p>
          <a:p>
            <a:pPr algn="just" eaLnBrk="1" hangingPunct="1">
              <a:spcBef>
                <a:spcPct val="50000"/>
              </a:spcBef>
            </a:pPr>
            <a:r>
              <a:rPr kumimoji="1" lang="zh-CN" altLang="en-US" sz="2400" b="1" dirty="0">
                <a:ea typeface="华文细黑" panose="02010600040101010101" pitchFamily="2" charset="-122"/>
              </a:rPr>
              <a:t>　　</a:t>
            </a:r>
            <a:r>
              <a:rPr kumimoji="1" lang="en-US" altLang="zh-CN" sz="2400" b="1" dirty="0">
                <a:ea typeface="华文细黑" panose="02010600040101010101" pitchFamily="2" charset="-122"/>
              </a:rPr>
              <a:t>(1)</a:t>
            </a:r>
            <a:r>
              <a:rPr kumimoji="1" lang="zh-CN" altLang="en-US" sz="2400" b="1" dirty="0">
                <a:ea typeface="华文细黑" panose="02010600040101010101" pitchFamily="2" charset="-122"/>
              </a:rPr>
              <a:t> </a:t>
            </a:r>
            <a:r>
              <a:rPr kumimoji="1" lang="en-US" altLang="zh-CN" sz="2400" b="1" dirty="0">
                <a:ea typeface="华文细黑" panose="02010600040101010101" pitchFamily="2" charset="-122"/>
              </a:rPr>
              <a:t>t1=b*c</a:t>
            </a:r>
            <a:endParaRPr kumimoji="1" lang="en-US" altLang="zh-CN" sz="2400" b="1" dirty="0">
              <a:ea typeface="华文细黑" panose="02010600040101010101" pitchFamily="2" charset="-122"/>
            </a:endParaRPr>
          </a:p>
          <a:p>
            <a:pPr algn="just" eaLnBrk="1" hangingPunct="1">
              <a:spcBef>
                <a:spcPct val="50000"/>
              </a:spcBef>
            </a:pPr>
            <a:r>
              <a:rPr kumimoji="1" lang="en-US" altLang="zh-CN" sz="2400" b="1" dirty="0">
                <a:ea typeface="华文细黑" panose="02010600040101010101" pitchFamily="2" charset="-122"/>
              </a:rPr>
              <a:t>        (2) t2=a+t1</a:t>
            </a:r>
            <a:endParaRPr kumimoji="1" lang="en-US" altLang="zh-CN" sz="2400" b="1" dirty="0">
              <a:ea typeface="华文细黑" panose="02010600040101010101" pitchFamily="2" charset="-122"/>
            </a:endParaRPr>
          </a:p>
          <a:p>
            <a:pPr algn="just" eaLnBrk="1" hangingPunct="1">
              <a:spcBef>
                <a:spcPct val="50000"/>
              </a:spcBef>
            </a:pPr>
            <a:r>
              <a:rPr kumimoji="1" lang="en-US" altLang="zh-CN" sz="2400" b="1" dirty="0">
                <a:ea typeface="华文细黑" panose="02010600040101010101" pitchFamily="2" charset="-122"/>
              </a:rPr>
              <a:t>        (3) x=t2</a:t>
            </a:r>
            <a:endParaRPr kumimoji="1" lang="zh-CN" altLang="en-US" sz="2400" b="1" dirty="0">
              <a:ea typeface="华文细黑" panose="02010600040101010101" pitchFamily="2" charset="-122"/>
            </a:endParaRPr>
          </a:p>
        </p:txBody>
      </p:sp>
      <p:sp>
        <p:nvSpPr>
          <p:cNvPr id="83973" name="Rectangle 6"/>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dirty="0">
                <a:solidFill>
                  <a:schemeClr val="tx2"/>
                </a:solidFill>
                <a:latin typeface="华文细黑" panose="02010600040101010101" pitchFamily="2" charset="-122"/>
                <a:ea typeface="华文细黑" panose="02010600040101010101" pitchFamily="2" charset="-122"/>
              </a:rPr>
              <a:t>8.2 </a:t>
            </a:r>
            <a:r>
              <a:rPr lang="zh-CN" altLang="en-US" sz="3400" dirty="0">
                <a:solidFill>
                  <a:schemeClr val="tx2"/>
                </a:solidFill>
                <a:latin typeface="华文细黑" panose="02010600040101010101" pitchFamily="2" charset="-122"/>
                <a:ea typeface="华文细黑" panose="02010600040101010101" pitchFamily="2" charset="-122"/>
              </a:rPr>
              <a:t>属性文法</a:t>
            </a:r>
            <a:endParaRPr lang="zh-CN" altLang="en-US" dirty="0">
              <a:solidFill>
                <a:srgbClr val="FF0000"/>
              </a:solidFill>
              <a:latin typeface="华文细黑" panose="02010600040101010101" pitchFamily="2" charset="-122"/>
              <a:ea typeface="华文细黑" panose="02010600040101010101" pitchFamily="2" charset="-122"/>
            </a:endParaRPr>
          </a:p>
        </p:txBody>
      </p:sp>
      <p:sp>
        <p:nvSpPr>
          <p:cNvPr id="8" name="Rectangle 8"/>
          <p:cNvSpPr>
            <a:spLocks noGrp="1" noChangeArrowheads="1"/>
          </p:cNvSpPr>
          <p:nvPr>
            <p:ph type="title"/>
          </p:nvPr>
        </p:nvSpPr>
        <p:spPr>
          <a:xfrm>
            <a:off x="361950" y="955675"/>
            <a:ext cx="8458200" cy="457200"/>
          </a:xfrm>
        </p:spPr>
        <p:txBody>
          <a:bodyPr anchor="ctr"/>
          <a:lstStyle/>
          <a:p>
            <a:pPr eaLnBrk="1" hangingPunct="1"/>
            <a:r>
              <a:rPr lang="zh-CN" altLang="en-US" sz="2400" b="1" dirty="0">
                <a:solidFill>
                  <a:srgbClr val="000066"/>
                </a:solidFill>
                <a:latin typeface="华文细黑" panose="02010600040101010101" pitchFamily="2" charset="-122"/>
              </a:rPr>
              <a:t>　属性文法举例</a:t>
            </a:r>
            <a:r>
              <a:rPr lang="en-US" altLang="zh-CN" sz="2400" b="1" dirty="0">
                <a:solidFill>
                  <a:srgbClr val="000066"/>
                </a:solidFill>
                <a:latin typeface="华文细黑" panose="02010600040101010101" pitchFamily="2" charset="-122"/>
              </a:rPr>
              <a:t>—</a:t>
            </a:r>
            <a:r>
              <a:rPr lang="zh-CN" altLang="en-US" sz="2400" b="1" dirty="0">
                <a:solidFill>
                  <a:srgbClr val="000066"/>
                </a:solidFill>
                <a:latin typeface="华文细黑" panose="02010600040101010101" pitchFamily="2" charset="-122"/>
              </a:rPr>
              <a:t>算术表达式的翻译</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fade">
                                      <p:cBhvr>
                                        <p:cTn id="7" dur="500"/>
                                        <p:tgtEl>
                                          <p:spTgt spid="839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fade">
                                      <p:cBhvr>
                                        <p:cTn id="10" dur="500"/>
                                        <p:tgtEl>
                                          <p:spTgt spid="839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animEffect transition="in" filter="fade">
                                      <p:cBhvr>
                                        <p:cTn id="15" dur="500"/>
                                        <p:tgtEl>
                                          <p:spTgt spid="8397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3971">
                                            <p:txEl>
                                              <p:pRg st="4" end="4"/>
                                            </p:txEl>
                                          </p:spTgt>
                                        </p:tgtEl>
                                        <p:attrNameLst>
                                          <p:attrName>style.visibility</p:attrName>
                                        </p:attrNameLst>
                                      </p:cBhvr>
                                      <p:to>
                                        <p:strVal val="visible"/>
                                      </p:to>
                                    </p:set>
                                    <p:animEffect transition="in" filter="fade">
                                      <p:cBhvr>
                                        <p:cTn id="18" dur="500"/>
                                        <p:tgtEl>
                                          <p:spTgt spid="8397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3971">
                                            <p:txEl>
                                              <p:pRg st="5" end="5"/>
                                            </p:txEl>
                                          </p:spTgt>
                                        </p:tgtEl>
                                        <p:attrNameLst>
                                          <p:attrName>style.visibility</p:attrName>
                                        </p:attrNameLst>
                                      </p:cBhvr>
                                      <p:to>
                                        <p:strVal val="visible"/>
                                      </p:to>
                                    </p:set>
                                    <p:animEffect transition="in" filter="fade">
                                      <p:cBhvr>
                                        <p:cTn id="21" dur="500"/>
                                        <p:tgtEl>
                                          <p:spTgt spid="8397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3971">
                                            <p:txEl>
                                              <p:pRg st="6" end="6"/>
                                            </p:txEl>
                                          </p:spTgt>
                                        </p:tgtEl>
                                        <p:attrNameLst>
                                          <p:attrName>style.visibility</p:attrName>
                                        </p:attrNameLst>
                                      </p:cBhvr>
                                      <p:to>
                                        <p:strVal val="visible"/>
                                      </p:to>
                                    </p:set>
                                    <p:animEffect transition="in" filter="fade">
                                      <p:cBhvr>
                                        <p:cTn id="24" dur="500"/>
                                        <p:tgtEl>
                                          <p:spTgt spid="83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0691B90-39DE-4CEE-812E-66364D3E1E4D}"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86019" name="Text Box 3"/>
          <p:cNvSpPr txBox="1">
            <a:spLocks noChangeArrowheads="1"/>
          </p:cNvSpPr>
          <p:nvPr/>
        </p:nvSpPr>
        <p:spPr bwMode="auto">
          <a:xfrm>
            <a:off x="381000" y="1556792"/>
            <a:ext cx="5270500" cy="3786188"/>
          </a:xfrm>
          <a:prstGeom prst="rect">
            <a:avLst/>
          </a:prstGeom>
          <a:solidFill>
            <a:srgbClr val="CCCCFF"/>
          </a:solid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chemeClr val="accent2"/>
                </a:solidFill>
                <a:ea typeface="华文细黑" panose="02010600040101010101" pitchFamily="2" charset="-122"/>
              </a:rPr>
              <a:t>第１步，构造表达式的翻译文法如下：</a:t>
            </a:r>
            <a:endParaRPr kumimoji="1" lang="zh-CN" altLang="en-US" sz="2400" b="1" dirty="0">
              <a:solidFill>
                <a:schemeClr val="accent2"/>
              </a:solidFill>
              <a:ea typeface="Arial Unicode MS" pitchFamily="34" charset="-122"/>
            </a:endParaRPr>
          </a:p>
          <a:p>
            <a:pPr eaLnBrk="1" hangingPunct="1">
              <a:spcBef>
                <a:spcPct val="50000"/>
              </a:spcBef>
            </a:pPr>
            <a:r>
              <a:rPr kumimoji="1" lang="en-US" altLang="zh-CN" sz="2400" b="1" dirty="0">
                <a:solidFill>
                  <a:srgbClr val="000000"/>
                </a:solidFill>
                <a:ea typeface="华文细黑" panose="02010600040101010101" pitchFamily="2" charset="-122"/>
              </a:rPr>
              <a:t>E→E+T@ADD</a:t>
            </a:r>
            <a:endParaRPr kumimoji="1" lang="en-US" altLang="zh-CN" sz="2400" b="1" dirty="0">
              <a:ea typeface="Arial Unicode MS" pitchFamily="34" charset="-122"/>
            </a:endParaRPr>
          </a:p>
          <a:p>
            <a:pPr algn="just" eaLnBrk="1" hangingPunct="1">
              <a:spcBef>
                <a:spcPct val="50000"/>
              </a:spcBef>
            </a:pPr>
            <a:r>
              <a:rPr kumimoji="1" lang="en-US" altLang="zh-CN" sz="2400" b="1" dirty="0">
                <a:solidFill>
                  <a:srgbClr val="000000"/>
                </a:solidFill>
                <a:ea typeface="华文细黑" panose="02010600040101010101" pitchFamily="2" charset="-122"/>
              </a:rPr>
              <a:t>E→T</a:t>
            </a:r>
            <a:endParaRPr kumimoji="1" lang="en-US" altLang="zh-CN" sz="2400" b="1" dirty="0">
              <a:ea typeface="Arial Unicode MS" pitchFamily="34" charset="-122"/>
            </a:endParaRPr>
          </a:p>
          <a:p>
            <a:pPr algn="just" eaLnBrk="1" hangingPunct="1">
              <a:spcBef>
                <a:spcPct val="50000"/>
              </a:spcBef>
            </a:pPr>
            <a:r>
              <a:rPr kumimoji="1" lang="en-US" altLang="zh-CN" sz="2400" b="1" dirty="0">
                <a:solidFill>
                  <a:srgbClr val="000000"/>
                </a:solidFill>
                <a:ea typeface="华文细黑" panose="02010600040101010101" pitchFamily="2" charset="-122"/>
              </a:rPr>
              <a:t>T→T*F@MULT</a:t>
            </a:r>
            <a:endParaRPr kumimoji="1" lang="en-US" altLang="zh-CN" sz="2400" b="1" dirty="0">
              <a:ea typeface="Arial Unicode MS" pitchFamily="34" charset="-122"/>
            </a:endParaRPr>
          </a:p>
          <a:p>
            <a:pPr algn="just" eaLnBrk="1" hangingPunct="1">
              <a:spcBef>
                <a:spcPct val="50000"/>
              </a:spcBef>
            </a:pPr>
            <a:r>
              <a:rPr kumimoji="1" lang="en-US" altLang="zh-CN" sz="2400" b="1" dirty="0">
                <a:solidFill>
                  <a:srgbClr val="000000"/>
                </a:solidFill>
                <a:ea typeface="华文细黑" panose="02010600040101010101" pitchFamily="2" charset="-122"/>
              </a:rPr>
              <a:t>T→F</a:t>
            </a:r>
            <a:endParaRPr kumimoji="1" lang="en-US" altLang="zh-CN" sz="2400" b="1" dirty="0">
              <a:solidFill>
                <a:srgbClr val="000000"/>
              </a:solidFill>
              <a:ea typeface="华文细黑" panose="02010600040101010101" pitchFamily="2" charset="-122"/>
            </a:endParaRPr>
          </a:p>
          <a:p>
            <a:pPr algn="just" eaLnBrk="1" hangingPunct="1">
              <a:spcBef>
                <a:spcPct val="50000"/>
              </a:spcBef>
            </a:pPr>
            <a:r>
              <a:rPr kumimoji="1" lang="en-US" altLang="zh-CN" sz="2400" b="1" dirty="0">
                <a:solidFill>
                  <a:srgbClr val="000000"/>
                </a:solidFill>
                <a:ea typeface="华文细黑" panose="02010600040101010101" pitchFamily="2" charset="-122"/>
              </a:rPr>
              <a:t>F→(E)</a:t>
            </a:r>
            <a:endParaRPr kumimoji="1" lang="en-US" altLang="zh-CN" sz="2400" b="1" dirty="0">
              <a:ea typeface="Arial Unicode MS" pitchFamily="34" charset="-122"/>
            </a:endParaRPr>
          </a:p>
          <a:p>
            <a:pPr eaLnBrk="1" hangingPunct="1">
              <a:spcBef>
                <a:spcPct val="50000"/>
              </a:spcBef>
            </a:pPr>
            <a:r>
              <a:rPr kumimoji="1" lang="en-US" altLang="zh-CN" sz="2400" b="1" dirty="0">
                <a:solidFill>
                  <a:srgbClr val="000000"/>
                </a:solidFill>
                <a:ea typeface="华文细黑" panose="02010600040101010101" pitchFamily="2" charset="-122"/>
              </a:rPr>
              <a:t>F</a:t>
            </a:r>
            <a:r>
              <a:rPr kumimoji="1" lang="en-US" altLang="zh-CN" sz="2400" b="1" dirty="0">
                <a:solidFill>
                  <a:srgbClr val="000000"/>
                </a:solidFill>
                <a:latin typeface="华文细黑" panose="02010600040101010101" pitchFamily="2" charset="-122"/>
                <a:ea typeface="华文细黑" panose="02010600040101010101" pitchFamily="2" charset="-122"/>
              </a:rPr>
              <a:t>→ID</a:t>
            </a:r>
            <a:r>
              <a:rPr kumimoji="1" lang="en-US" altLang="zh-CN" sz="2400" b="1" dirty="0">
                <a:ea typeface="华文细黑" panose="02010600040101010101" pitchFamily="2" charset="-122"/>
              </a:rPr>
              <a:t> </a:t>
            </a:r>
            <a:endParaRPr kumimoji="1" lang="en-US" altLang="zh-CN" sz="2400" b="1" dirty="0">
              <a:ea typeface="华文细黑" panose="02010600040101010101" pitchFamily="2" charset="-122"/>
            </a:endParaRPr>
          </a:p>
        </p:txBody>
      </p:sp>
      <p:sp>
        <p:nvSpPr>
          <p:cNvPr id="542724" name="Text Box 4"/>
          <p:cNvSpPr txBox="1">
            <a:spLocks noChangeArrowheads="1"/>
          </p:cNvSpPr>
          <p:nvPr/>
        </p:nvSpPr>
        <p:spPr bwMode="auto">
          <a:xfrm>
            <a:off x="4038600" y="2471738"/>
            <a:ext cx="5105400" cy="1016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1" dirty="0">
                <a:solidFill>
                  <a:srgbClr val="000000"/>
                </a:solidFill>
                <a:ea typeface="华文细黑" panose="02010600040101010101" pitchFamily="2" charset="-122"/>
                <a:cs typeface="Times New Roman" panose="02020603050405020304" pitchFamily="18" charset="0"/>
              </a:rPr>
              <a:t>@ADD</a:t>
            </a:r>
            <a:r>
              <a:rPr kumimoji="1" lang="en-US" altLang="zh-CN" sz="2400" b="1" dirty="0">
                <a:solidFill>
                  <a:srgbClr val="000000"/>
                </a:solidFill>
                <a:ea typeface="楷体_GB2312" pitchFamily="49" charset="-122"/>
                <a:cs typeface="Times New Roman" panose="02020603050405020304" pitchFamily="18" charset="0"/>
              </a:rPr>
              <a:t>  </a:t>
            </a:r>
            <a:r>
              <a:rPr kumimoji="1" lang="zh-CN" altLang="en-US" sz="2400" b="1" dirty="0">
                <a:solidFill>
                  <a:srgbClr val="000000"/>
                </a:solidFill>
                <a:ea typeface="楷体_GB2312" pitchFamily="49" charset="-122"/>
                <a:cs typeface="Times New Roman" panose="02020603050405020304" pitchFamily="18" charset="0"/>
              </a:rPr>
              <a:t>代表产生加法运算的四元式。</a:t>
            </a:r>
            <a:endParaRPr kumimoji="1" lang="zh-CN" altLang="en-US" sz="2400" b="1" dirty="0">
              <a:ea typeface="楷体_GB2312" pitchFamily="49" charset="-122"/>
              <a:cs typeface="Times New Roman" panose="02020603050405020304" pitchFamily="18" charset="0"/>
            </a:endParaRPr>
          </a:p>
          <a:p>
            <a:pPr algn="just" eaLnBrk="1" hangingPunct="1">
              <a:spcBef>
                <a:spcPct val="50000"/>
              </a:spcBef>
            </a:pPr>
            <a:r>
              <a:rPr kumimoji="1" lang="en-US" altLang="zh-CN" sz="2400" b="1" dirty="0">
                <a:solidFill>
                  <a:srgbClr val="000000"/>
                </a:solidFill>
                <a:ea typeface="华文细黑" panose="02010600040101010101" pitchFamily="2" charset="-122"/>
                <a:cs typeface="Times New Roman" panose="02020603050405020304" pitchFamily="18" charset="0"/>
              </a:rPr>
              <a:t>@MULT</a:t>
            </a:r>
            <a:r>
              <a:rPr kumimoji="1" lang="en-US" altLang="zh-CN" sz="2400" b="1" dirty="0">
                <a:solidFill>
                  <a:srgbClr val="000000"/>
                </a:solidFill>
                <a:ea typeface="楷体_GB2312" pitchFamily="49" charset="-122"/>
                <a:cs typeface="Times New Roman" panose="02020603050405020304" pitchFamily="18" charset="0"/>
              </a:rPr>
              <a:t> </a:t>
            </a:r>
            <a:r>
              <a:rPr kumimoji="1" lang="zh-CN" altLang="en-US" sz="2400" b="1" dirty="0">
                <a:solidFill>
                  <a:srgbClr val="000000"/>
                </a:solidFill>
                <a:ea typeface="楷体_GB2312" pitchFamily="49" charset="-122"/>
                <a:cs typeface="Times New Roman" panose="02020603050405020304" pitchFamily="18" charset="0"/>
              </a:rPr>
              <a:t>代表产生乘法运算的四元式。</a:t>
            </a:r>
            <a:endParaRPr kumimoji="1" lang="zh-CN" altLang="en-US" sz="2400" b="1" dirty="0">
              <a:ea typeface="楷体_GB2312" pitchFamily="49" charset="-122"/>
              <a:cs typeface="Times New Roman" panose="02020603050405020304" pitchFamily="18" charset="0"/>
            </a:endParaRPr>
          </a:p>
        </p:txBody>
      </p:sp>
      <p:sp>
        <p:nvSpPr>
          <p:cNvPr id="86021" name="Rectangle 8"/>
          <p:cNvSpPr>
            <a:spLocks noGrp="1" noChangeArrowheads="1"/>
          </p:cNvSpPr>
          <p:nvPr>
            <p:ph type="title"/>
          </p:nvPr>
        </p:nvSpPr>
        <p:spPr>
          <a:xfrm>
            <a:off x="361950" y="955675"/>
            <a:ext cx="8458200" cy="457200"/>
          </a:xfrm>
        </p:spPr>
        <p:txBody>
          <a:bodyPr anchor="ctr"/>
          <a:lstStyle/>
          <a:p>
            <a:pPr eaLnBrk="1" hangingPunct="1"/>
            <a:r>
              <a:rPr lang="zh-CN" altLang="en-US" sz="2400" b="1" dirty="0">
                <a:solidFill>
                  <a:srgbClr val="000066"/>
                </a:solidFill>
                <a:latin typeface="华文细黑" panose="02010600040101010101" pitchFamily="2" charset="-122"/>
              </a:rPr>
              <a:t>　属性文法举例</a:t>
            </a:r>
            <a:r>
              <a:rPr lang="en-US" altLang="zh-CN" sz="2400" b="1" dirty="0">
                <a:solidFill>
                  <a:srgbClr val="000066"/>
                </a:solidFill>
                <a:latin typeface="华文细黑" panose="02010600040101010101" pitchFamily="2" charset="-122"/>
              </a:rPr>
              <a:t>—</a:t>
            </a:r>
            <a:r>
              <a:rPr lang="zh-CN" altLang="en-US" sz="2400" b="1" dirty="0">
                <a:solidFill>
                  <a:srgbClr val="000066"/>
                </a:solidFill>
                <a:latin typeface="华文细黑" panose="02010600040101010101" pitchFamily="2" charset="-122"/>
              </a:rPr>
              <a:t>算术表达式的翻译</a:t>
            </a:r>
            <a:r>
              <a:rPr lang="zh-CN" altLang="en-US" dirty="0"/>
              <a:t> </a:t>
            </a:r>
            <a:endParaRPr lang="zh-CN" altLang="en-US" dirty="0"/>
          </a:p>
        </p:txBody>
      </p:sp>
      <p:sp>
        <p:nvSpPr>
          <p:cNvPr id="86022" name="Rectangle 9"/>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dirty="0">
                <a:solidFill>
                  <a:schemeClr val="tx2"/>
                </a:solidFill>
                <a:latin typeface="华文细黑" panose="02010600040101010101" pitchFamily="2" charset="-122"/>
                <a:ea typeface="华文细黑" panose="02010600040101010101" pitchFamily="2" charset="-122"/>
              </a:rPr>
              <a:t>8.2 </a:t>
            </a:r>
            <a:r>
              <a:rPr lang="zh-CN" altLang="en-US" sz="3400" dirty="0">
                <a:solidFill>
                  <a:schemeClr val="tx2"/>
                </a:solidFill>
                <a:latin typeface="华文细黑" panose="02010600040101010101" pitchFamily="2" charset="-122"/>
                <a:ea typeface="华文细黑" panose="02010600040101010101" pitchFamily="2" charset="-122"/>
              </a:rPr>
              <a:t>属性文法</a:t>
            </a:r>
            <a:endParaRPr lang="zh-CN" altLang="en-US"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anim calcmode="lin" valueType="num">
                                      <p:cBhvr additive="base">
                                        <p:cTn id="7" dur="500"/>
                                        <p:tgtEl>
                                          <p:spTgt spid="542724"/>
                                        </p:tgtEl>
                                        <p:attrNameLst>
                                          <p:attrName>ppt_x</p:attrName>
                                        </p:attrNameLst>
                                      </p:cBhvr>
                                      <p:tavLst>
                                        <p:tav tm="0">
                                          <p:val>
                                            <p:strVal val="#ppt_x+#ppt_w*1.125000"/>
                                          </p:val>
                                        </p:tav>
                                        <p:tav tm="100000">
                                          <p:val>
                                            <p:strVal val="#ppt_x"/>
                                          </p:val>
                                        </p:tav>
                                      </p:tavLst>
                                    </p:anim>
                                    <p:animEffect transition="in" filter="wipe(left)">
                                      <p:cBhvr>
                                        <p:cTn id="8" dur="500"/>
                                        <p:tgtEl>
                                          <p:spTgt spid="542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0EC4F04-1255-4B7F-A68E-8C1B51EEC12E}"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88067" name="Text Box 3"/>
          <p:cNvSpPr txBox="1">
            <a:spLocks noChangeArrowheads="1"/>
          </p:cNvSpPr>
          <p:nvPr/>
        </p:nvSpPr>
        <p:spPr bwMode="auto">
          <a:xfrm>
            <a:off x="0" y="1628775"/>
            <a:ext cx="9144000" cy="2862263"/>
          </a:xfrm>
          <a:prstGeom prst="rect">
            <a:avLst/>
          </a:prstGeom>
          <a:no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chemeClr val="tx2"/>
                </a:solidFill>
                <a:ea typeface="华文细黑" panose="02010600040101010101" pitchFamily="2" charset="-122"/>
              </a:rPr>
              <a:t>第</a:t>
            </a:r>
            <a:r>
              <a:rPr kumimoji="1" lang="en-US" altLang="zh-CN" sz="2400" b="1" dirty="0">
                <a:solidFill>
                  <a:schemeClr val="tx2"/>
                </a:solidFill>
                <a:ea typeface="华文细黑" panose="02010600040101010101" pitchFamily="2" charset="-122"/>
              </a:rPr>
              <a:t>2</a:t>
            </a:r>
            <a:r>
              <a:rPr kumimoji="1" lang="zh-CN" altLang="en-US" sz="2400" b="1" dirty="0">
                <a:solidFill>
                  <a:schemeClr val="tx2"/>
                </a:solidFill>
                <a:ea typeface="华文细黑" panose="02010600040101010101" pitchFamily="2" charset="-122"/>
              </a:rPr>
              <a:t>步，构造属性和求值规则，把翻译文法构造成属性翻译文法。</a:t>
            </a:r>
            <a:endParaRPr kumimoji="1" lang="zh-CN" altLang="en-US" sz="2400" b="1" dirty="0">
              <a:solidFill>
                <a:schemeClr val="tx2"/>
              </a:solidFill>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1)</a:t>
            </a:r>
            <a:r>
              <a:rPr kumimoji="1" lang="zh-CN" altLang="en-US" sz="2400" b="1" dirty="0">
                <a:solidFill>
                  <a:srgbClr val="000000"/>
                </a:solidFill>
                <a:ea typeface="华文细黑" panose="02010600040101010101" pitchFamily="2" charset="-122"/>
              </a:rPr>
              <a:t>令每个非终结符有一个综合属性，该属性为一个临时变量，保存由它产生的表达式的结果。</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2)</a:t>
            </a:r>
            <a:r>
              <a:rPr kumimoji="1" lang="zh-CN" altLang="en-US" sz="2400" b="1" dirty="0">
                <a:solidFill>
                  <a:srgbClr val="000000"/>
                </a:solidFill>
                <a:ea typeface="华文细黑" panose="02010600040101010101" pitchFamily="2" charset="-122"/>
              </a:rPr>
              <a:t>输入符号</a:t>
            </a:r>
            <a:r>
              <a:rPr kumimoji="1" lang="en-US" altLang="zh-CN" sz="2400" b="1" dirty="0">
                <a:solidFill>
                  <a:srgbClr val="000000"/>
                </a:solidFill>
                <a:ea typeface="华文细黑" panose="02010600040101010101" pitchFamily="2" charset="-122"/>
              </a:rPr>
              <a:t>ID</a:t>
            </a:r>
            <a:r>
              <a:rPr kumimoji="1" lang="zh-CN" altLang="en-US" sz="2400" b="1" dirty="0">
                <a:solidFill>
                  <a:srgbClr val="000000"/>
                </a:solidFill>
                <a:ea typeface="华文细黑" panose="02010600040101010101" pitchFamily="2" charset="-122"/>
              </a:rPr>
              <a:t>有一个综合属性，它是该符号的变量名。</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3)</a:t>
            </a:r>
            <a:r>
              <a:rPr kumimoji="1" lang="zh-CN" altLang="en-US" sz="2400" b="1" dirty="0">
                <a:solidFill>
                  <a:srgbClr val="000000"/>
                </a:solidFill>
                <a:ea typeface="华文细黑" panose="02010600040101010101" pitchFamily="2" charset="-122"/>
              </a:rPr>
              <a:t>每个动作符号有三个继承属性，它们分别指向左操作数、右操作数和运算结果。</a:t>
            </a:r>
            <a:endParaRPr kumimoji="1" lang="zh-CN" altLang="en-US" sz="2400" b="1" dirty="0">
              <a:solidFill>
                <a:srgbClr val="000000"/>
              </a:solidFill>
              <a:ea typeface="华文细黑" panose="02010600040101010101" pitchFamily="2" charset="-122"/>
            </a:endParaRPr>
          </a:p>
        </p:txBody>
      </p:sp>
      <p:sp>
        <p:nvSpPr>
          <p:cNvPr id="88068" name="Rectangle 5"/>
          <p:cNvSpPr>
            <a:spLocks noGrp="1" noChangeArrowheads="1"/>
          </p:cNvSpPr>
          <p:nvPr>
            <p:ph type="title"/>
          </p:nvPr>
        </p:nvSpPr>
        <p:spPr>
          <a:xfrm>
            <a:off x="361950" y="955675"/>
            <a:ext cx="8458200" cy="457200"/>
          </a:xfrm>
        </p:spPr>
        <p:txBody>
          <a:bodyPr anchor="ctr"/>
          <a:lstStyle/>
          <a:p>
            <a:pPr eaLnBrk="1" hangingPunct="1"/>
            <a:r>
              <a:rPr lang="zh-CN" altLang="en-US" sz="2400" b="1">
                <a:solidFill>
                  <a:srgbClr val="000066"/>
                </a:solidFill>
                <a:latin typeface="华文细黑" panose="02010600040101010101" pitchFamily="2" charset="-122"/>
              </a:rPr>
              <a:t>　属性文法举例</a:t>
            </a:r>
            <a:r>
              <a:rPr lang="en-US" altLang="zh-CN" sz="2400" b="1">
                <a:solidFill>
                  <a:srgbClr val="000066"/>
                </a:solidFill>
                <a:latin typeface="华文细黑" panose="02010600040101010101" pitchFamily="2" charset="-122"/>
              </a:rPr>
              <a:t>—</a:t>
            </a:r>
            <a:r>
              <a:rPr lang="zh-CN" altLang="en-US" sz="2400" b="1">
                <a:solidFill>
                  <a:srgbClr val="000066"/>
                </a:solidFill>
                <a:latin typeface="华文细黑" panose="02010600040101010101" pitchFamily="2" charset="-122"/>
              </a:rPr>
              <a:t>算术表达式的翻译</a:t>
            </a:r>
            <a:r>
              <a:rPr lang="zh-CN" altLang="en-US"/>
              <a:t> </a:t>
            </a:r>
            <a:endParaRPr lang="zh-CN" altLang="en-US"/>
          </a:p>
        </p:txBody>
      </p:sp>
      <p:sp>
        <p:nvSpPr>
          <p:cNvPr id="88069" name="Rectangle 6"/>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dirty="0">
                <a:solidFill>
                  <a:schemeClr val="tx2"/>
                </a:solidFill>
                <a:latin typeface="华文细黑" panose="02010600040101010101" pitchFamily="2" charset="-122"/>
                <a:ea typeface="华文细黑" panose="02010600040101010101" pitchFamily="2" charset="-122"/>
              </a:rPr>
              <a:t>8.2 </a:t>
            </a:r>
            <a:r>
              <a:rPr lang="zh-CN" altLang="en-US" sz="3400" dirty="0">
                <a:solidFill>
                  <a:schemeClr val="tx2"/>
                </a:solidFill>
                <a:latin typeface="华文细黑" panose="02010600040101010101" pitchFamily="2" charset="-122"/>
                <a:ea typeface="华文细黑" panose="02010600040101010101" pitchFamily="2" charset="-122"/>
              </a:rPr>
              <a:t>属性文法</a:t>
            </a:r>
            <a:endParaRPr lang="zh-CN" altLang="en-US" dirty="0">
              <a:solidFill>
                <a:srgbClr val="FF0000"/>
              </a:solidFill>
              <a:latin typeface="华文细黑" panose="02010600040101010101" pitchFamily="2" charset="-122"/>
              <a:ea typeface="华文细黑" panose="02010600040101010101" pitchFamily="2" charset="-122"/>
            </a:endParaRPr>
          </a:p>
        </p:txBody>
      </p:sp>
      <p:sp>
        <p:nvSpPr>
          <p:cNvPr id="88070" name="Text Box 7"/>
          <p:cNvSpPr txBox="1">
            <a:spLocks noChangeArrowheads="1"/>
          </p:cNvSpPr>
          <p:nvPr/>
        </p:nvSpPr>
        <p:spPr bwMode="auto">
          <a:xfrm>
            <a:off x="754063" y="4694238"/>
            <a:ext cx="2305050" cy="8302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kumimoji="1" lang="en-US" altLang="zh-CN" sz="2400" b="1" dirty="0">
                <a:solidFill>
                  <a:srgbClr val="000000"/>
                </a:solidFill>
                <a:ea typeface="华文细黑" panose="02010600040101010101" pitchFamily="2" charset="-122"/>
                <a:cs typeface="Times New Roman" panose="02020603050405020304" pitchFamily="18" charset="0"/>
              </a:rPr>
              <a:t>E→E+T@ADD</a:t>
            </a:r>
            <a:endParaRPr kumimoji="1" lang="en-US" altLang="zh-CN" sz="2400" b="1" dirty="0">
              <a:ea typeface="华文细黑" panose="02010600040101010101" pitchFamily="2" charset="-122"/>
              <a:cs typeface="Times New Roman" panose="02020603050405020304" pitchFamily="18" charset="0"/>
            </a:endParaRPr>
          </a:p>
          <a:p>
            <a:r>
              <a:rPr kumimoji="1" lang="en-US" altLang="zh-CN" sz="2400" b="1" dirty="0">
                <a:solidFill>
                  <a:srgbClr val="000000"/>
                </a:solidFill>
                <a:ea typeface="华文细黑" panose="02010600040101010101" pitchFamily="2" charset="-122"/>
                <a:cs typeface="Times New Roman" panose="02020603050405020304" pitchFamily="18" charset="0"/>
              </a:rPr>
              <a:t>E→T</a:t>
            </a:r>
            <a:endParaRPr lang="zh-CN" altLang="en-US" sz="2400" b="1" dirty="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fade">
                                      <p:cBhvr>
                                        <p:cTn id="12" dur="500"/>
                                        <p:tgtEl>
                                          <p:spTgt spid="88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fade">
                                      <p:cBhvr>
                                        <p:cTn id="17" dur="500"/>
                                        <p:tgtEl>
                                          <p:spTgt spid="88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fade">
                                      <p:cBhvr>
                                        <p:cTn id="22" dur="500"/>
                                        <p:tgtEl>
                                          <p:spTgt spid="88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88070"/>
                                        </p:tgtEl>
                                        <p:attrNameLst>
                                          <p:attrName>style.visibility</p:attrName>
                                        </p:attrNameLst>
                                      </p:cBhvr>
                                      <p:to>
                                        <p:strVal val="visible"/>
                                      </p:to>
                                    </p:set>
                                    <p:anim calcmode="lin" valueType="num">
                                      <p:cBhvr>
                                        <p:cTn id="27" dur="500" fill="hold"/>
                                        <p:tgtEl>
                                          <p:spTgt spid="88070"/>
                                        </p:tgtEl>
                                        <p:attrNameLst>
                                          <p:attrName>ppt_w</p:attrName>
                                        </p:attrNameLst>
                                      </p:cBhvr>
                                      <p:tavLst>
                                        <p:tav tm="0">
                                          <p:val>
                                            <p:fltVal val="0"/>
                                          </p:val>
                                        </p:tav>
                                        <p:tav tm="100000">
                                          <p:val>
                                            <p:strVal val="#ppt_w"/>
                                          </p:val>
                                        </p:tav>
                                      </p:tavLst>
                                    </p:anim>
                                    <p:anim calcmode="lin" valueType="num">
                                      <p:cBhvr>
                                        <p:cTn id="28" dur="500" fill="hold"/>
                                        <p:tgtEl>
                                          <p:spTgt spid="88070"/>
                                        </p:tgtEl>
                                        <p:attrNameLst>
                                          <p:attrName>ppt_h</p:attrName>
                                        </p:attrNameLst>
                                      </p:cBhvr>
                                      <p:tavLst>
                                        <p:tav tm="0">
                                          <p:val>
                                            <p:fltVal val="0"/>
                                          </p:val>
                                        </p:tav>
                                        <p:tav tm="100000">
                                          <p:val>
                                            <p:strVal val="#ppt_h"/>
                                          </p:val>
                                        </p:tav>
                                      </p:tavLst>
                                    </p:anim>
                                    <p:animEffect transition="in" filter="fade">
                                      <p:cBhvr>
                                        <p:cTn id="29"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AB121CD-A976-441A-9376-716504B16AC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0115" name="Rectangle 2"/>
          <p:cNvSpPr>
            <a:spLocks noGrp="1" noChangeArrowheads="1"/>
          </p:cNvSpPr>
          <p:nvPr>
            <p:ph type="title"/>
          </p:nvPr>
        </p:nvSpPr>
        <p:spPr>
          <a:xfrm>
            <a:off x="827584" y="260648"/>
            <a:ext cx="7772400" cy="457200"/>
          </a:xfrm>
        </p:spPr>
        <p:txBody>
          <a:bodyPr anchor="ctr"/>
          <a:lstStyle/>
          <a:p>
            <a:pPr eaLnBrk="1" hangingPunct="1"/>
            <a:r>
              <a:rPr lang="zh-CN" altLang="en-US" sz="2500" b="1" dirty="0">
                <a:solidFill>
                  <a:srgbClr val="000066"/>
                </a:solidFill>
                <a:latin typeface="华文细黑" panose="02010600040101010101" pitchFamily="2" charset="-122"/>
              </a:rPr>
              <a:t>　属性文法举例</a:t>
            </a:r>
            <a:r>
              <a:rPr lang="en-US" altLang="zh-CN" sz="2500" b="1" dirty="0">
                <a:solidFill>
                  <a:srgbClr val="000066"/>
                </a:solidFill>
                <a:latin typeface="华文细黑" panose="02010600040101010101" pitchFamily="2" charset="-122"/>
              </a:rPr>
              <a:t>—</a:t>
            </a:r>
            <a:r>
              <a:rPr lang="zh-CN" altLang="en-US" sz="2500" b="1" dirty="0">
                <a:solidFill>
                  <a:srgbClr val="000066"/>
                </a:solidFill>
                <a:latin typeface="华文细黑" panose="02010600040101010101" pitchFamily="2" charset="-122"/>
              </a:rPr>
              <a:t>算术表达式的翻译</a:t>
            </a:r>
            <a:endParaRPr lang="zh-CN" altLang="en-US" sz="2500" b="1" dirty="0">
              <a:solidFill>
                <a:srgbClr val="000066"/>
              </a:solidFill>
              <a:latin typeface="华文细黑" panose="02010600040101010101" pitchFamily="2" charset="-122"/>
            </a:endParaRPr>
          </a:p>
        </p:txBody>
      </p:sp>
      <p:sp>
        <p:nvSpPr>
          <p:cNvPr id="90116" name="Text Box 3"/>
          <p:cNvSpPr txBox="1">
            <a:spLocks noChangeArrowheads="1"/>
          </p:cNvSpPr>
          <p:nvPr/>
        </p:nvSpPr>
        <p:spPr bwMode="auto">
          <a:xfrm>
            <a:off x="304800" y="685800"/>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1" dirty="0">
                <a:ea typeface="华文细黑" panose="02010600040101010101" pitchFamily="2" charset="-122"/>
              </a:rPr>
              <a:t>E</a:t>
            </a:r>
            <a:r>
              <a:rPr kumimoji="1" lang="zh-CN" altLang="en-US" sz="2400" b="1" dirty="0">
                <a:ea typeface="华文细黑" panose="02010600040101010101" pitchFamily="2" charset="-122"/>
              </a:rPr>
              <a:t>为文法的开始符号，则实现这个方案的属性文法如下：</a:t>
            </a:r>
            <a:endParaRPr kumimoji="1" lang="zh-CN" altLang="en-US" sz="2400" b="1" dirty="0">
              <a:ea typeface="Arial Unicode MS" pitchFamily="34" charset="-122"/>
            </a:endParaRPr>
          </a:p>
          <a:p>
            <a:pPr eaLnBrk="1" hangingPunct="1">
              <a:spcBef>
                <a:spcPct val="50000"/>
              </a:spcBef>
            </a:pPr>
            <a:r>
              <a:rPr kumimoji="1" lang="en-US" altLang="zh-CN" sz="2400" b="1" dirty="0" err="1">
                <a:solidFill>
                  <a:srgbClr val="000000"/>
                </a:solidFill>
                <a:ea typeface="华文细黑" panose="02010600040101010101" pitchFamily="2" charset="-122"/>
              </a:rPr>
              <a:t>E</a:t>
            </a:r>
            <a:r>
              <a:rPr kumimoji="1" lang="en-US" altLang="zh-CN" sz="2400" b="1" dirty="0" err="1">
                <a:solidFill>
                  <a:srgbClr val="FF0066"/>
                </a:solidFill>
                <a:ea typeface="华文细黑" panose="02010600040101010101" pitchFamily="2" charset="-122"/>
              </a:rPr>
              <a:t>↑x</a:t>
            </a:r>
            <a:r>
              <a:rPr kumimoji="1" lang="en-US" altLang="zh-CN" sz="2400" b="1" dirty="0">
                <a:solidFill>
                  <a:srgbClr val="000000"/>
                </a:solidFill>
                <a:ea typeface="华文细黑" panose="02010600040101010101" pitchFamily="2" charset="-122"/>
              </a:rPr>
              <a:t> -&gt;</a:t>
            </a:r>
            <a:r>
              <a:rPr kumimoji="1" lang="en-US" altLang="zh-CN" sz="2400" b="1" dirty="0" err="1">
                <a:solidFill>
                  <a:srgbClr val="000000"/>
                </a:solidFill>
                <a:ea typeface="华文细黑" panose="02010600040101010101" pitchFamily="2" charset="-122"/>
              </a:rPr>
              <a:t>E</a:t>
            </a:r>
            <a:r>
              <a:rPr kumimoji="1" lang="en-US" altLang="zh-CN" sz="2400" b="1" dirty="0" err="1">
                <a:solidFill>
                  <a:srgbClr val="FF0066"/>
                </a:solidFill>
                <a:ea typeface="华文细黑" panose="02010600040101010101" pitchFamily="2" charset="-122"/>
              </a:rPr>
              <a:t>↑q</a:t>
            </a:r>
            <a:r>
              <a:rPr kumimoji="1" lang="en-US" altLang="zh-CN"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T</a:t>
            </a:r>
            <a:r>
              <a:rPr kumimoji="1" lang="en-US" altLang="zh-CN" sz="2400" b="1" dirty="0" err="1">
                <a:solidFill>
                  <a:srgbClr val="FF0066"/>
                </a:solidFill>
                <a:ea typeface="华文细黑" panose="02010600040101010101" pitchFamily="2" charset="-122"/>
              </a:rPr>
              <a:t>↑r</a:t>
            </a:r>
            <a:r>
              <a:rPr kumimoji="1" lang="en-US" altLang="zh-CN" sz="2400" b="1" dirty="0">
                <a:solidFill>
                  <a:srgbClr val="000000"/>
                </a:solidFill>
                <a:ea typeface="华文细黑" panose="02010600040101010101" pitchFamily="2" charset="-122"/>
              </a:rPr>
              <a:t> </a:t>
            </a:r>
            <a:r>
              <a:rPr kumimoji="1" lang="en-US" altLang="zh-CN" sz="2400" b="1" dirty="0">
                <a:solidFill>
                  <a:srgbClr val="000066"/>
                </a:solidFill>
                <a:ea typeface="华文细黑" panose="02010600040101010101" pitchFamily="2" charset="-122"/>
              </a:rPr>
              <a:t>@</a:t>
            </a:r>
            <a:r>
              <a:rPr kumimoji="1" lang="en-US" altLang="zh-CN" sz="2400" b="1" dirty="0" err="1">
                <a:solidFill>
                  <a:srgbClr val="000066"/>
                </a:solidFill>
                <a:ea typeface="华文细黑" panose="02010600040101010101" pitchFamily="2" charset="-122"/>
              </a:rPr>
              <a:t>ADD</a:t>
            </a:r>
            <a:r>
              <a:rPr kumimoji="1" lang="en-US" altLang="zh-CN" sz="2400" b="1" dirty="0" err="1">
                <a:solidFill>
                  <a:srgbClr val="FF0066"/>
                </a:solidFill>
                <a:ea typeface="华文细黑" panose="02010600040101010101" pitchFamily="2" charset="-122"/>
              </a:rPr>
              <a:t>↓y,z,t</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y=q, z=r,  t=NEWT</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x=t</a:t>
            </a:r>
            <a:endParaRPr kumimoji="1" lang="en-US" altLang="zh-CN" sz="2400" b="1" dirty="0">
              <a:ea typeface="Arial Unicode MS" pitchFamily="34" charset="-122"/>
            </a:endParaRPr>
          </a:p>
          <a:p>
            <a:pPr algn="just" eaLnBrk="1" hangingPunct="1">
              <a:spcBef>
                <a:spcPct val="50000"/>
              </a:spcBef>
            </a:pPr>
            <a:r>
              <a:rPr kumimoji="1" lang="en-US" altLang="zh-CN" sz="2400" b="1" dirty="0" err="1">
                <a:solidFill>
                  <a:srgbClr val="000000"/>
                </a:solidFill>
                <a:ea typeface="华文细黑" panose="02010600040101010101" pitchFamily="2" charset="-122"/>
              </a:rPr>
              <a:t>E↑x</a:t>
            </a:r>
            <a:r>
              <a:rPr kumimoji="1" lang="en-US" altLang="zh-CN" sz="2400" b="1" dirty="0">
                <a:solidFill>
                  <a:srgbClr val="000000"/>
                </a:solidFill>
                <a:ea typeface="华文细黑" panose="02010600040101010101" pitchFamily="2" charset="-122"/>
              </a:rPr>
              <a:t> -&gt;</a:t>
            </a:r>
            <a:r>
              <a:rPr kumimoji="1" lang="en-US" altLang="zh-CN" sz="2400" b="1" dirty="0" err="1">
                <a:solidFill>
                  <a:srgbClr val="000000"/>
                </a:solidFill>
                <a:ea typeface="华文细黑" panose="02010600040101010101" pitchFamily="2" charset="-122"/>
              </a:rPr>
              <a:t>T↑p</a:t>
            </a:r>
            <a:r>
              <a:rPr kumimoji="1" lang="en-US" altLang="zh-CN" sz="2400" b="1" dirty="0">
                <a:solidFill>
                  <a:srgbClr val="000000"/>
                </a:solidFill>
                <a:ea typeface="华文细黑" panose="02010600040101010101" pitchFamily="2" charset="-122"/>
              </a:rPr>
              <a:t>          		          x=p</a:t>
            </a:r>
            <a:endParaRPr kumimoji="1" lang="en-US" altLang="zh-CN" sz="2400" b="1" dirty="0">
              <a:ea typeface="Arial Unicode MS" pitchFamily="34" charset="-122"/>
            </a:endParaRPr>
          </a:p>
          <a:p>
            <a:pPr algn="just" eaLnBrk="1" hangingPunct="1">
              <a:spcBef>
                <a:spcPct val="50000"/>
              </a:spcBef>
            </a:pPr>
            <a:r>
              <a:rPr kumimoji="1" lang="en-US" altLang="zh-CN" sz="2400" b="1" dirty="0" err="1">
                <a:solidFill>
                  <a:srgbClr val="000000"/>
                </a:solidFill>
                <a:ea typeface="华文细黑" panose="02010600040101010101" pitchFamily="2" charset="-122"/>
              </a:rPr>
              <a:t>T</a:t>
            </a:r>
            <a:r>
              <a:rPr kumimoji="1" lang="en-US" altLang="zh-CN" sz="2400" b="1" dirty="0" err="1">
                <a:solidFill>
                  <a:srgbClr val="FF0066"/>
                </a:solidFill>
                <a:ea typeface="华文细黑" panose="02010600040101010101" pitchFamily="2" charset="-122"/>
              </a:rPr>
              <a:t>↑</a:t>
            </a:r>
            <a:r>
              <a:rPr kumimoji="1" lang="en-US" altLang="zh-CN" sz="2400" b="1" dirty="0" err="1">
                <a:solidFill>
                  <a:srgbClr val="000000"/>
                </a:solidFill>
                <a:ea typeface="华文细黑" panose="02010600040101010101" pitchFamily="2" charset="-122"/>
              </a:rPr>
              <a:t>x</a:t>
            </a:r>
            <a:r>
              <a:rPr kumimoji="1" lang="en-US" altLang="zh-CN" sz="2400" b="1" dirty="0">
                <a:solidFill>
                  <a:srgbClr val="000000"/>
                </a:solidFill>
                <a:ea typeface="华文细黑" panose="02010600040101010101" pitchFamily="2" charset="-122"/>
              </a:rPr>
              <a:t> -&gt;</a:t>
            </a:r>
            <a:r>
              <a:rPr kumimoji="1" lang="en-US" altLang="zh-CN" sz="2400" b="1" dirty="0" err="1">
                <a:solidFill>
                  <a:srgbClr val="000000"/>
                </a:solidFill>
                <a:ea typeface="华文细黑" panose="02010600040101010101" pitchFamily="2" charset="-122"/>
              </a:rPr>
              <a:t>T</a:t>
            </a:r>
            <a:r>
              <a:rPr kumimoji="1" lang="en-US" altLang="zh-CN" sz="2400" b="1" dirty="0" err="1">
                <a:solidFill>
                  <a:srgbClr val="FF0066"/>
                </a:solidFill>
                <a:ea typeface="华文细黑" panose="02010600040101010101" pitchFamily="2" charset="-122"/>
              </a:rPr>
              <a:t>↑q</a:t>
            </a:r>
            <a:r>
              <a:rPr kumimoji="1" lang="en-US" altLang="zh-CN"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F</a:t>
            </a:r>
            <a:r>
              <a:rPr kumimoji="1" lang="en-US" altLang="zh-CN" sz="2400" b="1" dirty="0" err="1">
                <a:solidFill>
                  <a:srgbClr val="FF0066"/>
                </a:solidFill>
                <a:ea typeface="华文细黑" panose="02010600040101010101" pitchFamily="2" charset="-122"/>
              </a:rPr>
              <a:t>↑</a:t>
            </a:r>
            <a:r>
              <a:rPr kumimoji="1" lang="en-US" altLang="zh-CN" sz="2400" b="1" dirty="0" err="1">
                <a:solidFill>
                  <a:srgbClr val="000000"/>
                </a:solidFill>
                <a:ea typeface="华文细黑" panose="02010600040101010101" pitchFamily="2" charset="-122"/>
              </a:rPr>
              <a:t>r</a:t>
            </a:r>
            <a:r>
              <a:rPr kumimoji="1" lang="en-US" altLang="zh-CN" sz="2400" b="1" dirty="0">
                <a:solidFill>
                  <a:srgbClr val="000000"/>
                </a:solidFill>
                <a:ea typeface="华文细黑" panose="02010600040101010101" pitchFamily="2" charset="-122"/>
              </a:rPr>
              <a:t> </a:t>
            </a:r>
            <a:r>
              <a:rPr kumimoji="1" lang="en-US" altLang="zh-CN" sz="2400" b="1" dirty="0">
                <a:solidFill>
                  <a:srgbClr val="000066"/>
                </a:solidFill>
                <a:ea typeface="华文细黑" panose="02010600040101010101" pitchFamily="2" charset="-122"/>
              </a:rPr>
              <a:t>@</a:t>
            </a:r>
            <a:r>
              <a:rPr kumimoji="1" lang="en-US" altLang="zh-CN" sz="2400" b="1" dirty="0" err="1">
                <a:solidFill>
                  <a:srgbClr val="000066"/>
                </a:solidFill>
                <a:ea typeface="华文细黑" panose="02010600040101010101" pitchFamily="2" charset="-122"/>
              </a:rPr>
              <a:t>MULT</a:t>
            </a:r>
            <a:r>
              <a:rPr kumimoji="1" lang="en-US" altLang="zh-CN" sz="2400" b="1" dirty="0" err="1">
                <a:solidFill>
                  <a:srgbClr val="FF0066"/>
                </a:solidFill>
                <a:ea typeface="华文细黑" panose="02010600040101010101" pitchFamily="2" charset="-122"/>
              </a:rPr>
              <a:t>↓y,z,t</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y=q, z=r,  t=NEWT</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x=t</a:t>
            </a:r>
            <a:endParaRPr kumimoji="1" lang="en-US" altLang="zh-CN" sz="2400" b="1" dirty="0">
              <a:ea typeface="Arial Unicode MS" pitchFamily="34" charset="-122"/>
            </a:endParaRPr>
          </a:p>
          <a:p>
            <a:pPr algn="just" eaLnBrk="1" hangingPunct="1">
              <a:spcBef>
                <a:spcPct val="50000"/>
              </a:spcBef>
            </a:pPr>
            <a:r>
              <a:rPr kumimoji="1" lang="en-US" altLang="zh-CN" sz="2400" b="1" dirty="0" err="1">
                <a:solidFill>
                  <a:srgbClr val="000000"/>
                </a:solidFill>
                <a:ea typeface="华文细黑" panose="02010600040101010101" pitchFamily="2" charset="-122"/>
              </a:rPr>
              <a:t>T↑x</a:t>
            </a:r>
            <a:r>
              <a:rPr kumimoji="1" lang="en-US" altLang="zh-CN" sz="2400" b="1" dirty="0">
                <a:solidFill>
                  <a:srgbClr val="000000"/>
                </a:solidFill>
                <a:ea typeface="华文细黑" panose="02010600040101010101" pitchFamily="2" charset="-122"/>
              </a:rPr>
              <a:t> -&gt;</a:t>
            </a:r>
            <a:r>
              <a:rPr kumimoji="1" lang="en-US" altLang="zh-CN" sz="2400" b="1" dirty="0" err="1">
                <a:solidFill>
                  <a:srgbClr val="000000"/>
                </a:solidFill>
                <a:ea typeface="华文细黑" panose="02010600040101010101" pitchFamily="2" charset="-122"/>
              </a:rPr>
              <a:t>F↑p</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x=p</a:t>
            </a:r>
            <a:endParaRPr kumimoji="1" lang="en-US" altLang="zh-CN" sz="2400" b="1" dirty="0">
              <a:ea typeface="Arial Unicode MS" pitchFamily="34" charset="-122"/>
            </a:endParaRPr>
          </a:p>
          <a:p>
            <a:pPr algn="just" eaLnBrk="1" hangingPunct="1">
              <a:spcBef>
                <a:spcPct val="50000"/>
              </a:spcBef>
            </a:pPr>
            <a:r>
              <a:rPr kumimoji="1" lang="en-US" altLang="zh-CN" sz="2400" b="1" dirty="0" err="1">
                <a:solidFill>
                  <a:srgbClr val="000000"/>
                </a:solidFill>
                <a:ea typeface="华文细黑" panose="02010600040101010101" pitchFamily="2" charset="-122"/>
              </a:rPr>
              <a:t>F↑x</a:t>
            </a:r>
            <a:r>
              <a:rPr kumimoji="1" lang="en-US" altLang="zh-CN" sz="2400" b="1" dirty="0">
                <a:solidFill>
                  <a:srgbClr val="000000"/>
                </a:solidFill>
                <a:ea typeface="华文细黑" panose="02010600040101010101" pitchFamily="2" charset="-122"/>
              </a:rPr>
              <a:t> -&gt;(</a:t>
            </a:r>
            <a:r>
              <a:rPr kumimoji="1" lang="en-US" altLang="zh-CN" sz="2400" b="1" dirty="0" err="1">
                <a:solidFill>
                  <a:srgbClr val="000000"/>
                </a:solidFill>
                <a:ea typeface="华文细黑" panose="02010600040101010101" pitchFamily="2" charset="-122"/>
              </a:rPr>
              <a:t>E↑p</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x=p</a:t>
            </a:r>
            <a:endParaRPr kumimoji="1" lang="en-US" altLang="zh-CN" sz="2400" b="1" dirty="0">
              <a:ea typeface="Arial Unicode MS" pitchFamily="34" charset="-122"/>
            </a:endParaRPr>
          </a:p>
          <a:p>
            <a:pPr algn="just" eaLnBrk="1" hangingPunct="1">
              <a:spcBef>
                <a:spcPct val="50000"/>
              </a:spcBef>
            </a:pPr>
            <a:r>
              <a:rPr kumimoji="1" lang="en-US" altLang="zh-CN" sz="2400" b="1" dirty="0" err="1">
                <a:solidFill>
                  <a:srgbClr val="000000"/>
                </a:solidFill>
                <a:ea typeface="华文细黑" panose="02010600040101010101" pitchFamily="2" charset="-122"/>
              </a:rPr>
              <a:t>F↑x</a:t>
            </a:r>
            <a:r>
              <a:rPr kumimoji="1" lang="en-US" altLang="zh-CN" sz="2400" b="1" dirty="0">
                <a:solidFill>
                  <a:srgbClr val="000000"/>
                </a:solidFill>
                <a:ea typeface="华文细黑" panose="02010600040101010101" pitchFamily="2" charset="-122"/>
              </a:rPr>
              <a:t> -&gt;</a:t>
            </a:r>
            <a:r>
              <a:rPr kumimoji="1" lang="en-US" altLang="zh-CN" sz="2400" b="1" dirty="0" err="1">
                <a:solidFill>
                  <a:srgbClr val="000000"/>
                </a:solidFill>
                <a:ea typeface="华文细黑" panose="02010600040101010101" pitchFamily="2" charset="-122"/>
              </a:rPr>
              <a:t>ID↑p</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x=p</a:t>
            </a:r>
            <a:endParaRPr kumimoji="1" lang="en-US" altLang="zh-CN" sz="2400" b="1" dirty="0">
              <a:ea typeface="Arial Unicode MS" pitchFamily="34" charset="-122"/>
            </a:endParaRPr>
          </a:p>
        </p:txBody>
      </p:sp>
      <p:sp>
        <p:nvSpPr>
          <p:cNvPr id="90117" name="Text Box 4"/>
          <p:cNvSpPr txBox="1">
            <a:spLocks noChangeArrowheads="1"/>
          </p:cNvSpPr>
          <p:nvPr/>
        </p:nvSpPr>
        <p:spPr bwMode="auto">
          <a:xfrm>
            <a:off x="1" y="4652963"/>
            <a:ext cx="9144000" cy="1938337"/>
          </a:xfrm>
          <a:prstGeom prst="rect">
            <a:avLst/>
          </a:prstGeom>
          <a:solidFill>
            <a:srgbClr val="CCCCFF"/>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1" lang="zh-CN" altLang="en-US" sz="2400" b="1" dirty="0">
                <a:solidFill>
                  <a:srgbClr val="000000"/>
                </a:solidFill>
                <a:ea typeface="华文细黑" panose="02010600040101010101" pitchFamily="2" charset="-122"/>
              </a:rPr>
              <a:t>其中，</a:t>
            </a:r>
            <a:r>
              <a:rPr kumimoji="1" lang="en-US" altLang="zh-CN" sz="2400" b="1" dirty="0">
                <a:solidFill>
                  <a:srgbClr val="000000"/>
                </a:solidFill>
                <a:ea typeface="华文细黑" panose="02010600040101010101" pitchFamily="2" charset="-122"/>
              </a:rPr>
              <a:t>NEWT</a:t>
            </a:r>
            <a:r>
              <a:rPr kumimoji="1" lang="zh-CN" altLang="en-US" sz="2400" b="1" dirty="0">
                <a:solidFill>
                  <a:srgbClr val="000000"/>
                </a:solidFill>
                <a:ea typeface="华文细黑" panose="02010600040101010101" pitchFamily="2" charset="-122"/>
              </a:rPr>
              <a:t>是一个函数，每次调用它时返回一个新的临时变量名，临时变量名按产生顺序分别为</a:t>
            </a:r>
            <a:r>
              <a:rPr kumimoji="1" lang="en-US" altLang="zh-CN" sz="2400" b="1" dirty="0">
                <a:solidFill>
                  <a:srgbClr val="000000"/>
                </a:solidFill>
                <a:ea typeface="华文细黑" panose="02010600040101010101" pitchFamily="2" charset="-122"/>
              </a:rPr>
              <a:t>t1</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t2</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a:t>
            </a:r>
            <a:r>
              <a:rPr kumimoji="1" lang="zh-CN" altLang="en-US" sz="2400" b="1" dirty="0">
                <a:solidFill>
                  <a:srgbClr val="000000"/>
                </a:solidFill>
                <a:ea typeface="华文细黑" panose="02010600040101010101" pitchFamily="2" charset="-122"/>
              </a:rPr>
              <a:t>等等。</a:t>
            </a:r>
            <a:endParaRPr kumimoji="1" lang="zh-CN" altLang="en-US" sz="2400" b="1" dirty="0">
              <a:solidFill>
                <a:srgbClr val="000000"/>
              </a:solidFill>
              <a:ea typeface="华文细黑" panose="02010600040101010101" pitchFamily="2" charset="-122"/>
            </a:endParaRPr>
          </a:p>
          <a:p>
            <a:pPr algn="just" eaLnBrk="1" hangingPunct="1">
              <a:spcBef>
                <a:spcPct val="50000"/>
              </a:spcBef>
            </a:pPr>
            <a:r>
              <a:rPr kumimoji="1" lang="zh-CN" altLang="en-US" sz="2400" b="1" dirty="0">
                <a:solidFill>
                  <a:srgbClr val="000000"/>
                </a:solidFill>
                <a:ea typeface="华文细黑" panose="02010600040101010101" pitchFamily="2" charset="-122"/>
              </a:rPr>
              <a:t>动作符号</a:t>
            </a:r>
            <a:r>
              <a:rPr kumimoji="1" lang="en-US" altLang="zh-CN" sz="2400" b="1" dirty="0">
                <a:solidFill>
                  <a:srgbClr val="000000"/>
                </a:solidFill>
                <a:ea typeface="华文细黑" panose="02010600040101010101" pitchFamily="2" charset="-122"/>
              </a:rPr>
              <a:t>@</a:t>
            </a:r>
            <a:r>
              <a:rPr kumimoji="1" lang="en-US" altLang="zh-CN" sz="2400" b="1" dirty="0" err="1">
                <a:solidFill>
                  <a:srgbClr val="000000"/>
                </a:solidFill>
                <a:ea typeface="华文细黑" panose="02010600040101010101" pitchFamily="2" charset="-122"/>
              </a:rPr>
              <a:t>ADD</a:t>
            </a:r>
            <a:r>
              <a:rPr kumimoji="1" lang="en-US" altLang="zh-CN" sz="2400" b="1" baseline="-30000" dirty="0" err="1">
                <a:solidFill>
                  <a:srgbClr val="000000"/>
                </a:solidFill>
                <a:ea typeface="华文细黑" panose="02010600040101010101" pitchFamily="2" charset="-122"/>
              </a:rPr>
              <a:t>↓</a:t>
            </a:r>
            <a:r>
              <a:rPr kumimoji="1" lang="en-US" altLang="zh-CN" sz="2400" b="1" dirty="0" err="1">
                <a:solidFill>
                  <a:srgbClr val="000000"/>
                </a:solidFill>
                <a:ea typeface="华文细黑" panose="02010600040101010101" pitchFamily="2" charset="-122"/>
              </a:rPr>
              <a:t>y,z,t</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输出（＋</a:t>
            </a:r>
            <a:r>
              <a:rPr kumimoji="1" lang="en-US" altLang="zh-CN"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y,z,t</a:t>
            </a:r>
            <a:r>
              <a:rPr kumimoji="1" lang="zh-CN" altLang="en-US" sz="2400" b="1" dirty="0">
                <a:solidFill>
                  <a:srgbClr val="000000"/>
                </a:solidFill>
                <a:ea typeface="华文细黑" panose="02010600040101010101" pitchFamily="2" charset="-122"/>
              </a:rPr>
              <a:t>）</a:t>
            </a:r>
            <a:endParaRPr kumimoji="1" lang="zh-CN" altLang="en-US" sz="2400" b="1" dirty="0">
              <a:solidFill>
                <a:srgbClr val="000000"/>
              </a:solidFill>
              <a:ea typeface="华文细黑" panose="02010600040101010101" pitchFamily="2" charset="-122"/>
            </a:endParaRPr>
          </a:p>
          <a:p>
            <a:pPr algn="just" eaLnBrk="1" hangingPunct="1">
              <a:spcBef>
                <a:spcPct val="50000"/>
              </a:spcBef>
            </a:pPr>
            <a:r>
              <a:rPr kumimoji="1" lang="zh-CN" altLang="en-US" sz="2400" b="1" dirty="0">
                <a:solidFill>
                  <a:srgbClr val="000000"/>
                </a:solidFill>
                <a:ea typeface="华文细黑" panose="02010600040101010101" pitchFamily="2" charset="-122"/>
              </a:rPr>
              <a:t>动作符号</a:t>
            </a:r>
            <a:r>
              <a:rPr kumimoji="1" lang="en-US" altLang="zh-CN" sz="2400" b="1" dirty="0">
                <a:solidFill>
                  <a:srgbClr val="000000"/>
                </a:solidFill>
                <a:ea typeface="华文细黑" panose="02010600040101010101" pitchFamily="2" charset="-122"/>
              </a:rPr>
              <a:t>@</a:t>
            </a:r>
            <a:r>
              <a:rPr kumimoji="1" lang="en-US" altLang="zh-CN" sz="2400" b="1" dirty="0" err="1">
                <a:solidFill>
                  <a:srgbClr val="000000"/>
                </a:solidFill>
                <a:ea typeface="华文细黑" panose="02010600040101010101" pitchFamily="2" charset="-122"/>
              </a:rPr>
              <a:t>MULT</a:t>
            </a:r>
            <a:r>
              <a:rPr kumimoji="1" lang="en-US" altLang="zh-CN" sz="2400" b="1" baseline="-30000" dirty="0" err="1">
                <a:solidFill>
                  <a:srgbClr val="000000"/>
                </a:solidFill>
                <a:ea typeface="华文细黑" panose="02010600040101010101" pitchFamily="2" charset="-122"/>
              </a:rPr>
              <a:t>↓</a:t>
            </a:r>
            <a:r>
              <a:rPr kumimoji="1" lang="en-US" altLang="zh-CN" sz="2400" b="1" dirty="0" err="1">
                <a:solidFill>
                  <a:srgbClr val="000000"/>
                </a:solidFill>
                <a:ea typeface="华文细黑" panose="02010600040101010101" pitchFamily="2" charset="-122"/>
              </a:rPr>
              <a:t>y,z,t</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输出 </a:t>
            </a:r>
            <a:r>
              <a:rPr kumimoji="1" lang="en-US" altLang="zh-CN"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y,z,t</a:t>
            </a:r>
            <a:r>
              <a:rPr kumimoji="1" lang="en-US" altLang="zh-CN" sz="2400" b="1" dirty="0">
                <a:solidFill>
                  <a:srgbClr val="000000"/>
                </a:solidFill>
                <a:ea typeface="华文细黑" panose="02010600040101010101" pitchFamily="2" charset="-122"/>
              </a:rPr>
              <a:t>)</a:t>
            </a:r>
            <a:endParaRPr kumimoji="1" lang="en-US" altLang="zh-CN" sz="2400" b="1" dirty="0">
              <a:solidFill>
                <a:srgbClr val="000000"/>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Effect transition="in" filter="wipe(left)">
                                      <p:cBhvr>
                                        <p:cTn id="7" dur="500"/>
                                        <p:tgtEl>
                                          <p:spTgt spid="90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0116">
                                            <p:txEl>
                                              <p:pRg st="1" end="1"/>
                                            </p:txEl>
                                          </p:spTgt>
                                        </p:tgtEl>
                                        <p:attrNameLst>
                                          <p:attrName>style.visibility</p:attrName>
                                        </p:attrNameLst>
                                      </p:cBhvr>
                                      <p:to>
                                        <p:strVal val="visible"/>
                                      </p:to>
                                    </p:set>
                                    <p:animEffect transition="in" filter="randombar(horizontal)">
                                      <p:cBhvr>
                                        <p:cTn id="12" dur="500"/>
                                        <p:tgtEl>
                                          <p:spTgt spid="90116">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90116">
                                            <p:txEl>
                                              <p:pRg st="2" end="2"/>
                                            </p:txEl>
                                          </p:spTgt>
                                        </p:tgtEl>
                                        <p:attrNameLst>
                                          <p:attrName>style.visibility</p:attrName>
                                        </p:attrNameLst>
                                      </p:cBhvr>
                                      <p:to>
                                        <p:strVal val="visible"/>
                                      </p:to>
                                    </p:set>
                                    <p:animEffect transition="in" filter="randombar(horizontal)">
                                      <p:cBhvr>
                                        <p:cTn id="15" dur="500"/>
                                        <p:tgtEl>
                                          <p:spTgt spid="90116">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0116">
                                            <p:txEl>
                                              <p:pRg st="3" end="3"/>
                                            </p:txEl>
                                          </p:spTgt>
                                        </p:tgtEl>
                                        <p:attrNameLst>
                                          <p:attrName>style.visibility</p:attrName>
                                        </p:attrNameLst>
                                      </p:cBhvr>
                                      <p:to>
                                        <p:strVal val="visible"/>
                                      </p:to>
                                    </p:set>
                                    <p:animEffect transition="in" filter="randombar(horizontal)">
                                      <p:cBhvr>
                                        <p:cTn id="18" dur="500"/>
                                        <p:tgtEl>
                                          <p:spTgt spid="90116">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0116">
                                            <p:txEl>
                                              <p:pRg st="4" end="4"/>
                                            </p:txEl>
                                          </p:spTgt>
                                        </p:tgtEl>
                                        <p:attrNameLst>
                                          <p:attrName>style.visibility</p:attrName>
                                        </p:attrNameLst>
                                      </p:cBhvr>
                                      <p:to>
                                        <p:strVal val="visible"/>
                                      </p:to>
                                    </p:set>
                                    <p:animEffect transition="in" filter="randombar(horizontal)">
                                      <p:cBhvr>
                                        <p:cTn id="21" dur="500"/>
                                        <p:tgtEl>
                                          <p:spTgt spid="90116">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90116">
                                            <p:txEl>
                                              <p:pRg st="5" end="5"/>
                                            </p:txEl>
                                          </p:spTgt>
                                        </p:tgtEl>
                                        <p:attrNameLst>
                                          <p:attrName>style.visibility</p:attrName>
                                        </p:attrNameLst>
                                      </p:cBhvr>
                                      <p:to>
                                        <p:strVal val="visible"/>
                                      </p:to>
                                    </p:set>
                                    <p:animEffect transition="in" filter="randombar(horizontal)">
                                      <p:cBhvr>
                                        <p:cTn id="24" dur="500"/>
                                        <p:tgtEl>
                                          <p:spTgt spid="90116">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90116">
                                            <p:txEl>
                                              <p:pRg st="6" end="6"/>
                                            </p:txEl>
                                          </p:spTgt>
                                        </p:tgtEl>
                                        <p:attrNameLst>
                                          <p:attrName>style.visibility</p:attrName>
                                        </p:attrNameLst>
                                      </p:cBhvr>
                                      <p:to>
                                        <p:strVal val="visible"/>
                                      </p:to>
                                    </p:set>
                                    <p:animEffect transition="in" filter="randombar(horizontal)">
                                      <p:cBhvr>
                                        <p:cTn id="27" dur="500"/>
                                        <p:tgtEl>
                                          <p:spTgt spid="9011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117">
                                            <p:txEl>
                                              <p:pRg st="0" end="0"/>
                                            </p:txEl>
                                          </p:spTgt>
                                        </p:tgtEl>
                                        <p:attrNameLst>
                                          <p:attrName>style.visibility</p:attrName>
                                        </p:attrNameLst>
                                      </p:cBhvr>
                                      <p:to>
                                        <p:strVal val="visible"/>
                                      </p:to>
                                    </p:set>
                                    <p:animEffect transition="in" filter="fade">
                                      <p:cBhvr>
                                        <p:cTn id="32" dur="500"/>
                                        <p:tgtEl>
                                          <p:spTgt spid="901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0117">
                                            <p:txEl>
                                              <p:pRg st="1" end="1"/>
                                            </p:txEl>
                                          </p:spTgt>
                                        </p:tgtEl>
                                        <p:attrNameLst>
                                          <p:attrName>style.visibility</p:attrName>
                                        </p:attrNameLst>
                                      </p:cBhvr>
                                      <p:to>
                                        <p:strVal val="visible"/>
                                      </p:to>
                                    </p:set>
                                    <p:animEffect transition="in" filter="fade">
                                      <p:cBhvr>
                                        <p:cTn id="37" dur="500"/>
                                        <p:tgtEl>
                                          <p:spTgt spid="90117">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0117">
                                            <p:txEl>
                                              <p:pRg st="2" end="2"/>
                                            </p:txEl>
                                          </p:spTgt>
                                        </p:tgtEl>
                                        <p:attrNameLst>
                                          <p:attrName>style.visibility</p:attrName>
                                        </p:attrNameLst>
                                      </p:cBhvr>
                                      <p:to>
                                        <p:strVal val="visible"/>
                                      </p:to>
                                    </p:set>
                                    <p:animEffect transition="in" filter="fade">
                                      <p:cBhvr>
                                        <p:cTn id="40" dur="500"/>
                                        <p:tgtEl>
                                          <p:spTgt spid="901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37216DC-5F69-4ABF-865F-981A004866E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2163" name="Text Box 3"/>
          <p:cNvSpPr txBox="1">
            <a:spLocks noChangeArrowheads="1"/>
          </p:cNvSpPr>
          <p:nvPr/>
        </p:nvSpPr>
        <p:spPr bwMode="auto">
          <a:xfrm>
            <a:off x="468313" y="908050"/>
            <a:ext cx="8523287" cy="8302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a:solidFill>
                  <a:srgbClr val="000000"/>
                </a:solidFill>
                <a:ea typeface="华文细黑" panose="02010600040101010101" pitchFamily="2" charset="-122"/>
              </a:rPr>
              <a:t>为了说明这些动作符号与特定的语法树有关的属性，图给出了对输入符号串</a:t>
            </a:r>
            <a:r>
              <a:rPr kumimoji="1" lang="en-US" altLang="zh-CN" sz="2400" b="1">
                <a:solidFill>
                  <a:srgbClr val="000000"/>
                </a:solidFill>
                <a:ea typeface="华文细黑" panose="02010600040101010101" pitchFamily="2" charset="-122"/>
              </a:rPr>
              <a:t>a+a*b</a:t>
            </a:r>
            <a:r>
              <a:rPr kumimoji="1" lang="zh-CN" altLang="en-US" sz="2400" b="1">
                <a:solidFill>
                  <a:srgbClr val="000000"/>
                </a:solidFill>
                <a:ea typeface="华文细黑" panose="02010600040101010101" pitchFamily="2" charset="-122"/>
              </a:rPr>
              <a:t>翻译的属性语法树。</a:t>
            </a:r>
            <a:r>
              <a:rPr kumimoji="1" lang="zh-CN" altLang="en-US" sz="2400" b="1">
                <a:ea typeface="华文细黑" panose="02010600040101010101" pitchFamily="2" charset="-122"/>
              </a:rPr>
              <a:t> </a:t>
            </a:r>
            <a:endParaRPr kumimoji="1" lang="zh-CN" altLang="en-US" sz="2400" b="1">
              <a:ea typeface="华文细黑" panose="02010600040101010101" pitchFamily="2" charset="-122"/>
            </a:endParaRPr>
          </a:p>
        </p:txBody>
      </p:sp>
      <p:grpSp>
        <p:nvGrpSpPr>
          <p:cNvPr id="2" name="组合 1"/>
          <p:cNvGrpSpPr/>
          <p:nvPr/>
        </p:nvGrpSpPr>
        <p:grpSpPr bwMode="auto">
          <a:xfrm>
            <a:off x="827088" y="2352675"/>
            <a:ext cx="6265862" cy="4316413"/>
            <a:chOff x="827088" y="2352675"/>
            <a:chExt cx="6265862" cy="4316413"/>
          </a:xfrm>
        </p:grpSpPr>
        <p:sp>
          <p:nvSpPr>
            <p:cNvPr id="92168" name="Text Box 29"/>
            <p:cNvSpPr txBox="1">
              <a:spLocks noChangeArrowheads="1"/>
            </p:cNvSpPr>
            <p:nvPr/>
          </p:nvSpPr>
          <p:spPr bwMode="auto">
            <a:xfrm>
              <a:off x="2411413" y="6211888"/>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rgbClr val="FF0000"/>
                  </a:solidFill>
                  <a:ea typeface="华文细黑" panose="02010600040101010101" pitchFamily="2" charset="-122"/>
                </a:rPr>
                <a:t>图 表达式</a:t>
              </a:r>
              <a:r>
                <a:rPr kumimoji="1" lang="en-US" altLang="zh-CN" sz="2400" dirty="0" err="1">
                  <a:solidFill>
                    <a:srgbClr val="FF0000"/>
                  </a:solidFill>
                  <a:ea typeface="华文细黑" panose="02010600040101010101" pitchFamily="2" charset="-122"/>
                </a:rPr>
                <a:t>a+a</a:t>
              </a:r>
              <a:r>
                <a:rPr kumimoji="1" lang="en-US" altLang="zh-CN" sz="2400" dirty="0">
                  <a:solidFill>
                    <a:srgbClr val="FF0000"/>
                  </a:solidFill>
                  <a:ea typeface="华文细黑" panose="02010600040101010101" pitchFamily="2" charset="-122"/>
                </a:rPr>
                <a:t>*b</a:t>
              </a:r>
              <a:r>
                <a:rPr kumimoji="1" lang="zh-CN" altLang="en-US" sz="2400" dirty="0">
                  <a:solidFill>
                    <a:srgbClr val="FF0000"/>
                  </a:solidFill>
                  <a:ea typeface="华文细黑" panose="02010600040101010101" pitchFamily="2" charset="-122"/>
                </a:rPr>
                <a:t>的属性语法树</a:t>
              </a:r>
              <a:r>
                <a:rPr kumimoji="1" lang="zh-CN" altLang="en-US" sz="2000" dirty="0">
                  <a:solidFill>
                    <a:srgbClr val="FF0000"/>
                  </a:solidFill>
                  <a:ea typeface="华文细黑" panose="02010600040101010101" pitchFamily="2" charset="-122"/>
                </a:rPr>
                <a:t> </a:t>
              </a:r>
              <a:endParaRPr kumimoji="1" lang="zh-CN" altLang="en-US" sz="2000" dirty="0">
                <a:solidFill>
                  <a:srgbClr val="FF0000"/>
                </a:solidFill>
                <a:ea typeface="华文细黑" panose="02010600040101010101" pitchFamily="2" charset="-122"/>
              </a:endParaRPr>
            </a:p>
          </p:txBody>
        </p:sp>
        <p:sp>
          <p:nvSpPr>
            <p:cNvPr id="92169" name="Text Box 4"/>
            <p:cNvSpPr txBox="1">
              <a:spLocks noChangeArrowheads="1"/>
            </p:cNvSpPr>
            <p:nvPr/>
          </p:nvSpPr>
          <p:spPr bwMode="auto">
            <a:xfrm>
              <a:off x="827088" y="5626100"/>
              <a:ext cx="114300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solidFill>
                    <a:srgbClr val="000000"/>
                  </a:solidFill>
                  <a:ea typeface="华文细黑" panose="02010600040101010101" pitchFamily="2" charset="-122"/>
                </a:rPr>
                <a:t>ID</a:t>
              </a:r>
              <a:r>
                <a:rPr kumimoji="1" lang="en-US" altLang="zh-CN" sz="3600" baseline="-30000">
                  <a:solidFill>
                    <a:srgbClr val="000000"/>
                  </a:solidFill>
                  <a:ea typeface="华文细黑" panose="02010600040101010101" pitchFamily="2" charset="-122"/>
                </a:rPr>
                <a:t>↑a</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sp>
          <p:nvSpPr>
            <p:cNvPr id="92170" name="Text Box 5"/>
            <p:cNvSpPr txBox="1">
              <a:spLocks noChangeArrowheads="1"/>
            </p:cNvSpPr>
            <p:nvPr/>
          </p:nvSpPr>
          <p:spPr bwMode="auto">
            <a:xfrm>
              <a:off x="2124075" y="2352675"/>
              <a:ext cx="1370012"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a:ea typeface="华文细黑" panose="02010600040101010101" pitchFamily="2" charset="-122"/>
                </a:rPr>
                <a:t>E</a:t>
              </a:r>
              <a:r>
                <a:rPr kumimoji="1" lang="en-US" altLang="zh-CN" sz="2400" baseline="-30000" dirty="0">
                  <a:solidFill>
                    <a:srgbClr val="000000"/>
                  </a:solidFill>
                  <a:ea typeface="华文细黑" panose="02010600040101010101" pitchFamily="2" charset="-122"/>
                </a:rPr>
                <a:t>↑</a:t>
              </a:r>
              <a:r>
                <a:rPr kumimoji="1" lang="en-US" altLang="zh-CN" sz="3600" baseline="-30000" dirty="0">
                  <a:solidFill>
                    <a:srgbClr val="000000"/>
                  </a:solidFill>
                  <a:ea typeface="华文细黑" panose="02010600040101010101" pitchFamily="2" charset="-122"/>
                </a:rPr>
                <a:t>t2</a:t>
              </a:r>
              <a:r>
                <a:rPr kumimoji="1" lang="en-US" altLang="zh-CN" sz="2400" dirty="0">
                  <a:ea typeface="华文细黑" panose="02010600040101010101" pitchFamily="2" charset="-122"/>
                </a:rPr>
                <a:t> </a:t>
              </a:r>
              <a:endParaRPr kumimoji="1" lang="en-US" altLang="zh-CN" sz="2400" dirty="0">
                <a:ea typeface="华文细黑" panose="02010600040101010101" pitchFamily="2" charset="-122"/>
              </a:endParaRPr>
            </a:p>
          </p:txBody>
        </p:sp>
        <p:sp>
          <p:nvSpPr>
            <p:cNvPr id="92171" name="Text Box 6"/>
            <p:cNvSpPr txBox="1">
              <a:spLocks noChangeArrowheads="1"/>
            </p:cNvSpPr>
            <p:nvPr/>
          </p:nvSpPr>
          <p:spPr bwMode="auto">
            <a:xfrm>
              <a:off x="2771775" y="3330575"/>
              <a:ext cx="936625"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r>
                <a:rPr kumimoji="1" lang="en-US" altLang="zh-CN" sz="3600" baseline="-30000">
                  <a:solidFill>
                    <a:srgbClr val="000000"/>
                  </a:solidFill>
                  <a:ea typeface="华文细黑" panose="02010600040101010101" pitchFamily="2" charset="-122"/>
                </a:rPr>
                <a:t>↑t1</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sp>
          <p:nvSpPr>
            <p:cNvPr id="92172" name="Text Box 7"/>
            <p:cNvSpPr txBox="1">
              <a:spLocks noChangeArrowheads="1"/>
            </p:cNvSpPr>
            <p:nvPr/>
          </p:nvSpPr>
          <p:spPr bwMode="auto">
            <a:xfrm>
              <a:off x="2122488" y="3330575"/>
              <a:ext cx="60960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a:t>
              </a:r>
              <a:endParaRPr kumimoji="1" lang="en-US" altLang="zh-CN" sz="2400">
                <a:ea typeface="华文细黑" panose="02010600040101010101" pitchFamily="2" charset="-122"/>
              </a:endParaRPr>
            </a:p>
          </p:txBody>
        </p:sp>
        <p:sp>
          <p:nvSpPr>
            <p:cNvPr id="92173" name="Text Box 8"/>
            <p:cNvSpPr txBox="1">
              <a:spLocks noChangeArrowheads="1"/>
            </p:cNvSpPr>
            <p:nvPr/>
          </p:nvSpPr>
          <p:spPr bwMode="auto">
            <a:xfrm>
              <a:off x="1116013" y="3330575"/>
              <a:ext cx="854075"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E</a:t>
              </a:r>
              <a:r>
                <a:rPr kumimoji="1" lang="en-US" altLang="zh-CN" sz="3600" baseline="-30000">
                  <a:solidFill>
                    <a:srgbClr val="000000"/>
                  </a:solidFill>
                  <a:ea typeface="华文细黑" panose="02010600040101010101" pitchFamily="2" charset="-122"/>
                </a:rPr>
                <a:t>↑a</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92174" name="AutoShape 9"/>
            <p:cNvCxnSpPr>
              <a:cxnSpLocks noChangeShapeType="1"/>
              <a:stCxn id="92170" idx="2"/>
              <a:endCxn id="92173" idx="0"/>
            </p:cNvCxnSpPr>
            <p:nvPr/>
          </p:nvCxnSpPr>
          <p:spPr bwMode="auto">
            <a:xfrm flipH="1">
              <a:off x="1543050" y="2819400"/>
              <a:ext cx="1266825" cy="5111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92175" name="AutoShape 10"/>
            <p:cNvCxnSpPr>
              <a:cxnSpLocks noChangeShapeType="1"/>
              <a:stCxn id="92170" idx="2"/>
              <a:endCxn id="92172" idx="0"/>
            </p:cNvCxnSpPr>
            <p:nvPr/>
          </p:nvCxnSpPr>
          <p:spPr bwMode="auto">
            <a:xfrm flipH="1">
              <a:off x="2427288" y="2819400"/>
              <a:ext cx="382587" cy="5111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92176" name="AutoShape 11"/>
            <p:cNvCxnSpPr>
              <a:cxnSpLocks noChangeShapeType="1"/>
              <a:stCxn id="92170" idx="2"/>
              <a:endCxn id="92171" idx="0"/>
            </p:cNvCxnSpPr>
            <p:nvPr/>
          </p:nvCxnSpPr>
          <p:spPr bwMode="auto">
            <a:xfrm>
              <a:off x="2809875" y="2819400"/>
              <a:ext cx="430212" cy="5111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92177" name="Text Box 12"/>
            <p:cNvSpPr txBox="1">
              <a:spLocks noChangeArrowheads="1"/>
            </p:cNvSpPr>
            <p:nvPr/>
          </p:nvSpPr>
          <p:spPr bwMode="auto">
            <a:xfrm>
              <a:off x="3563938" y="4092575"/>
              <a:ext cx="69215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err="1">
                  <a:ea typeface="华文细黑" panose="02010600040101010101" pitchFamily="2" charset="-122"/>
                </a:rPr>
                <a:t>F</a:t>
              </a:r>
              <a:r>
                <a:rPr kumimoji="1" lang="en-US" altLang="zh-CN" sz="3600" baseline="-30000" dirty="0" err="1">
                  <a:solidFill>
                    <a:srgbClr val="000000"/>
                  </a:solidFill>
                  <a:ea typeface="华文细黑" panose="02010600040101010101" pitchFamily="2" charset="-122"/>
                </a:rPr>
                <a:t>↑b</a:t>
              </a:r>
              <a:r>
                <a:rPr kumimoji="1" lang="en-US" altLang="zh-CN" sz="2400" dirty="0">
                  <a:ea typeface="华文细黑" panose="02010600040101010101" pitchFamily="2" charset="-122"/>
                </a:rPr>
                <a:t> </a:t>
              </a:r>
              <a:endParaRPr kumimoji="1" lang="en-US" altLang="zh-CN" sz="2400" dirty="0">
                <a:ea typeface="华文细黑" panose="02010600040101010101" pitchFamily="2" charset="-122"/>
              </a:endParaRPr>
            </a:p>
          </p:txBody>
        </p:sp>
        <p:sp>
          <p:nvSpPr>
            <p:cNvPr id="92178" name="Text Box 13"/>
            <p:cNvSpPr txBox="1">
              <a:spLocks noChangeArrowheads="1"/>
            </p:cNvSpPr>
            <p:nvPr/>
          </p:nvSpPr>
          <p:spPr bwMode="auto">
            <a:xfrm>
              <a:off x="2884488" y="4092575"/>
              <a:ext cx="60960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2400">
                  <a:ea typeface="华文细黑" panose="02010600040101010101" pitchFamily="2" charset="-122"/>
                </a:rPr>
                <a:t>*</a:t>
              </a:r>
              <a:endParaRPr kumimoji="1" lang="zh-CN" altLang="en-US" sz="2400">
                <a:ea typeface="华文细黑" panose="02010600040101010101" pitchFamily="2" charset="-122"/>
              </a:endParaRPr>
            </a:p>
          </p:txBody>
        </p:sp>
        <p:sp>
          <p:nvSpPr>
            <p:cNvPr id="92179" name="Text Box 14"/>
            <p:cNvSpPr txBox="1">
              <a:spLocks noChangeArrowheads="1"/>
            </p:cNvSpPr>
            <p:nvPr/>
          </p:nvSpPr>
          <p:spPr bwMode="auto">
            <a:xfrm>
              <a:off x="2051050" y="4092575"/>
              <a:ext cx="681037"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r>
                <a:rPr kumimoji="1" lang="en-US" altLang="zh-CN" sz="3600" baseline="-30000">
                  <a:solidFill>
                    <a:srgbClr val="000000"/>
                  </a:solidFill>
                  <a:ea typeface="华文细黑" panose="02010600040101010101" pitchFamily="2" charset="-122"/>
                </a:rPr>
                <a:t>↑a</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92180" name="AutoShape 15"/>
            <p:cNvCxnSpPr>
              <a:cxnSpLocks noChangeShapeType="1"/>
              <a:endCxn id="92179" idx="0"/>
            </p:cNvCxnSpPr>
            <p:nvPr/>
          </p:nvCxnSpPr>
          <p:spPr bwMode="auto">
            <a:xfrm flipH="1">
              <a:off x="2392363" y="3797300"/>
              <a:ext cx="76200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92181" name="AutoShape 16"/>
            <p:cNvCxnSpPr>
              <a:cxnSpLocks noChangeShapeType="1"/>
            </p:cNvCxnSpPr>
            <p:nvPr/>
          </p:nvCxnSpPr>
          <p:spPr bwMode="auto">
            <a:xfrm>
              <a:off x="3131840" y="3797300"/>
              <a:ext cx="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92182" name="AutoShape 17"/>
            <p:cNvCxnSpPr>
              <a:cxnSpLocks noChangeShapeType="1"/>
              <a:endCxn id="92177" idx="0"/>
            </p:cNvCxnSpPr>
            <p:nvPr/>
          </p:nvCxnSpPr>
          <p:spPr bwMode="auto">
            <a:xfrm>
              <a:off x="3148013" y="3797300"/>
              <a:ext cx="762000"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92183" name="Text Box 18"/>
            <p:cNvSpPr txBox="1">
              <a:spLocks noChangeArrowheads="1"/>
            </p:cNvSpPr>
            <p:nvPr/>
          </p:nvSpPr>
          <p:spPr bwMode="auto">
            <a:xfrm>
              <a:off x="1116013" y="4083050"/>
              <a:ext cx="854075"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T</a:t>
              </a:r>
              <a:r>
                <a:rPr kumimoji="1" lang="en-US" altLang="zh-CN" sz="3600" baseline="-30000">
                  <a:solidFill>
                    <a:srgbClr val="000000"/>
                  </a:solidFill>
                  <a:ea typeface="华文细黑" panose="02010600040101010101" pitchFamily="2" charset="-122"/>
                </a:rPr>
                <a:t>↑a</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92184" name="AutoShape 19"/>
            <p:cNvCxnSpPr>
              <a:cxnSpLocks noChangeShapeType="1"/>
              <a:endCxn id="92183" idx="0"/>
            </p:cNvCxnSpPr>
            <p:nvPr/>
          </p:nvCxnSpPr>
          <p:spPr bwMode="auto">
            <a:xfrm>
              <a:off x="1543050" y="3797300"/>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92185" name="Text Box 20"/>
            <p:cNvSpPr txBox="1">
              <a:spLocks noChangeArrowheads="1"/>
            </p:cNvSpPr>
            <p:nvPr/>
          </p:nvSpPr>
          <p:spPr bwMode="auto">
            <a:xfrm>
              <a:off x="1116013" y="4854575"/>
              <a:ext cx="854075"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r>
                <a:rPr kumimoji="1" lang="en-US" altLang="zh-CN" sz="3600" baseline="-30000">
                  <a:solidFill>
                    <a:srgbClr val="000000"/>
                  </a:solidFill>
                  <a:ea typeface="华文细黑" panose="02010600040101010101" pitchFamily="2" charset="-122"/>
                </a:rPr>
                <a:t>↑a</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92186" name="AutoShape 21"/>
            <p:cNvCxnSpPr>
              <a:cxnSpLocks noChangeShapeType="1"/>
              <a:endCxn id="92185" idx="0"/>
            </p:cNvCxnSpPr>
            <p:nvPr/>
          </p:nvCxnSpPr>
          <p:spPr bwMode="auto">
            <a:xfrm>
              <a:off x="1543050" y="4568825"/>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92187" name="AutoShape 22"/>
            <p:cNvCxnSpPr>
              <a:cxnSpLocks noChangeShapeType="1"/>
            </p:cNvCxnSpPr>
            <p:nvPr/>
          </p:nvCxnSpPr>
          <p:spPr bwMode="auto">
            <a:xfrm flipH="1">
              <a:off x="1331913" y="5303838"/>
              <a:ext cx="144462" cy="3048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92188" name="Text Box 23"/>
            <p:cNvSpPr txBox="1">
              <a:spLocks noChangeArrowheads="1"/>
            </p:cNvSpPr>
            <p:nvPr/>
          </p:nvSpPr>
          <p:spPr bwMode="auto">
            <a:xfrm>
              <a:off x="2122488" y="4854575"/>
              <a:ext cx="79375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ea typeface="华文细黑" panose="02010600040101010101" pitchFamily="2" charset="-122"/>
                </a:rPr>
                <a:t>F</a:t>
              </a:r>
              <a:r>
                <a:rPr kumimoji="1" lang="en-US" altLang="zh-CN" sz="3600" baseline="-30000">
                  <a:solidFill>
                    <a:srgbClr val="000000"/>
                  </a:solidFill>
                  <a:ea typeface="华文细黑" panose="02010600040101010101" pitchFamily="2" charset="-122"/>
                </a:rPr>
                <a:t>↑a</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92189" name="AutoShape 24"/>
            <p:cNvCxnSpPr>
              <a:cxnSpLocks noChangeShapeType="1"/>
              <a:endCxn id="92188" idx="0"/>
            </p:cNvCxnSpPr>
            <p:nvPr/>
          </p:nvCxnSpPr>
          <p:spPr bwMode="auto">
            <a:xfrm>
              <a:off x="2519363" y="4568825"/>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92190" name="Text Box 25"/>
            <p:cNvSpPr txBox="1">
              <a:spLocks noChangeArrowheads="1"/>
            </p:cNvSpPr>
            <p:nvPr/>
          </p:nvSpPr>
          <p:spPr bwMode="auto">
            <a:xfrm>
              <a:off x="2122488" y="5616575"/>
              <a:ext cx="106680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solidFill>
                    <a:srgbClr val="000000"/>
                  </a:solidFill>
                  <a:ea typeface="华文细黑" panose="02010600040101010101" pitchFamily="2" charset="-122"/>
                </a:rPr>
                <a:t>ID</a:t>
              </a:r>
              <a:r>
                <a:rPr kumimoji="1" lang="en-US" altLang="zh-CN" sz="3600" baseline="-30000">
                  <a:solidFill>
                    <a:srgbClr val="000000"/>
                  </a:solidFill>
                  <a:ea typeface="华文细黑" panose="02010600040101010101" pitchFamily="2" charset="-122"/>
                </a:rPr>
                <a:t>↑a</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92191" name="AutoShape 26"/>
            <p:cNvCxnSpPr>
              <a:cxnSpLocks noChangeShapeType="1"/>
              <a:stCxn id="92188" idx="2"/>
              <a:endCxn id="92190" idx="0"/>
            </p:cNvCxnSpPr>
            <p:nvPr/>
          </p:nvCxnSpPr>
          <p:spPr bwMode="auto">
            <a:xfrm>
              <a:off x="2519363" y="5321300"/>
              <a:ext cx="136525" cy="2952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92192" name="Text Box 27"/>
            <p:cNvSpPr txBox="1">
              <a:spLocks noChangeArrowheads="1"/>
            </p:cNvSpPr>
            <p:nvPr/>
          </p:nvSpPr>
          <p:spPr bwMode="auto">
            <a:xfrm>
              <a:off x="3417888" y="4854575"/>
              <a:ext cx="106680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solidFill>
                    <a:srgbClr val="000000"/>
                  </a:solidFill>
                  <a:ea typeface="华文细黑" panose="02010600040101010101" pitchFamily="2" charset="-122"/>
                </a:rPr>
                <a:t>ID</a:t>
              </a:r>
              <a:r>
                <a:rPr kumimoji="1" lang="en-US" altLang="zh-CN" sz="3600" baseline="-30000">
                  <a:solidFill>
                    <a:srgbClr val="000000"/>
                  </a:solidFill>
                  <a:ea typeface="华文细黑" panose="02010600040101010101" pitchFamily="2" charset="-122"/>
                </a:rPr>
                <a:t>↑b</a:t>
              </a: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cxnSp>
          <p:nvCxnSpPr>
            <p:cNvPr id="92193" name="AutoShape 28"/>
            <p:cNvCxnSpPr>
              <a:cxnSpLocks noChangeShapeType="1"/>
              <a:endCxn id="92192" idx="0"/>
            </p:cNvCxnSpPr>
            <p:nvPr/>
          </p:nvCxnSpPr>
          <p:spPr bwMode="auto">
            <a:xfrm>
              <a:off x="3951288" y="4568825"/>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92194" name="Text Box 30"/>
            <p:cNvSpPr txBox="1">
              <a:spLocks noChangeArrowheads="1"/>
            </p:cNvSpPr>
            <p:nvPr/>
          </p:nvSpPr>
          <p:spPr bwMode="auto">
            <a:xfrm>
              <a:off x="4408488" y="4092575"/>
              <a:ext cx="2684462"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dirty="0">
                  <a:solidFill>
                    <a:srgbClr val="000000"/>
                  </a:solidFill>
                  <a:ea typeface="华文细黑" panose="02010600040101010101" pitchFamily="2" charset="-122"/>
                  <a:cs typeface="Times New Roman" panose="02020603050405020304" pitchFamily="18" charset="0"/>
                </a:rPr>
                <a:t>@MULT</a:t>
              </a:r>
              <a:r>
                <a:rPr kumimoji="1" lang="en-US" altLang="zh-CN" sz="3600" baseline="-30000" dirty="0">
                  <a:solidFill>
                    <a:srgbClr val="000000"/>
                  </a:solidFill>
                  <a:ea typeface="华文细黑" panose="02010600040101010101" pitchFamily="2" charset="-122"/>
                  <a:cs typeface="Times New Roman" panose="02020603050405020304" pitchFamily="18" charset="0"/>
                </a:rPr>
                <a:t>↓a,b,t1</a:t>
              </a:r>
              <a:r>
                <a:rPr kumimoji="1" lang="en-US" altLang="zh-CN" sz="2400" dirty="0">
                  <a:solidFill>
                    <a:srgbClr val="000000"/>
                  </a:solidFill>
                  <a:ea typeface="华文细黑" panose="02010600040101010101" pitchFamily="2" charset="-122"/>
                  <a:cs typeface="Times New Roman" panose="02020603050405020304" pitchFamily="18" charset="0"/>
                </a:rPr>
                <a:t> </a:t>
              </a:r>
              <a:endParaRPr kumimoji="1" lang="en-US" altLang="zh-CN" sz="2400" dirty="0">
                <a:solidFill>
                  <a:srgbClr val="000000"/>
                </a:solidFill>
                <a:ea typeface="华文细黑" panose="02010600040101010101" pitchFamily="2" charset="-122"/>
                <a:cs typeface="Times New Roman" panose="02020603050405020304" pitchFamily="18" charset="0"/>
              </a:endParaRPr>
            </a:p>
          </p:txBody>
        </p:sp>
        <p:sp>
          <p:nvSpPr>
            <p:cNvPr id="92195" name="Text Box 31"/>
            <p:cNvSpPr txBox="1">
              <a:spLocks noChangeArrowheads="1"/>
            </p:cNvSpPr>
            <p:nvPr/>
          </p:nvSpPr>
          <p:spPr bwMode="auto">
            <a:xfrm>
              <a:off x="4356100" y="3360738"/>
              <a:ext cx="2736850" cy="466725"/>
            </a:xfrm>
            <a:prstGeom prst="rect">
              <a:avLst/>
            </a:prstGeom>
            <a:solidFill>
              <a:schemeClr val="accent1">
                <a:lumMod val="40000"/>
                <a:lumOff val="60000"/>
              </a:schemeClr>
            </a:solidFill>
            <a:ln w="9525">
              <a:solidFill>
                <a:schemeClr val="tx1"/>
              </a:solidFill>
              <a:miter lim="800000"/>
            </a:ln>
          </p:spPr>
          <p:txBody>
            <a:bodyPr lIns="0" rIns="0">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n-US" altLang="zh-CN" sz="2400">
                  <a:solidFill>
                    <a:srgbClr val="000000"/>
                  </a:solidFill>
                  <a:ea typeface="华文细黑" panose="02010600040101010101" pitchFamily="2" charset="-122"/>
                </a:rPr>
                <a:t>@ADD</a:t>
              </a:r>
              <a:r>
                <a:rPr kumimoji="1" lang="en-US" altLang="zh-CN" sz="3600" baseline="-30000">
                  <a:solidFill>
                    <a:srgbClr val="000000"/>
                  </a:solidFill>
                  <a:ea typeface="华文细黑" panose="02010600040101010101" pitchFamily="2" charset="-122"/>
                </a:rPr>
                <a:t>↓a,t1,t2</a:t>
              </a:r>
              <a:r>
                <a:rPr kumimoji="1" lang="en-US" altLang="zh-CN" sz="2400">
                  <a:solidFill>
                    <a:srgbClr val="000000"/>
                  </a:solidFill>
                  <a:ea typeface="华文细黑" panose="02010600040101010101" pitchFamily="2" charset="-122"/>
                </a:rPr>
                <a:t> </a:t>
              </a:r>
              <a:endParaRPr kumimoji="1" lang="en-US" altLang="zh-CN" sz="2400">
                <a:solidFill>
                  <a:srgbClr val="000000"/>
                </a:solidFill>
                <a:ea typeface="华文细黑" panose="02010600040101010101" pitchFamily="2" charset="-122"/>
              </a:endParaRPr>
            </a:p>
          </p:txBody>
        </p:sp>
        <p:cxnSp>
          <p:nvCxnSpPr>
            <p:cNvPr id="3" name="AutoShape 32"/>
            <p:cNvCxnSpPr>
              <a:cxnSpLocks noChangeShapeType="1"/>
              <a:stCxn id="92171" idx="2"/>
              <a:endCxn id="92194" idx="0"/>
            </p:cNvCxnSpPr>
            <p:nvPr/>
          </p:nvCxnSpPr>
          <p:spPr bwMode="auto">
            <a:xfrm>
              <a:off x="2809875" y="2819400"/>
              <a:ext cx="2914650" cy="541338"/>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4" name="AutoShape 33"/>
            <p:cNvCxnSpPr>
              <a:cxnSpLocks noChangeShapeType="1"/>
              <a:stCxn id="92171" idx="2"/>
              <a:endCxn id="92194" idx="0"/>
            </p:cNvCxnSpPr>
            <p:nvPr/>
          </p:nvCxnSpPr>
          <p:spPr bwMode="auto">
            <a:xfrm>
              <a:off x="3240088" y="3797300"/>
              <a:ext cx="2511425" cy="29527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grpSp>
      <p:sp>
        <p:nvSpPr>
          <p:cNvPr id="92196" name="AutoShape 34"/>
          <p:cNvSpPr>
            <a:spLocks noChangeArrowheads="1"/>
          </p:cNvSpPr>
          <p:nvPr/>
        </p:nvSpPr>
        <p:spPr bwMode="auto">
          <a:xfrm>
            <a:off x="7162800" y="3144838"/>
            <a:ext cx="1981200" cy="381000"/>
          </a:xfrm>
          <a:prstGeom prst="wedgeRoundRectCallout">
            <a:avLst>
              <a:gd name="adj1" fmla="val -72676"/>
              <a:gd name="adj2" fmla="val 100417"/>
              <a:gd name="adj3" fmla="val 16667"/>
            </a:avLst>
          </a:prstGeom>
          <a:solidFill>
            <a:srgbClr val="FF9999"/>
          </a:solidFill>
          <a:ln w="9525">
            <a:solidFill>
              <a:schemeClr val="tx1"/>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dirty="0">
                <a:ea typeface="华文细黑" panose="02010600040101010101" pitchFamily="2" charset="-122"/>
              </a:rPr>
              <a:t>产生新变量</a:t>
            </a:r>
            <a:r>
              <a:rPr kumimoji="1" lang="en-US" altLang="zh-CN" sz="2000" dirty="0">
                <a:ea typeface="华文细黑" panose="02010600040101010101" pitchFamily="2" charset="-122"/>
              </a:rPr>
              <a:t>t2 </a:t>
            </a:r>
            <a:endParaRPr kumimoji="1" lang="en-US" altLang="zh-CN" sz="2000" dirty="0">
              <a:ea typeface="华文细黑" panose="02010600040101010101" pitchFamily="2" charset="-122"/>
            </a:endParaRPr>
          </a:p>
        </p:txBody>
      </p:sp>
      <p:sp>
        <p:nvSpPr>
          <p:cNvPr id="92197" name="AutoShape 35"/>
          <p:cNvSpPr>
            <a:spLocks noChangeArrowheads="1"/>
          </p:cNvSpPr>
          <p:nvPr/>
        </p:nvSpPr>
        <p:spPr bwMode="auto">
          <a:xfrm>
            <a:off x="6877050" y="5148263"/>
            <a:ext cx="1981200" cy="393700"/>
          </a:xfrm>
          <a:prstGeom prst="wedgeRoundRectCallout">
            <a:avLst>
              <a:gd name="adj1" fmla="val -54727"/>
              <a:gd name="adj2" fmla="val -219167"/>
              <a:gd name="adj3" fmla="val 16667"/>
            </a:avLst>
          </a:prstGeom>
          <a:solidFill>
            <a:srgbClr val="FF9999"/>
          </a:solidFill>
          <a:ln w="9525">
            <a:solidFill>
              <a:schemeClr val="tx1"/>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dirty="0">
                <a:ea typeface="华文细黑" panose="02010600040101010101" pitchFamily="2" charset="-122"/>
              </a:rPr>
              <a:t>产生新变量</a:t>
            </a:r>
            <a:r>
              <a:rPr kumimoji="1" lang="en-US" altLang="zh-CN" sz="2000" dirty="0">
                <a:ea typeface="华文细黑" panose="02010600040101010101" pitchFamily="2" charset="-122"/>
              </a:rPr>
              <a:t>t1 </a:t>
            </a:r>
            <a:endParaRPr kumimoji="1" lang="en-US" altLang="zh-CN" sz="2000" dirty="0">
              <a:ea typeface="华文细黑" panose="02010600040101010101" pitchFamily="2" charset="-122"/>
            </a:endParaRPr>
          </a:p>
        </p:txBody>
      </p:sp>
      <p:sp>
        <p:nvSpPr>
          <p:cNvPr id="38" name="Rectangle 2"/>
          <p:cNvSpPr txBox="1">
            <a:spLocks noChangeArrowheads="1"/>
          </p:cNvSpPr>
          <p:nvPr/>
        </p:nvSpPr>
        <p:spPr bwMode="auto">
          <a:xfrm>
            <a:off x="827584" y="260648"/>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zh-CN" altLang="en-US" sz="2500" b="1" kern="0">
                <a:solidFill>
                  <a:srgbClr val="000066"/>
                </a:solidFill>
                <a:latin typeface="华文细黑" panose="02010600040101010101" pitchFamily="2" charset="-122"/>
              </a:rPr>
              <a:t>　属性文法举例</a:t>
            </a:r>
            <a:r>
              <a:rPr lang="en-US" altLang="zh-CN" sz="2500" b="1" kern="0">
                <a:solidFill>
                  <a:srgbClr val="000066"/>
                </a:solidFill>
                <a:latin typeface="华文细黑" panose="02010600040101010101" pitchFamily="2" charset="-122"/>
              </a:rPr>
              <a:t>—</a:t>
            </a:r>
            <a:r>
              <a:rPr lang="zh-CN" altLang="en-US" sz="2500" b="1" kern="0">
                <a:solidFill>
                  <a:srgbClr val="000066"/>
                </a:solidFill>
                <a:latin typeface="华文细黑" panose="02010600040101010101" pitchFamily="2" charset="-122"/>
              </a:rPr>
              <a:t>算术表达式的翻译</a:t>
            </a:r>
            <a:endParaRPr lang="zh-CN" altLang="en-US" sz="2500" b="1" kern="0" dirty="0">
              <a:solidFill>
                <a:srgbClr val="000066"/>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fade">
                                      <p:cBhvr>
                                        <p:cTn id="7" dur="500"/>
                                        <p:tgtEl>
                                          <p:spTgt spid="9216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92196"/>
                                        </p:tgtEl>
                                        <p:attrNameLst>
                                          <p:attrName>style.visibility</p:attrName>
                                        </p:attrNameLst>
                                      </p:cBhvr>
                                      <p:to>
                                        <p:strVal val="visible"/>
                                      </p:to>
                                    </p:set>
                                    <p:anim calcmode="lin" valueType="num">
                                      <p:cBhvr additive="base">
                                        <p:cTn id="19" dur="500"/>
                                        <p:tgtEl>
                                          <p:spTgt spid="92196"/>
                                        </p:tgtEl>
                                        <p:attrNameLst>
                                          <p:attrName>ppt_y</p:attrName>
                                        </p:attrNameLst>
                                      </p:cBhvr>
                                      <p:tavLst>
                                        <p:tav tm="0">
                                          <p:val>
                                            <p:strVal val="#ppt_y+#ppt_h*1.125000"/>
                                          </p:val>
                                        </p:tav>
                                        <p:tav tm="100000">
                                          <p:val>
                                            <p:strVal val="#ppt_y"/>
                                          </p:val>
                                        </p:tav>
                                      </p:tavLst>
                                    </p:anim>
                                    <p:animEffect transition="in" filter="wipe(up)">
                                      <p:cBhvr>
                                        <p:cTn id="20" dur="500"/>
                                        <p:tgtEl>
                                          <p:spTgt spid="92196"/>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92197"/>
                                        </p:tgtEl>
                                        <p:attrNameLst>
                                          <p:attrName>style.visibility</p:attrName>
                                        </p:attrNameLst>
                                      </p:cBhvr>
                                      <p:to>
                                        <p:strVal val="visible"/>
                                      </p:to>
                                    </p:set>
                                    <p:anim calcmode="lin" valueType="num">
                                      <p:cBhvr additive="base">
                                        <p:cTn id="23" dur="500"/>
                                        <p:tgtEl>
                                          <p:spTgt spid="92197"/>
                                        </p:tgtEl>
                                        <p:attrNameLst>
                                          <p:attrName>ppt_y</p:attrName>
                                        </p:attrNameLst>
                                      </p:cBhvr>
                                      <p:tavLst>
                                        <p:tav tm="0">
                                          <p:val>
                                            <p:strVal val="#ppt_y-#ppt_h*1.125000"/>
                                          </p:val>
                                        </p:tav>
                                        <p:tav tm="100000">
                                          <p:val>
                                            <p:strVal val="#ppt_y"/>
                                          </p:val>
                                        </p:tav>
                                      </p:tavLst>
                                    </p:anim>
                                    <p:animEffect transition="in" filter="wipe(down)">
                                      <p:cBhvr>
                                        <p:cTn id="24" dur="500"/>
                                        <p:tgtEl>
                                          <p:spTgt spid="92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nimBg="1"/>
      <p:bldP spid="92196" grpId="0" animBg="1"/>
      <p:bldP spid="9219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310595B-2E73-47DE-B13C-CE1B3D920509}"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4211" name="Rectangle 2"/>
          <p:cNvSpPr>
            <a:spLocks noGrp="1" noChangeArrowheads="1"/>
          </p:cNvSpPr>
          <p:nvPr>
            <p:ph type="title"/>
          </p:nvPr>
        </p:nvSpPr>
        <p:spPr>
          <a:xfrm>
            <a:off x="381000" y="341313"/>
            <a:ext cx="7772400" cy="533400"/>
          </a:xfrm>
        </p:spPr>
        <p:txBody>
          <a:bodyPr anchor="ctr"/>
          <a:lstStyle/>
          <a:p>
            <a:pPr eaLnBrk="1" hangingPunct="1"/>
            <a:r>
              <a:rPr lang="en-US" altLang="zh-CN" sz="2800" b="1" dirty="0">
                <a:solidFill>
                  <a:srgbClr val="000066"/>
                </a:solidFill>
                <a:latin typeface="华文细黑" panose="02010600040101010101" pitchFamily="2" charset="-122"/>
              </a:rPr>
              <a:t>8.3 </a:t>
            </a:r>
            <a:r>
              <a:rPr kumimoji="1" lang="en-US" altLang="zh-CN" sz="2800" b="1" dirty="0">
                <a:solidFill>
                  <a:srgbClr val="000066"/>
                </a:solidFill>
              </a:rPr>
              <a:t>S-</a:t>
            </a:r>
            <a:r>
              <a:rPr kumimoji="1" lang="zh-CN" altLang="en-US" sz="2800" b="1" dirty="0">
                <a:solidFill>
                  <a:srgbClr val="000066"/>
                </a:solidFill>
              </a:rPr>
              <a:t>属性文法的</a:t>
            </a:r>
            <a:r>
              <a:rPr lang="zh-CN" altLang="en-US" sz="2800" b="1" dirty="0">
                <a:solidFill>
                  <a:srgbClr val="000066"/>
                </a:solidFill>
                <a:latin typeface="华文细黑" panose="02010600040101010101" pitchFamily="2" charset="-122"/>
              </a:rPr>
              <a:t>自底向上翻译</a:t>
            </a:r>
            <a:r>
              <a:rPr lang="zh-CN" altLang="en-US" sz="2500" b="1" dirty="0">
                <a:solidFill>
                  <a:srgbClr val="FF0000"/>
                </a:solidFill>
                <a:latin typeface="华文细黑" panose="02010600040101010101" pitchFamily="2" charset="-122"/>
              </a:rPr>
              <a:t> </a:t>
            </a:r>
            <a:endParaRPr lang="zh-CN" altLang="en-US" sz="2500" b="1" dirty="0">
              <a:solidFill>
                <a:srgbClr val="FF0000"/>
              </a:solidFill>
              <a:latin typeface="华文细黑" panose="02010600040101010101" pitchFamily="2" charset="-122"/>
            </a:endParaRPr>
          </a:p>
        </p:txBody>
      </p:sp>
      <p:sp>
        <p:nvSpPr>
          <p:cNvPr id="94212" name="Text Box 3"/>
          <p:cNvSpPr txBox="1">
            <a:spLocks noChangeArrowheads="1"/>
          </p:cNvSpPr>
          <p:nvPr/>
        </p:nvSpPr>
        <p:spPr bwMode="auto">
          <a:xfrm>
            <a:off x="544513" y="1710308"/>
            <a:ext cx="79248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indent="0" algn="just" eaLnBrk="1" hangingPunct="1">
              <a:lnSpc>
                <a:spcPct val="115000"/>
              </a:lnSpc>
              <a:spcBef>
                <a:spcPct val="50000"/>
              </a:spcBef>
            </a:pPr>
            <a:r>
              <a:rPr kumimoji="1" lang="zh-CN" altLang="en-US" sz="2400" b="1" dirty="0">
                <a:solidFill>
                  <a:srgbClr val="000000"/>
                </a:solidFill>
                <a:latin typeface="华文细黑" panose="02010600040101010101" pitchFamily="2" charset="-122"/>
                <a:ea typeface="华文细黑" panose="02010600040101010101" pitchFamily="2" charset="-122"/>
              </a:rPr>
              <a:t>        针对任意一个语法制导定义的翻译器可能很难实现，但是有一大类的语法制导定义的翻译器很容易建立。首先，我们考虑这样一类语法制导定义：</a:t>
            </a:r>
            <a:r>
              <a:rPr kumimoji="1" lang="en-US" altLang="zh-CN" sz="2400" b="1" dirty="0">
                <a:solidFill>
                  <a:srgbClr val="000000"/>
                </a:solidFill>
                <a:latin typeface="华文细黑" panose="02010600040101010101" pitchFamily="2" charset="-122"/>
                <a:ea typeface="华文细黑" panose="02010600040101010101" pitchFamily="2" charset="-122"/>
              </a:rPr>
              <a:t>S-</a:t>
            </a:r>
            <a:r>
              <a:rPr kumimoji="1" lang="zh-CN" altLang="en-US" sz="2400" b="1" dirty="0">
                <a:solidFill>
                  <a:srgbClr val="000000"/>
                </a:solidFill>
                <a:latin typeface="华文细黑" panose="02010600040101010101" pitchFamily="2" charset="-122"/>
                <a:ea typeface="华文细黑" panose="02010600040101010101" pitchFamily="2" charset="-122"/>
              </a:rPr>
              <a:t>属性定义，它的文法符号仅含有综合属性。</a:t>
            </a:r>
            <a:endParaRPr kumimoji="1" lang="zh-CN" altLang="en-US" sz="2400" b="1" dirty="0">
              <a:solidFill>
                <a:srgbClr val="000000"/>
              </a:solidFill>
              <a:latin typeface="华文细黑" panose="02010600040101010101" pitchFamily="2" charset="-122"/>
              <a:ea typeface="华文细黑" panose="02010600040101010101" pitchFamily="2" charset="-122"/>
            </a:endParaRPr>
          </a:p>
        </p:txBody>
      </p:sp>
      <p:sp>
        <p:nvSpPr>
          <p:cNvPr id="94214" name="Text Box 5"/>
          <p:cNvSpPr txBox="1">
            <a:spLocks noChangeArrowheads="1"/>
          </p:cNvSpPr>
          <p:nvPr/>
        </p:nvSpPr>
        <p:spPr bwMode="auto">
          <a:xfrm>
            <a:off x="549275" y="3501008"/>
            <a:ext cx="8137525"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0"/>
              </a:spcBef>
            </a:pPr>
            <a:r>
              <a:rPr lang="zh-CN" altLang="en-US" sz="2400" b="1" dirty="0">
                <a:ea typeface="华文细黑" panose="02010600040101010101" pitchFamily="2" charset="-122"/>
              </a:rPr>
              <a:t>        综合属性可以在分析输入串的同时由自下而上的语法分析器来计算，这种语法分析器可以将文法符号的综合属性值保存在栈中，每当进行归约时，新的综合属性值就由栈中正在归约的产生式右部符号的属性值来计算，通过扩充语法分析栈，我们能够保存这些综合属性的值。</a:t>
            </a:r>
            <a:r>
              <a:rPr lang="zh-CN" altLang="en-US" sz="2400" dirty="0">
                <a:ea typeface="华文细黑" panose="02010600040101010101" pitchFamily="2" charset="-122"/>
              </a:rPr>
              <a:t> </a:t>
            </a:r>
            <a:endParaRPr lang="zh-CN" altLang="en-US" sz="2400" dirty="0">
              <a:ea typeface="华文细黑" panose="02010600040101010101" pitchFamily="2" charset="-122"/>
            </a:endParaRPr>
          </a:p>
        </p:txBody>
      </p:sp>
      <p:sp>
        <p:nvSpPr>
          <p:cNvPr id="7" name="Rectangle 4"/>
          <p:cNvSpPr>
            <a:spLocks noChangeArrowheads="1"/>
          </p:cNvSpPr>
          <p:nvPr/>
        </p:nvSpPr>
        <p:spPr bwMode="auto">
          <a:xfrm>
            <a:off x="544513" y="10953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b="1" dirty="0">
                <a:solidFill>
                  <a:srgbClr val="FF0000"/>
                </a:solidFill>
                <a:ea typeface="华文细黑" panose="02010600040101010101" pitchFamily="2" charset="-122"/>
              </a:rPr>
              <a:t>8.3.1  S-</a:t>
            </a:r>
            <a:r>
              <a:rPr kumimoji="1" lang="zh-CN" altLang="en-US" sz="2400" b="1" dirty="0">
                <a:solidFill>
                  <a:srgbClr val="FF0000"/>
                </a:solidFill>
                <a:ea typeface="华文细黑" panose="02010600040101010101" pitchFamily="2" charset="-122"/>
              </a:rPr>
              <a:t>属性文法</a:t>
            </a:r>
            <a:endParaRPr kumimoji="1" lang="zh-CN" altLang="en-US" sz="2400" b="1" dirty="0">
              <a:solidFill>
                <a:srgbClr val="FF0000"/>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fade">
                                      <p:cBhvr>
                                        <p:cTn id="7" dur="500"/>
                                        <p:tgtEl>
                                          <p:spTgt spid="942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fade">
                                      <p:cBhvr>
                                        <p:cTn id="12" dur="500"/>
                                        <p:tgtEl>
                                          <p:spTgt spid="9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6D44880-409A-429F-9DB0-F1A048AA76FB}"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6260" name="Text Box 3"/>
          <p:cNvSpPr txBox="1">
            <a:spLocks noChangeArrowheads="1"/>
          </p:cNvSpPr>
          <p:nvPr/>
        </p:nvSpPr>
        <p:spPr bwMode="auto">
          <a:xfrm>
            <a:off x="228600" y="1639888"/>
            <a:ext cx="83042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endParaRPr kumimoji="1" lang="zh-CN" altLang="en-US" sz="2400" b="1">
              <a:solidFill>
                <a:srgbClr val="000000"/>
              </a:solidFill>
              <a:latin typeface="华文细黑" panose="02010600040101010101" pitchFamily="2" charset="-122"/>
              <a:ea typeface="华文细黑" panose="02010600040101010101" pitchFamily="2" charset="-122"/>
            </a:endParaRPr>
          </a:p>
        </p:txBody>
      </p:sp>
      <p:sp>
        <p:nvSpPr>
          <p:cNvPr id="96261" name="Rectangle 4"/>
          <p:cNvSpPr>
            <a:spLocks noChangeArrowheads="1"/>
          </p:cNvSpPr>
          <p:nvPr/>
        </p:nvSpPr>
        <p:spPr bwMode="auto">
          <a:xfrm>
            <a:off x="544513" y="1095375"/>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b="1">
                <a:solidFill>
                  <a:srgbClr val="FF0000"/>
                </a:solidFill>
                <a:ea typeface="华文细黑" panose="02010600040101010101" pitchFamily="2" charset="-122"/>
              </a:rPr>
              <a:t>8.3.1  S-</a:t>
            </a:r>
            <a:r>
              <a:rPr kumimoji="1" lang="zh-CN" altLang="en-US" sz="2400" b="1">
                <a:solidFill>
                  <a:srgbClr val="FF0000"/>
                </a:solidFill>
                <a:ea typeface="华文细黑" panose="02010600040101010101" pitchFamily="2" charset="-122"/>
              </a:rPr>
              <a:t>属性文法</a:t>
            </a:r>
            <a:endParaRPr kumimoji="1" lang="zh-CN" altLang="en-US" sz="2400" b="1">
              <a:solidFill>
                <a:srgbClr val="FF0000"/>
              </a:solidFill>
              <a:ea typeface="华文细黑" panose="02010600040101010101" pitchFamily="2" charset="-122"/>
            </a:endParaRPr>
          </a:p>
        </p:txBody>
      </p:sp>
      <p:sp>
        <p:nvSpPr>
          <p:cNvPr id="96262" name="Text Box 5"/>
          <p:cNvSpPr txBox="1">
            <a:spLocks noChangeArrowheads="1"/>
          </p:cNvSpPr>
          <p:nvPr/>
        </p:nvSpPr>
        <p:spPr bwMode="auto">
          <a:xfrm>
            <a:off x="360363" y="1909763"/>
            <a:ext cx="8675687"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0"/>
              </a:spcBef>
            </a:pPr>
            <a:r>
              <a:rPr lang="zh-CN" altLang="en-US" b="1" dirty="0">
                <a:ea typeface="华文细黑" panose="02010600040101010101" pitchFamily="2" charset="-122"/>
              </a:rPr>
              <a:t>      </a:t>
            </a:r>
            <a:r>
              <a:rPr lang="zh-CN" altLang="en-US" sz="2400" b="1" dirty="0">
                <a:ea typeface="华文细黑" panose="02010600040101010101" pitchFamily="2" charset="-122"/>
              </a:rPr>
              <a:t>文法符号</a:t>
            </a:r>
            <a:r>
              <a:rPr lang="zh-CN" altLang="en-US" sz="2400" b="1" dirty="0">
                <a:latin typeface="华文细黑" panose="02010600040101010101" pitchFamily="2" charset="-122"/>
                <a:ea typeface="华文细黑" panose="02010600040101010101" pitchFamily="2" charset="-122"/>
              </a:rPr>
              <a:t>仅使用综合属性的语法制导定义</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称为</a:t>
            </a:r>
            <a:r>
              <a:rPr lang="en-US" altLang="zh-CN" sz="2400" b="1" dirty="0">
                <a:solidFill>
                  <a:srgbClr val="000099"/>
                </a:solidFill>
                <a:latin typeface="华文细黑" panose="02010600040101010101" pitchFamily="2" charset="-122"/>
                <a:ea typeface="华文细黑" panose="02010600040101010101" pitchFamily="2" charset="-122"/>
              </a:rPr>
              <a:t>S-</a:t>
            </a:r>
            <a:r>
              <a:rPr lang="zh-CN" altLang="en-US" sz="2400" b="1" dirty="0">
                <a:solidFill>
                  <a:srgbClr val="000099"/>
                </a:solidFill>
                <a:latin typeface="华文细黑" panose="02010600040101010101" pitchFamily="2" charset="-122"/>
                <a:ea typeface="华文细黑" panose="02010600040101010101" pitchFamily="2" charset="-122"/>
              </a:rPr>
              <a:t>属性定义</a:t>
            </a:r>
            <a:r>
              <a:rPr lang="zh-CN" altLang="en-US" sz="2400" b="1" dirty="0">
                <a:latin typeface="华文细黑" panose="02010600040101010101" pitchFamily="2" charset="-122"/>
                <a:ea typeface="华文细黑" panose="02010600040101010101" pitchFamily="2" charset="-122"/>
              </a:rPr>
              <a:t>。 </a:t>
            </a:r>
            <a:endParaRPr lang="zh-CN" altLang="en-US" sz="2400" dirty="0">
              <a:latin typeface="华文细黑" panose="02010600040101010101" pitchFamily="2" charset="-122"/>
              <a:ea typeface="华文细黑" panose="02010600040101010101" pitchFamily="2" charset="-122"/>
            </a:endParaRPr>
          </a:p>
        </p:txBody>
      </p:sp>
      <p:sp>
        <p:nvSpPr>
          <p:cNvPr id="96263" name="Text Box 6"/>
          <p:cNvSpPr txBox="1">
            <a:spLocks noChangeArrowheads="1"/>
          </p:cNvSpPr>
          <p:nvPr/>
        </p:nvSpPr>
        <p:spPr bwMode="auto">
          <a:xfrm>
            <a:off x="251520" y="2852738"/>
            <a:ext cx="843528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dirty="0">
                <a:ea typeface="华文细黑" panose="02010600040101010101" pitchFamily="2" charset="-122"/>
              </a:rPr>
              <a:t>         S</a:t>
            </a:r>
            <a:r>
              <a:rPr lang="zh-CN" altLang="en-US" sz="2400" b="1" dirty="0">
                <a:ea typeface="华文细黑" panose="02010600040101010101" pitchFamily="2" charset="-122"/>
              </a:rPr>
              <a:t>属性定义的翻译器可以借助</a:t>
            </a:r>
            <a:r>
              <a:rPr lang="en-US" altLang="zh-CN" sz="2400" b="1" dirty="0">
                <a:ea typeface="华文细黑" panose="02010600040101010101" pitchFamily="2" charset="-122"/>
              </a:rPr>
              <a:t>LR</a:t>
            </a:r>
            <a:r>
              <a:rPr lang="zh-CN" altLang="en-US" sz="2400" b="1" dirty="0">
                <a:ea typeface="华文细黑" panose="02010600040101010101" pitchFamily="2" charset="-122"/>
              </a:rPr>
              <a:t>语法分析器及生成器来实现。在自下而上的分析中，我们在原状态栈、文法符号栈的基础上增加一个值栈（称</a:t>
            </a:r>
            <a:r>
              <a:rPr lang="zh-CN" altLang="en-US" sz="2400" b="1" dirty="0">
                <a:solidFill>
                  <a:srgbClr val="000066"/>
                </a:solidFill>
                <a:ea typeface="华文细黑" panose="02010600040101010101" pitchFamily="2" charset="-122"/>
              </a:rPr>
              <a:t>属性栈</a:t>
            </a:r>
            <a:r>
              <a:rPr lang="zh-CN" altLang="en-US" sz="2400" b="1" dirty="0">
                <a:ea typeface="华文细黑" panose="02010600040101010101" pitchFamily="2" charset="-122"/>
              </a:rPr>
              <a:t>），用来存放综合属性值，它保存已经分析过的子树的信息。</a:t>
            </a:r>
            <a:endParaRPr lang="zh-CN" altLang="en-US" sz="2400" b="1" dirty="0">
              <a:ea typeface="华文细黑" panose="02010600040101010101" pitchFamily="2" charset="-122"/>
            </a:endParaRPr>
          </a:p>
        </p:txBody>
      </p:sp>
      <p:sp>
        <p:nvSpPr>
          <p:cNvPr id="11" name="Rectangle 2"/>
          <p:cNvSpPr>
            <a:spLocks noGrp="1" noChangeArrowheads="1"/>
          </p:cNvSpPr>
          <p:nvPr>
            <p:ph type="title"/>
          </p:nvPr>
        </p:nvSpPr>
        <p:spPr>
          <a:xfrm>
            <a:off x="381000" y="341313"/>
            <a:ext cx="7772400" cy="533400"/>
          </a:xfrm>
        </p:spPr>
        <p:txBody>
          <a:bodyPr anchor="ctr"/>
          <a:lstStyle/>
          <a:p>
            <a:pPr eaLnBrk="1" hangingPunct="1"/>
            <a:r>
              <a:rPr lang="en-US" altLang="zh-CN" sz="2800" b="1" dirty="0">
                <a:solidFill>
                  <a:srgbClr val="000066"/>
                </a:solidFill>
                <a:latin typeface="华文细黑" panose="02010600040101010101" pitchFamily="2" charset="-122"/>
              </a:rPr>
              <a:t>8.3 </a:t>
            </a:r>
            <a:r>
              <a:rPr kumimoji="1" lang="en-US" altLang="zh-CN" sz="2800" b="1" dirty="0">
                <a:solidFill>
                  <a:srgbClr val="000066"/>
                </a:solidFill>
              </a:rPr>
              <a:t>S-</a:t>
            </a:r>
            <a:r>
              <a:rPr kumimoji="1" lang="zh-CN" altLang="en-US" sz="2800" b="1" dirty="0">
                <a:solidFill>
                  <a:srgbClr val="000066"/>
                </a:solidFill>
              </a:rPr>
              <a:t>属性文法的</a:t>
            </a:r>
            <a:r>
              <a:rPr lang="zh-CN" altLang="en-US" sz="2800" b="1" dirty="0">
                <a:solidFill>
                  <a:srgbClr val="000066"/>
                </a:solidFill>
                <a:latin typeface="华文细黑" panose="02010600040101010101" pitchFamily="2" charset="-122"/>
              </a:rPr>
              <a:t>自底向上翻译</a:t>
            </a:r>
            <a:r>
              <a:rPr lang="zh-CN" altLang="en-US" sz="2500" b="1" dirty="0">
                <a:solidFill>
                  <a:srgbClr val="FF0000"/>
                </a:solidFill>
                <a:latin typeface="华文细黑" panose="02010600040101010101" pitchFamily="2" charset="-122"/>
              </a:rPr>
              <a:t> </a:t>
            </a:r>
            <a:endParaRPr lang="zh-CN" altLang="en-US" sz="2500" b="1" dirty="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fade">
                                      <p:cBhvr>
                                        <p:cTn id="7" dur="500"/>
                                        <p:tgtEl>
                                          <p:spTgt spid="96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6263"/>
                                        </p:tgtEl>
                                        <p:attrNameLst>
                                          <p:attrName>style.visibility</p:attrName>
                                        </p:attrNameLst>
                                      </p:cBhvr>
                                      <p:to>
                                        <p:strVal val="visible"/>
                                      </p:to>
                                    </p:set>
                                    <p:animEffect transition="in" filter="fade">
                                      <p:cBhvr>
                                        <p:cTn id="12" dur="500"/>
                                        <p:tgtEl>
                                          <p:spTgt spid="9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p:bldP spid="962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034F80A-E4E5-488D-919D-5FBDCD178673}"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8307" name="Text Box 2"/>
          <p:cNvSpPr txBox="1">
            <a:spLocks noChangeArrowheads="1"/>
          </p:cNvSpPr>
          <p:nvPr/>
        </p:nvSpPr>
        <p:spPr bwMode="auto">
          <a:xfrm>
            <a:off x="228600" y="981075"/>
            <a:ext cx="8915400" cy="5087547"/>
          </a:xfrm>
          <a:prstGeom prst="rect">
            <a:avLst/>
          </a:prstGeom>
          <a:no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20000"/>
              </a:spcBef>
            </a:pPr>
            <a:r>
              <a:rPr kumimoji="1" lang="zh-CN" altLang="en-US" sz="2400" dirty="0">
                <a:ea typeface="华文细黑" panose="02010600040101010101" pitchFamily="2" charset="-122"/>
                <a:cs typeface="Times New Roman" panose="02020603050405020304" pitchFamily="18" charset="0"/>
              </a:rPr>
              <a:t>考虑如下算术表达式的属性文法定义：</a:t>
            </a:r>
            <a:endParaRPr kumimoji="1" lang="en-US" altLang="zh-CN" sz="2400" dirty="0">
              <a:ea typeface="Arial Unicode MS" pitchFamily="34" charset="-122"/>
              <a:cs typeface="Times New Roman" panose="02020603050405020304" pitchFamily="18" charset="0"/>
            </a:endParaRPr>
          </a:p>
          <a:p>
            <a:pPr algn="just" eaLnBrk="1" hangingPunct="1">
              <a:lnSpc>
                <a:spcPct val="115000"/>
              </a:lnSpc>
              <a:spcBef>
                <a:spcPct val="20000"/>
              </a:spcBef>
            </a:pPr>
            <a:r>
              <a:rPr kumimoji="1" lang="zh-CN" altLang="zh-CN" dirty="0">
                <a:ea typeface="华文细黑" panose="02010600040101010101" pitchFamily="2" charset="-122"/>
                <a:cs typeface="Times New Roman" panose="02020603050405020304" pitchFamily="18" charset="0"/>
              </a:rPr>
              <a:t>⑴</a:t>
            </a:r>
            <a:r>
              <a:rPr kumimoji="1" lang="en-US" altLang="zh-CN" sz="2400" dirty="0">
                <a:ea typeface="华文细黑" panose="02010600040101010101" pitchFamily="2" charset="-122"/>
                <a:cs typeface="Times New Roman" panose="02020603050405020304" pitchFamily="18" charset="0"/>
              </a:rPr>
              <a:t>S</a:t>
            </a:r>
            <a:r>
              <a:rPr kumimoji="1" lang="en-US" altLang="zh-CN" sz="2400" dirty="0">
                <a:solidFill>
                  <a:srgbClr val="000000"/>
                </a:solidFill>
                <a:ea typeface="华文细黑" panose="02010600040101010101" pitchFamily="2" charset="-122"/>
                <a:cs typeface="Times New Roman" panose="02020603050405020304" pitchFamily="18" charset="0"/>
              </a:rPr>
              <a:t>-&gt; </a:t>
            </a:r>
            <a:r>
              <a:rPr kumimoji="1" lang="en-US" altLang="zh-CN" sz="2400" dirty="0" err="1">
                <a:solidFill>
                  <a:srgbClr val="000000"/>
                </a:solidFill>
                <a:ea typeface="华文细黑" panose="02010600040101010101" pitchFamily="2" charset="-122"/>
                <a:cs typeface="Times New Roman" panose="02020603050405020304" pitchFamily="18" charset="0"/>
              </a:rPr>
              <a:t>E↑x</a:t>
            </a:r>
            <a:endParaRPr kumimoji="1" lang="en-US" altLang="zh-CN" sz="2400" dirty="0">
              <a:ea typeface="Arial Unicode MS" pitchFamily="34" charset="-122"/>
              <a:cs typeface="Times New Roman" panose="02020603050405020304" pitchFamily="18" charset="0"/>
            </a:endParaRPr>
          </a:p>
          <a:p>
            <a:pPr algn="just" eaLnBrk="1" hangingPunct="1">
              <a:lnSpc>
                <a:spcPct val="115000"/>
              </a:lnSpc>
              <a:spcBef>
                <a:spcPct val="20000"/>
              </a:spcBef>
            </a:pPr>
            <a:r>
              <a:rPr kumimoji="1" lang="en-US" altLang="zh-CN" dirty="0">
                <a:ea typeface="华文细黑" panose="02010600040101010101" pitchFamily="2" charset="-122"/>
                <a:cs typeface="Times New Roman" panose="02020603050405020304" pitchFamily="18" charset="0"/>
              </a:rPr>
              <a:t>⑵</a:t>
            </a:r>
            <a:r>
              <a:rPr kumimoji="1" lang="en-US" altLang="zh-CN" sz="2400" dirty="0" err="1">
                <a:solidFill>
                  <a:srgbClr val="000000"/>
                </a:solidFill>
                <a:ea typeface="华文细黑" panose="02010600040101010101" pitchFamily="2" charset="-122"/>
                <a:cs typeface="Times New Roman" panose="02020603050405020304" pitchFamily="18" charset="0"/>
              </a:rPr>
              <a:t>E↑x</a:t>
            </a:r>
            <a:r>
              <a:rPr kumimoji="1" lang="en-US" altLang="zh-CN" sz="2400" dirty="0">
                <a:solidFill>
                  <a:srgbClr val="000000"/>
                </a:solidFill>
                <a:ea typeface="华文细黑" panose="02010600040101010101" pitchFamily="2" charset="-122"/>
                <a:cs typeface="Times New Roman" panose="02020603050405020304" pitchFamily="18" charset="0"/>
              </a:rPr>
              <a:t> -&gt;</a:t>
            </a:r>
            <a:r>
              <a:rPr kumimoji="1" lang="en-US" altLang="zh-CN" sz="2400" dirty="0" err="1">
                <a:solidFill>
                  <a:srgbClr val="000000"/>
                </a:solidFill>
                <a:ea typeface="华文细黑" panose="02010600040101010101" pitchFamily="2" charset="-122"/>
                <a:cs typeface="Times New Roman" panose="02020603050405020304" pitchFamily="18" charset="0"/>
              </a:rPr>
              <a:t>E↑q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T↑r</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b="1" dirty="0">
                <a:ea typeface="华文细黑" panose="02010600040101010101" pitchFamily="2" charset="-122"/>
                <a:cs typeface="Times New Roman" panose="02020603050405020304" pitchFamily="18" charset="0"/>
              </a:rPr>
              <a:t>@</a:t>
            </a:r>
            <a:r>
              <a:rPr kumimoji="1" lang="en-US" altLang="zh-CN" sz="2400" b="1" dirty="0" err="1">
                <a:ea typeface="华文细黑" panose="02010600040101010101" pitchFamily="2" charset="-122"/>
                <a:cs typeface="Times New Roman" panose="02020603050405020304" pitchFamily="18" charset="0"/>
              </a:rPr>
              <a:t>ADD↓q,r,x</a:t>
            </a:r>
            <a:r>
              <a:rPr kumimoji="1" lang="en-US" altLang="zh-CN" sz="2400" b="1" dirty="0">
                <a:ea typeface="华文细黑" panose="02010600040101010101" pitchFamily="2" charset="-122"/>
                <a:cs typeface="Times New Roman" panose="02020603050405020304" pitchFamily="18" charset="0"/>
              </a:rPr>
              <a:t>   </a:t>
            </a:r>
            <a:r>
              <a:rPr kumimoji="1" lang="en-US" altLang="zh-CN" sz="2400" b="1" dirty="0">
                <a:solidFill>
                  <a:srgbClr val="FF0066"/>
                </a:solidFill>
                <a:ea typeface="华文细黑" panose="02010600040101010101" pitchFamily="2" charset="-122"/>
                <a:cs typeface="Times New Roman" panose="02020603050405020304" pitchFamily="18" charset="0"/>
              </a:rPr>
              <a:t>x=NEWV</a:t>
            </a:r>
            <a:endParaRPr kumimoji="1" lang="en-US" altLang="zh-CN" sz="2400" b="1" dirty="0">
              <a:solidFill>
                <a:srgbClr val="FF0066"/>
              </a:solidFill>
              <a:ea typeface="Arial Unicode MS" pitchFamily="34" charset="-122"/>
              <a:cs typeface="Times New Roman" panose="02020603050405020304" pitchFamily="18" charset="0"/>
            </a:endParaRPr>
          </a:p>
          <a:p>
            <a:pPr algn="just" eaLnBrk="1" hangingPunct="1">
              <a:lnSpc>
                <a:spcPct val="115000"/>
              </a:lnSpc>
              <a:spcBef>
                <a:spcPct val="20000"/>
              </a:spcBef>
            </a:pPr>
            <a:r>
              <a:rPr kumimoji="1" lang="en-US" altLang="zh-CN" dirty="0">
                <a:ea typeface="华文细黑" panose="02010600040101010101" pitchFamily="2" charset="-122"/>
                <a:cs typeface="Times New Roman" panose="02020603050405020304" pitchFamily="18" charset="0"/>
              </a:rPr>
              <a:t>⑶</a:t>
            </a:r>
            <a:r>
              <a:rPr kumimoji="1" lang="en-US" altLang="zh-CN" sz="2400" dirty="0" err="1">
                <a:solidFill>
                  <a:srgbClr val="000000"/>
                </a:solidFill>
                <a:ea typeface="华文细黑" panose="02010600040101010101" pitchFamily="2" charset="-122"/>
                <a:cs typeface="Times New Roman" panose="02020603050405020304" pitchFamily="18" charset="0"/>
              </a:rPr>
              <a:t>E</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↑x</a:t>
            </a:r>
            <a:r>
              <a:rPr kumimoji="1" lang="en-US" altLang="zh-CN" sz="2400" dirty="0">
                <a:solidFill>
                  <a:srgbClr val="000000"/>
                </a:solidFill>
                <a:ea typeface="华文细黑" panose="02010600040101010101" pitchFamily="2" charset="-122"/>
                <a:cs typeface="Times New Roman" panose="02020603050405020304" pitchFamily="18" charset="0"/>
              </a:rPr>
              <a:t> -&gt;</a:t>
            </a:r>
            <a:r>
              <a:rPr kumimoji="1" lang="en-US" altLang="zh-CN" sz="2400" dirty="0" err="1">
                <a:solidFill>
                  <a:srgbClr val="000000"/>
                </a:solidFill>
                <a:ea typeface="华文细黑" panose="02010600040101010101" pitchFamily="2" charset="-122"/>
                <a:cs typeface="Times New Roman" panose="02020603050405020304" pitchFamily="18" charset="0"/>
              </a:rPr>
              <a:t>T</a:t>
            </a:r>
            <a:r>
              <a:rPr kumimoji="1" lang="en-US" altLang="zh-CN" sz="2400" baseline="-30000" dirty="0" err="1">
                <a:solidFill>
                  <a:srgbClr val="000000"/>
                </a:solidFill>
                <a:ea typeface="华文细黑" panose="02010600040101010101" pitchFamily="2" charset="-122"/>
                <a:cs typeface="Times New Roman" panose="02020603050405020304" pitchFamily="18" charset="0"/>
              </a:rPr>
              <a:t>↑x</a:t>
            </a:r>
            <a:r>
              <a:rPr kumimoji="1" lang="en-US" altLang="zh-CN" sz="2400" dirty="0">
                <a:solidFill>
                  <a:srgbClr val="000000"/>
                </a:solidFill>
                <a:ea typeface="华文细黑" panose="02010600040101010101" pitchFamily="2" charset="-122"/>
                <a:cs typeface="Times New Roman" panose="02020603050405020304" pitchFamily="18" charset="0"/>
              </a:rPr>
              <a:t>          </a:t>
            </a:r>
            <a:endParaRPr kumimoji="1" lang="en-US" altLang="zh-CN" sz="2400" dirty="0">
              <a:ea typeface="Arial Unicode MS" pitchFamily="34" charset="-122"/>
              <a:cs typeface="Times New Roman" panose="02020603050405020304" pitchFamily="18" charset="0"/>
            </a:endParaRPr>
          </a:p>
          <a:p>
            <a:pPr algn="just" eaLnBrk="1" hangingPunct="1">
              <a:lnSpc>
                <a:spcPct val="115000"/>
              </a:lnSpc>
              <a:spcBef>
                <a:spcPct val="20000"/>
              </a:spcBef>
            </a:pPr>
            <a:r>
              <a:rPr kumimoji="1" lang="en-US" altLang="zh-CN" dirty="0">
                <a:ea typeface="华文细黑" panose="02010600040101010101" pitchFamily="2" charset="-122"/>
                <a:cs typeface="Times New Roman" panose="02020603050405020304" pitchFamily="18" charset="0"/>
              </a:rPr>
              <a:t>⑷</a:t>
            </a:r>
            <a:r>
              <a:rPr kumimoji="1" lang="en-US" altLang="zh-CN" sz="2400" dirty="0" err="1">
                <a:solidFill>
                  <a:srgbClr val="000000"/>
                </a:solidFill>
                <a:ea typeface="华文细黑" panose="02010600040101010101" pitchFamily="2" charset="-122"/>
                <a:cs typeface="Times New Roman" panose="02020603050405020304" pitchFamily="18" charset="0"/>
              </a:rPr>
              <a:t>T↑x</a:t>
            </a:r>
            <a:r>
              <a:rPr kumimoji="1" lang="en-US" altLang="zh-CN" sz="2400" dirty="0">
                <a:solidFill>
                  <a:srgbClr val="000000"/>
                </a:solidFill>
                <a:ea typeface="华文细黑" panose="02010600040101010101" pitchFamily="2" charset="-122"/>
                <a:cs typeface="Times New Roman" panose="02020603050405020304" pitchFamily="18" charset="0"/>
              </a:rPr>
              <a:t> -&gt;</a:t>
            </a:r>
            <a:r>
              <a:rPr kumimoji="1" lang="en-US" altLang="zh-CN" sz="2400" dirty="0" err="1">
                <a:solidFill>
                  <a:srgbClr val="000000"/>
                </a:solidFill>
                <a:ea typeface="华文细黑" panose="02010600040101010101" pitchFamily="2" charset="-122"/>
                <a:cs typeface="Times New Roman" panose="02020603050405020304" pitchFamily="18" charset="0"/>
              </a:rPr>
              <a:t>T↑q</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dirty="0" err="1">
                <a:solidFill>
                  <a:srgbClr val="000000"/>
                </a:solidFill>
                <a:ea typeface="华文细黑" panose="02010600040101010101" pitchFamily="2" charset="-122"/>
                <a:cs typeface="Times New Roman" panose="02020603050405020304" pitchFamily="18" charset="0"/>
              </a:rPr>
              <a:t>F↑r</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en-US" altLang="zh-CN" sz="2400" b="1" dirty="0">
                <a:ea typeface="华文细黑" panose="02010600040101010101" pitchFamily="2" charset="-122"/>
                <a:cs typeface="Times New Roman" panose="02020603050405020304" pitchFamily="18" charset="0"/>
              </a:rPr>
              <a:t>@</a:t>
            </a:r>
            <a:r>
              <a:rPr kumimoji="1" lang="en-US" altLang="zh-CN" sz="2400" b="1" dirty="0" err="1">
                <a:ea typeface="华文细黑" panose="02010600040101010101" pitchFamily="2" charset="-122"/>
                <a:cs typeface="Times New Roman" panose="02020603050405020304" pitchFamily="18" charset="0"/>
              </a:rPr>
              <a:t>MULT↓q,r,x</a:t>
            </a:r>
            <a:r>
              <a:rPr kumimoji="1" lang="en-US" altLang="zh-CN" sz="2400" b="1" dirty="0">
                <a:solidFill>
                  <a:srgbClr val="FF0066"/>
                </a:solidFill>
                <a:ea typeface="华文细黑" panose="02010600040101010101" pitchFamily="2" charset="-122"/>
                <a:cs typeface="Times New Roman" panose="02020603050405020304" pitchFamily="18" charset="0"/>
              </a:rPr>
              <a:t>   x=NEWV</a:t>
            </a:r>
            <a:endParaRPr kumimoji="1" lang="en-US" altLang="zh-CN" sz="2400" b="1" dirty="0">
              <a:solidFill>
                <a:srgbClr val="FF0066"/>
              </a:solidFill>
              <a:ea typeface="Arial Unicode MS" pitchFamily="34" charset="-122"/>
              <a:cs typeface="Times New Roman" panose="02020603050405020304" pitchFamily="18" charset="0"/>
            </a:endParaRPr>
          </a:p>
          <a:p>
            <a:pPr algn="just" eaLnBrk="1" hangingPunct="1">
              <a:lnSpc>
                <a:spcPct val="115000"/>
              </a:lnSpc>
              <a:spcBef>
                <a:spcPct val="20000"/>
              </a:spcBef>
            </a:pPr>
            <a:r>
              <a:rPr kumimoji="1" lang="en-US" altLang="zh-CN" dirty="0">
                <a:ea typeface="华文细黑" panose="02010600040101010101" pitchFamily="2" charset="-122"/>
                <a:cs typeface="Times New Roman" panose="02020603050405020304" pitchFamily="18" charset="0"/>
              </a:rPr>
              <a:t>⑸</a:t>
            </a:r>
            <a:r>
              <a:rPr kumimoji="1" lang="en-US" altLang="zh-CN" sz="2400" dirty="0" err="1">
                <a:solidFill>
                  <a:srgbClr val="000000"/>
                </a:solidFill>
                <a:ea typeface="华文细黑" panose="02010600040101010101" pitchFamily="2" charset="-122"/>
                <a:cs typeface="Times New Roman" panose="02020603050405020304" pitchFamily="18" charset="0"/>
              </a:rPr>
              <a:t>T↑x</a:t>
            </a:r>
            <a:r>
              <a:rPr kumimoji="1" lang="en-US" altLang="zh-CN" sz="2400" dirty="0">
                <a:solidFill>
                  <a:srgbClr val="000000"/>
                </a:solidFill>
                <a:ea typeface="华文细黑" panose="02010600040101010101" pitchFamily="2" charset="-122"/>
                <a:cs typeface="Times New Roman" panose="02020603050405020304" pitchFamily="18" charset="0"/>
              </a:rPr>
              <a:t> -&gt;</a:t>
            </a:r>
            <a:r>
              <a:rPr kumimoji="1" lang="en-US" altLang="zh-CN" sz="2400" dirty="0" err="1">
                <a:solidFill>
                  <a:srgbClr val="000000"/>
                </a:solidFill>
                <a:ea typeface="华文细黑" panose="02010600040101010101" pitchFamily="2" charset="-122"/>
                <a:cs typeface="Times New Roman" panose="02020603050405020304" pitchFamily="18" charset="0"/>
              </a:rPr>
              <a:t>F↑x</a:t>
            </a:r>
            <a:r>
              <a:rPr kumimoji="1" lang="en-US" altLang="zh-CN" sz="2400" dirty="0">
                <a:solidFill>
                  <a:srgbClr val="000000"/>
                </a:solidFill>
                <a:ea typeface="华文细黑" panose="02010600040101010101" pitchFamily="2" charset="-122"/>
                <a:cs typeface="Times New Roman" panose="02020603050405020304" pitchFamily="18" charset="0"/>
              </a:rPr>
              <a:t>            </a:t>
            </a:r>
            <a:endParaRPr kumimoji="1" lang="en-US" altLang="zh-CN" sz="2400" dirty="0">
              <a:ea typeface="Arial Unicode MS" pitchFamily="34" charset="-122"/>
              <a:cs typeface="Times New Roman" panose="02020603050405020304" pitchFamily="18" charset="0"/>
            </a:endParaRPr>
          </a:p>
          <a:p>
            <a:pPr algn="just" eaLnBrk="1" hangingPunct="1">
              <a:lnSpc>
                <a:spcPct val="115000"/>
              </a:lnSpc>
              <a:spcBef>
                <a:spcPct val="20000"/>
              </a:spcBef>
            </a:pPr>
            <a:r>
              <a:rPr kumimoji="1" lang="en-US" altLang="zh-CN" dirty="0">
                <a:ea typeface="华文细黑" panose="02010600040101010101" pitchFamily="2" charset="-122"/>
                <a:cs typeface="Times New Roman" panose="02020603050405020304" pitchFamily="18" charset="0"/>
              </a:rPr>
              <a:t>⑹</a:t>
            </a:r>
            <a:r>
              <a:rPr kumimoji="1" lang="en-US" altLang="zh-CN" sz="2400" dirty="0" err="1">
                <a:ea typeface="华文细黑" panose="02010600040101010101" pitchFamily="2" charset="-122"/>
                <a:cs typeface="Times New Roman" panose="02020603050405020304" pitchFamily="18" charset="0"/>
              </a:rPr>
              <a:t>F↑x</a:t>
            </a:r>
            <a:r>
              <a:rPr kumimoji="1" lang="en-US" altLang="zh-CN" sz="2400" dirty="0">
                <a:ea typeface="华文细黑" panose="02010600040101010101" pitchFamily="2" charset="-122"/>
                <a:cs typeface="Times New Roman" panose="02020603050405020304" pitchFamily="18" charset="0"/>
              </a:rPr>
              <a:t> -&gt;(</a:t>
            </a:r>
            <a:r>
              <a:rPr kumimoji="1" lang="en-US" altLang="zh-CN" sz="2400" dirty="0" err="1">
                <a:ea typeface="华文细黑" panose="02010600040101010101" pitchFamily="2" charset="-122"/>
                <a:cs typeface="Times New Roman" panose="02020603050405020304" pitchFamily="18" charset="0"/>
              </a:rPr>
              <a:t>E↑x</a:t>
            </a:r>
            <a:r>
              <a:rPr kumimoji="1" lang="en-US" altLang="zh-CN" sz="2400" dirty="0">
                <a:ea typeface="华文细黑" panose="02010600040101010101" pitchFamily="2" charset="-122"/>
                <a:cs typeface="Times New Roman" panose="02020603050405020304" pitchFamily="18" charset="0"/>
              </a:rPr>
              <a:t>)          </a:t>
            </a:r>
            <a:endParaRPr kumimoji="1" lang="en-US" altLang="zh-CN" sz="2400" dirty="0">
              <a:ea typeface="Arial Unicode MS" pitchFamily="34" charset="-122"/>
              <a:cs typeface="Times New Roman" panose="02020603050405020304" pitchFamily="18" charset="0"/>
            </a:endParaRPr>
          </a:p>
          <a:p>
            <a:pPr algn="just" eaLnBrk="1" hangingPunct="1">
              <a:lnSpc>
                <a:spcPct val="115000"/>
              </a:lnSpc>
              <a:spcBef>
                <a:spcPct val="20000"/>
              </a:spcBef>
            </a:pPr>
            <a:r>
              <a:rPr kumimoji="1" lang="en-US" altLang="zh-CN" dirty="0">
                <a:ea typeface="华文细黑" panose="02010600040101010101" pitchFamily="2" charset="-122"/>
                <a:cs typeface="Times New Roman" panose="02020603050405020304" pitchFamily="18" charset="0"/>
              </a:rPr>
              <a:t>⑺</a:t>
            </a:r>
            <a:r>
              <a:rPr kumimoji="1" lang="en-US" altLang="zh-CN" sz="2400" dirty="0" err="1">
                <a:ea typeface="华文细黑" panose="02010600040101010101" pitchFamily="2" charset="-122"/>
                <a:cs typeface="Times New Roman" panose="02020603050405020304" pitchFamily="18" charset="0"/>
              </a:rPr>
              <a:t>F↑x</a:t>
            </a:r>
            <a:r>
              <a:rPr kumimoji="1" lang="en-US" altLang="zh-CN" sz="2400" dirty="0">
                <a:ea typeface="华文细黑" panose="02010600040101010101" pitchFamily="2" charset="-122"/>
                <a:cs typeface="Times New Roman" panose="02020603050405020304" pitchFamily="18" charset="0"/>
              </a:rPr>
              <a:t> -&gt;</a:t>
            </a:r>
            <a:r>
              <a:rPr kumimoji="1" lang="en-US" altLang="zh-CN" sz="2400" dirty="0" err="1">
                <a:ea typeface="华文细黑" panose="02010600040101010101" pitchFamily="2" charset="-122"/>
                <a:cs typeface="Times New Roman" panose="02020603050405020304" pitchFamily="18" charset="0"/>
              </a:rPr>
              <a:t>i↑x</a:t>
            </a:r>
            <a:r>
              <a:rPr kumimoji="1" lang="en-US" altLang="zh-CN" sz="2400" dirty="0">
                <a:ea typeface="华文细黑" panose="02010600040101010101" pitchFamily="2" charset="-122"/>
                <a:cs typeface="Times New Roman" panose="02020603050405020304" pitchFamily="18" charset="0"/>
              </a:rPr>
              <a:t>            </a:t>
            </a:r>
            <a:endParaRPr kumimoji="1" lang="en-US" altLang="zh-CN" sz="2400" dirty="0">
              <a:ea typeface="Arial Unicode MS" pitchFamily="34" charset="-122"/>
              <a:cs typeface="Times New Roman" panose="02020603050405020304" pitchFamily="18" charset="0"/>
            </a:endParaRPr>
          </a:p>
          <a:p>
            <a:pPr eaLnBrk="1" hangingPunct="1">
              <a:lnSpc>
                <a:spcPct val="115000"/>
              </a:lnSpc>
              <a:spcBef>
                <a:spcPct val="20000"/>
              </a:spcBef>
            </a:pPr>
            <a:r>
              <a:rPr kumimoji="1" lang="zh-CN" altLang="en-US" sz="2400" dirty="0">
                <a:solidFill>
                  <a:srgbClr val="000000"/>
                </a:solidFill>
                <a:ea typeface="华文细黑" panose="02010600040101010101" pitchFamily="2" charset="-122"/>
                <a:cs typeface="Times New Roman" panose="02020603050405020304" pitchFamily="18" charset="0"/>
              </a:rPr>
              <a:t>该文法符合</a:t>
            </a:r>
            <a:r>
              <a:rPr kumimoji="1" lang="en-US" altLang="zh-CN" sz="2400" dirty="0">
                <a:solidFill>
                  <a:srgbClr val="000000"/>
                </a:solidFill>
                <a:ea typeface="华文细黑" panose="02010600040101010101" pitchFamily="2" charset="-122"/>
                <a:cs typeface="Times New Roman" panose="02020603050405020304" pitchFamily="18" charset="0"/>
              </a:rPr>
              <a:t>S-</a:t>
            </a:r>
            <a:r>
              <a:rPr kumimoji="1" lang="zh-CN" altLang="en-US" sz="2400" dirty="0">
                <a:solidFill>
                  <a:srgbClr val="000000"/>
                </a:solidFill>
                <a:ea typeface="华文细黑" panose="02010600040101010101" pitchFamily="2" charset="-122"/>
                <a:cs typeface="Times New Roman" panose="02020603050405020304" pitchFamily="18" charset="0"/>
              </a:rPr>
              <a:t>属性文法的条件</a:t>
            </a:r>
            <a:r>
              <a:rPr kumimoji="1" lang="en-US" altLang="zh-CN" sz="2400" dirty="0">
                <a:solidFill>
                  <a:srgbClr val="000000"/>
                </a:solidFill>
                <a:ea typeface="华文细黑" panose="02010600040101010101" pitchFamily="2" charset="-122"/>
                <a:cs typeface="Times New Roman" panose="02020603050405020304" pitchFamily="18" charset="0"/>
              </a:rPr>
              <a:t>, </a:t>
            </a:r>
            <a:r>
              <a:rPr kumimoji="1" lang="zh-CN" altLang="en-US" sz="2400" dirty="0">
                <a:solidFill>
                  <a:srgbClr val="000000"/>
                </a:solidFill>
                <a:ea typeface="华文细黑" panose="02010600040101010101" pitchFamily="2" charset="-122"/>
                <a:cs typeface="Times New Roman" panose="02020603050405020304" pitchFamily="18" charset="0"/>
              </a:rPr>
              <a:t>因此是</a:t>
            </a:r>
            <a:r>
              <a:rPr kumimoji="1" lang="en-US" altLang="zh-CN" sz="2400" dirty="0">
                <a:solidFill>
                  <a:srgbClr val="000000"/>
                </a:solidFill>
                <a:ea typeface="华文细黑" panose="02010600040101010101" pitchFamily="2" charset="-122"/>
                <a:cs typeface="Times New Roman" panose="02020603050405020304" pitchFamily="18" charset="0"/>
              </a:rPr>
              <a:t>S-</a:t>
            </a:r>
            <a:r>
              <a:rPr kumimoji="1" lang="zh-CN" altLang="en-US" sz="2400" dirty="0">
                <a:solidFill>
                  <a:srgbClr val="000000"/>
                </a:solidFill>
                <a:ea typeface="华文细黑" panose="02010600040101010101" pitchFamily="2" charset="-122"/>
                <a:cs typeface="Times New Roman" panose="02020603050405020304" pitchFamily="18" charset="0"/>
              </a:rPr>
              <a:t>属性文法。</a:t>
            </a:r>
            <a:endParaRPr kumimoji="1" lang="zh-CN" altLang="en-US" sz="2400" dirty="0">
              <a:solidFill>
                <a:srgbClr val="000000"/>
              </a:solidFill>
              <a:ea typeface="华文细黑" panose="02010600040101010101" pitchFamily="2" charset="-122"/>
              <a:cs typeface="Times New Roman" panose="02020603050405020304" pitchFamily="18" charset="0"/>
            </a:endParaRPr>
          </a:p>
        </p:txBody>
      </p:sp>
      <p:sp>
        <p:nvSpPr>
          <p:cNvPr id="8" name="Rectangle 4"/>
          <p:cNvSpPr txBox="1">
            <a:spLocks noChangeArrowheads="1"/>
          </p:cNvSpPr>
          <p:nvPr/>
        </p:nvSpPr>
        <p:spPr bwMode="auto">
          <a:xfrm>
            <a:off x="457200" y="277813"/>
            <a:ext cx="814705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en-US" altLang="zh-CN" sz="2800" b="1" kern="0">
                <a:solidFill>
                  <a:srgbClr val="000066"/>
                </a:solidFill>
                <a:latin typeface="Times New Roman" panose="02020603050405020304" pitchFamily="18" charset="0"/>
                <a:cs typeface="Times New Roman" panose="02020603050405020304" pitchFamily="18" charset="0"/>
              </a:rPr>
              <a:t>8.3.2  S-</a:t>
            </a:r>
            <a:r>
              <a:rPr lang="zh-CN" altLang="en-US" sz="2800" b="1" kern="0">
                <a:solidFill>
                  <a:srgbClr val="000066"/>
                </a:solidFill>
                <a:latin typeface="Times New Roman" panose="02020603050405020304" pitchFamily="18" charset="0"/>
                <a:cs typeface="Times New Roman" panose="02020603050405020304" pitchFamily="18" charset="0"/>
              </a:rPr>
              <a:t>属性文法翻译的实现</a:t>
            </a:r>
            <a:r>
              <a:rPr lang="en-US" altLang="zh-CN" sz="2800" b="1" kern="0">
                <a:solidFill>
                  <a:srgbClr val="000066"/>
                </a:solidFill>
                <a:latin typeface="Times New Roman" panose="02020603050405020304" pitchFamily="18" charset="0"/>
                <a:cs typeface="Times New Roman" panose="02020603050405020304" pitchFamily="18" charset="0"/>
              </a:rPr>
              <a:t>——</a:t>
            </a:r>
            <a:r>
              <a:rPr lang="zh-CN" altLang="en-US" sz="2800" b="1" kern="0">
                <a:solidFill>
                  <a:srgbClr val="000066"/>
                </a:solidFill>
                <a:latin typeface="Times New Roman" panose="02020603050405020304" pitchFamily="18" charset="0"/>
                <a:cs typeface="Times New Roman" panose="02020603050405020304" pitchFamily="18" charset="0"/>
              </a:rPr>
              <a:t>自下而上翻译</a:t>
            </a:r>
            <a:endParaRPr lang="zh-CN" altLang="en-US" sz="2800" b="1" kern="0" dirty="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fade">
                                      <p:cBhvr>
                                        <p:cTn id="7" dur="500"/>
                                        <p:tgtEl>
                                          <p:spTgt spid="9830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animEffect transition="in" filter="fade">
                                      <p:cBhvr>
                                        <p:cTn id="11" dur="500"/>
                                        <p:tgtEl>
                                          <p:spTgt spid="9830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animEffect transition="in" filter="fade">
                                      <p:cBhvr>
                                        <p:cTn id="15" dur="500"/>
                                        <p:tgtEl>
                                          <p:spTgt spid="98307">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Effect transition="in" filter="fade">
                                      <p:cBhvr>
                                        <p:cTn id="19" dur="500"/>
                                        <p:tgtEl>
                                          <p:spTgt spid="98307">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animEffect transition="in" filter="fade">
                                      <p:cBhvr>
                                        <p:cTn id="23" dur="500"/>
                                        <p:tgtEl>
                                          <p:spTgt spid="98307">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8307">
                                            <p:txEl>
                                              <p:pRg st="5" end="5"/>
                                            </p:txEl>
                                          </p:spTgt>
                                        </p:tgtEl>
                                        <p:attrNameLst>
                                          <p:attrName>style.visibility</p:attrName>
                                        </p:attrNameLst>
                                      </p:cBhvr>
                                      <p:to>
                                        <p:strVal val="visible"/>
                                      </p:to>
                                    </p:set>
                                    <p:animEffect transition="in" filter="fade">
                                      <p:cBhvr>
                                        <p:cTn id="27" dur="500"/>
                                        <p:tgtEl>
                                          <p:spTgt spid="98307">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8307">
                                            <p:txEl>
                                              <p:pRg st="6" end="6"/>
                                            </p:txEl>
                                          </p:spTgt>
                                        </p:tgtEl>
                                        <p:attrNameLst>
                                          <p:attrName>style.visibility</p:attrName>
                                        </p:attrNameLst>
                                      </p:cBhvr>
                                      <p:to>
                                        <p:strVal val="visible"/>
                                      </p:to>
                                    </p:set>
                                    <p:animEffect transition="in" filter="fade">
                                      <p:cBhvr>
                                        <p:cTn id="31" dur="500"/>
                                        <p:tgtEl>
                                          <p:spTgt spid="98307">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8307">
                                            <p:txEl>
                                              <p:pRg st="7" end="7"/>
                                            </p:txEl>
                                          </p:spTgt>
                                        </p:tgtEl>
                                        <p:attrNameLst>
                                          <p:attrName>style.visibility</p:attrName>
                                        </p:attrNameLst>
                                      </p:cBhvr>
                                      <p:to>
                                        <p:strVal val="visible"/>
                                      </p:to>
                                    </p:set>
                                    <p:animEffect transition="in" filter="fade">
                                      <p:cBhvr>
                                        <p:cTn id="35" dur="500"/>
                                        <p:tgtEl>
                                          <p:spTgt spid="9830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8307">
                                            <p:txEl>
                                              <p:pRg st="8" end="8"/>
                                            </p:txEl>
                                          </p:spTgt>
                                        </p:tgtEl>
                                        <p:attrNameLst>
                                          <p:attrName>style.visibility</p:attrName>
                                        </p:attrNameLst>
                                      </p:cBhvr>
                                      <p:to>
                                        <p:strVal val="visible"/>
                                      </p:to>
                                    </p:set>
                                    <p:animEffect transition="in" filter="fade">
                                      <p:cBhvr>
                                        <p:cTn id="40" dur="500"/>
                                        <p:tgtEl>
                                          <p:spTgt spid="983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19F008C-DC3A-453B-8857-246FB7E3EE61}"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00355" name="Text Box 2"/>
          <p:cNvSpPr txBox="1">
            <a:spLocks noChangeArrowheads="1"/>
          </p:cNvSpPr>
          <p:nvPr/>
        </p:nvSpPr>
        <p:spPr bwMode="auto">
          <a:xfrm>
            <a:off x="381000" y="1052513"/>
            <a:ext cx="8534400" cy="4340225"/>
          </a:xfrm>
          <a:prstGeom prst="rect">
            <a:avLst/>
          </a:prstGeom>
          <a:no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000000"/>
                </a:solidFill>
                <a:ea typeface="华文细黑" panose="02010600040101010101" pitchFamily="2" charset="-122"/>
              </a:rPr>
              <a:t>        给定一个</a:t>
            </a:r>
            <a:r>
              <a:rPr kumimoji="1" lang="en-US" altLang="zh-CN" sz="2400" b="1" dirty="0">
                <a:solidFill>
                  <a:srgbClr val="000000"/>
                </a:solidFill>
                <a:ea typeface="华文细黑" panose="02010600040101010101" pitchFamily="2" charset="-122"/>
              </a:rPr>
              <a:t>S-</a:t>
            </a:r>
            <a:r>
              <a:rPr kumimoji="1" lang="zh-CN" altLang="en-US" sz="2400" b="1" dirty="0">
                <a:solidFill>
                  <a:srgbClr val="000000"/>
                </a:solidFill>
                <a:ea typeface="华文细黑" panose="02010600040101010101" pitchFamily="2" charset="-122"/>
              </a:rPr>
              <a:t>属性翻译文法，如何构造翻译器呢？</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3333CC"/>
                </a:solidFill>
                <a:ea typeface="华文细黑" panose="02010600040101010101" pitchFamily="2" charset="-122"/>
              </a:rPr>
              <a:t>        首先</a:t>
            </a:r>
            <a:r>
              <a:rPr kumimoji="1" lang="zh-CN" altLang="en-US" sz="2400" b="1" dirty="0">
                <a:solidFill>
                  <a:srgbClr val="000000"/>
                </a:solidFill>
                <a:ea typeface="华文细黑" panose="02010600040101010101" pitchFamily="2" charset="-122"/>
              </a:rPr>
              <a:t>，我们将</a:t>
            </a:r>
            <a:r>
              <a:rPr kumimoji="1" lang="en-US" altLang="zh-CN" sz="2400" b="1" dirty="0">
                <a:solidFill>
                  <a:srgbClr val="000000"/>
                </a:solidFill>
                <a:ea typeface="华文细黑" panose="02010600040101010101" pitchFamily="2" charset="-122"/>
              </a:rPr>
              <a:t>S-</a:t>
            </a:r>
            <a:r>
              <a:rPr kumimoji="1" lang="zh-CN" altLang="en-US" sz="2400" b="1" dirty="0">
                <a:solidFill>
                  <a:srgbClr val="000000"/>
                </a:solidFill>
                <a:ea typeface="华文细黑" panose="02010600040101010101" pitchFamily="2" charset="-122"/>
              </a:rPr>
              <a:t>属性翻译文法中的属性和动作符号去掉，形成输入文法。为输入文法构造</a:t>
            </a:r>
            <a:r>
              <a:rPr kumimoji="1" lang="en-US" altLang="zh-CN" sz="2400" b="1" dirty="0">
                <a:solidFill>
                  <a:srgbClr val="000000"/>
                </a:solidFill>
                <a:ea typeface="华文细黑" panose="02010600040101010101" pitchFamily="2" charset="-122"/>
              </a:rPr>
              <a:t>LR</a:t>
            </a:r>
            <a:r>
              <a:rPr kumimoji="1" lang="zh-CN" altLang="en-US" sz="2400" b="1" dirty="0">
                <a:solidFill>
                  <a:srgbClr val="000000"/>
                </a:solidFill>
                <a:ea typeface="华文细黑" panose="02010600040101010101" pitchFamily="2" charset="-122"/>
              </a:rPr>
              <a:t>分析表。</a:t>
            </a:r>
            <a:r>
              <a:rPr kumimoji="1" lang="zh-CN" altLang="en-US" sz="2400" b="1" dirty="0">
                <a:solidFill>
                  <a:srgbClr val="3333CC"/>
                </a:solidFill>
                <a:ea typeface="华文细黑" panose="02010600040101010101" pitchFamily="2" charset="-122"/>
              </a:rPr>
              <a:t>然后</a:t>
            </a:r>
            <a:r>
              <a:rPr kumimoji="1" lang="zh-CN" altLang="en-US" sz="2400" b="1" dirty="0">
                <a:solidFill>
                  <a:srgbClr val="000000"/>
                </a:solidFill>
                <a:ea typeface="华文细黑" panose="02010600040101010101" pitchFamily="2" charset="-122"/>
              </a:rPr>
              <a:t>，确定文法中每个符号的栈符号，并扩充该分析表的移进和归约动作，即可完成</a:t>
            </a:r>
            <a:r>
              <a:rPr kumimoji="1" lang="en-US" altLang="zh-CN" sz="2400" b="1" dirty="0">
                <a:solidFill>
                  <a:srgbClr val="000000"/>
                </a:solidFill>
                <a:ea typeface="华文细黑" panose="02010600040101010101" pitchFamily="2" charset="-122"/>
              </a:rPr>
              <a:t>S-</a:t>
            </a:r>
            <a:r>
              <a:rPr kumimoji="1" lang="zh-CN" altLang="en-US" sz="2400" b="1" dirty="0">
                <a:solidFill>
                  <a:srgbClr val="000000"/>
                </a:solidFill>
                <a:ea typeface="华文细黑" panose="02010600040101010101" pitchFamily="2" charset="-122"/>
              </a:rPr>
              <a:t>属性翻译文法翻译器的构造。</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dirty="0">
                <a:solidFill>
                  <a:srgbClr val="000000"/>
                </a:solidFill>
                <a:ea typeface="华文细黑" panose="02010600040101010101" pitchFamily="2" charset="-122"/>
              </a:rPr>
              <a:t>        在</a:t>
            </a:r>
            <a:r>
              <a:rPr kumimoji="1" lang="en-US" altLang="zh-CN" sz="2400" dirty="0">
                <a:solidFill>
                  <a:srgbClr val="000000"/>
                </a:solidFill>
                <a:ea typeface="华文细黑" panose="02010600040101010101" pitchFamily="2" charset="-122"/>
              </a:rPr>
              <a:t>S-</a:t>
            </a:r>
            <a:r>
              <a:rPr kumimoji="1" lang="zh-CN" altLang="en-US" sz="2400" dirty="0">
                <a:solidFill>
                  <a:srgbClr val="000000"/>
                </a:solidFill>
                <a:ea typeface="华文细黑" panose="02010600040101010101" pitchFamily="2" charset="-122"/>
              </a:rPr>
              <a:t>属性翻译文法的翻译器中，</a:t>
            </a:r>
            <a:r>
              <a:rPr kumimoji="1" lang="zh-CN" altLang="en-US" sz="2400" b="1" dirty="0">
                <a:solidFill>
                  <a:srgbClr val="000000"/>
                </a:solidFill>
                <a:ea typeface="华文细黑" panose="02010600040101010101" pitchFamily="2" charset="-122"/>
              </a:rPr>
              <a:t>每个栈符号由名字部分和属性域组成。栈中任何符号的域都是一些存贮单元，当该符号在栈内时，这些域用于保存该符号的属性信息。</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ea typeface="华文细黑" panose="02010600040101010101" pitchFamily="2" charset="-122"/>
              </a:rPr>
              <a:t>        为了实现自底向上的属性文法的翻译，还需要对相应分析器的移进和归约动作做适当的扩充。 </a:t>
            </a:r>
            <a:endParaRPr kumimoji="1" lang="zh-CN" altLang="en-US" sz="2400" b="1" dirty="0">
              <a:ea typeface="华文细黑" panose="02010600040101010101" pitchFamily="2" charset="-122"/>
            </a:endParaRPr>
          </a:p>
        </p:txBody>
      </p:sp>
      <p:sp>
        <p:nvSpPr>
          <p:cNvPr id="100356" name="Rectangle 4"/>
          <p:cNvSpPr>
            <a:spLocks noGrp="1" noChangeArrowheads="1"/>
          </p:cNvSpPr>
          <p:nvPr>
            <p:ph type="title"/>
          </p:nvPr>
        </p:nvSpPr>
        <p:spPr>
          <a:xfrm>
            <a:off x="457200" y="277813"/>
            <a:ext cx="8291513" cy="847725"/>
          </a:xfrm>
        </p:spPr>
        <p:txBody>
          <a:bodyPr/>
          <a:lstStyle/>
          <a:p>
            <a:pPr eaLnBrk="1" hangingPunct="1"/>
            <a:r>
              <a:rPr lang="en-US" altLang="zh-CN" sz="2800" b="1" dirty="0">
                <a:solidFill>
                  <a:srgbClr val="000066"/>
                </a:solidFill>
                <a:latin typeface="Times New Roman" panose="02020603050405020304" pitchFamily="18" charset="0"/>
                <a:cs typeface="Times New Roman" panose="02020603050405020304" pitchFamily="18" charset="0"/>
              </a:rPr>
              <a:t>8.3.2  S-</a:t>
            </a:r>
            <a:r>
              <a:rPr lang="zh-CN" altLang="en-US" sz="2800" b="1" dirty="0">
                <a:solidFill>
                  <a:srgbClr val="000066"/>
                </a:solidFill>
                <a:latin typeface="Times New Roman" panose="02020603050405020304" pitchFamily="18" charset="0"/>
                <a:cs typeface="Times New Roman" panose="02020603050405020304" pitchFamily="18" charset="0"/>
              </a:rPr>
              <a:t>属性文法翻译的实现</a:t>
            </a:r>
            <a:r>
              <a:rPr lang="en-US" altLang="zh-CN" sz="2800" b="1" dirty="0">
                <a:solidFill>
                  <a:srgbClr val="000066"/>
                </a:solidFill>
                <a:latin typeface="Times New Roman" panose="02020603050405020304" pitchFamily="18" charset="0"/>
                <a:cs typeface="Times New Roman" panose="02020603050405020304" pitchFamily="18" charset="0"/>
              </a:rPr>
              <a:t>——</a:t>
            </a:r>
            <a:r>
              <a:rPr lang="zh-CN" altLang="en-US" sz="2800" b="1" dirty="0">
                <a:solidFill>
                  <a:srgbClr val="000066"/>
                </a:solidFill>
                <a:latin typeface="Times New Roman" panose="02020603050405020304" pitchFamily="18" charset="0"/>
                <a:cs typeface="Times New Roman" panose="02020603050405020304" pitchFamily="18" charset="0"/>
              </a:rPr>
              <a:t>自下而上翻译</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500"/>
                                        <p:tgtEl>
                                          <p:spTgt spid="1003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fade">
                                      <p:cBhvr>
                                        <p:cTn id="10" dur="500"/>
                                        <p:tgtEl>
                                          <p:spTgt spid="1003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Effect transition="in" filter="fade">
                                      <p:cBhvr>
                                        <p:cTn id="13" dur="500"/>
                                        <p:tgtEl>
                                          <p:spTgt spid="1003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0355">
                                            <p:txEl>
                                              <p:pRg st="3" end="3"/>
                                            </p:txEl>
                                          </p:spTgt>
                                        </p:tgtEl>
                                        <p:attrNameLst>
                                          <p:attrName>style.visibility</p:attrName>
                                        </p:attrNameLst>
                                      </p:cBhvr>
                                      <p:to>
                                        <p:strVal val="visible"/>
                                      </p:to>
                                    </p:set>
                                    <p:animEffect transition="in" filter="fade">
                                      <p:cBhvr>
                                        <p:cTn id="16" dur="500"/>
                                        <p:tgtEl>
                                          <p:spTgt spid="100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85FF600-9AF0-417F-92F4-81D8EB6A2E7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02403" name="Text Box 2"/>
          <p:cNvSpPr txBox="1">
            <a:spLocks noChangeArrowheads="1"/>
          </p:cNvSpPr>
          <p:nvPr/>
        </p:nvSpPr>
        <p:spPr bwMode="auto">
          <a:xfrm>
            <a:off x="323528" y="851694"/>
            <a:ext cx="8153400" cy="5448300"/>
          </a:xfrm>
          <a:prstGeom prst="rect">
            <a:avLst/>
          </a:prstGeom>
          <a:no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1" lang="zh-CN" altLang="en-US" sz="2400" dirty="0">
                <a:solidFill>
                  <a:srgbClr val="000000"/>
                </a:solidFill>
                <a:ea typeface="华文细黑" panose="02010600040101010101" pitchFamily="2" charset="-122"/>
              </a:rPr>
              <a:t>扩充方法如下∶</a:t>
            </a:r>
            <a:endParaRPr kumimoji="1" lang="zh-CN" altLang="en-US" sz="2400" dirty="0">
              <a:solidFill>
                <a:srgbClr val="000000"/>
              </a:solidFill>
              <a:ea typeface="华文细黑" panose="02010600040101010101" pitchFamily="2" charset="-122"/>
            </a:endParaRPr>
          </a:p>
          <a:p>
            <a:pPr algn="just" eaLnBrk="1" hangingPunct="1">
              <a:spcBef>
                <a:spcPct val="50000"/>
              </a:spcBef>
            </a:pPr>
            <a:r>
              <a:rPr kumimoji="1" lang="en-US" altLang="en-US" b="1" dirty="0">
                <a:ea typeface="华文细黑" panose="02010600040101010101" pitchFamily="2" charset="-122"/>
              </a:rPr>
              <a:t>⑴</a:t>
            </a:r>
            <a:r>
              <a:rPr kumimoji="1" lang="zh-CN" altLang="en-US" sz="2400" b="1" dirty="0">
                <a:solidFill>
                  <a:srgbClr val="000000"/>
                </a:solidFill>
                <a:ea typeface="华文细黑" panose="02010600040101010101" pitchFamily="2" charset="-122"/>
                <a:cs typeface="Times New Roman" panose="02020603050405020304" pitchFamily="18" charset="0"/>
              </a:rPr>
              <a:t> </a:t>
            </a:r>
            <a:r>
              <a:rPr kumimoji="1" lang="zh-CN" altLang="en-US" sz="2400" b="1" dirty="0">
                <a:solidFill>
                  <a:srgbClr val="000000"/>
                </a:solidFill>
                <a:ea typeface="华文细黑" panose="02010600040101010101" pitchFamily="2" charset="-122"/>
              </a:rPr>
              <a:t>移进动作的扩充方案：把当前输入符号的属性放在移进操作压入的那个栈符号的相应属性域中。</a:t>
            </a:r>
            <a:endParaRPr kumimoji="1" lang="zh-CN" altLang="en-US" sz="2400" b="1" dirty="0">
              <a:solidFill>
                <a:srgbClr val="000000"/>
              </a:solidFill>
              <a:ea typeface="华文细黑" panose="02010600040101010101" pitchFamily="2" charset="-122"/>
            </a:endParaRPr>
          </a:p>
          <a:p>
            <a:pPr algn="just" eaLnBrk="1" hangingPunct="1">
              <a:spcBef>
                <a:spcPct val="50000"/>
              </a:spcBef>
            </a:pPr>
            <a:r>
              <a:rPr kumimoji="1" lang="en-US" altLang="en-US" b="1" dirty="0">
                <a:ea typeface="华文细黑" panose="02010600040101010101" pitchFamily="2" charset="-122"/>
              </a:rPr>
              <a:t>⑵</a:t>
            </a:r>
            <a:r>
              <a:rPr kumimoji="1" lang="zh-CN" altLang="en-US" sz="2400" b="1" dirty="0">
                <a:solidFill>
                  <a:srgbClr val="000000"/>
                </a:solidFill>
                <a:ea typeface="华文细黑" panose="02010600040101010101" pitchFamily="2" charset="-122"/>
              </a:rPr>
              <a:t> 归约动作的扩充方案：当选用产生式</a:t>
            </a:r>
            <a:r>
              <a:rPr kumimoji="1" lang="en-US" altLang="zh-CN" sz="2400" b="1" dirty="0">
                <a:solidFill>
                  <a:srgbClr val="000000"/>
                </a:solidFill>
                <a:ea typeface="华文细黑" panose="02010600040101010101" pitchFamily="2" charset="-122"/>
              </a:rPr>
              <a:t>p</a:t>
            </a:r>
            <a:r>
              <a:rPr kumimoji="1" lang="zh-CN" altLang="en-US" sz="2400" b="1" dirty="0">
                <a:solidFill>
                  <a:srgbClr val="000000"/>
                </a:solidFill>
                <a:ea typeface="华文细黑" panose="02010600040101010101" pitchFamily="2" charset="-122"/>
              </a:rPr>
              <a:t>进行归约操作时，此时顶部的栈符号串表示输入文法的产生式</a:t>
            </a:r>
            <a:r>
              <a:rPr kumimoji="1" lang="en-US" altLang="zh-CN" sz="2400" b="1" dirty="0">
                <a:solidFill>
                  <a:srgbClr val="000000"/>
                </a:solidFill>
                <a:ea typeface="华文细黑" panose="02010600040101010101" pitchFamily="2" charset="-122"/>
              </a:rPr>
              <a:t>p</a:t>
            </a:r>
            <a:r>
              <a:rPr kumimoji="1" lang="zh-CN" altLang="en-US" sz="2400" b="1" dirty="0">
                <a:solidFill>
                  <a:srgbClr val="000000"/>
                </a:solidFill>
                <a:ea typeface="华文细黑" panose="02010600040101010101" pitchFamily="2" charset="-122"/>
              </a:rPr>
              <a:t>的右部，且这些域含有文法符号的属性。现在扩充这个归约操作，使用这些属性来计算与该产生式有关的所有动作符号以及左部非终结符号的所有属性。</a:t>
            </a:r>
            <a:endParaRPr kumimoji="1" lang="zh-CN" altLang="en-US" sz="2400" b="1" dirty="0">
              <a:solidFill>
                <a:srgbClr val="000000"/>
              </a:solidFill>
              <a:ea typeface="华文细黑" panose="02010600040101010101" pitchFamily="2" charset="-122"/>
            </a:endParaRPr>
          </a:p>
          <a:p>
            <a:pPr algn="just" eaLnBrk="1" hangingPunct="1">
              <a:spcBef>
                <a:spcPct val="50000"/>
              </a:spcBef>
            </a:pPr>
            <a:r>
              <a:rPr kumimoji="1" lang="zh-CN" altLang="en-US" sz="2400" b="1" dirty="0">
                <a:solidFill>
                  <a:srgbClr val="000000"/>
                </a:solidFill>
                <a:ea typeface="华文细黑" panose="02010600040101010101" pitchFamily="2" charset="-122"/>
              </a:rPr>
              <a:t>①使用这些动作符号属性来产生所需要的输出或完成有关的动作。</a:t>
            </a:r>
            <a:endParaRPr kumimoji="1" lang="zh-CN" altLang="en-US" sz="2400" b="1" dirty="0">
              <a:solidFill>
                <a:srgbClr val="000000"/>
              </a:solidFill>
              <a:ea typeface="华文细黑" panose="02010600040101010101" pitchFamily="2" charset="-122"/>
            </a:endParaRPr>
          </a:p>
          <a:p>
            <a:pPr algn="just" eaLnBrk="1" hangingPunct="1">
              <a:spcBef>
                <a:spcPct val="50000"/>
              </a:spcBef>
            </a:pPr>
            <a:r>
              <a:rPr kumimoji="1" lang="zh-CN" altLang="en-US" sz="2400" b="1" dirty="0">
                <a:solidFill>
                  <a:srgbClr val="000000"/>
                </a:solidFill>
                <a:ea typeface="华文细黑" panose="02010600040101010101" pitchFamily="2" charset="-122"/>
              </a:rPr>
              <a:t>②使用左部非终结符属性来填写表示左部非终结符的属性域，同时归约操作把这左部非终结符压入栈中。</a:t>
            </a:r>
            <a:endParaRPr kumimoji="1" lang="zh-CN" altLang="en-US" sz="2400" b="1" dirty="0">
              <a:solidFill>
                <a:srgbClr val="000000"/>
              </a:solidFill>
              <a:ea typeface="华文细黑" panose="02010600040101010101" pitchFamily="2" charset="-122"/>
            </a:endParaRPr>
          </a:p>
        </p:txBody>
      </p:sp>
      <p:sp>
        <p:nvSpPr>
          <p:cNvPr id="102404" name="Rectangle 4"/>
          <p:cNvSpPr>
            <a:spLocks noGrp="1" noChangeArrowheads="1"/>
          </p:cNvSpPr>
          <p:nvPr>
            <p:ph type="title"/>
          </p:nvPr>
        </p:nvSpPr>
        <p:spPr>
          <a:xfrm>
            <a:off x="457200" y="277813"/>
            <a:ext cx="8147050" cy="630237"/>
          </a:xfrm>
        </p:spPr>
        <p:txBody>
          <a:bodyPr/>
          <a:lstStyle/>
          <a:p>
            <a:pPr eaLnBrk="1" hangingPunct="1"/>
            <a:r>
              <a:rPr lang="en-US" altLang="zh-CN" sz="2800" b="1" dirty="0">
                <a:solidFill>
                  <a:srgbClr val="000066"/>
                </a:solidFill>
                <a:latin typeface="Times New Roman" panose="02020603050405020304" pitchFamily="18" charset="0"/>
                <a:cs typeface="Times New Roman" panose="02020603050405020304" pitchFamily="18" charset="0"/>
              </a:rPr>
              <a:t>8.3.2  S-</a:t>
            </a:r>
            <a:r>
              <a:rPr lang="zh-CN" altLang="en-US" sz="2800" b="1" dirty="0">
                <a:solidFill>
                  <a:srgbClr val="000066"/>
                </a:solidFill>
                <a:latin typeface="Times New Roman" panose="02020603050405020304" pitchFamily="18" charset="0"/>
                <a:cs typeface="Times New Roman" panose="02020603050405020304" pitchFamily="18" charset="0"/>
              </a:rPr>
              <a:t>属性文法翻译的实现</a:t>
            </a:r>
            <a:r>
              <a:rPr lang="en-US" altLang="zh-CN" sz="2800" b="1" dirty="0">
                <a:solidFill>
                  <a:srgbClr val="000066"/>
                </a:solidFill>
                <a:latin typeface="Times New Roman" panose="02020603050405020304" pitchFamily="18" charset="0"/>
                <a:cs typeface="Times New Roman" panose="02020603050405020304" pitchFamily="18" charset="0"/>
              </a:rPr>
              <a:t>——</a:t>
            </a:r>
            <a:r>
              <a:rPr lang="zh-CN" altLang="en-US" sz="2800" b="1" dirty="0">
                <a:solidFill>
                  <a:srgbClr val="000066"/>
                </a:solidFill>
                <a:latin typeface="Times New Roman" panose="02020603050405020304" pitchFamily="18" charset="0"/>
                <a:cs typeface="Times New Roman" panose="02020603050405020304" pitchFamily="18" charset="0"/>
              </a:rPr>
              <a:t>自下而上翻译</a:t>
            </a:r>
            <a:endParaRPr lang="zh-CN" altLang="en-US" sz="2800" b="1" dirty="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fade">
                                      <p:cBhvr>
                                        <p:cTn id="7" dur="500"/>
                                        <p:tgtEl>
                                          <p:spTgt spid="102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03">
                                            <p:txEl>
                                              <p:pRg st="2" end="2"/>
                                            </p:txEl>
                                          </p:spTgt>
                                        </p:tgtEl>
                                        <p:attrNameLst>
                                          <p:attrName>style.visibility</p:attrName>
                                        </p:attrNameLst>
                                      </p:cBhvr>
                                      <p:to>
                                        <p:strVal val="visible"/>
                                      </p:to>
                                    </p:set>
                                    <p:animEffect transition="in" filter="fade">
                                      <p:cBhvr>
                                        <p:cTn id="12" dur="500"/>
                                        <p:tgtEl>
                                          <p:spTgt spid="1024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03">
                                            <p:txEl>
                                              <p:pRg st="3" end="3"/>
                                            </p:txEl>
                                          </p:spTgt>
                                        </p:tgtEl>
                                        <p:attrNameLst>
                                          <p:attrName>style.visibility</p:attrName>
                                        </p:attrNameLst>
                                      </p:cBhvr>
                                      <p:to>
                                        <p:strVal val="visible"/>
                                      </p:to>
                                    </p:set>
                                    <p:animEffect transition="in" filter="fade">
                                      <p:cBhvr>
                                        <p:cTn id="17" dur="500"/>
                                        <p:tgtEl>
                                          <p:spTgt spid="1024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403">
                                            <p:txEl>
                                              <p:pRg st="4" end="4"/>
                                            </p:txEl>
                                          </p:spTgt>
                                        </p:tgtEl>
                                        <p:attrNameLst>
                                          <p:attrName>style.visibility</p:attrName>
                                        </p:attrNameLst>
                                      </p:cBhvr>
                                      <p:to>
                                        <p:strVal val="visible"/>
                                      </p:to>
                                    </p:set>
                                    <p:animEffect transition="in" filter="fade">
                                      <p:cBhvr>
                                        <p:cTn id="22"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DE87DF1-8536-487A-BAA8-067ACFF9C90D}"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77218" name="Text Box 2"/>
          <p:cNvSpPr txBox="1">
            <a:spLocks noChangeArrowheads="1"/>
          </p:cNvSpPr>
          <p:nvPr/>
        </p:nvSpPr>
        <p:spPr bwMode="auto">
          <a:xfrm>
            <a:off x="323850" y="1125538"/>
            <a:ext cx="8820150"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1" lang="zh-CN" altLang="en-US" sz="2400" b="1" dirty="0">
                <a:ea typeface="华文细黑" panose="02010600040101010101" pitchFamily="2" charset="-122"/>
                <a:cs typeface="Times New Roman" panose="02020603050405020304" pitchFamily="18" charset="0"/>
              </a:rPr>
              <a:t>        编程语言的语法和语义之间并没有明确界限，语义可完成</a:t>
            </a:r>
            <a:r>
              <a:rPr kumimoji="1" lang="en-US" altLang="zh-CN" sz="2400" b="1" dirty="0">
                <a:ea typeface="华文细黑" panose="02010600040101010101" pitchFamily="2" charset="-122"/>
                <a:cs typeface="Times New Roman" panose="02020603050405020304" pitchFamily="18" charset="0"/>
              </a:rPr>
              <a:t>CFG</a:t>
            </a:r>
            <a:r>
              <a:rPr kumimoji="1" lang="zh-CN" altLang="en-US" sz="2400" b="1" dirty="0">
                <a:ea typeface="华文细黑" panose="02010600040101010101" pitchFamily="2" charset="-122"/>
                <a:cs typeface="Times New Roman" panose="02020603050405020304" pitchFamily="18" charset="0"/>
              </a:rPr>
              <a:t>无法描述的特性。</a:t>
            </a:r>
            <a:endParaRPr kumimoji="1" lang="en-US" altLang="zh-CN" sz="2400" b="1" dirty="0">
              <a:ea typeface="华文细黑" panose="02010600040101010101" pitchFamily="2" charset="-122"/>
              <a:cs typeface="Times New Roman" panose="02020603050405020304" pitchFamily="18" charset="0"/>
            </a:endParaRPr>
          </a:p>
          <a:p>
            <a:pPr>
              <a:lnSpc>
                <a:spcPct val="120000"/>
              </a:lnSpc>
            </a:pPr>
            <a:r>
              <a:rPr kumimoji="1" lang="zh-CN" altLang="en-US" sz="2400" b="1" dirty="0">
                <a:ea typeface="华文细黑" panose="02010600040101010101" pitchFamily="2" charset="-122"/>
                <a:cs typeface="Times New Roman" panose="02020603050405020304" pitchFamily="18" charset="0"/>
              </a:rPr>
              <a:t>        如：</a:t>
            </a:r>
            <a:r>
              <a:rPr kumimoji="1" lang="zh-CN" altLang="en-US" sz="2400" b="1" dirty="0">
                <a:solidFill>
                  <a:srgbClr val="FF0000"/>
                </a:solidFill>
                <a:ea typeface="华文细黑" panose="02010600040101010101" pitchFamily="2" charset="-122"/>
                <a:cs typeface="Times New Roman" panose="02020603050405020304" pitchFamily="18" charset="0"/>
              </a:rPr>
              <a:t>标识符先声明后引用</a:t>
            </a:r>
            <a:r>
              <a:rPr kumimoji="1" lang="zh-CN" altLang="en-US" sz="2400" b="1" dirty="0">
                <a:ea typeface="华文细黑" panose="02010600040101010101" pitchFamily="2" charset="-122"/>
                <a:cs typeface="Times New Roman" panose="02020603050405020304" pitchFamily="18" charset="0"/>
              </a:rPr>
              <a:t>的语法规定，可用简单的抽象语言来说明：</a:t>
            </a:r>
            <a:r>
              <a:rPr kumimoji="1" lang="en-US" altLang="zh-CN" sz="2400" b="1" dirty="0">
                <a:ea typeface="华文细黑" panose="02010600040101010101" pitchFamily="2" charset="-122"/>
                <a:cs typeface="Times New Roman" panose="02020603050405020304" pitchFamily="18" charset="0"/>
              </a:rPr>
              <a:t>L={</a:t>
            </a:r>
            <a:r>
              <a:rPr kumimoji="1" lang="en-US" altLang="zh-CN" sz="2400" b="1" dirty="0" err="1">
                <a:ea typeface="华文细黑" panose="02010600040101010101" pitchFamily="2" charset="-122"/>
                <a:cs typeface="Times New Roman" panose="02020603050405020304" pitchFamily="18" charset="0"/>
              </a:rPr>
              <a:t>WcW|W</a:t>
            </a:r>
            <a:r>
              <a:rPr kumimoji="1" lang="en-US" altLang="zh-CN" sz="2400" b="1" dirty="0">
                <a:ea typeface="华文细黑" panose="02010600040101010101" pitchFamily="2" charset="-122"/>
                <a:cs typeface="Times New Roman" panose="02020603050405020304" pitchFamily="18" charset="0"/>
              </a:rPr>
              <a:t>∈</a:t>
            </a:r>
            <a:r>
              <a:rPr kumimoji="1" lang="zh-CN" altLang="en-US" sz="2400" b="1" dirty="0">
                <a:ea typeface="华文细黑" panose="02010600040101010101" pitchFamily="2" charset="-122"/>
                <a:cs typeface="Times New Roman" panose="02020603050405020304" pitchFamily="18" charset="0"/>
              </a:rPr>
              <a:t>（</a:t>
            </a:r>
            <a:r>
              <a:rPr kumimoji="1" lang="en-US" altLang="zh-CN" sz="2400" b="1" dirty="0" err="1">
                <a:ea typeface="华文细黑" panose="02010600040101010101" pitchFamily="2" charset="-122"/>
                <a:cs typeface="Times New Roman" panose="02020603050405020304" pitchFamily="18" charset="0"/>
              </a:rPr>
              <a:t>a|b</a:t>
            </a:r>
            <a:r>
              <a:rPr kumimoji="1" lang="zh-CN" altLang="en-US" sz="2400" b="1" dirty="0">
                <a:ea typeface="华文细黑" panose="02010600040101010101" pitchFamily="2" charset="-122"/>
                <a:cs typeface="Times New Roman" panose="02020603050405020304" pitchFamily="18" charset="0"/>
              </a:rPr>
              <a:t>）*</a:t>
            </a:r>
            <a:r>
              <a:rPr kumimoji="1" lang="en-US" altLang="zh-CN" sz="2400" b="1" dirty="0">
                <a:ea typeface="华文细黑" panose="02010600040101010101" pitchFamily="2" charset="-122"/>
                <a:cs typeface="Times New Roman" panose="02020603050405020304" pitchFamily="18" charset="0"/>
              </a:rPr>
              <a:t>}</a:t>
            </a:r>
            <a:r>
              <a:rPr kumimoji="1" lang="zh-CN" altLang="en-US" sz="2400" b="1" dirty="0">
                <a:ea typeface="华文细黑" panose="02010600040101010101" pitchFamily="2" charset="-122"/>
                <a:cs typeface="Times New Roman" panose="02020603050405020304" pitchFamily="18" charset="0"/>
              </a:rPr>
              <a:t>，第一个</a:t>
            </a:r>
            <a:r>
              <a:rPr kumimoji="1" lang="en-US" altLang="zh-CN" sz="2400" b="1" dirty="0">
                <a:ea typeface="华文细黑" panose="02010600040101010101" pitchFamily="2" charset="-122"/>
                <a:cs typeface="Times New Roman" panose="02020603050405020304" pitchFamily="18" charset="0"/>
              </a:rPr>
              <a:t>W</a:t>
            </a:r>
            <a:r>
              <a:rPr kumimoji="1" lang="zh-CN" altLang="en-US" sz="2400" b="1" dirty="0">
                <a:ea typeface="华文细黑" panose="02010600040101010101" pitchFamily="2" charset="-122"/>
                <a:cs typeface="Times New Roman" panose="02020603050405020304" pitchFamily="18" charset="0"/>
              </a:rPr>
              <a:t>是标识符的声明，第二个</a:t>
            </a:r>
            <a:r>
              <a:rPr kumimoji="1" lang="en-US" altLang="zh-CN" sz="2400" b="1" dirty="0">
                <a:ea typeface="华文细黑" panose="02010600040101010101" pitchFamily="2" charset="-122"/>
                <a:cs typeface="Times New Roman" panose="02020603050405020304" pitchFamily="18" charset="0"/>
              </a:rPr>
              <a:t>W</a:t>
            </a:r>
            <a:r>
              <a:rPr kumimoji="1" lang="zh-CN" altLang="en-US" sz="2400" b="1" dirty="0">
                <a:ea typeface="华文细黑" panose="02010600040101010101" pitchFamily="2" charset="-122"/>
                <a:cs typeface="Times New Roman" panose="02020603050405020304" pitchFamily="18" charset="0"/>
              </a:rPr>
              <a:t>代表它的引用。这不是一个上下文无关语言，无法用前面章节介绍的语法分析方法来处理。</a:t>
            </a:r>
            <a:endParaRPr kumimoji="1" lang="zh-CN" altLang="en-US" sz="2400" b="1" dirty="0">
              <a:ea typeface="华文细黑" panose="02010600040101010101" pitchFamily="2" charset="-122"/>
              <a:cs typeface="Times New Roman" panose="02020603050405020304" pitchFamily="18" charset="0"/>
            </a:endParaRPr>
          </a:p>
          <a:p>
            <a:pPr>
              <a:lnSpc>
                <a:spcPct val="120000"/>
              </a:lnSpc>
            </a:pPr>
            <a:r>
              <a:rPr kumimoji="1" lang="zh-CN" altLang="en-US" sz="2400" b="1" dirty="0">
                <a:ea typeface="华文细黑" panose="02010600040101010101" pitchFamily="2" charset="-122"/>
                <a:cs typeface="Times New Roman" panose="02020603050405020304" pitchFamily="18" charset="0"/>
              </a:rPr>
              <a:t>        再如：</a:t>
            </a:r>
            <a:r>
              <a:rPr kumimoji="1" lang="en-US" altLang="zh-CN" sz="2400" b="1" dirty="0">
                <a:ea typeface="华文细黑" panose="02010600040101010101" pitchFamily="2" charset="-122"/>
                <a:cs typeface="Times New Roman" panose="02020603050405020304" pitchFamily="18" charset="0"/>
              </a:rPr>
              <a:t>L={a</a:t>
            </a:r>
            <a:r>
              <a:rPr kumimoji="1" lang="en-US" altLang="zh-CN" sz="2400" b="1" baseline="30000" dirty="0">
                <a:ea typeface="华文细黑" panose="02010600040101010101" pitchFamily="2" charset="-122"/>
                <a:cs typeface="Times New Roman" panose="02020603050405020304" pitchFamily="18" charset="0"/>
              </a:rPr>
              <a:t>n</a:t>
            </a:r>
            <a:r>
              <a:rPr kumimoji="1" lang="en-US" altLang="zh-CN" sz="2400" b="1" dirty="0">
                <a:ea typeface="华文细黑" panose="02010600040101010101" pitchFamily="2" charset="-122"/>
                <a:cs typeface="Times New Roman" panose="02020603050405020304" pitchFamily="18" charset="0"/>
              </a:rPr>
              <a:t>b</a:t>
            </a:r>
            <a:r>
              <a:rPr kumimoji="1" lang="en-US" altLang="zh-CN" sz="2400" b="1" baseline="30000" dirty="0">
                <a:ea typeface="华文细黑" panose="02010600040101010101" pitchFamily="2" charset="-122"/>
                <a:cs typeface="Times New Roman" panose="02020603050405020304" pitchFamily="18" charset="0"/>
              </a:rPr>
              <a:t>m</a:t>
            </a:r>
            <a:r>
              <a:rPr kumimoji="1" lang="en-US" altLang="zh-CN" sz="2400" b="1" dirty="0">
                <a:ea typeface="华文细黑" panose="02010600040101010101" pitchFamily="2" charset="-122"/>
                <a:cs typeface="Times New Roman" panose="02020603050405020304" pitchFamily="18" charset="0"/>
              </a:rPr>
              <a:t>c</a:t>
            </a:r>
            <a:r>
              <a:rPr kumimoji="1" lang="en-US" altLang="zh-CN" sz="2400" b="1" baseline="30000" dirty="0">
                <a:ea typeface="华文细黑" panose="02010600040101010101" pitchFamily="2" charset="-122"/>
                <a:cs typeface="Times New Roman" panose="02020603050405020304" pitchFamily="18" charset="0"/>
              </a:rPr>
              <a:t>n</a:t>
            </a:r>
            <a:r>
              <a:rPr kumimoji="1" lang="en-US" altLang="zh-CN" sz="2400" b="1" dirty="0">
                <a:ea typeface="华文细黑" panose="02010600040101010101" pitchFamily="2" charset="-122"/>
                <a:cs typeface="Times New Roman" panose="02020603050405020304" pitchFamily="18" charset="0"/>
              </a:rPr>
              <a:t>d</a:t>
            </a:r>
            <a:r>
              <a:rPr kumimoji="1" lang="en-US" altLang="zh-CN" sz="2400" b="1" baseline="30000" dirty="0">
                <a:ea typeface="华文细黑" panose="02010600040101010101" pitchFamily="2" charset="-122"/>
                <a:cs typeface="Times New Roman" panose="02020603050405020304" pitchFamily="18" charset="0"/>
              </a:rPr>
              <a:t>m</a:t>
            </a:r>
            <a:r>
              <a:rPr kumimoji="1" lang="en-US" altLang="zh-CN" sz="2400" b="1" dirty="0">
                <a:ea typeface="华文细黑" panose="02010600040101010101" pitchFamily="2" charset="-122"/>
                <a:cs typeface="Times New Roman" panose="02020603050405020304" pitchFamily="18" charset="0"/>
              </a:rPr>
              <a:t>|n≥0</a:t>
            </a:r>
            <a:r>
              <a:rPr kumimoji="1" lang="zh-CN" altLang="en-US" sz="2400" b="1" dirty="0">
                <a:ea typeface="华文细黑" panose="02010600040101010101" pitchFamily="2" charset="-122"/>
                <a:cs typeface="Times New Roman" panose="02020603050405020304" pitchFamily="18" charset="0"/>
              </a:rPr>
              <a:t>，</a:t>
            </a:r>
            <a:r>
              <a:rPr kumimoji="1" lang="en-US" altLang="zh-CN" sz="2400" b="1" dirty="0">
                <a:ea typeface="华文细黑" panose="02010600040101010101" pitchFamily="2" charset="-122"/>
                <a:cs typeface="Times New Roman" panose="02020603050405020304" pitchFamily="18" charset="0"/>
              </a:rPr>
              <a:t>m≥0}</a:t>
            </a:r>
            <a:r>
              <a:rPr kumimoji="1" lang="zh-CN" altLang="en-US" sz="2400" b="1" dirty="0">
                <a:ea typeface="华文细黑" panose="02010600040101010101" pitchFamily="2" charset="-122"/>
                <a:cs typeface="Times New Roman" panose="02020603050405020304" pitchFamily="18" charset="0"/>
              </a:rPr>
              <a:t>，它是检查</a:t>
            </a:r>
            <a:r>
              <a:rPr kumimoji="1" lang="zh-CN" altLang="en-US" sz="2400" b="1" dirty="0">
                <a:solidFill>
                  <a:srgbClr val="3333CC"/>
                </a:solidFill>
                <a:ea typeface="华文细黑" panose="02010600040101010101" pitchFamily="2" charset="-122"/>
                <a:cs typeface="Times New Roman" panose="02020603050405020304" pitchFamily="18" charset="0"/>
              </a:rPr>
              <a:t>过程声明的</a:t>
            </a:r>
            <a:r>
              <a:rPr kumimoji="1" lang="zh-CN" altLang="en-US" sz="2400" b="1" dirty="0">
                <a:solidFill>
                  <a:srgbClr val="FF0000"/>
                </a:solidFill>
                <a:ea typeface="华文细黑" panose="02010600040101010101" pitchFamily="2" charset="-122"/>
                <a:cs typeface="Times New Roman" panose="02020603050405020304" pitchFamily="18" charset="0"/>
              </a:rPr>
              <a:t>形参个数</a:t>
            </a:r>
            <a:r>
              <a:rPr kumimoji="1" lang="zh-CN" altLang="en-US" sz="2400" b="1" dirty="0">
                <a:solidFill>
                  <a:srgbClr val="3333CC"/>
                </a:solidFill>
                <a:ea typeface="华文细黑" panose="02010600040101010101" pitchFamily="2" charset="-122"/>
                <a:cs typeface="Times New Roman" panose="02020603050405020304" pitchFamily="18" charset="0"/>
              </a:rPr>
              <a:t>和过程引用的</a:t>
            </a:r>
            <a:r>
              <a:rPr kumimoji="1" lang="zh-CN" altLang="en-US" sz="2400" b="1" dirty="0">
                <a:solidFill>
                  <a:srgbClr val="FF0000"/>
                </a:solidFill>
                <a:ea typeface="华文细黑" panose="02010600040101010101" pitchFamily="2" charset="-122"/>
                <a:cs typeface="Times New Roman" panose="02020603050405020304" pitchFamily="18" charset="0"/>
              </a:rPr>
              <a:t>实参个数</a:t>
            </a:r>
            <a:r>
              <a:rPr kumimoji="1" lang="zh-CN" altLang="en-US" sz="2400" b="1" dirty="0">
                <a:solidFill>
                  <a:srgbClr val="3333CC"/>
                </a:solidFill>
                <a:ea typeface="华文细黑" panose="02010600040101010101" pitchFamily="2" charset="-122"/>
                <a:cs typeface="Times New Roman" panose="02020603050405020304" pitchFamily="18" charset="0"/>
              </a:rPr>
              <a:t>应该一致</a:t>
            </a:r>
            <a:r>
              <a:rPr kumimoji="1" lang="zh-CN" altLang="en-US" sz="2400" b="1" dirty="0">
                <a:ea typeface="华文细黑" panose="02010600040101010101" pitchFamily="2" charset="-122"/>
                <a:cs typeface="Times New Roman" panose="02020603050405020304" pitchFamily="18" charset="0"/>
              </a:rPr>
              <a:t>的问题的抽象。</a:t>
            </a:r>
            <a:r>
              <a:rPr kumimoji="1" lang="en-US" altLang="zh-CN" sz="2400" b="1" dirty="0">
                <a:ea typeface="华文细黑" panose="02010600040101010101" pitchFamily="2" charset="-122"/>
                <a:cs typeface="Times New Roman" panose="02020603050405020304" pitchFamily="18" charset="0"/>
              </a:rPr>
              <a:t>a</a:t>
            </a:r>
            <a:r>
              <a:rPr kumimoji="1" lang="en-US" altLang="zh-CN" sz="2400" b="1" baseline="30000" dirty="0">
                <a:ea typeface="华文细黑" panose="02010600040101010101" pitchFamily="2" charset="-122"/>
                <a:cs typeface="Times New Roman" panose="02020603050405020304" pitchFamily="18" charset="0"/>
              </a:rPr>
              <a:t>n</a:t>
            </a:r>
            <a:r>
              <a:rPr kumimoji="1" lang="en-US" altLang="zh-CN" sz="2400" b="1" dirty="0">
                <a:ea typeface="华文细黑" panose="02010600040101010101" pitchFamily="2" charset="-122"/>
                <a:cs typeface="Times New Roman" panose="02020603050405020304" pitchFamily="18" charset="0"/>
              </a:rPr>
              <a:t> </a:t>
            </a:r>
            <a:r>
              <a:rPr kumimoji="1" lang="zh-CN" altLang="en-US" sz="2400" b="1" dirty="0">
                <a:ea typeface="华文细黑" panose="02010600040101010101" pitchFamily="2" charset="-122"/>
                <a:cs typeface="Times New Roman" panose="02020603050405020304" pitchFamily="18" charset="0"/>
              </a:rPr>
              <a:t>和</a:t>
            </a:r>
            <a:r>
              <a:rPr kumimoji="1" lang="en-US" altLang="zh-CN" sz="2400" b="1" dirty="0" err="1">
                <a:ea typeface="华文细黑" panose="02010600040101010101" pitchFamily="2" charset="-122"/>
                <a:cs typeface="Times New Roman" panose="02020603050405020304" pitchFamily="18" charset="0"/>
              </a:rPr>
              <a:t>b</a:t>
            </a:r>
            <a:r>
              <a:rPr kumimoji="1" lang="en-US" altLang="zh-CN" sz="2400" b="1" baseline="30000" dirty="0" err="1">
                <a:ea typeface="华文细黑" panose="02010600040101010101" pitchFamily="2" charset="-122"/>
                <a:cs typeface="Times New Roman" panose="02020603050405020304" pitchFamily="18" charset="0"/>
              </a:rPr>
              <a:t>m</a:t>
            </a:r>
            <a:r>
              <a:rPr kumimoji="1" lang="zh-CN" altLang="en-US" sz="2400" b="1" dirty="0">
                <a:ea typeface="华文细黑" panose="02010600040101010101" pitchFamily="2" charset="-122"/>
                <a:cs typeface="Times New Roman" panose="02020603050405020304" pitchFamily="18" charset="0"/>
              </a:rPr>
              <a:t>代表两个过程声明的形参表中分别有</a:t>
            </a:r>
            <a:r>
              <a:rPr kumimoji="1" lang="en-US" altLang="zh-CN" sz="2400" b="1" dirty="0">
                <a:ea typeface="华文细黑" panose="02010600040101010101" pitchFamily="2" charset="-122"/>
                <a:cs typeface="Times New Roman" panose="02020603050405020304" pitchFamily="18" charset="0"/>
              </a:rPr>
              <a:t>n</a:t>
            </a:r>
            <a:r>
              <a:rPr kumimoji="1" lang="zh-CN" altLang="en-US" sz="2400" b="1" dirty="0">
                <a:ea typeface="华文细黑" panose="02010600040101010101" pitchFamily="2" charset="-122"/>
                <a:cs typeface="Times New Roman" panose="02020603050405020304" pitchFamily="18" charset="0"/>
              </a:rPr>
              <a:t>和</a:t>
            </a:r>
            <a:r>
              <a:rPr kumimoji="1" lang="en-US" altLang="zh-CN" sz="2400" b="1" dirty="0">
                <a:ea typeface="华文细黑" panose="02010600040101010101" pitchFamily="2" charset="-122"/>
                <a:cs typeface="Times New Roman" panose="02020603050405020304" pitchFamily="18" charset="0"/>
              </a:rPr>
              <a:t>m</a:t>
            </a:r>
            <a:r>
              <a:rPr kumimoji="1" lang="zh-CN" altLang="en-US" sz="2400" b="1" dirty="0">
                <a:ea typeface="华文细黑" panose="02010600040101010101" pitchFamily="2" charset="-122"/>
                <a:cs typeface="Times New Roman" panose="02020603050405020304" pitchFamily="18" charset="0"/>
              </a:rPr>
              <a:t>个参数；</a:t>
            </a:r>
            <a:r>
              <a:rPr kumimoji="1" lang="en-US" altLang="zh-CN" sz="2400" b="1" dirty="0" err="1">
                <a:ea typeface="华文细黑" panose="02010600040101010101" pitchFamily="2" charset="-122"/>
                <a:cs typeface="Times New Roman" panose="02020603050405020304" pitchFamily="18" charset="0"/>
              </a:rPr>
              <a:t>c</a:t>
            </a:r>
            <a:r>
              <a:rPr kumimoji="1" lang="en-US" altLang="zh-CN" sz="2400" b="1" baseline="30000" dirty="0" err="1">
                <a:ea typeface="华文细黑" panose="02010600040101010101" pitchFamily="2" charset="-122"/>
                <a:cs typeface="Times New Roman" panose="02020603050405020304" pitchFamily="18" charset="0"/>
              </a:rPr>
              <a:t>n</a:t>
            </a:r>
            <a:r>
              <a:rPr kumimoji="1" lang="en-US" altLang="zh-CN" sz="2400" b="1" dirty="0">
                <a:ea typeface="华文细黑" panose="02010600040101010101" pitchFamily="2" charset="-122"/>
                <a:cs typeface="Times New Roman" panose="02020603050405020304" pitchFamily="18" charset="0"/>
              </a:rPr>
              <a:t> </a:t>
            </a:r>
            <a:r>
              <a:rPr kumimoji="1" lang="zh-CN" altLang="en-US" sz="2400" b="1" dirty="0">
                <a:ea typeface="华文细黑" panose="02010600040101010101" pitchFamily="2" charset="-122"/>
                <a:cs typeface="Times New Roman" panose="02020603050405020304" pitchFamily="18" charset="0"/>
              </a:rPr>
              <a:t>和</a:t>
            </a:r>
            <a:r>
              <a:rPr kumimoji="1" lang="en-US" altLang="zh-CN" sz="2400" b="1" dirty="0" err="1">
                <a:ea typeface="华文细黑" panose="02010600040101010101" pitchFamily="2" charset="-122"/>
                <a:cs typeface="Times New Roman" panose="02020603050405020304" pitchFamily="18" charset="0"/>
              </a:rPr>
              <a:t>d</a:t>
            </a:r>
            <a:r>
              <a:rPr kumimoji="1" lang="en-US" altLang="zh-CN" sz="2400" b="1" baseline="30000" dirty="0" err="1">
                <a:ea typeface="华文细黑" panose="02010600040101010101" pitchFamily="2" charset="-122"/>
                <a:cs typeface="Times New Roman" panose="02020603050405020304" pitchFamily="18" charset="0"/>
              </a:rPr>
              <a:t>m</a:t>
            </a:r>
            <a:r>
              <a:rPr kumimoji="1" lang="zh-CN" altLang="en-US" sz="2400" b="1" dirty="0">
                <a:ea typeface="华文细黑" panose="02010600040101010101" pitchFamily="2" charset="-122"/>
                <a:cs typeface="Times New Roman" panose="02020603050405020304" pitchFamily="18" charset="0"/>
              </a:rPr>
              <a:t>代表两个过程调用的实参表。</a:t>
            </a:r>
            <a:endParaRPr kumimoji="1" lang="en-US" altLang="zh-CN" sz="2400" b="1" dirty="0">
              <a:ea typeface="华文细黑" panose="02010600040101010101" pitchFamily="2" charset="-122"/>
              <a:cs typeface="Times New Roman" panose="02020603050405020304" pitchFamily="18" charset="0"/>
            </a:endParaRPr>
          </a:p>
          <a:p>
            <a:pPr>
              <a:lnSpc>
                <a:spcPct val="120000"/>
              </a:lnSpc>
            </a:pPr>
            <a:r>
              <a:rPr kumimoji="1" lang="en-US" altLang="zh-CN" sz="2400" b="1" dirty="0">
                <a:ea typeface="华文细黑" panose="02010600040101010101" pitchFamily="2" charset="-122"/>
                <a:cs typeface="Times New Roman" panose="02020603050405020304" pitchFamily="18" charset="0"/>
              </a:rPr>
              <a:t>        </a:t>
            </a:r>
            <a:r>
              <a:rPr kumimoji="1" lang="zh-CN" altLang="en-US" sz="2400" b="1" dirty="0">
                <a:ea typeface="华文细黑" panose="02010600040101010101" pitchFamily="2" charset="-122"/>
                <a:cs typeface="Times New Roman" panose="02020603050405020304" pitchFamily="18" charset="0"/>
              </a:rPr>
              <a:t>实参和形参个数的</a:t>
            </a:r>
            <a:r>
              <a:rPr kumimoji="1" lang="zh-CN" altLang="en-US" sz="2400" b="1" dirty="0">
                <a:solidFill>
                  <a:srgbClr val="FF0000"/>
                </a:solidFill>
                <a:ea typeface="华文细黑" panose="02010600040101010101" pitchFamily="2" charset="-122"/>
                <a:cs typeface="Times New Roman" panose="02020603050405020304" pitchFamily="18" charset="0"/>
              </a:rPr>
              <a:t>一致性检查</a:t>
            </a:r>
            <a:r>
              <a:rPr kumimoji="1" lang="zh-CN" altLang="en-US" sz="2400" b="1" dirty="0">
                <a:ea typeface="华文细黑" panose="02010600040101010101" pitchFamily="2" charset="-122"/>
                <a:cs typeface="Times New Roman" panose="02020603050405020304" pitchFamily="18" charset="0"/>
              </a:rPr>
              <a:t>也是放在语义分析阶段完成。</a:t>
            </a:r>
            <a:endParaRPr kumimoji="1" lang="zh-CN" altLang="en-US" sz="2400" b="1" dirty="0">
              <a:ea typeface="华文细黑" panose="02010600040101010101" pitchFamily="2" charset="-122"/>
              <a:cs typeface="Times New Roman" panose="02020603050405020304" pitchFamily="18" charset="0"/>
            </a:endParaRPr>
          </a:p>
        </p:txBody>
      </p:sp>
      <p:sp>
        <p:nvSpPr>
          <p:cNvPr id="13316" name="Text Box 3"/>
          <p:cNvSpPr txBox="1">
            <a:spLocks noChangeArrowheads="1"/>
          </p:cNvSpPr>
          <p:nvPr/>
        </p:nvSpPr>
        <p:spPr bwMode="auto">
          <a:xfrm>
            <a:off x="541338" y="333375"/>
            <a:ext cx="575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latin typeface="华文细黑" panose="02010600040101010101" pitchFamily="2" charset="-122"/>
                <a:ea typeface="华文细黑" panose="02010600040101010101" pitchFamily="2" charset="-122"/>
              </a:rPr>
              <a:t>8.1 </a:t>
            </a:r>
            <a:r>
              <a:rPr lang="zh-CN" altLang="en-US" b="1">
                <a:solidFill>
                  <a:srgbClr val="003399"/>
                </a:solidFill>
                <a:latin typeface="华文细黑" panose="02010600040101010101" pitchFamily="2" charset="-122"/>
                <a:ea typeface="华文细黑" panose="02010600040101010101" pitchFamily="2" charset="-122"/>
              </a:rPr>
              <a:t>语义分析概述</a:t>
            </a:r>
            <a:endParaRPr lang="zh-CN" altLang="en-US"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7218">
                                            <p:txEl>
                                              <p:pRg st="0" end="0"/>
                                            </p:txEl>
                                          </p:spTgt>
                                        </p:tgtEl>
                                        <p:attrNameLst>
                                          <p:attrName>style.visibility</p:attrName>
                                        </p:attrNameLst>
                                      </p:cBhvr>
                                      <p:to>
                                        <p:strVal val="visible"/>
                                      </p:to>
                                    </p:set>
                                    <p:animEffect transition="in" filter="fade">
                                      <p:cBhvr>
                                        <p:cTn id="7" dur="500"/>
                                        <p:tgtEl>
                                          <p:spTgt spid="777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7218">
                                            <p:txEl>
                                              <p:pRg st="1" end="1"/>
                                            </p:txEl>
                                          </p:spTgt>
                                        </p:tgtEl>
                                        <p:attrNameLst>
                                          <p:attrName>style.visibility</p:attrName>
                                        </p:attrNameLst>
                                      </p:cBhvr>
                                      <p:to>
                                        <p:strVal val="visible"/>
                                      </p:to>
                                    </p:set>
                                    <p:animEffect transition="in" filter="fade">
                                      <p:cBhvr>
                                        <p:cTn id="12" dur="500"/>
                                        <p:tgtEl>
                                          <p:spTgt spid="777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7218">
                                            <p:txEl>
                                              <p:pRg st="2" end="2"/>
                                            </p:txEl>
                                          </p:spTgt>
                                        </p:tgtEl>
                                        <p:attrNameLst>
                                          <p:attrName>style.visibility</p:attrName>
                                        </p:attrNameLst>
                                      </p:cBhvr>
                                      <p:to>
                                        <p:strVal val="visible"/>
                                      </p:to>
                                    </p:set>
                                    <p:animEffect transition="in" filter="fade">
                                      <p:cBhvr>
                                        <p:cTn id="17" dur="500"/>
                                        <p:tgtEl>
                                          <p:spTgt spid="777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7218">
                                            <p:txEl>
                                              <p:pRg st="3" end="3"/>
                                            </p:txEl>
                                          </p:spTgt>
                                        </p:tgtEl>
                                        <p:attrNameLst>
                                          <p:attrName>style.visibility</p:attrName>
                                        </p:attrNameLst>
                                      </p:cBhvr>
                                      <p:to>
                                        <p:strVal val="visible"/>
                                      </p:to>
                                    </p:set>
                                    <p:animEffect transition="in" filter="fade">
                                      <p:cBhvr>
                                        <p:cTn id="22" dur="500"/>
                                        <p:tgtEl>
                                          <p:spTgt spid="777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D22B9C7-4DC2-4A55-A128-DA0A80CA27CF}"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04451" name="Rectangle 2"/>
          <p:cNvSpPr>
            <a:spLocks noGrp="1" noChangeArrowheads="1"/>
          </p:cNvSpPr>
          <p:nvPr>
            <p:ph type="title"/>
          </p:nvPr>
        </p:nvSpPr>
        <p:spPr>
          <a:xfrm>
            <a:off x="381000" y="152400"/>
            <a:ext cx="7772400" cy="533400"/>
          </a:xfrm>
        </p:spPr>
        <p:txBody>
          <a:bodyPr anchor="ctr"/>
          <a:lstStyle/>
          <a:p>
            <a:pPr eaLnBrk="1" hangingPunct="1"/>
            <a:r>
              <a:rPr lang="en-US" altLang="zh-CN" sz="2800" b="1" dirty="0">
                <a:solidFill>
                  <a:srgbClr val="000066"/>
                </a:solidFill>
                <a:latin typeface="Times New Roman" panose="02020603050405020304" pitchFamily="18" charset="0"/>
                <a:cs typeface="Times New Roman" panose="02020603050405020304" pitchFamily="18" charset="0"/>
              </a:rPr>
              <a:t>8.3.2  S-</a:t>
            </a:r>
            <a:r>
              <a:rPr lang="zh-CN" altLang="en-US" sz="2800" b="1" dirty="0">
                <a:solidFill>
                  <a:srgbClr val="000066"/>
                </a:solidFill>
                <a:latin typeface="Times New Roman" panose="02020603050405020304" pitchFamily="18" charset="0"/>
                <a:cs typeface="Times New Roman" panose="02020603050405020304" pitchFamily="18" charset="0"/>
              </a:rPr>
              <a:t>属性文法翻译的实现</a:t>
            </a:r>
            <a:endParaRPr lang="zh-CN" altLang="en-US" sz="2800" b="1" dirty="0">
              <a:solidFill>
                <a:srgbClr val="000066"/>
              </a:solidFill>
              <a:latin typeface="Times New Roman" panose="02020603050405020304" pitchFamily="18" charset="0"/>
              <a:cs typeface="Times New Roman" panose="02020603050405020304" pitchFamily="18" charset="0"/>
            </a:endParaRPr>
          </a:p>
        </p:txBody>
      </p:sp>
      <p:graphicFrame>
        <p:nvGraphicFramePr>
          <p:cNvPr id="563203" name="Group 3"/>
          <p:cNvGraphicFramePr>
            <a:graphicFrameLocks noGrp="1"/>
          </p:cNvGraphicFramePr>
          <p:nvPr/>
        </p:nvGraphicFramePr>
        <p:xfrm>
          <a:off x="0" y="838200"/>
          <a:ext cx="9144000" cy="5588000"/>
        </p:xfrm>
        <a:graphic>
          <a:graphicData uri="http://schemas.openxmlformats.org/drawingml/2006/table">
            <a:tbl>
              <a:tblPr/>
              <a:tblGrid>
                <a:gridCol w="685800"/>
                <a:gridCol w="609600"/>
                <a:gridCol w="1143000"/>
                <a:gridCol w="1600200"/>
                <a:gridCol w="1371600"/>
                <a:gridCol w="838200"/>
                <a:gridCol w="2895600"/>
              </a:tblGrid>
              <a:tr h="4572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步骤 </a:t>
                      </a:r>
                      <a:endPar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状态栈 </a:t>
                      </a:r>
                      <a:endPar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符号栈 </a:t>
                      </a:r>
                      <a:endPar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输入符号串 </a:t>
                      </a:r>
                      <a:endPar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ACTION </a:t>
                      </a:r>
                      <a:endParaRPr kumimoji="0" lang="en-US" altLang="zh-CN"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 </a:t>
                      </a:r>
                      <a:endParaRPr kumimoji="0" lang="en-US" altLang="zh-CN"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说明 </a:t>
                      </a:r>
                      <a:endParaRPr kumimoji="0" lang="zh-CN" altLang="en-US" sz="17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i↑3+i↑5#</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S5</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开始时</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S5,5</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05</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#i↑3</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+i↑5#</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R6</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5</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用</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F→i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归约</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的属性取</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3,5</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为栈顶</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列得</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3,3</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03</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#F↑3</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+i↑5#</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R4</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R4,</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T→F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归约</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的属性取</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为栈顶</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列得</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2,2</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4</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02</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#T↑3 </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+i↑5# </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R2</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R2,</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归约</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的属性取</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3,2</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为栈顶</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列得</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1,1</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 </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563203"/>
                                        </p:tgtEl>
                                        <p:attrNameLst>
                                          <p:attrName>style.visibility</p:attrName>
                                        </p:attrNameLst>
                                      </p:cBhvr>
                                      <p:to>
                                        <p:strVal val="visible"/>
                                      </p:to>
                                    </p:set>
                                    <p:animEffect transition="in" filter="strips(downRight)">
                                      <p:cBhvr>
                                        <p:cTn id="7" dur="500"/>
                                        <p:tgtEl>
                                          <p:spTgt spid="56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005C527-CAF0-4448-B69A-8139B806A23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06499" name="Rectangle 2"/>
          <p:cNvSpPr>
            <a:spLocks noGrp="1" noChangeArrowheads="1"/>
          </p:cNvSpPr>
          <p:nvPr>
            <p:ph type="title"/>
          </p:nvPr>
        </p:nvSpPr>
        <p:spPr>
          <a:xfrm>
            <a:off x="381000" y="152400"/>
            <a:ext cx="7772400" cy="533400"/>
          </a:xfrm>
        </p:spPr>
        <p:txBody>
          <a:bodyPr anchor="ctr"/>
          <a:lstStyle/>
          <a:p>
            <a:pPr eaLnBrk="1" hangingPunct="1"/>
            <a:r>
              <a:rPr lang="en-US" altLang="zh-CN" sz="2800" b="1" dirty="0">
                <a:solidFill>
                  <a:srgbClr val="000066"/>
                </a:solidFill>
                <a:latin typeface="Times New Roman" panose="02020603050405020304" pitchFamily="18" charset="0"/>
                <a:cs typeface="Times New Roman" panose="02020603050405020304" pitchFamily="18" charset="0"/>
              </a:rPr>
              <a:t>8.3.2  S-</a:t>
            </a:r>
            <a:r>
              <a:rPr lang="zh-CN" altLang="en-US" sz="2800" b="1" dirty="0">
                <a:solidFill>
                  <a:srgbClr val="000066"/>
                </a:solidFill>
                <a:latin typeface="Times New Roman" panose="02020603050405020304" pitchFamily="18" charset="0"/>
                <a:cs typeface="Times New Roman" panose="02020603050405020304" pitchFamily="18" charset="0"/>
              </a:rPr>
              <a:t>属性文法翻译的实现</a:t>
            </a:r>
            <a:endParaRPr lang="zh-CN" altLang="en-US" sz="2800" b="1" dirty="0">
              <a:solidFill>
                <a:srgbClr val="000066"/>
              </a:solidFill>
              <a:latin typeface="Times New Roman" panose="02020603050405020304" pitchFamily="18" charset="0"/>
              <a:cs typeface="Times New Roman" panose="02020603050405020304" pitchFamily="18" charset="0"/>
            </a:endParaRPr>
          </a:p>
        </p:txBody>
      </p:sp>
      <p:graphicFrame>
        <p:nvGraphicFramePr>
          <p:cNvPr id="564227" name="Group 3"/>
          <p:cNvGraphicFramePr>
            <a:graphicFrameLocks noGrp="1"/>
          </p:cNvGraphicFramePr>
          <p:nvPr/>
        </p:nvGraphicFramePr>
        <p:xfrm>
          <a:off x="0" y="762000"/>
          <a:ext cx="9144000" cy="5919788"/>
        </p:xfrm>
        <a:graphic>
          <a:graphicData uri="http://schemas.openxmlformats.org/drawingml/2006/table">
            <a:tbl>
              <a:tblPr/>
              <a:tblGrid>
                <a:gridCol w="428625"/>
                <a:gridCol w="866775"/>
                <a:gridCol w="1447800"/>
                <a:gridCol w="1143000"/>
                <a:gridCol w="792163"/>
                <a:gridCol w="579437"/>
                <a:gridCol w="3886200"/>
              </a:tblGrid>
              <a:tr h="54927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步骤 </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状态栈 </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符号栈 </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输入符号串 </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ACTION </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 </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说明 </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01</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#E↑3</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S6</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S6,6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016</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#E↑3+</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i↑5#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S5,5</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7</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0165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#E↑3+i↑5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R6</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5</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用</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F→i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归约</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的属性取</a:t>
                      </a:r>
                      <a:r>
                        <a:rPr kumimoji="0" lang="en-US" altLang="zh-CN" sz="15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5,5</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为栈顶</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列得</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3,3</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8</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0163</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#E↑3+F↑5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R4</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9</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R4,</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T→F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归约</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的属性取</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5,3</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为栈顶</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列得</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9,9</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507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9</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0169</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#E↑3+T↑5</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R1</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9</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R1,</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E→E+T </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归约</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入符号栈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执行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@ADD,</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NEWV</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生成新变量</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t1,</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ADD,3,5,t1 ,E</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的属性为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t1,169</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出状态栈、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为栈顶</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GOTO</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列得</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1,1</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入状态栈</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10</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01</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#E↑t1</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acc</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输入符号为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查动作表</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行</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列为</a:t>
                      </a:r>
                      <a:r>
                        <a:rPr kumimoji="0" lang="en-US" altLang="zh-CN"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r>
                        <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接受</a:t>
                      </a:r>
                      <a:endParaRPr kumimoji="0" lang="zh-CN" altLang="en-US" sz="15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97A9A97-7901-4019-8EA9-ABAE77CB6193}"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08547" name="Rectangle 2"/>
          <p:cNvSpPr>
            <a:spLocks noGrp="1" noChangeArrowheads="1"/>
          </p:cNvSpPr>
          <p:nvPr>
            <p:ph type="title"/>
          </p:nvPr>
        </p:nvSpPr>
        <p:spPr>
          <a:xfrm>
            <a:off x="685800" y="152400"/>
            <a:ext cx="7772400" cy="457200"/>
          </a:xfrm>
        </p:spPr>
        <p:txBody>
          <a:bodyPr anchor="ctr"/>
          <a:lstStyle/>
          <a:p>
            <a:pPr eaLnBrk="1" hangingPunct="1"/>
            <a:r>
              <a:rPr lang="en-US" altLang="zh-CN" sz="3400" b="1" dirty="0">
                <a:solidFill>
                  <a:srgbClr val="FF0000"/>
                </a:solidFill>
                <a:latin typeface="华文细黑" panose="02010600040101010101" pitchFamily="2" charset="-122"/>
              </a:rPr>
              <a:t>8.4 L-</a:t>
            </a:r>
            <a:r>
              <a:rPr lang="zh-CN" altLang="en-US" sz="3400" b="1" dirty="0">
                <a:solidFill>
                  <a:srgbClr val="FF0000"/>
                </a:solidFill>
                <a:latin typeface="华文细黑" panose="02010600040101010101" pitchFamily="2" charset="-122"/>
              </a:rPr>
              <a:t>属性文法的自顶向下翻译</a:t>
            </a:r>
            <a:r>
              <a:rPr lang="zh-CN" altLang="en-US" sz="3400" dirty="0">
                <a:solidFill>
                  <a:srgbClr val="FF0000"/>
                </a:solidFill>
                <a:latin typeface="华文细黑" panose="02010600040101010101" pitchFamily="2" charset="-122"/>
              </a:rPr>
              <a:t> </a:t>
            </a:r>
            <a:endParaRPr lang="zh-CN" altLang="en-US" sz="3400" dirty="0">
              <a:solidFill>
                <a:srgbClr val="FF0000"/>
              </a:solidFill>
              <a:latin typeface="华文细黑" panose="02010600040101010101" pitchFamily="2" charset="-122"/>
            </a:endParaRPr>
          </a:p>
        </p:txBody>
      </p:sp>
      <p:sp>
        <p:nvSpPr>
          <p:cNvPr id="108548" name="Text Box 3"/>
          <p:cNvSpPr txBox="1">
            <a:spLocks noChangeArrowheads="1"/>
          </p:cNvSpPr>
          <p:nvPr/>
        </p:nvSpPr>
        <p:spPr bwMode="auto">
          <a:xfrm>
            <a:off x="685800" y="990600"/>
            <a:ext cx="8458200" cy="470898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ea typeface="华文细黑" panose="02010600040101010101" pitchFamily="2" charset="-122"/>
              </a:rPr>
              <a:t>        属性文法由翻译文法和有关的属性计算规则组成。</a:t>
            </a:r>
            <a:endParaRPr kumimoji="1" lang="zh-CN" altLang="en-US" sz="2400" b="1" dirty="0">
              <a:ea typeface="华文细黑" panose="02010600040101010101" pitchFamily="2" charset="-122"/>
            </a:endParaRPr>
          </a:p>
          <a:p>
            <a:pPr eaLnBrk="1" hangingPunct="1">
              <a:spcBef>
                <a:spcPct val="50000"/>
              </a:spcBef>
            </a:pPr>
            <a:r>
              <a:rPr kumimoji="1" lang="zh-CN" altLang="en-US" sz="2400" b="1" dirty="0">
                <a:ea typeface="华文细黑" panose="02010600040101010101" pitchFamily="2" charset="-122"/>
              </a:rPr>
              <a:t>如果属性计算规则给的不当，就不能保证所有的属性计算出来。</a:t>
            </a:r>
            <a:endParaRPr kumimoji="1" lang="zh-CN" altLang="en-US" sz="2400" b="1" dirty="0">
              <a:ea typeface="华文细黑" panose="02010600040101010101" pitchFamily="2" charset="-122"/>
            </a:endParaRPr>
          </a:p>
          <a:p>
            <a:pPr eaLnBrk="1" hangingPunct="1">
              <a:spcBef>
                <a:spcPct val="50000"/>
              </a:spcBef>
            </a:pPr>
            <a:r>
              <a:rPr kumimoji="1" lang="zh-CN" altLang="en-US" sz="2400" b="1" dirty="0">
                <a:ea typeface="华文细黑" panose="02010600040101010101" pitchFamily="2" charset="-122"/>
              </a:rPr>
              <a:t>        那么如何才能保证所有属性都能计算出来呢？对于不同的</a:t>
            </a:r>
            <a:endParaRPr kumimoji="1" lang="zh-CN" altLang="en-US" sz="2400" b="1" dirty="0">
              <a:ea typeface="华文细黑" panose="02010600040101010101" pitchFamily="2" charset="-122"/>
            </a:endParaRPr>
          </a:p>
          <a:p>
            <a:pPr eaLnBrk="1" hangingPunct="1">
              <a:spcBef>
                <a:spcPct val="50000"/>
              </a:spcBef>
            </a:pPr>
            <a:r>
              <a:rPr kumimoji="1" lang="zh-CN" altLang="en-US" sz="2400" b="1" dirty="0">
                <a:ea typeface="华文细黑" panose="02010600040101010101" pitchFamily="2" charset="-122"/>
              </a:rPr>
              <a:t>分析方法有不同的要求。</a:t>
            </a:r>
            <a:endParaRPr kumimoji="1" lang="en-US" altLang="zh-CN" sz="2400" b="1" dirty="0">
              <a:ea typeface="华文细黑" panose="02010600040101010101" pitchFamily="2" charset="-122"/>
            </a:endParaRPr>
          </a:p>
          <a:p>
            <a:pPr eaLnBrk="1" hangingPunct="1">
              <a:spcBef>
                <a:spcPct val="50000"/>
              </a:spcBef>
            </a:pPr>
            <a:r>
              <a:rPr kumimoji="1" lang="zh-CN" altLang="en-US" sz="2400" b="1" dirty="0">
                <a:ea typeface="华文细黑" panose="02010600040101010101" pitchFamily="2" charset="-122"/>
              </a:rPr>
              <a:t>       下面我们介绍对于自顶向下的分析方法，如何保证所有属性能计算出来，这就是</a:t>
            </a:r>
            <a:r>
              <a:rPr kumimoji="1" lang="en-US" altLang="zh-CN" sz="2400" b="1" dirty="0">
                <a:solidFill>
                  <a:srgbClr val="000000"/>
                </a:solidFill>
                <a:latin typeface="华文细黑" panose="02010600040101010101" pitchFamily="2" charset="-122"/>
                <a:ea typeface="华文细黑" panose="02010600040101010101" pitchFamily="2" charset="-122"/>
              </a:rPr>
              <a:t>L-</a:t>
            </a:r>
            <a:r>
              <a:rPr kumimoji="1" lang="zh-CN" altLang="en-US" sz="2400" b="1" dirty="0">
                <a:solidFill>
                  <a:srgbClr val="000000"/>
                </a:solidFill>
                <a:latin typeface="华文细黑" panose="02010600040101010101" pitchFamily="2" charset="-122"/>
                <a:ea typeface="华文细黑" panose="02010600040101010101" pitchFamily="2" charset="-122"/>
              </a:rPr>
              <a:t>属性文法</a:t>
            </a:r>
            <a:r>
              <a:rPr kumimoji="1" lang="zh-CN" altLang="en-US" sz="2400" b="1" dirty="0">
                <a:ea typeface="华文细黑" panose="02010600040101010101" pitchFamily="2" charset="-122"/>
              </a:rPr>
              <a:t> 。</a:t>
            </a:r>
            <a:endParaRPr kumimoji="1" lang="zh-CN" altLang="en-US" sz="2400" b="1" dirty="0">
              <a:ea typeface="华文细黑" panose="02010600040101010101" pitchFamily="2" charset="-122"/>
            </a:endParaRPr>
          </a:p>
          <a:p>
            <a:pPr eaLnBrk="1" hangingPunct="1">
              <a:spcBef>
                <a:spcPct val="50000"/>
              </a:spcBef>
            </a:pPr>
            <a:endParaRPr kumimoji="1" lang="zh-CN" altLang="en-US" sz="2400" b="1" dirty="0">
              <a:ea typeface="华文细黑" panose="02010600040101010101" pitchFamily="2" charset="-122"/>
            </a:endParaRPr>
          </a:p>
          <a:p>
            <a:pPr eaLnBrk="1" hangingPunct="1">
              <a:spcBef>
                <a:spcPct val="50000"/>
              </a:spcBef>
            </a:pPr>
            <a:r>
              <a:rPr kumimoji="1" lang="en-US" altLang="zh-CN" sz="2400" b="1" dirty="0">
                <a:solidFill>
                  <a:srgbClr val="000000"/>
                </a:solidFill>
                <a:ea typeface="华文细黑" panose="02010600040101010101" pitchFamily="2" charset="-122"/>
              </a:rPr>
              <a:t>&lt;</a:t>
            </a:r>
            <a:r>
              <a:rPr kumimoji="1" lang="zh-CN" altLang="en-US" sz="2400" b="1" dirty="0">
                <a:solidFill>
                  <a:srgbClr val="000000"/>
                </a:solidFill>
                <a:ea typeface="华文细黑" panose="02010600040101010101" pitchFamily="2" charset="-122"/>
              </a:rPr>
              <a:t>声明语句</a:t>
            </a:r>
            <a:r>
              <a:rPr kumimoji="1" lang="en-US" altLang="zh-CN" sz="2400" b="1" dirty="0">
                <a:solidFill>
                  <a:srgbClr val="000000"/>
                </a:solidFill>
                <a:ea typeface="华文细黑" panose="02010600040101010101" pitchFamily="2" charset="-122"/>
              </a:rPr>
              <a:t>&gt;→</a:t>
            </a:r>
            <a:r>
              <a:rPr kumimoji="1" lang="en-US" altLang="zh-CN" sz="2400" b="1" dirty="0" err="1">
                <a:solidFill>
                  <a:srgbClr val="000000"/>
                </a:solidFill>
                <a:ea typeface="华文细黑" panose="02010600040101010101" pitchFamily="2" charset="-122"/>
              </a:rPr>
              <a:t>TYPE</a:t>
            </a:r>
            <a:r>
              <a:rPr kumimoji="1" lang="en-US" altLang="zh-CN" sz="2400" b="1" baseline="-30000" dirty="0" err="1">
                <a:solidFill>
                  <a:srgbClr val="FF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ID</a:t>
            </a:r>
            <a:r>
              <a:rPr kumimoji="1" lang="en-US" altLang="zh-CN" sz="2400" b="1" baseline="-30000" dirty="0" err="1">
                <a:solidFill>
                  <a:srgbClr val="FF0000"/>
                </a:solidFill>
                <a:ea typeface="华文细黑" panose="02010600040101010101" pitchFamily="2" charset="-122"/>
              </a:rPr>
              <a:t>↑n</a:t>
            </a:r>
            <a:r>
              <a:rPr kumimoji="1" lang="en-US" altLang="zh-CN" sz="24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@SET_TYPE</a:t>
            </a:r>
            <a:r>
              <a:rPr kumimoji="1" lang="en-US" altLang="zh-CN" sz="2400" b="1" baseline="-30000" dirty="0">
                <a:solidFill>
                  <a:srgbClr val="FF0000"/>
                </a:solidFill>
                <a:ea typeface="华文细黑" panose="02010600040101010101" pitchFamily="2" charset="-122"/>
              </a:rPr>
              <a:t>↓n1,t1</a:t>
            </a:r>
            <a:r>
              <a:rPr kumimoji="1" lang="en-US" altLang="zh-CN" sz="24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 &lt;</a:t>
            </a:r>
            <a:r>
              <a:rPr kumimoji="1" lang="zh-CN" altLang="en-US" sz="2400" b="1" dirty="0">
                <a:solidFill>
                  <a:srgbClr val="000000"/>
                </a:solidFill>
                <a:ea typeface="华文细黑" panose="02010600040101010101" pitchFamily="2" charset="-122"/>
              </a:rPr>
              <a:t>变量表</a:t>
            </a:r>
            <a:r>
              <a:rPr kumimoji="1" lang="zh-CN" altLang="en-US" sz="2400" b="1" baseline="-30000" dirty="0">
                <a:solidFill>
                  <a:srgbClr val="FF0000"/>
                </a:solidFill>
                <a:ea typeface="华文细黑" panose="02010600040101010101" pitchFamily="2" charset="-122"/>
              </a:rPr>
              <a:t>↓</a:t>
            </a:r>
            <a:r>
              <a:rPr kumimoji="1" lang="en-US" altLang="zh-CN" sz="2400" b="1" baseline="-30000" dirty="0">
                <a:solidFill>
                  <a:srgbClr val="FF0000"/>
                </a:solidFill>
                <a:ea typeface="华文细黑" panose="02010600040101010101" pitchFamily="2" charset="-122"/>
              </a:rPr>
              <a:t>t2</a:t>
            </a:r>
            <a:r>
              <a:rPr kumimoji="1" lang="en-US" altLang="zh-CN" sz="2400" b="1" baseline="-30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&gt;</a:t>
            </a:r>
            <a:r>
              <a:rPr kumimoji="1" lang="en-US" altLang="zh-CN" sz="2400" b="1" baseline="-30000"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b="1" dirty="0">
                <a:solidFill>
                  <a:srgbClr val="000000"/>
                </a:solidFill>
                <a:ea typeface="华文细黑" panose="02010600040101010101" pitchFamily="2" charset="-122"/>
              </a:rPr>
              <a:t>                     属性求值规则： </a:t>
            </a:r>
            <a:r>
              <a:rPr kumimoji="1" lang="en-US" altLang="zh-CN" sz="2400" b="1" dirty="0">
                <a:solidFill>
                  <a:srgbClr val="00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2</a:t>
            </a:r>
            <a:r>
              <a:rPr kumimoji="1" lang="en-US" altLang="zh-CN" sz="2400" b="1" dirty="0">
                <a:solidFill>
                  <a:srgbClr val="000000"/>
                </a:solidFill>
                <a:ea typeface="华文细黑" panose="02010600040101010101" pitchFamily="2" charset="-122"/>
              </a:rPr>
              <a:t>=t</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t</a:t>
            </a:r>
            <a:r>
              <a:rPr kumimoji="1" lang="en-US" altLang="zh-CN" sz="2400" b="1" baseline="-30000" dirty="0">
                <a:solidFill>
                  <a:srgbClr val="000000"/>
                </a:solidFill>
                <a:ea typeface="华文细黑" panose="02010600040101010101" pitchFamily="2" charset="-122"/>
              </a:rPr>
              <a:t>1</a:t>
            </a:r>
            <a:r>
              <a:rPr kumimoji="1" lang="en-US" altLang="zh-CN" sz="2400" b="1" dirty="0">
                <a:solidFill>
                  <a:srgbClr val="000000"/>
                </a:solidFill>
                <a:ea typeface="华文细黑" panose="02010600040101010101" pitchFamily="2" charset="-122"/>
              </a:rPr>
              <a:t>=t </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n</a:t>
            </a:r>
            <a:r>
              <a:rPr kumimoji="1" lang="en-US" altLang="zh-CN" sz="2400" b="1" baseline="-30000" dirty="0">
                <a:solidFill>
                  <a:srgbClr val="000000"/>
                </a:solidFill>
                <a:ea typeface="华文细黑" panose="02010600040101010101" pitchFamily="2" charset="-122"/>
              </a:rPr>
              <a:t>1</a:t>
            </a:r>
            <a:r>
              <a:rPr kumimoji="1" lang="en-US" altLang="zh-CN" sz="2400" b="1" dirty="0">
                <a:solidFill>
                  <a:srgbClr val="000000"/>
                </a:solidFill>
                <a:ea typeface="华文细黑" panose="02010600040101010101" pitchFamily="2" charset="-122"/>
              </a:rPr>
              <a:t>=n</a:t>
            </a:r>
            <a:endParaRPr kumimoji="1" lang="zh-CN" altLang="en-US" sz="2400" b="1"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Effect transition="in" filter="fade">
                                      <p:cBhvr>
                                        <p:cTn id="7" dur="500"/>
                                        <p:tgtEl>
                                          <p:spTgt spid="1085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8548">
                                            <p:txEl>
                                              <p:pRg st="1" end="1"/>
                                            </p:txEl>
                                          </p:spTgt>
                                        </p:tgtEl>
                                        <p:attrNameLst>
                                          <p:attrName>style.visibility</p:attrName>
                                        </p:attrNameLst>
                                      </p:cBhvr>
                                      <p:to>
                                        <p:strVal val="visible"/>
                                      </p:to>
                                    </p:set>
                                    <p:animEffect transition="in" filter="fade">
                                      <p:cBhvr>
                                        <p:cTn id="10" dur="500"/>
                                        <p:tgtEl>
                                          <p:spTgt spid="10854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8548">
                                            <p:txEl>
                                              <p:pRg st="2" end="2"/>
                                            </p:txEl>
                                          </p:spTgt>
                                        </p:tgtEl>
                                        <p:attrNameLst>
                                          <p:attrName>style.visibility</p:attrName>
                                        </p:attrNameLst>
                                      </p:cBhvr>
                                      <p:to>
                                        <p:strVal val="visible"/>
                                      </p:to>
                                    </p:set>
                                    <p:animEffect transition="in" filter="fade">
                                      <p:cBhvr>
                                        <p:cTn id="15" dur="500"/>
                                        <p:tgtEl>
                                          <p:spTgt spid="10854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8548">
                                            <p:txEl>
                                              <p:pRg st="3" end="3"/>
                                            </p:txEl>
                                          </p:spTgt>
                                        </p:tgtEl>
                                        <p:attrNameLst>
                                          <p:attrName>style.visibility</p:attrName>
                                        </p:attrNameLst>
                                      </p:cBhvr>
                                      <p:to>
                                        <p:strVal val="visible"/>
                                      </p:to>
                                    </p:set>
                                    <p:animEffect transition="in" filter="fade">
                                      <p:cBhvr>
                                        <p:cTn id="18" dur="500"/>
                                        <p:tgtEl>
                                          <p:spTgt spid="10854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8548">
                                            <p:txEl>
                                              <p:pRg st="4" end="4"/>
                                            </p:txEl>
                                          </p:spTgt>
                                        </p:tgtEl>
                                        <p:attrNameLst>
                                          <p:attrName>style.visibility</p:attrName>
                                        </p:attrNameLst>
                                      </p:cBhvr>
                                      <p:to>
                                        <p:strVal val="visible"/>
                                      </p:to>
                                    </p:set>
                                    <p:animEffect transition="in" filter="fade">
                                      <p:cBhvr>
                                        <p:cTn id="23" dur="500"/>
                                        <p:tgtEl>
                                          <p:spTgt spid="10854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8548">
                                            <p:txEl>
                                              <p:pRg st="6" end="6"/>
                                            </p:txEl>
                                          </p:spTgt>
                                        </p:tgtEl>
                                        <p:attrNameLst>
                                          <p:attrName>style.visibility</p:attrName>
                                        </p:attrNameLst>
                                      </p:cBhvr>
                                      <p:to>
                                        <p:strVal val="visible"/>
                                      </p:to>
                                    </p:set>
                                    <p:animEffect transition="in" filter="wipe(left)">
                                      <p:cBhvr>
                                        <p:cTn id="28" dur="500"/>
                                        <p:tgtEl>
                                          <p:spTgt spid="108548">
                                            <p:txEl>
                                              <p:pRg st="6" end="6"/>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108548">
                                            <p:txEl>
                                              <p:pRg st="7" end="7"/>
                                            </p:txEl>
                                          </p:spTgt>
                                        </p:tgtEl>
                                        <p:attrNameLst>
                                          <p:attrName>style.visibility</p:attrName>
                                        </p:attrNameLst>
                                      </p:cBhvr>
                                      <p:to>
                                        <p:strVal val="visible"/>
                                      </p:to>
                                    </p:set>
                                    <p:animEffect transition="in" filter="wipe(left)">
                                      <p:cBhvr>
                                        <p:cTn id="31" dur="500"/>
                                        <p:tgtEl>
                                          <p:spTgt spid="1085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D3A8D28-BE9D-4A9A-AD4C-8FAD91A24859}"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10595" name="Rectangle 2"/>
          <p:cNvSpPr>
            <a:spLocks noGrp="1" noChangeArrowheads="1"/>
          </p:cNvSpPr>
          <p:nvPr>
            <p:ph type="title"/>
          </p:nvPr>
        </p:nvSpPr>
        <p:spPr>
          <a:xfrm>
            <a:off x="685800" y="152400"/>
            <a:ext cx="7772400" cy="457200"/>
          </a:xfrm>
        </p:spPr>
        <p:txBody>
          <a:bodyPr anchor="ctr"/>
          <a:lstStyle/>
          <a:p>
            <a:pPr eaLnBrk="1" hangingPunct="1"/>
            <a:r>
              <a:rPr lang="en-US" altLang="zh-CN" sz="3400" b="1" dirty="0">
                <a:solidFill>
                  <a:srgbClr val="FF0000"/>
                </a:solidFill>
                <a:latin typeface="Times New Roman" panose="02020603050405020304" pitchFamily="18" charset="0"/>
                <a:cs typeface="Times New Roman" panose="02020603050405020304" pitchFamily="18" charset="0"/>
              </a:rPr>
              <a:t>8.4 L-</a:t>
            </a:r>
            <a:r>
              <a:rPr lang="zh-CN" altLang="en-US" sz="3400" b="1" dirty="0">
                <a:solidFill>
                  <a:srgbClr val="FF0000"/>
                </a:solidFill>
                <a:latin typeface="Times New Roman" panose="02020603050405020304" pitchFamily="18" charset="0"/>
                <a:cs typeface="Times New Roman" panose="02020603050405020304" pitchFamily="18" charset="0"/>
              </a:rPr>
              <a:t>属性文法的自顶向下翻译</a:t>
            </a:r>
            <a:r>
              <a:rPr lang="zh-CN" altLang="en-US" sz="3400" dirty="0">
                <a:solidFill>
                  <a:srgbClr val="FF0000"/>
                </a:solidFill>
                <a:latin typeface="Times New Roman" panose="02020603050405020304" pitchFamily="18" charset="0"/>
                <a:cs typeface="Times New Roman" panose="02020603050405020304" pitchFamily="18" charset="0"/>
              </a:rPr>
              <a:t> </a:t>
            </a:r>
            <a:endParaRPr lang="zh-CN" altLang="en-US" sz="3400" dirty="0">
              <a:solidFill>
                <a:srgbClr val="FF0000"/>
              </a:solidFill>
              <a:latin typeface="Times New Roman" panose="02020603050405020304" pitchFamily="18" charset="0"/>
              <a:cs typeface="Times New Roman" panose="02020603050405020304" pitchFamily="18" charset="0"/>
            </a:endParaRPr>
          </a:p>
        </p:txBody>
      </p:sp>
      <p:sp>
        <p:nvSpPr>
          <p:cNvPr id="110596" name="Text Box 3"/>
          <p:cNvSpPr txBox="1">
            <a:spLocks noChangeArrowheads="1"/>
          </p:cNvSpPr>
          <p:nvPr/>
        </p:nvSpPr>
        <p:spPr bwMode="auto">
          <a:xfrm>
            <a:off x="611560" y="1557338"/>
            <a:ext cx="853244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L-</a:t>
            </a:r>
            <a:r>
              <a:rPr kumimoji="1" lang="zh-CN" altLang="en-US" sz="2400" b="1" dirty="0">
                <a:solidFill>
                  <a:srgbClr val="000000"/>
                </a:solidFill>
                <a:ea typeface="华文细黑" panose="02010600040101010101" pitchFamily="2" charset="-122"/>
              </a:rPr>
              <a:t>属性的作用是保证可以按照自顶向下的有序方式来计算属性值，即按照自顶向下的有序方式对某个属性求值时，所需要的基本值已知。</a:t>
            </a:r>
            <a:endParaRPr kumimoji="1" lang="zh-CN" altLang="en-US" sz="2400" b="1" dirty="0">
              <a:solidFill>
                <a:srgbClr val="000000"/>
              </a:solidFill>
              <a:ea typeface="华文细黑" panose="02010600040101010101" pitchFamily="2" charset="-122"/>
            </a:endParaRPr>
          </a:p>
          <a:p>
            <a:pPr eaLnBrk="1" hangingPunct="1">
              <a:spcBef>
                <a:spcPct val="50000"/>
              </a:spcBef>
            </a:pPr>
            <a:r>
              <a:rPr kumimoji="1" lang="zh-CN" altLang="en-US" sz="24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L-</a:t>
            </a:r>
            <a:r>
              <a:rPr kumimoji="1" lang="zh-CN" altLang="en-US" sz="2400" b="1" dirty="0">
                <a:solidFill>
                  <a:srgbClr val="000000"/>
                </a:solidFill>
                <a:ea typeface="华文细黑" panose="02010600040101010101" pitchFamily="2" charset="-122"/>
              </a:rPr>
              <a:t>属性文法</a:t>
            </a:r>
            <a:r>
              <a:rPr kumimoji="1" lang="zh-CN" altLang="en-US" sz="2400" b="1" dirty="0">
                <a:ea typeface="华文细黑" panose="02010600040101010101" pitchFamily="2" charset="-122"/>
              </a:rPr>
              <a:t>定义：</a:t>
            </a:r>
            <a:endParaRPr kumimoji="1" lang="zh-CN" altLang="en-US" sz="2400" b="1" dirty="0">
              <a:ea typeface="华文细黑" panose="02010600040101010101" pitchFamily="2" charset="-122"/>
            </a:endParaRPr>
          </a:p>
          <a:p>
            <a:pPr eaLnBrk="1" hangingPunct="1">
              <a:spcBef>
                <a:spcPct val="50000"/>
              </a:spcBef>
            </a:pPr>
            <a:r>
              <a:rPr kumimoji="1" lang="zh-CN" altLang="en-US" sz="2400" b="1" dirty="0">
                <a:ea typeface="华文细黑" panose="02010600040101010101" pitchFamily="2" charset="-122"/>
              </a:rPr>
              <a:t>        一个语法制导定义是</a:t>
            </a:r>
            <a:r>
              <a:rPr kumimoji="1" lang="en-US" altLang="zh-CN" sz="2400" b="1" dirty="0">
                <a:ea typeface="华文细黑" panose="02010600040101010101" pitchFamily="2" charset="-122"/>
              </a:rPr>
              <a:t>L-</a:t>
            </a:r>
            <a:r>
              <a:rPr kumimoji="1" lang="zh-CN" altLang="en-US" sz="2400" b="1" dirty="0">
                <a:ea typeface="华文细黑" panose="02010600040101010101" pitchFamily="2" charset="-122"/>
              </a:rPr>
              <a:t>属性定义，如果对于属性文法</a:t>
            </a:r>
            <a:r>
              <a:rPr kumimoji="1" lang="en-US" altLang="zh-CN" sz="2400" b="1" dirty="0">
                <a:ea typeface="华文细黑" panose="02010600040101010101" pitchFamily="2" charset="-122"/>
              </a:rPr>
              <a:t>AG</a:t>
            </a:r>
            <a:r>
              <a:rPr kumimoji="1" lang="zh-CN" altLang="en-US" sz="2400" b="1" dirty="0">
                <a:ea typeface="华文细黑" panose="02010600040101010101" pitchFamily="2" charset="-122"/>
              </a:rPr>
              <a:t>中的任一产生式  </a:t>
            </a:r>
            <a:r>
              <a:rPr kumimoji="1" lang="en-US" altLang="zh-CN" sz="2400" b="1" dirty="0">
                <a:ea typeface="华文细黑" panose="02010600040101010101" pitchFamily="2" charset="-122"/>
              </a:rPr>
              <a:t>A-&gt;X</a:t>
            </a:r>
            <a:r>
              <a:rPr kumimoji="1" lang="en-US" altLang="zh-CN" sz="2400" b="1" baseline="-25000" dirty="0">
                <a:ea typeface="华文细黑" panose="02010600040101010101" pitchFamily="2" charset="-122"/>
              </a:rPr>
              <a:t>1</a:t>
            </a:r>
            <a:r>
              <a:rPr kumimoji="1" lang="en-US" altLang="zh-CN" sz="2400" b="1" dirty="0">
                <a:ea typeface="华文细黑" panose="02010600040101010101" pitchFamily="2" charset="-122"/>
              </a:rPr>
              <a:t>X</a:t>
            </a:r>
            <a:r>
              <a:rPr kumimoji="1" lang="en-US" altLang="zh-CN" sz="2400" b="1" baseline="-25000" dirty="0">
                <a:ea typeface="华文细黑" panose="02010600040101010101" pitchFamily="2" charset="-122"/>
              </a:rPr>
              <a:t>2</a:t>
            </a:r>
            <a:r>
              <a:rPr kumimoji="1" lang="en-US" altLang="zh-CN" sz="2400" b="1" dirty="0">
                <a:ea typeface="华文细黑" panose="02010600040101010101" pitchFamily="2" charset="-122"/>
              </a:rPr>
              <a:t>…X</a:t>
            </a:r>
            <a:r>
              <a:rPr kumimoji="1" lang="en-US" altLang="zh-CN" sz="2400" b="1" baseline="-25000" dirty="0">
                <a:ea typeface="华文细黑" panose="02010600040101010101" pitchFamily="2" charset="-122"/>
              </a:rPr>
              <a:t>i</a:t>
            </a:r>
            <a:r>
              <a:rPr kumimoji="1" lang="en-US" altLang="zh-CN" sz="2400" b="1" dirty="0">
                <a:ea typeface="华文细黑" panose="02010600040101010101" pitchFamily="2" charset="-122"/>
              </a:rPr>
              <a:t>…. </a:t>
            </a:r>
            <a:r>
              <a:rPr kumimoji="1" lang="en-US" altLang="zh-CN" sz="2400" b="1" dirty="0" err="1">
                <a:ea typeface="华文细黑" panose="02010600040101010101" pitchFamily="2" charset="-122"/>
              </a:rPr>
              <a:t>X</a:t>
            </a:r>
            <a:r>
              <a:rPr kumimoji="1" lang="en-US" altLang="zh-CN" sz="2400" b="1" baseline="-25000" dirty="0" err="1">
                <a:ea typeface="华文细黑" panose="02010600040101010101" pitchFamily="2" charset="-122"/>
              </a:rPr>
              <a:t>n</a:t>
            </a:r>
            <a:r>
              <a:rPr kumimoji="1" lang="en-US" altLang="zh-CN" sz="2400" b="1" baseline="-25000" dirty="0">
                <a:ea typeface="华文细黑" panose="02010600040101010101" pitchFamily="2" charset="-122"/>
              </a:rPr>
              <a:t> </a:t>
            </a:r>
            <a:r>
              <a:rPr kumimoji="1" lang="zh-CN" altLang="en-US" sz="2400" b="1" dirty="0">
                <a:ea typeface="华文细黑" panose="02010600040101010101" pitchFamily="2" charset="-122"/>
              </a:rPr>
              <a:t>，其每个语义规则中的每一个属性都是一个综合属性，或是</a:t>
            </a:r>
            <a:r>
              <a:rPr kumimoji="1" lang="en-US" altLang="zh-CN" sz="2400" b="1" dirty="0">
                <a:ea typeface="华文细黑" panose="02010600040101010101" pitchFamily="2" charset="-122"/>
              </a:rPr>
              <a:t>Xi</a:t>
            </a:r>
            <a:r>
              <a:rPr kumimoji="1" lang="zh-CN" altLang="en-US" sz="2400" b="1" dirty="0">
                <a:ea typeface="华文细黑" panose="02010600040101010101" pitchFamily="2" charset="-122"/>
              </a:rPr>
              <a:t>（</a:t>
            </a:r>
            <a:r>
              <a:rPr kumimoji="1" lang="en-US" altLang="zh-CN" sz="2400" b="1" dirty="0">
                <a:ea typeface="华文细黑" panose="02010600040101010101" pitchFamily="2" charset="-122"/>
              </a:rPr>
              <a:t>1≤i≤n</a:t>
            </a:r>
            <a:r>
              <a:rPr kumimoji="1" lang="zh-CN" altLang="en-US" sz="2400" b="1" dirty="0">
                <a:ea typeface="华文细黑" panose="02010600040101010101" pitchFamily="2" charset="-122"/>
              </a:rPr>
              <a:t>） 的一个继承属性，这一继承属性只依赖于</a:t>
            </a:r>
            <a:r>
              <a:rPr kumimoji="1" lang="en-US" altLang="zh-CN" sz="2400" b="1" dirty="0">
                <a:ea typeface="华文细黑" panose="02010600040101010101" pitchFamily="2" charset="-122"/>
              </a:rPr>
              <a:t>A</a:t>
            </a:r>
            <a:r>
              <a:rPr kumimoji="1" lang="zh-CN" altLang="en-US" sz="2400" b="1" dirty="0">
                <a:ea typeface="华文细黑" panose="02010600040101010101" pitchFamily="2" charset="-122"/>
              </a:rPr>
              <a:t>的继承属性和</a:t>
            </a:r>
            <a:r>
              <a:rPr kumimoji="1" lang="en-US" altLang="zh-CN" sz="2400" b="1" dirty="0">
                <a:ea typeface="华文细黑" panose="02010600040101010101" pitchFamily="2" charset="-122"/>
              </a:rPr>
              <a:t>Xi</a:t>
            </a:r>
            <a:r>
              <a:rPr kumimoji="1" lang="zh-CN" altLang="en-US" sz="2400" b="1" dirty="0">
                <a:ea typeface="华文细黑" panose="02010600040101010101" pitchFamily="2" charset="-122"/>
              </a:rPr>
              <a:t>的左边符号</a:t>
            </a:r>
            <a:r>
              <a:rPr kumimoji="1" lang="en-US" altLang="zh-CN" sz="2400" b="1" dirty="0">
                <a:ea typeface="华文细黑" panose="02010600040101010101" pitchFamily="2" charset="-122"/>
              </a:rPr>
              <a:t>X</a:t>
            </a:r>
            <a:r>
              <a:rPr kumimoji="1" lang="en-US" altLang="zh-CN" sz="2400" b="1" baseline="-25000" dirty="0">
                <a:ea typeface="华文细黑" panose="02010600040101010101" pitchFamily="2" charset="-122"/>
              </a:rPr>
              <a:t>1</a:t>
            </a:r>
            <a:r>
              <a:rPr kumimoji="1" lang="zh-CN" altLang="en-US" sz="2400" b="1" dirty="0">
                <a:ea typeface="华文细黑" panose="02010600040101010101" pitchFamily="2" charset="-122"/>
              </a:rPr>
              <a:t>，</a:t>
            </a:r>
            <a:r>
              <a:rPr kumimoji="1" lang="en-US" altLang="zh-CN" sz="2400" b="1" dirty="0">
                <a:ea typeface="华文细黑" panose="02010600040101010101" pitchFamily="2" charset="-122"/>
              </a:rPr>
              <a:t>X</a:t>
            </a:r>
            <a:r>
              <a:rPr kumimoji="1" lang="en-US" altLang="zh-CN" sz="2400" b="1" baseline="-25000" dirty="0">
                <a:ea typeface="华文细黑" panose="02010600040101010101" pitchFamily="2" charset="-122"/>
              </a:rPr>
              <a:t>2</a:t>
            </a:r>
            <a:r>
              <a:rPr kumimoji="1" lang="zh-CN" altLang="en-US" sz="2400" b="1" dirty="0">
                <a:ea typeface="华文细黑" panose="02010600040101010101" pitchFamily="2" charset="-122"/>
              </a:rPr>
              <a:t>，</a:t>
            </a:r>
            <a:r>
              <a:rPr kumimoji="1" lang="en-US" altLang="zh-CN" sz="2400" b="1" dirty="0">
                <a:latin typeface="华文细黑" panose="02010600040101010101" pitchFamily="2" charset="-122"/>
                <a:ea typeface="华文细黑" panose="02010600040101010101" pitchFamily="2" charset="-122"/>
              </a:rPr>
              <a:t>…</a:t>
            </a:r>
            <a:r>
              <a:rPr kumimoji="1" lang="zh-CN" altLang="en-US" sz="2400" b="1" dirty="0">
                <a:ea typeface="华文细黑" panose="02010600040101010101" pitchFamily="2" charset="-122"/>
              </a:rPr>
              <a:t>，</a:t>
            </a:r>
            <a:r>
              <a:rPr kumimoji="1" lang="en-US" altLang="zh-CN" sz="2400" b="1" dirty="0">
                <a:ea typeface="华文细黑" panose="02010600040101010101" pitchFamily="2" charset="-122"/>
              </a:rPr>
              <a:t>X</a:t>
            </a:r>
            <a:r>
              <a:rPr kumimoji="1" lang="en-US" altLang="zh-CN" sz="2400" b="1" baseline="-25000" dirty="0">
                <a:ea typeface="华文细黑" panose="02010600040101010101" pitchFamily="2" charset="-122"/>
              </a:rPr>
              <a:t>i-1</a:t>
            </a:r>
            <a:r>
              <a:rPr kumimoji="1" lang="zh-CN" altLang="en-US" sz="2400" b="1" dirty="0">
                <a:ea typeface="华文细黑" panose="02010600040101010101" pitchFamily="2" charset="-122"/>
              </a:rPr>
              <a:t>的属性。</a:t>
            </a:r>
            <a:endParaRPr kumimoji="1" lang="zh-CN" altLang="en-US" sz="2400" b="1" dirty="0">
              <a:ea typeface="华文细黑" panose="02010600040101010101" pitchFamily="2" charset="-122"/>
            </a:endParaRPr>
          </a:p>
        </p:txBody>
      </p:sp>
      <p:sp>
        <p:nvSpPr>
          <p:cNvPr id="110597" name="Rectangle 4"/>
          <p:cNvSpPr>
            <a:spLocks noChangeArrowheads="1"/>
          </p:cNvSpPr>
          <p:nvPr/>
        </p:nvSpPr>
        <p:spPr bwMode="auto">
          <a:xfrm>
            <a:off x="685800" y="83661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66"/>
                </a:solidFill>
                <a:ea typeface="华文细黑" panose="02010600040101010101" pitchFamily="2" charset="-122"/>
                <a:cs typeface="Times New Roman" panose="02020603050405020304" pitchFamily="18" charset="0"/>
              </a:rPr>
              <a:t>8.4.1  L-</a:t>
            </a:r>
            <a:r>
              <a:rPr lang="zh-CN" altLang="en-US" b="1" dirty="0">
                <a:solidFill>
                  <a:srgbClr val="000066"/>
                </a:solidFill>
                <a:ea typeface="华文细黑" panose="02010600040101010101" pitchFamily="2" charset="-122"/>
                <a:cs typeface="Times New Roman" panose="02020603050405020304" pitchFamily="18" charset="0"/>
              </a:rPr>
              <a:t>属性文法</a:t>
            </a:r>
            <a:r>
              <a:rPr lang="zh-CN" altLang="en-US" sz="2900" dirty="0">
                <a:solidFill>
                  <a:srgbClr val="000066"/>
                </a:solidFill>
                <a:ea typeface="华文细黑" panose="02010600040101010101" pitchFamily="2" charset="-122"/>
                <a:cs typeface="Times New Roman" panose="02020603050405020304" pitchFamily="18" charset="0"/>
              </a:rPr>
              <a:t> </a:t>
            </a:r>
            <a:endParaRPr lang="zh-CN" altLang="en-US" sz="2900" dirty="0">
              <a:solidFill>
                <a:srgbClr val="000066"/>
              </a:solidFill>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Effect transition="in" filter="fade">
                                      <p:cBhvr>
                                        <p:cTn id="7" dur="500"/>
                                        <p:tgtEl>
                                          <p:spTgt spid="110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6">
                                            <p:txEl>
                                              <p:pRg st="1" end="1"/>
                                            </p:txEl>
                                          </p:spTgt>
                                        </p:tgtEl>
                                        <p:attrNameLst>
                                          <p:attrName>style.visibility</p:attrName>
                                        </p:attrNameLst>
                                      </p:cBhvr>
                                      <p:to>
                                        <p:strVal val="visible"/>
                                      </p:to>
                                    </p:set>
                                    <p:animEffect transition="in" filter="fade">
                                      <p:cBhvr>
                                        <p:cTn id="12" dur="500"/>
                                        <p:tgtEl>
                                          <p:spTgt spid="11059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0596">
                                            <p:txEl>
                                              <p:pRg st="2" end="2"/>
                                            </p:txEl>
                                          </p:spTgt>
                                        </p:tgtEl>
                                        <p:attrNameLst>
                                          <p:attrName>style.visibility</p:attrName>
                                        </p:attrNameLst>
                                      </p:cBhvr>
                                      <p:to>
                                        <p:strVal val="visible"/>
                                      </p:to>
                                    </p:set>
                                    <p:animEffect transition="in" filter="fade">
                                      <p:cBhvr>
                                        <p:cTn id="15" dur="500"/>
                                        <p:tgtEl>
                                          <p:spTgt spid="1105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87106E8-2460-4243-BB5B-AA1BA10F7A62}"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12643" name="Rectangle 2"/>
          <p:cNvSpPr>
            <a:spLocks noGrp="1" noChangeArrowheads="1"/>
          </p:cNvSpPr>
          <p:nvPr>
            <p:ph type="title"/>
          </p:nvPr>
        </p:nvSpPr>
        <p:spPr>
          <a:xfrm>
            <a:off x="685800" y="836613"/>
            <a:ext cx="7772400" cy="457200"/>
          </a:xfrm>
        </p:spPr>
        <p:txBody>
          <a:bodyPr anchor="ctr"/>
          <a:lstStyle/>
          <a:p>
            <a:pPr eaLnBrk="1" hangingPunct="1"/>
            <a:r>
              <a:rPr lang="en-US" altLang="zh-CN" sz="2800" b="1" dirty="0">
                <a:solidFill>
                  <a:srgbClr val="000066"/>
                </a:solidFill>
                <a:latin typeface="Times New Roman" panose="02020603050405020304" pitchFamily="18" charset="0"/>
                <a:cs typeface="Times New Roman" panose="02020603050405020304" pitchFamily="18" charset="0"/>
              </a:rPr>
              <a:t>8.4.1  L-</a:t>
            </a:r>
            <a:r>
              <a:rPr lang="zh-CN" altLang="en-US" sz="2800" b="1" dirty="0">
                <a:solidFill>
                  <a:srgbClr val="000066"/>
                </a:solidFill>
                <a:latin typeface="Times New Roman" panose="02020603050405020304" pitchFamily="18" charset="0"/>
                <a:cs typeface="Times New Roman" panose="02020603050405020304" pitchFamily="18" charset="0"/>
              </a:rPr>
              <a:t>属性文法</a:t>
            </a:r>
            <a:r>
              <a:rPr lang="zh-CN" altLang="en-US" sz="2900" dirty="0">
                <a:solidFill>
                  <a:srgbClr val="000066"/>
                </a:solidFill>
                <a:latin typeface="Times New Roman" panose="02020603050405020304" pitchFamily="18" charset="0"/>
                <a:cs typeface="Times New Roman" panose="02020603050405020304" pitchFamily="18" charset="0"/>
              </a:rPr>
              <a:t> </a:t>
            </a:r>
            <a:endParaRPr lang="zh-CN" altLang="en-US" sz="2900" dirty="0">
              <a:solidFill>
                <a:srgbClr val="000066"/>
              </a:solidFill>
              <a:latin typeface="Times New Roman" panose="02020603050405020304" pitchFamily="18" charset="0"/>
              <a:cs typeface="Times New Roman" panose="02020603050405020304" pitchFamily="18" charset="0"/>
            </a:endParaRPr>
          </a:p>
        </p:txBody>
      </p:sp>
      <p:sp>
        <p:nvSpPr>
          <p:cNvPr id="66564" name="Text Box 3"/>
          <p:cNvSpPr txBox="1">
            <a:spLocks noChangeArrowheads="1"/>
          </p:cNvSpPr>
          <p:nvPr/>
        </p:nvSpPr>
        <p:spPr bwMode="auto">
          <a:xfrm>
            <a:off x="685800" y="1308884"/>
            <a:ext cx="8350696" cy="406489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15000"/>
              </a:lnSpc>
              <a:spcAft>
                <a:spcPct val="20000"/>
              </a:spcAft>
            </a:pPr>
            <a:r>
              <a:rPr kumimoji="1" lang="en-US" altLang="zh-CN" sz="2000" b="1" dirty="0">
                <a:solidFill>
                  <a:srgbClr val="000000"/>
                </a:solidFill>
                <a:ea typeface="华文细黑" panose="02010600040101010101" pitchFamily="2" charset="-122"/>
                <a:cs typeface="Times New Roman" panose="02020603050405020304" pitchFamily="18" charset="0"/>
              </a:rPr>
              <a:t>L-</a:t>
            </a:r>
            <a:r>
              <a:rPr kumimoji="1" lang="zh-CN" altLang="en-US" sz="2000" b="1" dirty="0">
                <a:solidFill>
                  <a:srgbClr val="000000"/>
                </a:solidFill>
                <a:ea typeface="华文细黑" panose="02010600040101010101" pitchFamily="2" charset="-122"/>
                <a:cs typeface="Times New Roman" panose="02020603050405020304" pitchFamily="18" charset="0"/>
              </a:rPr>
              <a:t>属性文法</a:t>
            </a:r>
            <a:r>
              <a:rPr kumimoji="1" lang="zh-CN" altLang="en-US" sz="2000" b="1" dirty="0">
                <a:ea typeface="华文细黑" panose="02010600040101010101" pitchFamily="2" charset="-122"/>
                <a:cs typeface="Times New Roman" panose="02020603050405020304" pitchFamily="18" charset="0"/>
              </a:rPr>
              <a:t>满足如下的条件：</a:t>
            </a:r>
            <a:endParaRPr kumimoji="1" lang="zh-CN" altLang="en-US" sz="2000" b="1" dirty="0">
              <a:ea typeface="华文细黑" panose="02010600040101010101" pitchFamily="2" charset="-122"/>
              <a:cs typeface="Times New Roman" panose="02020603050405020304" pitchFamily="18" charset="0"/>
            </a:endParaRPr>
          </a:p>
          <a:p>
            <a:pPr>
              <a:lnSpc>
                <a:spcPct val="115000"/>
              </a:lnSpc>
              <a:spcAft>
                <a:spcPct val="20000"/>
              </a:spcAft>
            </a:pPr>
            <a:r>
              <a:rPr kumimoji="1" lang="zh-CN" altLang="en-US" sz="2000" b="1" dirty="0">
                <a:ea typeface="华文细黑" panose="02010600040101010101" pitchFamily="2" charset="-122"/>
                <a:cs typeface="Times New Roman" panose="02020603050405020304" pitchFamily="18" charset="0"/>
              </a:rPr>
              <a:t>       （</a:t>
            </a:r>
            <a:r>
              <a:rPr kumimoji="1" lang="en-US" altLang="zh-CN" sz="2000" b="1" dirty="0">
                <a:ea typeface="华文细黑" panose="02010600040101010101" pitchFamily="2" charset="-122"/>
                <a:cs typeface="Times New Roman" panose="02020603050405020304" pitchFamily="18" charset="0"/>
              </a:rPr>
              <a:t>1</a:t>
            </a:r>
            <a:r>
              <a:rPr kumimoji="1" lang="zh-CN" altLang="en-US" sz="2000" b="1" dirty="0">
                <a:ea typeface="华文细黑" panose="02010600040101010101" pitchFamily="2" charset="-122"/>
                <a:cs typeface="Times New Roman" panose="02020603050405020304" pitchFamily="18" charset="0"/>
              </a:rPr>
              <a:t>）</a:t>
            </a:r>
            <a:r>
              <a:rPr kumimoji="1" lang="en-US" altLang="zh-CN" sz="2000" b="1" dirty="0">
                <a:ea typeface="华文细黑" panose="02010600040101010101" pitchFamily="2" charset="-122"/>
                <a:cs typeface="Times New Roman" panose="02020603050405020304" pitchFamily="18" charset="0"/>
              </a:rPr>
              <a:t>Xi </a:t>
            </a:r>
            <a:r>
              <a:rPr kumimoji="1" lang="zh-CN" altLang="en-US" sz="2000" b="1" dirty="0">
                <a:ea typeface="华文细黑" panose="02010600040101010101" pitchFamily="2" charset="-122"/>
                <a:cs typeface="Times New Roman" panose="02020603050405020304" pitchFamily="18" charset="0"/>
              </a:rPr>
              <a:t>的继承属性只依赖于</a:t>
            </a:r>
            <a:r>
              <a:rPr kumimoji="1" lang="en-US" altLang="zh-CN" sz="2000" b="1" dirty="0">
                <a:ea typeface="华文细黑" panose="02010600040101010101" pitchFamily="2" charset="-122"/>
                <a:cs typeface="Times New Roman" panose="02020603050405020304" pitchFamily="18" charset="0"/>
              </a:rPr>
              <a:t>A</a:t>
            </a:r>
            <a:r>
              <a:rPr kumimoji="1" lang="zh-CN" altLang="en-US" sz="2000" b="1" dirty="0">
                <a:ea typeface="华文细黑" panose="02010600040101010101" pitchFamily="2" charset="-122"/>
                <a:cs typeface="Times New Roman" panose="02020603050405020304" pitchFamily="18" charset="0"/>
              </a:rPr>
              <a:t>的继承属性和</a:t>
            </a:r>
            <a:r>
              <a:rPr kumimoji="1" lang="en-US" altLang="zh-CN" sz="2000" b="1" dirty="0">
                <a:ea typeface="华文细黑" panose="02010600040101010101" pitchFamily="2" charset="-122"/>
                <a:cs typeface="Times New Roman" panose="02020603050405020304" pitchFamily="18" charset="0"/>
              </a:rPr>
              <a:t>Xi </a:t>
            </a:r>
            <a:r>
              <a:rPr kumimoji="1" lang="zh-CN" altLang="en-US" sz="2000" b="1" dirty="0">
                <a:ea typeface="华文细黑" panose="02010600040101010101" pitchFamily="2" charset="-122"/>
                <a:cs typeface="Times New Roman" panose="02020603050405020304" pitchFamily="18" charset="0"/>
              </a:rPr>
              <a:t>的左边符号</a:t>
            </a:r>
            <a:r>
              <a:rPr kumimoji="1" lang="en-US" altLang="zh-CN" sz="2000" b="1" dirty="0">
                <a:ea typeface="华文细黑" panose="02010600040101010101" pitchFamily="2" charset="-122"/>
                <a:cs typeface="Times New Roman" panose="02020603050405020304" pitchFamily="18" charset="0"/>
              </a:rPr>
              <a:t>X</a:t>
            </a:r>
            <a:r>
              <a:rPr kumimoji="1" lang="en-US" altLang="zh-CN" sz="2000" b="1" baseline="-25000" dirty="0">
                <a:ea typeface="华文细黑" panose="02010600040101010101" pitchFamily="2" charset="-122"/>
                <a:cs typeface="Times New Roman" panose="02020603050405020304" pitchFamily="18" charset="0"/>
              </a:rPr>
              <a:t>1</a:t>
            </a:r>
            <a:r>
              <a:rPr kumimoji="1" lang="en-US" altLang="zh-CN" sz="2000" b="1" dirty="0">
                <a:ea typeface="华文细黑" panose="02010600040101010101" pitchFamily="2" charset="-122"/>
                <a:cs typeface="Times New Roman" panose="02020603050405020304" pitchFamily="18" charset="0"/>
              </a:rPr>
              <a:t>X</a:t>
            </a:r>
            <a:r>
              <a:rPr kumimoji="1" lang="en-US" altLang="zh-CN" sz="2000" b="1" baseline="-25000" dirty="0">
                <a:ea typeface="华文细黑" panose="02010600040101010101" pitchFamily="2" charset="-122"/>
                <a:cs typeface="Times New Roman" panose="02020603050405020304" pitchFamily="18" charset="0"/>
              </a:rPr>
              <a:t>2</a:t>
            </a:r>
            <a:r>
              <a:rPr kumimoji="1" lang="en-US" altLang="zh-CN" sz="2000" b="1" dirty="0">
                <a:ea typeface="华文细黑" panose="02010600040101010101" pitchFamily="2" charset="-122"/>
                <a:cs typeface="Times New Roman" panose="02020603050405020304" pitchFamily="18" charset="0"/>
              </a:rPr>
              <a:t>…X</a:t>
            </a:r>
            <a:r>
              <a:rPr kumimoji="1" lang="en-US" altLang="zh-CN" sz="2000" b="1" baseline="-25000" dirty="0">
                <a:ea typeface="华文细黑" panose="02010600040101010101" pitchFamily="2" charset="-122"/>
                <a:cs typeface="Times New Roman" panose="02020603050405020304" pitchFamily="18" charset="0"/>
              </a:rPr>
              <a:t>i-1</a:t>
            </a:r>
            <a:r>
              <a:rPr kumimoji="1" lang="zh-CN" altLang="en-US" sz="2000" b="1" dirty="0">
                <a:ea typeface="华文细黑" panose="02010600040101010101" pitchFamily="2" charset="-122"/>
                <a:cs typeface="Times New Roman" panose="02020603050405020304" pitchFamily="18" charset="0"/>
              </a:rPr>
              <a:t>的属性。</a:t>
            </a:r>
            <a:endParaRPr kumimoji="1" lang="zh-CN" altLang="en-US" sz="2000" b="1" dirty="0">
              <a:ea typeface="华文细黑" panose="02010600040101010101" pitchFamily="2" charset="-122"/>
              <a:cs typeface="Times New Roman" panose="02020603050405020304" pitchFamily="18" charset="0"/>
            </a:endParaRPr>
          </a:p>
          <a:p>
            <a:pPr>
              <a:lnSpc>
                <a:spcPct val="115000"/>
              </a:lnSpc>
              <a:spcAft>
                <a:spcPct val="20000"/>
              </a:spcAft>
            </a:pPr>
            <a:r>
              <a:rPr kumimoji="1" lang="zh-CN" altLang="en-US" sz="2000" b="1" dirty="0">
                <a:ea typeface="华文细黑" panose="02010600040101010101" pitchFamily="2" charset="-122"/>
                <a:cs typeface="Times New Roman" panose="02020603050405020304" pitchFamily="18" charset="0"/>
              </a:rPr>
              <a:t>       （</a:t>
            </a:r>
            <a:r>
              <a:rPr kumimoji="1" lang="en-US" altLang="zh-CN" sz="2000" b="1" dirty="0">
                <a:ea typeface="华文细黑" panose="02010600040101010101" pitchFamily="2" charset="-122"/>
                <a:cs typeface="Times New Roman" panose="02020603050405020304" pitchFamily="18" charset="0"/>
              </a:rPr>
              <a:t>2</a:t>
            </a:r>
            <a:r>
              <a:rPr kumimoji="1" lang="zh-CN" altLang="en-US" sz="2000" b="1" dirty="0">
                <a:ea typeface="华文细黑" panose="02010600040101010101" pitchFamily="2" charset="-122"/>
                <a:cs typeface="Times New Roman" panose="02020603050405020304" pitchFamily="18" charset="0"/>
              </a:rPr>
              <a:t>）</a:t>
            </a:r>
            <a:r>
              <a:rPr kumimoji="1" lang="en-US" altLang="zh-CN" sz="2000" b="1" dirty="0">
                <a:ea typeface="华文细黑" panose="02010600040101010101" pitchFamily="2" charset="-122"/>
                <a:cs typeface="Times New Roman" panose="02020603050405020304" pitchFamily="18" charset="0"/>
              </a:rPr>
              <a:t>A</a:t>
            </a:r>
            <a:r>
              <a:rPr kumimoji="1" lang="zh-CN" altLang="en-US" sz="2000" b="1" dirty="0">
                <a:ea typeface="华文细黑" panose="02010600040101010101" pitchFamily="2" charset="-122"/>
                <a:cs typeface="Times New Roman" panose="02020603050405020304" pitchFamily="18" charset="0"/>
              </a:rPr>
              <a:t>的综合属性只依赖于</a:t>
            </a:r>
            <a:r>
              <a:rPr kumimoji="1" lang="en-US" altLang="zh-CN" sz="2000" b="1" dirty="0">
                <a:ea typeface="华文细黑" panose="02010600040101010101" pitchFamily="2" charset="-122"/>
                <a:cs typeface="Times New Roman" panose="02020603050405020304" pitchFamily="18" charset="0"/>
              </a:rPr>
              <a:t>A</a:t>
            </a:r>
            <a:r>
              <a:rPr kumimoji="1" lang="zh-CN" altLang="en-US" sz="2000" b="1" dirty="0">
                <a:ea typeface="华文细黑" panose="02010600040101010101" pitchFamily="2" charset="-122"/>
                <a:cs typeface="Times New Roman" panose="02020603050405020304" pitchFamily="18" charset="0"/>
              </a:rPr>
              <a:t>的继承属性和产生式右部符号的属性。</a:t>
            </a:r>
            <a:endParaRPr kumimoji="1" lang="zh-CN" altLang="ja-JP" sz="2000" b="1" dirty="0">
              <a:ea typeface="华文细黑" panose="02010600040101010101" pitchFamily="2" charset="-122"/>
              <a:cs typeface="Times New Roman" panose="02020603050405020304" pitchFamily="18" charset="0"/>
            </a:endParaRPr>
          </a:p>
          <a:p>
            <a:pPr>
              <a:lnSpc>
                <a:spcPct val="115000"/>
              </a:lnSpc>
              <a:spcAft>
                <a:spcPct val="20000"/>
              </a:spcAft>
            </a:pPr>
            <a:r>
              <a:rPr kumimoji="1" lang="ja-JP" altLang="en-US" sz="2000" b="1" dirty="0">
                <a:solidFill>
                  <a:srgbClr val="000000"/>
                </a:solidFill>
                <a:ea typeface="华文细黑" panose="02010600040101010101" pitchFamily="2" charset="-122"/>
                <a:cs typeface="Times New Roman" panose="02020603050405020304" pitchFamily="18" charset="0"/>
              </a:rPr>
              <a:t>        </a:t>
            </a:r>
            <a:r>
              <a:rPr kumimoji="1" lang="zh-CN" altLang="en-US" sz="2000" b="1" dirty="0">
                <a:solidFill>
                  <a:srgbClr val="000000"/>
                </a:solidFill>
                <a:ea typeface="华文细黑" panose="02010600040101010101" pitchFamily="2" charset="-122"/>
                <a:cs typeface="Times New Roman" panose="02020603050405020304" pitchFamily="18" charset="0"/>
              </a:rPr>
              <a:t>条件</a:t>
            </a:r>
            <a:r>
              <a:rPr kumimoji="1" lang="en-US" altLang="zh-CN" sz="2000" b="1" dirty="0">
                <a:solidFill>
                  <a:srgbClr val="000000"/>
                </a:solidFill>
                <a:ea typeface="华文细黑" panose="02010600040101010101" pitchFamily="2" charset="-122"/>
                <a:cs typeface="Times New Roman" panose="02020603050405020304" pitchFamily="18" charset="0"/>
              </a:rPr>
              <a:t>1</a:t>
            </a:r>
            <a:r>
              <a:rPr kumimoji="1" lang="zh-CN" altLang="en-US" sz="2000" b="1" dirty="0">
                <a:solidFill>
                  <a:srgbClr val="000000"/>
                </a:solidFill>
                <a:ea typeface="华文细黑" panose="02010600040101010101" pitchFamily="2" charset="-122"/>
                <a:cs typeface="Times New Roman" panose="02020603050405020304" pitchFamily="18" charset="0"/>
              </a:rPr>
              <a:t>重要性在于：使符号的继承属性只依赖于该符号左边的信息</a:t>
            </a:r>
            <a:r>
              <a:rPr kumimoji="1" lang="en-US" altLang="zh-CN" sz="2000" b="1" dirty="0">
                <a:solidFill>
                  <a:srgbClr val="000000"/>
                </a:solidFill>
                <a:ea typeface="华文细黑" panose="02010600040101010101" pitchFamily="2" charset="-122"/>
                <a:cs typeface="Times New Roman" panose="02020603050405020304" pitchFamily="18" charset="0"/>
              </a:rPr>
              <a:t>(“L-</a:t>
            </a:r>
            <a:r>
              <a:rPr kumimoji="1" lang="zh-CN" altLang="en-US" sz="2000" b="1" dirty="0">
                <a:solidFill>
                  <a:srgbClr val="000000"/>
                </a:solidFill>
                <a:ea typeface="华文细黑" panose="02010600040101010101" pitchFamily="2" charset="-122"/>
                <a:cs typeface="Times New Roman" panose="02020603050405020304" pitchFamily="18" charset="0"/>
              </a:rPr>
              <a:t>属性”中的“</a:t>
            </a:r>
            <a:r>
              <a:rPr kumimoji="1" lang="en-US" altLang="zh-CN" sz="2000" b="1" dirty="0">
                <a:solidFill>
                  <a:srgbClr val="000000"/>
                </a:solidFill>
                <a:ea typeface="华文细黑" panose="02010600040101010101" pitchFamily="2" charset="-122"/>
                <a:cs typeface="Times New Roman" panose="02020603050405020304" pitchFamily="18" charset="0"/>
              </a:rPr>
              <a:t>L”</a:t>
            </a:r>
            <a:r>
              <a:rPr kumimoji="1" lang="zh-CN" altLang="en-US" sz="2000" b="1" dirty="0">
                <a:solidFill>
                  <a:srgbClr val="000000"/>
                </a:solidFill>
                <a:ea typeface="华文细黑" panose="02010600040101010101" pitchFamily="2" charset="-122"/>
                <a:cs typeface="Times New Roman" panose="02020603050405020304" pitchFamily="18" charset="0"/>
              </a:rPr>
              <a:t>表示左边的意思</a:t>
            </a:r>
            <a:r>
              <a:rPr kumimoji="1" lang="en-US" altLang="zh-CN" sz="2000" b="1" dirty="0">
                <a:solidFill>
                  <a:srgbClr val="000000"/>
                </a:solidFill>
                <a:ea typeface="华文细黑" panose="02010600040101010101" pitchFamily="2" charset="-122"/>
                <a:cs typeface="Times New Roman" panose="02020603050405020304" pitchFamily="18" charset="0"/>
              </a:rPr>
              <a:t>)</a:t>
            </a:r>
            <a:r>
              <a:rPr kumimoji="1" lang="zh-CN" altLang="en-US" sz="2000" b="1" dirty="0">
                <a:solidFill>
                  <a:srgbClr val="000000"/>
                </a:solidFill>
                <a:ea typeface="华文细黑" panose="02010600040101010101" pitchFamily="2" charset="-122"/>
                <a:cs typeface="Times New Roman" panose="02020603050405020304" pitchFamily="18" charset="0"/>
              </a:rPr>
              <a:t>。这有利于自顶向下地对属性求值。因为每个符号都是在它右边的输入符号读入之前进行处理。</a:t>
            </a:r>
            <a:endParaRPr kumimoji="1" lang="zh-CN" altLang="en-US" sz="2000" b="1" dirty="0">
              <a:solidFill>
                <a:srgbClr val="000000"/>
              </a:solidFill>
              <a:ea typeface="华文细黑" panose="02010600040101010101" pitchFamily="2" charset="-122"/>
              <a:cs typeface="Times New Roman" panose="02020603050405020304" pitchFamily="18" charset="0"/>
            </a:endParaRPr>
          </a:p>
          <a:p>
            <a:pPr>
              <a:lnSpc>
                <a:spcPct val="115000"/>
              </a:lnSpc>
              <a:spcAft>
                <a:spcPct val="20000"/>
              </a:spcAft>
            </a:pPr>
            <a:r>
              <a:rPr kumimoji="1" lang="zh-CN" altLang="en-US" sz="2000" b="1" dirty="0">
                <a:solidFill>
                  <a:srgbClr val="000000"/>
                </a:solidFill>
                <a:ea typeface="华文细黑" panose="02010600040101010101" pitchFamily="2" charset="-122"/>
                <a:cs typeface="Times New Roman" panose="02020603050405020304" pitchFamily="18" charset="0"/>
              </a:rPr>
              <a:t>        而条件</a:t>
            </a:r>
            <a:r>
              <a:rPr kumimoji="1" lang="en-US" altLang="zh-CN" sz="2000" b="1" dirty="0">
                <a:solidFill>
                  <a:srgbClr val="000000"/>
                </a:solidFill>
                <a:ea typeface="华文细黑" panose="02010600040101010101" pitchFamily="2" charset="-122"/>
                <a:cs typeface="Times New Roman" panose="02020603050405020304" pitchFamily="18" charset="0"/>
              </a:rPr>
              <a:t>2</a:t>
            </a:r>
            <a:r>
              <a:rPr kumimoji="1" lang="zh-CN" altLang="en-US" sz="2000" b="1" dirty="0">
                <a:solidFill>
                  <a:srgbClr val="000000"/>
                </a:solidFill>
                <a:ea typeface="华文细黑" panose="02010600040101010101" pitchFamily="2" charset="-122"/>
                <a:cs typeface="Times New Roman" panose="02020603050405020304" pitchFamily="18" charset="0"/>
              </a:rPr>
              <a:t>保证在求值过程中避免出现循环依赖性。</a:t>
            </a:r>
            <a:endParaRPr kumimoji="1" lang="zh-CN" altLang="en-US" sz="2000" b="1" dirty="0">
              <a:solidFill>
                <a:srgbClr val="000000"/>
              </a:solidFill>
              <a:ea typeface="华文细黑" panose="02010600040101010101" pitchFamily="2" charset="-122"/>
              <a:cs typeface="Times New Roman" panose="02020603050405020304" pitchFamily="18" charset="0"/>
            </a:endParaRPr>
          </a:p>
          <a:p>
            <a:pPr eaLnBrk="1" hangingPunct="1">
              <a:lnSpc>
                <a:spcPct val="115000"/>
              </a:lnSpc>
              <a:spcBef>
                <a:spcPct val="50000"/>
              </a:spcBef>
              <a:spcAft>
                <a:spcPct val="20000"/>
              </a:spcAft>
            </a:pPr>
            <a:r>
              <a:rPr kumimoji="1" lang="zh-CN" altLang="en-US" sz="2000" b="1" dirty="0">
                <a:solidFill>
                  <a:srgbClr val="000000"/>
                </a:solidFill>
                <a:ea typeface="华文细黑" panose="02010600040101010101" pitchFamily="2" charset="-122"/>
                <a:cs typeface="Times New Roman" panose="02020603050405020304" pitchFamily="18" charset="0"/>
              </a:rPr>
              <a:t>        综合上述，</a:t>
            </a:r>
            <a:r>
              <a:rPr kumimoji="1" lang="en-US" altLang="zh-CN" sz="2000" b="1" dirty="0">
                <a:solidFill>
                  <a:srgbClr val="000000"/>
                </a:solidFill>
                <a:ea typeface="华文细黑" panose="02010600040101010101" pitchFamily="2" charset="-122"/>
                <a:cs typeface="Times New Roman" panose="02020603050405020304" pitchFamily="18" charset="0"/>
              </a:rPr>
              <a:t>L</a:t>
            </a:r>
            <a:r>
              <a:rPr kumimoji="1" lang="zh-CN" altLang="en-US" sz="2000" b="1" dirty="0">
                <a:solidFill>
                  <a:srgbClr val="000000"/>
                </a:solidFill>
                <a:ea typeface="华文细黑" panose="02010600040101010101" pitchFamily="2" charset="-122"/>
                <a:cs typeface="Times New Roman" panose="02020603050405020304" pitchFamily="18" charset="0"/>
              </a:rPr>
              <a:t>属性文法保证了当我们按自顶向下的方式进行翻译时，所有属性值都能够被计算。</a:t>
            </a:r>
            <a:endParaRPr kumimoji="1" lang="zh-CN" altLang="en-US" sz="2000" b="1" dirty="0">
              <a:solidFill>
                <a:srgbClr val="000000"/>
              </a:solidFill>
              <a:ea typeface="华文细黑" panose="02010600040101010101" pitchFamily="2" charset="-122"/>
              <a:cs typeface="Times New Roman" panose="02020603050405020304" pitchFamily="18" charset="0"/>
            </a:endParaRPr>
          </a:p>
        </p:txBody>
      </p:sp>
      <p:sp>
        <p:nvSpPr>
          <p:cNvPr id="112645" name="Rectangle 4"/>
          <p:cNvSpPr>
            <a:spLocks noChangeArrowheads="1"/>
          </p:cNvSpPr>
          <p:nvPr/>
        </p:nvSpPr>
        <p:spPr bwMode="auto">
          <a:xfrm>
            <a:off x="685800" y="152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dirty="0">
                <a:solidFill>
                  <a:srgbClr val="FF0000"/>
                </a:solidFill>
                <a:ea typeface="华文细黑" panose="02010600040101010101" pitchFamily="2" charset="-122"/>
                <a:cs typeface="Times New Roman" panose="02020603050405020304" pitchFamily="18" charset="0"/>
              </a:rPr>
              <a:t>8.4 L-</a:t>
            </a:r>
            <a:r>
              <a:rPr lang="zh-CN" altLang="en-US" sz="3400" b="1" dirty="0">
                <a:solidFill>
                  <a:srgbClr val="FF0000"/>
                </a:solidFill>
                <a:ea typeface="华文细黑" panose="02010600040101010101" pitchFamily="2" charset="-122"/>
                <a:cs typeface="Times New Roman" panose="02020603050405020304" pitchFamily="18" charset="0"/>
              </a:rPr>
              <a:t>属性文法的自顶向下翻译</a:t>
            </a:r>
            <a:r>
              <a:rPr lang="zh-CN" altLang="en-US" sz="3400" dirty="0">
                <a:solidFill>
                  <a:srgbClr val="FF0000"/>
                </a:solidFill>
                <a:ea typeface="华文细黑" panose="02010600040101010101" pitchFamily="2" charset="-122"/>
                <a:cs typeface="Times New Roman" panose="02020603050405020304" pitchFamily="18" charset="0"/>
              </a:rPr>
              <a:t> </a:t>
            </a:r>
            <a:endParaRPr lang="zh-CN" altLang="en-US" sz="3400" dirty="0">
              <a:solidFill>
                <a:srgbClr val="FF0000"/>
              </a:solidFill>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Effect transition="in" filter="fade">
                                      <p:cBhvr>
                                        <p:cTn id="7" dur="500"/>
                                        <p:tgtEl>
                                          <p:spTgt spid="665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564">
                                            <p:txEl>
                                              <p:pRg st="1" end="1"/>
                                            </p:txEl>
                                          </p:spTgt>
                                        </p:tgtEl>
                                        <p:attrNameLst>
                                          <p:attrName>style.visibility</p:attrName>
                                        </p:attrNameLst>
                                      </p:cBhvr>
                                      <p:to>
                                        <p:strVal val="visible"/>
                                      </p:to>
                                    </p:set>
                                    <p:animEffect transition="in" filter="fade">
                                      <p:cBhvr>
                                        <p:cTn id="12" dur="500"/>
                                        <p:tgtEl>
                                          <p:spTgt spid="665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564">
                                            <p:txEl>
                                              <p:pRg st="2" end="2"/>
                                            </p:txEl>
                                          </p:spTgt>
                                        </p:tgtEl>
                                        <p:attrNameLst>
                                          <p:attrName>style.visibility</p:attrName>
                                        </p:attrNameLst>
                                      </p:cBhvr>
                                      <p:to>
                                        <p:strVal val="visible"/>
                                      </p:to>
                                    </p:set>
                                    <p:animEffect transition="in" filter="fade">
                                      <p:cBhvr>
                                        <p:cTn id="17" dur="500"/>
                                        <p:tgtEl>
                                          <p:spTgt spid="665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564">
                                            <p:txEl>
                                              <p:pRg st="3" end="3"/>
                                            </p:txEl>
                                          </p:spTgt>
                                        </p:tgtEl>
                                        <p:attrNameLst>
                                          <p:attrName>style.visibility</p:attrName>
                                        </p:attrNameLst>
                                      </p:cBhvr>
                                      <p:to>
                                        <p:strVal val="visible"/>
                                      </p:to>
                                    </p:set>
                                    <p:animEffect transition="in" filter="fade">
                                      <p:cBhvr>
                                        <p:cTn id="22" dur="500"/>
                                        <p:tgtEl>
                                          <p:spTgt spid="665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564">
                                            <p:txEl>
                                              <p:pRg st="4" end="4"/>
                                            </p:txEl>
                                          </p:spTgt>
                                        </p:tgtEl>
                                        <p:attrNameLst>
                                          <p:attrName>style.visibility</p:attrName>
                                        </p:attrNameLst>
                                      </p:cBhvr>
                                      <p:to>
                                        <p:strVal val="visible"/>
                                      </p:to>
                                    </p:set>
                                    <p:animEffect transition="in" filter="fade">
                                      <p:cBhvr>
                                        <p:cTn id="27" dur="500"/>
                                        <p:tgtEl>
                                          <p:spTgt spid="665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564">
                                            <p:txEl>
                                              <p:pRg st="5" end="5"/>
                                            </p:txEl>
                                          </p:spTgt>
                                        </p:tgtEl>
                                        <p:attrNameLst>
                                          <p:attrName>style.visibility</p:attrName>
                                        </p:attrNameLst>
                                      </p:cBhvr>
                                      <p:to>
                                        <p:strVal val="visible"/>
                                      </p:to>
                                    </p:set>
                                    <p:animEffect transition="in" filter="fade">
                                      <p:cBhvr>
                                        <p:cTn id="32" dur="500"/>
                                        <p:tgtEl>
                                          <p:spTgt spid="665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70C5022-46BC-40F4-BA8F-B06C81AF0E9C}"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14692" name="Text Box 3"/>
          <p:cNvSpPr txBox="1">
            <a:spLocks noChangeArrowheads="1"/>
          </p:cNvSpPr>
          <p:nvPr/>
        </p:nvSpPr>
        <p:spPr bwMode="auto">
          <a:xfrm>
            <a:off x="503548" y="1772816"/>
            <a:ext cx="8136904"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spcAft>
                <a:spcPct val="50000"/>
              </a:spcAft>
            </a:pPr>
            <a:r>
              <a:rPr kumimoji="1" lang="zh-CN" altLang="en-US" sz="2400" b="1" dirty="0">
                <a:ea typeface="华文细黑" panose="02010600040101010101" pitchFamily="2" charset="-122"/>
              </a:rPr>
              <a:t>可采用递归下降法，完成</a:t>
            </a:r>
            <a:r>
              <a:rPr kumimoji="1" lang="en-US" altLang="zh-CN" sz="2400" b="1" dirty="0">
                <a:ea typeface="华文细黑" panose="02010600040101010101" pitchFamily="2" charset="-122"/>
              </a:rPr>
              <a:t>L-</a:t>
            </a:r>
            <a:r>
              <a:rPr kumimoji="1" lang="zh-CN" altLang="en-US" sz="2400" b="1" dirty="0">
                <a:ea typeface="华文细黑" panose="02010600040101010101" pitchFamily="2" charset="-122"/>
              </a:rPr>
              <a:t>属性文法的翻译。步骤如下：</a:t>
            </a:r>
            <a:endParaRPr kumimoji="1" lang="zh-CN" altLang="ja-JP" sz="2400" b="1" dirty="0">
              <a:ea typeface="华文细黑" panose="02010600040101010101" pitchFamily="2" charset="-122"/>
            </a:endParaRPr>
          </a:p>
          <a:p>
            <a:pPr eaLnBrk="1" hangingPunct="1">
              <a:spcBef>
                <a:spcPct val="20000"/>
              </a:spcBef>
              <a:spcAft>
                <a:spcPct val="50000"/>
              </a:spcAft>
            </a:pPr>
            <a:r>
              <a:rPr kumimoji="1" lang="en-US" altLang="ja-JP" sz="2400" b="1" dirty="0">
                <a:ea typeface="华文细黑" panose="02010600040101010101" pitchFamily="2" charset="-122"/>
              </a:rPr>
              <a:t>  (</a:t>
            </a:r>
            <a:r>
              <a:rPr kumimoji="1" lang="en-US" altLang="zh-CN" sz="2400" b="1" dirty="0">
                <a:solidFill>
                  <a:srgbClr val="000000"/>
                </a:solidFill>
                <a:ea typeface="华文细黑" panose="02010600040101010101" pitchFamily="2" charset="-122"/>
              </a:rPr>
              <a:t>1)</a:t>
            </a:r>
            <a:r>
              <a:rPr kumimoji="1" lang="zh-CN" altLang="en-US" sz="2400" b="1" dirty="0">
                <a:solidFill>
                  <a:srgbClr val="000000"/>
                </a:solidFill>
                <a:ea typeface="华文细黑" panose="02010600040101010101" pitchFamily="2" charset="-122"/>
              </a:rPr>
              <a:t>若该非终结符具有属性，那么该非终结符的分析过程就有形参，且形参的数目就是该非终结符的属性个数。</a:t>
            </a:r>
            <a:endParaRPr kumimoji="1" lang="zh-CN" altLang="en-US" sz="2400" b="1" dirty="0">
              <a:solidFill>
                <a:srgbClr val="000000"/>
              </a:solidFill>
              <a:ea typeface="华文细黑" panose="02010600040101010101" pitchFamily="2" charset="-122"/>
            </a:endParaRPr>
          </a:p>
          <a:p>
            <a:pPr eaLnBrk="1" hangingPunct="1">
              <a:spcBef>
                <a:spcPct val="20000"/>
              </a:spcBef>
              <a:spcAft>
                <a:spcPct val="50000"/>
              </a:spcAft>
            </a:pPr>
            <a:r>
              <a:rPr kumimoji="1" lang="zh-CN" altLang="en-US" sz="2400" b="1" dirty="0">
                <a:solidFill>
                  <a:srgbClr val="000000"/>
                </a:solidFill>
                <a:ea typeface="华文细黑" panose="02010600040101010101" pitchFamily="2" charset="-122"/>
              </a:rPr>
              <a:t>  </a:t>
            </a:r>
            <a:r>
              <a:rPr kumimoji="1" lang="en-US" altLang="ja-JP"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2)</a:t>
            </a:r>
            <a:r>
              <a:rPr kumimoji="1" lang="zh-CN" altLang="en-US" sz="2400" b="1" dirty="0">
                <a:solidFill>
                  <a:srgbClr val="000000"/>
                </a:solidFill>
                <a:ea typeface="华文细黑" panose="02010600040101010101" pitchFamily="2" charset="-122"/>
              </a:rPr>
              <a:t>对于继承属性，采用值形参的传参方式将继承属性值传入被调过程。</a:t>
            </a:r>
            <a:endParaRPr kumimoji="1" lang="zh-CN" altLang="en-US" sz="2400" b="1" dirty="0">
              <a:solidFill>
                <a:srgbClr val="000000"/>
              </a:solidFill>
              <a:ea typeface="华文细黑" panose="02010600040101010101" pitchFamily="2" charset="-122"/>
            </a:endParaRPr>
          </a:p>
          <a:p>
            <a:pPr eaLnBrk="1" hangingPunct="1">
              <a:spcBef>
                <a:spcPct val="20000"/>
              </a:spcBef>
              <a:spcAft>
                <a:spcPct val="50000"/>
              </a:spcAft>
            </a:pPr>
            <a:r>
              <a:rPr kumimoji="1" lang="zh-CN" altLang="en-US" sz="2400" b="1" dirty="0">
                <a:solidFill>
                  <a:srgbClr val="000000"/>
                </a:solidFill>
                <a:ea typeface="华文细黑" panose="02010600040101010101" pitchFamily="2" charset="-122"/>
              </a:rPr>
              <a:t>  </a:t>
            </a:r>
            <a:r>
              <a:rPr kumimoji="1" lang="en-US" altLang="ja-JP"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3)</a:t>
            </a:r>
            <a:r>
              <a:rPr kumimoji="1" lang="zh-CN" altLang="en-US" sz="2400" b="1" dirty="0">
                <a:solidFill>
                  <a:srgbClr val="000000"/>
                </a:solidFill>
                <a:ea typeface="华文细黑" panose="02010600040101010101" pitchFamily="2" charset="-122"/>
              </a:rPr>
              <a:t>对于综合属性，采用变量形参的传参方式以便将值回传给主调过程。 如果用</a:t>
            </a:r>
            <a:r>
              <a:rPr kumimoji="1" lang="en-US" altLang="zh-CN" sz="2400" b="1" dirty="0">
                <a:solidFill>
                  <a:srgbClr val="000000"/>
                </a:solidFill>
                <a:ea typeface="华文细黑" panose="02010600040101010101" pitchFamily="2" charset="-122"/>
              </a:rPr>
              <a:t>C</a:t>
            </a:r>
            <a:r>
              <a:rPr kumimoji="1" lang="zh-CN" altLang="en-US" sz="2400" b="1" dirty="0">
                <a:solidFill>
                  <a:srgbClr val="000000"/>
                </a:solidFill>
                <a:ea typeface="华文细黑" panose="02010600040101010101" pitchFamily="2" charset="-122"/>
              </a:rPr>
              <a:t>语言实现属性文法的翻译，可用指针变量代表综合属性的形参。</a:t>
            </a:r>
            <a:r>
              <a:rPr kumimoji="1" lang="zh-CN" altLang="en-US" sz="2400" b="1" dirty="0">
                <a:ea typeface="华文细黑" panose="02010600040101010101" pitchFamily="2" charset="-122"/>
              </a:rPr>
              <a:t> </a:t>
            </a:r>
            <a:endParaRPr kumimoji="1" lang="zh-CN" altLang="en-US" sz="2400" b="1" dirty="0">
              <a:ea typeface="华文细黑" panose="02010600040101010101" pitchFamily="2" charset="-122"/>
            </a:endParaRPr>
          </a:p>
        </p:txBody>
      </p:sp>
      <p:sp>
        <p:nvSpPr>
          <p:cNvPr id="6" name="Rectangle 4"/>
          <p:cNvSpPr>
            <a:spLocks noChangeArrowheads="1"/>
          </p:cNvSpPr>
          <p:nvPr/>
        </p:nvSpPr>
        <p:spPr bwMode="auto">
          <a:xfrm>
            <a:off x="685800" y="379512"/>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dirty="0">
                <a:solidFill>
                  <a:srgbClr val="FF0000"/>
                </a:solidFill>
                <a:ea typeface="华文细黑" panose="02010600040101010101" pitchFamily="2" charset="-122"/>
                <a:cs typeface="Times New Roman" panose="02020603050405020304" pitchFamily="18" charset="0"/>
              </a:rPr>
              <a:t>8.4 L-</a:t>
            </a:r>
            <a:r>
              <a:rPr lang="zh-CN" altLang="en-US" sz="3400" b="1" dirty="0">
                <a:solidFill>
                  <a:srgbClr val="FF0000"/>
                </a:solidFill>
                <a:ea typeface="华文细黑" panose="02010600040101010101" pitchFamily="2" charset="-122"/>
                <a:cs typeface="Times New Roman" panose="02020603050405020304" pitchFamily="18" charset="0"/>
              </a:rPr>
              <a:t>属性文法的自顶向下翻译</a:t>
            </a:r>
            <a:r>
              <a:rPr lang="zh-CN" altLang="en-US" sz="3400" dirty="0">
                <a:solidFill>
                  <a:srgbClr val="FF0000"/>
                </a:solidFill>
                <a:ea typeface="华文细黑" panose="02010600040101010101" pitchFamily="2" charset="-122"/>
                <a:cs typeface="Times New Roman" panose="02020603050405020304" pitchFamily="18" charset="0"/>
              </a:rPr>
              <a:t> </a:t>
            </a:r>
            <a:endParaRPr lang="zh-CN" altLang="en-US" sz="3400" dirty="0">
              <a:solidFill>
                <a:srgbClr val="FF0000"/>
              </a:solidFill>
              <a:ea typeface="华文细黑" panose="02010600040101010101" pitchFamily="2" charset="-122"/>
              <a:cs typeface="Times New Roman" panose="02020603050405020304" pitchFamily="18" charset="0"/>
            </a:endParaRPr>
          </a:p>
        </p:txBody>
      </p:sp>
      <p:sp>
        <p:nvSpPr>
          <p:cNvPr id="9" name="Rectangle 8"/>
          <p:cNvSpPr>
            <a:spLocks noGrp="1" noChangeArrowheads="1"/>
          </p:cNvSpPr>
          <p:nvPr>
            <p:ph type="title"/>
          </p:nvPr>
        </p:nvSpPr>
        <p:spPr>
          <a:xfrm>
            <a:off x="684213" y="1052513"/>
            <a:ext cx="7991475" cy="601662"/>
          </a:xfrm>
        </p:spPr>
        <p:txBody>
          <a:bodyPr anchor="ctr"/>
          <a:lstStyle/>
          <a:p>
            <a:pPr eaLnBrk="1" hangingPunct="1"/>
            <a:r>
              <a:rPr lang="en-US" altLang="zh-CN" sz="2800" b="1" dirty="0">
                <a:solidFill>
                  <a:srgbClr val="000066"/>
                </a:solidFill>
                <a:latin typeface="Times New Roman" panose="02020603050405020304" pitchFamily="18" charset="0"/>
                <a:cs typeface="Times New Roman" panose="02020603050405020304" pitchFamily="18" charset="0"/>
              </a:rPr>
              <a:t>8.4.2</a:t>
            </a:r>
            <a:r>
              <a:rPr lang="en-US" altLang="ja-JP" sz="2800" b="1" dirty="0">
                <a:solidFill>
                  <a:srgbClr val="000066"/>
                </a:solidFill>
                <a:latin typeface="Times New Roman" panose="02020603050405020304" pitchFamily="18" charset="0"/>
                <a:cs typeface="Times New Roman" panose="02020603050405020304" pitchFamily="18" charset="0"/>
              </a:rPr>
              <a:t>*</a:t>
            </a:r>
            <a:r>
              <a:rPr lang="en-US" altLang="zh-CN" sz="2800" b="1" dirty="0">
                <a:solidFill>
                  <a:srgbClr val="000066"/>
                </a:solidFill>
                <a:latin typeface="Times New Roman" panose="02020603050405020304" pitchFamily="18" charset="0"/>
                <a:cs typeface="Times New Roman" panose="02020603050405020304" pitchFamily="18" charset="0"/>
              </a:rPr>
              <a:t>  L-</a:t>
            </a:r>
            <a:r>
              <a:rPr lang="zh-CN" altLang="en-US" sz="2800" b="1" dirty="0">
                <a:solidFill>
                  <a:srgbClr val="000066"/>
                </a:solidFill>
                <a:latin typeface="Times New Roman" panose="02020603050405020304" pitchFamily="18" charset="0"/>
                <a:cs typeface="Times New Roman" panose="02020603050405020304" pitchFamily="18" charset="0"/>
              </a:rPr>
              <a:t>属性文法翻译的实现</a:t>
            </a:r>
            <a:r>
              <a:rPr lang="en-US" altLang="zh-CN" sz="2800" b="1" dirty="0">
                <a:solidFill>
                  <a:srgbClr val="000066"/>
                </a:solidFill>
                <a:latin typeface="Times New Roman" panose="02020603050405020304" pitchFamily="18" charset="0"/>
                <a:cs typeface="Times New Roman" panose="02020603050405020304" pitchFamily="18" charset="0"/>
              </a:rPr>
              <a:t>——</a:t>
            </a:r>
            <a:r>
              <a:rPr lang="zh-CN" altLang="en-US" sz="2800" b="1" dirty="0">
                <a:solidFill>
                  <a:srgbClr val="000066"/>
                </a:solidFill>
                <a:latin typeface="Times New Roman" panose="02020603050405020304" pitchFamily="18" charset="0"/>
                <a:cs typeface="Times New Roman" panose="02020603050405020304" pitchFamily="18" charset="0"/>
              </a:rPr>
              <a:t>递归下降翻译</a:t>
            </a:r>
            <a:r>
              <a:rPr lang="zh-CN"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Effect transition="in" filter="fade">
                                      <p:cBhvr>
                                        <p:cTn id="7" dur="500"/>
                                        <p:tgtEl>
                                          <p:spTgt spid="1146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2">
                                            <p:txEl>
                                              <p:pRg st="1" end="1"/>
                                            </p:txEl>
                                          </p:spTgt>
                                        </p:tgtEl>
                                        <p:attrNameLst>
                                          <p:attrName>style.visibility</p:attrName>
                                        </p:attrNameLst>
                                      </p:cBhvr>
                                      <p:to>
                                        <p:strVal val="visible"/>
                                      </p:to>
                                    </p:set>
                                    <p:animEffect transition="in" filter="fade">
                                      <p:cBhvr>
                                        <p:cTn id="12" dur="500"/>
                                        <p:tgtEl>
                                          <p:spTgt spid="1146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692">
                                            <p:txEl>
                                              <p:pRg st="2" end="2"/>
                                            </p:txEl>
                                          </p:spTgt>
                                        </p:tgtEl>
                                        <p:attrNameLst>
                                          <p:attrName>style.visibility</p:attrName>
                                        </p:attrNameLst>
                                      </p:cBhvr>
                                      <p:to>
                                        <p:strVal val="visible"/>
                                      </p:to>
                                    </p:set>
                                    <p:animEffect transition="in" filter="fade">
                                      <p:cBhvr>
                                        <p:cTn id="17" dur="500"/>
                                        <p:tgtEl>
                                          <p:spTgt spid="1146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692">
                                            <p:txEl>
                                              <p:pRg st="3" end="3"/>
                                            </p:txEl>
                                          </p:spTgt>
                                        </p:tgtEl>
                                        <p:attrNameLst>
                                          <p:attrName>style.visibility</p:attrName>
                                        </p:attrNameLst>
                                      </p:cBhvr>
                                      <p:to>
                                        <p:strVal val="visible"/>
                                      </p:to>
                                    </p:set>
                                    <p:animEffect transition="in" filter="fade">
                                      <p:cBhvr>
                                        <p:cTn id="22" dur="500"/>
                                        <p:tgtEl>
                                          <p:spTgt spid="1146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18A85A8-9E3F-4B75-A47D-CA81BE42168D}"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16739" name="Text Box 3"/>
          <p:cNvSpPr txBox="1">
            <a:spLocks noChangeArrowheads="1"/>
          </p:cNvSpPr>
          <p:nvPr/>
        </p:nvSpPr>
        <p:spPr bwMode="auto">
          <a:xfrm>
            <a:off x="684213" y="1700213"/>
            <a:ext cx="8208962" cy="4324261"/>
          </a:xfrm>
          <a:prstGeom prst="rect">
            <a:avLst/>
          </a:prstGeom>
          <a:solidFill>
            <a:schemeClr val="accent1">
              <a:lumMod val="20000"/>
              <a:lumOff val="80000"/>
            </a:schemeClr>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200" dirty="0">
                <a:solidFill>
                  <a:srgbClr val="000000"/>
                </a:solidFill>
                <a:ea typeface="华文细黑" panose="02010600040101010101" pitchFamily="2" charset="-122"/>
              </a:rPr>
              <a:t>          为了进行属性翻译的程序设计，我们采用下述约定：</a:t>
            </a:r>
            <a:endParaRPr kumimoji="1" lang="zh-CN" altLang="en-US" sz="2200" dirty="0">
              <a:solidFill>
                <a:srgbClr val="000000"/>
              </a:solidFill>
              <a:ea typeface="华文细黑" panose="02010600040101010101" pitchFamily="2" charset="-122"/>
            </a:endParaRPr>
          </a:p>
          <a:p>
            <a:pPr eaLnBrk="1" hangingPunct="1">
              <a:spcBef>
                <a:spcPct val="50000"/>
              </a:spcBef>
            </a:pPr>
            <a:r>
              <a:rPr kumimoji="1" lang="zh-CN" altLang="en-US" sz="2200" dirty="0">
                <a:solidFill>
                  <a:srgbClr val="000000"/>
                </a:solidFill>
                <a:ea typeface="华文细黑" panose="02010600040101010101" pitchFamily="2" charset="-122"/>
              </a:rPr>
              <a:t>    </a:t>
            </a:r>
            <a:r>
              <a:rPr kumimoji="1" lang="en-US" altLang="zh-CN" sz="2200" dirty="0">
                <a:solidFill>
                  <a:srgbClr val="000000"/>
                </a:solidFill>
                <a:ea typeface="华文细黑" panose="02010600040101010101" pitchFamily="2" charset="-122"/>
              </a:rPr>
              <a:t>1) </a:t>
            </a:r>
            <a:r>
              <a:rPr kumimoji="1" lang="zh-CN" altLang="en-US" sz="2200" dirty="0">
                <a:solidFill>
                  <a:srgbClr val="000000"/>
                </a:solidFill>
                <a:ea typeface="华文细黑" panose="02010600040101010101" pitchFamily="2" charset="-122"/>
              </a:rPr>
              <a:t>可以把属性产生式中的属性名字用作变量和参数的名字。这样可以将属性的命名和递归下降过程的实现联系起来。</a:t>
            </a:r>
            <a:endParaRPr kumimoji="1" lang="zh-CN" altLang="en-US" sz="2200" dirty="0">
              <a:solidFill>
                <a:srgbClr val="000000"/>
              </a:solidFill>
              <a:ea typeface="华文细黑" panose="02010600040101010101" pitchFamily="2" charset="-122"/>
            </a:endParaRPr>
          </a:p>
          <a:p>
            <a:pPr eaLnBrk="1" hangingPunct="1">
              <a:spcBef>
                <a:spcPct val="50000"/>
              </a:spcBef>
            </a:pPr>
            <a:r>
              <a:rPr kumimoji="1" lang="zh-CN" altLang="en-US" sz="2200" dirty="0">
                <a:solidFill>
                  <a:srgbClr val="000000"/>
                </a:solidFill>
                <a:ea typeface="华文细黑" panose="02010600040101010101" pitchFamily="2" charset="-122"/>
              </a:rPr>
              <a:t>    </a:t>
            </a:r>
            <a:r>
              <a:rPr kumimoji="1" lang="en-US" altLang="zh-CN" sz="2200" dirty="0">
                <a:solidFill>
                  <a:srgbClr val="000000"/>
                </a:solidFill>
                <a:ea typeface="华文细黑" panose="02010600040101010101" pitchFamily="2" charset="-122"/>
              </a:rPr>
              <a:t>2) </a:t>
            </a:r>
            <a:r>
              <a:rPr kumimoji="1" lang="zh-CN" altLang="en-US" sz="2200" dirty="0">
                <a:solidFill>
                  <a:srgbClr val="000000"/>
                </a:solidFill>
                <a:ea typeface="华文细黑" panose="02010600040101010101" pitchFamily="2" charset="-122"/>
              </a:rPr>
              <a:t>除属性翻译使用的常用记法约定以外，还必须加上一些属性命名约定。这些约定是：</a:t>
            </a:r>
            <a:r>
              <a:rPr kumimoji="1" lang="zh-CN" altLang="en-US" sz="2200" b="1" dirty="0">
                <a:solidFill>
                  <a:srgbClr val="FF0000"/>
                </a:solidFill>
                <a:ea typeface="华文细黑" panose="02010600040101010101" pitchFamily="2" charset="-122"/>
              </a:rPr>
              <a:t>所有出现在左部的同名非终结符，应具有相同的属性名表</a:t>
            </a:r>
            <a:r>
              <a:rPr kumimoji="1" lang="zh-CN" altLang="en-US" sz="2200" dirty="0">
                <a:solidFill>
                  <a:srgbClr val="FF0000"/>
                </a:solidFill>
                <a:ea typeface="华文细黑" panose="02010600040101010101" pitchFamily="2" charset="-122"/>
              </a:rPr>
              <a:t>。</a:t>
            </a:r>
            <a:r>
              <a:rPr kumimoji="1" lang="zh-CN" altLang="en-US" sz="2200" dirty="0">
                <a:solidFill>
                  <a:srgbClr val="000000"/>
                </a:solidFill>
                <a:ea typeface="华文细黑" panose="02010600040101010101" pitchFamily="2" charset="-122"/>
              </a:rPr>
              <a:t>在左部同名非终结符属性名表的同一化过程中，属性名称的改动范围仅局限于产生式左部。为了保证一致性，左部属性重新命名以后，可使用新的记法约定来简化或删去某些属性求值规则。</a:t>
            </a:r>
            <a:endParaRPr kumimoji="1" lang="zh-CN" altLang="en-US" sz="2200" dirty="0">
              <a:solidFill>
                <a:srgbClr val="000000"/>
              </a:solidFill>
              <a:ea typeface="华文细黑" panose="02010600040101010101" pitchFamily="2" charset="-122"/>
            </a:endParaRPr>
          </a:p>
          <a:p>
            <a:pPr eaLnBrk="1" hangingPunct="1">
              <a:spcBef>
                <a:spcPct val="50000"/>
              </a:spcBef>
            </a:pPr>
            <a:r>
              <a:rPr kumimoji="1" lang="zh-CN" altLang="en-US" sz="2200" dirty="0">
                <a:solidFill>
                  <a:srgbClr val="000000"/>
                </a:solidFill>
                <a:ea typeface="华文细黑" panose="02010600040101010101" pitchFamily="2" charset="-122"/>
              </a:rPr>
              <a:t>   </a:t>
            </a:r>
            <a:r>
              <a:rPr kumimoji="1" lang="en-US" altLang="zh-CN" sz="2200" dirty="0">
                <a:solidFill>
                  <a:srgbClr val="000000"/>
                </a:solidFill>
                <a:ea typeface="华文细黑" panose="02010600040101010101" pitchFamily="2" charset="-122"/>
              </a:rPr>
              <a:t>3)  </a:t>
            </a:r>
            <a:r>
              <a:rPr kumimoji="1" lang="zh-CN" altLang="en-US" sz="2200" dirty="0">
                <a:solidFill>
                  <a:srgbClr val="000000"/>
                </a:solidFill>
                <a:ea typeface="华文细黑" panose="02010600040101010101" pitchFamily="2" charset="-122"/>
              </a:rPr>
              <a:t>如果两个属性有相同的值，那么可给它们相同的名字，但对于左部符号的属性值相等时，不能改变成相同的名字。</a:t>
            </a:r>
            <a:r>
              <a:rPr kumimoji="1" lang="zh-CN" altLang="en-US" sz="2200" dirty="0">
                <a:ea typeface="华文细黑" panose="02010600040101010101" pitchFamily="2" charset="-122"/>
              </a:rPr>
              <a:t> </a:t>
            </a:r>
            <a:endParaRPr kumimoji="1" lang="zh-CN" altLang="en-US" sz="2200" dirty="0">
              <a:ea typeface="华文细黑" panose="02010600040101010101" pitchFamily="2" charset="-122"/>
            </a:endParaRPr>
          </a:p>
        </p:txBody>
      </p:sp>
      <p:sp>
        <p:nvSpPr>
          <p:cNvPr id="116741" name="Rectangle 8"/>
          <p:cNvSpPr>
            <a:spLocks noGrp="1" noChangeArrowheads="1"/>
          </p:cNvSpPr>
          <p:nvPr>
            <p:ph type="title"/>
          </p:nvPr>
        </p:nvSpPr>
        <p:spPr>
          <a:xfrm>
            <a:off x="684213" y="1052513"/>
            <a:ext cx="7991475" cy="601662"/>
          </a:xfrm>
        </p:spPr>
        <p:txBody>
          <a:bodyPr anchor="ctr"/>
          <a:lstStyle/>
          <a:p>
            <a:pPr eaLnBrk="1" hangingPunct="1"/>
            <a:r>
              <a:rPr lang="en-US" altLang="zh-CN" sz="2800" b="1" dirty="0">
                <a:solidFill>
                  <a:srgbClr val="000066"/>
                </a:solidFill>
                <a:latin typeface="Times New Roman" panose="02020603050405020304" pitchFamily="18" charset="0"/>
                <a:cs typeface="Times New Roman" panose="02020603050405020304" pitchFamily="18" charset="0"/>
              </a:rPr>
              <a:t>8.4.2</a:t>
            </a:r>
            <a:r>
              <a:rPr lang="en-US" altLang="ja-JP" sz="2800" b="1" dirty="0">
                <a:solidFill>
                  <a:srgbClr val="000066"/>
                </a:solidFill>
                <a:latin typeface="Times New Roman" panose="02020603050405020304" pitchFamily="18" charset="0"/>
                <a:cs typeface="Times New Roman" panose="02020603050405020304" pitchFamily="18" charset="0"/>
              </a:rPr>
              <a:t>*</a:t>
            </a:r>
            <a:r>
              <a:rPr lang="en-US" altLang="zh-CN" sz="2800" b="1" dirty="0">
                <a:solidFill>
                  <a:srgbClr val="000066"/>
                </a:solidFill>
                <a:latin typeface="Times New Roman" panose="02020603050405020304" pitchFamily="18" charset="0"/>
                <a:cs typeface="Times New Roman" panose="02020603050405020304" pitchFamily="18" charset="0"/>
              </a:rPr>
              <a:t>  L-</a:t>
            </a:r>
            <a:r>
              <a:rPr lang="zh-CN" altLang="en-US" sz="2800" b="1" dirty="0">
                <a:solidFill>
                  <a:srgbClr val="000066"/>
                </a:solidFill>
                <a:latin typeface="Times New Roman" panose="02020603050405020304" pitchFamily="18" charset="0"/>
                <a:cs typeface="Times New Roman" panose="02020603050405020304" pitchFamily="18" charset="0"/>
              </a:rPr>
              <a:t>属性文法翻译的实现</a:t>
            </a:r>
            <a:r>
              <a:rPr lang="en-US" altLang="zh-CN" sz="2800" b="1" dirty="0">
                <a:solidFill>
                  <a:srgbClr val="000066"/>
                </a:solidFill>
                <a:latin typeface="Times New Roman" panose="02020603050405020304" pitchFamily="18" charset="0"/>
                <a:cs typeface="Times New Roman" panose="02020603050405020304" pitchFamily="18" charset="0"/>
              </a:rPr>
              <a:t>——</a:t>
            </a:r>
            <a:r>
              <a:rPr lang="zh-CN" altLang="en-US" sz="2800" b="1" dirty="0">
                <a:solidFill>
                  <a:srgbClr val="000066"/>
                </a:solidFill>
                <a:latin typeface="Times New Roman" panose="02020603050405020304" pitchFamily="18" charset="0"/>
                <a:cs typeface="Times New Roman" panose="02020603050405020304" pitchFamily="18" charset="0"/>
              </a:rPr>
              <a:t>递归下降翻译</a:t>
            </a:r>
            <a:r>
              <a:rPr lang="zh-CN"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685800" y="379512"/>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dirty="0">
                <a:solidFill>
                  <a:srgbClr val="FF0000"/>
                </a:solidFill>
                <a:ea typeface="华文细黑" panose="02010600040101010101" pitchFamily="2" charset="-122"/>
                <a:cs typeface="Times New Roman" panose="02020603050405020304" pitchFamily="18" charset="0"/>
              </a:rPr>
              <a:t>8.4 L-</a:t>
            </a:r>
            <a:r>
              <a:rPr lang="zh-CN" altLang="en-US" sz="3400" b="1" dirty="0">
                <a:solidFill>
                  <a:srgbClr val="FF0000"/>
                </a:solidFill>
                <a:ea typeface="华文细黑" panose="02010600040101010101" pitchFamily="2" charset="-122"/>
                <a:cs typeface="Times New Roman" panose="02020603050405020304" pitchFamily="18" charset="0"/>
              </a:rPr>
              <a:t>属性文法的自顶向下翻译</a:t>
            </a:r>
            <a:r>
              <a:rPr lang="zh-CN" altLang="en-US" sz="3400" dirty="0">
                <a:solidFill>
                  <a:srgbClr val="FF0000"/>
                </a:solidFill>
                <a:ea typeface="华文细黑" panose="02010600040101010101" pitchFamily="2" charset="-122"/>
                <a:cs typeface="Times New Roman" panose="02020603050405020304" pitchFamily="18" charset="0"/>
              </a:rPr>
              <a:t> </a:t>
            </a:r>
            <a:endParaRPr lang="zh-CN" altLang="en-US" sz="3400" dirty="0">
              <a:solidFill>
                <a:srgbClr val="FF0000"/>
              </a:solidFill>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fade">
                                      <p:cBhvr>
                                        <p:cTn id="7" dur="500"/>
                                        <p:tgtEl>
                                          <p:spTgt spid="11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fade">
                                      <p:cBhvr>
                                        <p:cTn id="12" dur="500"/>
                                        <p:tgtEl>
                                          <p:spTgt spid="116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fade">
                                      <p:cBhvr>
                                        <p:cTn id="17" dur="500"/>
                                        <p:tgtEl>
                                          <p:spTgt spid="116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fade">
                                      <p:cBhvr>
                                        <p:cTn id="22" dur="500"/>
                                        <p:tgtEl>
                                          <p:spTgt spid="116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AC18EDE-B6E0-4C07-873C-88034E5827B8}"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18787" name="Text Box 2"/>
          <p:cNvSpPr txBox="1">
            <a:spLocks noChangeArrowheads="1"/>
          </p:cNvSpPr>
          <p:nvPr/>
        </p:nvSpPr>
        <p:spPr bwMode="auto">
          <a:xfrm>
            <a:off x="1" y="980728"/>
            <a:ext cx="9144000" cy="349018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kumimoji="1" lang="zh-CN" altLang="en-US" sz="2400" b="1" dirty="0">
                <a:ea typeface="华文细黑" panose="02010600040101010101" pitchFamily="2" charset="-122"/>
              </a:rPr>
              <a:t>例如，产生式 </a:t>
            </a:r>
            <a:r>
              <a:rPr kumimoji="1" lang="en-US" altLang="zh-CN" sz="2400" b="1" dirty="0" err="1">
                <a:solidFill>
                  <a:srgbClr val="000000"/>
                </a:solidFill>
                <a:ea typeface="华文细黑" panose="02010600040101010101" pitchFamily="2" charset="-122"/>
              </a:rPr>
              <a:t>L</a:t>
            </a:r>
            <a:r>
              <a:rPr kumimoji="1" lang="en-US" altLang="zh-CN" sz="2400" b="1" baseline="-25000" dirty="0" err="1">
                <a:solidFill>
                  <a:srgbClr val="000000"/>
                </a:solidFill>
                <a:ea typeface="华文细黑" panose="02010600040101010101" pitchFamily="2" charset="-122"/>
              </a:rPr>
              <a:t>↑a↓b</a:t>
            </a:r>
            <a:r>
              <a:rPr kumimoji="1" lang="en-US" altLang="zh-CN" sz="2400" b="1" dirty="0">
                <a:solidFill>
                  <a:srgbClr val="000000"/>
                </a:solidFill>
                <a:ea typeface="华文细黑" panose="02010600040101010101" pitchFamily="2" charset="-122"/>
              </a:rPr>
              <a:t>-&gt;e </a:t>
            </a:r>
            <a:r>
              <a:rPr kumimoji="1" lang="en-US" altLang="zh-CN" sz="2400" b="1" baseline="-25000" dirty="0">
                <a:solidFill>
                  <a:srgbClr val="000000"/>
                </a:solidFill>
                <a:ea typeface="华文细黑" panose="02010600040101010101" pitchFamily="2" charset="-122"/>
              </a:rPr>
              <a:t>↓</a:t>
            </a:r>
            <a:r>
              <a:rPr kumimoji="1" lang="en-US" altLang="zh-CN" sz="2400" b="1" baseline="-25000" dirty="0" err="1">
                <a:solidFill>
                  <a:srgbClr val="000000"/>
                </a:solidFill>
                <a:ea typeface="华文细黑" panose="02010600040101010101" pitchFamily="2" charset="-122"/>
              </a:rPr>
              <a:t>i</a:t>
            </a:r>
            <a:r>
              <a:rPr kumimoji="1" lang="en-US" altLang="zh-CN"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R</a:t>
            </a:r>
            <a:r>
              <a:rPr kumimoji="1" lang="en-US" altLang="zh-CN" sz="2400" b="1" baseline="-25000" dirty="0" err="1">
                <a:solidFill>
                  <a:srgbClr val="000000"/>
                </a:solidFill>
                <a:ea typeface="华文细黑" panose="02010600040101010101" pitchFamily="2" charset="-122"/>
              </a:rPr>
              <a:t>↓j</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i</a:t>
            </a:r>
            <a:r>
              <a:rPr kumimoji="1" lang="en-US" altLang="zh-CN" sz="2400" b="1" dirty="0">
                <a:solidFill>
                  <a:srgbClr val="000000"/>
                </a:solidFill>
                <a:ea typeface="华文细黑" panose="02010600040101010101" pitchFamily="2" charset="-122"/>
              </a:rPr>
              <a:t>, j=b,  a=i+2               </a:t>
            </a:r>
            <a:endParaRPr kumimoji="1" lang="en-US" altLang="zh-CN" sz="2400" b="1" dirty="0">
              <a:ea typeface="Arial Unicode MS" pitchFamily="34" charset="-122"/>
            </a:endParaRPr>
          </a:p>
          <a:p>
            <a:pPr algn="just" eaLnBrk="1" hangingPunct="1">
              <a:lnSpc>
                <a:spcPct val="120000"/>
              </a:lnSpc>
              <a:spcBef>
                <a:spcPct val="50000"/>
              </a:spcBef>
            </a:pPr>
            <a:r>
              <a:rPr kumimoji="1" lang="en-US" altLang="zh-CN" sz="2400" b="1" dirty="0">
                <a:solidFill>
                  <a:srgbClr val="000000"/>
                </a:solidFill>
                <a:ea typeface="华文细黑" panose="02010600040101010101" pitchFamily="2" charset="-122"/>
              </a:rPr>
              <a:t>                          L </a:t>
            </a:r>
            <a:r>
              <a:rPr kumimoji="1" lang="en-US" altLang="zh-CN" sz="2400" b="1" baseline="-25000" dirty="0">
                <a:solidFill>
                  <a:srgbClr val="000000"/>
                </a:solidFill>
                <a:ea typeface="华文细黑" panose="02010600040101010101" pitchFamily="2" charset="-122"/>
              </a:rPr>
              <a:t>↑ </a:t>
            </a:r>
            <a:r>
              <a:rPr kumimoji="1" lang="en-US" altLang="zh-CN" sz="2400" b="1" baseline="-25000" dirty="0" err="1">
                <a:solidFill>
                  <a:srgbClr val="000000"/>
                </a:solidFill>
                <a:ea typeface="华文细黑" panose="02010600040101010101" pitchFamily="2" charset="-122"/>
              </a:rPr>
              <a:t>x↓y</a:t>
            </a:r>
            <a:r>
              <a:rPr kumimoji="1" lang="en-US" altLang="zh-CN" sz="2400" b="1" dirty="0">
                <a:solidFill>
                  <a:srgbClr val="000000"/>
                </a:solidFill>
                <a:ea typeface="华文细黑" panose="02010600040101010101" pitchFamily="2" charset="-122"/>
              </a:rPr>
              <a:t>-&gt;H </a:t>
            </a:r>
            <a:r>
              <a:rPr kumimoji="1" lang="en-US" altLang="zh-CN" sz="2400" b="1" baseline="-25000"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 </a:t>
            </a:r>
            <a:r>
              <a:rPr kumimoji="1" lang="en-US" altLang="zh-CN" sz="2400" b="1" baseline="-25000" dirty="0" err="1">
                <a:solidFill>
                  <a:srgbClr val="000000"/>
                </a:solidFill>
                <a:ea typeface="华文细黑" panose="02010600040101010101" pitchFamily="2" charset="-122"/>
              </a:rPr>
              <a:t>z↓w</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w=</a:t>
            </a:r>
            <a:r>
              <a:rPr kumimoji="1" lang="en-US" altLang="zh-CN" sz="2400" b="1" dirty="0" err="1">
                <a:solidFill>
                  <a:srgbClr val="000000"/>
                </a:solidFill>
                <a:ea typeface="华文细黑" panose="02010600040101010101" pitchFamily="2" charset="-122"/>
              </a:rPr>
              <a:t>y,z</a:t>
            </a:r>
            <a:r>
              <a:rPr kumimoji="1" lang="en-US" altLang="zh-CN" sz="2400" b="1" dirty="0">
                <a:solidFill>
                  <a:srgbClr val="000000"/>
                </a:solidFill>
                <a:ea typeface="华文细黑" panose="02010600040101010101" pitchFamily="2" charset="-122"/>
              </a:rPr>
              <a:t>=2,x=</a:t>
            </a:r>
            <a:r>
              <a:rPr kumimoji="1" lang="en-US" altLang="zh-CN" sz="2400" b="1" dirty="0" err="1">
                <a:solidFill>
                  <a:srgbClr val="000000"/>
                </a:solidFill>
                <a:ea typeface="华文细黑" panose="02010600040101010101" pitchFamily="2" charset="-122"/>
              </a:rPr>
              <a:t>z+y</a:t>
            </a:r>
            <a:r>
              <a:rPr kumimoji="1" lang="en-US" altLang="zh-CN" sz="2400" b="1" dirty="0">
                <a:solidFill>
                  <a:srgbClr val="000000"/>
                </a:solidFill>
                <a:ea typeface="华文细黑" panose="02010600040101010101" pitchFamily="2" charset="-122"/>
              </a:rPr>
              <a:t>       </a:t>
            </a:r>
            <a:endParaRPr kumimoji="1" lang="en-US" altLang="zh-CN" sz="2400" b="1" dirty="0">
              <a:ea typeface="Arial Unicode MS" pitchFamily="34" charset="-122"/>
            </a:endParaRPr>
          </a:p>
          <a:p>
            <a:pPr algn="just" eaLnBrk="1" hangingPunct="1">
              <a:lnSpc>
                <a:spcPct val="120000"/>
              </a:lnSpc>
              <a:spcBef>
                <a:spcPct val="50000"/>
              </a:spcBef>
            </a:pPr>
            <a:r>
              <a:rPr kumimoji="1" lang="zh-CN" altLang="en-US" sz="2400" b="1" dirty="0">
                <a:solidFill>
                  <a:srgbClr val="000000"/>
                </a:solidFill>
                <a:ea typeface="华文细黑" panose="02010600040101010101" pitchFamily="2" charset="-122"/>
              </a:rPr>
              <a:t>按约定第</a:t>
            </a:r>
            <a:r>
              <a:rPr kumimoji="1" lang="en-US" altLang="zh-CN" sz="2400" b="1" dirty="0">
                <a:solidFill>
                  <a:srgbClr val="000000"/>
                </a:solidFill>
                <a:ea typeface="华文细黑" panose="02010600040101010101" pitchFamily="2" charset="-122"/>
              </a:rPr>
              <a:t>2</a:t>
            </a:r>
            <a:r>
              <a:rPr kumimoji="1" lang="zh-CN" altLang="en-US" sz="2400" b="1" dirty="0">
                <a:solidFill>
                  <a:srgbClr val="000000"/>
                </a:solidFill>
                <a:ea typeface="华文细黑" panose="02010600040101010101" pitchFamily="2" charset="-122"/>
              </a:rPr>
              <a:t>条，必须改成  </a:t>
            </a:r>
            <a:r>
              <a:rPr kumimoji="1" lang="en-US" altLang="zh-CN" sz="2400" b="1" dirty="0">
                <a:solidFill>
                  <a:srgbClr val="000000"/>
                </a:solidFill>
                <a:ea typeface="华文细黑" panose="02010600040101010101" pitchFamily="2" charset="-122"/>
              </a:rPr>
              <a:t>L </a:t>
            </a:r>
            <a:r>
              <a:rPr kumimoji="1" lang="en-US" altLang="zh-CN" sz="2400" b="1" baseline="-25000" dirty="0">
                <a:solidFill>
                  <a:srgbClr val="000000"/>
                </a:solidFill>
                <a:ea typeface="华文细黑" panose="02010600040101010101" pitchFamily="2" charset="-122"/>
              </a:rPr>
              <a:t>↑ </a:t>
            </a:r>
            <a:r>
              <a:rPr kumimoji="1" lang="en-US" altLang="zh-CN" sz="2400" b="1" baseline="-25000" dirty="0" err="1">
                <a:solidFill>
                  <a:srgbClr val="000000"/>
                </a:solidFill>
                <a:ea typeface="华文细黑" panose="02010600040101010101" pitchFamily="2" charset="-122"/>
              </a:rPr>
              <a:t>a↓b</a:t>
            </a:r>
            <a:r>
              <a:rPr kumimoji="1" lang="en-US" altLang="zh-CN" sz="2400" b="1" dirty="0">
                <a:solidFill>
                  <a:srgbClr val="000000"/>
                </a:solidFill>
                <a:ea typeface="华文细黑" panose="02010600040101010101" pitchFamily="2" charset="-122"/>
              </a:rPr>
              <a:t>-&gt;e </a:t>
            </a:r>
            <a:r>
              <a:rPr kumimoji="1" lang="en-US" altLang="zh-CN" sz="2400" b="1" baseline="-25000" dirty="0">
                <a:solidFill>
                  <a:srgbClr val="000000"/>
                </a:solidFill>
                <a:ea typeface="华文细黑" panose="02010600040101010101" pitchFamily="2" charset="-122"/>
              </a:rPr>
              <a:t>↓</a:t>
            </a:r>
            <a:r>
              <a:rPr kumimoji="1" lang="en-US" altLang="zh-CN" sz="2400" b="1" baseline="-25000" dirty="0" err="1">
                <a:solidFill>
                  <a:srgbClr val="000000"/>
                </a:solidFill>
                <a:ea typeface="华文细黑" panose="02010600040101010101" pitchFamily="2" charset="-122"/>
              </a:rPr>
              <a:t>i</a:t>
            </a:r>
            <a:r>
              <a:rPr kumimoji="1" lang="en-US" altLang="zh-CN" sz="2400" b="1" dirty="0" err="1">
                <a:solidFill>
                  <a:srgbClr val="000000"/>
                </a:solidFill>
                <a:ea typeface="华文细黑" panose="02010600040101010101" pitchFamily="2" charset="-122"/>
              </a:rPr>
              <a:t>R</a:t>
            </a:r>
            <a:r>
              <a:rPr kumimoji="1" lang="en-US" altLang="zh-CN" sz="2400" b="1" baseline="-25000" dirty="0" err="1">
                <a:solidFill>
                  <a:srgbClr val="000000"/>
                </a:solidFill>
                <a:ea typeface="华文细黑" panose="02010600040101010101" pitchFamily="2" charset="-122"/>
              </a:rPr>
              <a:t>↓j</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err="1">
                <a:solidFill>
                  <a:srgbClr val="000000"/>
                </a:solidFill>
                <a:ea typeface="华文细黑" panose="02010600040101010101" pitchFamily="2" charset="-122"/>
              </a:rPr>
              <a:t>i,j</a:t>
            </a:r>
            <a:r>
              <a:rPr kumimoji="1" lang="en-US" altLang="zh-CN" sz="2400" b="1" dirty="0">
                <a:solidFill>
                  <a:srgbClr val="000000"/>
                </a:solidFill>
                <a:ea typeface="华文细黑" panose="02010600040101010101" pitchFamily="2" charset="-122"/>
              </a:rPr>
              <a:t>=b, a=i+2    </a:t>
            </a:r>
            <a:endParaRPr kumimoji="1" lang="en-US" altLang="zh-CN" sz="2400" b="1" dirty="0">
              <a:ea typeface="Arial Unicode MS" pitchFamily="34" charset="-122"/>
            </a:endParaRPr>
          </a:p>
          <a:p>
            <a:pPr algn="just" eaLnBrk="1" hangingPunct="1">
              <a:lnSpc>
                <a:spcPct val="120000"/>
              </a:lnSpc>
              <a:spcBef>
                <a:spcPct val="50000"/>
              </a:spcBef>
            </a:pPr>
            <a:r>
              <a:rPr kumimoji="1" lang="en-US" altLang="zh-CN" sz="2400" b="1" dirty="0">
                <a:solidFill>
                  <a:srgbClr val="000000"/>
                </a:solidFill>
                <a:ea typeface="华文细黑" panose="02010600040101010101" pitchFamily="2" charset="-122"/>
              </a:rPr>
              <a:t>                                           L </a:t>
            </a:r>
            <a:r>
              <a:rPr kumimoji="1" lang="en-US" altLang="zh-CN" sz="2400" b="1" baseline="-25000" dirty="0">
                <a:solidFill>
                  <a:srgbClr val="FF0000"/>
                </a:solidFill>
                <a:ea typeface="华文细黑" panose="02010600040101010101" pitchFamily="2" charset="-122"/>
              </a:rPr>
              <a:t>↑ </a:t>
            </a:r>
            <a:r>
              <a:rPr kumimoji="1" lang="en-US" altLang="zh-CN" sz="2400" b="1" baseline="-25000" dirty="0" err="1">
                <a:solidFill>
                  <a:srgbClr val="FF0000"/>
                </a:solidFill>
                <a:ea typeface="华文细黑" panose="02010600040101010101" pitchFamily="2" charset="-122"/>
              </a:rPr>
              <a:t>a↓b</a:t>
            </a:r>
            <a:r>
              <a:rPr kumimoji="1" lang="en-US" altLang="zh-CN" sz="2400" b="1" baseline="-25000"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-&gt;H </a:t>
            </a:r>
            <a:r>
              <a:rPr kumimoji="1" lang="en-US" altLang="zh-CN" sz="2400" b="1" baseline="-25000"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 </a:t>
            </a:r>
            <a:r>
              <a:rPr kumimoji="1" lang="en-US" altLang="zh-CN" sz="2400" b="1" baseline="-25000" dirty="0" err="1">
                <a:solidFill>
                  <a:srgbClr val="000000"/>
                </a:solidFill>
                <a:ea typeface="华文细黑" panose="02010600040101010101" pitchFamily="2" charset="-122"/>
              </a:rPr>
              <a:t>z↓w</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  </a:t>
            </a:r>
            <a:r>
              <a:rPr kumimoji="1" lang="en-US" altLang="zh-CN" sz="2400" b="1" dirty="0">
                <a:solidFill>
                  <a:srgbClr val="000000"/>
                </a:solidFill>
                <a:ea typeface="华文细黑" panose="02010600040101010101" pitchFamily="2" charset="-122"/>
              </a:rPr>
              <a:t>w=</a:t>
            </a:r>
            <a:r>
              <a:rPr kumimoji="1" lang="en-US" altLang="zh-CN" sz="2400" b="1" dirty="0" err="1">
                <a:solidFill>
                  <a:srgbClr val="FF0000"/>
                </a:solidFill>
                <a:ea typeface="华文细黑" panose="02010600040101010101" pitchFamily="2" charset="-122"/>
              </a:rPr>
              <a:t>b</a:t>
            </a:r>
            <a:r>
              <a:rPr kumimoji="1" lang="en-US" altLang="zh-CN" sz="2400" b="1" dirty="0" err="1">
                <a:solidFill>
                  <a:srgbClr val="000000"/>
                </a:solidFill>
                <a:ea typeface="华文细黑" panose="02010600040101010101" pitchFamily="2" charset="-122"/>
              </a:rPr>
              <a:t>,z</a:t>
            </a:r>
            <a:r>
              <a:rPr kumimoji="1" lang="en-US" altLang="zh-CN" sz="2400" b="1" dirty="0">
                <a:solidFill>
                  <a:srgbClr val="000000"/>
                </a:solidFill>
                <a:ea typeface="华文细黑" panose="02010600040101010101" pitchFamily="2" charset="-122"/>
              </a:rPr>
              <a:t>=2,a=</a:t>
            </a:r>
            <a:r>
              <a:rPr kumimoji="1" lang="en-US" altLang="zh-CN" sz="2400" b="1" dirty="0" err="1">
                <a:solidFill>
                  <a:srgbClr val="000000"/>
                </a:solidFill>
                <a:ea typeface="华文细黑" panose="02010600040101010101" pitchFamily="2" charset="-122"/>
              </a:rPr>
              <a:t>z+</a:t>
            </a:r>
            <a:r>
              <a:rPr kumimoji="1" lang="en-US" altLang="zh-CN" sz="2400" b="1" dirty="0" err="1">
                <a:solidFill>
                  <a:srgbClr val="FF0000"/>
                </a:solidFill>
                <a:ea typeface="华文细黑" panose="02010600040101010101" pitchFamily="2" charset="-122"/>
              </a:rPr>
              <a:t>b</a:t>
            </a:r>
            <a:endParaRPr kumimoji="1" lang="en-US" altLang="zh-CN" sz="2400" b="1" dirty="0">
              <a:solidFill>
                <a:srgbClr val="FF0000"/>
              </a:solidFill>
              <a:ea typeface="Arial Unicode MS" pitchFamily="34" charset="-122"/>
            </a:endParaRPr>
          </a:p>
          <a:p>
            <a:pPr algn="just" eaLnBrk="1" hangingPunct="1">
              <a:lnSpc>
                <a:spcPct val="120000"/>
              </a:lnSpc>
              <a:spcBef>
                <a:spcPct val="50000"/>
              </a:spcBef>
            </a:pPr>
            <a:r>
              <a:rPr kumimoji="1" lang="zh-CN" altLang="en-US" sz="2400" b="1" dirty="0">
                <a:solidFill>
                  <a:srgbClr val="000000"/>
                </a:solidFill>
                <a:ea typeface="华文细黑" panose="02010600040101010101" pitchFamily="2" charset="-122"/>
              </a:rPr>
              <a:t>注意当</a:t>
            </a:r>
            <a:r>
              <a:rPr kumimoji="1" lang="en-US" altLang="zh-CN" sz="2400" b="1" dirty="0">
                <a:solidFill>
                  <a:srgbClr val="000000"/>
                </a:solidFill>
                <a:ea typeface="华文细黑" panose="02010600040101010101" pitchFamily="2" charset="-122"/>
              </a:rPr>
              <a:t>x</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y</a:t>
            </a:r>
            <a:r>
              <a:rPr kumimoji="1" lang="zh-CN" altLang="en-US" sz="2400" b="1" dirty="0">
                <a:solidFill>
                  <a:srgbClr val="000000"/>
                </a:solidFill>
                <a:ea typeface="华文细黑" panose="02010600040101010101" pitchFamily="2" charset="-122"/>
              </a:rPr>
              <a:t>改成</a:t>
            </a:r>
            <a:r>
              <a:rPr kumimoji="1" lang="en-US" altLang="zh-CN" sz="2400" b="1" dirty="0">
                <a:solidFill>
                  <a:srgbClr val="000000"/>
                </a:solidFill>
                <a:ea typeface="华文细黑" panose="02010600040101010101" pitchFamily="2" charset="-122"/>
              </a:rPr>
              <a:t>a</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b</a:t>
            </a:r>
            <a:r>
              <a:rPr kumimoji="1" lang="zh-CN" altLang="en-US" sz="2400" b="1" dirty="0">
                <a:solidFill>
                  <a:srgbClr val="000000"/>
                </a:solidFill>
                <a:ea typeface="华文细黑" panose="02010600040101010101" pitchFamily="2" charset="-122"/>
              </a:rPr>
              <a:t>后，相应的属性求值规则中涉及</a:t>
            </a:r>
            <a:r>
              <a:rPr kumimoji="1" lang="en-US" altLang="zh-CN" sz="2400" b="1" dirty="0">
                <a:solidFill>
                  <a:srgbClr val="000000"/>
                </a:solidFill>
                <a:ea typeface="华文细黑" panose="02010600040101010101" pitchFamily="2" charset="-122"/>
              </a:rPr>
              <a:t>x</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y</a:t>
            </a:r>
            <a:r>
              <a:rPr kumimoji="1" lang="zh-CN" altLang="en-US" sz="2400" b="1" dirty="0">
                <a:solidFill>
                  <a:srgbClr val="000000"/>
                </a:solidFill>
                <a:ea typeface="华文细黑" panose="02010600040101010101" pitchFamily="2" charset="-122"/>
              </a:rPr>
              <a:t>的属性名也要进行变化。</a:t>
            </a:r>
            <a:r>
              <a:rPr kumimoji="1" lang="zh-CN" altLang="en-US" sz="2400" b="1" dirty="0">
                <a:ea typeface="华文细黑" panose="02010600040101010101" pitchFamily="2" charset="-122"/>
              </a:rPr>
              <a:t> </a:t>
            </a:r>
            <a:endParaRPr kumimoji="1" lang="zh-CN" altLang="en-US" sz="2400" b="1" dirty="0">
              <a:ea typeface="Arial Unicode MS" pitchFamily="34" charset="-122"/>
            </a:endParaRPr>
          </a:p>
        </p:txBody>
      </p:sp>
      <p:sp>
        <p:nvSpPr>
          <p:cNvPr id="7" name="Rectangle 3"/>
          <p:cNvSpPr>
            <a:spLocks noGrp="1" noChangeArrowheads="1"/>
          </p:cNvSpPr>
          <p:nvPr>
            <p:ph type="title"/>
          </p:nvPr>
        </p:nvSpPr>
        <p:spPr>
          <a:xfrm>
            <a:off x="539552" y="332656"/>
            <a:ext cx="7772400" cy="457200"/>
          </a:xfrm>
        </p:spPr>
        <p:txBody>
          <a:bodyPr anchor="ctr"/>
          <a:lstStyle/>
          <a:p>
            <a:pPr eaLnBrk="1" hangingPunct="1"/>
            <a:r>
              <a:rPr lang="en-US" altLang="zh-CN" sz="2500" b="1" dirty="0">
                <a:solidFill>
                  <a:srgbClr val="000066"/>
                </a:solidFill>
                <a:latin typeface="Times New Roman" panose="02020603050405020304" pitchFamily="18" charset="0"/>
                <a:cs typeface="Times New Roman" panose="02020603050405020304" pitchFamily="18" charset="0"/>
              </a:rPr>
              <a:t>8.4.2</a:t>
            </a:r>
            <a:r>
              <a:rPr lang="en-US" altLang="ja-JP" sz="2500" b="1" dirty="0">
                <a:solidFill>
                  <a:srgbClr val="000066"/>
                </a:solidFill>
                <a:latin typeface="Times New Roman" panose="02020603050405020304" pitchFamily="18" charset="0"/>
                <a:cs typeface="Times New Roman" panose="02020603050405020304" pitchFamily="18" charset="0"/>
              </a:rPr>
              <a:t>*</a:t>
            </a:r>
            <a:r>
              <a:rPr lang="en-US" altLang="zh-CN" sz="2500" b="1" dirty="0">
                <a:solidFill>
                  <a:srgbClr val="000066"/>
                </a:solidFill>
                <a:latin typeface="Times New Roman" panose="02020603050405020304" pitchFamily="18" charset="0"/>
                <a:cs typeface="Times New Roman" panose="02020603050405020304" pitchFamily="18" charset="0"/>
              </a:rPr>
              <a:t> L-</a:t>
            </a:r>
            <a:r>
              <a:rPr lang="zh-CN" altLang="en-US" sz="2500" b="1" dirty="0">
                <a:solidFill>
                  <a:srgbClr val="000066"/>
                </a:solidFill>
                <a:latin typeface="Times New Roman" panose="02020603050405020304" pitchFamily="18" charset="0"/>
                <a:cs typeface="Times New Roman" panose="02020603050405020304" pitchFamily="18" charset="0"/>
              </a:rPr>
              <a:t>属性文法翻译的实现</a:t>
            </a:r>
            <a:r>
              <a:rPr lang="en-US" altLang="zh-CN" sz="2500" b="1" dirty="0">
                <a:solidFill>
                  <a:srgbClr val="000066"/>
                </a:solidFill>
                <a:latin typeface="Times New Roman" panose="02020603050405020304" pitchFamily="18" charset="0"/>
                <a:cs typeface="Times New Roman" panose="02020603050405020304" pitchFamily="18" charset="0"/>
              </a:rPr>
              <a:t>——</a:t>
            </a:r>
            <a:r>
              <a:rPr lang="zh-CN" altLang="en-US" sz="2500" b="1" dirty="0">
                <a:solidFill>
                  <a:srgbClr val="000066"/>
                </a:solidFill>
                <a:latin typeface="Times New Roman" panose="02020603050405020304" pitchFamily="18" charset="0"/>
                <a:cs typeface="Times New Roman" panose="02020603050405020304" pitchFamily="18" charset="0"/>
              </a:rPr>
              <a:t>递归下降翻译</a:t>
            </a:r>
            <a:r>
              <a:rPr lang="zh-CN" altLang="en-US" sz="2500" dirty="0">
                <a:solidFill>
                  <a:srgbClr val="000066"/>
                </a:solidFill>
                <a:latin typeface="Times New Roman" panose="02020603050405020304" pitchFamily="18" charset="0"/>
                <a:cs typeface="Times New Roman" panose="02020603050405020304" pitchFamily="18" charset="0"/>
              </a:rPr>
              <a:t> </a:t>
            </a:r>
            <a:endParaRPr lang="zh-CN" altLang="en-US" sz="2500" dirty="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p:tgtEl>
                                          <p:spTgt spid="11878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8787">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 calcmode="lin" valueType="num">
                                      <p:cBhvr additive="base">
                                        <p:cTn id="11" dur="500"/>
                                        <p:tgtEl>
                                          <p:spTgt spid="118787">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 calcmode="lin" valueType="num">
                                      <p:cBhvr additive="base">
                                        <p:cTn id="17" dur="500"/>
                                        <p:tgtEl>
                                          <p:spTgt spid="118787">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18787">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18787">
                                            <p:txEl>
                                              <p:pRg st="3" end="3"/>
                                            </p:txEl>
                                          </p:spTgt>
                                        </p:tgtEl>
                                        <p:attrNameLst>
                                          <p:attrName>style.visibility</p:attrName>
                                        </p:attrNameLst>
                                      </p:cBhvr>
                                      <p:to>
                                        <p:strVal val="visible"/>
                                      </p:to>
                                    </p:set>
                                    <p:anim calcmode="lin" valueType="num">
                                      <p:cBhvr additive="base">
                                        <p:cTn id="21" dur="500"/>
                                        <p:tgtEl>
                                          <p:spTgt spid="118787">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18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Effect transition="in" filter="fade">
                                      <p:cBhvr>
                                        <p:cTn id="27" dur="500"/>
                                        <p:tgtEl>
                                          <p:spTgt spid="118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C5EE726-FE13-4F1D-8244-D112D2FCB9A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20835" name="Text Box 2"/>
          <p:cNvSpPr txBox="1">
            <a:spLocks noChangeArrowheads="1"/>
          </p:cNvSpPr>
          <p:nvPr/>
        </p:nvSpPr>
        <p:spPr bwMode="auto">
          <a:xfrm>
            <a:off x="0" y="971550"/>
            <a:ext cx="9144000" cy="42288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spcAft>
                <a:spcPct val="20000"/>
              </a:spcAft>
            </a:pPr>
            <a:r>
              <a:rPr kumimoji="1" lang="zh-CN" altLang="en-US" sz="2400" b="1" dirty="0">
                <a:solidFill>
                  <a:srgbClr val="000000"/>
                </a:solidFill>
                <a:ea typeface="华文细黑" panose="02010600040101010101" pitchFamily="2" charset="-122"/>
              </a:rPr>
              <a:t>而对规则</a:t>
            </a:r>
            <a:r>
              <a:rPr kumimoji="1" lang="en-US" altLang="zh-CN" sz="2400" b="1" dirty="0">
                <a:solidFill>
                  <a:srgbClr val="000000"/>
                </a:solidFill>
                <a:ea typeface="华文细黑" panose="02010600040101010101" pitchFamily="2" charset="-122"/>
              </a:rPr>
              <a:t>S-&gt;</a:t>
            </a:r>
            <a:r>
              <a:rPr kumimoji="1" lang="en-US" altLang="zh-CN" sz="2400" b="1" dirty="0" err="1">
                <a:solidFill>
                  <a:srgbClr val="000000"/>
                </a:solidFill>
                <a:ea typeface="华文细黑" panose="02010600040101010101" pitchFamily="2" charset="-122"/>
              </a:rPr>
              <a:t>A</a:t>
            </a:r>
            <a:r>
              <a:rPr kumimoji="1" lang="en-US" altLang="zh-CN" sz="2400" b="1" baseline="-25000" dirty="0" err="1">
                <a:solidFill>
                  <a:srgbClr val="000000"/>
                </a:solidFill>
                <a:ea typeface="华文细黑" panose="02010600040101010101" pitchFamily="2" charset="-122"/>
              </a:rPr>
              <a:t>↑a</a:t>
            </a:r>
            <a:r>
              <a:rPr kumimoji="1" lang="en-US" altLang="zh-CN" sz="2400" b="1" dirty="0" err="1">
                <a:solidFill>
                  <a:srgbClr val="000000"/>
                </a:solidFill>
                <a:ea typeface="华文细黑" panose="02010600040101010101" pitchFamily="2" charset="-122"/>
              </a:rPr>
              <a:t>B</a:t>
            </a:r>
            <a:r>
              <a:rPr kumimoji="1" lang="en-US" altLang="zh-CN" sz="2400" b="1" dirty="0">
                <a:solidFill>
                  <a:srgbClr val="000000"/>
                </a:solidFill>
                <a:ea typeface="华文细黑" panose="02010600040101010101" pitchFamily="2" charset="-122"/>
              </a:rPr>
              <a:t> </a:t>
            </a:r>
            <a:r>
              <a:rPr kumimoji="1" lang="en-US" altLang="zh-CN" sz="2400" b="1" baseline="-25000" dirty="0">
                <a:solidFill>
                  <a:srgbClr val="000000"/>
                </a:solidFill>
                <a:ea typeface="华文细黑" panose="02010600040101010101" pitchFamily="2" charset="-122"/>
              </a:rPr>
              <a:t>↓</a:t>
            </a:r>
            <a:r>
              <a:rPr kumimoji="1" lang="en-US" altLang="zh-CN" sz="2400" b="1" baseline="-25000" dirty="0" err="1">
                <a:solidFill>
                  <a:srgbClr val="000000"/>
                </a:solidFill>
                <a:ea typeface="华文细黑" panose="02010600040101010101" pitchFamily="2" charset="-122"/>
              </a:rPr>
              <a:t>b</a:t>
            </a:r>
            <a:r>
              <a:rPr kumimoji="1" lang="en-US" altLang="zh-CN" sz="2400" b="1" dirty="0" err="1">
                <a:solidFill>
                  <a:srgbClr val="000000"/>
                </a:solidFill>
                <a:ea typeface="华文细黑" panose="02010600040101010101" pitchFamily="2" charset="-122"/>
              </a:rPr>
              <a:t>C</a:t>
            </a:r>
            <a:r>
              <a:rPr kumimoji="1" lang="en-US" altLang="zh-CN" sz="2400" b="1" dirty="0">
                <a:solidFill>
                  <a:srgbClr val="000000"/>
                </a:solidFill>
                <a:ea typeface="华文细黑" panose="02010600040101010101" pitchFamily="2" charset="-122"/>
              </a:rPr>
              <a:t> </a:t>
            </a:r>
            <a:r>
              <a:rPr kumimoji="1" lang="en-US" altLang="zh-CN" sz="2400" b="1" baseline="-25000" dirty="0">
                <a:solidFill>
                  <a:srgbClr val="000000"/>
                </a:solidFill>
                <a:ea typeface="华文细黑" panose="02010600040101010101" pitchFamily="2" charset="-122"/>
              </a:rPr>
              <a:t>↓c</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，当</a:t>
            </a:r>
            <a:r>
              <a:rPr kumimoji="1" lang="en-US" altLang="zh-CN" sz="2400" b="1" dirty="0">
                <a:solidFill>
                  <a:srgbClr val="000000"/>
                </a:solidFill>
                <a:ea typeface="华文细黑" panose="02010600040101010101" pitchFamily="2" charset="-122"/>
              </a:rPr>
              <a:t>b</a:t>
            </a:r>
            <a:r>
              <a:rPr kumimoji="1" lang="zh-CN" altLang="en-US" sz="2400" b="1" dirty="0">
                <a:solidFill>
                  <a:srgbClr val="000000"/>
                </a:solidFill>
                <a:ea typeface="华文细黑" panose="02010600040101010101" pitchFamily="2" charset="-122"/>
              </a:rPr>
              <a:t>，</a:t>
            </a:r>
            <a:r>
              <a:rPr kumimoji="1" lang="en-US" altLang="zh-CN" sz="2400" b="1" dirty="0">
                <a:solidFill>
                  <a:srgbClr val="000000"/>
                </a:solidFill>
                <a:ea typeface="华文细黑" panose="02010600040101010101" pitchFamily="2" charset="-122"/>
              </a:rPr>
              <a:t>c=a</a:t>
            </a:r>
            <a:r>
              <a:rPr kumimoji="1" lang="zh-CN" altLang="en-US" sz="2400" b="1" dirty="0">
                <a:solidFill>
                  <a:srgbClr val="000000"/>
                </a:solidFill>
                <a:ea typeface="华文细黑" panose="02010600040101010101" pitchFamily="2" charset="-122"/>
              </a:rPr>
              <a:t>时，可写成</a:t>
            </a:r>
            <a:r>
              <a:rPr kumimoji="1" lang="en-US" altLang="zh-CN" sz="2400" b="1" dirty="0">
                <a:solidFill>
                  <a:srgbClr val="000000"/>
                </a:solidFill>
                <a:ea typeface="华文细黑" panose="02010600040101010101" pitchFamily="2" charset="-122"/>
              </a:rPr>
              <a:t>S-&gt;A </a:t>
            </a:r>
            <a:r>
              <a:rPr kumimoji="1" lang="en-US" altLang="zh-CN" sz="2400" b="1" baseline="-25000" dirty="0">
                <a:solidFill>
                  <a:srgbClr val="000000"/>
                </a:solidFill>
                <a:ea typeface="华文细黑" panose="02010600040101010101" pitchFamily="2" charset="-122"/>
              </a:rPr>
              <a:t>↑a</a:t>
            </a:r>
            <a:r>
              <a:rPr kumimoji="1" lang="en-US" altLang="zh-CN" sz="2400" b="1" dirty="0">
                <a:solidFill>
                  <a:srgbClr val="000000"/>
                </a:solidFill>
                <a:ea typeface="华文细黑" panose="02010600040101010101" pitchFamily="2" charset="-122"/>
              </a:rPr>
              <a:t> B </a:t>
            </a:r>
            <a:r>
              <a:rPr kumimoji="1" lang="en-US" altLang="zh-CN" sz="2400" b="1" baseline="-25000" dirty="0">
                <a:solidFill>
                  <a:srgbClr val="000000"/>
                </a:solidFill>
                <a:ea typeface="华文细黑" panose="02010600040101010101" pitchFamily="2" charset="-122"/>
              </a:rPr>
              <a:t>↓a</a:t>
            </a:r>
            <a:r>
              <a:rPr kumimoji="1" lang="en-US" altLang="zh-CN" sz="2400" b="1" dirty="0">
                <a:solidFill>
                  <a:srgbClr val="000000"/>
                </a:solidFill>
                <a:ea typeface="华文细黑" panose="02010600040101010101" pitchFamily="2" charset="-122"/>
              </a:rPr>
              <a:t> C </a:t>
            </a:r>
            <a:r>
              <a:rPr kumimoji="1" lang="en-US" altLang="zh-CN" sz="2400" b="1" baseline="-25000" dirty="0">
                <a:solidFill>
                  <a:srgbClr val="000000"/>
                </a:solidFill>
                <a:ea typeface="华文细黑" panose="02010600040101010101" pitchFamily="2" charset="-122"/>
              </a:rPr>
              <a:t>↓a</a:t>
            </a:r>
            <a:endParaRPr kumimoji="1" lang="en-US" altLang="zh-CN" sz="2400" b="1" dirty="0">
              <a:ea typeface="Arial Unicode MS" pitchFamily="34" charset="-122"/>
            </a:endParaRPr>
          </a:p>
          <a:p>
            <a:pPr algn="just" eaLnBrk="1" hangingPunct="1">
              <a:lnSpc>
                <a:spcPct val="120000"/>
              </a:lnSpc>
              <a:spcBef>
                <a:spcPct val="50000"/>
              </a:spcBef>
              <a:spcAft>
                <a:spcPct val="20000"/>
              </a:spcAft>
            </a:pPr>
            <a:r>
              <a:rPr kumimoji="1" lang="zh-CN" altLang="en-US" sz="2400" b="1" dirty="0">
                <a:solidFill>
                  <a:srgbClr val="000000"/>
                </a:solidFill>
                <a:ea typeface="华文细黑" panose="02010600040101010101" pitchFamily="2" charset="-122"/>
              </a:rPr>
              <a:t>对规则     </a:t>
            </a:r>
            <a:r>
              <a:rPr kumimoji="1" lang="en-US" altLang="zh-CN" sz="2400" b="1" dirty="0" err="1">
                <a:solidFill>
                  <a:srgbClr val="000000"/>
                </a:solidFill>
                <a:ea typeface="华文细黑" panose="02010600040101010101" pitchFamily="2" charset="-122"/>
              </a:rPr>
              <a:t>L</a:t>
            </a:r>
            <a:r>
              <a:rPr kumimoji="1" lang="en-US" altLang="zh-CN" sz="2400" b="1" baseline="-25000" dirty="0" err="1">
                <a:solidFill>
                  <a:srgbClr val="000000"/>
                </a:solidFill>
                <a:ea typeface="华文细黑" panose="02010600040101010101" pitchFamily="2" charset="-122"/>
              </a:rPr>
              <a:t>↑a</a:t>
            </a:r>
            <a:r>
              <a:rPr kumimoji="1" lang="en-US" altLang="zh-CN" sz="2400" b="1" dirty="0">
                <a:solidFill>
                  <a:srgbClr val="000000"/>
                </a:solidFill>
                <a:ea typeface="华文细黑" panose="02010600040101010101" pitchFamily="2" charset="-122"/>
              </a:rPr>
              <a:t>-&gt;A </a:t>
            </a:r>
            <a:r>
              <a:rPr kumimoji="1" lang="en-US" altLang="zh-CN" sz="2400" b="1" baseline="-25000" dirty="0">
                <a:solidFill>
                  <a:srgbClr val="000000"/>
                </a:solidFill>
                <a:ea typeface="华文细黑" panose="02010600040101010101" pitchFamily="2" charset="-122"/>
              </a:rPr>
              <a:t>↓</a:t>
            </a:r>
            <a:r>
              <a:rPr kumimoji="1" lang="en-US" altLang="zh-CN" sz="2400" b="1" baseline="-25000" dirty="0" err="1">
                <a:solidFill>
                  <a:srgbClr val="000000"/>
                </a:solidFill>
                <a:ea typeface="华文细黑" panose="02010600040101010101" pitchFamily="2" charset="-122"/>
              </a:rPr>
              <a:t>b</a:t>
            </a:r>
            <a:r>
              <a:rPr kumimoji="1" lang="en-US" altLang="zh-CN" sz="2400" b="1" dirty="0" err="1">
                <a:solidFill>
                  <a:srgbClr val="000000"/>
                </a:solidFill>
                <a:ea typeface="华文细黑" panose="02010600040101010101" pitchFamily="2" charset="-122"/>
              </a:rPr>
              <a:t>@f</a:t>
            </a:r>
            <a:r>
              <a:rPr kumimoji="1" lang="en-US" altLang="zh-CN" sz="2400" b="1" dirty="0">
                <a:solidFill>
                  <a:srgbClr val="000000"/>
                </a:solidFill>
                <a:ea typeface="华文细黑" panose="02010600040101010101" pitchFamily="2" charset="-122"/>
              </a:rPr>
              <a:t> </a:t>
            </a:r>
            <a:r>
              <a:rPr kumimoji="1" lang="en-US" altLang="zh-CN" sz="2400" b="1" baseline="-25000" dirty="0">
                <a:solidFill>
                  <a:srgbClr val="000000"/>
                </a:solidFill>
                <a:ea typeface="华文细黑" panose="02010600040101010101" pitchFamily="2" charset="-122"/>
              </a:rPr>
              <a:t>↓c</a:t>
            </a:r>
            <a:r>
              <a:rPr kumimoji="1" lang="en-US" altLang="zh-CN" sz="2400" b="1" dirty="0">
                <a:solidFill>
                  <a:srgbClr val="000000"/>
                </a:solidFill>
                <a:ea typeface="华文细黑" panose="02010600040101010101" pitchFamily="2" charset="-122"/>
              </a:rPr>
              <a:t>  </a:t>
            </a:r>
            <a:r>
              <a:rPr kumimoji="1" lang="zh-CN" altLang="en-US" sz="2400" b="1" dirty="0">
                <a:solidFill>
                  <a:srgbClr val="000000"/>
                </a:solidFill>
                <a:ea typeface="华文细黑" panose="02010600040101010101" pitchFamily="2" charset="-122"/>
              </a:rPr>
              <a:t>，当</a:t>
            </a:r>
            <a:r>
              <a:rPr kumimoji="1" lang="en-US" altLang="zh-CN" sz="2400" b="1" dirty="0">
                <a:solidFill>
                  <a:srgbClr val="000000"/>
                </a:solidFill>
                <a:ea typeface="华文细黑" panose="02010600040101010101" pitchFamily="2" charset="-122"/>
              </a:rPr>
              <a:t>a=</a:t>
            </a:r>
            <a:r>
              <a:rPr kumimoji="1" lang="en-US" altLang="zh-CN" sz="2400" b="1" dirty="0" err="1">
                <a:solidFill>
                  <a:srgbClr val="000000"/>
                </a:solidFill>
                <a:ea typeface="华文细黑" panose="02010600040101010101" pitchFamily="2" charset="-122"/>
              </a:rPr>
              <a:t>b,c</a:t>
            </a:r>
            <a:r>
              <a:rPr kumimoji="1" lang="en-US" altLang="zh-CN" sz="2400" b="1" dirty="0">
                <a:solidFill>
                  <a:srgbClr val="000000"/>
                </a:solidFill>
                <a:ea typeface="华文细黑" panose="02010600040101010101" pitchFamily="2" charset="-122"/>
              </a:rPr>
              <a:t>=b</a:t>
            </a:r>
            <a:r>
              <a:rPr kumimoji="1" lang="zh-CN" altLang="en-US" sz="2400" b="1" dirty="0">
                <a:solidFill>
                  <a:srgbClr val="000000"/>
                </a:solidFill>
                <a:ea typeface="华文细黑" panose="02010600040101010101" pitchFamily="2" charset="-122"/>
              </a:rPr>
              <a:t>时，也可写成</a:t>
            </a:r>
            <a:r>
              <a:rPr kumimoji="1" lang="en-US" altLang="zh-CN" sz="2400" b="1" dirty="0">
                <a:solidFill>
                  <a:srgbClr val="000000"/>
                </a:solidFill>
                <a:ea typeface="华文细黑" panose="02010600040101010101" pitchFamily="2" charset="-122"/>
              </a:rPr>
              <a:t>L </a:t>
            </a:r>
            <a:r>
              <a:rPr kumimoji="1" lang="en-US" altLang="zh-CN" sz="2400" b="1" baseline="-25000" dirty="0">
                <a:solidFill>
                  <a:srgbClr val="000000"/>
                </a:solidFill>
                <a:ea typeface="华文细黑" panose="02010600040101010101" pitchFamily="2" charset="-122"/>
              </a:rPr>
              <a:t>↑a</a:t>
            </a:r>
            <a:r>
              <a:rPr kumimoji="1" lang="en-US" altLang="zh-CN" sz="2400" b="1" dirty="0">
                <a:solidFill>
                  <a:srgbClr val="000000"/>
                </a:solidFill>
                <a:ea typeface="华文细黑" panose="02010600040101010101" pitchFamily="2" charset="-122"/>
              </a:rPr>
              <a:t> -&gt;A </a:t>
            </a:r>
            <a:r>
              <a:rPr kumimoji="1" lang="en-US" altLang="zh-CN" sz="2400" b="1" baseline="-25000" dirty="0">
                <a:solidFill>
                  <a:srgbClr val="000000"/>
                </a:solidFill>
                <a:ea typeface="华文细黑" panose="02010600040101010101" pitchFamily="2" charset="-122"/>
              </a:rPr>
              <a:t>↓a</a:t>
            </a:r>
            <a:r>
              <a:rPr kumimoji="1" lang="en-US" altLang="zh-CN" sz="2400" b="1" dirty="0">
                <a:solidFill>
                  <a:srgbClr val="000000"/>
                </a:solidFill>
                <a:ea typeface="华文细黑" panose="02010600040101010101" pitchFamily="2" charset="-122"/>
              </a:rPr>
              <a:t> @f </a:t>
            </a:r>
            <a:r>
              <a:rPr kumimoji="1" lang="en-US" altLang="zh-CN" sz="2400" b="1" baseline="-25000" dirty="0">
                <a:solidFill>
                  <a:srgbClr val="000000"/>
                </a:solidFill>
                <a:ea typeface="华文细黑" panose="02010600040101010101" pitchFamily="2" charset="-122"/>
              </a:rPr>
              <a:t>↓a</a:t>
            </a:r>
            <a:endParaRPr kumimoji="1" lang="en-US" altLang="zh-CN" sz="2400" b="1" dirty="0">
              <a:ea typeface="Arial Unicode MS" pitchFamily="34" charset="-122"/>
            </a:endParaRPr>
          </a:p>
          <a:p>
            <a:pPr algn="just" eaLnBrk="1" hangingPunct="1">
              <a:lnSpc>
                <a:spcPct val="120000"/>
              </a:lnSpc>
              <a:spcBef>
                <a:spcPct val="50000"/>
              </a:spcBef>
              <a:spcAft>
                <a:spcPct val="20000"/>
              </a:spcAft>
            </a:pPr>
            <a:r>
              <a:rPr kumimoji="1" lang="zh-CN" altLang="en-US" sz="2400" b="1" dirty="0">
                <a:solidFill>
                  <a:srgbClr val="000000"/>
                </a:solidFill>
                <a:ea typeface="华文细黑" panose="02010600040101010101" pitchFamily="2" charset="-122"/>
              </a:rPr>
              <a:t>但对规则</a:t>
            </a:r>
            <a:r>
              <a:rPr kumimoji="1" lang="en-US" altLang="zh-CN" sz="2400" b="1" dirty="0" err="1">
                <a:solidFill>
                  <a:srgbClr val="000000"/>
                </a:solidFill>
                <a:ea typeface="华文细黑" panose="02010600040101010101" pitchFamily="2" charset="-122"/>
              </a:rPr>
              <a:t>L</a:t>
            </a:r>
            <a:r>
              <a:rPr kumimoji="1" lang="en-US" altLang="zh-CN" sz="2400" b="1" baseline="-25000" dirty="0" err="1">
                <a:solidFill>
                  <a:srgbClr val="000000"/>
                </a:solidFill>
                <a:ea typeface="华文细黑" panose="02010600040101010101" pitchFamily="2" charset="-122"/>
              </a:rPr>
              <a:t>↓a↑b</a:t>
            </a:r>
            <a:r>
              <a:rPr kumimoji="1" lang="en-US" altLang="zh-CN" sz="2400" b="1" dirty="0">
                <a:solidFill>
                  <a:srgbClr val="000000"/>
                </a:solidFill>
                <a:ea typeface="华文细黑" panose="02010600040101010101" pitchFamily="2" charset="-122"/>
              </a:rPr>
              <a:t>-&gt;</a:t>
            </a:r>
            <a:r>
              <a:rPr kumimoji="1" lang="en-US" altLang="zh-CN" sz="2400" b="1" dirty="0" err="1">
                <a:solidFill>
                  <a:srgbClr val="000000"/>
                </a:solidFill>
                <a:ea typeface="华文细黑" panose="02010600040101010101" pitchFamily="2" charset="-122"/>
              </a:rPr>
              <a:t>aB</a:t>
            </a:r>
            <a:r>
              <a:rPr kumimoji="1" lang="en-US" altLang="zh-CN" sz="2400" b="1" baseline="-25000" dirty="0" err="1">
                <a:solidFill>
                  <a:srgbClr val="000000"/>
                </a:solidFill>
                <a:ea typeface="华文细黑" panose="02010600040101010101" pitchFamily="2" charset="-122"/>
              </a:rPr>
              <a:t>↓c</a:t>
            </a:r>
            <a:r>
              <a:rPr kumimoji="1" lang="en-US" altLang="zh-CN" sz="2400" b="1" dirty="0" err="1">
                <a:solidFill>
                  <a:srgbClr val="000000"/>
                </a:solidFill>
                <a:ea typeface="华文细黑" panose="02010600040101010101" pitchFamily="2" charset="-122"/>
              </a:rPr>
              <a:t>C</a:t>
            </a:r>
            <a:r>
              <a:rPr kumimoji="1" lang="en-US" altLang="zh-CN" sz="2400" b="1" baseline="-25000" dirty="0" err="1">
                <a:solidFill>
                  <a:srgbClr val="000000"/>
                </a:solidFill>
                <a:ea typeface="华文细黑" panose="02010600040101010101" pitchFamily="2" charset="-122"/>
              </a:rPr>
              <a:t>↓d</a:t>
            </a:r>
            <a:r>
              <a:rPr kumimoji="1" lang="en-US" altLang="zh-CN" sz="2400" b="1" dirty="0">
                <a:solidFill>
                  <a:srgbClr val="000000"/>
                </a:solidFill>
                <a:ea typeface="华文细黑" panose="02010600040101010101" pitchFamily="2" charset="-122"/>
              </a:rPr>
              <a:t>  ,   </a:t>
            </a:r>
            <a:r>
              <a:rPr kumimoji="1" lang="zh-CN" altLang="en-US" sz="2400" b="1" dirty="0">
                <a:solidFill>
                  <a:srgbClr val="000000"/>
                </a:solidFill>
                <a:ea typeface="华文细黑" panose="02010600040101010101" pitchFamily="2" charset="-122"/>
              </a:rPr>
              <a:t>当</a:t>
            </a:r>
            <a:r>
              <a:rPr kumimoji="1" lang="en-US" altLang="zh-CN" sz="2400" b="1" dirty="0" err="1">
                <a:solidFill>
                  <a:srgbClr val="000000"/>
                </a:solidFill>
                <a:ea typeface="华文细黑" panose="02010600040101010101" pitchFamily="2" charset="-122"/>
              </a:rPr>
              <a:t>c,d</a:t>
            </a:r>
            <a:r>
              <a:rPr kumimoji="1" lang="en-US" altLang="zh-CN" sz="2400" b="1" dirty="0">
                <a:solidFill>
                  <a:srgbClr val="000000"/>
                </a:solidFill>
                <a:ea typeface="华文细黑" panose="02010600040101010101" pitchFamily="2" charset="-122"/>
              </a:rPr>
              <a:t>=a</a:t>
            </a:r>
            <a:r>
              <a:rPr kumimoji="1" lang="zh-CN" altLang="en-US" sz="2400" b="1" dirty="0">
                <a:solidFill>
                  <a:srgbClr val="000000"/>
                </a:solidFill>
                <a:ea typeface="华文细黑" panose="02010600040101010101" pitchFamily="2" charset="-122"/>
              </a:rPr>
              <a:t>时，可写成</a:t>
            </a:r>
            <a:r>
              <a:rPr kumimoji="1" lang="en-US" altLang="zh-CN" sz="2400" b="1" dirty="0">
                <a:solidFill>
                  <a:srgbClr val="000000"/>
                </a:solidFill>
                <a:ea typeface="华文细黑" panose="02010600040101010101" pitchFamily="2" charset="-122"/>
              </a:rPr>
              <a:t>L </a:t>
            </a:r>
            <a:r>
              <a:rPr kumimoji="1" lang="en-US" altLang="zh-CN" sz="2400" b="1" baseline="-25000" dirty="0">
                <a:solidFill>
                  <a:srgbClr val="000000"/>
                </a:solidFill>
                <a:ea typeface="华文细黑" panose="02010600040101010101" pitchFamily="2" charset="-122"/>
              </a:rPr>
              <a:t>↓</a:t>
            </a:r>
            <a:r>
              <a:rPr kumimoji="1" lang="en-US" altLang="zh-CN" sz="2400" b="1" baseline="-25000" dirty="0" err="1">
                <a:solidFill>
                  <a:srgbClr val="000000"/>
                </a:solidFill>
                <a:ea typeface="华文细黑" panose="02010600040101010101" pitchFamily="2" charset="-122"/>
              </a:rPr>
              <a:t>a↑b</a:t>
            </a:r>
            <a:r>
              <a:rPr kumimoji="1" lang="en-US" altLang="zh-CN" sz="2400" b="1" dirty="0">
                <a:solidFill>
                  <a:srgbClr val="000000"/>
                </a:solidFill>
                <a:ea typeface="华文细黑" panose="02010600040101010101" pitchFamily="2" charset="-122"/>
              </a:rPr>
              <a:t> -&gt;</a:t>
            </a:r>
            <a:r>
              <a:rPr kumimoji="1" lang="en-US" altLang="zh-CN" sz="2400" b="1" dirty="0" err="1">
                <a:solidFill>
                  <a:srgbClr val="000000"/>
                </a:solidFill>
                <a:ea typeface="华文细黑" panose="02010600040101010101" pitchFamily="2" charset="-122"/>
              </a:rPr>
              <a:t>aB</a:t>
            </a:r>
            <a:r>
              <a:rPr kumimoji="1" lang="en-US" altLang="zh-CN" sz="2400" b="1" dirty="0">
                <a:solidFill>
                  <a:srgbClr val="000000"/>
                </a:solidFill>
                <a:ea typeface="华文细黑" panose="02010600040101010101" pitchFamily="2" charset="-122"/>
              </a:rPr>
              <a:t> </a:t>
            </a:r>
            <a:r>
              <a:rPr kumimoji="1" lang="en-US" altLang="zh-CN" sz="2400" b="1" baseline="-25000" dirty="0">
                <a:solidFill>
                  <a:srgbClr val="000000"/>
                </a:solidFill>
                <a:ea typeface="华文细黑" panose="02010600040101010101" pitchFamily="2" charset="-122"/>
              </a:rPr>
              <a:t>↓a</a:t>
            </a:r>
            <a:r>
              <a:rPr kumimoji="1" lang="en-US" altLang="zh-CN" sz="2400" b="1" dirty="0">
                <a:solidFill>
                  <a:srgbClr val="000000"/>
                </a:solidFill>
                <a:ea typeface="华文细黑" panose="02010600040101010101" pitchFamily="2" charset="-122"/>
              </a:rPr>
              <a:t> C </a:t>
            </a:r>
            <a:r>
              <a:rPr kumimoji="1" lang="en-US" altLang="zh-CN" sz="2400" b="1" baseline="-25000" dirty="0">
                <a:solidFill>
                  <a:srgbClr val="000000"/>
                </a:solidFill>
                <a:ea typeface="华文细黑" panose="02010600040101010101" pitchFamily="2" charset="-122"/>
              </a:rPr>
              <a:t>↓a</a:t>
            </a:r>
            <a:endParaRPr kumimoji="1" lang="en-US" altLang="zh-CN" sz="2400" b="1" dirty="0">
              <a:ea typeface="Arial Unicode MS" pitchFamily="34" charset="-122"/>
            </a:endParaRPr>
          </a:p>
          <a:p>
            <a:pPr algn="just" eaLnBrk="1" hangingPunct="1">
              <a:lnSpc>
                <a:spcPct val="120000"/>
              </a:lnSpc>
              <a:spcBef>
                <a:spcPct val="50000"/>
              </a:spcBef>
              <a:spcAft>
                <a:spcPct val="20000"/>
              </a:spcAft>
            </a:pPr>
            <a:r>
              <a:rPr kumimoji="1" lang="zh-CN" altLang="en-US" sz="2400" b="1" dirty="0">
                <a:solidFill>
                  <a:srgbClr val="000000"/>
                </a:solidFill>
                <a:ea typeface="华文细黑" panose="02010600040101010101" pitchFamily="2" charset="-122"/>
              </a:rPr>
              <a:t>			       但当</a:t>
            </a:r>
            <a:r>
              <a:rPr kumimoji="1" lang="en-US" altLang="zh-CN" sz="2400" b="1" dirty="0">
                <a:solidFill>
                  <a:srgbClr val="000000"/>
                </a:solidFill>
                <a:ea typeface="华文细黑" panose="02010600040101010101" pitchFamily="2" charset="-122"/>
              </a:rPr>
              <a:t>b=a</a:t>
            </a:r>
            <a:r>
              <a:rPr kumimoji="1" lang="zh-CN" altLang="en-US" sz="2400" b="1" dirty="0">
                <a:solidFill>
                  <a:srgbClr val="000000"/>
                </a:solidFill>
                <a:ea typeface="华文细黑" panose="02010600040101010101" pitchFamily="2" charset="-122"/>
              </a:rPr>
              <a:t>时， 不能写成  </a:t>
            </a:r>
            <a:r>
              <a:rPr kumimoji="1" lang="en-US" altLang="zh-CN" sz="2400" b="1" dirty="0" err="1">
                <a:solidFill>
                  <a:srgbClr val="000000"/>
                </a:solidFill>
                <a:ea typeface="华文细黑" panose="02010600040101010101" pitchFamily="2" charset="-122"/>
              </a:rPr>
              <a:t>L</a:t>
            </a:r>
            <a:r>
              <a:rPr kumimoji="1" lang="en-US" altLang="zh-CN" sz="2400" b="1" baseline="-25000" dirty="0" err="1">
                <a:solidFill>
                  <a:srgbClr val="000000"/>
                </a:solidFill>
                <a:ea typeface="华文细黑" panose="02010600040101010101" pitchFamily="2" charset="-122"/>
              </a:rPr>
              <a:t>↓a↑a</a:t>
            </a:r>
            <a:r>
              <a:rPr kumimoji="1" lang="en-US" altLang="zh-CN" sz="2400" b="1" dirty="0">
                <a:solidFill>
                  <a:srgbClr val="000000"/>
                </a:solidFill>
                <a:ea typeface="华文细黑" panose="02010600040101010101" pitchFamily="2" charset="-122"/>
              </a:rPr>
              <a:t>-&gt;</a:t>
            </a:r>
            <a:r>
              <a:rPr kumimoji="1" lang="en-US" altLang="zh-CN" sz="2400" b="1" dirty="0" err="1">
                <a:solidFill>
                  <a:srgbClr val="000000"/>
                </a:solidFill>
                <a:ea typeface="华文细黑" panose="02010600040101010101" pitchFamily="2" charset="-122"/>
              </a:rPr>
              <a:t>aB</a:t>
            </a:r>
            <a:r>
              <a:rPr kumimoji="1" lang="en-US" altLang="zh-CN" sz="2400" b="1" dirty="0">
                <a:solidFill>
                  <a:srgbClr val="000000"/>
                </a:solidFill>
                <a:ea typeface="华文细黑" panose="02010600040101010101" pitchFamily="2" charset="-122"/>
              </a:rPr>
              <a:t> </a:t>
            </a:r>
            <a:r>
              <a:rPr kumimoji="1" lang="en-US" altLang="zh-CN" sz="2400" b="1" baseline="-25000" dirty="0">
                <a:solidFill>
                  <a:srgbClr val="000000"/>
                </a:solidFill>
                <a:ea typeface="华文细黑" panose="02010600040101010101" pitchFamily="2" charset="-122"/>
              </a:rPr>
              <a:t>↓a</a:t>
            </a:r>
            <a:r>
              <a:rPr kumimoji="1" lang="en-US" altLang="zh-CN" sz="2400" b="1" dirty="0">
                <a:solidFill>
                  <a:srgbClr val="000000"/>
                </a:solidFill>
                <a:ea typeface="华文细黑" panose="02010600040101010101" pitchFamily="2" charset="-122"/>
              </a:rPr>
              <a:t> C </a:t>
            </a:r>
            <a:r>
              <a:rPr kumimoji="1" lang="en-US" altLang="zh-CN" sz="2400" b="1" baseline="-25000" dirty="0">
                <a:solidFill>
                  <a:srgbClr val="000000"/>
                </a:solidFill>
                <a:ea typeface="华文细黑" panose="02010600040101010101" pitchFamily="2" charset="-122"/>
              </a:rPr>
              <a:t>↓a</a:t>
            </a:r>
            <a:endParaRPr kumimoji="1" lang="en-US" altLang="zh-CN" sz="2400" b="1" dirty="0">
              <a:ea typeface="Arial Unicode MS" pitchFamily="34" charset="-122"/>
            </a:endParaRPr>
          </a:p>
          <a:p>
            <a:pPr eaLnBrk="1" hangingPunct="1">
              <a:lnSpc>
                <a:spcPct val="120000"/>
              </a:lnSpc>
              <a:spcBef>
                <a:spcPct val="50000"/>
              </a:spcBef>
              <a:spcAft>
                <a:spcPct val="20000"/>
              </a:spcAft>
            </a:pPr>
            <a:r>
              <a:rPr kumimoji="1" lang="zh-CN" altLang="en-US" sz="2400" b="1" dirty="0">
                <a:solidFill>
                  <a:srgbClr val="000000"/>
                </a:solidFill>
                <a:ea typeface="华文细黑" panose="02010600040101010101" pitchFamily="2" charset="-122"/>
              </a:rPr>
              <a:t>这是因为左部非终结符号的属性将作为该非终结符号分析过程的形参，而一个过程的形参不能重名，如过程</a:t>
            </a:r>
            <a:r>
              <a:rPr kumimoji="1" lang="en-US" altLang="zh-CN" sz="2400" b="1" dirty="0">
                <a:solidFill>
                  <a:srgbClr val="000000"/>
                </a:solidFill>
                <a:ea typeface="华文细黑" panose="02010600040101010101" pitchFamily="2" charset="-122"/>
              </a:rPr>
              <a:t>L(</a:t>
            </a:r>
            <a:r>
              <a:rPr kumimoji="1" lang="en-US" altLang="zh-CN" sz="2400" b="1" dirty="0" err="1">
                <a:solidFill>
                  <a:srgbClr val="000000"/>
                </a:solidFill>
                <a:ea typeface="华文细黑" panose="02010600040101010101" pitchFamily="2" charset="-122"/>
              </a:rPr>
              <a:t>int</a:t>
            </a:r>
            <a:r>
              <a:rPr kumimoji="1" lang="en-US" altLang="zh-CN" sz="2400" b="1" dirty="0">
                <a:solidFill>
                  <a:srgbClr val="000000"/>
                </a:solidFill>
                <a:ea typeface="华文细黑" panose="02010600040101010101" pitchFamily="2" charset="-122"/>
              </a:rPr>
              <a:t> a, </a:t>
            </a:r>
            <a:r>
              <a:rPr kumimoji="1" lang="en-US" altLang="zh-CN" sz="2400" b="1" dirty="0" err="1">
                <a:solidFill>
                  <a:srgbClr val="000000"/>
                </a:solidFill>
                <a:ea typeface="华文细黑" panose="02010600040101010101" pitchFamily="2" charset="-122"/>
              </a:rPr>
              <a:t>int</a:t>
            </a:r>
            <a:r>
              <a:rPr kumimoji="1" lang="en-US" altLang="zh-CN" sz="2400" b="1" dirty="0">
                <a:solidFill>
                  <a:srgbClr val="000000"/>
                </a:solidFill>
                <a:ea typeface="华文细黑" panose="02010600040101010101" pitchFamily="2" charset="-122"/>
              </a:rPr>
              <a:t> b)</a:t>
            </a:r>
            <a:r>
              <a:rPr kumimoji="1" lang="zh-CN" altLang="en-US" sz="2400" b="1" dirty="0">
                <a:solidFill>
                  <a:srgbClr val="000000"/>
                </a:solidFill>
                <a:ea typeface="华文细黑" panose="02010600040101010101" pitchFamily="2" charset="-122"/>
              </a:rPr>
              <a:t>不可写成</a:t>
            </a:r>
            <a:r>
              <a:rPr kumimoji="1" lang="en-US" altLang="zh-CN" sz="2400" b="1" dirty="0">
                <a:solidFill>
                  <a:srgbClr val="000000"/>
                </a:solidFill>
                <a:ea typeface="华文细黑" panose="02010600040101010101" pitchFamily="2" charset="-122"/>
              </a:rPr>
              <a:t>L(</a:t>
            </a:r>
            <a:r>
              <a:rPr kumimoji="1" lang="en-US" altLang="zh-CN" sz="2400" b="1" dirty="0" err="1">
                <a:solidFill>
                  <a:srgbClr val="000000"/>
                </a:solidFill>
                <a:ea typeface="华文细黑" panose="02010600040101010101" pitchFamily="2" charset="-122"/>
              </a:rPr>
              <a:t>int</a:t>
            </a:r>
            <a:r>
              <a:rPr kumimoji="1" lang="en-US" altLang="zh-CN" sz="2400" b="1" dirty="0">
                <a:solidFill>
                  <a:srgbClr val="000000"/>
                </a:solidFill>
                <a:ea typeface="华文细黑" panose="02010600040101010101" pitchFamily="2" charset="-122"/>
              </a:rPr>
              <a:t> a, </a:t>
            </a:r>
            <a:r>
              <a:rPr kumimoji="1" lang="en-US" altLang="zh-CN" sz="2400" b="1" dirty="0" err="1">
                <a:solidFill>
                  <a:srgbClr val="000000"/>
                </a:solidFill>
                <a:ea typeface="华文细黑" panose="02010600040101010101" pitchFamily="2" charset="-122"/>
              </a:rPr>
              <a:t>int</a:t>
            </a:r>
            <a:r>
              <a:rPr kumimoji="1" lang="en-US" altLang="zh-CN" sz="2400" b="1" dirty="0">
                <a:solidFill>
                  <a:srgbClr val="000000"/>
                </a:solidFill>
                <a:ea typeface="华文细黑" panose="02010600040101010101" pitchFamily="2" charset="-122"/>
              </a:rPr>
              <a:t> a)</a:t>
            </a:r>
            <a:r>
              <a:rPr kumimoji="1" lang="zh-CN" altLang="en-US" sz="2400" b="1" dirty="0">
                <a:solidFill>
                  <a:srgbClr val="000000"/>
                </a:solidFill>
                <a:ea typeface="华文细黑" panose="02010600040101010101" pitchFamily="2" charset="-122"/>
              </a:rPr>
              <a:t>。</a:t>
            </a:r>
            <a:r>
              <a:rPr kumimoji="1" lang="zh-CN" altLang="en-US" sz="2400" b="1" dirty="0">
                <a:ea typeface="华文细黑" panose="02010600040101010101" pitchFamily="2" charset="-122"/>
              </a:rPr>
              <a:t> </a:t>
            </a:r>
            <a:endParaRPr kumimoji="1" lang="zh-CN" altLang="en-US" sz="2400" b="1" dirty="0">
              <a:ea typeface="华文细黑" panose="02010600040101010101" pitchFamily="2" charset="-122"/>
            </a:endParaRPr>
          </a:p>
        </p:txBody>
      </p:sp>
      <p:sp>
        <p:nvSpPr>
          <p:cNvPr id="120836" name="Rectangle 3"/>
          <p:cNvSpPr>
            <a:spLocks noGrp="1" noChangeArrowheads="1"/>
          </p:cNvSpPr>
          <p:nvPr>
            <p:ph type="title"/>
          </p:nvPr>
        </p:nvSpPr>
        <p:spPr>
          <a:xfrm>
            <a:off x="539552" y="332656"/>
            <a:ext cx="7772400" cy="457200"/>
          </a:xfrm>
        </p:spPr>
        <p:txBody>
          <a:bodyPr anchor="ctr"/>
          <a:lstStyle/>
          <a:p>
            <a:pPr eaLnBrk="1" hangingPunct="1"/>
            <a:r>
              <a:rPr lang="en-US" altLang="zh-CN" sz="2500" b="1" dirty="0">
                <a:solidFill>
                  <a:srgbClr val="000066"/>
                </a:solidFill>
                <a:latin typeface="Times New Roman" panose="02020603050405020304" pitchFamily="18" charset="0"/>
                <a:cs typeface="Times New Roman" panose="02020603050405020304" pitchFamily="18" charset="0"/>
              </a:rPr>
              <a:t>8.4.2</a:t>
            </a:r>
            <a:r>
              <a:rPr lang="en-US" altLang="ja-JP" sz="2500" b="1" dirty="0">
                <a:solidFill>
                  <a:srgbClr val="000066"/>
                </a:solidFill>
                <a:latin typeface="Times New Roman" panose="02020603050405020304" pitchFamily="18" charset="0"/>
                <a:cs typeface="Times New Roman" panose="02020603050405020304" pitchFamily="18" charset="0"/>
              </a:rPr>
              <a:t>*</a:t>
            </a:r>
            <a:r>
              <a:rPr lang="en-US" altLang="zh-CN" sz="2500" b="1" dirty="0">
                <a:solidFill>
                  <a:srgbClr val="000066"/>
                </a:solidFill>
                <a:latin typeface="Times New Roman" panose="02020603050405020304" pitchFamily="18" charset="0"/>
                <a:cs typeface="Times New Roman" panose="02020603050405020304" pitchFamily="18" charset="0"/>
              </a:rPr>
              <a:t> L-</a:t>
            </a:r>
            <a:r>
              <a:rPr lang="zh-CN" altLang="en-US" sz="2500" b="1" dirty="0">
                <a:solidFill>
                  <a:srgbClr val="000066"/>
                </a:solidFill>
                <a:latin typeface="Times New Roman" panose="02020603050405020304" pitchFamily="18" charset="0"/>
                <a:cs typeface="Times New Roman" panose="02020603050405020304" pitchFamily="18" charset="0"/>
              </a:rPr>
              <a:t>属性文法翻译的实现</a:t>
            </a:r>
            <a:r>
              <a:rPr lang="en-US" altLang="zh-CN" sz="2500" b="1" dirty="0">
                <a:solidFill>
                  <a:srgbClr val="000066"/>
                </a:solidFill>
                <a:latin typeface="Times New Roman" panose="02020603050405020304" pitchFamily="18" charset="0"/>
                <a:cs typeface="Times New Roman" panose="02020603050405020304" pitchFamily="18" charset="0"/>
              </a:rPr>
              <a:t>——</a:t>
            </a:r>
            <a:r>
              <a:rPr lang="zh-CN" altLang="en-US" sz="2500" b="1" dirty="0">
                <a:solidFill>
                  <a:srgbClr val="000066"/>
                </a:solidFill>
                <a:latin typeface="Times New Roman" panose="02020603050405020304" pitchFamily="18" charset="0"/>
                <a:cs typeface="Times New Roman" panose="02020603050405020304" pitchFamily="18" charset="0"/>
              </a:rPr>
              <a:t>递归下降翻译</a:t>
            </a:r>
            <a:r>
              <a:rPr lang="zh-CN" altLang="en-US" sz="2500" dirty="0">
                <a:solidFill>
                  <a:srgbClr val="000066"/>
                </a:solidFill>
                <a:latin typeface="Times New Roman" panose="02020603050405020304" pitchFamily="18" charset="0"/>
                <a:cs typeface="Times New Roman" panose="02020603050405020304" pitchFamily="18" charset="0"/>
              </a:rPr>
              <a:t> </a:t>
            </a:r>
            <a:endParaRPr lang="zh-CN" altLang="en-US" sz="2500" dirty="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p:tgtEl>
                                          <p:spTgt spid="12083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083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p:tgtEl>
                                          <p:spTgt spid="12083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2083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p:tgtEl>
                                          <p:spTgt spid="12083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20835">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20835">
                                            <p:txEl>
                                              <p:pRg st="3" end="3"/>
                                            </p:txEl>
                                          </p:spTgt>
                                        </p:tgtEl>
                                        <p:attrNameLst>
                                          <p:attrName>style.visibility</p:attrName>
                                        </p:attrNameLst>
                                      </p:cBhvr>
                                      <p:to>
                                        <p:strVal val="visible"/>
                                      </p:to>
                                    </p:set>
                                    <p:anim calcmode="lin" valueType="num">
                                      <p:cBhvr additive="base">
                                        <p:cTn id="23" dur="500"/>
                                        <p:tgtEl>
                                          <p:spTgt spid="120835">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2083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0835">
                                            <p:txEl>
                                              <p:pRg st="4" end="4"/>
                                            </p:txEl>
                                          </p:spTgt>
                                        </p:tgtEl>
                                        <p:attrNameLst>
                                          <p:attrName>style.visibility</p:attrName>
                                        </p:attrNameLst>
                                      </p:cBhvr>
                                      <p:to>
                                        <p:strVal val="visible"/>
                                      </p:to>
                                    </p:set>
                                    <p:animEffect transition="in" filter="fade">
                                      <p:cBhvr>
                                        <p:cTn id="29" dur="500"/>
                                        <p:tgtEl>
                                          <p:spTgt spid="120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1060682-67EA-4B36-9246-E400B95CF45E}"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22883" name="Text Box 3"/>
          <p:cNvSpPr txBox="1">
            <a:spLocks noChangeArrowheads="1"/>
          </p:cNvSpPr>
          <p:nvPr/>
        </p:nvSpPr>
        <p:spPr bwMode="auto">
          <a:xfrm>
            <a:off x="683561" y="1268760"/>
            <a:ext cx="813593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latin typeface="Arial" panose="020B0604020202020204" pitchFamily="34" charset="0"/>
                <a:ea typeface="华文细黑" panose="02010600040101010101" pitchFamily="2" charset="-122"/>
              </a:rPr>
              <a:t>种类：逆波兰式、三元式、四元式、抽象机代码．</a:t>
            </a:r>
            <a:endParaRPr lang="zh-CN" altLang="en-US" sz="2400" b="1" dirty="0">
              <a:latin typeface="Arial" panose="020B0604020202020204" pitchFamily="34" charset="0"/>
              <a:ea typeface="华文细黑" panose="02010600040101010101" pitchFamily="2" charset="-122"/>
            </a:endParaRPr>
          </a:p>
          <a:p>
            <a:pPr eaLnBrk="1" hangingPunct="1">
              <a:spcBef>
                <a:spcPct val="50000"/>
              </a:spcBef>
            </a:pPr>
            <a:r>
              <a:rPr lang="zh-CN" altLang="en-US" sz="2600" b="1" dirty="0">
                <a:solidFill>
                  <a:srgbClr val="000066"/>
                </a:solidFill>
                <a:latin typeface="Arial" panose="020B0604020202020204" pitchFamily="34" charset="0"/>
                <a:ea typeface="华文细黑" panose="02010600040101010101" pitchFamily="2" charset="-122"/>
              </a:rPr>
              <a:t>一．</a:t>
            </a:r>
            <a:r>
              <a:rPr lang="zh-CN" altLang="en-US" sz="2600" b="1" dirty="0">
                <a:solidFill>
                  <a:srgbClr val="000066"/>
                </a:solidFill>
                <a:ea typeface="华文细黑" panose="02010600040101010101" pitchFamily="2" charset="-122"/>
              </a:rPr>
              <a:t>逆波兰</a:t>
            </a:r>
            <a:r>
              <a:rPr lang="zh-CN" altLang="en-US" sz="2600" b="1" dirty="0">
                <a:solidFill>
                  <a:srgbClr val="000066"/>
                </a:solidFill>
                <a:latin typeface="Arial" panose="020B0604020202020204" pitchFamily="34" charset="0"/>
                <a:ea typeface="华文细黑" panose="02010600040101010101" pitchFamily="2" charset="-122"/>
              </a:rPr>
              <a:t>表示法 </a:t>
            </a:r>
            <a:r>
              <a:rPr lang="en-US" altLang="zh-CN" sz="2600" b="1" dirty="0">
                <a:solidFill>
                  <a:srgbClr val="000066"/>
                </a:solidFill>
                <a:latin typeface="Arial" panose="020B0604020202020204" pitchFamily="34" charset="0"/>
                <a:ea typeface="华文细黑" panose="02010600040101010101" pitchFamily="2" charset="-122"/>
              </a:rPr>
              <a:t>(</a:t>
            </a:r>
            <a:r>
              <a:rPr lang="zh-CN" altLang="en-US" sz="2600" b="1" dirty="0">
                <a:solidFill>
                  <a:srgbClr val="000066"/>
                </a:solidFill>
                <a:latin typeface="Arial" panose="020B0604020202020204" pitchFamily="34" charset="0"/>
                <a:ea typeface="华文细黑" panose="02010600040101010101" pitchFamily="2" charset="-122"/>
              </a:rPr>
              <a:t>后缀</a:t>
            </a:r>
            <a:r>
              <a:rPr lang="zh-CN" altLang="en-US" sz="2600" b="1" dirty="0">
                <a:solidFill>
                  <a:srgbClr val="000066"/>
                </a:solidFill>
                <a:ea typeface="华文细黑" panose="02010600040101010101" pitchFamily="2" charset="-122"/>
              </a:rPr>
              <a:t>式</a:t>
            </a:r>
            <a:r>
              <a:rPr lang="en-US" altLang="zh-CN" sz="2600" b="1" dirty="0">
                <a:solidFill>
                  <a:srgbClr val="000066"/>
                </a:solidFill>
                <a:latin typeface="Arial" panose="020B0604020202020204" pitchFamily="34" charset="0"/>
                <a:ea typeface="华文细黑" panose="02010600040101010101" pitchFamily="2" charset="-122"/>
              </a:rPr>
              <a:t>)</a:t>
            </a:r>
            <a:endParaRPr lang="en-US" altLang="zh-CN" sz="2600" b="1" dirty="0">
              <a:solidFill>
                <a:srgbClr val="000066"/>
              </a:solidFill>
              <a:latin typeface="Arial" panose="020B0604020202020204" pitchFamily="34" charset="0"/>
              <a:ea typeface="华文细黑" panose="02010600040101010101" pitchFamily="2" charset="-122"/>
            </a:endParaRPr>
          </a:p>
        </p:txBody>
      </p:sp>
      <p:sp>
        <p:nvSpPr>
          <p:cNvPr id="71684" name="Text Box 4"/>
          <p:cNvSpPr txBox="1">
            <a:spLocks noChangeArrowheads="1"/>
          </p:cNvSpPr>
          <p:nvPr/>
        </p:nvSpPr>
        <p:spPr bwMode="auto">
          <a:xfrm>
            <a:off x="611560" y="2420888"/>
            <a:ext cx="8424936" cy="3208571"/>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ea typeface="华文细黑" panose="02010600040101010101" pitchFamily="2" charset="-122"/>
                <a:cs typeface="Times New Roman" panose="02020603050405020304" pitchFamily="18" charset="0"/>
              </a:rPr>
              <a:t>表达式的后缀表示</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逆波兰式</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的递归定义：</a:t>
            </a:r>
            <a:endParaRPr lang="zh-CN" altLang="en-US" sz="24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ea typeface="华文细黑" panose="02010600040101010101" pitchFamily="2" charset="-122"/>
                <a:cs typeface="Times New Roman" panose="02020603050405020304" pitchFamily="18" charset="0"/>
              </a:rPr>
              <a:t>(</a:t>
            </a:r>
            <a:r>
              <a:rPr lang="zh-CN" altLang="en-US" sz="2000" b="1" dirty="0">
                <a:ea typeface="华文细黑" panose="02010600040101010101" pitchFamily="2" charset="-122"/>
                <a:cs typeface="Times New Roman" panose="02020603050405020304" pitchFamily="18" charset="0"/>
              </a:rPr>
              <a:t>１</a:t>
            </a:r>
            <a:r>
              <a:rPr lang="en-US" altLang="zh-CN" sz="20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如果</a:t>
            </a:r>
            <a:r>
              <a:rPr lang="en-US" altLang="zh-CN" sz="2400" b="1" dirty="0">
                <a:ea typeface="华文细黑" panose="02010600040101010101" pitchFamily="2" charset="-122"/>
                <a:cs typeface="Times New Roman" panose="02020603050405020304" pitchFamily="18" charset="0"/>
              </a:rPr>
              <a:t>E</a:t>
            </a:r>
            <a:r>
              <a:rPr lang="zh-CN" altLang="en-US" sz="2400" b="1" dirty="0">
                <a:ea typeface="华文细黑" panose="02010600040101010101" pitchFamily="2" charset="-122"/>
                <a:cs typeface="Times New Roman" panose="02020603050405020304" pitchFamily="18" charset="0"/>
              </a:rPr>
              <a:t>是变量或常数，则</a:t>
            </a:r>
            <a:r>
              <a:rPr lang="en-US" altLang="zh-CN" sz="2400" b="1" dirty="0">
                <a:ea typeface="华文细黑" panose="02010600040101010101" pitchFamily="2" charset="-122"/>
                <a:cs typeface="Times New Roman" panose="02020603050405020304" pitchFamily="18" charset="0"/>
              </a:rPr>
              <a:t>E</a:t>
            </a:r>
            <a:r>
              <a:rPr lang="zh-CN" altLang="en-US" sz="2400" b="1" dirty="0">
                <a:ea typeface="华文细黑" panose="02010600040101010101" pitchFamily="2" charset="-122"/>
                <a:cs typeface="Times New Roman" panose="02020603050405020304" pitchFamily="18" charset="0"/>
              </a:rPr>
              <a:t>的后缀表示即是</a:t>
            </a:r>
            <a:r>
              <a:rPr lang="en-US" altLang="zh-CN" sz="2400" b="1" dirty="0">
                <a:ea typeface="华文细黑" panose="02010600040101010101" pitchFamily="2" charset="-122"/>
                <a:cs typeface="Times New Roman" panose="02020603050405020304" pitchFamily="18" charset="0"/>
              </a:rPr>
              <a:t>E</a:t>
            </a:r>
            <a:r>
              <a:rPr lang="zh-CN" altLang="en-US" sz="2400" b="1" dirty="0">
                <a:ea typeface="华文细黑" panose="02010600040101010101" pitchFamily="2" charset="-122"/>
                <a:cs typeface="Times New Roman" panose="02020603050405020304" pitchFamily="18" charset="0"/>
              </a:rPr>
              <a:t>自身．</a:t>
            </a:r>
            <a:endParaRPr lang="zh-CN" altLang="en-US" sz="24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ea typeface="华文细黑" panose="02010600040101010101" pitchFamily="2" charset="-122"/>
                <a:cs typeface="Times New Roman" panose="02020603050405020304" pitchFamily="18" charset="0"/>
              </a:rPr>
              <a:t>(</a:t>
            </a:r>
            <a:r>
              <a:rPr lang="zh-CN" altLang="en-US" sz="2000" b="1" dirty="0">
                <a:ea typeface="华文细黑" panose="02010600040101010101" pitchFamily="2" charset="-122"/>
                <a:cs typeface="Times New Roman" panose="02020603050405020304" pitchFamily="18" charset="0"/>
              </a:rPr>
              <a:t>２</a:t>
            </a:r>
            <a:r>
              <a:rPr lang="en-US" altLang="zh-CN" sz="20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如果</a:t>
            </a:r>
            <a:r>
              <a:rPr lang="en-US" altLang="zh-CN" sz="2400" b="1" dirty="0">
                <a:ea typeface="华文细黑" panose="02010600040101010101" pitchFamily="2" charset="-122"/>
                <a:cs typeface="Times New Roman" panose="02020603050405020304" pitchFamily="18" charset="0"/>
              </a:rPr>
              <a:t>E</a:t>
            </a:r>
            <a:r>
              <a:rPr lang="zh-CN" altLang="en-US" sz="2400" b="1" dirty="0">
                <a:ea typeface="华文细黑" panose="02010600040101010101" pitchFamily="2" charset="-122"/>
                <a:cs typeface="Times New Roman" panose="02020603050405020304" pitchFamily="18" charset="0"/>
              </a:rPr>
              <a:t>是</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1</a:t>
            </a:r>
            <a:r>
              <a:rPr lang="en-US" altLang="zh-CN" sz="2400" b="1" dirty="0">
                <a:ea typeface="华文细黑" panose="02010600040101010101" pitchFamily="2" charset="-122"/>
                <a:cs typeface="Times New Roman" panose="02020603050405020304" pitchFamily="18" charset="0"/>
              </a:rPr>
              <a:t>opE</a:t>
            </a:r>
            <a:r>
              <a:rPr lang="en-US" altLang="zh-CN" sz="2400" b="1" baseline="-25000" dirty="0">
                <a:ea typeface="华文细黑" panose="02010600040101010101" pitchFamily="2" charset="-122"/>
                <a:cs typeface="Times New Roman" panose="02020603050405020304" pitchFamily="18" charset="0"/>
              </a:rPr>
              <a:t>2</a:t>
            </a:r>
            <a:r>
              <a:rPr lang="zh-CN" altLang="en-US" sz="2400" b="1" dirty="0">
                <a:ea typeface="华文细黑" panose="02010600040101010101" pitchFamily="2" charset="-122"/>
                <a:cs typeface="Times New Roman" panose="02020603050405020304" pitchFamily="18" charset="0"/>
              </a:rPr>
              <a:t>的形式，其后缀表示为</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1</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2</a:t>
            </a:r>
            <a:r>
              <a:rPr lang="en-US" altLang="zh-CN" sz="2400" b="1" dirty="0">
                <a:ea typeface="华文细黑" panose="02010600040101010101" pitchFamily="2" charset="-122"/>
                <a:cs typeface="Times New Roman" panose="02020603050405020304" pitchFamily="18" charset="0"/>
              </a:rPr>
              <a:t>’op.  </a:t>
            </a:r>
            <a:endParaRPr lang="en-US" altLang="zh-CN" sz="2400" b="1" dirty="0">
              <a:ea typeface="华文细黑" panose="02010600040101010101" pitchFamily="2" charset="-122"/>
              <a:cs typeface="Times New Roman" panose="02020603050405020304" pitchFamily="18" charset="0"/>
            </a:endParaRPr>
          </a:p>
          <a:p>
            <a:pPr eaLnBrk="1" hangingPunct="1">
              <a:spcBef>
                <a:spcPct val="50000"/>
              </a:spcBef>
            </a:pPr>
            <a:r>
              <a:rPr lang="zh-CN" altLang="en-US" sz="2400" b="1" dirty="0">
                <a:ea typeface="华文细黑" panose="02010600040101010101" pitchFamily="2" charset="-122"/>
                <a:cs typeface="Times New Roman" panose="02020603050405020304" pitchFamily="18" charset="0"/>
              </a:rPr>
              <a:t>其中</a:t>
            </a:r>
            <a:r>
              <a:rPr lang="en-US" altLang="zh-CN" sz="2400" b="1" dirty="0">
                <a:ea typeface="华文细黑" panose="02010600040101010101" pitchFamily="2" charset="-122"/>
                <a:cs typeface="Times New Roman" panose="02020603050405020304" pitchFamily="18" charset="0"/>
              </a:rPr>
              <a:t>op</a:t>
            </a:r>
            <a:r>
              <a:rPr lang="zh-CN" altLang="en-US" sz="2400" b="1" dirty="0">
                <a:ea typeface="华文细黑" panose="02010600040101010101" pitchFamily="2" charset="-122"/>
                <a:cs typeface="Times New Roman" panose="02020603050405020304" pitchFamily="18" charset="0"/>
              </a:rPr>
              <a:t>为双目运算符，</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1</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和</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2</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分别是</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1</a:t>
            </a:r>
            <a:r>
              <a:rPr lang="zh-CN" altLang="en-US" sz="2400" b="1" dirty="0">
                <a:ea typeface="华文细黑" panose="02010600040101010101" pitchFamily="2" charset="-122"/>
                <a:cs typeface="Times New Roman" panose="02020603050405020304" pitchFamily="18" charset="0"/>
              </a:rPr>
              <a:t>和</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2</a:t>
            </a:r>
            <a:r>
              <a:rPr lang="zh-CN" altLang="en-US" sz="2400" b="1" dirty="0">
                <a:ea typeface="华文细黑" panose="02010600040101010101" pitchFamily="2" charset="-122"/>
                <a:cs typeface="Times New Roman" panose="02020603050405020304" pitchFamily="18" charset="0"/>
              </a:rPr>
              <a:t>的后缀表示．</a:t>
            </a:r>
            <a:endParaRPr lang="zh-CN" altLang="en-US" sz="2400" b="1" dirty="0">
              <a:ea typeface="华文细黑" panose="02010600040101010101" pitchFamily="2" charset="-122"/>
              <a:cs typeface="Times New Roman" panose="02020603050405020304" pitchFamily="18" charset="0"/>
            </a:endParaRPr>
          </a:p>
          <a:p>
            <a:pPr eaLnBrk="1" hangingPunct="1">
              <a:spcBef>
                <a:spcPct val="50000"/>
              </a:spcBef>
            </a:pPr>
            <a:r>
              <a:rPr lang="zh-CN" altLang="en-US" sz="2300" b="1" dirty="0">
                <a:ea typeface="华文细黑" panose="02010600040101010101" pitchFamily="2" charset="-122"/>
                <a:cs typeface="Times New Roman" panose="02020603050405020304" pitchFamily="18" charset="0"/>
              </a:rPr>
              <a:t>若</a:t>
            </a:r>
            <a:r>
              <a:rPr lang="en-US" altLang="zh-CN" sz="2300" b="1" dirty="0">
                <a:ea typeface="华文细黑" panose="02010600040101010101" pitchFamily="2" charset="-122"/>
                <a:cs typeface="Times New Roman" panose="02020603050405020304" pitchFamily="18" charset="0"/>
              </a:rPr>
              <a:t>E</a:t>
            </a:r>
            <a:r>
              <a:rPr lang="zh-CN" altLang="en-US" sz="2300" b="1" dirty="0">
                <a:ea typeface="华文细黑" panose="02010600040101010101" pitchFamily="2" charset="-122"/>
                <a:cs typeface="Times New Roman" panose="02020603050405020304" pitchFamily="18" charset="0"/>
              </a:rPr>
              <a:t>是</a:t>
            </a:r>
            <a:r>
              <a:rPr lang="en-US" altLang="zh-CN" sz="2300" b="1" dirty="0">
                <a:ea typeface="华文细黑" panose="02010600040101010101" pitchFamily="2" charset="-122"/>
                <a:cs typeface="Times New Roman" panose="02020603050405020304" pitchFamily="18" charset="0"/>
              </a:rPr>
              <a:t>opE</a:t>
            </a:r>
            <a:r>
              <a:rPr lang="en-US" altLang="zh-CN" sz="2300" b="1" baseline="-25000" dirty="0">
                <a:ea typeface="华文细黑" panose="02010600040101010101" pitchFamily="2" charset="-122"/>
                <a:cs typeface="Times New Roman" panose="02020603050405020304" pitchFamily="18" charset="0"/>
              </a:rPr>
              <a:t>1</a:t>
            </a:r>
            <a:r>
              <a:rPr lang="zh-CN" altLang="en-US" sz="2300" b="1" dirty="0">
                <a:ea typeface="华文细黑" panose="02010600040101010101" pitchFamily="2" charset="-122"/>
                <a:cs typeface="Times New Roman" panose="02020603050405020304" pitchFamily="18" charset="0"/>
              </a:rPr>
              <a:t>的形式，则后缀表示为</a:t>
            </a:r>
            <a:r>
              <a:rPr lang="en-US" altLang="zh-CN" sz="2300" b="1" dirty="0">
                <a:ea typeface="华文细黑" panose="02010600040101010101" pitchFamily="2" charset="-122"/>
                <a:cs typeface="Times New Roman" panose="02020603050405020304" pitchFamily="18" charset="0"/>
              </a:rPr>
              <a:t>E</a:t>
            </a:r>
            <a:r>
              <a:rPr lang="en-US" altLang="zh-CN" sz="2300" b="1" baseline="-25000" dirty="0">
                <a:ea typeface="华文细黑" panose="02010600040101010101" pitchFamily="2" charset="-122"/>
                <a:cs typeface="Times New Roman" panose="02020603050405020304" pitchFamily="18" charset="0"/>
              </a:rPr>
              <a:t>1</a:t>
            </a:r>
            <a:r>
              <a:rPr lang="en-US" altLang="zh-CN" sz="2300" b="1" dirty="0">
                <a:ea typeface="华文细黑" panose="02010600040101010101" pitchFamily="2" charset="-122"/>
                <a:cs typeface="Times New Roman" panose="02020603050405020304" pitchFamily="18" charset="0"/>
              </a:rPr>
              <a:t>’op</a:t>
            </a:r>
            <a:r>
              <a:rPr lang="zh-CN" altLang="en-US" sz="2300" b="1" dirty="0">
                <a:ea typeface="华文细黑" panose="02010600040101010101" pitchFamily="2" charset="-122"/>
                <a:cs typeface="Times New Roman" panose="02020603050405020304" pitchFamily="18" charset="0"/>
              </a:rPr>
              <a:t>，</a:t>
            </a:r>
            <a:r>
              <a:rPr lang="en-US" altLang="zh-CN" sz="2300" b="1" dirty="0">
                <a:ea typeface="华文细黑" panose="02010600040101010101" pitchFamily="2" charset="-122"/>
                <a:cs typeface="Times New Roman" panose="02020603050405020304" pitchFamily="18" charset="0"/>
              </a:rPr>
              <a:t>E</a:t>
            </a:r>
            <a:r>
              <a:rPr lang="en-US" altLang="zh-CN" sz="2300" b="1" baseline="-25000" dirty="0">
                <a:ea typeface="华文细黑" panose="02010600040101010101" pitchFamily="2" charset="-122"/>
                <a:cs typeface="Times New Roman" panose="02020603050405020304" pitchFamily="18" charset="0"/>
              </a:rPr>
              <a:t>1</a:t>
            </a:r>
            <a:r>
              <a:rPr lang="en-US" altLang="zh-CN" sz="2300" b="1" dirty="0">
                <a:ea typeface="华文细黑" panose="02010600040101010101" pitchFamily="2" charset="-122"/>
                <a:cs typeface="Times New Roman" panose="02020603050405020304" pitchFamily="18" charset="0"/>
              </a:rPr>
              <a:t>’</a:t>
            </a:r>
            <a:r>
              <a:rPr lang="zh-CN" altLang="en-US" sz="2300" b="1" dirty="0">
                <a:ea typeface="华文细黑" panose="02010600040101010101" pitchFamily="2" charset="-122"/>
                <a:cs typeface="Times New Roman" panose="02020603050405020304" pitchFamily="18" charset="0"/>
              </a:rPr>
              <a:t>是</a:t>
            </a:r>
            <a:r>
              <a:rPr lang="en-US" altLang="zh-CN" sz="2300" b="1" dirty="0">
                <a:ea typeface="华文细黑" panose="02010600040101010101" pitchFamily="2" charset="-122"/>
                <a:cs typeface="Times New Roman" panose="02020603050405020304" pitchFamily="18" charset="0"/>
              </a:rPr>
              <a:t>E</a:t>
            </a:r>
            <a:r>
              <a:rPr lang="en-US" altLang="zh-CN" sz="2300" b="1" baseline="-25000" dirty="0">
                <a:ea typeface="华文细黑" panose="02010600040101010101" pitchFamily="2" charset="-122"/>
                <a:cs typeface="Times New Roman" panose="02020603050405020304" pitchFamily="18" charset="0"/>
              </a:rPr>
              <a:t>1</a:t>
            </a:r>
            <a:r>
              <a:rPr lang="zh-CN" altLang="en-US" sz="2300" b="1" dirty="0">
                <a:ea typeface="华文细黑" panose="02010600040101010101" pitchFamily="2" charset="-122"/>
                <a:cs typeface="Times New Roman" panose="02020603050405020304" pitchFamily="18" charset="0"/>
              </a:rPr>
              <a:t>的后缀表示．</a:t>
            </a:r>
            <a:endParaRPr lang="zh-CN" altLang="en-US" sz="2300" b="1" dirty="0">
              <a:ea typeface="华文细黑" panose="02010600040101010101" pitchFamily="2" charset="-122"/>
              <a:cs typeface="Times New Roman" panose="02020603050405020304" pitchFamily="18" charset="0"/>
            </a:endParaRPr>
          </a:p>
          <a:p>
            <a:pPr eaLnBrk="1" hangingPunct="1">
              <a:spcBef>
                <a:spcPct val="50000"/>
              </a:spcBef>
            </a:pPr>
            <a:r>
              <a:rPr lang="en-US" altLang="zh-CN" sz="2000" b="1" dirty="0">
                <a:ea typeface="华文细黑" panose="02010600040101010101" pitchFamily="2" charset="-122"/>
                <a:cs typeface="Times New Roman" panose="02020603050405020304" pitchFamily="18" charset="0"/>
              </a:rPr>
              <a:t>(</a:t>
            </a:r>
            <a:r>
              <a:rPr lang="zh-CN" altLang="en-US" sz="2000" b="1" dirty="0">
                <a:ea typeface="华文细黑" panose="02010600040101010101" pitchFamily="2" charset="-122"/>
                <a:cs typeface="Times New Roman" panose="02020603050405020304" pitchFamily="18" charset="0"/>
              </a:rPr>
              <a:t>３</a:t>
            </a:r>
            <a:r>
              <a:rPr lang="en-US" altLang="zh-CN" sz="20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如果</a:t>
            </a:r>
            <a:r>
              <a:rPr lang="en-US" altLang="zh-CN" sz="2400" b="1" dirty="0">
                <a:ea typeface="华文细黑" panose="02010600040101010101" pitchFamily="2" charset="-122"/>
                <a:cs typeface="Times New Roman" panose="02020603050405020304" pitchFamily="18" charset="0"/>
              </a:rPr>
              <a:t>E</a:t>
            </a:r>
            <a:r>
              <a:rPr lang="zh-CN" altLang="en-US" sz="2400" b="1" dirty="0">
                <a:ea typeface="华文细黑" panose="02010600040101010101" pitchFamily="2" charset="-122"/>
                <a:cs typeface="Times New Roman" panose="02020603050405020304" pitchFamily="18" charset="0"/>
              </a:rPr>
              <a:t>是（</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1</a:t>
            </a:r>
            <a:r>
              <a:rPr lang="zh-CN" altLang="en-US" sz="2400" b="1" dirty="0">
                <a:ea typeface="华文细黑" panose="02010600040101010101" pitchFamily="2" charset="-122"/>
                <a:cs typeface="Times New Roman" panose="02020603050405020304" pitchFamily="18" charset="0"/>
              </a:rPr>
              <a:t>）的形式， </a:t>
            </a:r>
            <a:r>
              <a:rPr lang="en-US" altLang="zh-CN" sz="2400" b="1" dirty="0">
                <a:ea typeface="华文细黑" panose="02010600040101010101" pitchFamily="2" charset="-122"/>
                <a:cs typeface="Times New Roman" panose="02020603050405020304" pitchFamily="18" charset="0"/>
              </a:rPr>
              <a:t>E</a:t>
            </a:r>
            <a:r>
              <a:rPr lang="en-US" altLang="zh-CN" sz="2400" b="1" baseline="-25000" dirty="0">
                <a:ea typeface="华文细黑" panose="02010600040101010101" pitchFamily="2" charset="-122"/>
                <a:cs typeface="Times New Roman" panose="02020603050405020304" pitchFamily="18" charset="0"/>
              </a:rPr>
              <a:t>1</a:t>
            </a:r>
            <a:r>
              <a:rPr lang="zh-CN" altLang="en-US" sz="2400" b="1" dirty="0">
                <a:ea typeface="华文细黑" panose="02010600040101010101" pitchFamily="2" charset="-122"/>
                <a:cs typeface="Times New Roman" panose="02020603050405020304" pitchFamily="18" charset="0"/>
              </a:rPr>
              <a:t>的后缀表示即是</a:t>
            </a:r>
            <a:r>
              <a:rPr lang="en-US" altLang="zh-CN" sz="2400" b="1" dirty="0">
                <a:ea typeface="华文细黑" panose="02010600040101010101" pitchFamily="2" charset="-122"/>
                <a:cs typeface="Times New Roman" panose="02020603050405020304" pitchFamily="18" charset="0"/>
              </a:rPr>
              <a:t>E</a:t>
            </a:r>
            <a:r>
              <a:rPr lang="zh-CN" altLang="en-US" sz="2400" b="1" dirty="0">
                <a:ea typeface="华文细黑" panose="02010600040101010101" pitchFamily="2" charset="-122"/>
                <a:cs typeface="Times New Roman" panose="02020603050405020304" pitchFamily="18" charset="0"/>
              </a:rPr>
              <a:t>的后缀表示．</a:t>
            </a:r>
            <a:endParaRPr lang="zh-CN" altLang="en-US" sz="2400" b="1" dirty="0">
              <a:ea typeface="华文细黑" panose="02010600040101010101" pitchFamily="2" charset="-122"/>
              <a:cs typeface="Times New Roman" panose="02020603050405020304" pitchFamily="18" charset="0"/>
            </a:endParaRPr>
          </a:p>
        </p:txBody>
      </p:sp>
      <p:sp>
        <p:nvSpPr>
          <p:cNvPr id="122885" name="Rectangle 5"/>
          <p:cNvSpPr>
            <a:spLocks noChangeArrowheads="1"/>
          </p:cNvSpPr>
          <p:nvPr/>
        </p:nvSpPr>
        <p:spPr bwMode="auto">
          <a:xfrm>
            <a:off x="685800" y="4508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b="1" dirty="0">
                <a:solidFill>
                  <a:srgbClr val="000066"/>
                </a:solidFill>
                <a:ea typeface="华文细黑" panose="02010600040101010101" pitchFamily="2" charset="-122"/>
                <a:cs typeface="Times New Roman" panose="02020603050405020304" pitchFamily="18" charset="0"/>
              </a:rPr>
              <a:t>8.5 </a:t>
            </a:r>
            <a:r>
              <a:rPr lang="zh-CN" altLang="en-US" sz="4400" b="1" dirty="0">
                <a:solidFill>
                  <a:srgbClr val="000066"/>
                </a:solidFill>
                <a:ea typeface="华文细黑" panose="02010600040101010101" pitchFamily="2" charset="-122"/>
                <a:cs typeface="Times New Roman" panose="02020603050405020304" pitchFamily="18" charset="0"/>
              </a:rPr>
              <a:t>中间代码的形式</a:t>
            </a:r>
            <a:r>
              <a:rPr lang="zh-CN" altLang="en-US" sz="4200" dirty="0">
                <a:solidFill>
                  <a:srgbClr val="FF0000"/>
                </a:solidFill>
                <a:ea typeface="华文细黑" panose="02010600040101010101" pitchFamily="2" charset="-122"/>
                <a:cs typeface="Times New Roman" panose="02020603050405020304" pitchFamily="18" charset="0"/>
              </a:rPr>
              <a:t> </a:t>
            </a:r>
            <a:endParaRPr lang="zh-CN" altLang="en-US" sz="4200" dirty="0">
              <a:solidFill>
                <a:srgbClr val="FF0000"/>
              </a:solidFill>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Effect transition="in" filter="fade">
                                      <p:cBhvr>
                                        <p:cTn id="7" dur="500"/>
                                        <p:tgtEl>
                                          <p:spTgt spid="1228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684">
                                            <p:txEl>
                                              <p:pRg st="0" end="0"/>
                                            </p:txEl>
                                          </p:spTgt>
                                        </p:tgtEl>
                                        <p:attrNameLst>
                                          <p:attrName>style.visibility</p:attrName>
                                        </p:attrNameLst>
                                      </p:cBhvr>
                                      <p:to>
                                        <p:strVal val="visible"/>
                                      </p:to>
                                    </p:set>
                                    <p:animEffect transition="in" filter="fade">
                                      <p:cBhvr>
                                        <p:cTn id="12" dur="500"/>
                                        <p:tgtEl>
                                          <p:spTgt spid="716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684">
                                            <p:txEl>
                                              <p:pRg st="1" end="1"/>
                                            </p:txEl>
                                          </p:spTgt>
                                        </p:tgtEl>
                                        <p:attrNameLst>
                                          <p:attrName>style.visibility</p:attrName>
                                        </p:attrNameLst>
                                      </p:cBhvr>
                                      <p:to>
                                        <p:strVal val="visible"/>
                                      </p:to>
                                    </p:set>
                                    <p:animEffect transition="in" filter="fade">
                                      <p:cBhvr>
                                        <p:cTn id="17" dur="500"/>
                                        <p:tgtEl>
                                          <p:spTgt spid="7168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684">
                                            <p:txEl>
                                              <p:pRg st="2" end="2"/>
                                            </p:txEl>
                                          </p:spTgt>
                                        </p:tgtEl>
                                        <p:attrNameLst>
                                          <p:attrName>style.visibility</p:attrName>
                                        </p:attrNameLst>
                                      </p:cBhvr>
                                      <p:to>
                                        <p:strVal val="visible"/>
                                      </p:to>
                                    </p:set>
                                    <p:animEffect transition="in" filter="fade">
                                      <p:cBhvr>
                                        <p:cTn id="22" dur="500"/>
                                        <p:tgtEl>
                                          <p:spTgt spid="7168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684">
                                            <p:txEl>
                                              <p:pRg st="3" end="3"/>
                                            </p:txEl>
                                          </p:spTgt>
                                        </p:tgtEl>
                                        <p:attrNameLst>
                                          <p:attrName>style.visibility</p:attrName>
                                        </p:attrNameLst>
                                      </p:cBhvr>
                                      <p:to>
                                        <p:strVal val="visible"/>
                                      </p:to>
                                    </p:set>
                                    <p:animEffect transition="in" filter="fade">
                                      <p:cBhvr>
                                        <p:cTn id="27" dur="500"/>
                                        <p:tgtEl>
                                          <p:spTgt spid="7168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1684">
                                            <p:txEl>
                                              <p:pRg st="4" end="4"/>
                                            </p:txEl>
                                          </p:spTgt>
                                        </p:tgtEl>
                                        <p:attrNameLst>
                                          <p:attrName>style.visibility</p:attrName>
                                        </p:attrNameLst>
                                      </p:cBhvr>
                                      <p:to>
                                        <p:strVal val="visible"/>
                                      </p:to>
                                    </p:set>
                                    <p:animEffect transition="in" filter="fade">
                                      <p:cBhvr>
                                        <p:cTn id="30" dur="500"/>
                                        <p:tgtEl>
                                          <p:spTgt spid="7168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684">
                                            <p:txEl>
                                              <p:pRg st="5" end="5"/>
                                            </p:txEl>
                                          </p:spTgt>
                                        </p:tgtEl>
                                        <p:attrNameLst>
                                          <p:attrName>style.visibility</p:attrName>
                                        </p:attrNameLst>
                                      </p:cBhvr>
                                      <p:to>
                                        <p:strVal val="visible"/>
                                      </p:to>
                                    </p:set>
                                    <p:animEffect transition="in" filter="fade">
                                      <p:cBhvr>
                                        <p:cTn id="35" dur="500"/>
                                        <p:tgtEl>
                                          <p:spTgt spid="716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DE87DF1-8536-487A-BAA8-067ACFF9C90D}"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77218" name="Text Box 2"/>
          <p:cNvSpPr txBox="1">
            <a:spLocks noChangeArrowheads="1"/>
          </p:cNvSpPr>
          <p:nvPr/>
        </p:nvSpPr>
        <p:spPr bwMode="auto">
          <a:xfrm>
            <a:off x="611560" y="1750164"/>
            <a:ext cx="381610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t>L={</a:t>
            </a:r>
            <a:r>
              <a:rPr lang="en-US" altLang="zh-CN" sz="2400" dirty="0" err="1"/>
              <a:t>ww|w</a:t>
            </a:r>
            <a:r>
              <a:rPr lang="zh-CN" altLang="en-US" sz="2400" dirty="0"/>
              <a:t>∈</a:t>
            </a:r>
            <a:r>
              <a:rPr lang="en-US" altLang="zh-CN" sz="2400" dirty="0"/>
              <a:t>{</a:t>
            </a:r>
            <a:r>
              <a:rPr lang="en-US" altLang="zh-CN" sz="2400" dirty="0" err="1"/>
              <a:t>a,b</a:t>
            </a:r>
            <a:r>
              <a:rPr lang="en-US" altLang="zh-CN" sz="2400" dirty="0"/>
              <a:t>}*}</a:t>
            </a:r>
            <a:r>
              <a:rPr lang="zh-CN" altLang="en-US" sz="2400" dirty="0"/>
              <a:t>的文法</a:t>
            </a:r>
            <a:endParaRPr lang="en-US" altLang="zh-CN" sz="2400" dirty="0"/>
          </a:p>
          <a:p>
            <a:pPr eaLnBrk="1" hangingPunct="1"/>
            <a:r>
              <a:rPr lang="en-US" altLang="zh-CN" sz="2400" dirty="0"/>
              <a:t>S</a:t>
            </a:r>
            <a:r>
              <a:rPr lang="zh-CN" altLang="en-US" sz="2400" dirty="0"/>
              <a:t>→</a:t>
            </a:r>
            <a:r>
              <a:rPr lang="en-US" altLang="zh-CN" sz="2400" dirty="0" err="1"/>
              <a:t>aSA|bSB|aa|bb|aCA|bCB</a:t>
            </a:r>
            <a:endParaRPr lang="en-US" altLang="zh-CN" sz="2400" dirty="0"/>
          </a:p>
          <a:p>
            <a:pPr eaLnBrk="1" hangingPunct="1"/>
            <a:r>
              <a:rPr lang="en-US" altLang="zh-CN" sz="2400" dirty="0" err="1"/>
              <a:t>aB</a:t>
            </a:r>
            <a:r>
              <a:rPr lang="zh-CN" altLang="en-US" sz="2400" dirty="0"/>
              <a:t>→</a:t>
            </a:r>
            <a:r>
              <a:rPr lang="en-US" altLang="zh-CN" sz="2400" dirty="0"/>
              <a:t>Ba</a:t>
            </a:r>
            <a:endParaRPr lang="en-US" altLang="zh-CN" sz="2400" dirty="0"/>
          </a:p>
          <a:p>
            <a:pPr eaLnBrk="1" hangingPunct="1"/>
            <a:r>
              <a:rPr lang="en-US" altLang="zh-CN" sz="2400" dirty="0" err="1"/>
              <a:t>bB</a:t>
            </a:r>
            <a:r>
              <a:rPr lang="zh-CN" altLang="en-US" sz="2400" dirty="0"/>
              <a:t>→</a:t>
            </a:r>
            <a:r>
              <a:rPr lang="en-US" altLang="zh-CN" sz="2400" dirty="0"/>
              <a:t>Bb</a:t>
            </a:r>
            <a:endParaRPr lang="en-US" altLang="zh-CN" sz="2400" dirty="0"/>
          </a:p>
          <a:p>
            <a:pPr eaLnBrk="1" hangingPunct="1"/>
            <a:r>
              <a:rPr lang="en-US" altLang="zh-CN" sz="2400" dirty="0" err="1"/>
              <a:t>aA</a:t>
            </a:r>
            <a:r>
              <a:rPr lang="zh-CN" altLang="en-US" sz="2400" dirty="0"/>
              <a:t>→</a:t>
            </a:r>
            <a:r>
              <a:rPr lang="en-US" altLang="zh-CN" sz="2400" dirty="0"/>
              <a:t>Aa</a:t>
            </a:r>
            <a:endParaRPr lang="en-US" altLang="zh-CN" sz="2400" dirty="0"/>
          </a:p>
          <a:p>
            <a:pPr eaLnBrk="1" hangingPunct="1"/>
            <a:r>
              <a:rPr lang="en-US" altLang="zh-CN" sz="2400" dirty="0" err="1"/>
              <a:t>bA</a:t>
            </a:r>
            <a:r>
              <a:rPr lang="zh-CN" altLang="en-US" sz="2400" dirty="0"/>
              <a:t>→</a:t>
            </a:r>
            <a:r>
              <a:rPr lang="en-US" altLang="zh-CN" sz="2400" dirty="0"/>
              <a:t>Ab</a:t>
            </a:r>
            <a:endParaRPr lang="en-US" altLang="zh-CN" sz="2400" dirty="0"/>
          </a:p>
          <a:p>
            <a:pPr eaLnBrk="1" hangingPunct="1"/>
            <a:r>
              <a:rPr lang="en-US" altLang="zh-CN" sz="2400" dirty="0"/>
              <a:t>CA</a:t>
            </a:r>
            <a:r>
              <a:rPr lang="zh-CN" altLang="en-US" sz="2400" dirty="0"/>
              <a:t>→</a:t>
            </a:r>
            <a:r>
              <a:rPr lang="en-US" altLang="zh-CN" sz="2400" dirty="0" err="1"/>
              <a:t>Ca|a</a:t>
            </a:r>
            <a:endParaRPr lang="en-US" altLang="zh-CN" sz="2400" dirty="0"/>
          </a:p>
          <a:p>
            <a:pPr eaLnBrk="1" hangingPunct="1"/>
            <a:r>
              <a:rPr lang="en-US" altLang="zh-CN" sz="2400" dirty="0"/>
              <a:t>CB</a:t>
            </a:r>
            <a:r>
              <a:rPr lang="zh-CN" altLang="en-US" sz="2400" dirty="0"/>
              <a:t>→</a:t>
            </a:r>
            <a:r>
              <a:rPr lang="en-US" altLang="zh-CN" sz="2400" dirty="0" err="1"/>
              <a:t>Cb|b</a:t>
            </a:r>
            <a:endParaRPr kumimoji="1" lang="zh-CN" altLang="en-US" sz="2400" b="1" dirty="0">
              <a:ea typeface="华文细黑" panose="02010600040101010101" pitchFamily="2" charset="-122"/>
              <a:cs typeface="Times New Roman" panose="02020603050405020304" pitchFamily="18" charset="0"/>
            </a:endParaRPr>
          </a:p>
        </p:txBody>
      </p:sp>
      <p:sp>
        <p:nvSpPr>
          <p:cNvPr id="13316" name="Text Box 3"/>
          <p:cNvSpPr txBox="1">
            <a:spLocks noChangeArrowheads="1"/>
          </p:cNvSpPr>
          <p:nvPr/>
        </p:nvSpPr>
        <p:spPr bwMode="auto">
          <a:xfrm>
            <a:off x="541338" y="749647"/>
            <a:ext cx="295054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003399"/>
                </a:solidFill>
                <a:latin typeface="华文细黑" panose="02010600040101010101" pitchFamily="2" charset="-122"/>
                <a:ea typeface="华文细黑" panose="02010600040101010101" pitchFamily="2" charset="-122"/>
              </a:rPr>
              <a:t>非</a:t>
            </a:r>
            <a:r>
              <a:rPr lang="en-US" altLang="zh-CN" b="1" dirty="0">
                <a:solidFill>
                  <a:srgbClr val="003399"/>
                </a:solidFill>
                <a:latin typeface="华文细黑" panose="02010600040101010101" pitchFamily="2" charset="-122"/>
                <a:ea typeface="华文细黑" panose="02010600040101010101" pitchFamily="2" charset="-122"/>
              </a:rPr>
              <a:t>CFL</a:t>
            </a:r>
            <a:r>
              <a:rPr lang="zh-CN" altLang="en-US" b="1" dirty="0">
                <a:solidFill>
                  <a:srgbClr val="003399"/>
                </a:solidFill>
                <a:latin typeface="华文细黑" panose="02010600040101010101" pitchFamily="2" charset="-122"/>
                <a:ea typeface="华文细黑" panose="02010600040101010101" pitchFamily="2" charset="-122"/>
              </a:rPr>
              <a:t>的文法</a:t>
            </a:r>
            <a:endParaRPr lang="zh-CN" altLang="en-US" b="1" dirty="0">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777218"/>
                                        </p:tgtEl>
                                        <p:attrNameLst>
                                          <p:attrName>style.visibility</p:attrName>
                                        </p:attrNameLst>
                                      </p:cBhvr>
                                      <p:to>
                                        <p:strVal val="visible"/>
                                      </p:to>
                                    </p:set>
                                    <p:animScale>
                                      <p:cBhvr>
                                        <p:cTn id="7" dur="500" decel="50000" fill="hold">
                                          <p:stCondLst>
                                            <p:cond delay="0"/>
                                          </p:stCondLst>
                                        </p:cTn>
                                        <p:tgtEl>
                                          <p:spTgt spid="7772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777218"/>
                                        </p:tgtEl>
                                        <p:attrNameLst>
                                          <p:attrName>ppt_x</p:attrName>
                                          <p:attrName>ppt_y</p:attrName>
                                        </p:attrNameLst>
                                      </p:cBhvr>
                                    </p:animMotion>
                                    <p:animEffect transition="in" filter="fade">
                                      <p:cBhvr>
                                        <p:cTn id="9" dur="500"/>
                                        <p:tgtEl>
                                          <p:spTgt spid="77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EDD50D4-0B38-4272-85C9-90E5F8DBC267}"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72707" name="Text Box 2"/>
          <p:cNvSpPr txBox="1">
            <a:spLocks noChangeArrowheads="1"/>
          </p:cNvSpPr>
          <p:nvPr/>
        </p:nvSpPr>
        <p:spPr bwMode="auto">
          <a:xfrm>
            <a:off x="539750" y="2189163"/>
            <a:ext cx="8147050" cy="3600986"/>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FF0000"/>
                </a:solidFill>
                <a:latin typeface="华文细黑" panose="02010600040101010101" pitchFamily="2" charset="-122"/>
                <a:ea typeface="华文细黑" panose="02010600040101010101" pitchFamily="2" charset="-122"/>
              </a:rPr>
              <a:t>表达式的逆波兰式表示的实质：</a:t>
            </a:r>
            <a:endParaRPr lang="zh-CN" altLang="en-US" sz="2400" b="1" dirty="0">
              <a:solidFill>
                <a:srgbClr val="FF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sz="2400"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操作数出现的顺序与原来顺序一致，而运算符则按运算的先后顺序放在相应的操作数之后</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又称</a:t>
            </a:r>
            <a:r>
              <a:rPr lang="zh-CN" altLang="en-US" sz="2400" b="1" dirty="0">
                <a:solidFill>
                  <a:srgbClr val="C00000"/>
                </a:solidFill>
                <a:latin typeface="华文细黑" panose="02010600040101010101" pitchFamily="2" charset="-122"/>
                <a:ea typeface="华文细黑" panose="02010600040101010101" pitchFamily="2" charset="-122"/>
              </a:rPr>
              <a:t>后缀表示</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．这种表示不需要用括号来规定运算的顺序．</a:t>
            </a:r>
            <a:endParaRPr lang="zh-CN" altLang="en-US" sz="2400" dirty="0">
              <a:latin typeface="华文细黑" panose="02010600040101010101" pitchFamily="2" charset="-122"/>
              <a:ea typeface="华文细黑" panose="02010600040101010101" pitchFamily="2" charset="-122"/>
            </a:endParaRPr>
          </a:p>
          <a:p>
            <a:pPr eaLnBrk="1" hangingPunct="1">
              <a:spcBef>
                <a:spcPct val="50000"/>
              </a:spcBef>
            </a:pPr>
            <a:r>
              <a:rPr lang="zh-CN" altLang="en-US" sz="2400" b="1" dirty="0">
                <a:solidFill>
                  <a:srgbClr val="FF0000"/>
                </a:solidFill>
                <a:latin typeface="华文细黑" panose="02010600040101010101" pitchFamily="2" charset="-122"/>
                <a:ea typeface="华文细黑" panose="02010600040101010101" pitchFamily="2" charset="-122"/>
              </a:rPr>
              <a:t>优点：</a:t>
            </a:r>
            <a:endParaRPr lang="zh-CN" altLang="en-US" sz="2400" b="1" dirty="0">
              <a:solidFill>
                <a:srgbClr val="FF0000"/>
              </a:solidFill>
              <a:latin typeface="华文细黑" panose="02010600040101010101" pitchFamily="2" charset="-122"/>
              <a:ea typeface="华文细黑" panose="02010600040101010101" pitchFamily="2" charset="-122"/>
            </a:endParaRPr>
          </a:p>
          <a:p>
            <a:pPr eaLnBrk="1" hangingPunct="1">
              <a:spcBef>
                <a:spcPct val="50000"/>
              </a:spcBef>
            </a:pPr>
            <a:r>
              <a:rPr lang="zh-CN" altLang="en-US" sz="18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最易于计算机处理表达式，特别适用于解释执行的程序设计语言的中间表示，也方便具有堆栈体系的计算机的目标代码生成</a:t>
            </a:r>
            <a:r>
              <a:rPr lang="zh-CN" altLang="en-US" sz="2400" dirty="0">
                <a:latin typeface="华文细黑" panose="02010600040101010101" pitchFamily="2" charset="-122"/>
                <a:ea typeface="华文细黑" panose="02010600040101010101" pitchFamily="2" charset="-122"/>
              </a:rPr>
              <a:t>。 </a:t>
            </a:r>
            <a:endParaRPr lang="zh-CN" altLang="en-US" sz="2400" dirty="0">
              <a:latin typeface="华文细黑" panose="02010600040101010101" pitchFamily="2" charset="-122"/>
              <a:ea typeface="华文细黑" panose="02010600040101010101" pitchFamily="2" charset="-122"/>
            </a:endParaRPr>
          </a:p>
        </p:txBody>
      </p:sp>
      <p:sp>
        <p:nvSpPr>
          <p:cNvPr id="123908" name="Rectangle 3"/>
          <p:cNvSpPr>
            <a:spLocks noChangeArrowheads="1"/>
          </p:cNvSpPr>
          <p:nvPr/>
        </p:nvSpPr>
        <p:spPr bwMode="auto">
          <a:xfrm>
            <a:off x="539750" y="1268413"/>
            <a:ext cx="79311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solidFill>
                  <a:srgbClr val="000066"/>
                </a:solidFill>
                <a:latin typeface="Garamond" panose="02020404030301010803" pitchFamily="18" charset="0"/>
                <a:ea typeface="华文细黑" panose="02010600040101010101" pitchFamily="2" charset="-122"/>
              </a:rPr>
              <a:t>一、逆波兰表示法</a:t>
            </a:r>
            <a:endParaRPr lang="en-US" altLang="zh-CN" sz="2400" b="1">
              <a:solidFill>
                <a:srgbClr val="000066"/>
              </a:solidFill>
              <a:latin typeface="Garamond" panose="02020404030301010803" pitchFamily="18" charset="0"/>
              <a:ea typeface="华文细黑" panose="02010600040101010101" pitchFamily="2" charset="-122"/>
            </a:endParaRPr>
          </a:p>
        </p:txBody>
      </p:sp>
      <p:sp>
        <p:nvSpPr>
          <p:cNvPr id="123909" name="Rectangle 4"/>
          <p:cNvSpPr>
            <a:spLocks noChangeArrowheads="1"/>
          </p:cNvSpPr>
          <p:nvPr/>
        </p:nvSpPr>
        <p:spPr bwMode="auto">
          <a:xfrm>
            <a:off x="685800" y="4508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b="1" dirty="0">
                <a:solidFill>
                  <a:srgbClr val="000066"/>
                </a:solidFill>
                <a:ea typeface="华文细黑" panose="02010600040101010101" pitchFamily="2" charset="-122"/>
                <a:cs typeface="Times New Roman" panose="02020603050405020304" pitchFamily="18" charset="0"/>
              </a:rPr>
              <a:t>8.5 </a:t>
            </a:r>
            <a:r>
              <a:rPr lang="zh-CN" altLang="en-US" sz="4400" b="1" dirty="0">
                <a:solidFill>
                  <a:srgbClr val="000066"/>
                </a:solidFill>
                <a:ea typeface="华文细黑" panose="02010600040101010101" pitchFamily="2" charset="-122"/>
                <a:cs typeface="Times New Roman" panose="02020603050405020304" pitchFamily="18" charset="0"/>
              </a:rPr>
              <a:t>中间代码的形式</a:t>
            </a:r>
            <a:r>
              <a:rPr lang="zh-CN" altLang="en-US" sz="4200" dirty="0">
                <a:solidFill>
                  <a:srgbClr val="FF0000"/>
                </a:solidFill>
                <a:ea typeface="华文细黑" panose="02010600040101010101" pitchFamily="2" charset="-122"/>
                <a:cs typeface="Times New Roman" panose="02020603050405020304" pitchFamily="18" charset="0"/>
              </a:rPr>
              <a:t> </a:t>
            </a:r>
            <a:endParaRPr lang="zh-CN" altLang="en-US" sz="4200" dirty="0">
              <a:solidFill>
                <a:srgbClr val="FF0000"/>
              </a:solidFill>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fade">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wipe(left)">
                                      <p:cBhvr>
                                        <p:cTn id="17" dur="500"/>
                                        <p:tgtEl>
                                          <p:spTgt spid="727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2707">
                                            <p:txEl>
                                              <p:pRg st="3" end="3"/>
                                            </p:txEl>
                                          </p:spTgt>
                                        </p:tgtEl>
                                        <p:attrNameLst>
                                          <p:attrName>style.visibility</p:attrName>
                                        </p:attrNameLst>
                                      </p:cBhvr>
                                      <p:to>
                                        <p:strVal val="visible"/>
                                      </p:to>
                                    </p:set>
                                    <p:animEffect transition="in" filter="fade">
                                      <p:cBhvr>
                                        <p:cTn id="20" dur="500"/>
                                        <p:tgtEl>
                                          <p:spTgt spid="7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9D32652-225B-4F4A-900F-3282865E76D9}"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25955" name="Text Box 2"/>
          <p:cNvSpPr txBox="1">
            <a:spLocks noChangeArrowheads="1"/>
          </p:cNvSpPr>
          <p:nvPr/>
        </p:nvSpPr>
        <p:spPr bwMode="auto">
          <a:xfrm>
            <a:off x="611634" y="1844824"/>
            <a:ext cx="842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FF0000"/>
                </a:solidFill>
                <a:latin typeface="Arial" panose="020B0604020202020204" pitchFamily="34" charset="0"/>
                <a:ea typeface="华文细黑" panose="02010600040101010101" pitchFamily="2" charset="-122"/>
              </a:rPr>
              <a:t>表达式的逆波兰式的求值过程：</a:t>
            </a:r>
            <a:endParaRPr lang="zh-CN" altLang="en-US" sz="2400" b="1" dirty="0">
              <a:latin typeface="Arial" panose="020B0604020202020204" pitchFamily="34" charset="0"/>
              <a:ea typeface="华文细黑" panose="02010600040101010101" pitchFamily="2" charset="-122"/>
            </a:endParaRPr>
          </a:p>
        </p:txBody>
      </p:sp>
      <p:sp>
        <p:nvSpPr>
          <p:cNvPr id="125956" name="Rectangle 3"/>
          <p:cNvSpPr>
            <a:spLocks noChangeArrowheads="1"/>
          </p:cNvSpPr>
          <p:nvPr/>
        </p:nvSpPr>
        <p:spPr bwMode="auto">
          <a:xfrm>
            <a:off x="652115" y="2487134"/>
            <a:ext cx="7877969" cy="1938992"/>
          </a:xfrm>
          <a:prstGeom prst="rect">
            <a:avLst/>
          </a:prstGeom>
          <a:solidFill>
            <a:schemeClr val="bg1"/>
          </a:solidFill>
          <a:ln>
            <a:noFill/>
          </a:ln>
        </p:spPr>
        <p:txBody>
          <a:bodyPr wrap="square" anchor="ctr">
            <a:spAutoFit/>
          </a:bodyPr>
          <a:lstStyle>
            <a:lvl1pPr indent="2667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indent="0" eaLnBrk="1" hangingPunct="1"/>
            <a:r>
              <a:rPr lang="zh-CN" altLang="en-US" sz="2400" b="1" dirty="0">
                <a:latin typeface="华文细黑" panose="02010600040101010101" pitchFamily="2" charset="-122"/>
                <a:ea typeface="华文细黑" panose="02010600040101010101" pitchFamily="2" charset="-122"/>
              </a:rPr>
              <a:t>从左到右扫描</a:t>
            </a:r>
            <a:r>
              <a:rPr lang="zh-CN" altLang="en-US" sz="2400" b="1" dirty="0">
                <a:solidFill>
                  <a:srgbClr val="FF0000"/>
                </a:solidFill>
                <a:latin typeface="华文细黑" panose="02010600040101010101" pitchFamily="2" charset="-122"/>
                <a:ea typeface="华文细黑" panose="02010600040101010101" pitchFamily="2" charset="-122"/>
              </a:rPr>
              <a:t>逆波兰式</a:t>
            </a:r>
            <a:r>
              <a:rPr lang="zh-CN" altLang="en-US" sz="2400" b="1" dirty="0">
                <a:latin typeface="华文细黑" panose="02010600040101010101" pitchFamily="2" charset="-122"/>
                <a:ea typeface="华文细黑" panose="02010600040101010101" pitchFamily="2" charset="-122"/>
              </a:rPr>
              <a:t>：</a:t>
            </a:r>
            <a:endParaRPr lang="zh-CN" altLang="en-US" sz="2400" b="1" dirty="0">
              <a:latin typeface="华文细黑" panose="02010600040101010101" pitchFamily="2" charset="-122"/>
              <a:ea typeface="华文细黑" panose="02010600040101010101" pitchFamily="2" charset="-122"/>
            </a:endParaRPr>
          </a:p>
          <a:p>
            <a:pPr indent="0" eaLnBrk="1" hangingPunct="1"/>
            <a:r>
              <a:rPr lang="en-US" altLang="zh-CN" sz="2400" b="1" dirty="0">
                <a:latin typeface="华文细黑" panose="02010600040101010101" pitchFamily="2" charset="-122"/>
                <a:ea typeface="华文细黑" panose="02010600040101010101" pitchFamily="2" charset="-122"/>
              </a:rPr>
              <a:t>(1)</a:t>
            </a:r>
            <a:r>
              <a:rPr lang="zh-CN" altLang="en-US" sz="2400" b="1" dirty="0">
                <a:latin typeface="华文细黑" panose="02010600040101010101" pitchFamily="2" charset="-122"/>
                <a:ea typeface="华文细黑" panose="02010600040101010101" pitchFamily="2" charset="-122"/>
              </a:rPr>
              <a:t>扫描到运算对象时，其值进栈，并扫描下一个符号；</a:t>
            </a:r>
            <a:endParaRPr lang="zh-CN" altLang="en-US" sz="2400" b="1" dirty="0">
              <a:latin typeface="华文细黑" panose="02010600040101010101" pitchFamily="2" charset="-122"/>
              <a:ea typeface="华文细黑" panose="02010600040101010101" pitchFamily="2" charset="-122"/>
            </a:endParaRPr>
          </a:p>
          <a:p>
            <a:pPr indent="0" eaLnBrk="1" hangingPunct="1"/>
            <a:r>
              <a:rPr lang="en-US" altLang="zh-CN" sz="2400" b="1" dirty="0">
                <a:latin typeface="华文细黑" panose="02010600040101010101" pitchFamily="2" charset="-122"/>
                <a:ea typeface="华文细黑" panose="02010600040101010101" pitchFamily="2" charset="-122"/>
              </a:rPr>
              <a:t>(2)</a:t>
            </a:r>
            <a:r>
              <a:rPr lang="zh-CN" altLang="en-US" sz="2400" b="1" dirty="0">
                <a:latin typeface="华文细黑" panose="02010600040101010101" pitchFamily="2" charset="-122"/>
                <a:ea typeface="华文细黑" panose="02010600040101010101" pitchFamily="2" charset="-122"/>
              </a:rPr>
              <a:t>扫描到运算符时，对栈顶两个元素（二元运算）或一个元素（一元运算）执行该运算，并用运算结果代替栈中的运算对象。</a:t>
            </a:r>
            <a:endParaRPr lang="zh-CN" altLang="en-US" sz="2400" b="1" dirty="0">
              <a:latin typeface="华文细黑" panose="02010600040101010101" pitchFamily="2" charset="-122"/>
              <a:ea typeface="华文细黑" panose="02010600040101010101" pitchFamily="2" charset="-122"/>
            </a:endParaRPr>
          </a:p>
        </p:txBody>
      </p:sp>
      <p:sp>
        <p:nvSpPr>
          <p:cNvPr id="624644" name="Text Box 4"/>
          <p:cNvSpPr txBox="1">
            <a:spLocks noChangeArrowheads="1"/>
          </p:cNvSpPr>
          <p:nvPr/>
        </p:nvSpPr>
        <p:spPr bwMode="auto">
          <a:xfrm>
            <a:off x="827534" y="4591199"/>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latin typeface="Arial" panose="020B0604020202020204" pitchFamily="34" charset="0"/>
                <a:ea typeface="华文细黑" panose="02010600040101010101" pitchFamily="2" charset="-122"/>
              </a:rPr>
              <a:t>实例：表达式：　</a:t>
            </a:r>
            <a:r>
              <a:rPr lang="en-US" altLang="zh-CN" sz="2400" b="1">
                <a:latin typeface="Arial" panose="020B0604020202020204" pitchFamily="34" charset="0"/>
                <a:ea typeface="华文细黑" panose="02010600040101010101" pitchFamily="2" charset="-122"/>
              </a:rPr>
              <a:t>a*b-c*(d-e)</a:t>
            </a:r>
            <a:endParaRPr lang="en-US" altLang="zh-CN" sz="2400" b="1">
              <a:latin typeface="Arial" panose="020B0604020202020204" pitchFamily="34" charset="0"/>
              <a:ea typeface="华文细黑" panose="02010600040101010101" pitchFamily="2" charset="-122"/>
            </a:endParaRPr>
          </a:p>
        </p:txBody>
      </p:sp>
      <p:sp>
        <p:nvSpPr>
          <p:cNvPr id="624645" name="Text Box 5"/>
          <p:cNvSpPr txBox="1">
            <a:spLocks noChangeArrowheads="1"/>
          </p:cNvSpPr>
          <p:nvPr/>
        </p:nvSpPr>
        <p:spPr bwMode="auto">
          <a:xfrm>
            <a:off x="827534" y="5213472"/>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latin typeface="Arial" panose="020B0604020202020204" pitchFamily="34" charset="0"/>
                <a:ea typeface="华文细黑" panose="02010600040101010101" pitchFamily="2" charset="-122"/>
              </a:rPr>
              <a:t>逆波兰式表示：    </a:t>
            </a:r>
            <a:r>
              <a:rPr lang="en-US" altLang="zh-CN" sz="2400" b="1" dirty="0">
                <a:latin typeface="Arial" panose="020B0604020202020204" pitchFamily="34" charset="0"/>
                <a:ea typeface="华文细黑" panose="02010600040101010101" pitchFamily="2" charset="-122"/>
              </a:rPr>
              <a:t>ab*</a:t>
            </a:r>
            <a:r>
              <a:rPr lang="en-US" altLang="zh-CN" sz="2400" b="1" dirty="0" err="1">
                <a:latin typeface="Arial" panose="020B0604020202020204" pitchFamily="34" charset="0"/>
                <a:ea typeface="华文细黑" panose="02010600040101010101" pitchFamily="2" charset="-122"/>
              </a:rPr>
              <a:t>cde</a:t>
            </a:r>
            <a:r>
              <a:rPr lang="en-US" altLang="zh-CN" sz="2400" b="1" dirty="0">
                <a:latin typeface="Arial" panose="020B0604020202020204" pitchFamily="34" charset="0"/>
                <a:ea typeface="华文细黑" panose="02010600040101010101" pitchFamily="2" charset="-122"/>
              </a:rPr>
              <a:t>-</a:t>
            </a:r>
            <a:r>
              <a:rPr lang="en-US" altLang="zh-CN" sz="2400" b="1" dirty="0">
                <a:latin typeface="Arial" panose="020B0604020202020204" pitchFamily="34" charset="0"/>
                <a:ea typeface="华文细黑" panose="02010600040101010101" pitchFamily="2" charset="-122"/>
                <a:cs typeface="Arial" panose="020B0604020202020204" pitchFamily="34" charset="0"/>
              </a:rPr>
              <a:t>*</a:t>
            </a:r>
            <a:r>
              <a:rPr lang="en-US" altLang="zh-CN" sz="2400" b="1" dirty="0">
                <a:latin typeface="Arial" panose="020B0604020202020204" pitchFamily="34" charset="0"/>
                <a:ea typeface="华文细黑" panose="02010600040101010101" pitchFamily="2" charset="-122"/>
              </a:rPr>
              <a:t>-</a:t>
            </a:r>
            <a:endParaRPr lang="en-US" altLang="zh-CN" sz="1800" b="1" dirty="0">
              <a:latin typeface="Arial" panose="020B0604020202020204" pitchFamily="34" charset="0"/>
              <a:ea typeface="华文细黑" panose="02010600040101010101" pitchFamily="2" charset="-122"/>
            </a:endParaRPr>
          </a:p>
        </p:txBody>
      </p:sp>
      <p:sp>
        <p:nvSpPr>
          <p:cNvPr id="125959" name="Rectangle 6"/>
          <p:cNvSpPr>
            <a:spLocks noChangeArrowheads="1"/>
          </p:cNvSpPr>
          <p:nvPr/>
        </p:nvSpPr>
        <p:spPr bwMode="auto">
          <a:xfrm>
            <a:off x="539750" y="1268760"/>
            <a:ext cx="7920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rgbClr val="000066"/>
                </a:solidFill>
                <a:latin typeface="Garamond" panose="02020404030301010803" pitchFamily="18" charset="0"/>
                <a:ea typeface="华文细黑" panose="02010600040101010101" pitchFamily="2" charset="-122"/>
              </a:rPr>
              <a:t>一、逆波兰表示法</a:t>
            </a:r>
            <a:endParaRPr lang="en-US" altLang="zh-CN" sz="2400" b="1" dirty="0">
              <a:solidFill>
                <a:srgbClr val="000066"/>
              </a:solidFill>
              <a:latin typeface="Garamond" panose="02020404030301010803" pitchFamily="18" charset="0"/>
              <a:ea typeface="华文细黑" panose="02010600040101010101" pitchFamily="2" charset="-122"/>
            </a:endParaRPr>
          </a:p>
        </p:txBody>
      </p:sp>
      <p:sp>
        <p:nvSpPr>
          <p:cNvPr id="125960" name="Rectangle 7"/>
          <p:cNvSpPr>
            <a:spLocks noChangeArrowheads="1"/>
          </p:cNvSpPr>
          <p:nvPr/>
        </p:nvSpPr>
        <p:spPr bwMode="auto">
          <a:xfrm>
            <a:off x="685800" y="4508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b="1" dirty="0">
                <a:solidFill>
                  <a:srgbClr val="000066"/>
                </a:solidFill>
                <a:ea typeface="华文细黑" panose="02010600040101010101" pitchFamily="2" charset="-122"/>
                <a:cs typeface="Times New Roman" panose="02020603050405020304" pitchFamily="18" charset="0"/>
              </a:rPr>
              <a:t>8.5 </a:t>
            </a:r>
            <a:r>
              <a:rPr lang="zh-CN" altLang="en-US" sz="4400" b="1" dirty="0">
                <a:solidFill>
                  <a:srgbClr val="000066"/>
                </a:solidFill>
                <a:ea typeface="华文细黑" panose="02010600040101010101" pitchFamily="2" charset="-122"/>
                <a:cs typeface="Times New Roman" panose="02020603050405020304" pitchFamily="18" charset="0"/>
              </a:rPr>
              <a:t>中间代码的形式</a:t>
            </a:r>
            <a:r>
              <a:rPr lang="zh-CN" altLang="en-US" sz="4200" dirty="0">
                <a:solidFill>
                  <a:srgbClr val="FF0000"/>
                </a:solidFill>
                <a:ea typeface="华文细黑" panose="02010600040101010101" pitchFamily="2" charset="-122"/>
                <a:cs typeface="Times New Roman" panose="02020603050405020304" pitchFamily="18" charset="0"/>
              </a:rPr>
              <a:t> </a:t>
            </a:r>
            <a:endParaRPr lang="zh-CN" altLang="en-US" sz="4200" dirty="0">
              <a:solidFill>
                <a:srgbClr val="FF0000"/>
              </a:solidFill>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left)">
                                      <p:cBhvr>
                                        <p:cTn id="7" dur="500"/>
                                        <p:tgtEl>
                                          <p:spTgt spid="1259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956">
                                            <p:txEl>
                                              <p:pRg st="0" end="0"/>
                                            </p:txEl>
                                          </p:spTgt>
                                        </p:tgtEl>
                                        <p:attrNameLst>
                                          <p:attrName>style.visibility</p:attrName>
                                        </p:attrNameLst>
                                      </p:cBhvr>
                                      <p:to>
                                        <p:strVal val="visible"/>
                                      </p:to>
                                    </p:set>
                                    <p:animEffect transition="in" filter="fade">
                                      <p:cBhvr>
                                        <p:cTn id="12" dur="500"/>
                                        <p:tgtEl>
                                          <p:spTgt spid="12595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5956">
                                            <p:txEl>
                                              <p:pRg st="1" end="1"/>
                                            </p:txEl>
                                          </p:spTgt>
                                        </p:tgtEl>
                                        <p:attrNameLst>
                                          <p:attrName>style.visibility</p:attrName>
                                        </p:attrNameLst>
                                      </p:cBhvr>
                                      <p:to>
                                        <p:strVal val="visible"/>
                                      </p:to>
                                    </p:set>
                                    <p:animEffect transition="in" filter="fade">
                                      <p:cBhvr>
                                        <p:cTn id="15" dur="500"/>
                                        <p:tgtEl>
                                          <p:spTgt spid="12595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5956">
                                            <p:txEl>
                                              <p:pRg st="2" end="2"/>
                                            </p:txEl>
                                          </p:spTgt>
                                        </p:tgtEl>
                                        <p:attrNameLst>
                                          <p:attrName>style.visibility</p:attrName>
                                        </p:attrNameLst>
                                      </p:cBhvr>
                                      <p:to>
                                        <p:strVal val="visible"/>
                                      </p:to>
                                    </p:set>
                                    <p:animEffect transition="in" filter="fade">
                                      <p:cBhvr>
                                        <p:cTn id="18" dur="500"/>
                                        <p:tgtEl>
                                          <p:spTgt spid="12595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24644"/>
                                        </p:tgtEl>
                                        <p:attrNameLst>
                                          <p:attrName>style.visibility</p:attrName>
                                        </p:attrNameLst>
                                      </p:cBhvr>
                                      <p:to>
                                        <p:strVal val="visible"/>
                                      </p:to>
                                    </p:set>
                                    <p:animEffect transition="in" filter="fade">
                                      <p:cBhvr>
                                        <p:cTn id="23" dur="500"/>
                                        <p:tgtEl>
                                          <p:spTgt spid="62464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24645"/>
                                        </p:tgtEl>
                                        <p:attrNameLst>
                                          <p:attrName>style.visibility</p:attrName>
                                        </p:attrNameLst>
                                      </p:cBhvr>
                                      <p:to>
                                        <p:strVal val="visible"/>
                                      </p:to>
                                    </p:set>
                                    <p:animEffect transition="in" filter="fade">
                                      <p:cBhvr>
                                        <p:cTn id="28" dur="500"/>
                                        <p:tgtEl>
                                          <p:spTgt spid="624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P spid="624644" grpId="0"/>
      <p:bldP spid="6246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AE4448B-8113-43F7-892E-85C64791027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28003" name="Text Box 2"/>
          <p:cNvSpPr txBox="1">
            <a:spLocks noChangeArrowheads="1"/>
          </p:cNvSpPr>
          <p:nvPr/>
        </p:nvSpPr>
        <p:spPr bwMode="auto">
          <a:xfrm>
            <a:off x="395536" y="1393825"/>
            <a:ext cx="8748464" cy="4893647"/>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rgbClr val="FF0000"/>
                </a:solidFill>
                <a:latin typeface="Arial" panose="020B0604020202020204" pitchFamily="34" charset="0"/>
                <a:ea typeface="华文细黑" panose="02010600040101010101" pitchFamily="2" charset="-122"/>
              </a:rPr>
              <a:t>       扩充逆波兰式</a:t>
            </a:r>
            <a:endParaRPr lang="zh-CN" altLang="en-US" sz="2400" b="1" dirty="0">
              <a:solidFill>
                <a:srgbClr val="FF0000"/>
              </a:solidFill>
              <a:latin typeface="Arial" panose="020B0604020202020204" pitchFamily="34" charset="0"/>
              <a:ea typeface="华文细黑" panose="02010600040101010101" pitchFamily="2" charset="-122"/>
            </a:endParaRPr>
          </a:p>
          <a:p>
            <a:pPr eaLnBrk="1" hangingPunct="1"/>
            <a:endParaRPr lang="zh-CN" altLang="en-US" sz="2400" b="1" dirty="0">
              <a:solidFill>
                <a:srgbClr val="FF0000"/>
              </a:solidFill>
              <a:latin typeface="Arial" panose="020B0604020202020204" pitchFamily="34" charset="0"/>
              <a:ea typeface="华文细黑" panose="02010600040101010101" pitchFamily="2" charset="-122"/>
            </a:endParaRPr>
          </a:p>
          <a:p>
            <a:pPr eaLnBrk="1" hangingPunct="1"/>
            <a:r>
              <a:rPr lang="zh-CN" altLang="en-US" sz="2400" dirty="0">
                <a:latin typeface="Arial" panose="020B0604020202020204" pitchFamily="34" charset="0"/>
                <a:ea typeface="华文细黑" panose="02010600040101010101" pitchFamily="2" charset="-122"/>
              </a:rPr>
              <a:t>    实例：              </a:t>
            </a:r>
            <a:r>
              <a:rPr lang="en-US" altLang="zh-CN" sz="2400" dirty="0">
                <a:latin typeface="Arial" panose="020B0604020202020204" pitchFamily="34" charset="0"/>
                <a:ea typeface="华文细黑" panose="02010600040101010101" pitchFamily="2" charset="-122"/>
              </a:rPr>
              <a:t>&lt;</a:t>
            </a:r>
            <a:r>
              <a:rPr lang="zh-CN" altLang="en-US" sz="2400" dirty="0">
                <a:latin typeface="Arial" panose="020B0604020202020204" pitchFamily="34" charset="0"/>
                <a:ea typeface="华文细黑" panose="02010600040101010101" pitchFamily="2" charset="-122"/>
              </a:rPr>
              <a:t>变量</a:t>
            </a:r>
            <a:r>
              <a:rPr lang="en-US" altLang="zh-CN" sz="2400" dirty="0">
                <a:latin typeface="Arial" panose="020B0604020202020204" pitchFamily="34" charset="0"/>
                <a:ea typeface="华文细黑" panose="02010600040101010101" pitchFamily="2" charset="-122"/>
              </a:rPr>
              <a:t>&gt;</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=&lt;</a:t>
            </a:r>
            <a:r>
              <a:rPr lang="zh-CN" altLang="en-US" sz="2400" dirty="0">
                <a:latin typeface="Arial" panose="020B0604020202020204" pitchFamily="34" charset="0"/>
                <a:ea typeface="华文细黑" panose="02010600040101010101" pitchFamily="2" charset="-122"/>
              </a:rPr>
              <a:t>表达式</a:t>
            </a:r>
            <a:r>
              <a:rPr lang="en-US" altLang="zh-CN" sz="2400" dirty="0">
                <a:latin typeface="Arial" panose="020B0604020202020204" pitchFamily="34" charset="0"/>
                <a:ea typeface="华文细黑" panose="02010600040101010101" pitchFamily="2" charset="-122"/>
              </a:rPr>
              <a:t>&gt;    </a:t>
            </a:r>
            <a:endParaRPr lang="en-US" altLang="zh-CN" sz="2400" dirty="0">
              <a:latin typeface="Arial" panose="020B0604020202020204" pitchFamily="34" charset="0"/>
              <a:ea typeface="华文细黑" panose="02010600040101010101" pitchFamily="2" charset="-122"/>
            </a:endParaRPr>
          </a:p>
          <a:p>
            <a:pPr eaLnBrk="1" hangingPunct="1"/>
            <a:r>
              <a:rPr lang="zh-CN" altLang="en-US" sz="2400" dirty="0">
                <a:latin typeface="Arial" panose="020B0604020202020204" pitchFamily="34" charset="0"/>
                <a:ea typeface="华文细黑" panose="02010600040101010101" pitchFamily="2" charset="-122"/>
              </a:rPr>
              <a:t>    逆波兰式表示</a:t>
            </a:r>
            <a:r>
              <a:rPr lang="en-US" altLang="zh-CN" sz="2400" dirty="0">
                <a:latin typeface="Arial" panose="020B0604020202020204" pitchFamily="34" charset="0"/>
                <a:ea typeface="华文细黑" panose="02010600040101010101" pitchFamily="2" charset="-122"/>
              </a:rPr>
              <a:t>:  &lt;</a:t>
            </a:r>
            <a:r>
              <a:rPr lang="zh-CN" altLang="en-US" sz="2400" dirty="0">
                <a:latin typeface="Arial" panose="020B0604020202020204" pitchFamily="34" charset="0"/>
                <a:ea typeface="华文细黑" panose="02010600040101010101" pitchFamily="2" charset="-122"/>
              </a:rPr>
              <a:t>变量</a:t>
            </a:r>
            <a:r>
              <a:rPr lang="en-US" altLang="zh-CN" sz="2400" dirty="0">
                <a:latin typeface="Arial" panose="020B0604020202020204" pitchFamily="34" charset="0"/>
                <a:ea typeface="华文细黑" panose="02010600040101010101" pitchFamily="2" charset="-122"/>
              </a:rPr>
              <a:t>&gt;&lt;</a:t>
            </a:r>
            <a:r>
              <a:rPr lang="zh-CN" altLang="en-US" sz="2400" dirty="0">
                <a:latin typeface="Arial" panose="020B0604020202020204" pitchFamily="34" charset="0"/>
                <a:ea typeface="华文细黑" panose="02010600040101010101" pitchFamily="2" charset="-122"/>
              </a:rPr>
              <a:t>表达式</a:t>
            </a:r>
            <a:r>
              <a:rPr lang="en-US" altLang="zh-CN" sz="2400" dirty="0">
                <a:latin typeface="Arial" panose="020B0604020202020204" pitchFamily="34" charset="0"/>
                <a:ea typeface="华文细黑" panose="02010600040101010101" pitchFamily="2" charset="-122"/>
              </a:rPr>
              <a:t>&gt;</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a:t>
            </a:r>
            <a:endParaRPr lang="en-US" altLang="zh-CN" sz="2400" dirty="0">
              <a:latin typeface="Arial" panose="020B0604020202020204" pitchFamily="34" charset="0"/>
              <a:ea typeface="华文细黑" panose="02010600040101010101" pitchFamily="2" charset="-122"/>
            </a:endParaRPr>
          </a:p>
          <a:p>
            <a:pPr eaLnBrk="1" hangingPunct="1"/>
            <a:endParaRPr lang="en-US" altLang="zh-CN" sz="2400" dirty="0">
              <a:latin typeface="Arial" panose="020B0604020202020204" pitchFamily="34" charset="0"/>
              <a:ea typeface="华文细黑" panose="02010600040101010101" pitchFamily="2" charset="-122"/>
            </a:endParaRPr>
          </a:p>
          <a:p>
            <a:pPr eaLnBrk="1" hangingPunct="1"/>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二元运算符</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t>
            </a:r>
            <a:r>
              <a:rPr lang="en-US" altLang="zh-CN"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与普通的算术运算符不同，其含义是把表达式的值送到变量中去，所以在栈中只要变量的地址而不要值。此外，这个运算符并不产生结果值，其运算结果只是从栈中弹出它的两个运算对象</a:t>
            </a:r>
            <a:r>
              <a:rPr lang="zh-CN" altLang="en-US" sz="2400" dirty="0">
                <a:latin typeface="Arial" panose="020B0604020202020204" pitchFamily="34" charset="0"/>
                <a:ea typeface="华文细黑" panose="02010600040101010101" pitchFamily="2" charset="-122"/>
              </a:rPr>
              <a:t>。</a:t>
            </a:r>
            <a:endParaRPr lang="zh-CN" altLang="en-US" sz="2400" dirty="0">
              <a:latin typeface="Arial" panose="020B0604020202020204" pitchFamily="34" charset="0"/>
              <a:ea typeface="华文细黑" panose="02010600040101010101" pitchFamily="2" charset="-122"/>
            </a:endParaRPr>
          </a:p>
          <a:p>
            <a:pPr eaLnBrk="1" hangingPunct="1"/>
            <a:endParaRPr lang="zh-CN" altLang="en-US" sz="2400" dirty="0">
              <a:latin typeface="Arial" panose="020B0604020202020204" pitchFamily="34" charset="0"/>
              <a:ea typeface="华文细黑" panose="02010600040101010101" pitchFamily="2" charset="-122"/>
            </a:endParaRPr>
          </a:p>
          <a:p>
            <a:pPr eaLnBrk="1" hangingPunct="1"/>
            <a:r>
              <a:rPr lang="zh-CN" altLang="en-US" sz="2400" dirty="0">
                <a:latin typeface="Arial" panose="020B0604020202020204" pitchFamily="34" charset="0"/>
                <a:ea typeface="华文细黑" panose="02010600040101010101" pitchFamily="2" charset="-122"/>
              </a:rPr>
              <a:t>  实例：</a:t>
            </a:r>
            <a:r>
              <a:rPr lang="en-US" altLang="zh-CN" sz="2400" dirty="0">
                <a:latin typeface="Arial" panose="020B0604020202020204" pitchFamily="34" charset="0"/>
                <a:ea typeface="华文细黑" panose="02010600040101010101" pitchFamily="2" charset="-122"/>
              </a:rPr>
              <a:t>x=-</a:t>
            </a:r>
            <a:r>
              <a:rPr lang="en-US" altLang="zh-CN" sz="2400" dirty="0" err="1">
                <a:latin typeface="Arial" panose="020B0604020202020204" pitchFamily="34" charset="0"/>
                <a:ea typeface="华文细黑" panose="02010600040101010101" pitchFamily="2" charset="-122"/>
              </a:rPr>
              <a:t>a+b</a:t>
            </a:r>
            <a:r>
              <a:rPr lang="en-US" altLang="zh-CN" sz="2400" dirty="0">
                <a:latin typeface="Arial" panose="020B0604020202020204" pitchFamily="34" charset="0"/>
                <a:ea typeface="华文细黑" panose="02010600040101010101" pitchFamily="2" charset="-122"/>
              </a:rPr>
              <a:t>    </a:t>
            </a:r>
            <a:r>
              <a:rPr lang="zh-CN" altLang="en-US" sz="2400" dirty="0">
                <a:latin typeface="Arial" panose="020B0604020202020204" pitchFamily="34" charset="0"/>
                <a:ea typeface="华文细黑" panose="02010600040101010101" pitchFamily="2" charset="-122"/>
              </a:rPr>
              <a:t>逆波兰式表示</a:t>
            </a:r>
            <a:r>
              <a:rPr lang="en-US" altLang="zh-CN" sz="2400" dirty="0">
                <a:latin typeface="Arial" panose="020B0604020202020204" pitchFamily="34" charset="0"/>
                <a:ea typeface="华文细黑" panose="02010600040101010101" pitchFamily="2" charset="-122"/>
              </a:rPr>
              <a:t>:   xa@b+=     ( @</a:t>
            </a:r>
            <a:r>
              <a:rPr lang="zh-CN" altLang="en-US" sz="2400" dirty="0">
                <a:latin typeface="Arial" panose="020B0604020202020204" pitchFamily="34" charset="0"/>
                <a:ea typeface="华文细黑" panose="02010600040101010101" pitchFamily="2" charset="-122"/>
              </a:rPr>
              <a:t>代表取负运算</a:t>
            </a:r>
            <a:r>
              <a:rPr lang="en-US" altLang="zh-CN" sz="2400" dirty="0">
                <a:latin typeface="Arial" panose="020B0604020202020204" pitchFamily="34" charset="0"/>
                <a:ea typeface="华文细黑" panose="02010600040101010101" pitchFamily="2" charset="-122"/>
              </a:rPr>
              <a:t>)</a:t>
            </a:r>
            <a:endParaRPr lang="en-US" altLang="zh-CN" sz="2400" dirty="0">
              <a:latin typeface="Arial" panose="020B0604020202020204" pitchFamily="34" charset="0"/>
              <a:ea typeface="华文细黑" panose="02010600040101010101" pitchFamily="2" charset="-122"/>
            </a:endParaRPr>
          </a:p>
          <a:p>
            <a:pPr eaLnBrk="1" hangingPunct="1"/>
            <a:r>
              <a:rPr lang="en-US" altLang="zh-CN" sz="2400" dirty="0">
                <a:latin typeface="Arial" panose="020B0604020202020204" pitchFamily="34" charset="0"/>
                <a:ea typeface="华文细黑" panose="02010600040101010101" pitchFamily="2" charset="-122"/>
              </a:rPr>
              <a:t>  </a:t>
            </a:r>
            <a:r>
              <a:rPr lang="zh-CN" altLang="en-US" sz="2400" dirty="0">
                <a:latin typeface="Arial" panose="020B0604020202020204" pitchFamily="34" charset="0"/>
                <a:ea typeface="华文细黑" panose="02010600040101010101" pitchFamily="2" charset="-122"/>
              </a:rPr>
              <a:t>实例：</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L1    </a:t>
            </a:r>
            <a:r>
              <a:rPr lang="zh-CN" altLang="en-US" sz="2400" dirty="0">
                <a:latin typeface="Arial" panose="020B0604020202020204" pitchFamily="34" charset="0"/>
                <a:ea typeface="华文细黑" panose="02010600040101010101" pitchFamily="2" charset="-122"/>
              </a:rPr>
              <a:t>逆波兰式表示</a:t>
            </a:r>
            <a:r>
              <a:rPr lang="en-US" altLang="zh-CN" sz="2400" dirty="0">
                <a:latin typeface="Arial" panose="020B0604020202020204" pitchFamily="34" charset="0"/>
                <a:ea typeface="华文细黑" panose="02010600040101010101" pitchFamily="2" charset="-122"/>
              </a:rPr>
              <a:t>:  L1  JP          (JP</a:t>
            </a:r>
            <a:r>
              <a:rPr lang="zh-CN" altLang="en-US" sz="2400" dirty="0">
                <a:latin typeface="Arial" panose="020B0604020202020204" pitchFamily="34" charset="0"/>
                <a:ea typeface="华文细黑" panose="02010600040101010101" pitchFamily="2" charset="-122"/>
              </a:rPr>
              <a:t>是单目运算符）</a:t>
            </a:r>
            <a:endParaRPr lang="zh-CN" altLang="en-US" sz="2400" dirty="0">
              <a:latin typeface="Arial" panose="020B0604020202020204" pitchFamily="34" charset="0"/>
              <a:ea typeface="华文细黑" panose="02010600040101010101" pitchFamily="2" charset="-122"/>
            </a:endParaRPr>
          </a:p>
          <a:p>
            <a:pPr eaLnBrk="1" hangingPunct="1"/>
            <a:r>
              <a:rPr lang="zh-CN" altLang="en-US" sz="2400" dirty="0">
                <a:latin typeface="Arial" panose="020B0604020202020204" pitchFamily="34" charset="0"/>
                <a:ea typeface="华文细黑" panose="02010600040101010101" pitchFamily="2" charset="-122"/>
              </a:rPr>
              <a:t>　</a:t>
            </a:r>
            <a:endParaRPr lang="zh-CN" altLang="en-US" sz="2400" dirty="0">
              <a:latin typeface="Arial" panose="020B0604020202020204" pitchFamily="34" charset="0"/>
              <a:ea typeface="华文细黑" panose="02010600040101010101" pitchFamily="2" charset="-122"/>
            </a:endParaRPr>
          </a:p>
        </p:txBody>
      </p:sp>
      <p:sp>
        <p:nvSpPr>
          <p:cNvPr id="128004" name="Rectangle 3"/>
          <p:cNvSpPr>
            <a:spLocks noChangeArrowheads="1"/>
          </p:cNvSpPr>
          <p:nvPr/>
        </p:nvSpPr>
        <p:spPr bwMode="auto">
          <a:xfrm>
            <a:off x="539750" y="620713"/>
            <a:ext cx="7920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solidFill>
                  <a:srgbClr val="000066"/>
                </a:solidFill>
                <a:latin typeface="Garamond" panose="02020404030301010803" pitchFamily="18" charset="0"/>
                <a:ea typeface="华文细黑" panose="02010600040101010101" pitchFamily="2" charset="-122"/>
              </a:rPr>
              <a:t>一、逆波兰表示法</a:t>
            </a:r>
            <a:endParaRPr lang="en-US" altLang="zh-CN" sz="2400" b="1">
              <a:solidFill>
                <a:srgbClr val="000066"/>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left)">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003">
                                            <p:txEl>
                                              <p:pRg st="2" end="2"/>
                                            </p:txEl>
                                          </p:spTgt>
                                        </p:tgtEl>
                                        <p:attrNameLst>
                                          <p:attrName>style.visibility</p:attrName>
                                        </p:attrNameLst>
                                      </p:cBhvr>
                                      <p:to>
                                        <p:strVal val="visible"/>
                                      </p:to>
                                    </p:set>
                                    <p:animEffect transition="in" filter="fade">
                                      <p:cBhvr>
                                        <p:cTn id="12" dur="500"/>
                                        <p:tgtEl>
                                          <p:spTgt spid="12800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animEffect transition="in" filter="fade">
                                      <p:cBhvr>
                                        <p:cTn id="15" dur="500"/>
                                        <p:tgtEl>
                                          <p:spTgt spid="12800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8003">
                                            <p:txEl>
                                              <p:pRg st="5" end="5"/>
                                            </p:txEl>
                                          </p:spTgt>
                                        </p:tgtEl>
                                        <p:attrNameLst>
                                          <p:attrName>style.visibility</p:attrName>
                                        </p:attrNameLst>
                                      </p:cBhvr>
                                      <p:to>
                                        <p:strVal val="visible"/>
                                      </p:to>
                                    </p:set>
                                    <p:animEffect transition="in" filter="dissolve">
                                      <p:cBhvr>
                                        <p:cTn id="20" dur="500"/>
                                        <p:tgtEl>
                                          <p:spTgt spid="12800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8003">
                                            <p:txEl>
                                              <p:pRg st="7" end="7"/>
                                            </p:txEl>
                                          </p:spTgt>
                                        </p:tgtEl>
                                        <p:attrNameLst>
                                          <p:attrName>style.visibility</p:attrName>
                                        </p:attrNameLst>
                                      </p:cBhvr>
                                      <p:to>
                                        <p:strVal val="visible"/>
                                      </p:to>
                                    </p:set>
                                    <p:animEffect transition="in" filter="fade">
                                      <p:cBhvr>
                                        <p:cTn id="25" dur="500"/>
                                        <p:tgtEl>
                                          <p:spTgt spid="12800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8003">
                                            <p:txEl>
                                              <p:pRg st="8" end="8"/>
                                            </p:txEl>
                                          </p:spTgt>
                                        </p:tgtEl>
                                        <p:attrNameLst>
                                          <p:attrName>style.visibility</p:attrName>
                                        </p:attrNameLst>
                                      </p:cBhvr>
                                      <p:to>
                                        <p:strVal val="visible"/>
                                      </p:to>
                                    </p:set>
                                    <p:animEffect transition="in" filter="fade">
                                      <p:cBhvr>
                                        <p:cTn id="30" dur="500"/>
                                        <p:tgtEl>
                                          <p:spTgt spid="128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769370C-1C14-4672-BFE3-F75BAFF8508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30051" name="Rectangle 2"/>
          <p:cNvSpPr>
            <a:spLocks noGrp="1" noChangeArrowheads="1"/>
          </p:cNvSpPr>
          <p:nvPr>
            <p:ph type="body" sz="half" idx="1"/>
          </p:nvPr>
        </p:nvSpPr>
        <p:spPr>
          <a:xfrm>
            <a:off x="599950" y="404664"/>
            <a:ext cx="4044058" cy="1730375"/>
          </a:xfrm>
        </p:spPr>
        <p:txBody>
          <a:bodyPr/>
          <a:lstStyle/>
          <a:p>
            <a:pPr eaLnBrk="1" hangingPunct="1">
              <a:lnSpc>
                <a:spcPct val="80000"/>
              </a:lnSpc>
              <a:spcBef>
                <a:spcPct val="0"/>
              </a:spcBef>
              <a:buClrTx/>
              <a:buSzTx/>
              <a:buFontTx/>
              <a:buNone/>
            </a:pPr>
            <a:r>
              <a:rPr lang="zh-CN" altLang="en-US" sz="2000" b="1" dirty="0">
                <a:solidFill>
                  <a:srgbClr val="FF0000"/>
                </a:solidFill>
              </a:rPr>
              <a:t>扩充逆波兰式</a:t>
            </a:r>
            <a:endParaRPr lang="zh-CN" altLang="en-US" sz="2000" b="1" dirty="0">
              <a:solidFill>
                <a:srgbClr val="FF0000"/>
              </a:solidFill>
            </a:endParaRPr>
          </a:p>
          <a:p>
            <a:pPr eaLnBrk="1" hangingPunct="1">
              <a:lnSpc>
                <a:spcPct val="150000"/>
              </a:lnSpc>
              <a:buFont typeface="Wingdings" panose="05000000000000000000" pitchFamily="2" charset="2"/>
              <a:buNone/>
            </a:pPr>
            <a:r>
              <a:rPr lang="zh-CN" altLang="en-US" sz="2000" dirty="0"/>
              <a:t> 对于任何语句均可用逆波兰表示：</a:t>
            </a:r>
            <a:endParaRPr lang="zh-CN" altLang="en-US" sz="2000" dirty="0"/>
          </a:p>
          <a:p>
            <a:pPr eaLnBrk="1" hangingPunct="1">
              <a:lnSpc>
                <a:spcPct val="150000"/>
              </a:lnSpc>
              <a:buFont typeface="Wingdings" panose="05000000000000000000" pitchFamily="2" charset="2"/>
              <a:buNone/>
            </a:pPr>
            <a:r>
              <a:rPr lang="zh-CN" altLang="en-US" sz="2000" dirty="0"/>
              <a:t>          </a:t>
            </a:r>
            <a:r>
              <a:rPr lang="en-US" altLang="zh-CN" sz="2000" dirty="0" err="1"/>
              <a:t>goto</a:t>
            </a:r>
            <a:r>
              <a:rPr lang="en-US" altLang="zh-CN" sz="2000" dirty="0"/>
              <a:t>   10</a:t>
            </a:r>
            <a:endParaRPr lang="en-US" altLang="zh-CN" sz="2000" dirty="0"/>
          </a:p>
          <a:p>
            <a:pPr eaLnBrk="1" hangingPunct="1">
              <a:lnSpc>
                <a:spcPct val="150000"/>
              </a:lnSpc>
              <a:buFont typeface="Wingdings" panose="05000000000000000000" pitchFamily="2" charset="2"/>
              <a:buNone/>
            </a:pPr>
            <a:r>
              <a:rPr lang="en-US" altLang="zh-CN" sz="2000" dirty="0"/>
              <a:t>          </a:t>
            </a:r>
            <a:r>
              <a:rPr lang="zh-CN" altLang="en-US" sz="2000" dirty="0"/>
              <a:t>运算符</a:t>
            </a:r>
            <a:endParaRPr lang="zh-CN" altLang="en-US" sz="2000" dirty="0"/>
          </a:p>
        </p:txBody>
      </p:sp>
      <p:graphicFrame>
        <p:nvGraphicFramePr>
          <p:cNvPr id="619523" name="Group 3"/>
          <p:cNvGraphicFramePr>
            <a:graphicFrameLocks noGrp="1"/>
          </p:cNvGraphicFramePr>
          <p:nvPr>
            <p:ph sz="quarter" idx="2"/>
          </p:nvPr>
        </p:nvGraphicFramePr>
        <p:xfrm>
          <a:off x="4273425" y="1390501"/>
          <a:ext cx="1439863" cy="427038"/>
        </p:xfrm>
        <a:graphic>
          <a:graphicData uri="http://schemas.openxmlformats.org/drawingml/2006/table">
            <a:tbl>
              <a:tblPr/>
              <a:tblGrid>
                <a:gridCol w="717550"/>
                <a:gridCol w="722313"/>
              </a:tblGrid>
              <a:tr h="4270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10</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g</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9531" name="Group 11"/>
          <p:cNvGraphicFramePr>
            <a:graphicFrameLocks noGrp="1"/>
          </p:cNvGraphicFramePr>
          <p:nvPr>
            <p:ph sz="quarter" idx="3"/>
          </p:nvPr>
        </p:nvGraphicFramePr>
        <p:xfrm>
          <a:off x="3697163" y="2471589"/>
          <a:ext cx="5267325" cy="431800"/>
        </p:xfrm>
        <a:graphic>
          <a:graphicData uri="http://schemas.openxmlformats.org/drawingml/2006/table">
            <a:tbl>
              <a:tblPr/>
              <a:tblGrid>
                <a:gridCol w="658812"/>
                <a:gridCol w="658813"/>
                <a:gridCol w="657225"/>
                <a:gridCol w="658812"/>
                <a:gridCol w="658813"/>
                <a:gridCol w="658812"/>
                <a:gridCol w="657225"/>
                <a:gridCol w="658813"/>
              </a:tblGrid>
              <a:tr h="431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P</a:t>
                      </a:r>
                      <a:r>
                        <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rPr>
                        <a:t>1</a:t>
                      </a:r>
                      <a:endPar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JF</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X</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P</a:t>
                      </a:r>
                      <a:r>
                        <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rPr>
                        <a:t>2</a:t>
                      </a:r>
                      <a:endPar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JP</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y</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30080" name="AutoShape 31"/>
          <p:cNvCxnSpPr>
            <a:cxnSpLocks noChangeShapeType="1"/>
          </p:cNvCxnSpPr>
          <p:nvPr/>
        </p:nvCxnSpPr>
        <p:spPr bwMode="auto">
          <a:xfrm rot="10800000">
            <a:off x="4295775" y="1911350"/>
            <a:ext cx="1009650" cy="22225"/>
          </a:xfrm>
          <a:prstGeom prst="curvedConnector4">
            <a:avLst>
              <a:gd name="adj1" fmla="val 1255"/>
              <a:gd name="adj2" fmla="val -1207144"/>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30081" name="AutoShape 32"/>
          <p:cNvCxnSpPr>
            <a:cxnSpLocks noChangeShapeType="1"/>
          </p:cNvCxnSpPr>
          <p:nvPr/>
        </p:nvCxnSpPr>
        <p:spPr bwMode="auto">
          <a:xfrm rot="10800000">
            <a:off x="4295775" y="2992438"/>
            <a:ext cx="1009650" cy="22225"/>
          </a:xfrm>
          <a:prstGeom prst="curvedConnector4">
            <a:avLst>
              <a:gd name="adj1" fmla="val 1255"/>
              <a:gd name="adj2" fmla="val -1207144"/>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30082" name="AutoShape 33"/>
          <p:cNvCxnSpPr>
            <a:cxnSpLocks noChangeShapeType="1"/>
          </p:cNvCxnSpPr>
          <p:nvPr/>
        </p:nvCxnSpPr>
        <p:spPr bwMode="auto">
          <a:xfrm rot="10800000">
            <a:off x="6505450" y="2903389"/>
            <a:ext cx="1009650" cy="22225"/>
          </a:xfrm>
          <a:prstGeom prst="curvedConnector4">
            <a:avLst>
              <a:gd name="adj1" fmla="val 1255"/>
              <a:gd name="adj2" fmla="val -1207144"/>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30083" name="Text Box 34"/>
          <p:cNvSpPr txBox="1">
            <a:spLocks noChangeArrowheads="1"/>
          </p:cNvSpPr>
          <p:nvPr/>
        </p:nvSpPr>
        <p:spPr bwMode="auto">
          <a:xfrm>
            <a:off x="4994150" y="1895326"/>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1800">
                <a:ea typeface="华文细黑" panose="02010600040101010101" pitchFamily="2" charset="-122"/>
              </a:rPr>
              <a:t>施加运算</a:t>
            </a:r>
            <a:endParaRPr lang="zh-CN" altLang="en-US" sz="1800">
              <a:ea typeface="华文细黑" panose="02010600040101010101" pitchFamily="2" charset="-122"/>
            </a:endParaRPr>
          </a:p>
        </p:txBody>
      </p:sp>
      <p:sp>
        <p:nvSpPr>
          <p:cNvPr id="130084" name="Text Box 35"/>
          <p:cNvSpPr txBox="1">
            <a:spLocks noChangeArrowheads="1"/>
          </p:cNvSpPr>
          <p:nvPr/>
        </p:nvSpPr>
        <p:spPr bwMode="auto">
          <a:xfrm>
            <a:off x="4910013" y="3206601"/>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1800">
                <a:ea typeface="华文细黑" panose="02010600040101010101" pitchFamily="2" charset="-122"/>
              </a:rPr>
              <a:t>假</a:t>
            </a:r>
            <a:endParaRPr lang="zh-CN" altLang="en-US" sz="1800">
              <a:ea typeface="华文细黑" panose="02010600040101010101" pitchFamily="2" charset="-122"/>
            </a:endParaRPr>
          </a:p>
        </p:txBody>
      </p:sp>
      <p:sp>
        <p:nvSpPr>
          <p:cNvPr id="130085" name="Line 36"/>
          <p:cNvSpPr>
            <a:spLocks noChangeShapeType="1"/>
          </p:cNvSpPr>
          <p:nvPr/>
        </p:nvSpPr>
        <p:spPr bwMode="auto">
          <a:xfrm flipH="1" flipV="1">
            <a:off x="7731000" y="2903389"/>
            <a:ext cx="0" cy="3603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0086" name="Line 37"/>
          <p:cNvSpPr>
            <a:spLocks noChangeShapeType="1"/>
          </p:cNvSpPr>
          <p:nvPr/>
        </p:nvSpPr>
        <p:spPr bwMode="auto">
          <a:xfrm flipH="1" flipV="1">
            <a:off x="8378700" y="2903389"/>
            <a:ext cx="0" cy="3603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0087" name="Text Box 38"/>
          <p:cNvSpPr txBox="1">
            <a:spLocks noChangeArrowheads="1"/>
          </p:cNvSpPr>
          <p:nvPr/>
        </p:nvSpPr>
        <p:spPr bwMode="auto">
          <a:xfrm>
            <a:off x="7557963" y="3239939"/>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1800">
                <a:ea typeface="华文细黑" panose="02010600040101010101" pitchFamily="2" charset="-122"/>
              </a:rPr>
              <a:t>P</a:t>
            </a:r>
            <a:r>
              <a:rPr lang="en-US" altLang="zh-CN" sz="1800" baseline="-25000">
                <a:ea typeface="华文细黑" panose="02010600040101010101" pitchFamily="2" charset="-122"/>
              </a:rPr>
              <a:t>1</a:t>
            </a:r>
            <a:endParaRPr lang="en-US" altLang="zh-CN" sz="1800" baseline="-25000">
              <a:ea typeface="华文细黑" panose="02010600040101010101" pitchFamily="2" charset="-122"/>
            </a:endParaRPr>
          </a:p>
        </p:txBody>
      </p:sp>
      <p:sp>
        <p:nvSpPr>
          <p:cNvPr id="130088" name="Text Box 39"/>
          <p:cNvSpPr txBox="1">
            <a:spLocks noChangeArrowheads="1"/>
          </p:cNvSpPr>
          <p:nvPr/>
        </p:nvSpPr>
        <p:spPr bwMode="auto">
          <a:xfrm>
            <a:off x="8167900" y="3239939"/>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1800" dirty="0">
                <a:ea typeface="华文细黑" panose="02010600040101010101" pitchFamily="2" charset="-122"/>
              </a:rPr>
              <a:t>P</a:t>
            </a:r>
            <a:r>
              <a:rPr lang="en-US" altLang="zh-CN" sz="1800" baseline="-25000" dirty="0">
                <a:ea typeface="华文细黑" panose="02010600040101010101" pitchFamily="2" charset="-122"/>
              </a:rPr>
              <a:t>2</a:t>
            </a:r>
            <a:endParaRPr lang="en-US" altLang="zh-CN" sz="1800" baseline="-25000" dirty="0">
              <a:ea typeface="华文细黑" panose="02010600040101010101" pitchFamily="2" charset="-122"/>
            </a:endParaRPr>
          </a:p>
        </p:txBody>
      </p:sp>
      <p:sp>
        <p:nvSpPr>
          <p:cNvPr id="130089" name="Rectangle 40"/>
          <p:cNvSpPr>
            <a:spLocks noChangeArrowheads="1"/>
          </p:cNvSpPr>
          <p:nvPr/>
        </p:nvSpPr>
        <p:spPr bwMode="auto">
          <a:xfrm>
            <a:off x="755997" y="3284984"/>
            <a:ext cx="626427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669925" indent="-32575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50000"/>
              </a:lnSpc>
              <a:buFont typeface="Wingdings" panose="05000000000000000000" pitchFamily="2" charset="2"/>
              <a:buNone/>
            </a:pPr>
            <a:r>
              <a:rPr lang="zh-CN" altLang="en-US" sz="2400" b="1" dirty="0">
                <a:solidFill>
                  <a:srgbClr val="FF0000"/>
                </a:solidFill>
              </a:rPr>
              <a:t>逆波兰式规律</a:t>
            </a:r>
            <a:r>
              <a:rPr lang="zh-CN" altLang="en-US" sz="2200" b="1" dirty="0">
                <a:solidFill>
                  <a:srgbClr val="FF0000"/>
                </a:solidFill>
              </a:rPr>
              <a:t>：</a:t>
            </a:r>
            <a:endParaRPr lang="zh-CN" altLang="en-US" sz="2200" b="1" dirty="0">
              <a:solidFill>
                <a:srgbClr val="FF0000"/>
              </a:solidFill>
            </a:endParaRPr>
          </a:p>
          <a:p>
            <a:pPr lvl="1" eaLnBrk="1" hangingPunct="1">
              <a:lnSpc>
                <a:spcPct val="150000"/>
              </a:lnSpc>
            </a:pPr>
            <a:r>
              <a:rPr lang="en-US" altLang="zh-CN" sz="2000" b="1" dirty="0"/>
              <a:t>1</a:t>
            </a:r>
            <a:r>
              <a:rPr lang="zh-CN" altLang="en-US" sz="2000" b="1" dirty="0"/>
              <a:t>）名字出现顺序与原表达式相同</a:t>
            </a:r>
            <a:endParaRPr lang="zh-CN" altLang="en-US" sz="2000" b="1" dirty="0"/>
          </a:p>
          <a:p>
            <a:pPr lvl="1" eaLnBrk="1" hangingPunct="1">
              <a:lnSpc>
                <a:spcPct val="150000"/>
              </a:lnSpc>
            </a:pPr>
            <a:r>
              <a:rPr lang="en-US" altLang="zh-CN" sz="2000" b="1" dirty="0"/>
              <a:t>2</a:t>
            </a:r>
            <a:r>
              <a:rPr lang="zh-CN" altLang="en-US" sz="2000" b="1" dirty="0"/>
              <a:t>）运算符出现的顺序取决于计算的顺序</a:t>
            </a:r>
            <a:endParaRPr lang="zh-CN" altLang="en-US" sz="2000" b="1" dirty="0"/>
          </a:p>
          <a:p>
            <a:pPr lvl="1" eaLnBrk="1" hangingPunct="1">
              <a:lnSpc>
                <a:spcPct val="150000"/>
              </a:lnSpc>
            </a:pPr>
            <a:r>
              <a:rPr lang="en-US" altLang="zh-CN" sz="2000" b="1" dirty="0"/>
              <a:t>3</a:t>
            </a:r>
            <a:r>
              <a:rPr lang="zh-CN" altLang="en-US" sz="2000" b="1" dirty="0"/>
              <a:t>）运算符紧随在运算对象的后边</a:t>
            </a:r>
            <a:endParaRPr lang="zh-CN" altLang="en-US" sz="2000" b="1" dirty="0"/>
          </a:p>
          <a:p>
            <a:pPr lvl="1" eaLnBrk="1" hangingPunct="1">
              <a:lnSpc>
                <a:spcPct val="150000"/>
              </a:lnSpc>
            </a:pPr>
            <a:r>
              <a:rPr lang="en-US" altLang="zh-CN" sz="2000" b="1" dirty="0"/>
              <a:t>4</a:t>
            </a:r>
            <a:r>
              <a:rPr lang="zh-CN" altLang="en-US" sz="2000" b="1" dirty="0"/>
              <a:t>）去掉括号不影响计算的顺序</a:t>
            </a:r>
            <a:endParaRPr lang="zh-CN" altLang="en-US" sz="2000" b="1" dirty="0"/>
          </a:p>
        </p:txBody>
      </p:sp>
      <p:sp>
        <p:nvSpPr>
          <p:cNvPr id="2" name="文本框 1"/>
          <p:cNvSpPr txBox="1"/>
          <p:nvPr/>
        </p:nvSpPr>
        <p:spPr>
          <a:xfrm>
            <a:off x="856879" y="2364433"/>
            <a:ext cx="2562993" cy="553998"/>
          </a:xfrm>
          <a:prstGeom prst="rect">
            <a:avLst/>
          </a:prstGeom>
          <a:noFill/>
        </p:spPr>
        <p:txBody>
          <a:bodyPr wrap="square">
            <a:spAutoFit/>
          </a:bodyPr>
          <a:lstStyle/>
          <a:p>
            <a:pPr marL="342900" indent="-342900" eaLnBrk="1" hangingPunct="1">
              <a:lnSpc>
                <a:spcPct val="150000"/>
              </a:lnSpc>
              <a:spcBef>
                <a:spcPct val="20000"/>
              </a:spcBef>
              <a:buClr>
                <a:srgbClr val="CC9900"/>
              </a:buClr>
              <a:buSzPct val="65000"/>
              <a:defRPr/>
            </a:pPr>
            <a:r>
              <a:rPr lang="en-US" altLang="zh-CN" sz="2000" kern="0" dirty="0">
                <a:solidFill>
                  <a:srgbClr val="000000"/>
                </a:solidFill>
                <a:latin typeface="Arial" panose="020B0604020202020204"/>
                <a:ea typeface="华文细黑" panose="02010600040101010101" pitchFamily="2" charset="-122"/>
              </a:rPr>
              <a:t>if e then x else y</a:t>
            </a:r>
            <a:endParaRPr lang="en-US" altLang="zh-CN" sz="2000" kern="0" dirty="0">
              <a:solidFill>
                <a:srgbClr val="000000"/>
              </a:solidFill>
              <a:latin typeface="Arial" panose="020B0604020202020204"/>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Effect transition="in" filter="fade">
                                      <p:cBhvr>
                                        <p:cTn id="7" dur="500"/>
                                        <p:tgtEl>
                                          <p:spTgt spid="13005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0051">
                                            <p:txEl>
                                              <p:pRg st="2" end="2"/>
                                            </p:txEl>
                                          </p:spTgt>
                                        </p:tgtEl>
                                        <p:attrNameLst>
                                          <p:attrName>style.visibility</p:attrName>
                                        </p:attrNameLst>
                                      </p:cBhvr>
                                      <p:to>
                                        <p:strVal val="visible"/>
                                      </p:to>
                                    </p:set>
                                    <p:animEffect transition="in" filter="fade">
                                      <p:cBhvr>
                                        <p:cTn id="10" dur="500"/>
                                        <p:tgtEl>
                                          <p:spTgt spid="13005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0051">
                                            <p:txEl>
                                              <p:pRg st="3" end="3"/>
                                            </p:txEl>
                                          </p:spTgt>
                                        </p:tgtEl>
                                        <p:attrNameLst>
                                          <p:attrName>style.visibility</p:attrName>
                                        </p:attrNameLst>
                                      </p:cBhvr>
                                      <p:to>
                                        <p:strVal val="visible"/>
                                      </p:to>
                                    </p:set>
                                    <p:animEffect transition="in" filter="fade">
                                      <p:cBhvr>
                                        <p:cTn id="13" dur="500"/>
                                        <p:tgtEl>
                                          <p:spTgt spid="13005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19523"/>
                                        </p:tgtEl>
                                        <p:attrNameLst>
                                          <p:attrName>style.visibility</p:attrName>
                                        </p:attrNameLst>
                                      </p:cBhvr>
                                      <p:to>
                                        <p:strVal val="visible"/>
                                      </p:to>
                                    </p:set>
                                    <p:animEffect transition="in" filter="fade">
                                      <p:cBhvr>
                                        <p:cTn id="18" dur="500"/>
                                        <p:tgtEl>
                                          <p:spTgt spid="6195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0083"/>
                                        </p:tgtEl>
                                        <p:attrNameLst>
                                          <p:attrName>style.visibility</p:attrName>
                                        </p:attrNameLst>
                                      </p:cBhvr>
                                      <p:to>
                                        <p:strVal val="visible"/>
                                      </p:to>
                                    </p:set>
                                    <p:animEffect transition="in" filter="fade">
                                      <p:cBhvr>
                                        <p:cTn id="21" dur="500"/>
                                        <p:tgtEl>
                                          <p:spTgt spid="130083"/>
                                        </p:tgtEl>
                                      </p:cBhvr>
                                    </p:animEffect>
                                  </p:childTnLst>
                                </p:cTn>
                              </p:par>
                              <p:par>
                                <p:cTn id="22" presetID="10" presetClass="entr" presetSubtype="0" fill="hold" nodeType="withEffect">
                                  <p:stCondLst>
                                    <p:cond delay="0"/>
                                  </p:stCondLst>
                                  <p:childTnLst>
                                    <p:set>
                                      <p:cBhvr>
                                        <p:cTn id="23" dur="1" fill="hold">
                                          <p:stCondLst>
                                            <p:cond delay="0"/>
                                          </p:stCondLst>
                                        </p:cTn>
                                        <p:tgtEl>
                                          <p:spTgt spid="130080"/>
                                        </p:tgtEl>
                                        <p:attrNameLst>
                                          <p:attrName>style.visibility</p:attrName>
                                        </p:attrNameLst>
                                      </p:cBhvr>
                                      <p:to>
                                        <p:strVal val="visible"/>
                                      </p:to>
                                    </p:set>
                                    <p:animEffect transition="in" filter="fade">
                                      <p:cBhvr>
                                        <p:cTn id="24" dur="500"/>
                                        <p:tgtEl>
                                          <p:spTgt spid="13008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19531"/>
                                        </p:tgtEl>
                                        <p:attrNameLst>
                                          <p:attrName>style.visibility</p:attrName>
                                        </p:attrNameLst>
                                      </p:cBhvr>
                                      <p:to>
                                        <p:strVal val="visible"/>
                                      </p:to>
                                    </p:set>
                                    <p:animEffect transition="in" filter="dissolve">
                                      <p:cBhvr>
                                        <p:cTn id="34" dur="500"/>
                                        <p:tgtEl>
                                          <p:spTgt spid="619531"/>
                                        </p:tgtEl>
                                      </p:cBhvr>
                                    </p:animEffect>
                                  </p:childTnLst>
                                </p:cTn>
                              </p:par>
                              <p:par>
                                <p:cTn id="35" presetID="9" presetClass="entr" presetSubtype="0" fill="hold" nodeType="withEffect">
                                  <p:stCondLst>
                                    <p:cond delay="0"/>
                                  </p:stCondLst>
                                  <p:childTnLst>
                                    <p:set>
                                      <p:cBhvr>
                                        <p:cTn id="36" dur="1" fill="hold">
                                          <p:stCondLst>
                                            <p:cond delay="0"/>
                                          </p:stCondLst>
                                        </p:cTn>
                                        <p:tgtEl>
                                          <p:spTgt spid="130081"/>
                                        </p:tgtEl>
                                        <p:attrNameLst>
                                          <p:attrName>style.visibility</p:attrName>
                                        </p:attrNameLst>
                                      </p:cBhvr>
                                      <p:to>
                                        <p:strVal val="visible"/>
                                      </p:to>
                                    </p:set>
                                    <p:animEffect transition="in" filter="dissolve">
                                      <p:cBhvr>
                                        <p:cTn id="37" dur="500"/>
                                        <p:tgtEl>
                                          <p:spTgt spid="1300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0084"/>
                                        </p:tgtEl>
                                        <p:attrNameLst>
                                          <p:attrName>style.visibility</p:attrName>
                                        </p:attrNameLst>
                                      </p:cBhvr>
                                      <p:to>
                                        <p:strVal val="visible"/>
                                      </p:to>
                                    </p:set>
                                    <p:animEffect transition="in" filter="dissolve">
                                      <p:cBhvr>
                                        <p:cTn id="40" dur="500"/>
                                        <p:tgtEl>
                                          <p:spTgt spid="130084"/>
                                        </p:tgtEl>
                                      </p:cBhvr>
                                    </p:animEffect>
                                  </p:childTnLst>
                                </p:cTn>
                              </p:par>
                              <p:par>
                                <p:cTn id="41" presetID="9" presetClass="entr" presetSubtype="0" fill="hold" nodeType="withEffect">
                                  <p:stCondLst>
                                    <p:cond delay="0"/>
                                  </p:stCondLst>
                                  <p:childTnLst>
                                    <p:set>
                                      <p:cBhvr>
                                        <p:cTn id="42" dur="1" fill="hold">
                                          <p:stCondLst>
                                            <p:cond delay="0"/>
                                          </p:stCondLst>
                                        </p:cTn>
                                        <p:tgtEl>
                                          <p:spTgt spid="130082"/>
                                        </p:tgtEl>
                                        <p:attrNameLst>
                                          <p:attrName>style.visibility</p:attrName>
                                        </p:attrNameLst>
                                      </p:cBhvr>
                                      <p:to>
                                        <p:strVal val="visible"/>
                                      </p:to>
                                    </p:set>
                                    <p:animEffect transition="in" filter="dissolve">
                                      <p:cBhvr>
                                        <p:cTn id="43" dur="500"/>
                                        <p:tgtEl>
                                          <p:spTgt spid="130082"/>
                                        </p:tgtEl>
                                      </p:cBhvr>
                                    </p:animEffect>
                                  </p:childTnLst>
                                </p:cTn>
                              </p:par>
                              <p:par>
                                <p:cTn id="44" presetID="9" presetClass="entr" presetSubtype="0" fill="hold" nodeType="withEffect">
                                  <p:stCondLst>
                                    <p:cond delay="0"/>
                                  </p:stCondLst>
                                  <p:childTnLst>
                                    <p:set>
                                      <p:cBhvr>
                                        <p:cTn id="45" dur="1" fill="hold">
                                          <p:stCondLst>
                                            <p:cond delay="0"/>
                                          </p:stCondLst>
                                        </p:cTn>
                                        <p:tgtEl>
                                          <p:spTgt spid="130085"/>
                                        </p:tgtEl>
                                        <p:attrNameLst>
                                          <p:attrName>style.visibility</p:attrName>
                                        </p:attrNameLst>
                                      </p:cBhvr>
                                      <p:to>
                                        <p:strVal val="visible"/>
                                      </p:to>
                                    </p:set>
                                    <p:animEffect transition="in" filter="dissolve">
                                      <p:cBhvr>
                                        <p:cTn id="46" dur="500"/>
                                        <p:tgtEl>
                                          <p:spTgt spid="13008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0087"/>
                                        </p:tgtEl>
                                        <p:attrNameLst>
                                          <p:attrName>style.visibility</p:attrName>
                                        </p:attrNameLst>
                                      </p:cBhvr>
                                      <p:to>
                                        <p:strVal val="visible"/>
                                      </p:to>
                                    </p:set>
                                    <p:animEffect transition="in" filter="dissolve">
                                      <p:cBhvr>
                                        <p:cTn id="49" dur="500"/>
                                        <p:tgtEl>
                                          <p:spTgt spid="130087"/>
                                        </p:tgtEl>
                                      </p:cBhvr>
                                    </p:animEffect>
                                  </p:childTnLst>
                                </p:cTn>
                              </p:par>
                              <p:par>
                                <p:cTn id="50" presetID="9" presetClass="entr" presetSubtype="0" fill="hold" nodeType="withEffect">
                                  <p:stCondLst>
                                    <p:cond delay="0"/>
                                  </p:stCondLst>
                                  <p:childTnLst>
                                    <p:set>
                                      <p:cBhvr>
                                        <p:cTn id="51" dur="1" fill="hold">
                                          <p:stCondLst>
                                            <p:cond delay="0"/>
                                          </p:stCondLst>
                                        </p:cTn>
                                        <p:tgtEl>
                                          <p:spTgt spid="130086"/>
                                        </p:tgtEl>
                                        <p:attrNameLst>
                                          <p:attrName>style.visibility</p:attrName>
                                        </p:attrNameLst>
                                      </p:cBhvr>
                                      <p:to>
                                        <p:strVal val="visible"/>
                                      </p:to>
                                    </p:set>
                                    <p:animEffect transition="in" filter="dissolve">
                                      <p:cBhvr>
                                        <p:cTn id="52" dur="500"/>
                                        <p:tgtEl>
                                          <p:spTgt spid="13008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30088"/>
                                        </p:tgtEl>
                                        <p:attrNameLst>
                                          <p:attrName>style.visibility</p:attrName>
                                        </p:attrNameLst>
                                      </p:cBhvr>
                                      <p:to>
                                        <p:strVal val="visible"/>
                                      </p:to>
                                    </p:set>
                                    <p:animEffect transition="in" filter="dissolve">
                                      <p:cBhvr>
                                        <p:cTn id="55" dur="500"/>
                                        <p:tgtEl>
                                          <p:spTgt spid="130088"/>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30089"/>
                                        </p:tgtEl>
                                        <p:attrNameLst>
                                          <p:attrName>style.visibility</p:attrName>
                                        </p:attrNameLst>
                                      </p:cBhvr>
                                      <p:to>
                                        <p:strVal val="visible"/>
                                      </p:to>
                                    </p:set>
                                    <p:animEffect transition="in" filter="randombar(horizontal)">
                                      <p:cBhvr>
                                        <p:cTn id="60" dur="500"/>
                                        <p:tgtEl>
                                          <p:spTgt spid="130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3" grpId="0"/>
      <p:bldP spid="130084" grpId="0"/>
      <p:bldP spid="130087" grpId="0"/>
      <p:bldP spid="130088" grpId="0"/>
      <p:bldP spid="130089"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FA9ED3A-49B4-4623-A890-29991135D7DE}"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32099" name="Rectangle 2"/>
          <p:cNvSpPr>
            <a:spLocks noGrp="1" noChangeArrowheads="1"/>
          </p:cNvSpPr>
          <p:nvPr>
            <p:ph type="title"/>
          </p:nvPr>
        </p:nvSpPr>
        <p:spPr>
          <a:xfrm>
            <a:off x="457200" y="277813"/>
            <a:ext cx="8218488" cy="630237"/>
          </a:xfrm>
        </p:spPr>
        <p:txBody>
          <a:bodyPr/>
          <a:lstStyle/>
          <a:p>
            <a:pPr eaLnBrk="1" hangingPunct="1"/>
            <a:r>
              <a:rPr lang="zh-CN" altLang="en-US" sz="3200" b="1">
                <a:solidFill>
                  <a:srgbClr val="000066"/>
                </a:solidFill>
              </a:rPr>
              <a:t>二、三元式和树形表示</a:t>
            </a:r>
            <a:endParaRPr lang="zh-CN" altLang="en-US" sz="3200" b="1">
              <a:solidFill>
                <a:srgbClr val="000066"/>
              </a:solidFill>
            </a:endParaRPr>
          </a:p>
        </p:txBody>
      </p:sp>
      <p:sp>
        <p:nvSpPr>
          <p:cNvPr id="132100" name="Rectangle 3"/>
          <p:cNvSpPr>
            <a:spLocks noGrp="1" noChangeArrowheads="1"/>
          </p:cNvSpPr>
          <p:nvPr>
            <p:ph type="body" sz="half" idx="1"/>
          </p:nvPr>
        </p:nvSpPr>
        <p:spPr>
          <a:xfrm>
            <a:off x="539552" y="1125538"/>
            <a:ext cx="8136136" cy="4895850"/>
          </a:xfrm>
        </p:spPr>
        <p:txBody>
          <a:bodyPr/>
          <a:lstStyle/>
          <a:p>
            <a:pPr marL="0" indent="0" eaLnBrk="1" hangingPunct="1">
              <a:lnSpc>
                <a:spcPct val="130000"/>
              </a:lnSpc>
              <a:buNone/>
            </a:pPr>
            <a:r>
              <a:rPr lang="zh-CN" altLang="en-US" sz="1800" b="1" dirty="0"/>
              <a:t>逆波兰</a:t>
            </a:r>
            <a:r>
              <a:rPr lang="en-US" altLang="zh-CN" sz="1800" b="1" dirty="0"/>
              <a:t>(</a:t>
            </a:r>
            <a:r>
              <a:rPr lang="en-US" altLang="zh-CN" sz="1800" b="1" dirty="0" err="1"/>
              <a:t>nbl</a:t>
            </a:r>
            <a:r>
              <a:rPr lang="en-US" altLang="zh-CN" sz="1800" b="1" dirty="0"/>
              <a:t>)</a:t>
            </a:r>
            <a:r>
              <a:rPr lang="zh-CN" altLang="en-US" sz="1800" b="1" dirty="0"/>
              <a:t>表示是一个符号串，每个符号为运算对象或运算符</a:t>
            </a:r>
            <a:endParaRPr lang="zh-CN" altLang="en-US" sz="1800" b="1" dirty="0"/>
          </a:p>
          <a:p>
            <a:pPr marL="0" indent="0" eaLnBrk="1" hangingPunct="1">
              <a:lnSpc>
                <a:spcPct val="130000"/>
              </a:lnSpc>
              <a:buNone/>
            </a:pPr>
            <a:r>
              <a:rPr lang="zh-CN" altLang="en-US" sz="1800" b="1" dirty="0"/>
              <a:t>若分解成一个个基本运算</a:t>
            </a:r>
            <a:r>
              <a:rPr lang="en-US" altLang="zh-CN" sz="1800" b="1" dirty="0"/>
              <a:t>—&gt;</a:t>
            </a:r>
            <a:r>
              <a:rPr lang="zh-CN" altLang="en-US" sz="1800" b="1" dirty="0"/>
              <a:t>元组表示的中间语言</a:t>
            </a:r>
            <a:endParaRPr lang="zh-CN" altLang="en-US" sz="1800" b="1" dirty="0"/>
          </a:p>
          <a:p>
            <a:pPr marL="0" indent="0" eaLnBrk="1" hangingPunct="1">
              <a:lnSpc>
                <a:spcPct val="130000"/>
              </a:lnSpc>
              <a:buNone/>
            </a:pPr>
            <a:r>
              <a:rPr lang="en-US" altLang="zh-CN" sz="2000" b="1" dirty="0"/>
              <a:t>1. </a:t>
            </a:r>
            <a:r>
              <a:rPr lang="zh-CN" altLang="en-US" sz="2000" b="1" dirty="0"/>
              <a:t>三元式格式</a:t>
            </a:r>
            <a:endParaRPr lang="zh-CN" altLang="en-US" sz="2000" b="1" dirty="0"/>
          </a:p>
          <a:p>
            <a:pPr eaLnBrk="1" hangingPunct="1">
              <a:lnSpc>
                <a:spcPct val="130000"/>
              </a:lnSpc>
              <a:buFont typeface="Wingdings" panose="05000000000000000000" pitchFamily="2" charset="2"/>
              <a:buNone/>
            </a:pPr>
            <a:r>
              <a:rPr lang="zh-CN" altLang="en-US" sz="2000" b="1" dirty="0"/>
              <a:t>                                     </a:t>
            </a:r>
            <a:endParaRPr lang="zh-CN" altLang="en-US" sz="2000" b="1" dirty="0"/>
          </a:p>
          <a:p>
            <a:pPr eaLnBrk="1" hangingPunct="1">
              <a:lnSpc>
                <a:spcPct val="130000"/>
              </a:lnSpc>
              <a:buFont typeface="Wingdings" panose="05000000000000000000" pitchFamily="2" charset="2"/>
              <a:buNone/>
            </a:pPr>
            <a:r>
              <a:rPr lang="zh-CN" altLang="en-US" sz="1800" b="1" dirty="0"/>
              <a:t>                                                运算符  运算对象</a:t>
            </a:r>
            <a:r>
              <a:rPr lang="en-US" altLang="zh-CN" sz="1800" b="1" dirty="0"/>
              <a:t>1</a:t>
            </a:r>
            <a:r>
              <a:rPr lang="zh-CN" altLang="en-US" sz="1800" b="1" dirty="0"/>
              <a:t>、</a:t>
            </a:r>
            <a:r>
              <a:rPr lang="en-US" altLang="zh-CN" sz="1800" b="1" dirty="0"/>
              <a:t>2</a:t>
            </a:r>
            <a:endParaRPr lang="en-US" altLang="zh-CN" sz="1800" b="1" dirty="0"/>
          </a:p>
          <a:p>
            <a:pPr eaLnBrk="1" hangingPunct="1">
              <a:lnSpc>
                <a:spcPct val="130000"/>
              </a:lnSpc>
              <a:buFont typeface="Wingdings" panose="05000000000000000000" pitchFamily="2" charset="2"/>
              <a:buNone/>
            </a:pPr>
            <a:r>
              <a:rPr lang="zh-CN" altLang="en-US" sz="2000" b="1" dirty="0"/>
              <a:t>      </a:t>
            </a:r>
            <a:r>
              <a:rPr lang="en-US" altLang="zh-CN" sz="2000" b="1" dirty="0"/>
              <a:t>a:=b*c+b*d</a:t>
            </a:r>
            <a:endParaRPr lang="en-US" altLang="zh-CN" sz="2000" b="1" dirty="0"/>
          </a:p>
          <a:p>
            <a:pPr eaLnBrk="1" hangingPunct="1">
              <a:lnSpc>
                <a:spcPct val="130000"/>
              </a:lnSpc>
              <a:buFont typeface="Wingdings" panose="05000000000000000000" pitchFamily="2" charset="2"/>
              <a:buNone/>
            </a:pPr>
            <a:r>
              <a:rPr lang="en-US" altLang="zh-CN" sz="2000" b="1" dirty="0"/>
              <a:t>      </a:t>
            </a:r>
            <a:r>
              <a:rPr lang="en-US" altLang="zh-CN" sz="2000" b="1" dirty="0" err="1"/>
              <a:t>nbl</a:t>
            </a:r>
            <a:r>
              <a:rPr lang="en-US" altLang="zh-CN" sz="2000" b="1" dirty="0"/>
              <a:t>:  </a:t>
            </a:r>
            <a:r>
              <a:rPr lang="en-US" altLang="zh-CN" sz="2000" b="1" dirty="0" err="1"/>
              <a:t>abc</a:t>
            </a:r>
            <a:r>
              <a:rPr lang="en-US" altLang="zh-CN" sz="2000" b="1" dirty="0"/>
              <a:t>*</a:t>
            </a:r>
            <a:r>
              <a:rPr lang="en-US" altLang="zh-CN" sz="2000" b="1" dirty="0" err="1"/>
              <a:t>bd</a:t>
            </a:r>
            <a:r>
              <a:rPr lang="en-US" altLang="zh-CN" sz="2000" b="1" dirty="0"/>
              <a:t>*+=</a:t>
            </a:r>
            <a:endParaRPr lang="en-US" altLang="zh-CN" sz="2000" b="1" dirty="0"/>
          </a:p>
          <a:p>
            <a:pPr eaLnBrk="1" hangingPunct="1">
              <a:lnSpc>
                <a:spcPct val="130000"/>
              </a:lnSpc>
              <a:buFont typeface="Wingdings" panose="05000000000000000000" pitchFamily="2" charset="2"/>
              <a:buNone/>
            </a:pPr>
            <a:endParaRPr lang="zh-CN" altLang="en-US" sz="2000" b="1" dirty="0"/>
          </a:p>
          <a:p>
            <a:pPr eaLnBrk="1" hangingPunct="1">
              <a:lnSpc>
                <a:spcPct val="130000"/>
              </a:lnSpc>
              <a:buFont typeface="Wingdings" panose="05000000000000000000" pitchFamily="2" charset="2"/>
              <a:buNone/>
            </a:pPr>
            <a:endParaRPr lang="zh-CN" altLang="en-US" sz="2000" b="1" dirty="0"/>
          </a:p>
          <a:p>
            <a:pPr eaLnBrk="1" hangingPunct="1">
              <a:lnSpc>
                <a:spcPct val="130000"/>
              </a:lnSpc>
              <a:buFont typeface="Wingdings" panose="05000000000000000000" pitchFamily="2" charset="2"/>
              <a:buNone/>
            </a:pPr>
            <a:r>
              <a:rPr lang="zh-CN" altLang="en-US" sz="2000" b="1" dirty="0"/>
              <a:t>    三元式含有对中间结果的显示引用（计算结果与所加编号联系）</a:t>
            </a:r>
            <a:endParaRPr lang="zh-CN" altLang="en-US" sz="2000" b="1" dirty="0"/>
          </a:p>
        </p:txBody>
      </p:sp>
      <p:graphicFrame>
        <p:nvGraphicFramePr>
          <p:cNvPr id="626692" name="Group 4"/>
          <p:cNvGraphicFramePr>
            <a:graphicFrameLocks noGrp="1"/>
          </p:cNvGraphicFramePr>
          <p:nvPr>
            <p:ph sz="half" idx="2"/>
          </p:nvPr>
        </p:nvGraphicFramePr>
        <p:xfrm>
          <a:off x="3562647" y="2204864"/>
          <a:ext cx="2449513" cy="504825"/>
        </p:xfrm>
        <a:graphic>
          <a:graphicData uri="http://schemas.openxmlformats.org/drawingml/2006/table">
            <a:tbl>
              <a:tblPr/>
              <a:tblGrid>
                <a:gridCol w="812800"/>
                <a:gridCol w="819150"/>
                <a:gridCol w="817563"/>
              </a:tblGrid>
              <a:tr h="5048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OP</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OP</a:t>
                      </a:r>
                      <a:r>
                        <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rPr>
                        <a:t>1</a:t>
                      </a:r>
                      <a:endPar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OP</a:t>
                      </a:r>
                      <a:r>
                        <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rPr>
                        <a:t>2</a:t>
                      </a:r>
                      <a:endParaRPr kumimoji="0" lang="en-US" altLang="zh-CN" sz="2200" b="0" i="0" u="none" strike="noStrike" cap="none" normalizeH="0" baseline="-2500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2111" name="Text Box 14"/>
          <p:cNvSpPr txBox="1">
            <a:spLocks noChangeArrowheads="1"/>
          </p:cNvSpPr>
          <p:nvPr/>
        </p:nvSpPr>
        <p:spPr bwMode="auto">
          <a:xfrm>
            <a:off x="3563938" y="3284538"/>
            <a:ext cx="18129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20000"/>
              </a:lnSpc>
              <a:buFontTx/>
              <a:buAutoNum type="arabicParenBoth"/>
            </a:pPr>
            <a:r>
              <a:rPr lang="en-US" altLang="zh-CN" sz="2000" dirty="0">
                <a:ea typeface="华文细黑" panose="02010600040101010101" pitchFamily="2" charset="-122"/>
              </a:rPr>
              <a:t>(*,  b,  c)</a:t>
            </a:r>
            <a:endParaRPr lang="en-US" altLang="zh-CN" sz="2000" dirty="0">
              <a:ea typeface="华文细黑" panose="02010600040101010101" pitchFamily="2" charset="-122"/>
            </a:endParaRPr>
          </a:p>
          <a:p>
            <a:pPr>
              <a:lnSpc>
                <a:spcPct val="120000"/>
              </a:lnSpc>
              <a:buFontTx/>
              <a:buAutoNum type="arabicParenBoth"/>
            </a:pPr>
            <a:r>
              <a:rPr lang="en-US" altLang="zh-CN" sz="2000" dirty="0">
                <a:ea typeface="华文细黑" panose="02010600040101010101" pitchFamily="2" charset="-122"/>
              </a:rPr>
              <a:t>(*,  b,  d)</a:t>
            </a:r>
            <a:endParaRPr lang="en-US" altLang="zh-CN" sz="2000" dirty="0">
              <a:ea typeface="华文细黑" panose="02010600040101010101" pitchFamily="2" charset="-122"/>
            </a:endParaRPr>
          </a:p>
          <a:p>
            <a:pPr>
              <a:lnSpc>
                <a:spcPct val="120000"/>
              </a:lnSpc>
              <a:buFontTx/>
              <a:buAutoNum type="arabicParenBoth"/>
            </a:pPr>
            <a:r>
              <a:rPr lang="en-US" altLang="zh-CN" sz="2000" dirty="0">
                <a:ea typeface="华文细黑" panose="02010600040101010101" pitchFamily="2" charset="-122"/>
              </a:rPr>
              <a:t>(+, (1), (2))</a:t>
            </a:r>
            <a:endParaRPr lang="en-US" altLang="zh-CN" sz="2000" dirty="0">
              <a:ea typeface="华文细黑" panose="02010600040101010101" pitchFamily="2" charset="-122"/>
            </a:endParaRPr>
          </a:p>
          <a:p>
            <a:pPr>
              <a:lnSpc>
                <a:spcPct val="120000"/>
              </a:lnSpc>
              <a:buFontTx/>
              <a:buAutoNum type="arabicParenBoth"/>
            </a:pPr>
            <a:r>
              <a:rPr lang="en-US" altLang="zh-CN" sz="2000" dirty="0">
                <a:ea typeface="华文细黑" panose="02010600040101010101" pitchFamily="2" charset="-122"/>
              </a:rPr>
              <a:t>(:=, a, (3))</a:t>
            </a:r>
            <a:endParaRPr lang="en-US" altLang="zh-CN" sz="2000" dirty="0">
              <a:ea typeface="华文细黑" panose="02010600040101010101" pitchFamily="2" charset="-122"/>
            </a:endParaRPr>
          </a:p>
        </p:txBody>
      </p:sp>
      <p:sp>
        <p:nvSpPr>
          <p:cNvPr id="132112" name="AutoShape 15"/>
          <p:cNvSpPr>
            <a:spLocks noChangeArrowheads="1"/>
          </p:cNvSpPr>
          <p:nvPr/>
        </p:nvSpPr>
        <p:spPr bwMode="auto">
          <a:xfrm>
            <a:off x="2267347" y="4078015"/>
            <a:ext cx="1152525" cy="719137"/>
          </a:xfrm>
          <a:prstGeom prst="wedgeEllipseCallout">
            <a:avLst>
              <a:gd name="adj1" fmla="val 66667"/>
              <a:gd name="adj2" fmla="val -116667"/>
            </a:avLst>
          </a:prstGeom>
          <a:solidFill>
            <a:srgbClr val="CCECFF"/>
          </a:solidFill>
          <a:ln w="9525" algn="ctr">
            <a:solidFill>
              <a:schemeClr val="tx1"/>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1600">
                <a:ea typeface="华文细黑" panose="02010600040101010101" pitchFamily="2" charset="-122"/>
              </a:rPr>
              <a:t>三元式编号</a:t>
            </a:r>
            <a:endParaRPr lang="zh-CN" altLang="en-US" sz="1600">
              <a:ea typeface="华文细黑" panose="02010600040101010101" pitchFamily="2" charset="-122"/>
            </a:endParaRPr>
          </a:p>
        </p:txBody>
      </p:sp>
      <p:sp>
        <p:nvSpPr>
          <p:cNvPr id="132113" name="Text Box 16"/>
          <p:cNvSpPr txBox="1">
            <a:spLocks noChangeArrowheads="1"/>
          </p:cNvSpPr>
          <p:nvPr/>
        </p:nvSpPr>
        <p:spPr bwMode="auto">
          <a:xfrm>
            <a:off x="6024565" y="3140968"/>
            <a:ext cx="2435868"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sz="1600" b="1" dirty="0">
                <a:solidFill>
                  <a:srgbClr val="000066"/>
                </a:solidFill>
                <a:ea typeface="华文细黑" panose="02010600040101010101" pitchFamily="2" charset="-122"/>
              </a:rPr>
              <a:t>三元式不必考虑临时变量的分配，为克服三元组不便于优化的缺点，可使用间接三元组</a:t>
            </a:r>
            <a:endParaRPr lang="zh-CN" altLang="en-US" sz="1600" b="1" dirty="0">
              <a:solidFill>
                <a:srgbClr val="000066"/>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100">
                                            <p:txEl>
                                              <p:pRg st="0" end="0"/>
                                            </p:txEl>
                                          </p:spTgt>
                                        </p:tgtEl>
                                        <p:attrNameLst>
                                          <p:attrName>style.visibility</p:attrName>
                                        </p:attrNameLst>
                                      </p:cBhvr>
                                      <p:to>
                                        <p:strVal val="visible"/>
                                      </p:to>
                                    </p:set>
                                    <p:animEffect transition="in" filter="fade">
                                      <p:cBhvr>
                                        <p:cTn id="7" dur="500"/>
                                        <p:tgtEl>
                                          <p:spTgt spid="1321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2100">
                                            <p:txEl>
                                              <p:pRg st="1" end="1"/>
                                            </p:txEl>
                                          </p:spTgt>
                                        </p:tgtEl>
                                        <p:attrNameLst>
                                          <p:attrName>style.visibility</p:attrName>
                                        </p:attrNameLst>
                                      </p:cBhvr>
                                      <p:to>
                                        <p:strVal val="visible"/>
                                      </p:to>
                                    </p:set>
                                    <p:animEffect transition="in" filter="fade">
                                      <p:cBhvr>
                                        <p:cTn id="10" dur="500"/>
                                        <p:tgtEl>
                                          <p:spTgt spid="13210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2100">
                                            <p:txEl>
                                              <p:pRg st="2" end="2"/>
                                            </p:txEl>
                                          </p:spTgt>
                                        </p:tgtEl>
                                        <p:attrNameLst>
                                          <p:attrName>style.visibility</p:attrName>
                                        </p:attrNameLst>
                                      </p:cBhvr>
                                      <p:to>
                                        <p:strVal val="visible"/>
                                      </p:to>
                                    </p:set>
                                    <p:animEffect transition="in" filter="fade">
                                      <p:cBhvr>
                                        <p:cTn id="13" dur="500"/>
                                        <p:tgtEl>
                                          <p:spTgt spid="13210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626692"/>
                                        </p:tgtEl>
                                        <p:attrNameLst>
                                          <p:attrName>style.visibility</p:attrName>
                                        </p:attrNameLst>
                                      </p:cBhvr>
                                      <p:to>
                                        <p:strVal val="visible"/>
                                      </p:to>
                                    </p:set>
                                    <p:anim calcmode="lin" valueType="num">
                                      <p:cBhvr additive="base">
                                        <p:cTn id="18" dur="300"/>
                                        <p:tgtEl>
                                          <p:spTgt spid="626692"/>
                                        </p:tgtEl>
                                        <p:attrNameLst>
                                          <p:attrName>ppt_y</p:attrName>
                                        </p:attrNameLst>
                                      </p:cBhvr>
                                      <p:tavLst>
                                        <p:tav tm="0">
                                          <p:val>
                                            <p:strVal val="#ppt_y+#ppt_h*1.125000"/>
                                          </p:val>
                                        </p:tav>
                                        <p:tav tm="100000">
                                          <p:val>
                                            <p:strVal val="#ppt_y"/>
                                          </p:val>
                                        </p:tav>
                                      </p:tavLst>
                                    </p:anim>
                                    <p:animEffect transition="in" filter="wipe(up)">
                                      <p:cBhvr>
                                        <p:cTn id="19" dur="300"/>
                                        <p:tgtEl>
                                          <p:spTgt spid="626692"/>
                                        </p:tgtEl>
                                      </p:cBhvr>
                                    </p:animEffect>
                                  </p:childTnLst>
                                </p:cTn>
                              </p:par>
                              <p:par>
                                <p:cTn id="20" presetID="10" presetClass="entr" presetSubtype="0" fill="hold" nodeType="withEffect">
                                  <p:stCondLst>
                                    <p:cond delay="0"/>
                                  </p:stCondLst>
                                  <p:childTnLst>
                                    <p:set>
                                      <p:cBhvr>
                                        <p:cTn id="21" dur="1" fill="hold">
                                          <p:stCondLst>
                                            <p:cond delay="0"/>
                                          </p:stCondLst>
                                        </p:cTn>
                                        <p:tgtEl>
                                          <p:spTgt spid="132100">
                                            <p:txEl>
                                              <p:pRg st="4" end="4"/>
                                            </p:txEl>
                                          </p:spTgt>
                                        </p:tgtEl>
                                        <p:attrNameLst>
                                          <p:attrName>style.visibility</p:attrName>
                                        </p:attrNameLst>
                                      </p:cBhvr>
                                      <p:to>
                                        <p:strVal val="visible"/>
                                      </p:to>
                                    </p:set>
                                    <p:animEffect transition="in" filter="fade">
                                      <p:cBhvr>
                                        <p:cTn id="22" dur="500"/>
                                        <p:tgtEl>
                                          <p:spTgt spid="13210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100">
                                            <p:txEl>
                                              <p:pRg st="5" end="5"/>
                                            </p:txEl>
                                          </p:spTgt>
                                        </p:tgtEl>
                                        <p:attrNameLst>
                                          <p:attrName>style.visibility</p:attrName>
                                        </p:attrNameLst>
                                      </p:cBhvr>
                                      <p:to>
                                        <p:strVal val="visible"/>
                                      </p:to>
                                    </p:set>
                                    <p:animEffect transition="in" filter="fade">
                                      <p:cBhvr>
                                        <p:cTn id="27" dur="500"/>
                                        <p:tgtEl>
                                          <p:spTgt spid="13210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2100">
                                            <p:txEl>
                                              <p:pRg st="6" end="6"/>
                                            </p:txEl>
                                          </p:spTgt>
                                        </p:tgtEl>
                                        <p:attrNameLst>
                                          <p:attrName>style.visibility</p:attrName>
                                        </p:attrNameLst>
                                      </p:cBhvr>
                                      <p:to>
                                        <p:strVal val="visible"/>
                                      </p:to>
                                    </p:set>
                                    <p:animEffect transition="in" filter="fade">
                                      <p:cBhvr>
                                        <p:cTn id="32" dur="500"/>
                                        <p:tgtEl>
                                          <p:spTgt spid="13210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2111"/>
                                        </p:tgtEl>
                                        <p:attrNameLst>
                                          <p:attrName>style.visibility</p:attrName>
                                        </p:attrNameLst>
                                      </p:cBhvr>
                                      <p:to>
                                        <p:strVal val="visible"/>
                                      </p:to>
                                    </p:set>
                                    <p:animEffect transition="in" filter="fade">
                                      <p:cBhvr>
                                        <p:cTn id="37" dur="500"/>
                                        <p:tgtEl>
                                          <p:spTgt spid="13211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32112"/>
                                        </p:tgtEl>
                                        <p:attrNameLst>
                                          <p:attrName>style.visibility</p:attrName>
                                        </p:attrNameLst>
                                      </p:cBhvr>
                                      <p:to>
                                        <p:strVal val="visible"/>
                                      </p:to>
                                    </p:set>
                                    <p:anim calcmode="lin" valueType="num">
                                      <p:cBhvr additive="base">
                                        <p:cTn id="42" dur="250"/>
                                        <p:tgtEl>
                                          <p:spTgt spid="132112"/>
                                        </p:tgtEl>
                                        <p:attrNameLst>
                                          <p:attrName>ppt_y</p:attrName>
                                        </p:attrNameLst>
                                      </p:cBhvr>
                                      <p:tavLst>
                                        <p:tav tm="0">
                                          <p:val>
                                            <p:strVal val="#ppt_y-#ppt_h*1.125000"/>
                                          </p:val>
                                        </p:tav>
                                        <p:tav tm="100000">
                                          <p:val>
                                            <p:strVal val="#ppt_y"/>
                                          </p:val>
                                        </p:tav>
                                      </p:tavLst>
                                    </p:anim>
                                    <p:animEffect transition="in" filter="wipe(down)">
                                      <p:cBhvr>
                                        <p:cTn id="43" dur="250"/>
                                        <p:tgtEl>
                                          <p:spTgt spid="1321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2113"/>
                                        </p:tgtEl>
                                        <p:attrNameLst>
                                          <p:attrName>style.visibility</p:attrName>
                                        </p:attrNameLst>
                                      </p:cBhvr>
                                      <p:to>
                                        <p:strVal val="visible"/>
                                      </p:to>
                                    </p:set>
                                    <p:animEffect transition="in" filter="fade">
                                      <p:cBhvr>
                                        <p:cTn id="48" dur="500"/>
                                        <p:tgtEl>
                                          <p:spTgt spid="1321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2100">
                                            <p:txEl>
                                              <p:pRg st="9" end="9"/>
                                            </p:txEl>
                                          </p:spTgt>
                                        </p:tgtEl>
                                        <p:attrNameLst>
                                          <p:attrName>style.visibility</p:attrName>
                                        </p:attrNameLst>
                                      </p:cBhvr>
                                      <p:to>
                                        <p:strVal val="visible"/>
                                      </p:to>
                                    </p:set>
                                    <p:animEffect transition="in" filter="fade">
                                      <p:cBhvr>
                                        <p:cTn id="53" dur="500"/>
                                        <p:tgtEl>
                                          <p:spTgt spid="13210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1" grpId="0"/>
      <p:bldP spid="132112" grpId="0" animBg="1"/>
      <p:bldP spid="1321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096C4A1-2D0F-45B0-9BBC-7220CCA0B22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34147" name="Rectangle 2"/>
          <p:cNvSpPr>
            <a:spLocks noGrp="1" noChangeArrowheads="1"/>
          </p:cNvSpPr>
          <p:nvPr>
            <p:ph type="body" idx="1"/>
          </p:nvPr>
        </p:nvSpPr>
        <p:spPr>
          <a:xfrm>
            <a:off x="683567" y="1196975"/>
            <a:ext cx="8014345" cy="1296988"/>
          </a:xfrm>
        </p:spPr>
        <p:txBody>
          <a:bodyPr/>
          <a:lstStyle/>
          <a:p>
            <a:pPr marL="0" indent="0" eaLnBrk="1" hangingPunct="1">
              <a:lnSpc>
                <a:spcPct val="130000"/>
              </a:lnSpc>
              <a:buNone/>
            </a:pPr>
            <a:r>
              <a:rPr lang="en-US" altLang="zh-CN" sz="2400" b="1" dirty="0"/>
              <a:t>2. </a:t>
            </a:r>
            <a:r>
              <a:rPr lang="zh-CN" altLang="en-US" sz="2400" b="1" dirty="0"/>
              <a:t>树形表示是三元式的翻版（运算符为根，树的中序遍历为原表达式）</a:t>
            </a:r>
            <a:endParaRPr lang="en-US" altLang="zh-CN" sz="2400" b="1" dirty="0"/>
          </a:p>
        </p:txBody>
      </p:sp>
      <p:grpSp>
        <p:nvGrpSpPr>
          <p:cNvPr id="2" name="Group 3"/>
          <p:cNvGrpSpPr/>
          <p:nvPr/>
        </p:nvGrpSpPr>
        <p:grpSpPr bwMode="auto">
          <a:xfrm>
            <a:off x="3186732" y="1916832"/>
            <a:ext cx="2465388" cy="1935162"/>
            <a:chOff x="1900" y="1206"/>
            <a:chExt cx="1553" cy="1219"/>
          </a:xfrm>
        </p:grpSpPr>
        <p:sp>
          <p:nvSpPr>
            <p:cNvPr id="134151" name="Text Box 4"/>
            <p:cNvSpPr txBox="1">
              <a:spLocks noChangeArrowheads="1"/>
            </p:cNvSpPr>
            <p:nvPr/>
          </p:nvSpPr>
          <p:spPr bwMode="auto">
            <a:xfrm>
              <a:off x="2166" y="1206"/>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dirty="0">
                  <a:ea typeface="华文细黑" panose="02010600040101010101" pitchFamily="2" charset="-122"/>
                </a:rPr>
                <a:t>:=</a:t>
              </a:r>
              <a:endParaRPr lang="en-US" altLang="zh-CN" sz="2000" dirty="0">
                <a:ea typeface="华文细黑" panose="02010600040101010101" pitchFamily="2" charset="-122"/>
              </a:endParaRPr>
            </a:p>
          </p:txBody>
        </p:sp>
        <p:sp>
          <p:nvSpPr>
            <p:cNvPr id="134152" name="Text Box 5"/>
            <p:cNvSpPr txBox="1">
              <a:spLocks noChangeArrowheads="1"/>
            </p:cNvSpPr>
            <p:nvPr/>
          </p:nvSpPr>
          <p:spPr bwMode="auto">
            <a:xfrm>
              <a:off x="1900" y="1495"/>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a</a:t>
              </a:r>
              <a:endParaRPr lang="en-US" altLang="zh-CN" sz="2000">
                <a:ea typeface="华文细黑" panose="02010600040101010101" pitchFamily="2" charset="-122"/>
              </a:endParaRPr>
            </a:p>
          </p:txBody>
        </p:sp>
        <p:sp>
          <p:nvSpPr>
            <p:cNvPr id="134153" name="Text Box 6"/>
            <p:cNvSpPr txBox="1">
              <a:spLocks noChangeArrowheads="1"/>
            </p:cNvSpPr>
            <p:nvPr/>
          </p:nvSpPr>
          <p:spPr bwMode="auto">
            <a:xfrm>
              <a:off x="2526" y="1495"/>
              <a:ext cx="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a:t>
              </a:r>
              <a:endParaRPr lang="en-US" altLang="zh-CN" sz="2000">
                <a:ea typeface="华文细黑" panose="02010600040101010101" pitchFamily="2" charset="-122"/>
              </a:endParaRPr>
            </a:p>
          </p:txBody>
        </p:sp>
        <p:sp>
          <p:nvSpPr>
            <p:cNvPr id="134154" name="Text Box 7"/>
            <p:cNvSpPr txBox="1">
              <a:spLocks noChangeArrowheads="1"/>
            </p:cNvSpPr>
            <p:nvPr/>
          </p:nvSpPr>
          <p:spPr bwMode="auto">
            <a:xfrm>
              <a:off x="2200" y="1842"/>
              <a:ext cx="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a:t>
              </a:r>
              <a:endParaRPr lang="en-US" altLang="zh-CN" sz="2000">
                <a:ea typeface="华文细黑" panose="02010600040101010101" pitchFamily="2" charset="-122"/>
              </a:endParaRPr>
            </a:p>
          </p:txBody>
        </p:sp>
        <p:sp>
          <p:nvSpPr>
            <p:cNvPr id="134155" name="Text Box 8"/>
            <p:cNvSpPr txBox="1">
              <a:spLocks noChangeArrowheads="1"/>
            </p:cNvSpPr>
            <p:nvPr/>
          </p:nvSpPr>
          <p:spPr bwMode="auto">
            <a:xfrm>
              <a:off x="2985" y="181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a:t>
              </a:r>
              <a:endParaRPr lang="en-US" altLang="zh-CN" sz="2000">
                <a:ea typeface="华文细黑" panose="02010600040101010101" pitchFamily="2" charset="-122"/>
              </a:endParaRPr>
            </a:p>
          </p:txBody>
        </p:sp>
        <p:sp>
          <p:nvSpPr>
            <p:cNvPr id="134156" name="Text Box 9"/>
            <p:cNvSpPr txBox="1">
              <a:spLocks noChangeArrowheads="1"/>
            </p:cNvSpPr>
            <p:nvPr/>
          </p:nvSpPr>
          <p:spPr bwMode="auto">
            <a:xfrm>
              <a:off x="2033" y="217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b</a:t>
              </a:r>
              <a:endParaRPr lang="en-US" altLang="zh-CN" sz="2000">
                <a:ea typeface="华文细黑" panose="02010600040101010101" pitchFamily="2" charset="-122"/>
              </a:endParaRPr>
            </a:p>
          </p:txBody>
        </p:sp>
        <p:sp>
          <p:nvSpPr>
            <p:cNvPr id="134157" name="Text Box 10"/>
            <p:cNvSpPr txBox="1">
              <a:spLocks noChangeArrowheads="1"/>
            </p:cNvSpPr>
            <p:nvPr/>
          </p:nvSpPr>
          <p:spPr bwMode="auto">
            <a:xfrm>
              <a:off x="2536" y="2175"/>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c</a:t>
              </a:r>
              <a:endParaRPr lang="en-US" altLang="zh-CN" sz="2000">
                <a:ea typeface="华文细黑" panose="02010600040101010101" pitchFamily="2" charset="-122"/>
              </a:endParaRPr>
            </a:p>
          </p:txBody>
        </p:sp>
        <p:sp>
          <p:nvSpPr>
            <p:cNvPr id="134158" name="Text Box 11"/>
            <p:cNvSpPr txBox="1">
              <a:spLocks noChangeArrowheads="1"/>
            </p:cNvSpPr>
            <p:nvPr/>
          </p:nvSpPr>
          <p:spPr bwMode="auto">
            <a:xfrm>
              <a:off x="2758" y="217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b</a:t>
              </a:r>
              <a:endParaRPr lang="en-US" altLang="zh-CN" sz="2000">
                <a:ea typeface="华文细黑" panose="02010600040101010101" pitchFamily="2" charset="-122"/>
              </a:endParaRPr>
            </a:p>
          </p:txBody>
        </p:sp>
        <p:sp>
          <p:nvSpPr>
            <p:cNvPr id="134159" name="Text Box 12"/>
            <p:cNvSpPr txBox="1">
              <a:spLocks noChangeArrowheads="1"/>
            </p:cNvSpPr>
            <p:nvPr/>
          </p:nvSpPr>
          <p:spPr bwMode="auto">
            <a:xfrm>
              <a:off x="3257" y="217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d</a:t>
              </a:r>
              <a:endParaRPr lang="en-US" altLang="zh-CN" sz="2000">
                <a:ea typeface="华文细黑" panose="02010600040101010101" pitchFamily="2" charset="-122"/>
              </a:endParaRPr>
            </a:p>
          </p:txBody>
        </p:sp>
        <p:sp>
          <p:nvSpPr>
            <p:cNvPr id="134160" name="Line 13"/>
            <p:cNvSpPr>
              <a:spLocks noChangeShapeType="1"/>
            </p:cNvSpPr>
            <p:nvPr/>
          </p:nvSpPr>
          <p:spPr bwMode="auto">
            <a:xfrm flipH="1">
              <a:off x="2019" y="1389"/>
              <a:ext cx="181"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4161" name="Line 14"/>
            <p:cNvSpPr>
              <a:spLocks noChangeShapeType="1"/>
            </p:cNvSpPr>
            <p:nvPr/>
          </p:nvSpPr>
          <p:spPr bwMode="auto">
            <a:xfrm>
              <a:off x="2336" y="1389"/>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4162" name="Line 15"/>
            <p:cNvSpPr>
              <a:spLocks noChangeShapeType="1"/>
            </p:cNvSpPr>
            <p:nvPr/>
          </p:nvSpPr>
          <p:spPr bwMode="auto">
            <a:xfrm flipH="1">
              <a:off x="2336" y="1661"/>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4163" name="Line 16"/>
            <p:cNvSpPr>
              <a:spLocks noChangeShapeType="1"/>
            </p:cNvSpPr>
            <p:nvPr/>
          </p:nvSpPr>
          <p:spPr bwMode="auto">
            <a:xfrm>
              <a:off x="2699" y="1661"/>
              <a:ext cx="31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4164" name="Line 17"/>
            <p:cNvSpPr>
              <a:spLocks noChangeShapeType="1"/>
            </p:cNvSpPr>
            <p:nvPr/>
          </p:nvSpPr>
          <p:spPr bwMode="auto">
            <a:xfrm flipH="1">
              <a:off x="2109" y="1978"/>
              <a:ext cx="182"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4165" name="Line 18"/>
            <p:cNvSpPr>
              <a:spLocks noChangeShapeType="1"/>
            </p:cNvSpPr>
            <p:nvPr/>
          </p:nvSpPr>
          <p:spPr bwMode="auto">
            <a:xfrm>
              <a:off x="2336" y="1978"/>
              <a:ext cx="272" cy="3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4166" name="Line 19"/>
            <p:cNvSpPr>
              <a:spLocks noChangeShapeType="1"/>
            </p:cNvSpPr>
            <p:nvPr/>
          </p:nvSpPr>
          <p:spPr bwMode="auto">
            <a:xfrm flipH="1">
              <a:off x="2880" y="1978"/>
              <a:ext cx="182" cy="27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4167" name="Line 20"/>
            <p:cNvSpPr>
              <a:spLocks noChangeShapeType="1"/>
            </p:cNvSpPr>
            <p:nvPr/>
          </p:nvSpPr>
          <p:spPr bwMode="auto">
            <a:xfrm>
              <a:off x="3107" y="1933"/>
              <a:ext cx="227" cy="3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34149" name="Rectangle 22"/>
          <p:cNvSpPr>
            <a:spLocks noGrp="1" noChangeArrowheads="1"/>
          </p:cNvSpPr>
          <p:nvPr>
            <p:ph type="title"/>
          </p:nvPr>
        </p:nvSpPr>
        <p:spPr>
          <a:xfrm>
            <a:off x="457200" y="277813"/>
            <a:ext cx="8218488" cy="630237"/>
          </a:xfrm>
        </p:spPr>
        <p:txBody>
          <a:bodyPr/>
          <a:lstStyle/>
          <a:p>
            <a:pPr eaLnBrk="1" hangingPunct="1"/>
            <a:r>
              <a:rPr lang="zh-CN" altLang="en-US" sz="3200" b="1">
                <a:solidFill>
                  <a:srgbClr val="000066"/>
                </a:solidFill>
              </a:rPr>
              <a:t>二、三元式和树形表示</a:t>
            </a:r>
            <a:endParaRPr lang="zh-CN" altLang="en-US" sz="3200" b="1">
              <a:solidFill>
                <a:srgbClr val="000066"/>
              </a:solidFill>
            </a:endParaRPr>
          </a:p>
        </p:txBody>
      </p:sp>
      <p:sp>
        <p:nvSpPr>
          <p:cNvPr id="134150" name="Text Box 23"/>
          <p:cNvSpPr txBox="1">
            <a:spLocks noChangeArrowheads="1"/>
          </p:cNvSpPr>
          <p:nvPr/>
        </p:nvSpPr>
        <p:spPr bwMode="auto">
          <a:xfrm>
            <a:off x="1187450" y="4005263"/>
            <a:ext cx="52562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lang="zh-CN" altLang="en-US" b="1" dirty="0">
                <a:ea typeface="华文细黑" panose="02010600040101010101" pitchFamily="2" charset="-122"/>
              </a:rPr>
              <a:t>（</a:t>
            </a:r>
            <a:r>
              <a:rPr lang="en-US" altLang="zh-CN" b="1" dirty="0">
                <a:ea typeface="华文细黑" panose="02010600040101010101" pitchFamily="2" charset="-122"/>
              </a:rPr>
              <a:t>1</a:t>
            </a:r>
            <a:r>
              <a:rPr lang="zh-CN" altLang="en-US" b="1" dirty="0">
                <a:ea typeface="华文细黑" panose="02010600040101010101" pitchFamily="2" charset="-122"/>
              </a:rPr>
              <a:t>）</a:t>
            </a:r>
            <a:r>
              <a:rPr lang="en-US" altLang="zh-CN" b="1" dirty="0">
                <a:ea typeface="华文细黑" panose="02010600040101010101" pitchFamily="2" charset="-122"/>
              </a:rPr>
              <a:t>(*, b, c)</a:t>
            </a:r>
            <a:endParaRPr lang="en-US" altLang="zh-CN" b="1" dirty="0">
              <a:ea typeface="华文细黑" panose="02010600040101010101" pitchFamily="2" charset="-122"/>
            </a:endParaRPr>
          </a:p>
          <a:p>
            <a:r>
              <a:rPr lang="zh-CN" altLang="en-US" b="1" dirty="0">
                <a:ea typeface="华文细黑" panose="02010600040101010101" pitchFamily="2" charset="-122"/>
              </a:rPr>
              <a:t>（</a:t>
            </a:r>
            <a:r>
              <a:rPr lang="en-US" altLang="zh-CN" b="1" dirty="0">
                <a:ea typeface="华文细黑" panose="02010600040101010101" pitchFamily="2" charset="-122"/>
              </a:rPr>
              <a:t>2</a:t>
            </a:r>
            <a:r>
              <a:rPr lang="zh-CN" altLang="en-US" b="1" dirty="0">
                <a:ea typeface="华文细黑" panose="02010600040101010101" pitchFamily="2" charset="-122"/>
              </a:rPr>
              <a:t>）</a:t>
            </a:r>
            <a:r>
              <a:rPr lang="en-US" altLang="zh-CN" b="1" dirty="0">
                <a:ea typeface="华文细黑" panose="02010600040101010101" pitchFamily="2" charset="-122"/>
              </a:rPr>
              <a:t>(*, b, d)</a:t>
            </a:r>
            <a:endParaRPr lang="en-US" altLang="zh-CN" b="1" dirty="0">
              <a:ea typeface="华文细黑" panose="02010600040101010101" pitchFamily="2" charset="-122"/>
            </a:endParaRPr>
          </a:p>
          <a:p>
            <a:r>
              <a:rPr lang="zh-CN" altLang="en-US" b="1" dirty="0">
                <a:ea typeface="华文细黑" panose="02010600040101010101" pitchFamily="2" charset="-122"/>
              </a:rPr>
              <a:t>（</a:t>
            </a:r>
            <a:r>
              <a:rPr lang="en-US" altLang="zh-CN" b="1" dirty="0">
                <a:ea typeface="华文细黑" panose="02010600040101010101" pitchFamily="2" charset="-122"/>
              </a:rPr>
              <a:t>3</a:t>
            </a:r>
            <a:r>
              <a:rPr lang="zh-CN" altLang="en-US" b="1" dirty="0">
                <a:ea typeface="华文细黑" panose="02010600040101010101" pitchFamily="2" charset="-122"/>
              </a:rPr>
              <a:t>）</a:t>
            </a:r>
            <a:r>
              <a:rPr lang="en-US" altLang="zh-CN" b="1" dirty="0">
                <a:ea typeface="华文细黑" panose="02010600040101010101" pitchFamily="2" charset="-122"/>
              </a:rPr>
              <a:t>(+, (1), (2))</a:t>
            </a:r>
            <a:endParaRPr lang="en-US" altLang="zh-CN" b="1" dirty="0">
              <a:ea typeface="华文细黑" panose="02010600040101010101" pitchFamily="2" charset="-122"/>
            </a:endParaRPr>
          </a:p>
          <a:p>
            <a:r>
              <a:rPr lang="zh-CN" altLang="en-US" b="1" dirty="0">
                <a:ea typeface="华文细黑" panose="02010600040101010101" pitchFamily="2" charset="-122"/>
              </a:rPr>
              <a:t>（</a:t>
            </a:r>
            <a:r>
              <a:rPr lang="en-US" altLang="zh-CN" b="1" dirty="0">
                <a:ea typeface="华文细黑" panose="02010600040101010101" pitchFamily="2" charset="-122"/>
              </a:rPr>
              <a:t>4</a:t>
            </a:r>
            <a:r>
              <a:rPr lang="zh-CN" altLang="en-US" b="1" dirty="0">
                <a:ea typeface="华文细黑" panose="02010600040101010101" pitchFamily="2" charset="-122"/>
              </a:rPr>
              <a:t>）</a:t>
            </a:r>
            <a:r>
              <a:rPr lang="en-US" altLang="zh-CN" b="1" dirty="0">
                <a:ea typeface="华文细黑" panose="02010600040101010101" pitchFamily="2" charset="-122"/>
              </a:rPr>
              <a:t>(:=, a, (3))</a:t>
            </a:r>
            <a:endParaRPr lang="en-US" altLang="zh-CN" b="1"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left)">
                                      <p:cBhvr>
                                        <p:cTn id="7" dur="500"/>
                                        <p:tgtEl>
                                          <p:spTgt spid="134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4150"/>
                                        </p:tgtEl>
                                        <p:attrNameLst>
                                          <p:attrName>style.visibility</p:attrName>
                                        </p:attrNameLst>
                                      </p:cBhvr>
                                      <p:to>
                                        <p:strVal val="visible"/>
                                      </p:to>
                                    </p:set>
                                    <p:animEffect transition="in" filter="fade">
                                      <p:cBhvr>
                                        <p:cTn id="17" dur="500"/>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5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C2B53BA-0EBB-4F04-8107-1D2C85F6B0F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36195" name="Text Box 2"/>
          <p:cNvSpPr txBox="1">
            <a:spLocks noChangeArrowheads="1"/>
          </p:cNvSpPr>
          <p:nvPr/>
        </p:nvSpPr>
        <p:spPr bwMode="auto">
          <a:xfrm>
            <a:off x="466849" y="1196752"/>
            <a:ext cx="8281615" cy="4031873"/>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ea typeface="华文细黑" panose="02010600040101010101" pitchFamily="2" charset="-122"/>
                <a:cs typeface="Times New Roman" panose="02020603050405020304" pitchFamily="18" charset="0"/>
              </a:rPr>
              <a:t>      </a:t>
            </a:r>
            <a:r>
              <a:rPr lang="en-US" altLang="ja-JP" sz="2400" b="1" dirty="0">
                <a:ea typeface="华文细黑" panose="02010600040101010101" pitchFamily="2" charset="-122"/>
                <a:cs typeface="Times New Roman" panose="02020603050405020304" pitchFamily="18" charset="0"/>
              </a:rPr>
              <a:t>3.</a:t>
            </a:r>
            <a:r>
              <a:rPr lang="zh-CN" altLang="en-US" sz="2400" b="1" dirty="0">
                <a:ea typeface="华文细黑" panose="02010600040101010101" pitchFamily="2" charset="-122"/>
                <a:cs typeface="Times New Roman" panose="02020603050405020304" pitchFamily="18" charset="0"/>
              </a:rPr>
              <a:t>　间接三元式表示法</a:t>
            </a:r>
            <a:endParaRPr lang="zh-CN" altLang="en-US" sz="2400" b="1" dirty="0">
              <a:ea typeface="华文细黑" panose="02010600040101010101" pitchFamily="2" charset="-122"/>
              <a:cs typeface="Times New Roman" panose="02020603050405020304" pitchFamily="18" charset="0"/>
            </a:endParaRPr>
          </a:p>
          <a:p>
            <a:pPr eaLnBrk="1" hangingPunct="1">
              <a:spcBef>
                <a:spcPct val="50000"/>
              </a:spcBef>
            </a:pPr>
            <a:r>
              <a:rPr lang="zh-CN" altLang="en-US" sz="2400" b="1" dirty="0">
                <a:ea typeface="华文细黑" panose="02010600040101010101" pitchFamily="2" charset="-122"/>
                <a:cs typeface="Times New Roman" panose="02020603050405020304" pitchFamily="18" charset="0"/>
              </a:rPr>
              <a:t>   　 若考虑代码优化问题，三元组表示并不适宜。因为代码优化时，通常需要删除某些运算，或者改变运算的次序，这势必要导致代码的移动。</a:t>
            </a:r>
            <a:endParaRPr lang="en-US" altLang="zh-CN" sz="2400" b="1" dirty="0">
              <a:ea typeface="华文细黑" panose="02010600040101010101" pitchFamily="2" charset="-122"/>
              <a:cs typeface="Times New Roman" panose="02020603050405020304" pitchFamily="18" charset="0"/>
            </a:endParaRPr>
          </a:p>
          <a:p>
            <a:pPr eaLnBrk="1" hangingPunct="1">
              <a:spcBef>
                <a:spcPct val="50000"/>
              </a:spcBef>
            </a:pPr>
            <a:endParaRPr lang="zh-CN" altLang="en-US" sz="2400" b="1" dirty="0">
              <a:ea typeface="华文细黑" panose="02010600040101010101" pitchFamily="2" charset="-122"/>
              <a:cs typeface="Times New Roman" panose="02020603050405020304" pitchFamily="18" charset="0"/>
            </a:endParaRPr>
          </a:p>
          <a:p>
            <a:pPr eaLnBrk="1" hangingPunct="1"/>
            <a:r>
              <a:rPr lang="zh-CN" altLang="en-US" sz="2400" b="1" dirty="0">
                <a:ea typeface="华文细黑" panose="02010600040101010101" pitchFamily="2" charset="-122"/>
                <a:cs typeface="Times New Roman" panose="02020603050405020304" pitchFamily="18" charset="0"/>
              </a:rPr>
              <a:t>　　而三元式间的相互引用非常频繁，每当移动一个三元式时，就必须改变所有引用它的三元式。因此说，当需要进行代码优化时，三元组不是一种很好的中间语言形式。</a:t>
            </a:r>
            <a:endParaRPr lang="zh-CN" altLang="en-US" sz="2400" b="1" dirty="0">
              <a:ea typeface="华文细黑" panose="02010600040101010101" pitchFamily="2" charset="-122"/>
              <a:cs typeface="Times New Roman" panose="02020603050405020304" pitchFamily="18" charset="0"/>
            </a:endParaRPr>
          </a:p>
          <a:p>
            <a:pPr eaLnBrk="1" hangingPunct="1"/>
            <a:endParaRPr lang="zh-CN" altLang="en-US" sz="2000" b="1" dirty="0">
              <a:ea typeface="华文细黑" panose="02010600040101010101" pitchFamily="2" charset="-122"/>
              <a:cs typeface="Times New Roman" panose="02020603050405020304" pitchFamily="18" charset="0"/>
            </a:endParaRPr>
          </a:p>
          <a:p>
            <a:pPr eaLnBrk="1" hangingPunct="1"/>
            <a:r>
              <a:rPr lang="zh-CN" altLang="en-US" sz="2000" b="1" dirty="0">
                <a:ea typeface="华文细黑" panose="02010600040101010101" pitchFamily="2" charset="-122"/>
                <a:cs typeface="Times New Roman" panose="02020603050405020304" pitchFamily="18" charset="0"/>
              </a:rPr>
              <a:t>　　</a:t>
            </a:r>
            <a:endParaRPr lang="zh-CN" altLang="en-US" sz="2400" b="1" dirty="0">
              <a:solidFill>
                <a:srgbClr val="FF0000"/>
              </a:solidFill>
              <a:ea typeface="华文细黑" panose="02010600040101010101" pitchFamily="2" charset="-122"/>
              <a:cs typeface="Times New Roman" panose="02020603050405020304" pitchFamily="18" charset="0"/>
            </a:endParaRPr>
          </a:p>
        </p:txBody>
      </p:sp>
      <p:sp>
        <p:nvSpPr>
          <p:cNvPr id="136197" name="Rectangle 4"/>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Garamond" panose="02020404030301010803" pitchFamily="18" charset="0"/>
                <a:ea typeface="华文细黑" panose="02010600040101010101" pitchFamily="2" charset="-122"/>
              </a:rPr>
              <a:t>二、三元式和树形表示</a:t>
            </a:r>
            <a:endParaRPr lang="zh-CN" altLang="en-US" sz="3200" b="1">
              <a:solidFill>
                <a:srgbClr val="000066"/>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fade">
                                      <p:cBhvr>
                                        <p:cTn id="7" dur="500"/>
                                        <p:tgtEl>
                                          <p:spTgt spid="136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195">
                                            <p:txEl>
                                              <p:pRg st="3" end="3"/>
                                            </p:txEl>
                                          </p:spTgt>
                                        </p:tgtEl>
                                        <p:attrNameLst>
                                          <p:attrName>style.visibility</p:attrName>
                                        </p:attrNameLst>
                                      </p:cBhvr>
                                      <p:to>
                                        <p:strVal val="visible"/>
                                      </p:to>
                                    </p:set>
                                    <p:animEffect transition="in" filter="fade">
                                      <p:cBhvr>
                                        <p:cTn id="12" dur="500"/>
                                        <p:tgtEl>
                                          <p:spTgt spid="13619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195">
                                            <p:txEl>
                                              <p:pRg st="5" end="5"/>
                                            </p:txEl>
                                          </p:spTgt>
                                        </p:tgtEl>
                                        <p:attrNameLst>
                                          <p:attrName>style.visibility</p:attrName>
                                        </p:attrNameLst>
                                      </p:cBhvr>
                                      <p:to>
                                        <p:strVal val="visible"/>
                                      </p:to>
                                    </p:set>
                                    <p:animEffect transition="in" filter="fade">
                                      <p:cBhvr>
                                        <p:cTn id="17" dur="500"/>
                                        <p:tgtEl>
                                          <p:spTgt spid="136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C2B53BA-0EBB-4F04-8107-1D2C85F6B0F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36195" name="Text Box 2"/>
          <p:cNvSpPr txBox="1">
            <a:spLocks noChangeArrowheads="1"/>
          </p:cNvSpPr>
          <p:nvPr/>
        </p:nvSpPr>
        <p:spPr bwMode="auto">
          <a:xfrm>
            <a:off x="466849" y="1196752"/>
            <a:ext cx="8281615" cy="4093428"/>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ea typeface="华文细黑" panose="02010600040101010101" pitchFamily="2" charset="-122"/>
                <a:cs typeface="Times New Roman" panose="02020603050405020304" pitchFamily="18" charset="0"/>
              </a:rPr>
              <a:t>      </a:t>
            </a:r>
            <a:r>
              <a:rPr lang="en-US" altLang="ja-JP" sz="2400" b="1" dirty="0">
                <a:ea typeface="华文细黑" panose="02010600040101010101" pitchFamily="2" charset="-122"/>
                <a:cs typeface="Times New Roman" panose="02020603050405020304" pitchFamily="18" charset="0"/>
              </a:rPr>
              <a:t>3.</a:t>
            </a:r>
            <a:r>
              <a:rPr lang="zh-CN" altLang="en-US" sz="2400" b="1" dirty="0">
                <a:ea typeface="华文细黑" panose="02010600040101010101" pitchFamily="2" charset="-122"/>
                <a:cs typeface="Times New Roman" panose="02020603050405020304" pitchFamily="18" charset="0"/>
              </a:rPr>
              <a:t>　间接三元式表示法</a:t>
            </a:r>
            <a:endParaRPr lang="zh-CN" altLang="en-US" sz="2400" b="1" dirty="0">
              <a:ea typeface="华文细黑" panose="02010600040101010101" pitchFamily="2" charset="-122"/>
              <a:cs typeface="Times New Roman" panose="02020603050405020304" pitchFamily="18" charset="0"/>
            </a:endParaRPr>
          </a:p>
          <a:p>
            <a:pPr eaLnBrk="1" hangingPunct="1"/>
            <a:endParaRPr lang="zh-CN" altLang="en-US" sz="2000" b="1" dirty="0">
              <a:ea typeface="华文细黑" panose="02010600040101010101" pitchFamily="2" charset="-122"/>
              <a:cs typeface="Times New Roman" panose="02020603050405020304" pitchFamily="18" charset="0"/>
            </a:endParaRPr>
          </a:p>
          <a:p>
            <a:pPr eaLnBrk="1" hangingPunct="1"/>
            <a:r>
              <a:rPr lang="zh-CN" altLang="en-US" sz="2000" b="1" dirty="0">
                <a:ea typeface="华文细黑" panose="02010600040101010101" pitchFamily="2" charset="-122"/>
                <a:cs typeface="Times New Roman" panose="02020603050405020304" pitchFamily="18" charset="0"/>
              </a:rPr>
              <a:t>　　</a:t>
            </a:r>
            <a:r>
              <a:rPr lang="zh-CN" altLang="en-US" sz="2400" b="1" dirty="0">
                <a:ea typeface="华文细黑" panose="02010600040101010101" pitchFamily="2" charset="-122"/>
                <a:cs typeface="Times New Roman" panose="02020603050405020304" pitchFamily="18" charset="0"/>
              </a:rPr>
              <a:t>为了克服三元组表示不便于优化的缺点，可使用一张额外的表来保存三元组的执行顺序，即</a:t>
            </a:r>
            <a:r>
              <a:rPr lang="zh-CN" altLang="en-US" sz="2400" b="1" dirty="0">
                <a:solidFill>
                  <a:srgbClr val="FF0000"/>
                </a:solidFill>
                <a:ea typeface="华文细黑" panose="02010600040101010101" pitchFamily="2" charset="-122"/>
                <a:cs typeface="Times New Roman" panose="02020603050405020304" pitchFamily="18" charset="0"/>
              </a:rPr>
              <a:t>执行表</a:t>
            </a:r>
            <a:r>
              <a:rPr lang="zh-CN" altLang="en-US" sz="2400" b="1" dirty="0">
                <a:ea typeface="华文细黑" panose="02010600040101010101" pitchFamily="2" charset="-122"/>
                <a:cs typeface="Times New Roman" panose="02020603050405020304" pitchFamily="18" charset="0"/>
              </a:rPr>
              <a:t>。当需要完成优化时，只改变执行表中的项，而实际的三元组保持不变。</a:t>
            </a:r>
            <a:endParaRPr lang="zh-CN" altLang="en-US" sz="2400" b="1" dirty="0">
              <a:ea typeface="华文细黑" panose="02010600040101010101" pitchFamily="2" charset="-122"/>
              <a:cs typeface="Times New Roman" panose="02020603050405020304" pitchFamily="18" charset="0"/>
            </a:endParaRPr>
          </a:p>
          <a:p>
            <a:pPr eaLnBrk="1" hangingPunct="1"/>
            <a:endParaRPr lang="en-US" altLang="zh-CN" sz="2400" b="1" dirty="0">
              <a:ea typeface="华文细黑" panose="02010600040101010101" pitchFamily="2" charset="-122"/>
              <a:cs typeface="Times New Roman" panose="02020603050405020304" pitchFamily="18" charset="0"/>
            </a:endParaRPr>
          </a:p>
          <a:p>
            <a:pPr eaLnBrk="1" hangingPunct="1"/>
            <a:r>
              <a:rPr lang="zh-CN" altLang="en-US" sz="2400" b="1" dirty="0">
                <a:ea typeface="华文细黑" panose="02010600040101010101" pitchFamily="2" charset="-122"/>
                <a:cs typeface="Times New Roman" panose="02020603050405020304" pitchFamily="18" charset="0"/>
              </a:rPr>
              <a:t>       存放三元式本身的表，称为</a:t>
            </a:r>
            <a:r>
              <a:rPr lang="zh-CN" altLang="en-US" sz="2400" b="1" dirty="0">
                <a:solidFill>
                  <a:srgbClr val="FF0000"/>
                </a:solidFill>
                <a:ea typeface="华文细黑" panose="02010600040101010101" pitchFamily="2" charset="-122"/>
                <a:cs typeface="Times New Roman" panose="02020603050405020304" pitchFamily="18" charset="0"/>
              </a:rPr>
              <a:t>三元式表</a:t>
            </a:r>
            <a:r>
              <a:rPr lang="zh-CN" altLang="en-US" sz="2400" b="1" dirty="0">
                <a:ea typeface="华文细黑" panose="02010600040101010101" pitchFamily="2" charset="-122"/>
                <a:cs typeface="Times New Roman" panose="02020603050405020304" pitchFamily="18" charset="0"/>
              </a:rPr>
              <a:t>，如果有两个相同的三元式，只需保留一个。</a:t>
            </a:r>
            <a:endParaRPr lang="zh-CN" altLang="en-US" sz="2400" b="1" dirty="0">
              <a:ea typeface="华文细黑" panose="02010600040101010101" pitchFamily="2" charset="-122"/>
              <a:cs typeface="Times New Roman" panose="02020603050405020304" pitchFamily="18" charset="0"/>
            </a:endParaRPr>
          </a:p>
          <a:p>
            <a:pPr eaLnBrk="1" hangingPunct="1"/>
            <a:r>
              <a:rPr lang="zh-CN" altLang="en-US" sz="2400" b="1" dirty="0">
                <a:ea typeface="华文细黑" panose="02010600040101010101" pitchFamily="2" charset="-122"/>
                <a:cs typeface="Times New Roman" panose="02020603050405020304" pitchFamily="18" charset="0"/>
              </a:rPr>
              <a:t>        </a:t>
            </a:r>
            <a:endParaRPr lang="en-US" altLang="zh-CN" sz="2400" b="1" dirty="0">
              <a:ea typeface="华文细黑" panose="02010600040101010101" pitchFamily="2" charset="-122"/>
              <a:cs typeface="Times New Roman" panose="02020603050405020304" pitchFamily="18" charset="0"/>
            </a:endParaRPr>
          </a:p>
          <a:p>
            <a:pPr eaLnBrk="1" hangingPunct="1"/>
            <a:r>
              <a:rPr lang="zh-CN" altLang="en-US" sz="2400" b="1">
                <a:ea typeface="华文细黑" panose="02010600040101010101" pitchFamily="2" charset="-122"/>
                <a:cs typeface="Times New Roman" panose="02020603050405020304" pitchFamily="18" charset="0"/>
              </a:rPr>
              <a:t>        用</a:t>
            </a:r>
            <a:r>
              <a:rPr lang="zh-CN" altLang="en-US" sz="2400" b="1" dirty="0">
                <a:ea typeface="华文细黑" panose="02010600040101010101" pitchFamily="2" charset="-122"/>
                <a:cs typeface="Times New Roman" panose="02020603050405020304" pitchFamily="18" charset="0"/>
              </a:rPr>
              <a:t>一个三元式表连同执行表来表示中间代码，这种表示方式称为</a:t>
            </a:r>
            <a:r>
              <a:rPr lang="zh-CN" altLang="en-US" sz="2400" b="1" dirty="0">
                <a:solidFill>
                  <a:srgbClr val="FF0000"/>
                </a:solidFill>
                <a:ea typeface="华文细黑" panose="02010600040101010101" pitchFamily="2" charset="-122"/>
                <a:cs typeface="Times New Roman" panose="02020603050405020304" pitchFamily="18" charset="0"/>
              </a:rPr>
              <a:t>间接三元式</a:t>
            </a:r>
            <a:r>
              <a:rPr lang="zh-CN" altLang="en-US" sz="2400" b="1" dirty="0">
                <a:ea typeface="华文细黑" panose="02010600040101010101" pitchFamily="2" charset="-122"/>
                <a:cs typeface="Times New Roman" panose="02020603050405020304" pitchFamily="18" charset="0"/>
              </a:rPr>
              <a:t>。 </a:t>
            </a:r>
            <a:endParaRPr lang="zh-CN" altLang="en-US" sz="2400" b="1" dirty="0">
              <a:ea typeface="华文细黑" panose="02010600040101010101" pitchFamily="2" charset="-122"/>
              <a:cs typeface="Times New Roman" panose="02020603050405020304" pitchFamily="18" charset="0"/>
            </a:endParaRPr>
          </a:p>
        </p:txBody>
      </p:sp>
      <p:sp>
        <p:nvSpPr>
          <p:cNvPr id="136197" name="Rectangle 4"/>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Garamond" panose="02020404030301010803" pitchFamily="18" charset="0"/>
                <a:ea typeface="华文细黑" panose="02010600040101010101" pitchFamily="2" charset="-122"/>
              </a:rPr>
              <a:t>二、三元式和树形表示</a:t>
            </a:r>
            <a:endParaRPr lang="zh-CN" altLang="en-US" sz="3200" b="1">
              <a:solidFill>
                <a:srgbClr val="000066"/>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195">
                                            <p:txEl>
                                              <p:pRg st="2" end="2"/>
                                            </p:txEl>
                                          </p:spTgt>
                                        </p:tgtEl>
                                        <p:attrNameLst>
                                          <p:attrName>style.visibility</p:attrName>
                                        </p:attrNameLst>
                                      </p:cBhvr>
                                      <p:to>
                                        <p:strVal val="visible"/>
                                      </p:to>
                                    </p:set>
                                    <p:animEffect transition="in" filter="fade">
                                      <p:cBhvr>
                                        <p:cTn id="7" dur="500"/>
                                        <p:tgtEl>
                                          <p:spTgt spid="136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195">
                                            <p:txEl>
                                              <p:pRg st="4" end="4"/>
                                            </p:txEl>
                                          </p:spTgt>
                                        </p:tgtEl>
                                        <p:attrNameLst>
                                          <p:attrName>style.visibility</p:attrName>
                                        </p:attrNameLst>
                                      </p:cBhvr>
                                      <p:to>
                                        <p:strVal val="visible"/>
                                      </p:to>
                                    </p:set>
                                    <p:animEffect transition="in" filter="fade">
                                      <p:cBhvr>
                                        <p:cTn id="12" dur="500"/>
                                        <p:tgtEl>
                                          <p:spTgt spid="13619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6195">
                                            <p:txEl>
                                              <p:pRg st="5" end="5"/>
                                            </p:txEl>
                                          </p:spTgt>
                                        </p:tgtEl>
                                        <p:attrNameLst>
                                          <p:attrName>style.visibility</p:attrName>
                                        </p:attrNameLst>
                                      </p:cBhvr>
                                      <p:to>
                                        <p:strVal val="visible"/>
                                      </p:to>
                                    </p:set>
                                    <p:animEffect transition="in" filter="fade">
                                      <p:cBhvr>
                                        <p:cTn id="15" dur="500"/>
                                        <p:tgtEl>
                                          <p:spTgt spid="13619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6195">
                                            <p:txEl>
                                              <p:pRg st="6" end="6"/>
                                            </p:txEl>
                                          </p:spTgt>
                                        </p:tgtEl>
                                        <p:attrNameLst>
                                          <p:attrName>style.visibility</p:attrName>
                                        </p:attrNameLst>
                                      </p:cBhvr>
                                      <p:to>
                                        <p:strVal val="visible"/>
                                      </p:to>
                                    </p:set>
                                    <p:animEffect transition="in" filter="fade">
                                      <p:cBhvr>
                                        <p:cTn id="18" dur="500"/>
                                        <p:tgtEl>
                                          <p:spTgt spid="136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5876780-4FD8-433F-B1D6-296B8A609288}"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38243" name="Text Box 2"/>
          <p:cNvSpPr txBox="1">
            <a:spLocks noChangeArrowheads="1"/>
          </p:cNvSpPr>
          <p:nvPr/>
        </p:nvSpPr>
        <p:spPr bwMode="auto">
          <a:xfrm>
            <a:off x="745877" y="1374923"/>
            <a:ext cx="8002587" cy="4385816"/>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ea typeface="华文细黑" panose="02010600040101010101" pitchFamily="2" charset="-122"/>
                <a:cs typeface="Times New Roman" panose="02020603050405020304" pitchFamily="18" charset="0"/>
              </a:rPr>
              <a:t>例如：语句</a:t>
            </a:r>
            <a:endParaRPr lang="zh-CN" altLang="en-US" sz="2400" dirty="0">
              <a:ea typeface="华文细黑" panose="02010600040101010101" pitchFamily="2" charset="-122"/>
              <a:cs typeface="Times New Roman" panose="02020603050405020304" pitchFamily="18" charset="0"/>
            </a:endParaRPr>
          </a:p>
          <a:p>
            <a:pPr eaLnBrk="1" hangingPunct="1"/>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A</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=B+C*D/E</a:t>
            </a:r>
            <a:r>
              <a:rPr lang="zh-CN" altLang="en-US" sz="2400" dirty="0">
                <a:ea typeface="华文细黑" panose="02010600040101010101" pitchFamily="2" charset="-122"/>
                <a:cs typeface="Times New Roman" panose="02020603050405020304" pitchFamily="18" charset="0"/>
              </a:rPr>
              <a:t>；</a:t>
            </a:r>
            <a:endParaRPr lang="zh-CN" altLang="en-US" sz="2400" dirty="0">
              <a:ea typeface="华文细黑" panose="02010600040101010101" pitchFamily="2" charset="-122"/>
              <a:cs typeface="Times New Roman" panose="02020603050405020304" pitchFamily="18" charset="0"/>
            </a:endParaRPr>
          </a:p>
          <a:p>
            <a:pPr eaLnBrk="1" hangingPunct="1"/>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F</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=C*D     </a:t>
            </a:r>
            <a:endParaRPr lang="en-US" altLang="zh-CN" sz="2400" dirty="0">
              <a:ea typeface="华文细黑" panose="02010600040101010101" pitchFamily="2" charset="-122"/>
              <a:cs typeface="Times New Roman" panose="02020603050405020304" pitchFamily="18" charset="0"/>
            </a:endParaRPr>
          </a:p>
          <a:p>
            <a:pPr eaLnBrk="1" hangingPunct="1"/>
            <a:r>
              <a:rPr lang="zh-CN" altLang="en-US" sz="2400" dirty="0">
                <a:ea typeface="华文细黑" panose="02010600040101010101" pitchFamily="2" charset="-122"/>
                <a:cs typeface="Times New Roman" panose="02020603050405020304" pitchFamily="18" charset="0"/>
              </a:rPr>
              <a:t>的间接三元组表示为：</a:t>
            </a:r>
            <a:endParaRPr lang="zh-CN" altLang="en-US" sz="2400" dirty="0">
              <a:ea typeface="华文细黑" panose="02010600040101010101" pitchFamily="2" charset="-122"/>
              <a:cs typeface="Times New Roman" panose="02020603050405020304" pitchFamily="18" charset="0"/>
            </a:endParaRPr>
          </a:p>
          <a:p>
            <a:pPr eaLnBrk="1" hangingPunct="1">
              <a:spcBef>
                <a:spcPts val="1800"/>
              </a:spcBef>
            </a:pPr>
            <a:r>
              <a:rPr lang="zh-CN" altLang="en-US" sz="2400" dirty="0">
                <a:ea typeface="华文细黑" panose="02010600040101010101" pitchFamily="2" charset="-122"/>
                <a:cs typeface="Times New Roman" panose="02020603050405020304" pitchFamily="18" charset="0"/>
              </a:rPr>
              <a:t>	  执行表               三元式表</a:t>
            </a:r>
            <a:endParaRPr lang="zh-CN" altLang="en-US" sz="2400" dirty="0">
              <a:ea typeface="华文细黑" panose="02010600040101010101" pitchFamily="2" charset="-122"/>
              <a:cs typeface="Times New Roman" panose="02020603050405020304" pitchFamily="18" charset="0"/>
            </a:endParaRPr>
          </a:p>
          <a:p>
            <a:pPr eaLnBrk="1" hangingPunct="1"/>
            <a:r>
              <a:rPr lang="en-US" altLang="zh-CN" sz="2400" dirty="0">
                <a:ea typeface="华文细黑" panose="02010600040101010101" pitchFamily="2" charset="-122"/>
                <a:cs typeface="Times New Roman" panose="02020603050405020304" pitchFamily="18" charset="0"/>
              </a:rPr>
              <a:t>	1  </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1</a:t>
            </a:r>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1</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C</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D</a:t>
            </a:r>
            <a:r>
              <a:rPr lang="zh-CN" altLang="en-US" sz="2400" dirty="0">
                <a:ea typeface="华文细黑" panose="02010600040101010101" pitchFamily="2" charset="-122"/>
                <a:cs typeface="Times New Roman" panose="02020603050405020304" pitchFamily="18" charset="0"/>
              </a:rPr>
              <a:t>）</a:t>
            </a:r>
            <a:endParaRPr lang="zh-CN" altLang="en-US" sz="2400" dirty="0">
              <a:ea typeface="华文细黑" panose="02010600040101010101" pitchFamily="2" charset="-122"/>
              <a:cs typeface="Times New Roman" panose="02020603050405020304" pitchFamily="18" charset="0"/>
            </a:endParaRPr>
          </a:p>
          <a:p>
            <a:pPr eaLnBrk="1" hangingPunct="1"/>
            <a:r>
              <a:rPr lang="en-US" altLang="zh-CN" sz="2400" dirty="0">
                <a:ea typeface="华文细黑" panose="02010600040101010101" pitchFamily="2" charset="-122"/>
                <a:cs typeface="Times New Roman" panose="02020603050405020304" pitchFamily="18" charset="0"/>
              </a:rPr>
              <a:t>	2  </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2</a:t>
            </a:r>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2</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1</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E</a:t>
            </a:r>
            <a:r>
              <a:rPr lang="zh-CN" altLang="en-US" sz="2400" dirty="0">
                <a:ea typeface="华文细黑" panose="02010600040101010101" pitchFamily="2" charset="-122"/>
                <a:cs typeface="Times New Roman" panose="02020603050405020304" pitchFamily="18" charset="0"/>
              </a:rPr>
              <a:t>）</a:t>
            </a:r>
            <a:endParaRPr lang="zh-CN" altLang="en-US" sz="2400" dirty="0">
              <a:ea typeface="华文细黑" panose="02010600040101010101" pitchFamily="2" charset="-122"/>
              <a:cs typeface="Times New Roman" panose="02020603050405020304" pitchFamily="18" charset="0"/>
            </a:endParaRPr>
          </a:p>
          <a:p>
            <a:pPr eaLnBrk="1" hangingPunct="1"/>
            <a:r>
              <a:rPr lang="en-US" altLang="zh-CN" sz="2400" dirty="0">
                <a:ea typeface="华文细黑" panose="02010600040101010101" pitchFamily="2" charset="-122"/>
                <a:cs typeface="Times New Roman" panose="02020603050405020304" pitchFamily="18" charset="0"/>
              </a:rPr>
              <a:t>	3  </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3</a:t>
            </a:r>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3</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B</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2</a:t>
            </a:r>
            <a:r>
              <a:rPr lang="zh-CN" altLang="en-US" sz="2400" dirty="0">
                <a:ea typeface="华文细黑" panose="02010600040101010101" pitchFamily="2" charset="-122"/>
                <a:cs typeface="Times New Roman" panose="02020603050405020304" pitchFamily="18" charset="0"/>
              </a:rPr>
              <a:t>））</a:t>
            </a:r>
            <a:endParaRPr lang="zh-CN" altLang="en-US" sz="2400" dirty="0">
              <a:ea typeface="华文细黑" panose="02010600040101010101" pitchFamily="2" charset="-122"/>
              <a:cs typeface="Times New Roman" panose="02020603050405020304" pitchFamily="18" charset="0"/>
            </a:endParaRPr>
          </a:p>
          <a:p>
            <a:pPr eaLnBrk="1" hangingPunct="1"/>
            <a:r>
              <a:rPr lang="en-US" altLang="zh-CN" sz="2400" dirty="0">
                <a:ea typeface="华文细黑" panose="02010600040101010101" pitchFamily="2" charset="-122"/>
                <a:cs typeface="Times New Roman" panose="02020603050405020304" pitchFamily="18" charset="0"/>
              </a:rPr>
              <a:t>	4  </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4</a:t>
            </a:r>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4</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A</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3</a:t>
            </a:r>
            <a:r>
              <a:rPr lang="zh-CN" altLang="en-US" sz="2400" dirty="0">
                <a:ea typeface="华文细黑" panose="02010600040101010101" pitchFamily="2" charset="-122"/>
                <a:cs typeface="Times New Roman" panose="02020603050405020304" pitchFamily="18" charset="0"/>
              </a:rPr>
              <a:t>））</a:t>
            </a:r>
            <a:endParaRPr lang="zh-CN" altLang="en-US" sz="2400" dirty="0">
              <a:ea typeface="华文细黑" panose="02010600040101010101" pitchFamily="2" charset="-122"/>
              <a:cs typeface="Times New Roman" panose="02020603050405020304" pitchFamily="18" charset="0"/>
            </a:endParaRPr>
          </a:p>
          <a:p>
            <a:pPr eaLnBrk="1" hangingPunct="1"/>
            <a:r>
              <a:rPr lang="en-US" altLang="zh-CN" sz="2400" dirty="0">
                <a:ea typeface="华文细黑" panose="02010600040101010101" pitchFamily="2" charset="-122"/>
                <a:cs typeface="Times New Roman" panose="02020603050405020304" pitchFamily="18" charset="0"/>
              </a:rPr>
              <a:t>	5  </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1</a:t>
            </a:r>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5</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F</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1</a:t>
            </a:r>
            <a:r>
              <a:rPr lang="zh-CN" altLang="en-US" sz="2400" dirty="0">
                <a:ea typeface="华文细黑" panose="02010600040101010101" pitchFamily="2" charset="-122"/>
                <a:cs typeface="Times New Roman" panose="02020603050405020304" pitchFamily="18" charset="0"/>
              </a:rPr>
              <a:t>））</a:t>
            </a:r>
            <a:endParaRPr lang="zh-CN" altLang="en-US" sz="2400" dirty="0">
              <a:ea typeface="华文细黑" panose="02010600040101010101" pitchFamily="2" charset="-122"/>
              <a:cs typeface="Times New Roman" panose="02020603050405020304" pitchFamily="18" charset="0"/>
            </a:endParaRPr>
          </a:p>
          <a:p>
            <a:pPr eaLnBrk="1" hangingPunct="1"/>
            <a:r>
              <a:rPr lang="en-US" altLang="zh-CN" sz="2400" dirty="0">
                <a:ea typeface="华文细黑" panose="02010600040101010101" pitchFamily="2" charset="-122"/>
                <a:cs typeface="Times New Roman" panose="02020603050405020304" pitchFamily="18" charset="0"/>
              </a:rPr>
              <a:t>	6  </a:t>
            </a:r>
            <a:r>
              <a:rPr lang="zh-CN" altLang="en-US" sz="2400" dirty="0">
                <a:ea typeface="华文细黑" panose="02010600040101010101" pitchFamily="2" charset="-122"/>
                <a:cs typeface="Times New Roman" panose="02020603050405020304" pitchFamily="18" charset="0"/>
              </a:rPr>
              <a:t>（</a:t>
            </a:r>
            <a:r>
              <a:rPr lang="en-US" altLang="zh-CN" sz="2400" dirty="0">
                <a:ea typeface="华文细黑" panose="02010600040101010101" pitchFamily="2" charset="-122"/>
                <a:cs typeface="Times New Roman" panose="02020603050405020304" pitchFamily="18" charset="0"/>
              </a:rPr>
              <a:t>5</a:t>
            </a:r>
            <a:r>
              <a:rPr lang="zh-CN" altLang="en-US" sz="2400" dirty="0">
                <a:ea typeface="华文细黑" panose="02010600040101010101" pitchFamily="2" charset="-122"/>
                <a:cs typeface="Times New Roman" panose="02020603050405020304" pitchFamily="18" charset="0"/>
              </a:rPr>
              <a:t>）</a:t>
            </a:r>
            <a:endParaRPr lang="zh-CN" altLang="en-US" sz="2400" dirty="0">
              <a:ea typeface="华文细黑" panose="02010600040101010101" pitchFamily="2" charset="-122"/>
              <a:cs typeface="Times New Roman" panose="02020603050405020304" pitchFamily="18" charset="0"/>
            </a:endParaRPr>
          </a:p>
        </p:txBody>
      </p:sp>
      <p:sp>
        <p:nvSpPr>
          <p:cNvPr id="138244" name="Text Box 3"/>
          <p:cNvSpPr txBox="1">
            <a:spLocks noChangeArrowheads="1"/>
          </p:cNvSpPr>
          <p:nvPr/>
        </p:nvSpPr>
        <p:spPr bwMode="auto">
          <a:xfrm>
            <a:off x="250825" y="2565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latin typeface="Arial" panose="020B0604020202020204" pitchFamily="34" charset="0"/>
              <a:ea typeface="华文细黑" panose="02010600040101010101" pitchFamily="2" charset="-122"/>
            </a:endParaRPr>
          </a:p>
        </p:txBody>
      </p:sp>
      <p:sp>
        <p:nvSpPr>
          <p:cNvPr id="138245" name="Rectangle 4"/>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Garamond" panose="02020404030301010803" pitchFamily="18" charset="0"/>
                <a:ea typeface="华文细黑" panose="02010600040101010101" pitchFamily="2" charset="-122"/>
              </a:rPr>
              <a:t>二、三元式和树形表示</a:t>
            </a:r>
            <a:endParaRPr lang="zh-CN" altLang="en-US" sz="3200" b="1">
              <a:solidFill>
                <a:srgbClr val="000066"/>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fade">
                                      <p:cBhvr>
                                        <p:cTn id="7" dur="500"/>
                                        <p:tgtEl>
                                          <p:spTgt spid="13824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fade">
                                      <p:cBhvr>
                                        <p:cTn id="10" dur="500"/>
                                        <p:tgtEl>
                                          <p:spTgt spid="13824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Effect transition="in" filter="fade">
                                      <p:cBhvr>
                                        <p:cTn id="13" dur="500"/>
                                        <p:tgtEl>
                                          <p:spTgt spid="13824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8243">
                                            <p:txEl>
                                              <p:pRg st="3" end="3"/>
                                            </p:txEl>
                                          </p:spTgt>
                                        </p:tgtEl>
                                        <p:attrNameLst>
                                          <p:attrName>style.visibility</p:attrName>
                                        </p:attrNameLst>
                                      </p:cBhvr>
                                      <p:to>
                                        <p:strVal val="visible"/>
                                      </p:to>
                                    </p:set>
                                    <p:animEffect transition="in" filter="fade">
                                      <p:cBhvr>
                                        <p:cTn id="16" dur="500"/>
                                        <p:tgtEl>
                                          <p:spTgt spid="138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nodeType="clickEffect">
                                  <p:stCondLst>
                                    <p:cond delay="0"/>
                                  </p:stCondLst>
                                  <p:iterate type="lt">
                                    <p:tmPct val="10000"/>
                                  </p:iterate>
                                  <p:childTnLst>
                                    <p:set>
                                      <p:cBhvr>
                                        <p:cTn id="20" dur="1" fill="hold">
                                          <p:stCondLst>
                                            <p:cond delay="0"/>
                                          </p:stCondLst>
                                        </p:cTn>
                                        <p:tgtEl>
                                          <p:spTgt spid="138243">
                                            <p:txEl>
                                              <p:pRg st="4" end="4"/>
                                            </p:txEl>
                                          </p:spTgt>
                                        </p:tgtEl>
                                        <p:attrNameLst>
                                          <p:attrName>style.visibility</p:attrName>
                                        </p:attrNameLst>
                                      </p:cBhvr>
                                      <p:to>
                                        <p:strVal val="visible"/>
                                      </p:to>
                                    </p:set>
                                    <p:anim calcmode="lin" valueType="num">
                                      <p:cBhvr>
                                        <p:cTn id="21" dur="300" fill="hold"/>
                                        <p:tgtEl>
                                          <p:spTgt spid="13824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300" fill="hold"/>
                                        <p:tgtEl>
                                          <p:spTgt spid="138243">
                                            <p:txEl>
                                              <p:pRg st="4" end="4"/>
                                            </p:txEl>
                                          </p:spTgt>
                                        </p:tgtEl>
                                        <p:attrNameLst>
                                          <p:attrName>ppt_y</p:attrName>
                                        </p:attrNameLst>
                                      </p:cBhvr>
                                      <p:tavLst>
                                        <p:tav tm="0">
                                          <p:val>
                                            <p:strVal val="#ppt_y"/>
                                          </p:val>
                                        </p:tav>
                                        <p:tav tm="100000">
                                          <p:val>
                                            <p:strVal val="#ppt_y"/>
                                          </p:val>
                                        </p:tav>
                                      </p:tavLst>
                                    </p:anim>
                                    <p:anim calcmode="lin" valueType="num">
                                      <p:cBhvr>
                                        <p:cTn id="23" dur="300" fill="hold"/>
                                        <p:tgtEl>
                                          <p:spTgt spid="13824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300" fill="hold"/>
                                        <p:tgtEl>
                                          <p:spTgt spid="13824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300" tmFilter="0,0; .5, 1; 1, 1"/>
                                        <p:tgtEl>
                                          <p:spTgt spid="138243">
                                            <p:txEl>
                                              <p:pRg st="4" end="4"/>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138243">
                                            <p:txEl>
                                              <p:pRg st="5" end="5"/>
                                            </p:txEl>
                                          </p:spTgt>
                                        </p:tgtEl>
                                        <p:attrNameLst>
                                          <p:attrName>style.visibility</p:attrName>
                                        </p:attrNameLst>
                                      </p:cBhvr>
                                      <p:to>
                                        <p:strVal val="visible"/>
                                      </p:to>
                                    </p:set>
                                    <p:anim calcmode="lin" valueType="num">
                                      <p:cBhvr>
                                        <p:cTn id="28" dur="300" fill="hold"/>
                                        <p:tgtEl>
                                          <p:spTgt spid="13824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300" fill="hold"/>
                                        <p:tgtEl>
                                          <p:spTgt spid="138243">
                                            <p:txEl>
                                              <p:pRg st="5" end="5"/>
                                            </p:txEl>
                                          </p:spTgt>
                                        </p:tgtEl>
                                        <p:attrNameLst>
                                          <p:attrName>ppt_y</p:attrName>
                                        </p:attrNameLst>
                                      </p:cBhvr>
                                      <p:tavLst>
                                        <p:tav tm="0">
                                          <p:val>
                                            <p:strVal val="#ppt_y"/>
                                          </p:val>
                                        </p:tav>
                                        <p:tav tm="100000">
                                          <p:val>
                                            <p:strVal val="#ppt_y"/>
                                          </p:val>
                                        </p:tav>
                                      </p:tavLst>
                                    </p:anim>
                                    <p:anim calcmode="lin" valueType="num">
                                      <p:cBhvr>
                                        <p:cTn id="30" dur="300" fill="hold"/>
                                        <p:tgtEl>
                                          <p:spTgt spid="13824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300" fill="hold"/>
                                        <p:tgtEl>
                                          <p:spTgt spid="13824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300" tmFilter="0,0; .5, 1; 1, 1"/>
                                        <p:tgtEl>
                                          <p:spTgt spid="138243">
                                            <p:txEl>
                                              <p:pRg st="5" end="5"/>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138243">
                                            <p:txEl>
                                              <p:pRg st="6" end="6"/>
                                            </p:txEl>
                                          </p:spTgt>
                                        </p:tgtEl>
                                        <p:attrNameLst>
                                          <p:attrName>style.visibility</p:attrName>
                                        </p:attrNameLst>
                                      </p:cBhvr>
                                      <p:to>
                                        <p:strVal val="visible"/>
                                      </p:to>
                                    </p:set>
                                    <p:anim calcmode="lin" valueType="num">
                                      <p:cBhvr>
                                        <p:cTn id="35" dur="300" fill="hold"/>
                                        <p:tgtEl>
                                          <p:spTgt spid="13824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300" fill="hold"/>
                                        <p:tgtEl>
                                          <p:spTgt spid="138243">
                                            <p:txEl>
                                              <p:pRg st="6" end="6"/>
                                            </p:txEl>
                                          </p:spTgt>
                                        </p:tgtEl>
                                        <p:attrNameLst>
                                          <p:attrName>ppt_y</p:attrName>
                                        </p:attrNameLst>
                                      </p:cBhvr>
                                      <p:tavLst>
                                        <p:tav tm="0">
                                          <p:val>
                                            <p:strVal val="#ppt_y"/>
                                          </p:val>
                                        </p:tav>
                                        <p:tav tm="100000">
                                          <p:val>
                                            <p:strVal val="#ppt_y"/>
                                          </p:val>
                                        </p:tav>
                                      </p:tavLst>
                                    </p:anim>
                                    <p:anim calcmode="lin" valueType="num">
                                      <p:cBhvr>
                                        <p:cTn id="37" dur="300" fill="hold"/>
                                        <p:tgtEl>
                                          <p:spTgt spid="13824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300" fill="hold"/>
                                        <p:tgtEl>
                                          <p:spTgt spid="13824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300" tmFilter="0,0; .5, 1; 1, 1"/>
                                        <p:tgtEl>
                                          <p:spTgt spid="138243">
                                            <p:txEl>
                                              <p:pRg st="6" end="6"/>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138243">
                                            <p:txEl>
                                              <p:pRg st="7" end="7"/>
                                            </p:txEl>
                                          </p:spTgt>
                                        </p:tgtEl>
                                        <p:attrNameLst>
                                          <p:attrName>style.visibility</p:attrName>
                                        </p:attrNameLst>
                                      </p:cBhvr>
                                      <p:to>
                                        <p:strVal val="visible"/>
                                      </p:to>
                                    </p:set>
                                    <p:anim calcmode="lin" valueType="num">
                                      <p:cBhvr>
                                        <p:cTn id="42" dur="300" fill="hold"/>
                                        <p:tgtEl>
                                          <p:spTgt spid="13824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300" fill="hold"/>
                                        <p:tgtEl>
                                          <p:spTgt spid="138243">
                                            <p:txEl>
                                              <p:pRg st="7" end="7"/>
                                            </p:txEl>
                                          </p:spTgt>
                                        </p:tgtEl>
                                        <p:attrNameLst>
                                          <p:attrName>ppt_y</p:attrName>
                                        </p:attrNameLst>
                                      </p:cBhvr>
                                      <p:tavLst>
                                        <p:tav tm="0">
                                          <p:val>
                                            <p:strVal val="#ppt_y"/>
                                          </p:val>
                                        </p:tav>
                                        <p:tav tm="100000">
                                          <p:val>
                                            <p:strVal val="#ppt_y"/>
                                          </p:val>
                                        </p:tav>
                                      </p:tavLst>
                                    </p:anim>
                                    <p:anim calcmode="lin" valueType="num">
                                      <p:cBhvr>
                                        <p:cTn id="44" dur="300" fill="hold"/>
                                        <p:tgtEl>
                                          <p:spTgt spid="13824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300" fill="hold"/>
                                        <p:tgtEl>
                                          <p:spTgt spid="13824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300" tmFilter="0,0; .5, 1; 1, 1"/>
                                        <p:tgtEl>
                                          <p:spTgt spid="138243">
                                            <p:txEl>
                                              <p:pRg st="7" end="7"/>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138243">
                                            <p:txEl>
                                              <p:pRg st="8" end="8"/>
                                            </p:txEl>
                                          </p:spTgt>
                                        </p:tgtEl>
                                        <p:attrNameLst>
                                          <p:attrName>style.visibility</p:attrName>
                                        </p:attrNameLst>
                                      </p:cBhvr>
                                      <p:to>
                                        <p:strVal val="visible"/>
                                      </p:to>
                                    </p:set>
                                    <p:anim calcmode="lin" valueType="num">
                                      <p:cBhvr>
                                        <p:cTn id="49" dur="300" fill="hold"/>
                                        <p:tgtEl>
                                          <p:spTgt spid="13824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300" fill="hold"/>
                                        <p:tgtEl>
                                          <p:spTgt spid="138243">
                                            <p:txEl>
                                              <p:pRg st="8" end="8"/>
                                            </p:txEl>
                                          </p:spTgt>
                                        </p:tgtEl>
                                        <p:attrNameLst>
                                          <p:attrName>ppt_y</p:attrName>
                                        </p:attrNameLst>
                                      </p:cBhvr>
                                      <p:tavLst>
                                        <p:tav tm="0">
                                          <p:val>
                                            <p:strVal val="#ppt_y"/>
                                          </p:val>
                                        </p:tav>
                                        <p:tav tm="100000">
                                          <p:val>
                                            <p:strVal val="#ppt_y"/>
                                          </p:val>
                                        </p:tav>
                                      </p:tavLst>
                                    </p:anim>
                                    <p:anim calcmode="lin" valueType="num">
                                      <p:cBhvr>
                                        <p:cTn id="51" dur="300" fill="hold"/>
                                        <p:tgtEl>
                                          <p:spTgt spid="13824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300" fill="hold"/>
                                        <p:tgtEl>
                                          <p:spTgt spid="13824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300" tmFilter="0,0; .5, 1; 1, 1"/>
                                        <p:tgtEl>
                                          <p:spTgt spid="138243">
                                            <p:txEl>
                                              <p:pRg st="8" end="8"/>
                                            </p:txEl>
                                          </p:spTgt>
                                        </p:tgtEl>
                                      </p:cBhvr>
                                    </p:animEffect>
                                  </p:childTnLst>
                                </p:cTn>
                              </p:par>
                              <p:par>
                                <p:cTn id="54" presetID="41" presetClass="entr" presetSubtype="0" fill="hold" nodeType="withEffect">
                                  <p:stCondLst>
                                    <p:cond delay="0"/>
                                  </p:stCondLst>
                                  <p:iterate type="lt">
                                    <p:tmPct val="10000"/>
                                  </p:iterate>
                                  <p:childTnLst>
                                    <p:set>
                                      <p:cBhvr>
                                        <p:cTn id="55" dur="1" fill="hold">
                                          <p:stCondLst>
                                            <p:cond delay="0"/>
                                          </p:stCondLst>
                                        </p:cTn>
                                        <p:tgtEl>
                                          <p:spTgt spid="138243">
                                            <p:txEl>
                                              <p:pRg st="9" end="9"/>
                                            </p:txEl>
                                          </p:spTgt>
                                        </p:tgtEl>
                                        <p:attrNameLst>
                                          <p:attrName>style.visibility</p:attrName>
                                        </p:attrNameLst>
                                      </p:cBhvr>
                                      <p:to>
                                        <p:strVal val="visible"/>
                                      </p:to>
                                    </p:set>
                                    <p:anim calcmode="lin" valueType="num">
                                      <p:cBhvr>
                                        <p:cTn id="56" dur="300" fill="hold"/>
                                        <p:tgtEl>
                                          <p:spTgt spid="13824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300" fill="hold"/>
                                        <p:tgtEl>
                                          <p:spTgt spid="138243">
                                            <p:txEl>
                                              <p:pRg st="9" end="9"/>
                                            </p:txEl>
                                          </p:spTgt>
                                        </p:tgtEl>
                                        <p:attrNameLst>
                                          <p:attrName>ppt_y</p:attrName>
                                        </p:attrNameLst>
                                      </p:cBhvr>
                                      <p:tavLst>
                                        <p:tav tm="0">
                                          <p:val>
                                            <p:strVal val="#ppt_y"/>
                                          </p:val>
                                        </p:tav>
                                        <p:tav tm="100000">
                                          <p:val>
                                            <p:strVal val="#ppt_y"/>
                                          </p:val>
                                        </p:tav>
                                      </p:tavLst>
                                    </p:anim>
                                    <p:anim calcmode="lin" valueType="num">
                                      <p:cBhvr>
                                        <p:cTn id="58" dur="300" fill="hold"/>
                                        <p:tgtEl>
                                          <p:spTgt spid="13824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300" fill="hold"/>
                                        <p:tgtEl>
                                          <p:spTgt spid="13824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300" tmFilter="0,0; .5, 1; 1, 1"/>
                                        <p:tgtEl>
                                          <p:spTgt spid="138243">
                                            <p:txEl>
                                              <p:pRg st="9" end="9"/>
                                            </p:txEl>
                                          </p:spTgt>
                                        </p:tgtEl>
                                      </p:cBhvr>
                                    </p:animEffect>
                                  </p:childTnLst>
                                </p:cTn>
                              </p:par>
                              <p:par>
                                <p:cTn id="61" presetID="41" presetClass="entr" presetSubtype="0" fill="hold" nodeType="withEffect">
                                  <p:stCondLst>
                                    <p:cond delay="0"/>
                                  </p:stCondLst>
                                  <p:iterate type="lt">
                                    <p:tmPct val="10000"/>
                                  </p:iterate>
                                  <p:childTnLst>
                                    <p:set>
                                      <p:cBhvr>
                                        <p:cTn id="62" dur="1" fill="hold">
                                          <p:stCondLst>
                                            <p:cond delay="0"/>
                                          </p:stCondLst>
                                        </p:cTn>
                                        <p:tgtEl>
                                          <p:spTgt spid="138243">
                                            <p:txEl>
                                              <p:pRg st="10" end="10"/>
                                            </p:txEl>
                                          </p:spTgt>
                                        </p:tgtEl>
                                        <p:attrNameLst>
                                          <p:attrName>style.visibility</p:attrName>
                                        </p:attrNameLst>
                                      </p:cBhvr>
                                      <p:to>
                                        <p:strVal val="visible"/>
                                      </p:to>
                                    </p:set>
                                    <p:anim calcmode="lin" valueType="num">
                                      <p:cBhvr>
                                        <p:cTn id="63" dur="300" fill="hold"/>
                                        <p:tgtEl>
                                          <p:spTgt spid="13824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4" dur="300" fill="hold"/>
                                        <p:tgtEl>
                                          <p:spTgt spid="138243">
                                            <p:txEl>
                                              <p:pRg st="10" end="10"/>
                                            </p:txEl>
                                          </p:spTgt>
                                        </p:tgtEl>
                                        <p:attrNameLst>
                                          <p:attrName>ppt_y</p:attrName>
                                        </p:attrNameLst>
                                      </p:cBhvr>
                                      <p:tavLst>
                                        <p:tav tm="0">
                                          <p:val>
                                            <p:strVal val="#ppt_y"/>
                                          </p:val>
                                        </p:tav>
                                        <p:tav tm="100000">
                                          <p:val>
                                            <p:strVal val="#ppt_y"/>
                                          </p:val>
                                        </p:tav>
                                      </p:tavLst>
                                    </p:anim>
                                    <p:anim calcmode="lin" valueType="num">
                                      <p:cBhvr>
                                        <p:cTn id="65" dur="300" fill="hold"/>
                                        <p:tgtEl>
                                          <p:spTgt spid="13824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6" dur="300" fill="hold"/>
                                        <p:tgtEl>
                                          <p:spTgt spid="13824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7" dur="300" tmFilter="0,0; .5, 1; 1, 1"/>
                                        <p:tgtEl>
                                          <p:spTgt spid="1382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28A409C-4E1D-4B31-999F-633979D403E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40291" name="Text Box 3"/>
          <p:cNvSpPr txBox="1">
            <a:spLocks noChangeArrowheads="1"/>
          </p:cNvSpPr>
          <p:nvPr/>
        </p:nvSpPr>
        <p:spPr bwMode="auto">
          <a:xfrm>
            <a:off x="250825" y="2565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latin typeface="Arial" panose="020B0604020202020204" pitchFamily="34" charset="0"/>
              <a:ea typeface="华文细黑" panose="02010600040101010101" pitchFamily="2" charset="-122"/>
            </a:endParaRPr>
          </a:p>
        </p:txBody>
      </p:sp>
      <p:sp>
        <p:nvSpPr>
          <p:cNvPr id="140292" name="Text Box 4"/>
          <p:cNvSpPr txBox="1">
            <a:spLocks noChangeArrowheads="1"/>
          </p:cNvSpPr>
          <p:nvPr/>
        </p:nvSpPr>
        <p:spPr bwMode="auto">
          <a:xfrm>
            <a:off x="612329" y="1250157"/>
            <a:ext cx="8531671" cy="5170488"/>
          </a:xfrm>
          <a:prstGeom prst="rect">
            <a:avLst/>
          </a:prstGeom>
          <a:solidFill>
            <a:schemeClr val="bg1"/>
          </a:solidFill>
          <a:ln>
            <a:noFill/>
          </a:ln>
        </p:spPr>
        <p:txBody>
          <a:bodyPr wrap="square">
            <a:spAutoFit/>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dirty="0">
                <a:solidFill>
                  <a:srgbClr val="FF0000"/>
                </a:solidFill>
                <a:latin typeface="Arial" panose="020B0604020202020204" pitchFamily="34" charset="0"/>
                <a:ea typeface="华文细黑" panose="02010600040101010101" pitchFamily="2" charset="-122"/>
              </a:rPr>
              <a:t>１．基本格式：（</a:t>
            </a:r>
            <a:r>
              <a:rPr lang="en-US" altLang="zh-CN" sz="2200" dirty="0">
                <a:solidFill>
                  <a:srgbClr val="FF0000"/>
                </a:solidFill>
                <a:latin typeface="Arial" panose="020B0604020202020204" pitchFamily="34" charset="0"/>
                <a:ea typeface="华文细黑" panose="02010600040101010101" pitchFamily="2" charset="-122"/>
              </a:rPr>
              <a:t>OP, OP1, OP2, RESULT</a:t>
            </a:r>
            <a:r>
              <a:rPr lang="zh-CN" altLang="en-US" sz="2200" dirty="0">
                <a:solidFill>
                  <a:srgbClr val="FF0000"/>
                </a:solidFill>
                <a:latin typeface="Arial" panose="020B0604020202020204" pitchFamily="34" charset="0"/>
                <a:ea typeface="华文细黑" panose="02010600040101010101" pitchFamily="2" charset="-122"/>
              </a:rPr>
              <a:t>）</a:t>
            </a:r>
            <a:endParaRPr lang="zh-CN" altLang="en-US" sz="2200" dirty="0">
              <a:solidFill>
                <a:srgbClr val="FF0000"/>
              </a:solidFill>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其中：</a:t>
            </a:r>
            <a:r>
              <a:rPr lang="en-US" altLang="zh-CN" sz="2200" dirty="0">
                <a:latin typeface="Arial" panose="020B0604020202020204" pitchFamily="34" charset="0"/>
                <a:ea typeface="华文细黑" panose="02010600040101010101" pitchFamily="2" charset="-122"/>
              </a:rPr>
              <a:t>OP</a:t>
            </a:r>
            <a:r>
              <a:rPr lang="zh-CN" altLang="en-US" sz="2200" dirty="0">
                <a:latin typeface="Arial" panose="020B0604020202020204" pitchFamily="34" charset="0"/>
                <a:ea typeface="华文细黑" panose="02010600040101010101" pitchFamily="2" charset="-122"/>
              </a:rPr>
              <a:t>代表算符；</a:t>
            </a:r>
            <a:r>
              <a:rPr lang="en-US" altLang="zh-CN" sz="2200" dirty="0">
                <a:latin typeface="Arial" panose="020B0604020202020204" pitchFamily="34" charset="0"/>
                <a:ea typeface="华文细黑" panose="02010600040101010101" pitchFamily="2" charset="-122"/>
              </a:rPr>
              <a:t>OP1</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OP2</a:t>
            </a:r>
            <a:r>
              <a:rPr lang="zh-CN" altLang="en-US" sz="2200" dirty="0">
                <a:latin typeface="Arial" panose="020B0604020202020204" pitchFamily="34" charset="0"/>
                <a:ea typeface="华文细黑" panose="02010600040101010101" pitchFamily="2" charset="-122"/>
              </a:rPr>
              <a:t>代表运算对象；</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RESULT</a:t>
            </a:r>
            <a:r>
              <a:rPr lang="zh-CN" altLang="en-US" sz="2200" dirty="0">
                <a:latin typeface="Arial" panose="020B0604020202020204" pitchFamily="34" charset="0"/>
                <a:ea typeface="华文细黑" panose="02010600040101010101" pitchFamily="2" charset="-122"/>
              </a:rPr>
              <a:t>存放运算结果。</a:t>
            </a:r>
            <a:endParaRPr lang="zh-CN" altLang="en-US" sz="2200" dirty="0">
              <a:latin typeface="Arial" panose="020B0604020202020204" pitchFamily="34" charset="0"/>
              <a:ea typeface="华文细黑" panose="02010600040101010101" pitchFamily="2" charset="-122"/>
            </a:endParaRPr>
          </a:p>
          <a:p>
            <a:pPr eaLnBrk="1" hangingPunct="1"/>
            <a:endParaRPr lang="zh-CN" altLang="en-US"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例如：</a:t>
            </a:r>
            <a:r>
              <a:rPr lang="en-US" altLang="zh-CN" sz="2200" dirty="0">
                <a:latin typeface="Arial" panose="020B0604020202020204" pitchFamily="34" charset="0"/>
                <a:ea typeface="华文细黑" panose="02010600040101010101" pitchFamily="2" charset="-122"/>
              </a:rPr>
              <a:t>a:=b*c+b*d</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(1) (*, b, c, t1)</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(2) (*, b, d, t2)</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(3) (+, t1, t2, t3)</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(4) (:=,t3,_, a)</a:t>
            </a:r>
            <a:endParaRPr lang="en-US" altLang="zh-CN" sz="2200" dirty="0">
              <a:latin typeface="Arial" panose="020B0604020202020204" pitchFamily="34" charset="0"/>
              <a:ea typeface="华文细黑" panose="02010600040101010101" pitchFamily="2" charset="-122"/>
            </a:endParaRPr>
          </a:p>
          <a:p>
            <a:pPr eaLnBrk="1" hangingPunct="1"/>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solidFill>
                  <a:srgbClr val="FF0000"/>
                </a:solidFill>
                <a:latin typeface="Arial" panose="020B0604020202020204" pitchFamily="34" charset="0"/>
                <a:ea typeface="华文细黑" panose="02010600040101010101" pitchFamily="2" charset="-122"/>
              </a:rPr>
              <a:t>2</a:t>
            </a:r>
            <a:r>
              <a:rPr lang="zh-CN" altLang="en-US" sz="2200" dirty="0">
                <a:solidFill>
                  <a:srgbClr val="FF0000"/>
                </a:solidFill>
                <a:latin typeface="Arial" panose="020B0604020202020204" pitchFamily="34" charset="0"/>
                <a:ea typeface="华文细黑" panose="02010600040101010101" pitchFamily="2" charset="-122"/>
              </a:rPr>
              <a:t>．简单赋值形式</a:t>
            </a:r>
            <a:r>
              <a:rPr lang="en-US" altLang="zh-CN" sz="2200" dirty="0">
                <a:solidFill>
                  <a:srgbClr val="FF0000"/>
                </a:solidFill>
                <a:latin typeface="Arial" panose="020B0604020202020204" pitchFamily="34" charset="0"/>
                <a:ea typeface="华文细黑" panose="02010600040101010101" pitchFamily="2" charset="-122"/>
              </a:rPr>
              <a:t>:  </a:t>
            </a:r>
            <a:r>
              <a:rPr lang="zh-CN" altLang="en-US" sz="2200" dirty="0">
                <a:solidFill>
                  <a:srgbClr val="FF0000"/>
                </a:solidFill>
                <a:latin typeface="Arial" panose="020B0604020202020204" pitchFamily="34" charset="0"/>
                <a:ea typeface="华文细黑" panose="02010600040101010101" pitchFamily="2" charset="-122"/>
              </a:rPr>
              <a:t>（赋值语句的表达式中只有１个运算符．）</a:t>
            </a:r>
            <a:endParaRPr lang="zh-CN" altLang="en-US" sz="2200" dirty="0">
              <a:solidFill>
                <a:srgbClr val="FF0000"/>
              </a:solidFill>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1</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t1:= b*c</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1</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t2:= b*d</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2</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t3:= t1+t2</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4</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a:= t3</a:t>
            </a:r>
            <a:endParaRPr lang="en-US" altLang="zh-CN" sz="2200" dirty="0">
              <a:latin typeface="Arial" panose="020B0604020202020204" pitchFamily="34" charset="0"/>
              <a:ea typeface="华文细黑" panose="02010600040101010101" pitchFamily="2" charset="-122"/>
            </a:endParaRPr>
          </a:p>
        </p:txBody>
      </p:sp>
      <p:sp>
        <p:nvSpPr>
          <p:cNvPr id="140293" name="Text Box 5"/>
          <p:cNvSpPr txBox="1">
            <a:spLocks noChangeArrowheads="1"/>
          </p:cNvSpPr>
          <p:nvPr/>
        </p:nvSpPr>
        <p:spPr bwMode="auto">
          <a:xfrm>
            <a:off x="3022600" y="2997200"/>
            <a:ext cx="50057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rgbClr val="FF0000"/>
                </a:solidFill>
                <a:latin typeface="Arial" panose="020B0604020202020204" pitchFamily="34" charset="0"/>
                <a:ea typeface="华文细黑" panose="02010600040101010101" pitchFamily="2" charset="-122"/>
              </a:rPr>
              <a:t>四元组中四元式的顺序是按照</a:t>
            </a:r>
            <a:endParaRPr lang="en-US" altLang="zh-CN" sz="2400" dirty="0">
              <a:solidFill>
                <a:srgbClr val="FF0000"/>
              </a:solidFill>
              <a:latin typeface="Arial" panose="020B0604020202020204" pitchFamily="34" charset="0"/>
              <a:ea typeface="华文细黑" panose="02010600040101010101" pitchFamily="2" charset="-122"/>
            </a:endParaRPr>
          </a:p>
          <a:p>
            <a:pPr eaLnBrk="1" hangingPunct="1">
              <a:spcBef>
                <a:spcPts val="0"/>
              </a:spcBef>
            </a:pPr>
            <a:r>
              <a:rPr lang="zh-CN" altLang="en-US" sz="2400" dirty="0">
                <a:solidFill>
                  <a:srgbClr val="FF0000"/>
                </a:solidFill>
                <a:latin typeface="Arial" panose="020B0604020202020204" pitchFamily="34" charset="0"/>
                <a:ea typeface="华文细黑" panose="02010600040101010101" pitchFamily="2" charset="-122"/>
              </a:rPr>
              <a:t>相应表达式的实际运算顺序出现的 </a:t>
            </a:r>
            <a:endParaRPr lang="zh-CN" altLang="en-US" sz="2400" dirty="0">
              <a:solidFill>
                <a:srgbClr val="FF0000"/>
              </a:solidFill>
              <a:latin typeface="Arial" panose="020B0604020202020204" pitchFamily="34" charset="0"/>
              <a:ea typeface="华文细黑" panose="02010600040101010101" pitchFamily="2" charset="-122"/>
            </a:endParaRPr>
          </a:p>
        </p:txBody>
      </p:sp>
      <p:sp>
        <p:nvSpPr>
          <p:cNvPr id="140294" name="Rectangle 7"/>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Garamond" panose="02020404030301010803" pitchFamily="18" charset="0"/>
                <a:ea typeface="华文细黑" panose="02010600040101010101" pitchFamily="2" charset="-122"/>
              </a:rPr>
              <a:t>三、四元式</a:t>
            </a:r>
            <a:endParaRPr lang="zh-CN" altLang="en-US" sz="3200" b="1">
              <a:solidFill>
                <a:srgbClr val="000066"/>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animEffect transition="in" filter="wipe(left)">
                                      <p:cBhvr>
                                        <p:cTn id="7" dur="500"/>
                                        <p:tgtEl>
                                          <p:spTgt spid="14029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0292">
                                            <p:txEl>
                                              <p:pRg st="1" end="1"/>
                                            </p:txEl>
                                          </p:spTgt>
                                        </p:tgtEl>
                                        <p:attrNameLst>
                                          <p:attrName>style.visibility</p:attrName>
                                        </p:attrNameLst>
                                      </p:cBhvr>
                                      <p:to>
                                        <p:strVal val="visible"/>
                                      </p:to>
                                    </p:set>
                                    <p:animEffect transition="in" filter="fade">
                                      <p:cBhvr>
                                        <p:cTn id="10" dur="500"/>
                                        <p:tgtEl>
                                          <p:spTgt spid="14029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0292">
                                            <p:txEl>
                                              <p:pRg st="2" end="2"/>
                                            </p:txEl>
                                          </p:spTgt>
                                        </p:tgtEl>
                                        <p:attrNameLst>
                                          <p:attrName>style.visibility</p:attrName>
                                        </p:attrNameLst>
                                      </p:cBhvr>
                                      <p:to>
                                        <p:strVal val="visible"/>
                                      </p:to>
                                    </p:set>
                                    <p:animEffect transition="in" filter="fade">
                                      <p:cBhvr>
                                        <p:cTn id="13" dur="500"/>
                                        <p:tgtEl>
                                          <p:spTgt spid="1402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0292">
                                            <p:txEl>
                                              <p:pRg st="4" end="4"/>
                                            </p:txEl>
                                          </p:spTgt>
                                        </p:tgtEl>
                                        <p:attrNameLst>
                                          <p:attrName>style.visibility</p:attrName>
                                        </p:attrNameLst>
                                      </p:cBhvr>
                                      <p:to>
                                        <p:strVal val="visible"/>
                                      </p:to>
                                    </p:set>
                                    <p:animEffect transition="in" filter="fade">
                                      <p:cBhvr>
                                        <p:cTn id="18" dur="500"/>
                                        <p:tgtEl>
                                          <p:spTgt spid="14029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0292">
                                            <p:txEl>
                                              <p:pRg st="5" end="5"/>
                                            </p:txEl>
                                          </p:spTgt>
                                        </p:tgtEl>
                                        <p:attrNameLst>
                                          <p:attrName>style.visibility</p:attrName>
                                        </p:attrNameLst>
                                      </p:cBhvr>
                                      <p:to>
                                        <p:strVal val="visible"/>
                                      </p:to>
                                    </p:set>
                                    <p:animEffect transition="in" filter="fade">
                                      <p:cBhvr>
                                        <p:cTn id="21" dur="500"/>
                                        <p:tgtEl>
                                          <p:spTgt spid="14029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0292">
                                            <p:txEl>
                                              <p:pRg st="6" end="6"/>
                                            </p:txEl>
                                          </p:spTgt>
                                        </p:tgtEl>
                                        <p:attrNameLst>
                                          <p:attrName>style.visibility</p:attrName>
                                        </p:attrNameLst>
                                      </p:cBhvr>
                                      <p:to>
                                        <p:strVal val="visible"/>
                                      </p:to>
                                    </p:set>
                                    <p:animEffect transition="in" filter="fade">
                                      <p:cBhvr>
                                        <p:cTn id="24" dur="500"/>
                                        <p:tgtEl>
                                          <p:spTgt spid="14029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0292">
                                            <p:txEl>
                                              <p:pRg st="7" end="7"/>
                                            </p:txEl>
                                          </p:spTgt>
                                        </p:tgtEl>
                                        <p:attrNameLst>
                                          <p:attrName>style.visibility</p:attrName>
                                        </p:attrNameLst>
                                      </p:cBhvr>
                                      <p:to>
                                        <p:strVal val="visible"/>
                                      </p:to>
                                    </p:set>
                                    <p:animEffect transition="in" filter="fade">
                                      <p:cBhvr>
                                        <p:cTn id="27" dur="500"/>
                                        <p:tgtEl>
                                          <p:spTgt spid="14029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0292">
                                            <p:txEl>
                                              <p:pRg st="8" end="8"/>
                                            </p:txEl>
                                          </p:spTgt>
                                        </p:tgtEl>
                                        <p:attrNameLst>
                                          <p:attrName>style.visibility</p:attrName>
                                        </p:attrNameLst>
                                      </p:cBhvr>
                                      <p:to>
                                        <p:strVal val="visible"/>
                                      </p:to>
                                    </p:set>
                                    <p:animEffect transition="in" filter="fade">
                                      <p:cBhvr>
                                        <p:cTn id="30" dur="500"/>
                                        <p:tgtEl>
                                          <p:spTgt spid="14029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0293"/>
                                        </p:tgtEl>
                                        <p:attrNameLst>
                                          <p:attrName>style.visibility</p:attrName>
                                        </p:attrNameLst>
                                      </p:cBhvr>
                                      <p:to>
                                        <p:strVal val="visible"/>
                                      </p:to>
                                    </p:set>
                                    <p:anim calcmode="lin" valueType="num">
                                      <p:cBhvr>
                                        <p:cTn id="35" dur="500" fill="hold"/>
                                        <p:tgtEl>
                                          <p:spTgt spid="140293"/>
                                        </p:tgtEl>
                                        <p:attrNameLst>
                                          <p:attrName>ppt_w</p:attrName>
                                        </p:attrNameLst>
                                      </p:cBhvr>
                                      <p:tavLst>
                                        <p:tav tm="0">
                                          <p:val>
                                            <p:fltVal val="0"/>
                                          </p:val>
                                        </p:tav>
                                        <p:tav tm="100000">
                                          <p:val>
                                            <p:strVal val="#ppt_w"/>
                                          </p:val>
                                        </p:tav>
                                      </p:tavLst>
                                    </p:anim>
                                    <p:anim calcmode="lin" valueType="num">
                                      <p:cBhvr>
                                        <p:cTn id="36" dur="500" fill="hold"/>
                                        <p:tgtEl>
                                          <p:spTgt spid="140293"/>
                                        </p:tgtEl>
                                        <p:attrNameLst>
                                          <p:attrName>ppt_h</p:attrName>
                                        </p:attrNameLst>
                                      </p:cBhvr>
                                      <p:tavLst>
                                        <p:tav tm="0">
                                          <p:val>
                                            <p:fltVal val="0"/>
                                          </p:val>
                                        </p:tav>
                                        <p:tav tm="100000">
                                          <p:val>
                                            <p:strVal val="#ppt_h"/>
                                          </p:val>
                                        </p:tav>
                                      </p:tavLst>
                                    </p:anim>
                                    <p:animEffect transition="in" filter="fade">
                                      <p:cBhvr>
                                        <p:cTn id="37" dur="500"/>
                                        <p:tgtEl>
                                          <p:spTgt spid="1402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0292">
                                            <p:txEl>
                                              <p:pRg st="10" end="10"/>
                                            </p:txEl>
                                          </p:spTgt>
                                        </p:tgtEl>
                                        <p:attrNameLst>
                                          <p:attrName>style.visibility</p:attrName>
                                        </p:attrNameLst>
                                      </p:cBhvr>
                                      <p:to>
                                        <p:strVal val="visible"/>
                                      </p:to>
                                    </p:set>
                                    <p:animEffect transition="in" filter="wipe(left)">
                                      <p:cBhvr>
                                        <p:cTn id="42" dur="500"/>
                                        <p:tgtEl>
                                          <p:spTgt spid="1402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0292">
                                            <p:txEl>
                                              <p:pRg st="11" end="11"/>
                                            </p:txEl>
                                          </p:spTgt>
                                        </p:tgtEl>
                                        <p:attrNameLst>
                                          <p:attrName>style.visibility</p:attrName>
                                        </p:attrNameLst>
                                      </p:cBhvr>
                                      <p:to>
                                        <p:strVal val="visible"/>
                                      </p:to>
                                    </p:set>
                                    <p:animEffect transition="in" filter="fade">
                                      <p:cBhvr>
                                        <p:cTn id="47" dur="500"/>
                                        <p:tgtEl>
                                          <p:spTgt spid="140292">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40292">
                                            <p:txEl>
                                              <p:pRg st="12" end="12"/>
                                            </p:txEl>
                                          </p:spTgt>
                                        </p:tgtEl>
                                        <p:attrNameLst>
                                          <p:attrName>style.visibility</p:attrName>
                                        </p:attrNameLst>
                                      </p:cBhvr>
                                      <p:to>
                                        <p:strVal val="visible"/>
                                      </p:to>
                                    </p:set>
                                    <p:animEffect transition="in" filter="fade">
                                      <p:cBhvr>
                                        <p:cTn id="50" dur="500"/>
                                        <p:tgtEl>
                                          <p:spTgt spid="140292">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40292">
                                            <p:txEl>
                                              <p:pRg st="13" end="13"/>
                                            </p:txEl>
                                          </p:spTgt>
                                        </p:tgtEl>
                                        <p:attrNameLst>
                                          <p:attrName>style.visibility</p:attrName>
                                        </p:attrNameLst>
                                      </p:cBhvr>
                                      <p:to>
                                        <p:strVal val="visible"/>
                                      </p:to>
                                    </p:set>
                                    <p:animEffect transition="in" filter="fade">
                                      <p:cBhvr>
                                        <p:cTn id="53" dur="500"/>
                                        <p:tgtEl>
                                          <p:spTgt spid="140292">
                                            <p:txEl>
                                              <p:pRg st="13" end="1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40292">
                                            <p:txEl>
                                              <p:pRg st="14" end="14"/>
                                            </p:txEl>
                                          </p:spTgt>
                                        </p:tgtEl>
                                        <p:attrNameLst>
                                          <p:attrName>style.visibility</p:attrName>
                                        </p:attrNameLst>
                                      </p:cBhvr>
                                      <p:to>
                                        <p:strVal val="visible"/>
                                      </p:to>
                                    </p:set>
                                    <p:animEffect transition="in" filter="fade">
                                      <p:cBhvr>
                                        <p:cTn id="56" dur="500"/>
                                        <p:tgtEl>
                                          <p:spTgt spid="1402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2C22A70-28D1-4293-94D0-C60C03A090C1}"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6387" name="Rectangle 2"/>
          <p:cNvSpPr>
            <a:spLocks noGrp="1" noChangeArrowheads="1"/>
          </p:cNvSpPr>
          <p:nvPr>
            <p:ph type="title"/>
          </p:nvPr>
        </p:nvSpPr>
        <p:spPr>
          <a:xfrm>
            <a:off x="457200" y="277813"/>
            <a:ext cx="8229600" cy="774700"/>
          </a:xfrm>
        </p:spPr>
        <p:txBody>
          <a:bodyPr anchor="ctr"/>
          <a:lstStyle/>
          <a:p>
            <a:pPr eaLnBrk="1" hangingPunct="1"/>
            <a:r>
              <a:rPr lang="zh-CN" altLang="en-US" sz="3600" b="1"/>
              <a:t>第</a:t>
            </a:r>
            <a:r>
              <a:rPr lang="en-US" altLang="zh-CN" sz="3600" b="1"/>
              <a:t>8</a:t>
            </a:r>
            <a:r>
              <a:rPr lang="zh-CN" altLang="en-US" sz="3600" b="1"/>
              <a:t>章  语法制导翻译和中间代码生成</a:t>
            </a:r>
            <a:endParaRPr lang="en-US" altLang="zh-CN" sz="3600" b="1"/>
          </a:p>
        </p:txBody>
      </p:sp>
      <p:sp>
        <p:nvSpPr>
          <p:cNvPr id="525315" name="Text Box 3"/>
          <p:cNvSpPr txBox="1">
            <a:spLocks noChangeArrowheads="1"/>
          </p:cNvSpPr>
          <p:nvPr/>
        </p:nvSpPr>
        <p:spPr bwMode="auto">
          <a:xfrm>
            <a:off x="323850" y="1773238"/>
            <a:ext cx="8677275" cy="4832350"/>
          </a:xfrm>
          <a:prstGeom prst="rect">
            <a:avLst/>
          </a:prstGeom>
          <a:solidFill>
            <a:schemeClr val="bg1"/>
          </a:solid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lang="en-US" altLang="zh-CN" sz="2000" b="1" dirty="0">
                <a:ea typeface="华文细黑" panose="02010600040101010101" pitchFamily="2" charset="-122"/>
                <a:cs typeface="Times New Roman" panose="02020603050405020304" pitchFamily="18" charset="0"/>
              </a:rPr>
              <a:t>1.</a:t>
            </a:r>
            <a:r>
              <a:rPr lang="zh-CN" altLang="en-US" sz="2000" b="1" dirty="0">
                <a:ea typeface="华文细黑" panose="02010600040101010101" pitchFamily="2" charset="-122"/>
                <a:cs typeface="Times New Roman" panose="02020603050405020304" pitchFamily="18" charset="0"/>
              </a:rPr>
              <a:t>语义审查（静态语义）</a:t>
            </a:r>
            <a:r>
              <a:rPr lang="en-US" altLang="zh-CN" sz="2000" b="1" dirty="0">
                <a:ea typeface="华文细黑" panose="02010600040101010101" pitchFamily="2" charset="-122"/>
                <a:cs typeface="Times New Roman" panose="02020603050405020304" pitchFamily="18" charset="0"/>
              </a:rPr>
              <a:t>—</a:t>
            </a:r>
            <a:r>
              <a:rPr lang="zh-CN" altLang="en-US" sz="2000" b="1" dirty="0">
                <a:ea typeface="华文细黑" panose="02010600040101010101" pitchFamily="2" charset="-122"/>
                <a:cs typeface="Times New Roman" panose="02020603050405020304" pitchFamily="18" charset="0"/>
              </a:rPr>
              <a:t>语义检查</a:t>
            </a:r>
            <a:endParaRPr lang="zh-CN" altLang="en-US" sz="2000" b="1" dirty="0">
              <a:ea typeface="华文细黑" panose="02010600040101010101" pitchFamily="2" charset="-122"/>
              <a:cs typeface="Times New Roman" panose="02020603050405020304" pitchFamily="18" charset="0"/>
            </a:endParaRPr>
          </a:p>
          <a:p>
            <a:r>
              <a:rPr lang="zh-CN" altLang="en-US" sz="2000" b="1" dirty="0">
                <a:ea typeface="华文细黑" panose="02010600040101010101" pitchFamily="2" charset="-122"/>
                <a:cs typeface="Times New Roman" panose="02020603050405020304" pitchFamily="18" charset="0"/>
              </a:rPr>
              <a:t>   主要进行一致性检查和越界检查。</a:t>
            </a:r>
            <a:endParaRPr lang="en-US" altLang="zh-CN" sz="2000" b="1" dirty="0">
              <a:ea typeface="华文细黑" panose="02010600040101010101" pitchFamily="2" charset="-122"/>
              <a:cs typeface="Times New Roman" panose="02020603050405020304" pitchFamily="18" charset="0"/>
            </a:endParaRPr>
          </a:p>
          <a:p>
            <a:pPr lvl="1"/>
            <a:r>
              <a:rPr lang="zh-CN" altLang="en-US" sz="2000" b="1" dirty="0">
                <a:ea typeface="华文细黑" panose="02010600040101010101" pitchFamily="2" charset="-122"/>
                <a:cs typeface="Times New Roman" panose="02020603050405020304" pitchFamily="18" charset="0"/>
              </a:rPr>
              <a:t>  上下文相关性</a:t>
            </a:r>
            <a:endParaRPr lang="zh-CN" altLang="en-US" sz="2000" b="1" dirty="0">
              <a:ea typeface="华文细黑" panose="02010600040101010101" pitchFamily="2" charset="-122"/>
              <a:cs typeface="Times New Roman" panose="02020603050405020304" pitchFamily="18" charset="0"/>
            </a:endParaRPr>
          </a:p>
          <a:p>
            <a:pPr lvl="1"/>
            <a:r>
              <a:rPr lang="zh-CN" altLang="en-US" sz="2000" b="1" dirty="0">
                <a:ea typeface="华文细黑" panose="02010600040101010101" pitchFamily="2" charset="-122"/>
                <a:cs typeface="Times New Roman" panose="02020603050405020304" pitchFamily="18" charset="0"/>
              </a:rPr>
              <a:t>  类型匹配 </a:t>
            </a:r>
            <a:endParaRPr lang="zh-CN" altLang="en-US" sz="2000" b="1" dirty="0">
              <a:ea typeface="华文细黑" panose="02010600040101010101" pitchFamily="2" charset="-122"/>
              <a:cs typeface="Times New Roman" panose="02020603050405020304" pitchFamily="18" charset="0"/>
            </a:endParaRPr>
          </a:p>
          <a:p>
            <a:pPr lvl="1"/>
            <a:r>
              <a:rPr lang="zh-CN" altLang="en-US" sz="2000" b="1" dirty="0">
                <a:ea typeface="华文细黑" panose="02010600040101010101" pitchFamily="2" charset="-122"/>
                <a:cs typeface="Times New Roman" panose="02020603050405020304" pitchFamily="18" charset="0"/>
              </a:rPr>
              <a:t>  类型转换</a:t>
            </a:r>
            <a:endParaRPr lang="zh-CN" altLang="en-US" sz="2000" b="1" dirty="0">
              <a:ea typeface="华文细黑" panose="02010600040101010101" pitchFamily="2" charset="-122"/>
              <a:cs typeface="Times New Roman" panose="02020603050405020304" pitchFamily="18" charset="0"/>
            </a:endParaRPr>
          </a:p>
          <a:p>
            <a:r>
              <a:rPr lang="zh-CN" altLang="en-US" sz="2000" b="1" dirty="0">
                <a:ea typeface="华文细黑" panose="02010600040101010101" pitchFamily="2" charset="-122"/>
                <a:cs typeface="Times New Roman" panose="02020603050405020304" pitchFamily="18" charset="0"/>
              </a:rPr>
              <a:t>  例：</a:t>
            </a:r>
            <a:r>
              <a:rPr lang="en-US" altLang="zh-CN" sz="2000" b="1" dirty="0">
                <a:ea typeface="华文细黑" panose="02010600040101010101" pitchFamily="2" charset="-122"/>
                <a:cs typeface="Times New Roman" panose="02020603050405020304" pitchFamily="18" charset="0"/>
              </a:rPr>
              <a:t>Program P();</a:t>
            </a:r>
            <a:endParaRPr lang="en-US" altLang="zh-CN" sz="2000" b="1" dirty="0">
              <a:ea typeface="华文细黑" panose="02010600040101010101" pitchFamily="2" charset="-122"/>
              <a:cs typeface="Times New Roman" panose="02020603050405020304" pitchFamily="18" charset="0"/>
            </a:endParaRPr>
          </a:p>
          <a:p>
            <a:r>
              <a:rPr lang="en-US" altLang="zh-CN" sz="2000" b="1" dirty="0">
                <a:ea typeface="华文细黑" panose="02010600040101010101" pitchFamily="2" charset="-122"/>
                <a:cs typeface="Times New Roman" panose="02020603050405020304" pitchFamily="18" charset="0"/>
              </a:rPr>
              <a:t>         Var rate: real;</a:t>
            </a:r>
            <a:endParaRPr lang="en-US" altLang="zh-CN" sz="2000" b="1" dirty="0">
              <a:ea typeface="华文细黑" panose="02010600040101010101" pitchFamily="2" charset="-122"/>
              <a:cs typeface="Times New Roman" panose="02020603050405020304" pitchFamily="18" charset="0"/>
            </a:endParaRPr>
          </a:p>
          <a:p>
            <a:r>
              <a:rPr lang="en-US" altLang="zh-CN" sz="2000" b="1" dirty="0">
                <a:ea typeface="华文细黑" panose="02010600040101010101" pitchFamily="2" charset="-122"/>
                <a:cs typeface="Times New Roman" panose="02020603050405020304" pitchFamily="18" charset="0"/>
              </a:rPr>
              <a:t>         procedure initial;</a:t>
            </a:r>
            <a:endParaRPr lang="en-US" altLang="zh-CN" sz="2000" b="1" dirty="0">
              <a:ea typeface="华文细黑" panose="02010600040101010101" pitchFamily="2" charset="-122"/>
              <a:cs typeface="Times New Roman" panose="02020603050405020304" pitchFamily="18" charset="0"/>
            </a:endParaRPr>
          </a:p>
          <a:p>
            <a:r>
              <a:rPr lang="en-US" altLang="zh-CN" sz="2000" b="1" dirty="0">
                <a:ea typeface="华文细黑" panose="02010600040101010101" pitchFamily="2" charset="-122"/>
                <a:cs typeface="Times New Roman" panose="02020603050405020304" pitchFamily="18" charset="0"/>
              </a:rPr>
              <a:t>            …</a:t>
            </a:r>
            <a:endParaRPr lang="en-US" altLang="zh-CN" sz="2000" b="1" dirty="0">
              <a:ea typeface="华文细黑" panose="02010600040101010101" pitchFamily="2" charset="-122"/>
              <a:cs typeface="Times New Roman" panose="02020603050405020304" pitchFamily="18" charset="0"/>
            </a:endParaRPr>
          </a:p>
          <a:p>
            <a:r>
              <a:rPr lang="en-US" altLang="zh-CN" sz="2000" b="1" dirty="0">
                <a:ea typeface="华文细黑" panose="02010600040101010101" pitchFamily="2" charset="-122"/>
                <a:cs typeface="Times New Roman" panose="02020603050405020304" pitchFamily="18" charset="0"/>
              </a:rPr>
              <a:t>         position := </a:t>
            </a:r>
            <a:r>
              <a:rPr lang="en-US" altLang="zh-CN" sz="2000" b="1" dirty="0" err="1">
                <a:ea typeface="华文细黑" panose="02010600040101010101" pitchFamily="2" charset="-122"/>
                <a:cs typeface="Times New Roman" panose="02020603050405020304" pitchFamily="18" charset="0"/>
              </a:rPr>
              <a:t>initial+rate</a:t>
            </a:r>
            <a:r>
              <a:rPr lang="en-US" altLang="zh-CN" sz="2000" b="1" dirty="0">
                <a:ea typeface="华文细黑" panose="02010600040101010101" pitchFamily="2" charset="-122"/>
                <a:cs typeface="Times New Roman" panose="02020603050405020304" pitchFamily="18" charset="0"/>
              </a:rPr>
              <a:t>*60</a:t>
            </a:r>
            <a:endParaRPr lang="en-US" altLang="zh-CN" sz="2000" b="1" dirty="0">
              <a:ea typeface="华文细黑" panose="02010600040101010101" pitchFamily="2" charset="-122"/>
              <a:cs typeface="Times New Roman" panose="02020603050405020304" pitchFamily="18" charset="0"/>
            </a:endParaRPr>
          </a:p>
          <a:p>
            <a:r>
              <a:rPr lang="en-US" altLang="zh-CN" sz="2000" b="1" dirty="0">
                <a:ea typeface="华文细黑" panose="02010600040101010101" pitchFamily="2" charset="-122"/>
                <a:cs typeface="Times New Roman" panose="02020603050405020304" pitchFamily="18" charset="0"/>
              </a:rPr>
              <a:t>       /*error*/   /*error*/ /*warning*/</a:t>
            </a:r>
            <a:endParaRPr lang="zh-CN" altLang="en-US" sz="2000" b="1" dirty="0">
              <a:ea typeface="华文细黑" panose="02010600040101010101" pitchFamily="2" charset="-122"/>
              <a:cs typeface="Times New Roman" panose="02020603050405020304" pitchFamily="18" charset="0"/>
            </a:endParaRPr>
          </a:p>
          <a:p>
            <a:pPr>
              <a:lnSpc>
                <a:spcPct val="110000"/>
              </a:lnSpc>
            </a:pPr>
            <a:r>
              <a:rPr lang="en-US" altLang="zh-CN" sz="2000" b="1" dirty="0">
                <a:ea typeface="华文细黑" panose="02010600040101010101" pitchFamily="2" charset="-122"/>
                <a:cs typeface="Times New Roman" panose="02020603050405020304" pitchFamily="18" charset="0"/>
              </a:rPr>
              <a:t>2.</a:t>
            </a:r>
            <a:r>
              <a:rPr lang="zh-CN" altLang="en-US" sz="2000" b="1" dirty="0">
                <a:ea typeface="华文细黑" panose="02010600040101010101" pitchFamily="2" charset="-122"/>
                <a:cs typeface="Times New Roman" panose="02020603050405020304" pitchFamily="18" charset="0"/>
              </a:rPr>
              <a:t>如果静态语义正确，执行真正的翻译（翻译成中间代码或直接生成实际目标代码）</a:t>
            </a:r>
            <a:r>
              <a:rPr lang="en-US" altLang="zh-CN" sz="2000" b="1" dirty="0">
                <a:ea typeface="华文细黑" panose="02010600040101010101" pitchFamily="2" charset="-122"/>
                <a:cs typeface="Times New Roman" panose="02020603050405020304" pitchFamily="18" charset="0"/>
              </a:rPr>
              <a:t>—</a:t>
            </a:r>
            <a:r>
              <a:rPr lang="zh-CN" altLang="en-US" sz="2000" b="1" dirty="0">
                <a:ea typeface="华文细黑" panose="02010600040101010101" pitchFamily="2" charset="-122"/>
                <a:cs typeface="Times New Roman" panose="02020603050405020304" pitchFamily="18" charset="0"/>
              </a:rPr>
              <a:t>语义处理</a:t>
            </a:r>
            <a:endParaRPr lang="zh-CN" altLang="en-US" sz="2000" b="1" dirty="0">
              <a:ea typeface="华文细黑" panose="02010600040101010101" pitchFamily="2" charset="-122"/>
              <a:cs typeface="Times New Roman" panose="02020603050405020304" pitchFamily="18" charset="0"/>
            </a:endParaRPr>
          </a:p>
          <a:p>
            <a:pPr>
              <a:lnSpc>
                <a:spcPct val="110000"/>
              </a:lnSpc>
              <a:buFont typeface="Arial" panose="020B0604020202020204" pitchFamily="34" charset="0"/>
              <a:buChar char="•"/>
            </a:pPr>
            <a:r>
              <a:rPr lang="zh-CN" altLang="en-US" sz="2000" b="1" dirty="0">
                <a:ea typeface="华文细黑" panose="02010600040101010101" pitchFamily="2" charset="-122"/>
                <a:cs typeface="Times New Roman" panose="02020603050405020304" pitchFamily="18" charset="0"/>
              </a:rPr>
              <a:t>说明语句：将其中定义的名字及属性记录在符号表中，以便进行存储分配</a:t>
            </a:r>
            <a:endParaRPr lang="en-US" altLang="zh-CN" sz="2000" b="1" dirty="0">
              <a:ea typeface="华文细黑" panose="02010600040101010101" pitchFamily="2" charset="-122"/>
              <a:cs typeface="Times New Roman" panose="02020603050405020304" pitchFamily="18" charset="0"/>
            </a:endParaRPr>
          </a:p>
          <a:p>
            <a:pPr>
              <a:lnSpc>
                <a:spcPct val="110000"/>
              </a:lnSpc>
              <a:buFont typeface="Arial" panose="020B0604020202020204" pitchFamily="34" charset="0"/>
              <a:buChar char="•"/>
            </a:pPr>
            <a:r>
              <a:rPr lang="zh-CN" altLang="en-US" sz="2000" b="1" dirty="0">
                <a:ea typeface="华文细黑" panose="02010600040101010101" pitchFamily="2" charset="-122"/>
                <a:cs typeface="Times New Roman" panose="02020603050405020304" pitchFamily="18" charset="0"/>
              </a:rPr>
              <a:t>执行语句：生成语义上等价的中间代码</a:t>
            </a:r>
            <a:r>
              <a:rPr lang="zh-CN" altLang="en-US" sz="2000" dirty="0">
                <a:ea typeface="华文细黑" panose="02010600040101010101" pitchFamily="2" charset="-122"/>
                <a:cs typeface="Times New Roman" panose="02020603050405020304" pitchFamily="18" charset="0"/>
              </a:rPr>
              <a:t> 。</a:t>
            </a:r>
            <a:endParaRPr lang="en-US" altLang="zh-CN" sz="2000" dirty="0">
              <a:ea typeface="华文细黑" panose="02010600040101010101" pitchFamily="2" charset="-122"/>
              <a:cs typeface="Times New Roman" panose="02020603050405020304" pitchFamily="18" charset="0"/>
            </a:endParaRPr>
          </a:p>
        </p:txBody>
      </p:sp>
      <p:sp>
        <p:nvSpPr>
          <p:cNvPr id="16389" name="Text Box 4"/>
          <p:cNvSpPr txBox="1">
            <a:spLocks noChangeArrowheads="1"/>
          </p:cNvSpPr>
          <p:nvPr/>
        </p:nvSpPr>
        <p:spPr bwMode="auto">
          <a:xfrm>
            <a:off x="468313" y="1196975"/>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2  </a:t>
            </a:r>
            <a:r>
              <a:rPr lang="zh-CN" altLang="en-US" b="1">
                <a:solidFill>
                  <a:srgbClr val="003399"/>
                </a:solidFill>
                <a:ea typeface="华文细黑" panose="02010600040101010101" pitchFamily="2" charset="-122"/>
              </a:rPr>
              <a:t>语义分析任务</a:t>
            </a:r>
            <a:endParaRPr lang="zh-CN" altLang="en-US"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wipe(left)">
                                      <p:cBhvr>
                                        <p:cTn id="7" dur="500"/>
                                        <p:tgtEl>
                                          <p:spTgt spid="52531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animEffect transition="in" filter="wipe(left)">
                                      <p:cBhvr>
                                        <p:cTn id="11" dur="500"/>
                                        <p:tgtEl>
                                          <p:spTgt spid="525315">
                                            <p:txEl>
                                              <p:pRg st="2" end="2"/>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525315">
                                            <p:txEl>
                                              <p:pRg st="3" end="3"/>
                                            </p:txEl>
                                          </p:spTgt>
                                        </p:tgtEl>
                                        <p:attrNameLst>
                                          <p:attrName>style.visibility</p:attrName>
                                        </p:attrNameLst>
                                      </p:cBhvr>
                                      <p:to>
                                        <p:strVal val="visible"/>
                                      </p:to>
                                    </p:set>
                                    <p:animEffect transition="in" filter="wipe(left)">
                                      <p:cBhvr>
                                        <p:cTn id="14" dur="500"/>
                                        <p:tgtEl>
                                          <p:spTgt spid="525315">
                                            <p:txEl>
                                              <p:pRg st="3" end="3"/>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525315">
                                            <p:txEl>
                                              <p:pRg st="4" end="4"/>
                                            </p:txEl>
                                          </p:spTgt>
                                        </p:tgtEl>
                                        <p:attrNameLst>
                                          <p:attrName>style.visibility</p:attrName>
                                        </p:attrNameLst>
                                      </p:cBhvr>
                                      <p:to>
                                        <p:strVal val="visible"/>
                                      </p:to>
                                    </p:set>
                                    <p:animEffect transition="in" filter="wipe(left)">
                                      <p:cBhvr>
                                        <p:cTn id="17" dur="500"/>
                                        <p:tgtEl>
                                          <p:spTgt spid="525315">
                                            <p:txEl>
                                              <p:pRg st="4" end="4"/>
                                            </p:txEl>
                                          </p:spTgt>
                                        </p:tgtEl>
                                      </p:cBhvr>
                                    </p:animEffect>
                                  </p:childTnLst>
                                </p:cTn>
                              </p:par>
                            </p:childTnLst>
                          </p:cTn>
                        </p:par>
                        <p:par>
                          <p:cTn id="18" fill="hold">
                            <p:stCondLst>
                              <p:cond delay="1000"/>
                            </p:stCondLst>
                            <p:childTnLst>
                              <p:par>
                                <p:cTn id="19" presetID="12" presetClass="entr" presetSubtype="4" fill="hold" nodeType="afterEffect">
                                  <p:stCondLst>
                                    <p:cond delay="0"/>
                                  </p:stCondLst>
                                  <p:childTnLst>
                                    <p:set>
                                      <p:cBhvr>
                                        <p:cTn id="20" dur="1" fill="hold">
                                          <p:stCondLst>
                                            <p:cond delay="0"/>
                                          </p:stCondLst>
                                        </p:cTn>
                                        <p:tgtEl>
                                          <p:spTgt spid="525315">
                                            <p:txEl>
                                              <p:pRg st="5" end="5"/>
                                            </p:txEl>
                                          </p:spTgt>
                                        </p:tgtEl>
                                        <p:attrNameLst>
                                          <p:attrName>style.visibility</p:attrName>
                                        </p:attrNameLst>
                                      </p:cBhvr>
                                      <p:to>
                                        <p:strVal val="visible"/>
                                      </p:to>
                                    </p:set>
                                    <p:anim calcmode="lin" valueType="num">
                                      <p:cBhvr additive="base">
                                        <p:cTn id="21" dur="500"/>
                                        <p:tgtEl>
                                          <p:spTgt spid="525315">
                                            <p:txEl>
                                              <p:pRg st="5" end="5"/>
                                            </p:txEl>
                                          </p:spTgt>
                                        </p:tgtEl>
                                        <p:attrNameLst>
                                          <p:attrName>ppt_y</p:attrName>
                                        </p:attrNameLst>
                                      </p:cBhvr>
                                      <p:tavLst>
                                        <p:tav tm="0">
                                          <p:val>
                                            <p:strVal val="#ppt_y+#ppt_h*1.125000"/>
                                          </p:val>
                                        </p:tav>
                                        <p:tav tm="100000">
                                          <p:val>
                                            <p:strVal val="#ppt_y"/>
                                          </p:val>
                                        </p:tav>
                                      </p:tavLst>
                                    </p:anim>
                                    <p:animEffect transition="in" filter="wipe(up)">
                                      <p:cBhvr>
                                        <p:cTn id="22" dur="500"/>
                                        <p:tgtEl>
                                          <p:spTgt spid="525315">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525315">
                                            <p:txEl>
                                              <p:pRg st="6" end="6"/>
                                            </p:txEl>
                                          </p:spTgt>
                                        </p:tgtEl>
                                        <p:attrNameLst>
                                          <p:attrName>style.visibility</p:attrName>
                                        </p:attrNameLst>
                                      </p:cBhvr>
                                      <p:to>
                                        <p:strVal val="visible"/>
                                      </p:to>
                                    </p:set>
                                    <p:anim calcmode="lin" valueType="num">
                                      <p:cBhvr additive="base">
                                        <p:cTn id="25" dur="500"/>
                                        <p:tgtEl>
                                          <p:spTgt spid="52531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25315">
                                            <p:txEl>
                                              <p:pRg st="6" end="6"/>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525315">
                                            <p:txEl>
                                              <p:pRg st="7" end="7"/>
                                            </p:txEl>
                                          </p:spTgt>
                                        </p:tgtEl>
                                        <p:attrNameLst>
                                          <p:attrName>style.visibility</p:attrName>
                                        </p:attrNameLst>
                                      </p:cBhvr>
                                      <p:to>
                                        <p:strVal val="visible"/>
                                      </p:to>
                                    </p:set>
                                    <p:anim calcmode="lin" valueType="num">
                                      <p:cBhvr additive="base">
                                        <p:cTn id="29" dur="500"/>
                                        <p:tgtEl>
                                          <p:spTgt spid="525315">
                                            <p:txEl>
                                              <p:pRg st="7" end="7"/>
                                            </p:txEl>
                                          </p:spTgt>
                                        </p:tgtEl>
                                        <p:attrNameLst>
                                          <p:attrName>ppt_y</p:attrName>
                                        </p:attrNameLst>
                                      </p:cBhvr>
                                      <p:tavLst>
                                        <p:tav tm="0">
                                          <p:val>
                                            <p:strVal val="#ppt_y+#ppt_h*1.125000"/>
                                          </p:val>
                                        </p:tav>
                                        <p:tav tm="100000">
                                          <p:val>
                                            <p:strVal val="#ppt_y"/>
                                          </p:val>
                                        </p:tav>
                                      </p:tavLst>
                                    </p:anim>
                                    <p:animEffect transition="in" filter="wipe(up)">
                                      <p:cBhvr>
                                        <p:cTn id="30" dur="500"/>
                                        <p:tgtEl>
                                          <p:spTgt spid="525315">
                                            <p:txEl>
                                              <p:pRg st="7" end="7"/>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525315">
                                            <p:txEl>
                                              <p:pRg st="8" end="8"/>
                                            </p:txEl>
                                          </p:spTgt>
                                        </p:tgtEl>
                                        <p:attrNameLst>
                                          <p:attrName>style.visibility</p:attrName>
                                        </p:attrNameLst>
                                      </p:cBhvr>
                                      <p:to>
                                        <p:strVal val="visible"/>
                                      </p:to>
                                    </p:set>
                                    <p:anim calcmode="lin" valueType="num">
                                      <p:cBhvr additive="base">
                                        <p:cTn id="33" dur="500"/>
                                        <p:tgtEl>
                                          <p:spTgt spid="525315">
                                            <p:txEl>
                                              <p:pRg st="8" end="8"/>
                                            </p:txEl>
                                          </p:spTgt>
                                        </p:tgtEl>
                                        <p:attrNameLst>
                                          <p:attrName>ppt_y</p:attrName>
                                        </p:attrNameLst>
                                      </p:cBhvr>
                                      <p:tavLst>
                                        <p:tav tm="0">
                                          <p:val>
                                            <p:strVal val="#ppt_y+#ppt_h*1.125000"/>
                                          </p:val>
                                        </p:tav>
                                        <p:tav tm="100000">
                                          <p:val>
                                            <p:strVal val="#ppt_y"/>
                                          </p:val>
                                        </p:tav>
                                      </p:tavLst>
                                    </p:anim>
                                    <p:animEffect transition="in" filter="wipe(up)">
                                      <p:cBhvr>
                                        <p:cTn id="34" dur="500"/>
                                        <p:tgtEl>
                                          <p:spTgt spid="525315">
                                            <p:txEl>
                                              <p:pRg st="8" end="8"/>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525315">
                                            <p:txEl>
                                              <p:pRg st="9" end="9"/>
                                            </p:txEl>
                                          </p:spTgt>
                                        </p:tgtEl>
                                        <p:attrNameLst>
                                          <p:attrName>style.visibility</p:attrName>
                                        </p:attrNameLst>
                                      </p:cBhvr>
                                      <p:to>
                                        <p:strVal val="visible"/>
                                      </p:to>
                                    </p:set>
                                    <p:anim calcmode="lin" valueType="num">
                                      <p:cBhvr additive="base">
                                        <p:cTn id="37" dur="500"/>
                                        <p:tgtEl>
                                          <p:spTgt spid="525315">
                                            <p:txEl>
                                              <p:pRg st="9" end="9"/>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25315">
                                            <p:txEl>
                                              <p:pRg st="9" end="9"/>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525315">
                                            <p:txEl>
                                              <p:pRg st="10" end="10"/>
                                            </p:txEl>
                                          </p:spTgt>
                                        </p:tgtEl>
                                        <p:attrNameLst>
                                          <p:attrName>style.visibility</p:attrName>
                                        </p:attrNameLst>
                                      </p:cBhvr>
                                      <p:to>
                                        <p:strVal val="visible"/>
                                      </p:to>
                                    </p:set>
                                    <p:anim calcmode="lin" valueType="num">
                                      <p:cBhvr additive="base">
                                        <p:cTn id="41" dur="500"/>
                                        <p:tgtEl>
                                          <p:spTgt spid="525315">
                                            <p:txEl>
                                              <p:pRg st="10" end="10"/>
                                            </p:txEl>
                                          </p:spTgt>
                                        </p:tgtEl>
                                        <p:attrNameLst>
                                          <p:attrName>ppt_y</p:attrName>
                                        </p:attrNameLst>
                                      </p:cBhvr>
                                      <p:tavLst>
                                        <p:tav tm="0">
                                          <p:val>
                                            <p:strVal val="#ppt_y+#ppt_h*1.125000"/>
                                          </p:val>
                                        </p:tav>
                                        <p:tav tm="100000">
                                          <p:val>
                                            <p:strVal val="#ppt_y"/>
                                          </p:val>
                                        </p:tav>
                                      </p:tavLst>
                                    </p:anim>
                                    <p:animEffect transition="in" filter="wipe(up)">
                                      <p:cBhvr>
                                        <p:cTn id="42" dur="500"/>
                                        <p:tgtEl>
                                          <p:spTgt spid="52531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25315">
                                            <p:txEl>
                                              <p:pRg st="11" end="11"/>
                                            </p:txEl>
                                          </p:spTgt>
                                        </p:tgtEl>
                                        <p:attrNameLst>
                                          <p:attrName>style.visibility</p:attrName>
                                        </p:attrNameLst>
                                      </p:cBhvr>
                                      <p:to>
                                        <p:strVal val="visible"/>
                                      </p:to>
                                    </p:set>
                                    <p:animEffect transition="in" filter="wipe(left)">
                                      <p:cBhvr>
                                        <p:cTn id="47" dur="500"/>
                                        <p:tgtEl>
                                          <p:spTgt spid="525315">
                                            <p:txEl>
                                              <p:pRg st="11" end="11"/>
                                            </p:txEl>
                                          </p:spTgt>
                                        </p:tgtEl>
                                      </p:cBhvr>
                                    </p:animEffect>
                                  </p:childTnLst>
                                </p:cTn>
                              </p:par>
                            </p:childTnLst>
                          </p:cTn>
                        </p:par>
                        <p:par>
                          <p:cTn id="48" fill="hold">
                            <p:stCondLst>
                              <p:cond delay="500"/>
                            </p:stCondLst>
                            <p:childTnLst>
                              <p:par>
                                <p:cTn id="49" presetID="12" presetClass="entr" presetSubtype="4" fill="hold" nodeType="afterEffect">
                                  <p:stCondLst>
                                    <p:cond delay="0"/>
                                  </p:stCondLst>
                                  <p:childTnLst>
                                    <p:set>
                                      <p:cBhvr>
                                        <p:cTn id="50" dur="1" fill="hold">
                                          <p:stCondLst>
                                            <p:cond delay="0"/>
                                          </p:stCondLst>
                                        </p:cTn>
                                        <p:tgtEl>
                                          <p:spTgt spid="525315">
                                            <p:txEl>
                                              <p:pRg st="12" end="12"/>
                                            </p:txEl>
                                          </p:spTgt>
                                        </p:tgtEl>
                                        <p:attrNameLst>
                                          <p:attrName>style.visibility</p:attrName>
                                        </p:attrNameLst>
                                      </p:cBhvr>
                                      <p:to>
                                        <p:strVal val="visible"/>
                                      </p:to>
                                    </p:set>
                                    <p:anim calcmode="lin" valueType="num">
                                      <p:cBhvr additive="base">
                                        <p:cTn id="51" dur="500"/>
                                        <p:tgtEl>
                                          <p:spTgt spid="525315">
                                            <p:txEl>
                                              <p:pRg st="12" end="12"/>
                                            </p:txEl>
                                          </p:spTgt>
                                        </p:tgtEl>
                                        <p:attrNameLst>
                                          <p:attrName>ppt_y</p:attrName>
                                        </p:attrNameLst>
                                      </p:cBhvr>
                                      <p:tavLst>
                                        <p:tav tm="0">
                                          <p:val>
                                            <p:strVal val="#ppt_y+#ppt_h*1.125000"/>
                                          </p:val>
                                        </p:tav>
                                        <p:tav tm="100000">
                                          <p:val>
                                            <p:strVal val="#ppt_y"/>
                                          </p:val>
                                        </p:tav>
                                      </p:tavLst>
                                    </p:anim>
                                    <p:animEffect transition="in" filter="wipe(up)">
                                      <p:cBhvr>
                                        <p:cTn id="52" dur="500"/>
                                        <p:tgtEl>
                                          <p:spTgt spid="525315">
                                            <p:txEl>
                                              <p:pRg st="12" end="12"/>
                                            </p:txEl>
                                          </p:spTgt>
                                        </p:tgtEl>
                                      </p:cBhvr>
                                    </p:animEffect>
                                  </p:childTnLst>
                                </p:cTn>
                              </p:par>
                            </p:childTnLst>
                          </p:cTn>
                        </p:par>
                        <p:par>
                          <p:cTn id="53" fill="hold">
                            <p:stCondLst>
                              <p:cond delay="1000"/>
                            </p:stCondLst>
                            <p:childTnLst>
                              <p:par>
                                <p:cTn id="54" presetID="12" presetClass="entr" presetSubtype="4" fill="hold" nodeType="afterEffect">
                                  <p:stCondLst>
                                    <p:cond delay="0"/>
                                  </p:stCondLst>
                                  <p:childTnLst>
                                    <p:set>
                                      <p:cBhvr>
                                        <p:cTn id="55" dur="1" fill="hold">
                                          <p:stCondLst>
                                            <p:cond delay="0"/>
                                          </p:stCondLst>
                                        </p:cTn>
                                        <p:tgtEl>
                                          <p:spTgt spid="525315">
                                            <p:txEl>
                                              <p:pRg st="13" end="13"/>
                                            </p:txEl>
                                          </p:spTgt>
                                        </p:tgtEl>
                                        <p:attrNameLst>
                                          <p:attrName>style.visibility</p:attrName>
                                        </p:attrNameLst>
                                      </p:cBhvr>
                                      <p:to>
                                        <p:strVal val="visible"/>
                                      </p:to>
                                    </p:set>
                                    <p:anim calcmode="lin" valueType="num">
                                      <p:cBhvr additive="base">
                                        <p:cTn id="56" dur="500"/>
                                        <p:tgtEl>
                                          <p:spTgt spid="525315">
                                            <p:txEl>
                                              <p:pRg st="13" end="13"/>
                                            </p:txEl>
                                          </p:spTgt>
                                        </p:tgtEl>
                                        <p:attrNameLst>
                                          <p:attrName>ppt_y</p:attrName>
                                        </p:attrNameLst>
                                      </p:cBhvr>
                                      <p:tavLst>
                                        <p:tav tm="0">
                                          <p:val>
                                            <p:strVal val="#ppt_y+#ppt_h*1.125000"/>
                                          </p:val>
                                        </p:tav>
                                        <p:tav tm="100000">
                                          <p:val>
                                            <p:strVal val="#ppt_y"/>
                                          </p:val>
                                        </p:tav>
                                      </p:tavLst>
                                    </p:anim>
                                    <p:animEffect transition="in" filter="wipe(up)">
                                      <p:cBhvr>
                                        <p:cTn id="57" dur="500"/>
                                        <p:tgtEl>
                                          <p:spTgt spid="5253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900F03F-485A-4156-A81A-9EF760EF817D}"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42339" name="Text Box 3"/>
          <p:cNvSpPr txBox="1">
            <a:spLocks noChangeArrowheads="1"/>
          </p:cNvSpPr>
          <p:nvPr/>
        </p:nvSpPr>
        <p:spPr bwMode="auto">
          <a:xfrm>
            <a:off x="250825" y="2565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latin typeface="Arial" panose="020B0604020202020204" pitchFamily="34" charset="0"/>
              <a:ea typeface="华文细黑" panose="02010600040101010101" pitchFamily="2" charset="-122"/>
            </a:endParaRPr>
          </a:p>
        </p:txBody>
      </p:sp>
      <p:sp>
        <p:nvSpPr>
          <p:cNvPr id="142340" name="Text Box 4"/>
          <p:cNvSpPr txBox="1">
            <a:spLocks noChangeArrowheads="1"/>
          </p:cNvSpPr>
          <p:nvPr/>
        </p:nvSpPr>
        <p:spPr bwMode="auto">
          <a:xfrm>
            <a:off x="684213" y="1568450"/>
            <a:ext cx="7991475" cy="3046413"/>
          </a:xfrm>
          <a:prstGeom prst="rect">
            <a:avLst/>
          </a:prstGeom>
          <a:solidFill>
            <a:schemeClr val="bg1"/>
          </a:solidFill>
          <a:ln>
            <a:noFill/>
          </a:ln>
        </p:spPr>
        <p:txBody>
          <a:bodyPr>
            <a:spAutoFit/>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FF0000"/>
                </a:solidFill>
                <a:latin typeface="Arial" panose="020B0604020202020204" pitchFamily="34" charset="0"/>
                <a:ea typeface="华文细黑" panose="02010600040101010101" pitchFamily="2" charset="-122"/>
              </a:rPr>
              <a:t>３．扩充四元式</a:t>
            </a:r>
            <a:endParaRPr lang="zh-CN" altLang="en-US" sz="2400" dirty="0">
              <a:solidFill>
                <a:srgbClr val="FF0000"/>
              </a:solidFill>
              <a:latin typeface="Arial" panose="020B0604020202020204" pitchFamily="34" charset="0"/>
              <a:ea typeface="华文细黑" panose="02010600040101010101" pitchFamily="2" charset="-122"/>
            </a:endParaRPr>
          </a:p>
          <a:p>
            <a:pPr eaLnBrk="1" hangingPunct="1"/>
            <a:endParaRPr lang="zh-CN" altLang="en-US" sz="2400" dirty="0">
              <a:solidFill>
                <a:srgbClr val="FF0000"/>
              </a:solidFill>
              <a:latin typeface="Arial" panose="020B0604020202020204" pitchFamily="34" charset="0"/>
              <a:ea typeface="华文细黑" panose="02010600040101010101" pitchFamily="2" charset="-122"/>
            </a:endParaRPr>
          </a:p>
          <a:p>
            <a:pPr eaLnBrk="1" hangingPunct="1"/>
            <a:r>
              <a:rPr lang="zh-CN" altLang="en-US" sz="2400" dirty="0">
                <a:latin typeface="Arial" panose="020B0604020202020204" pitchFamily="34" charset="0"/>
                <a:ea typeface="华文细黑" panose="02010600040101010101" pitchFamily="2" charset="-122"/>
              </a:rPr>
              <a:t>（</a:t>
            </a:r>
            <a:r>
              <a:rPr lang="en-US" altLang="zh-CN" sz="2400" dirty="0" err="1">
                <a:latin typeface="Arial" panose="020B0604020202020204" pitchFamily="34" charset="0"/>
                <a:ea typeface="华文细黑" panose="02010600040101010101" pitchFamily="2" charset="-122"/>
              </a:rPr>
              <a:t>jp</a:t>
            </a:r>
            <a:r>
              <a:rPr lang="en-US" altLang="zh-CN" sz="2400" dirty="0">
                <a:latin typeface="Arial" panose="020B0604020202020204" pitchFamily="34" charset="0"/>
                <a:ea typeface="华文细黑" panose="02010600040101010101" pitchFamily="2" charset="-122"/>
              </a:rPr>
              <a:t>, _, _, L</a:t>
            </a:r>
            <a:r>
              <a:rPr lang="zh-CN" altLang="en-US" sz="2400" dirty="0">
                <a:latin typeface="Arial" panose="020B0604020202020204" pitchFamily="34" charset="0"/>
                <a:ea typeface="华文细黑" panose="02010600040101010101" pitchFamily="2" charset="-122"/>
              </a:rPr>
              <a:t>）   </a:t>
            </a:r>
            <a:r>
              <a:rPr lang="en-US" altLang="zh-CN" sz="2400" dirty="0">
                <a:latin typeface="Arial" panose="020B0604020202020204" pitchFamily="34" charset="0"/>
                <a:ea typeface="华文细黑" panose="02010600040101010101" pitchFamily="2" charset="-122"/>
              </a:rPr>
              <a:t>, </a:t>
            </a:r>
            <a:r>
              <a:rPr lang="zh-CN" altLang="en-US" sz="2400" dirty="0">
                <a:latin typeface="Arial" panose="020B0604020202020204" pitchFamily="34" charset="0"/>
                <a:ea typeface="华文细黑" panose="02010600040101010101" pitchFamily="2" charset="-122"/>
              </a:rPr>
              <a:t>也可写成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L   </a:t>
            </a:r>
            <a:endParaRPr lang="en-US" altLang="zh-CN" sz="2400" dirty="0">
              <a:latin typeface="Arial" panose="020B0604020202020204" pitchFamily="34" charset="0"/>
              <a:ea typeface="华文细黑" panose="02010600040101010101" pitchFamily="2" charset="-122"/>
            </a:endParaRPr>
          </a:p>
          <a:p>
            <a:pPr eaLnBrk="1" hangingPunct="1"/>
            <a:endParaRPr lang="en-US" altLang="zh-CN" sz="2400" dirty="0">
              <a:latin typeface="Arial" panose="020B0604020202020204" pitchFamily="34" charset="0"/>
              <a:ea typeface="华文细黑" panose="02010600040101010101" pitchFamily="2" charset="-122"/>
            </a:endParaRPr>
          </a:p>
          <a:p>
            <a:pPr eaLnBrk="1" hangingPunct="1"/>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j</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 A, B, L</a:t>
            </a:r>
            <a:r>
              <a:rPr lang="zh-CN" altLang="en-US" sz="2400" dirty="0">
                <a:latin typeface="Arial" panose="020B0604020202020204" pitchFamily="34" charset="0"/>
                <a:ea typeface="华文细黑" panose="02010600040101010101" pitchFamily="2" charset="-122"/>
              </a:rPr>
              <a:t>）  </a:t>
            </a:r>
            <a:r>
              <a:rPr lang="en-US" altLang="zh-CN" sz="2400" dirty="0">
                <a:latin typeface="Arial" panose="020B0604020202020204" pitchFamily="34" charset="0"/>
                <a:ea typeface="华文细黑" panose="02010600040101010101" pitchFamily="2" charset="-122"/>
              </a:rPr>
              <a:t>, </a:t>
            </a:r>
            <a:r>
              <a:rPr lang="zh-CN" altLang="en-US" sz="2400" dirty="0">
                <a:latin typeface="Arial" panose="020B0604020202020204" pitchFamily="34" charset="0"/>
                <a:ea typeface="华文细黑" panose="02010600040101010101" pitchFamily="2" charset="-122"/>
              </a:rPr>
              <a:t>也可写成 </a:t>
            </a:r>
            <a:r>
              <a:rPr lang="en-US" altLang="zh-CN" sz="2400" dirty="0">
                <a:latin typeface="Arial" panose="020B0604020202020204" pitchFamily="34" charset="0"/>
                <a:ea typeface="华文细黑" panose="02010600040101010101" pitchFamily="2" charset="-122"/>
              </a:rPr>
              <a:t>if A </a:t>
            </a:r>
            <a:r>
              <a:rPr lang="zh-CN" altLang="en-US" sz="2400" dirty="0">
                <a:latin typeface="Arial" panose="020B0604020202020204" pitchFamily="34" charset="0"/>
                <a:ea typeface="华文细黑" panose="02010600040101010101" pitchFamily="2" charset="-122"/>
              </a:rPr>
              <a:t>＜ </a:t>
            </a:r>
            <a:r>
              <a:rPr lang="en-US" altLang="zh-CN" sz="2400" dirty="0">
                <a:latin typeface="Arial" panose="020B0604020202020204" pitchFamily="34" charset="0"/>
                <a:ea typeface="华文细黑" panose="02010600040101010101" pitchFamily="2" charset="-122"/>
              </a:rPr>
              <a:t>B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L</a:t>
            </a:r>
            <a:endParaRPr lang="en-US" altLang="zh-CN" sz="2400" dirty="0">
              <a:latin typeface="Arial" panose="020B0604020202020204" pitchFamily="34" charset="0"/>
              <a:ea typeface="华文细黑" panose="02010600040101010101" pitchFamily="2" charset="-122"/>
            </a:endParaRPr>
          </a:p>
          <a:p>
            <a:pPr eaLnBrk="1" hangingPunct="1"/>
            <a:endParaRPr lang="en-US" altLang="zh-CN" sz="2400" dirty="0">
              <a:latin typeface="Arial" panose="020B0604020202020204" pitchFamily="34" charset="0"/>
              <a:ea typeface="华文细黑" panose="02010600040101010101" pitchFamily="2" charset="-122"/>
            </a:endParaRPr>
          </a:p>
          <a:p>
            <a:pPr eaLnBrk="1" hangingPunct="1"/>
            <a:r>
              <a:rPr lang="zh-CN" altLang="en-US" sz="2400" dirty="0">
                <a:latin typeface="Arial" panose="020B0604020202020204" pitchFamily="34" charset="0"/>
                <a:ea typeface="华文细黑" panose="02010600040101010101" pitchFamily="2" charset="-122"/>
              </a:rPr>
              <a:t>（</a:t>
            </a:r>
            <a:r>
              <a:rPr lang="en-US" altLang="zh-CN" sz="2400" dirty="0" err="1">
                <a:latin typeface="Arial" panose="020B0604020202020204" pitchFamily="34" charset="0"/>
                <a:ea typeface="华文细黑" panose="02010600040101010101" pitchFamily="2" charset="-122"/>
              </a:rPr>
              <a:t>jnz</a:t>
            </a:r>
            <a:r>
              <a:rPr lang="en-US" altLang="zh-CN" sz="2400" dirty="0">
                <a:latin typeface="Arial" panose="020B0604020202020204" pitchFamily="34" charset="0"/>
                <a:ea typeface="华文细黑" panose="02010600040101010101" pitchFamily="2" charset="-122"/>
              </a:rPr>
              <a:t>, A, _, L</a:t>
            </a:r>
            <a:r>
              <a:rPr lang="zh-CN" altLang="en-US" sz="2400" dirty="0">
                <a:latin typeface="Arial" panose="020B0604020202020204" pitchFamily="34" charset="0"/>
                <a:ea typeface="华文细黑" panose="02010600040101010101" pitchFamily="2" charset="-122"/>
              </a:rPr>
              <a:t>）  </a:t>
            </a:r>
            <a:r>
              <a:rPr lang="en-US" altLang="zh-CN" sz="2400" dirty="0">
                <a:latin typeface="Arial" panose="020B0604020202020204" pitchFamily="34" charset="0"/>
                <a:ea typeface="华文细黑" panose="02010600040101010101" pitchFamily="2" charset="-122"/>
              </a:rPr>
              <a:t>, </a:t>
            </a:r>
            <a:r>
              <a:rPr lang="zh-CN" altLang="en-US" sz="2400" dirty="0">
                <a:latin typeface="Arial" panose="020B0604020202020204" pitchFamily="34" charset="0"/>
                <a:ea typeface="华文细黑" panose="02010600040101010101" pitchFamily="2" charset="-122"/>
              </a:rPr>
              <a:t>也写成 </a:t>
            </a:r>
            <a:r>
              <a:rPr lang="en-US" altLang="zh-CN" sz="2400" dirty="0">
                <a:latin typeface="Arial" panose="020B0604020202020204" pitchFamily="34" charset="0"/>
                <a:ea typeface="华文细黑" panose="02010600040101010101" pitchFamily="2" charset="-122"/>
              </a:rPr>
              <a:t>if A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L</a:t>
            </a:r>
            <a:endParaRPr lang="en-US" altLang="zh-CN" sz="2400" dirty="0">
              <a:latin typeface="Arial" panose="020B0604020202020204" pitchFamily="34" charset="0"/>
              <a:ea typeface="华文细黑" panose="02010600040101010101" pitchFamily="2" charset="-122"/>
            </a:endParaRPr>
          </a:p>
          <a:p>
            <a:pPr eaLnBrk="1" hangingPunct="1"/>
            <a:endParaRPr lang="zh-CN" altLang="en-US" sz="2400" dirty="0">
              <a:latin typeface="Arial" panose="020B0604020202020204" pitchFamily="34" charset="0"/>
              <a:ea typeface="华文细黑" panose="02010600040101010101" pitchFamily="2" charset="-122"/>
            </a:endParaRPr>
          </a:p>
        </p:txBody>
      </p:sp>
      <p:sp>
        <p:nvSpPr>
          <p:cNvPr id="142341" name="Rectangle 5"/>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Garamond" panose="02020404030301010803" pitchFamily="18" charset="0"/>
                <a:ea typeface="华文细黑" panose="02010600040101010101" pitchFamily="2" charset="-122"/>
              </a:rPr>
              <a:t>三、四元式</a:t>
            </a:r>
            <a:endParaRPr lang="zh-CN" altLang="en-US" sz="3200" b="1">
              <a:solidFill>
                <a:srgbClr val="000066"/>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42340">
                                            <p:txEl>
                                              <p:pRg st="2" end="2"/>
                                            </p:txEl>
                                          </p:spTgt>
                                        </p:tgtEl>
                                        <p:attrNameLst>
                                          <p:attrName>style.visibility</p:attrName>
                                        </p:attrNameLst>
                                      </p:cBhvr>
                                      <p:to>
                                        <p:strVal val="visible"/>
                                      </p:to>
                                    </p:set>
                                    <p:anim calcmode="lin" valueType="num">
                                      <p:cBhvr>
                                        <p:cTn id="7" dur="1000" fill="hold"/>
                                        <p:tgtEl>
                                          <p:spTgt spid="142340">
                                            <p:txEl>
                                              <p:pRg st="2" end="2"/>
                                            </p:txEl>
                                          </p:spTgt>
                                        </p:tgtEl>
                                        <p:attrNameLst>
                                          <p:attrName>ppt_w</p:attrName>
                                        </p:attrNameLst>
                                      </p:cBhvr>
                                      <p:tavLst>
                                        <p:tav tm="0">
                                          <p:val>
                                            <p:strVal val="#ppt_w+.3"/>
                                          </p:val>
                                        </p:tav>
                                        <p:tav tm="100000">
                                          <p:val>
                                            <p:strVal val="#ppt_w"/>
                                          </p:val>
                                        </p:tav>
                                      </p:tavLst>
                                    </p:anim>
                                    <p:anim calcmode="lin" valueType="num">
                                      <p:cBhvr>
                                        <p:cTn id="8" dur="1000" fill="hold"/>
                                        <p:tgtEl>
                                          <p:spTgt spid="142340">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142340">
                                            <p:txEl>
                                              <p:pRg st="2" end="2"/>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2340">
                                            <p:txEl>
                                              <p:pRg st="4" end="4"/>
                                            </p:txEl>
                                          </p:spTgt>
                                        </p:tgtEl>
                                        <p:attrNameLst>
                                          <p:attrName>style.visibility</p:attrName>
                                        </p:attrNameLst>
                                      </p:cBhvr>
                                      <p:to>
                                        <p:strVal val="visible"/>
                                      </p:to>
                                    </p:set>
                                    <p:anim calcmode="lin" valueType="num">
                                      <p:cBhvr>
                                        <p:cTn id="12" dur="1000" fill="hold"/>
                                        <p:tgtEl>
                                          <p:spTgt spid="142340">
                                            <p:txEl>
                                              <p:pRg st="4" end="4"/>
                                            </p:txEl>
                                          </p:spTgt>
                                        </p:tgtEl>
                                        <p:attrNameLst>
                                          <p:attrName>ppt_w</p:attrName>
                                        </p:attrNameLst>
                                      </p:cBhvr>
                                      <p:tavLst>
                                        <p:tav tm="0">
                                          <p:val>
                                            <p:strVal val="#ppt_w+.3"/>
                                          </p:val>
                                        </p:tav>
                                        <p:tav tm="100000">
                                          <p:val>
                                            <p:strVal val="#ppt_w"/>
                                          </p:val>
                                        </p:tav>
                                      </p:tavLst>
                                    </p:anim>
                                    <p:anim calcmode="lin" valueType="num">
                                      <p:cBhvr>
                                        <p:cTn id="13" dur="1000" fill="hold"/>
                                        <p:tgtEl>
                                          <p:spTgt spid="142340">
                                            <p:txEl>
                                              <p:pRg st="4" end="4"/>
                                            </p:txEl>
                                          </p:spTgt>
                                        </p:tgtEl>
                                        <p:attrNameLst>
                                          <p:attrName>ppt_h</p:attrName>
                                        </p:attrNameLst>
                                      </p:cBhvr>
                                      <p:tavLst>
                                        <p:tav tm="0">
                                          <p:val>
                                            <p:strVal val="#ppt_h"/>
                                          </p:val>
                                        </p:tav>
                                        <p:tav tm="100000">
                                          <p:val>
                                            <p:strVal val="#ppt_h"/>
                                          </p:val>
                                        </p:tav>
                                      </p:tavLst>
                                    </p:anim>
                                    <p:animEffect transition="in" filter="fade">
                                      <p:cBhvr>
                                        <p:cTn id="14" dur="1000"/>
                                        <p:tgtEl>
                                          <p:spTgt spid="142340">
                                            <p:txEl>
                                              <p:pRg st="4" end="4"/>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142340">
                                            <p:txEl>
                                              <p:pRg st="6" end="6"/>
                                            </p:txEl>
                                          </p:spTgt>
                                        </p:tgtEl>
                                        <p:attrNameLst>
                                          <p:attrName>style.visibility</p:attrName>
                                        </p:attrNameLst>
                                      </p:cBhvr>
                                      <p:to>
                                        <p:strVal val="visible"/>
                                      </p:to>
                                    </p:set>
                                    <p:anim calcmode="lin" valueType="num">
                                      <p:cBhvr>
                                        <p:cTn id="17" dur="1000" fill="hold"/>
                                        <p:tgtEl>
                                          <p:spTgt spid="142340">
                                            <p:txEl>
                                              <p:pRg st="6" end="6"/>
                                            </p:txEl>
                                          </p:spTgt>
                                        </p:tgtEl>
                                        <p:attrNameLst>
                                          <p:attrName>ppt_w</p:attrName>
                                        </p:attrNameLst>
                                      </p:cBhvr>
                                      <p:tavLst>
                                        <p:tav tm="0">
                                          <p:val>
                                            <p:strVal val="#ppt_w+.3"/>
                                          </p:val>
                                        </p:tav>
                                        <p:tav tm="100000">
                                          <p:val>
                                            <p:strVal val="#ppt_w"/>
                                          </p:val>
                                        </p:tav>
                                      </p:tavLst>
                                    </p:anim>
                                    <p:anim calcmode="lin" valueType="num">
                                      <p:cBhvr>
                                        <p:cTn id="18" dur="1000" fill="hold"/>
                                        <p:tgtEl>
                                          <p:spTgt spid="142340">
                                            <p:txEl>
                                              <p:pRg st="6" end="6"/>
                                            </p:txEl>
                                          </p:spTgt>
                                        </p:tgtEl>
                                        <p:attrNameLst>
                                          <p:attrName>ppt_h</p:attrName>
                                        </p:attrNameLst>
                                      </p:cBhvr>
                                      <p:tavLst>
                                        <p:tav tm="0">
                                          <p:val>
                                            <p:strVal val="#ppt_h"/>
                                          </p:val>
                                        </p:tav>
                                        <p:tav tm="100000">
                                          <p:val>
                                            <p:strVal val="#ppt_h"/>
                                          </p:val>
                                        </p:tav>
                                      </p:tavLst>
                                    </p:anim>
                                    <p:animEffect transition="in" filter="fade">
                                      <p:cBhvr>
                                        <p:cTn id="19" dur="1000"/>
                                        <p:tgtEl>
                                          <p:spTgt spid="142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F566030-0415-449B-A0CD-439682111093}"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44387" name="Text Box 2"/>
          <p:cNvSpPr txBox="1">
            <a:spLocks noChangeArrowheads="1"/>
          </p:cNvSpPr>
          <p:nvPr/>
        </p:nvSpPr>
        <p:spPr bwMode="auto">
          <a:xfrm>
            <a:off x="250825" y="2565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latin typeface="Arial" panose="020B0604020202020204" pitchFamily="34" charset="0"/>
              <a:ea typeface="华文细黑" panose="02010600040101010101" pitchFamily="2" charset="-122"/>
            </a:endParaRPr>
          </a:p>
        </p:txBody>
      </p:sp>
      <p:sp>
        <p:nvSpPr>
          <p:cNvPr id="144388" name="Text Box 3"/>
          <p:cNvSpPr txBox="1">
            <a:spLocks noChangeArrowheads="1"/>
          </p:cNvSpPr>
          <p:nvPr/>
        </p:nvSpPr>
        <p:spPr bwMode="auto">
          <a:xfrm>
            <a:off x="650875" y="1360488"/>
            <a:ext cx="8137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latin typeface="Arial" panose="020B0604020202020204" pitchFamily="34" charset="0"/>
                <a:ea typeface="华文细黑" panose="02010600040101010101" pitchFamily="2" charset="-122"/>
              </a:rPr>
              <a:t>例如：</a:t>
            </a:r>
            <a:r>
              <a:rPr lang="en-US" altLang="zh-CN" sz="2400">
                <a:latin typeface="Arial" panose="020B0604020202020204" pitchFamily="34" charset="0"/>
                <a:ea typeface="华文细黑" panose="02010600040101010101" pitchFamily="2" charset="-122"/>
              </a:rPr>
              <a:t>if E or (B&lt;C) then S1 else S2</a:t>
            </a:r>
            <a:endParaRPr lang="en-US" altLang="zh-CN" sz="2400">
              <a:latin typeface="Arial" panose="020B0604020202020204" pitchFamily="34" charset="0"/>
              <a:ea typeface="华文细黑" panose="02010600040101010101" pitchFamily="2" charset="-122"/>
            </a:endParaRPr>
          </a:p>
          <a:p>
            <a:pPr eaLnBrk="1" hangingPunct="1"/>
            <a:r>
              <a:rPr lang="zh-CN" altLang="en-US" sz="2400">
                <a:latin typeface="Arial" panose="020B0604020202020204" pitchFamily="34" charset="0"/>
                <a:ea typeface="华文细黑" panose="02010600040101010101" pitchFamily="2" charset="-122"/>
              </a:rPr>
              <a:t>　　　经翻译后，可得如下的四元式序列：</a:t>
            </a:r>
            <a:endParaRPr lang="zh-CN" altLang="en-US" sz="2400">
              <a:latin typeface="Arial" panose="020B0604020202020204" pitchFamily="34" charset="0"/>
              <a:ea typeface="华文细黑" panose="02010600040101010101" pitchFamily="2" charset="-122"/>
            </a:endParaRPr>
          </a:p>
          <a:p>
            <a:pPr eaLnBrk="1" hangingPunct="1"/>
            <a:endParaRPr lang="zh-CN" altLang="en-US" sz="2400">
              <a:latin typeface="Arial" panose="020B0604020202020204" pitchFamily="34" charset="0"/>
              <a:ea typeface="华文细黑" panose="02010600040101010101" pitchFamily="2" charset="-122"/>
            </a:endParaRPr>
          </a:p>
        </p:txBody>
      </p:sp>
      <p:sp>
        <p:nvSpPr>
          <p:cNvPr id="714756" name="Text Box 4"/>
          <p:cNvSpPr txBox="1">
            <a:spLocks noChangeArrowheads="1"/>
          </p:cNvSpPr>
          <p:nvPr/>
        </p:nvSpPr>
        <p:spPr bwMode="auto">
          <a:xfrm>
            <a:off x="537592" y="2132856"/>
            <a:ext cx="7994848" cy="3933384"/>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1</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jnz,E,-,</a:t>
            </a:r>
            <a:r>
              <a:rPr lang="en-US" altLang="zh-CN" sz="2400" dirty="0">
                <a:solidFill>
                  <a:srgbClr val="FF0000"/>
                </a:solidFill>
                <a:latin typeface="Arial" panose="020B0604020202020204" pitchFamily="34" charset="0"/>
                <a:ea typeface="华文细黑" panose="02010600040101010101" pitchFamily="2" charset="-122"/>
              </a:rPr>
              <a:t>5</a:t>
            </a:r>
            <a:r>
              <a:rPr lang="zh-CN" altLang="en-US" sz="2400" dirty="0">
                <a:latin typeface="Arial" panose="020B0604020202020204" pitchFamily="34" charset="0"/>
                <a:ea typeface="华文细黑" panose="02010600040101010101" pitchFamily="2" charset="-122"/>
              </a:rPr>
              <a:t>）</a:t>
            </a:r>
            <a:endParaRPr lang="zh-CN" altLang="en-US" sz="2400" dirty="0">
              <a:latin typeface="Arial" panose="020B0604020202020204" pitchFamily="34" charset="0"/>
              <a:ea typeface="华文细黑" panose="02010600040101010101" pitchFamily="2" charset="-122"/>
            </a:endParaRPr>
          </a:p>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2</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j,-,-,</a:t>
            </a:r>
            <a:r>
              <a:rPr lang="en-US" altLang="zh-CN" sz="2400" dirty="0">
                <a:solidFill>
                  <a:srgbClr val="0000FF"/>
                </a:solidFill>
                <a:latin typeface="Arial" panose="020B0604020202020204" pitchFamily="34" charset="0"/>
                <a:ea typeface="华文细黑" panose="02010600040101010101" pitchFamily="2" charset="-122"/>
              </a:rPr>
              <a:t>3</a:t>
            </a:r>
            <a:r>
              <a:rPr lang="zh-CN" altLang="en-US" sz="2400" dirty="0">
                <a:latin typeface="Arial" panose="020B0604020202020204" pitchFamily="34" charset="0"/>
                <a:ea typeface="华文细黑" panose="02010600040101010101" pitchFamily="2" charset="-122"/>
              </a:rPr>
              <a:t>）</a:t>
            </a:r>
            <a:endParaRPr lang="zh-CN" altLang="en-US" sz="2400" dirty="0">
              <a:latin typeface="Arial" panose="020B0604020202020204" pitchFamily="34" charset="0"/>
              <a:ea typeface="华文细黑" panose="02010600040101010101" pitchFamily="2" charset="-122"/>
            </a:endParaRPr>
          </a:p>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3</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j&lt;,B,C,</a:t>
            </a:r>
            <a:r>
              <a:rPr lang="en-US" altLang="zh-CN" sz="2400" dirty="0">
                <a:solidFill>
                  <a:srgbClr val="FF0000"/>
                </a:solidFill>
                <a:latin typeface="Arial" panose="020B0604020202020204" pitchFamily="34" charset="0"/>
                <a:ea typeface="华文细黑" panose="02010600040101010101" pitchFamily="2" charset="-122"/>
              </a:rPr>
              <a:t>5</a:t>
            </a:r>
            <a:r>
              <a:rPr lang="zh-CN" altLang="en-US" sz="2400" dirty="0">
                <a:latin typeface="Arial" panose="020B0604020202020204" pitchFamily="34" charset="0"/>
                <a:ea typeface="华文细黑" panose="02010600040101010101" pitchFamily="2" charset="-122"/>
              </a:rPr>
              <a:t>）</a:t>
            </a:r>
            <a:endParaRPr lang="zh-CN" altLang="en-US" sz="2400" dirty="0">
              <a:latin typeface="Arial" panose="020B0604020202020204" pitchFamily="34" charset="0"/>
              <a:ea typeface="华文细黑" panose="02010600040101010101" pitchFamily="2" charset="-122"/>
            </a:endParaRPr>
          </a:p>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4</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j,-,-,</a:t>
            </a:r>
            <a:r>
              <a:rPr lang="en-US" altLang="zh-CN" sz="2400" b="1" dirty="0">
                <a:latin typeface="Arial" panose="020B0604020202020204" pitchFamily="34" charset="0"/>
                <a:ea typeface="华文细黑" panose="02010600040101010101" pitchFamily="2" charset="-122"/>
              </a:rPr>
              <a:t>p+1</a:t>
            </a:r>
            <a:r>
              <a:rPr lang="zh-CN" altLang="en-US" sz="2400" dirty="0">
                <a:latin typeface="Arial" panose="020B0604020202020204" pitchFamily="34" charset="0"/>
                <a:ea typeface="华文细黑" panose="02010600040101010101" pitchFamily="2" charset="-122"/>
              </a:rPr>
              <a:t>）</a:t>
            </a:r>
            <a:endParaRPr lang="zh-CN" altLang="en-US" sz="2400" dirty="0">
              <a:latin typeface="Arial" panose="020B0604020202020204" pitchFamily="34" charset="0"/>
              <a:ea typeface="华文细黑" panose="02010600040101010101" pitchFamily="2" charset="-122"/>
            </a:endParaRPr>
          </a:p>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5</a:t>
            </a:r>
            <a:r>
              <a:rPr lang="zh-CN" altLang="en-US" sz="2400" dirty="0">
                <a:latin typeface="Arial" panose="020B0604020202020204" pitchFamily="34" charset="0"/>
                <a:ea typeface="华文细黑" panose="02010600040101010101" pitchFamily="2" charset="-122"/>
              </a:rPr>
              <a:t>） 与</a:t>
            </a:r>
            <a:r>
              <a:rPr lang="en-US" altLang="zh-CN" sz="2400" dirty="0">
                <a:latin typeface="Arial" panose="020B0604020202020204" pitchFamily="34" charset="0"/>
                <a:ea typeface="华文细黑" panose="02010600040101010101" pitchFamily="2" charset="-122"/>
              </a:rPr>
              <a:t>S1</a:t>
            </a:r>
            <a:r>
              <a:rPr lang="zh-CN" altLang="en-US" sz="2400" dirty="0">
                <a:latin typeface="Arial" panose="020B0604020202020204" pitchFamily="34" charset="0"/>
                <a:ea typeface="华文细黑" panose="02010600040101010101" pitchFamily="2" charset="-122"/>
              </a:rPr>
              <a:t>相应的四元式序列</a:t>
            </a:r>
            <a:endParaRPr lang="zh-CN" altLang="en-US" sz="2400" dirty="0">
              <a:latin typeface="Arial" panose="020B0604020202020204" pitchFamily="34" charset="0"/>
              <a:ea typeface="华文细黑" panose="02010600040101010101" pitchFamily="2" charset="-122"/>
            </a:endParaRPr>
          </a:p>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p</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j,-,-,</a:t>
            </a:r>
            <a:r>
              <a:rPr lang="en-US" altLang="zh-CN" sz="2400" b="1" dirty="0">
                <a:latin typeface="Arial" panose="020B0604020202020204" pitchFamily="34" charset="0"/>
                <a:ea typeface="华文细黑" panose="02010600040101010101" pitchFamily="2" charset="-122"/>
              </a:rPr>
              <a:t>q</a:t>
            </a:r>
            <a:r>
              <a:rPr lang="zh-CN" altLang="en-US" sz="2400" dirty="0">
                <a:latin typeface="Arial" panose="020B0604020202020204" pitchFamily="34" charset="0"/>
                <a:ea typeface="华文细黑" panose="02010600040101010101" pitchFamily="2" charset="-122"/>
              </a:rPr>
              <a:t>）</a:t>
            </a:r>
            <a:endParaRPr lang="zh-CN" altLang="en-US" sz="2400" dirty="0">
              <a:latin typeface="Arial" panose="020B0604020202020204" pitchFamily="34" charset="0"/>
              <a:ea typeface="华文细黑" panose="02010600040101010101" pitchFamily="2" charset="-122"/>
            </a:endParaRPr>
          </a:p>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p+1</a:t>
            </a:r>
            <a:r>
              <a:rPr lang="zh-CN" altLang="en-US" sz="2400" dirty="0">
                <a:latin typeface="Arial" panose="020B0604020202020204" pitchFamily="34" charset="0"/>
                <a:ea typeface="华文细黑" panose="02010600040101010101" pitchFamily="2" charset="-122"/>
              </a:rPr>
              <a:t>）与</a:t>
            </a:r>
            <a:r>
              <a:rPr lang="en-US" altLang="zh-CN" sz="2400" dirty="0">
                <a:latin typeface="Arial" panose="020B0604020202020204" pitchFamily="34" charset="0"/>
                <a:ea typeface="华文细黑" panose="02010600040101010101" pitchFamily="2" charset="-122"/>
              </a:rPr>
              <a:t>S2</a:t>
            </a:r>
            <a:r>
              <a:rPr lang="zh-CN" altLang="en-US" sz="2400" dirty="0">
                <a:latin typeface="Arial" panose="020B0604020202020204" pitchFamily="34" charset="0"/>
                <a:ea typeface="华文细黑" panose="02010600040101010101" pitchFamily="2" charset="-122"/>
              </a:rPr>
              <a:t>相应的四元式序列</a:t>
            </a:r>
            <a:endParaRPr lang="zh-CN" altLang="en-US" sz="2400" dirty="0">
              <a:latin typeface="Arial" panose="020B0604020202020204" pitchFamily="34" charset="0"/>
              <a:ea typeface="华文细黑" panose="02010600040101010101" pitchFamily="2" charset="-122"/>
            </a:endParaRPr>
          </a:p>
          <a:p>
            <a:pPr eaLnBrk="1" hangingPunct="1">
              <a:lnSpc>
                <a:spcPct val="130000"/>
              </a:lnSpc>
            </a:pP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q</a:t>
            </a:r>
            <a:r>
              <a:rPr lang="zh-CN" altLang="en-US" sz="2400" dirty="0">
                <a:latin typeface="Arial" panose="020B0604020202020204" pitchFamily="34" charset="0"/>
                <a:ea typeface="华文细黑" panose="02010600040101010101" pitchFamily="2" charset="-122"/>
              </a:rPr>
              <a:t>）</a:t>
            </a:r>
            <a:r>
              <a:rPr lang="en-US" altLang="zh-CN" sz="2400" dirty="0">
                <a:latin typeface="Arial" panose="020B0604020202020204" pitchFamily="34" charset="0"/>
                <a:ea typeface="华文细黑" panose="02010600040101010101" pitchFamily="2" charset="-122"/>
              </a:rPr>
              <a:t>…</a:t>
            </a:r>
            <a:endParaRPr lang="zh-CN" altLang="en-US" sz="1800" dirty="0">
              <a:latin typeface="Arial" panose="020B0604020202020204" pitchFamily="34" charset="0"/>
              <a:ea typeface="华文细黑" panose="02010600040101010101" pitchFamily="2" charset="-122"/>
            </a:endParaRPr>
          </a:p>
        </p:txBody>
      </p:sp>
      <p:sp>
        <p:nvSpPr>
          <p:cNvPr id="144390" name="Rectangle 5"/>
          <p:cNvSpPr>
            <a:spLocks noChangeArrowheads="1"/>
          </p:cNvSpPr>
          <p:nvPr/>
        </p:nvSpPr>
        <p:spPr bwMode="auto">
          <a:xfrm>
            <a:off x="457200" y="277813"/>
            <a:ext cx="82184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66"/>
                </a:solidFill>
                <a:latin typeface="Garamond" panose="02020404030301010803" pitchFamily="18" charset="0"/>
                <a:ea typeface="华文细黑" panose="02010600040101010101" pitchFamily="2" charset="-122"/>
              </a:rPr>
              <a:t>三、四元式</a:t>
            </a:r>
            <a:endParaRPr lang="zh-CN" altLang="en-US" sz="3200" b="1">
              <a:solidFill>
                <a:srgbClr val="000066"/>
              </a:solidFill>
              <a:latin typeface="Garamond" panose="02020404030301010803"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4756"/>
                                        </p:tgtEl>
                                        <p:attrNameLst>
                                          <p:attrName>style.visibility</p:attrName>
                                        </p:attrNameLst>
                                      </p:cBhvr>
                                      <p:to>
                                        <p:strVal val="visible"/>
                                      </p:to>
                                    </p:set>
                                    <p:animEffect transition="in" filter="dissolve">
                                      <p:cBhvr>
                                        <p:cTn id="7" dur="500"/>
                                        <p:tgtEl>
                                          <p:spTgt spid="71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66572C3-EAB8-41AE-890B-15DFCEC9AB52}"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46435" name="Rectangle 2"/>
          <p:cNvSpPr>
            <a:spLocks noGrp="1" noChangeArrowheads="1"/>
          </p:cNvSpPr>
          <p:nvPr>
            <p:ph type="body" idx="1"/>
          </p:nvPr>
        </p:nvSpPr>
        <p:spPr>
          <a:xfrm>
            <a:off x="468313" y="188913"/>
            <a:ext cx="8207375" cy="863600"/>
          </a:xfrm>
        </p:spPr>
        <p:txBody>
          <a:bodyPr/>
          <a:lstStyle/>
          <a:p>
            <a:pPr eaLnBrk="1" hangingPunct="1">
              <a:lnSpc>
                <a:spcPct val="120000"/>
              </a:lnSpc>
              <a:buFont typeface="Wingdings" panose="05000000000000000000" pitchFamily="2" charset="2"/>
              <a:buNone/>
            </a:pPr>
            <a:r>
              <a:rPr lang="zh-CN" altLang="en-US" sz="3200" b="1">
                <a:solidFill>
                  <a:srgbClr val="000066"/>
                </a:solidFill>
                <a:sym typeface="Wingdings" panose="05000000000000000000" pitchFamily="2" charset="2"/>
              </a:rPr>
              <a:t>四、抽象机代码</a:t>
            </a:r>
            <a:endParaRPr lang="en-US" altLang="zh-CN" sz="3200" b="1">
              <a:solidFill>
                <a:srgbClr val="000066"/>
              </a:solidFill>
            </a:endParaRPr>
          </a:p>
        </p:txBody>
      </p:sp>
      <p:grpSp>
        <p:nvGrpSpPr>
          <p:cNvPr id="2" name="Group 3"/>
          <p:cNvGrpSpPr/>
          <p:nvPr/>
        </p:nvGrpSpPr>
        <p:grpSpPr bwMode="auto">
          <a:xfrm>
            <a:off x="899592" y="2708920"/>
            <a:ext cx="7686675" cy="701675"/>
            <a:chOff x="669" y="3294"/>
            <a:chExt cx="4842" cy="442"/>
          </a:xfrm>
          <a:solidFill>
            <a:schemeClr val="accent1">
              <a:lumMod val="40000"/>
              <a:lumOff val="60000"/>
            </a:schemeClr>
          </a:solidFill>
        </p:grpSpPr>
        <p:sp>
          <p:nvSpPr>
            <p:cNvPr id="146439" name="Rectangle 4"/>
            <p:cNvSpPr>
              <a:spLocks noChangeArrowheads="1"/>
            </p:cNvSpPr>
            <p:nvPr/>
          </p:nvSpPr>
          <p:spPr bwMode="auto">
            <a:xfrm>
              <a:off x="2381" y="3385"/>
              <a:ext cx="817" cy="317"/>
            </a:xfrm>
            <a:prstGeom prst="rect">
              <a:avLst/>
            </a:prstGeom>
            <a:grpFill/>
            <a:ln w="9525" algn="ctr">
              <a:noFill/>
              <a:miter lim="800000"/>
            </a:ln>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dirty="0">
                  <a:ea typeface="华文细黑" panose="02010600040101010101" pitchFamily="2" charset="-122"/>
                </a:rPr>
                <a:t>PL/0</a:t>
              </a:r>
              <a:r>
                <a:rPr lang="zh-CN" altLang="en-US" sz="2000" dirty="0">
                  <a:ea typeface="华文细黑" panose="02010600040101010101" pitchFamily="2" charset="-122"/>
                </a:rPr>
                <a:t>编译器</a:t>
              </a:r>
              <a:endParaRPr lang="zh-CN" altLang="en-US" sz="2000" dirty="0">
                <a:ea typeface="华文细黑" panose="02010600040101010101" pitchFamily="2" charset="-122"/>
              </a:endParaRPr>
            </a:p>
          </p:txBody>
        </p:sp>
        <p:sp>
          <p:nvSpPr>
            <p:cNvPr id="146440" name="Text Box 5"/>
            <p:cNvSpPr txBox="1">
              <a:spLocks noChangeArrowheads="1"/>
            </p:cNvSpPr>
            <p:nvPr/>
          </p:nvSpPr>
          <p:spPr bwMode="auto">
            <a:xfrm>
              <a:off x="669" y="3383"/>
              <a:ext cx="1067"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华文细黑" panose="02010600040101010101" pitchFamily="2" charset="-122"/>
                </a:rPr>
                <a:t>PL/0</a:t>
              </a:r>
              <a:r>
                <a:rPr lang="zh-CN" altLang="en-US" sz="2000">
                  <a:ea typeface="华文细黑" panose="02010600040101010101" pitchFamily="2" charset="-122"/>
                </a:rPr>
                <a:t>语言程序</a:t>
              </a:r>
              <a:endParaRPr lang="zh-CN" altLang="en-US" sz="2000">
                <a:ea typeface="华文细黑" panose="02010600040101010101" pitchFamily="2" charset="-122"/>
              </a:endParaRPr>
            </a:p>
          </p:txBody>
        </p:sp>
        <p:sp>
          <p:nvSpPr>
            <p:cNvPr id="146441" name="Text Box 6"/>
            <p:cNvSpPr txBox="1">
              <a:spLocks noChangeArrowheads="1"/>
            </p:cNvSpPr>
            <p:nvPr/>
          </p:nvSpPr>
          <p:spPr bwMode="auto">
            <a:xfrm>
              <a:off x="3742" y="3294"/>
              <a:ext cx="1769" cy="4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000">
                  <a:ea typeface="华文细黑" panose="02010600040101010101" pitchFamily="2" charset="-122"/>
                </a:rPr>
                <a:t>类</a:t>
              </a:r>
              <a:r>
                <a:rPr lang="en-US" altLang="zh-CN" sz="2000">
                  <a:ea typeface="华文细黑" panose="02010600040101010101" pitchFamily="2" charset="-122"/>
                </a:rPr>
                <a:t>pcode</a:t>
              </a:r>
              <a:r>
                <a:rPr lang="zh-CN" altLang="en-US" sz="2000">
                  <a:ea typeface="华文细黑" panose="02010600040101010101" pitchFamily="2" charset="-122"/>
                </a:rPr>
                <a:t>代码（假想栈式计算机的汇编语言）</a:t>
              </a:r>
              <a:endParaRPr lang="zh-CN" altLang="en-US" sz="2000">
                <a:ea typeface="华文细黑" panose="02010600040101010101" pitchFamily="2" charset="-122"/>
              </a:endParaRPr>
            </a:p>
          </p:txBody>
        </p:sp>
        <p:sp>
          <p:nvSpPr>
            <p:cNvPr id="146442" name="Line 7"/>
            <p:cNvSpPr>
              <a:spLocks noChangeShapeType="1"/>
            </p:cNvSpPr>
            <p:nvPr/>
          </p:nvSpPr>
          <p:spPr bwMode="auto">
            <a:xfrm>
              <a:off x="1701" y="3521"/>
              <a:ext cx="680" cy="0"/>
            </a:xfrm>
            <a:prstGeom prst="line">
              <a:avLst/>
            </a:prstGeom>
            <a:grpFill/>
            <a:ln w="9525">
              <a:solidFill>
                <a:schemeClr val="tx1"/>
              </a:solidFill>
              <a:round/>
              <a:tailEnd type="triangle" w="med" len="med"/>
            </a:ln>
          </p:spPr>
          <p:txBody>
            <a:bodyPr wrap="none"/>
            <a:lstStyle/>
            <a:p>
              <a:endParaRPr lang="zh-CN" altLang="en-US"/>
            </a:p>
          </p:txBody>
        </p:sp>
        <p:sp>
          <p:nvSpPr>
            <p:cNvPr id="146443" name="Line 8"/>
            <p:cNvSpPr>
              <a:spLocks noChangeShapeType="1"/>
            </p:cNvSpPr>
            <p:nvPr/>
          </p:nvSpPr>
          <p:spPr bwMode="auto">
            <a:xfrm>
              <a:off x="3198" y="3521"/>
              <a:ext cx="635" cy="0"/>
            </a:xfrm>
            <a:prstGeom prst="line">
              <a:avLst/>
            </a:prstGeom>
            <a:grpFill/>
            <a:ln w="9525">
              <a:solidFill>
                <a:schemeClr val="tx1"/>
              </a:solidFill>
              <a:round/>
              <a:tailEnd type="triangle" w="med" len="med"/>
            </a:ln>
          </p:spPr>
          <p:txBody>
            <a:bodyPr wrap="none"/>
            <a:lstStyle/>
            <a:p>
              <a:endParaRPr lang="zh-CN" altLang="en-US"/>
            </a:p>
          </p:txBody>
        </p:sp>
      </p:grpSp>
      <p:sp>
        <p:nvSpPr>
          <p:cNvPr id="146437" name="Text Box 9"/>
          <p:cNvSpPr txBox="1">
            <a:spLocks noChangeArrowheads="1"/>
          </p:cNvSpPr>
          <p:nvPr/>
        </p:nvSpPr>
        <p:spPr bwMode="auto">
          <a:xfrm>
            <a:off x="683568" y="1832298"/>
            <a:ext cx="1093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400" dirty="0">
                <a:ea typeface="华文细黑" panose="02010600040101010101" pitchFamily="2" charset="-122"/>
              </a:rPr>
              <a:t>如：</a:t>
            </a:r>
            <a:endParaRPr lang="zh-CN" altLang="en-US" sz="2400" dirty="0">
              <a:ea typeface="华文细黑" panose="02010600040101010101" pitchFamily="2" charset="-122"/>
            </a:endParaRPr>
          </a:p>
        </p:txBody>
      </p:sp>
      <p:sp>
        <p:nvSpPr>
          <p:cNvPr id="146438" name="Text Box 10"/>
          <p:cNvSpPr txBox="1">
            <a:spLocks noChangeArrowheads="1"/>
          </p:cNvSpPr>
          <p:nvPr/>
        </p:nvSpPr>
        <p:spPr bwMode="auto">
          <a:xfrm>
            <a:off x="6066111" y="3656956"/>
            <a:ext cx="2232025"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dirty="0">
                <a:ea typeface="华文细黑" panose="02010600040101010101" pitchFamily="2" charset="-122"/>
              </a:rPr>
              <a:t>即</a:t>
            </a:r>
            <a:r>
              <a:rPr lang="en-US" altLang="zh-CN" sz="2400" dirty="0">
                <a:ea typeface="华文细黑" panose="02010600040101010101" pitchFamily="2" charset="-122"/>
              </a:rPr>
              <a:t>: </a:t>
            </a:r>
            <a:r>
              <a:rPr lang="zh-CN" altLang="en-US" sz="2400" dirty="0">
                <a:ea typeface="华文细黑" panose="02010600040101010101" pitchFamily="2" charset="-122"/>
              </a:rPr>
              <a:t>抽象机代码</a:t>
            </a:r>
            <a:endParaRPr lang="en-US" altLang="zh-CN" sz="2400" dirty="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46438"/>
                                        </p:tgtEl>
                                        <p:attrNameLst>
                                          <p:attrName>style.visibility</p:attrName>
                                        </p:attrNameLst>
                                      </p:cBhvr>
                                      <p:to>
                                        <p:strVal val="visible"/>
                                      </p:to>
                                    </p:set>
                                    <p:animEffect transition="in" filter="fade">
                                      <p:cBhvr>
                                        <p:cTn id="13"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11AD7F3-9B3C-450B-A7FA-481B4A186F1E}"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48483" name="Rectangle 2"/>
          <p:cNvSpPr>
            <a:spLocks noGrp="1" noChangeArrowheads="1"/>
          </p:cNvSpPr>
          <p:nvPr>
            <p:ph type="title"/>
          </p:nvPr>
        </p:nvSpPr>
        <p:spPr>
          <a:xfrm>
            <a:off x="457200" y="277813"/>
            <a:ext cx="8218488" cy="630237"/>
          </a:xfrm>
        </p:spPr>
        <p:txBody>
          <a:bodyPr/>
          <a:lstStyle/>
          <a:p>
            <a:pPr eaLnBrk="1" hangingPunct="1"/>
            <a:r>
              <a:rPr lang="en-US" altLang="zh-CN" sz="3200" b="1"/>
              <a:t>8.6 </a:t>
            </a:r>
            <a:r>
              <a:rPr lang="zh-CN" altLang="en-US" sz="3200" b="1"/>
              <a:t>赋值语句的翻译</a:t>
            </a:r>
            <a:endParaRPr lang="zh-CN" altLang="en-US" sz="3200" b="1"/>
          </a:p>
        </p:txBody>
      </p:sp>
      <p:sp>
        <p:nvSpPr>
          <p:cNvPr id="753667" name="Rectangle 3"/>
          <p:cNvSpPr>
            <a:spLocks noGrp="1" noChangeArrowheads="1"/>
          </p:cNvSpPr>
          <p:nvPr>
            <p:ph type="body" idx="1"/>
          </p:nvPr>
        </p:nvSpPr>
        <p:spPr>
          <a:xfrm>
            <a:off x="546670" y="1681163"/>
            <a:ext cx="1224980" cy="576262"/>
          </a:xfrm>
        </p:spPr>
        <p:txBody>
          <a:bodyPr/>
          <a:lstStyle/>
          <a:p>
            <a:pPr marL="0" indent="0" eaLnBrk="1" hangingPunct="1">
              <a:buNone/>
            </a:pPr>
            <a:r>
              <a:rPr lang="zh-CN" altLang="en-US" sz="2000" b="1" dirty="0"/>
              <a:t>语义分析</a:t>
            </a:r>
            <a:endParaRPr lang="zh-CN" altLang="en-US" sz="2000" b="1" dirty="0"/>
          </a:p>
        </p:txBody>
      </p:sp>
      <p:sp>
        <p:nvSpPr>
          <p:cNvPr id="753668" name="AutoShape 4"/>
          <p:cNvSpPr/>
          <p:nvPr/>
        </p:nvSpPr>
        <p:spPr bwMode="auto">
          <a:xfrm>
            <a:off x="1763713" y="1557338"/>
            <a:ext cx="144462" cy="792162"/>
          </a:xfrm>
          <a:prstGeom prst="leftBrace">
            <a:avLst>
              <a:gd name="adj1" fmla="val 456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753669" name="Text Box 5"/>
          <p:cNvSpPr txBox="1">
            <a:spLocks noChangeArrowheads="1"/>
          </p:cNvSpPr>
          <p:nvPr/>
        </p:nvSpPr>
        <p:spPr bwMode="auto">
          <a:xfrm>
            <a:off x="1951038" y="1289050"/>
            <a:ext cx="1217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000" b="1">
                <a:ea typeface="华文细黑" panose="02010600040101010101" pitchFamily="2" charset="-122"/>
              </a:rPr>
              <a:t>语义检查</a:t>
            </a:r>
            <a:endParaRPr lang="zh-CN" altLang="en-US" sz="2000" b="1">
              <a:ea typeface="华文细黑" panose="02010600040101010101" pitchFamily="2" charset="-122"/>
            </a:endParaRPr>
          </a:p>
        </p:txBody>
      </p:sp>
      <p:sp>
        <p:nvSpPr>
          <p:cNvPr id="753670" name="Text Box 6"/>
          <p:cNvSpPr txBox="1">
            <a:spLocks noChangeArrowheads="1"/>
          </p:cNvSpPr>
          <p:nvPr/>
        </p:nvSpPr>
        <p:spPr bwMode="auto">
          <a:xfrm>
            <a:off x="1658938" y="2008188"/>
            <a:ext cx="199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000" b="1">
                <a:ea typeface="华文细黑" panose="02010600040101010101" pitchFamily="2" charset="-122"/>
              </a:rPr>
              <a:t>代码生成</a:t>
            </a:r>
            <a:endParaRPr lang="zh-CN" altLang="en-US" sz="2000" b="1">
              <a:ea typeface="华文细黑" panose="02010600040101010101" pitchFamily="2" charset="-122"/>
            </a:endParaRPr>
          </a:p>
          <a:p>
            <a:pPr algn="ctr"/>
            <a:r>
              <a:rPr lang="zh-CN" altLang="en-US" sz="2000" b="1">
                <a:ea typeface="华文细黑" panose="02010600040101010101" pitchFamily="2" charset="-122"/>
              </a:rPr>
              <a:t>（如：四元式）</a:t>
            </a:r>
            <a:endParaRPr lang="zh-CN" altLang="en-US" sz="2000" b="1">
              <a:ea typeface="华文细黑" panose="02010600040101010101" pitchFamily="2" charset="-122"/>
            </a:endParaRPr>
          </a:p>
        </p:txBody>
      </p:sp>
      <p:sp>
        <p:nvSpPr>
          <p:cNvPr id="753671" name="AutoShape 7"/>
          <p:cNvSpPr/>
          <p:nvPr/>
        </p:nvSpPr>
        <p:spPr bwMode="auto">
          <a:xfrm>
            <a:off x="3348038" y="1196975"/>
            <a:ext cx="144462" cy="792163"/>
          </a:xfrm>
          <a:prstGeom prst="leftBrace">
            <a:avLst>
              <a:gd name="adj1" fmla="val 456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753672" name="Text Box 8"/>
          <p:cNvSpPr txBox="1">
            <a:spLocks noChangeArrowheads="1"/>
          </p:cNvSpPr>
          <p:nvPr/>
        </p:nvSpPr>
        <p:spPr bwMode="auto">
          <a:xfrm>
            <a:off x="3459163" y="1000125"/>
            <a:ext cx="5559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000" b="1">
                <a:ea typeface="华文细黑" panose="02010600040101010101" pitchFamily="2" charset="-122"/>
              </a:rPr>
              <a:t>上下文相关性：</a:t>
            </a:r>
            <a:r>
              <a:rPr lang="en-US" altLang="zh-CN" sz="2000" b="1">
                <a:ea typeface="华文细黑" panose="02010600040101010101" pitchFamily="2" charset="-122"/>
              </a:rPr>
              <a:t>id</a:t>
            </a:r>
            <a:r>
              <a:rPr lang="zh-CN" altLang="en-US" sz="2000" b="1">
                <a:ea typeface="华文细黑" panose="02010600040101010101" pitchFamily="2" charset="-122"/>
              </a:rPr>
              <a:t>不能重复定义，先定义后使用</a:t>
            </a:r>
            <a:endParaRPr lang="zh-CN" altLang="en-US" sz="2000" b="1">
              <a:ea typeface="华文细黑" panose="02010600040101010101" pitchFamily="2" charset="-122"/>
            </a:endParaRPr>
          </a:p>
        </p:txBody>
      </p:sp>
      <p:sp>
        <p:nvSpPr>
          <p:cNvPr id="753673" name="Text Box 9"/>
          <p:cNvSpPr txBox="1">
            <a:spLocks noChangeArrowheads="1"/>
          </p:cNvSpPr>
          <p:nvPr/>
        </p:nvSpPr>
        <p:spPr bwMode="auto">
          <a:xfrm>
            <a:off x="3530600" y="1792288"/>
            <a:ext cx="250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000" b="1" dirty="0">
                <a:ea typeface="华文细黑" panose="02010600040101010101" pitchFamily="2" charset="-122"/>
              </a:rPr>
              <a:t>类型匹配，类型转换</a:t>
            </a:r>
            <a:endParaRPr lang="zh-CN" altLang="en-US" sz="2000" b="1" dirty="0">
              <a:ea typeface="华文细黑" panose="02010600040101010101" pitchFamily="2" charset="-122"/>
            </a:endParaRPr>
          </a:p>
        </p:txBody>
      </p:sp>
      <p:sp>
        <p:nvSpPr>
          <p:cNvPr id="753674" name="Rectangle 10"/>
          <p:cNvSpPr>
            <a:spLocks noChangeArrowheads="1"/>
          </p:cNvSpPr>
          <p:nvPr/>
        </p:nvSpPr>
        <p:spPr bwMode="auto">
          <a:xfrm>
            <a:off x="610170" y="2852738"/>
            <a:ext cx="86423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30000"/>
              </a:lnSpc>
              <a:spcBef>
                <a:spcPct val="20000"/>
              </a:spcBef>
              <a:buClr>
                <a:schemeClr val="accent1"/>
              </a:buClr>
              <a:buSzPct val="65000"/>
            </a:pPr>
            <a:r>
              <a:rPr lang="en-US" altLang="zh-CN" sz="2000" b="1" dirty="0">
                <a:latin typeface="Arial" panose="020B0604020202020204" pitchFamily="34" charset="0"/>
                <a:ea typeface="华文细黑" panose="02010600040101010101" pitchFamily="2" charset="-122"/>
              </a:rPr>
              <a:t>[</a:t>
            </a:r>
            <a:r>
              <a:rPr lang="zh-CN" altLang="en-US" sz="2000" b="1" dirty="0">
                <a:latin typeface="Arial" panose="020B0604020202020204" pitchFamily="34" charset="0"/>
                <a:ea typeface="华文细黑" panose="02010600040101010101" pitchFamily="2" charset="-122"/>
              </a:rPr>
              <a:t>例</a:t>
            </a:r>
            <a:r>
              <a:rPr lang="en-US" altLang="zh-CN" sz="2000" b="1" dirty="0">
                <a:latin typeface="Arial" panose="020B0604020202020204" pitchFamily="34" charset="0"/>
                <a:ea typeface="华文细黑" panose="02010600040101010101" pitchFamily="2" charset="-122"/>
              </a:rPr>
              <a:t>1]  </a:t>
            </a:r>
            <a:r>
              <a:rPr lang="zh-CN" altLang="en-US" sz="2000" b="1" dirty="0">
                <a:latin typeface="Arial" panose="020B0604020202020204" pitchFamily="34" charset="0"/>
                <a:ea typeface="华文细黑" panose="02010600040101010101" pitchFamily="2" charset="-122"/>
              </a:rPr>
              <a:t>翻译赋值语句的语义描述（目标代码为</a:t>
            </a:r>
            <a:r>
              <a:rPr lang="zh-CN" altLang="en-US" sz="2000" b="1" dirty="0">
                <a:latin typeface="Arial" panose="020B0604020202020204" pitchFamily="34" charset="0"/>
                <a:ea typeface="华文细黑" panose="02010600040101010101" pitchFamily="2" charset="-122"/>
                <a:sym typeface="Wingdings" panose="05000000000000000000" pitchFamily="2" charset="2"/>
              </a:rPr>
              <a:t>四元式</a:t>
            </a:r>
            <a:r>
              <a:rPr lang="zh-CN" altLang="en-US" sz="2000" b="1" dirty="0">
                <a:latin typeface="Arial" panose="020B0604020202020204" pitchFamily="34" charset="0"/>
                <a:ea typeface="华文细黑" panose="02010600040101010101" pitchFamily="2" charset="-122"/>
              </a:rPr>
              <a:t>）</a:t>
            </a:r>
            <a:endParaRPr lang="zh-CN" altLang="en-US" sz="2000" b="1" dirty="0">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AutoNum type="arabicParenBoth"/>
            </a:pPr>
            <a:r>
              <a:rPr lang="en-US" altLang="zh-CN" sz="2000" b="1" dirty="0" err="1">
                <a:latin typeface="Arial" panose="020B0604020202020204" pitchFamily="34" charset="0"/>
                <a:ea typeface="华文细黑" panose="02010600040101010101" pitchFamily="2" charset="-122"/>
              </a:rPr>
              <a:t>S</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id</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E { P := lookup (id.name);</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sym typeface="Wingdings" panose="05000000000000000000" pitchFamily="2" charset="2"/>
              </a:rPr>
              <a:t>                            if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P≠nil</a:t>
            </a:r>
            <a:r>
              <a:rPr lang="en-US" altLang="zh-CN" sz="2000" b="1" dirty="0">
                <a:latin typeface="Arial" panose="020B0604020202020204" pitchFamily="34" charset="0"/>
                <a:ea typeface="华文细黑" panose="02010600040101010101" pitchFamily="2" charset="-122"/>
                <a:sym typeface="Wingdings" panose="05000000000000000000" pitchFamily="2" charset="2"/>
              </a:rPr>
              <a:t> then </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sym typeface="Wingdings" panose="05000000000000000000" pitchFamily="2" charset="2"/>
              </a:rPr>
              <a:t>                            emit (P’ ‘:=‘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E.place</a:t>
            </a:r>
            <a:r>
              <a:rPr lang="en-US" altLang="zh-CN" sz="2000" b="1" dirty="0">
                <a:latin typeface="Arial" panose="020B0604020202020204" pitchFamily="34" charset="0"/>
                <a:ea typeface="华文细黑" panose="02010600040101010101" pitchFamily="2" charset="-122"/>
                <a:sym typeface="Wingdings" panose="05000000000000000000" pitchFamily="2" charset="2"/>
              </a:rPr>
              <a:t>)  else error }</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AutoNum type="arabicParenBoth" startAt="2"/>
            </a:pPr>
            <a:r>
              <a:rPr lang="en-US" altLang="zh-CN" sz="2000" b="1" dirty="0">
                <a:latin typeface="Arial" panose="020B0604020202020204" pitchFamily="34" charset="0"/>
                <a:ea typeface="华文细黑" panose="02010600040101010101" pitchFamily="2" charset="-122"/>
              </a:rPr>
              <a:t>E</a:t>
            </a:r>
            <a:r>
              <a:rPr lang="en-US" altLang="zh-CN" sz="2000" b="1" dirty="0">
                <a:latin typeface="Arial" panose="020B0604020202020204" pitchFamily="34" charset="0"/>
                <a:ea typeface="华文细黑" panose="02010600040101010101" pitchFamily="2" charset="-122"/>
                <a:sym typeface="Wingdings" panose="05000000000000000000" pitchFamily="2" charset="2"/>
              </a:rPr>
              <a:t>E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1</a:t>
            </a:r>
            <a:r>
              <a:rPr lang="en-US" altLang="zh-CN" sz="2000" b="1" dirty="0">
                <a:latin typeface="Arial" panose="020B0604020202020204" pitchFamily="34" charset="0"/>
                <a:ea typeface="华文细黑" panose="02010600040101010101" pitchFamily="2" charset="-122"/>
                <a:sym typeface="Wingdings" panose="05000000000000000000" pitchFamily="2" charset="2"/>
              </a:rPr>
              <a:t>+E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2</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E.place</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newtemp</a:t>
            </a:r>
            <a:r>
              <a:rPr lang="en-US" altLang="zh-CN" sz="2000" b="1" dirty="0">
                <a:latin typeface="Arial" panose="020B0604020202020204" pitchFamily="34" charset="0"/>
                <a:ea typeface="华文细黑" panose="02010600040101010101" pitchFamily="2" charset="-122"/>
                <a:sym typeface="Wingdings" panose="05000000000000000000" pitchFamily="2" charset="2"/>
              </a:rPr>
              <a:t>;</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                           emit (</a:t>
            </a:r>
            <a:r>
              <a:rPr lang="en-US" altLang="zh-CN" sz="2000" b="1" dirty="0" err="1">
                <a:latin typeface="Arial" panose="020B0604020202020204" pitchFamily="34" charset="0"/>
                <a:ea typeface="华文细黑" panose="02010600040101010101" pitchFamily="2" charset="-122"/>
              </a:rPr>
              <a:t>E.place</a:t>
            </a:r>
            <a:r>
              <a:rPr lang="en-US" altLang="zh-CN" sz="2000" b="1" dirty="0">
                <a:latin typeface="Arial" panose="020B0604020202020204" pitchFamily="34" charset="0"/>
                <a:ea typeface="华文细黑" panose="02010600040101010101" pitchFamily="2" charset="-122"/>
              </a:rPr>
              <a:t> ‘:=’ 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1</a:t>
            </a:r>
            <a:r>
              <a:rPr lang="en-US" altLang="zh-CN" sz="2000" b="1" dirty="0">
                <a:latin typeface="Arial" panose="020B0604020202020204" pitchFamily="34" charset="0"/>
                <a:ea typeface="华文细黑" panose="02010600040101010101" pitchFamily="2" charset="-122"/>
              </a:rPr>
              <a:t>.place ‘+’ E</a:t>
            </a:r>
            <a:r>
              <a:rPr lang="en-US" altLang="zh-CN" sz="2000" b="1" baseline="30000" dirty="0">
                <a:latin typeface="Arial" panose="020B0604020202020204" pitchFamily="34" charset="0"/>
                <a:ea typeface="华文细黑" panose="02010600040101010101" pitchFamily="2" charset="-122"/>
              </a:rPr>
              <a:t>2</a:t>
            </a:r>
            <a:r>
              <a:rPr lang="en-US" altLang="zh-CN" sz="2000" b="1" dirty="0">
                <a:latin typeface="Arial" panose="020B0604020202020204" pitchFamily="34" charset="0"/>
                <a:ea typeface="华文细黑" panose="02010600040101010101" pitchFamily="2" charset="-122"/>
              </a:rPr>
              <a:t>.place) }  </a:t>
            </a:r>
            <a:endParaRPr lang="en-US" altLang="zh-CN" sz="2000" b="1" dirty="0">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                           </a:t>
            </a:r>
            <a:r>
              <a:rPr lang="zh-CN" altLang="en-US" sz="2000" b="1" dirty="0">
                <a:solidFill>
                  <a:srgbClr val="FF0000"/>
                </a:solidFill>
                <a:latin typeface="Arial" panose="020B0604020202020204" pitchFamily="34" charset="0"/>
                <a:ea typeface="华文细黑" panose="02010600040101010101" pitchFamily="2" charset="-122"/>
              </a:rPr>
              <a:t>或 </a:t>
            </a:r>
            <a:r>
              <a:rPr lang="en-US" altLang="zh-CN" sz="2000" b="1" dirty="0">
                <a:solidFill>
                  <a:srgbClr val="FF0000"/>
                </a:solidFill>
                <a:latin typeface="Arial" panose="020B0604020202020204" pitchFamily="34" charset="0"/>
                <a:ea typeface="华文细黑" panose="02010600040101010101" pitchFamily="2" charset="-122"/>
              </a:rPr>
              <a:t>emit (‘+’, </a:t>
            </a:r>
            <a:r>
              <a:rPr lang="en-US" altLang="zh-CN" sz="2000" b="1" dirty="0" err="1">
                <a:solidFill>
                  <a:srgbClr val="FF0000"/>
                </a:solidFill>
                <a:latin typeface="Arial" panose="020B0604020202020204" pitchFamily="34" charset="0"/>
                <a:ea typeface="华文细黑" panose="02010600040101010101" pitchFamily="2" charset="-122"/>
              </a:rPr>
              <a:t>E’.place</a:t>
            </a:r>
            <a:r>
              <a:rPr lang="en-US" altLang="zh-CN" sz="2000" b="1" dirty="0">
                <a:solidFill>
                  <a:srgbClr val="FF0000"/>
                </a:solidFill>
                <a:latin typeface="Arial" panose="020B0604020202020204" pitchFamily="34" charset="0"/>
                <a:ea typeface="华文细黑" panose="02010600040101010101" pitchFamily="2" charset="-122"/>
              </a:rPr>
              <a:t>, E</a:t>
            </a:r>
            <a:r>
              <a:rPr lang="en-US" altLang="zh-CN" sz="2000" b="1" baseline="30000" dirty="0">
                <a:solidFill>
                  <a:srgbClr val="FF0000"/>
                </a:solidFill>
                <a:latin typeface="Arial" panose="020B0604020202020204" pitchFamily="34" charset="0"/>
                <a:ea typeface="华文细黑" panose="02010600040101010101" pitchFamily="2" charset="-122"/>
              </a:rPr>
              <a:t>2</a:t>
            </a:r>
            <a:r>
              <a:rPr lang="en-US" altLang="zh-CN" sz="2000" b="1" dirty="0">
                <a:solidFill>
                  <a:srgbClr val="FF0000"/>
                </a:solidFill>
                <a:latin typeface="Arial" panose="020B0604020202020204" pitchFamily="34" charset="0"/>
                <a:ea typeface="华文细黑" panose="02010600040101010101" pitchFamily="2" charset="-122"/>
              </a:rPr>
              <a:t>.place, </a:t>
            </a:r>
            <a:r>
              <a:rPr lang="en-US" altLang="zh-CN" sz="2000" b="1" dirty="0" err="1">
                <a:solidFill>
                  <a:srgbClr val="FF0000"/>
                </a:solidFill>
                <a:latin typeface="Arial" panose="020B0604020202020204" pitchFamily="34" charset="0"/>
                <a:ea typeface="华文细黑" panose="02010600040101010101" pitchFamily="2" charset="-122"/>
              </a:rPr>
              <a:t>E.place</a:t>
            </a:r>
            <a:r>
              <a:rPr lang="en-US" altLang="zh-CN" sz="2000" b="1" dirty="0">
                <a:solidFill>
                  <a:srgbClr val="FF0000"/>
                </a:solidFill>
                <a:latin typeface="Arial" panose="020B0604020202020204" pitchFamily="34" charset="0"/>
                <a:ea typeface="华文细黑" panose="02010600040101010101" pitchFamily="2" charset="-122"/>
              </a:rPr>
              <a:t>)</a:t>
            </a:r>
            <a:endParaRPr lang="en-US" altLang="zh-CN" sz="2000" b="1" dirty="0">
              <a:solidFill>
                <a:srgbClr val="FF0000"/>
              </a:solidFill>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fade">
                                      <p:cBhvr>
                                        <p:cTn id="7" dur="500"/>
                                        <p:tgtEl>
                                          <p:spTgt spid="7536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3669"/>
                                        </p:tgtEl>
                                        <p:attrNameLst>
                                          <p:attrName>style.visibility</p:attrName>
                                        </p:attrNameLst>
                                      </p:cBhvr>
                                      <p:to>
                                        <p:strVal val="visible"/>
                                      </p:to>
                                    </p:set>
                                    <p:animEffect transition="in" filter="fade">
                                      <p:cBhvr>
                                        <p:cTn id="10" dur="500"/>
                                        <p:tgtEl>
                                          <p:spTgt spid="7536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3671"/>
                                        </p:tgtEl>
                                        <p:attrNameLst>
                                          <p:attrName>style.visibility</p:attrName>
                                        </p:attrNameLst>
                                      </p:cBhvr>
                                      <p:to>
                                        <p:strVal val="visible"/>
                                      </p:to>
                                    </p:set>
                                    <p:animEffect transition="in" filter="fade">
                                      <p:cBhvr>
                                        <p:cTn id="13" dur="500"/>
                                        <p:tgtEl>
                                          <p:spTgt spid="7536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3672"/>
                                        </p:tgtEl>
                                        <p:attrNameLst>
                                          <p:attrName>style.visibility</p:attrName>
                                        </p:attrNameLst>
                                      </p:cBhvr>
                                      <p:to>
                                        <p:strVal val="visible"/>
                                      </p:to>
                                    </p:set>
                                    <p:animEffect transition="in" filter="fade">
                                      <p:cBhvr>
                                        <p:cTn id="16" dur="500"/>
                                        <p:tgtEl>
                                          <p:spTgt spid="75367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3673"/>
                                        </p:tgtEl>
                                        <p:attrNameLst>
                                          <p:attrName>style.visibility</p:attrName>
                                        </p:attrNameLst>
                                      </p:cBhvr>
                                      <p:to>
                                        <p:strVal val="visible"/>
                                      </p:to>
                                    </p:set>
                                    <p:animEffect transition="in" filter="fade">
                                      <p:cBhvr>
                                        <p:cTn id="19" dur="500"/>
                                        <p:tgtEl>
                                          <p:spTgt spid="75367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3670"/>
                                        </p:tgtEl>
                                        <p:attrNameLst>
                                          <p:attrName>style.visibility</p:attrName>
                                        </p:attrNameLst>
                                      </p:cBhvr>
                                      <p:to>
                                        <p:strVal val="visible"/>
                                      </p:to>
                                    </p:set>
                                    <p:animEffect transition="in" filter="fade">
                                      <p:cBhvr>
                                        <p:cTn id="22" dur="500"/>
                                        <p:tgtEl>
                                          <p:spTgt spid="75367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3667">
                                            <p:txEl>
                                              <p:pRg st="0" end="0"/>
                                            </p:txEl>
                                          </p:spTgt>
                                        </p:tgtEl>
                                        <p:attrNameLst>
                                          <p:attrName>style.visibility</p:attrName>
                                        </p:attrNameLst>
                                      </p:cBhvr>
                                      <p:to>
                                        <p:strVal val="visible"/>
                                      </p:to>
                                    </p:set>
                                    <p:animEffect transition="in" filter="fade">
                                      <p:cBhvr>
                                        <p:cTn id="25" dur="500"/>
                                        <p:tgtEl>
                                          <p:spTgt spid="75366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53674">
                                            <p:txEl>
                                              <p:pRg st="0" end="0"/>
                                            </p:txEl>
                                          </p:spTgt>
                                        </p:tgtEl>
                                        <p:attrNameLst>
                                          <p:attrName>style.visibility</p:attrName>
                                        </p:attrNameLst>
                                      </p:cBhvr>
                                      <p:to>
                                        <p:strVal val="visible"/>
                                      </p:to>
                                    </p:set>
                                    <p:animEffect transition="in" filter="wipe(left)">
                                      <p:cBhvr>
                                        <p:cTn id="30" dur="500"/>
                                        <p:tgtEl>
                                          <p:spTgt spid="75367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53674">
                                            <p:txEl>
                                              <p:pRg st="1" end="1"/>
                                            </p:txEl>
                                          </p:spTgt>
                                        </p:tgtEl>
                                        <p:attrNameLst>
                                          <p:attrName>style.visibility</p:attrName>
                                        </p:attrNameLst>
                                      </p:cBhvr>
                                      <p:to>
                                        <p:strVal val="visible"/>
                                      </p:to>
                                    </p:set>
                                    <p:animEffect transition="in" filter="fade">
                                      <p:cBhvr>
                                        <p:cTn id="35" dur="500"/>
                                        <p:tgtEl>
                                          <p:spTgt spid="75367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53674">
                                            <p:txEl>
                                              <p:pRg st="2" end="2"/>
                                            </p:txEl>
                                          </p:spTgt>
                                        </p:tgtEl>
                                        <p:attrNameLst>
                                          <p:attrName>style.visibility</p:attrName>
                                        </p:attrNameLst>
                                      </p:cBhvr>
                                      <p:to>
                                        <p:strVal val="visible"/>
                                      </p:to>
                                    </p:set>
                                    <p:animEffect transition="in" filter="fade">
                                      <p:cBhvr>
                                        <p:cTn id="38" dur="500"/>
                                        <p:tgtEl>
                                          <p:spTgt spid="75367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53674">
                                            <p:txEl>
                                              <p:pRg st="3" end="3"/>
                                            </p:txEl>
                                          </p:spTgt>
                                        </p:tgtEl>
                                        <p:attrNameLst>
                                          <p:attrName>style.visibility</p:attrName>
                                        </p:attrNameLst>
                                      </p:cBhvr>
                                      <p:to>
                                        <p:strVal val="visible"/>
                                      </p:to>
                                    </p:set>
                                    <p:animEffect transition="in" filter="fade">
                                      <p:cBhvr>
                                        <p:cTn id="41" dur="500"/>
                                        <p:tgtEl>
                                          <p:spTgt spid="75367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53674">
                                            <p:txEl>
                                              <p:pRg st="4" end="4"/>
                                            </p:txEl>
                                          </p:spTgt>
                                        </p:tgtEl>
                                        <p:attrNameLst>
                                          <p:attrName>style.visibility</p:attrName>
                                        </p:attrNameLst>
                                      </p:cBhvr>
                                      <p:to>
                                        <p:strVal val="visible"/>
                                      </p:to>
                                    </p:set>
                                    <p:animEffect transition="in" filter="fade">
                                      <p:cBhvr>
                                        <p:cTn id="46" dur="500"/>
                                        <p:tgtEl>
                                          <p:spTgt spid="753674">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53674">
                                            <p:txEl>
                                              <p:pRg st="5" end="5"/>
                                            </p:txEl>
                                          </p:spTgt>
                                        </p:tgtEl>
                                        <p:attrNameLst>
                                          <p:attrName>style.visibility</p:attrName>
                                        </p:attrNameLst>
                                      </p:cBhvr>
                                      <p:to>
                                        <p:strVal val="visible"/>
                                      </p:to>
                                    </p:set>
                                    <p:animEffect transition="in" filter="fade">
                                      <p:cBhvr>
                                        <p:cTn id="49" dur="500"/>
                                        <p:tgtEl>
                                          <p:spTgt spid="75367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53674">
                                            <p:txEl>
                                              <p:pRg st="6" end="6"/>
                                            </p:txEl>
                                          </p:spTgt>
                                        </p:tgtEl>
                                        <p:attrNameLst>
                                          <p:attrName>style.visibility</p:attrName>
                                        </p:attrNameLst>
                                      </p:cBhvr>
                                      <p:to>
                                        <p:strVal val="visible"/>
                                      </p:to>
                                    </p:set>
                                    <p:animEffect transition="in" filter="fade">
                                      <p:cBhvr>
                                        <p:cTn id="54" dur="500"/>
                                        <p:tgtEl>
                                          <p:spTgt spid="753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build="p"/>
      <p:bldP spid="753668" grpId="0" animBg="1"/>
      <p:bldP spid="753669" grpId="0"/>
      <p:bldP spid="753670" grpId="0"/>
      <p:bldP spid="753671" grpId="0" animBg="1"/>
      <p:bldP spid="753672" grpId="0"/>
      <p:bldP spid="75367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DA77261-A929-49F8-B55C-E8257B668B4B}"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50531" name="Rectangle 2"/>
          <p:cNvSpPr>
            <a:spLocks noChangeArrowheads="1"/>
          </p:cNvSpPr>
          <p:nvPr/>
        </p:nvSpPr>
        <p:spPr bwMode="auto">
          <a:xfrm>
            <a:off x="468313" y="1701800"/>
            <a:ext cx="8675687"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(3)   E</a:t>
            </a:r>
            <a:r>
              <a:rPr lang="en-US" altLang="zh-CN" sz="2000" b="1" dirty="0">
                <a:latin typeface="Arial" panose="020B0604020202020204" pitchFamily="34" charset="0"/>
                <a:ea typeface="华文细黑" panose="02010600040101010101" pitchFamily="2" charset="-122"/>
                <a:sym typeface="Wingdings" panose="05000000000000000000" pitchFamily="2" charset="2"/>
              </a:rPr>
              <a:t>E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1</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2  </a:t>
            </a:r>
            <a:r>
              <a:rPr lang="en-US" altLang="zh-CN" sz="2000" b="1" dirty="0">
                <a:latin typeface="Arial" panose="020B0604020202020204" pitchFamily="34" charset="0"/>
                <a:ea typeface="华文细黑" panose="02010600040101010101" pitchFamily="2" charset="-122"/>
                <a:sym typeface="Wingdings" panose="05000000000000000000" pitchFamily="2" charset="2"/>
              </a:rPr>
              <a:t>{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E.place</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newtemp</a:t>
            </a:r>
            <a:r>
              <a:rPr lang="en-US" altLang="zh-CN" sz="2000" b="1" dirty="0">
                <a:latin typeface="Arial" panose="020B0604020202020204" pitchFamily="34" charset="0"/>
                <a:ea typeface="华文细黑" panose="02010600040101010101" pitchFamily="2" charset="-122"/>
                <a:sym typeface="Wingdings" panose="05000000000000000000" pitchFamily="2" charset="2"/>
              </a:rPr>
              <a:t>;</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                           emit (</a:t>
            </a:r>
            <a:r>
              <a:rPr lang="en-US" altLang="zh-CN" sz="2000" b="1" dirty="0" err="1">
                <a:latin typeface="Arial" panose="020B0604020202020204" pitchFamily="34" charset="0"/>
                <a:ea typeface="华文细黑" panose="02010600040101010101" pitchFamily="2" charset="-122"/>
              </a:rPr>
              <a:t>E.place</a:t>
            </a:r>
            <a:r>
              <a:rPr lang="en-US" altLang="zh-CN" sz="2000" b="1" dirty="0">
                <a:latin typeface="Arial" panose="020B0604020202020204" pitchFamily="34" charset="0"/>
                <a:ea typeface="华文细黑" panose="02010600040101010101" pitchFamily="2" charset="-122"/>
              </a:rPr>
              <a:t> ‘:=’ 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1</a:t>
            </a:r>
            <a:r>
              <a:rPr lang="en-US" altLang="zh-CN" sz="2000" b="1" dirty="0">
                <a:latin typeface="Arial" panose="020B0604020202020204" pitchFamily="34" charset="0"/>
                <a:ea typeface="华文细黑" panose="02010600040101010101" pitchFamily="2" charset="-122"/>
              </a:rPr>
              <a:t>.place ‘*’ E</a:t>
            </a:r>
            <a:r>
              <a:rPr lang="en-US" altLang="zh-CN" sz="2000" b="1" baseline="30000" dirty="0">
                <a:latin typeface="Arial" panose="020B0604020202020204" pitchFamily="34" charset="0"/>
                <a:ea typeface="华文细黑" panose="02010600040101010101" pitchFamily="2" charset="-122"/>
              </a:rPr>
              <a:t>2</a:t>
            </a:r>
            <a:r>
              <a:rPr lang="en-US" altLang="zh-CN" sz="2000" b="1" dirty="0">
                <a:latin typeface="Arial" panose="020B0604020202020204" pitchFamily="34" charset="0"/>
                <a:ea typeface="华文细黑" panose="02010600040101010101" pitchFamily="2" charset="-122"/>
              </a:rPr>
              <a:t>.place) }                             </a:t>
            </a:r>
            <a:endParaRPr lang="en-US" altLang="zh-CN" sz="2000" b="1" baseline="30000"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(4)   E</a:t>
            </a:r>
            <a:r>
              <a:rPr lang="en-US" altLang="zh-CN" sz="2000" b="1" dirty="0">
                <a:latin typeface="Arial" panose="020B0604020202020204" pitchFamily="34" charset="0"/>
                <a:ea typeface="华文细黑" panose="02010600040101010101" pitchFamily="2" charset="-122"/>
                <a:sym typeface="Wingdings" panose="05000000000000000000" pitchFamily="2" charset="2"/>
              </a:rPr>
              <a:t>-E’  {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E.place</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newtemp</a:t>
            </a:r>
            <a:r>
              <a:rPr lang="en-US" altLang="zh-CN" sz="2000" b="1" dirty="0">
                <a:latin typeface="Arial" panose="020B0604020202020204" pitchFamily="34" charset="0"/>
                <a:ea typeface="华文细黑" panose="02010600040101010101" pitchFamily="2" charset="-122"/>
                <a:sym typeface="Wingdings" panose="05000000000000000000" pitchFamily="2" charset="2"/>
              </a:rPr>
              <a:t>;</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                      emit (</a:t>
            </a:r>
            <a:r>
              <a:rPr lang="en-US" altLang="zh-CN" sz="2000" b="1" dirty="0" err="1">
                <a:latin typeface="Arial" panose="020B0604020202020204" pitchFamily="34" charset="0"/>
                <a:ea typeface="华文细黑" panose="02010600040101010101" pitchFamily="2" charset="-122"/>
              </a:rPr>
              <a:t>E.place</a:t>
            </a:r>
            <a:r>
              <a:rPr lang="en-US" altLang="zh-CN" sz="2000" b="1" dirty="0">
                <a:latin typeface="Arial" panose="020B0604020202020204" pitchFamily="34" charset="0"/>
                <a:ea typeface="华文细黑" panose="02010600040101010101" pitchFamily="2" charset="-122"/>
              </a:rPr>
              <a:t> ‘=’ ‘</a:t>
            </a:r>
            <a:r>
              <a:rPr lang="en-US" altLang="zh-CN" sz="2000" b="1" dirty="0" err="1">
                <a:latin typeface="Arial" panose="020B0604020202020204" pitchFamily="34" charset="0"/>
                <a:ea typeface="华文细黑" panose="02010600040101010101" pitchFamily="2" charset="-122"/>
              </a:rPr>
              <a:t>uminus</a:t>
            </a:r>
            <a:r>
              <a:rPr lang="en-US" altLang="zh-CN" sz="2000" b="1" dirty="0">
                <a:latin typeface="Arial" panose="020B0604020202020204" pitchFamily="34" charset="0"/>
                <a:ea typeface="华文细黑" panose="02010600040101010101" pitchFamily="2" charset="-122"/>
              </a:rPr>
              <a:t>’ 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1</a:t>
            </a:r>
            <a:r>
              <a:rPr lang="en-US" altLang="zh-CN" sz="2000" b="1" dirty="0">
                <a:latin typeface="Arial" panose="020B0604020202020204" pitchFamily="34" charset="0"/>
                <a:ea typeface="华文细黑" panose="02010600040101010101" pitchFamily="2" charset="-122"/>
              </a:rPr>
              <a:t>.place) }  </a:t>
            </a:r>
            <a:endParaRPr lang="en-US" altLang="zh-CN" sz="2000" b="1" dirty="0">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(5)    E</a:t>
            </a:r>
            <a:r>
              <a:rPr lang="en-US" altLang="zh-CN" sz="2000" b="1" dirty="0">
                <a:latin typeface="Arial" panose="020B0604020202020204" pitchFamily="34" charset="0"/>
                <a:ea typeface="华文细黑" panose="02010600040101010101" pitchFamily="2" charset="-122"/>
                <a:sym typeface="Wingdings" panose="05000000000000000000" pitchFamily="2" charset="2"/>
              </a:rPr>
              <a:t>(E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1</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E.place</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E</a:t>
            </a:r>
            <a:r>
              <a:rPr lang="en-US" altLang="zh-CN" sz="2000" b="1" baseline="30000" dirty="0">
                <a:latin typeface="Arial" panose="020B0604020202020204" pitchFamily="34" charset="0"/>
                <a:ea typeface="华文细黑" panose="02010600040101010101" pitchFamily="2" charset="-122"/>
                <a:sym typeface="Wingdings" panose="05000000000000000000" pitchFamily="2" charset="2"/>
              </a:rPr>
              <a:t>1</a:t>
            </a:r>
            <a:r>
              <a:rPr lang="en-US" altLang="zh-CN" sz="2000" b="1" dirty="0">
                <a:latin typeface="Arial" panose="020B0604020202020204" pitchFamily="34" charset="0"/>
                <a:ea typeface="华文细黑" panose="02010600040101010101" pitchFamily="2" charset="-122"/>
                <a:sym typeface="Wingdings" panose="05000000000000000000" pitchFamily="2" charset="2"/>
              </a:rPr>
              <a:t>.place}</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rPr>
              <a:t>(6)    </a:t>
            </a:r>
            <a:r>
              <a:rPr lang="en-US" altLang="zh-CN" sz="2000" b="1" dirty="0" err="1">
                <a:latin typeface="Arial" panose="020B0604020202020204" pitchFamily="34" charset="0"/>
                <a:ea typeface="华文细黑" panose="02010600040101010101" pitchFamily="2" charset="-122"/>
              </a:rPr>
              <a:t>E</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id</a:t>
            </a:r>
            <a:r>
              <a:rPr lang="en-US" altLang="zh-CN" sz="2000" b="1" dirty="0">
                <a:latin typeface="Arial" panose="020B0604020202020204" pitchFamily="34" charset="0"/>
                <a:ea typeface="华文细黑" panose="02010600040101010101" pitchFamily="2" charset="-122"/>
                <a:sym typeface="Wingdings" panose="05000000000000000000" pitchFamily="2" charset="2"/>
              </a:rPr>
              <a:t>     {P := lookup (id.name);</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sym typeface="Wingdings" panose="05000000000000000000" pitchFamily="2" charset="2"/>
              </a:rPr>
              <a:t>                    	if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p≠nil</a:t>
            </a:r>
            <a:r>
              <a:rPr lang="en-US" altLang="zh-CN" sz="2000" b="1" dirty="0">
                <a:latin typeface="Arial" panose="020B0604020202020204" pitchFamily="34" charset="0"/>
                <a:ea typeface="华文细黑" panose="02010600040101010101" pitchFamily="2" charset="-122"/>
                <a:sym typeface="Wingdings" panose="05000000000000000000" pitchFamily="2" charset="2"/>
              </a:rPr>
              <a:t> then</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sym typeface="Wingdings" panose="05000000000000000000" pitchFamily="2" charset="2"/>
              </a:rPr>
              <a:t>                    	    </a:t>
            </a:r>
            <a:r>
              <a:rPr lang="en-US" altLang="zh-CN" sz="2000" b="1" dirty="0" err="1">
                <a:latin typeface="Arial" panose="020B0604020202020204" pitchFamily="34" charset="0"/>
                <a:ea typeface="华文细黑" panose="02010600040101010101" pitchFamily="2" charset="-122"/>
                <a:sym typeface="Wingdings" panose="05000000000000000000" pitchFamily="2" charset="2"/>
              </a:rPr>
              <a:t>E.place</a:t>
            </a:r>
            <a:r>
              <a:rPr lang="en-US" altLang="zh-CN" sz="2000" b="1" dirty="0">
                <a:latin typeface="Arial" panose="020B0604020202020204" pitchFamily="34" charset="0"/>
                <a:ea typeface="华文细黑" panose="02010600040101010101" pitchFamily="2" charset="-122"/>
                <a:sym typeface="Wingdings" panose="05000000000000000000" pitchFamily="2" charset="2"/>
              </a:rPr>
              <a:t> := P</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dirty="0">
                <a:latin typeface="Arial" panose="020B0604020202020204" pitchFamily="34" charset="0"/>
                <a:ea typeface="华文细黑" panose="02010600040101010101" pitchFamily="2" charset="-122"/>
                <a:sym typeface="Wingdings" panose="05000000000000000000" pitchFamily="2" charset="2"/>
              </a:rPr>
              <a:t>                          else error }</a:t>
            </a:r>
            <a:endParaRPr lang="en-US" altLang="zh-CN" sz="2000" b="1" dirty="0">
              <a:latin typeface="Arial" panose="020B0604020202020204" pitchFamily="34" charset="0"/>
              <a:ea typeface="华文细黑" panose="02010600040101010101" pitchFamily="2" charset="-122"/>
              <a:sym typeface="Wingdings" panose="05000000000000000000" pitchFamily="2" charset="2"/>
            </a:endParaRPr>
          </a:p>
        </p:txBody>
      </p:sp>
      <p:sp>
        <p:nvSpPr>
          <p:cNvPr id="150532" name="Rectangle 3"/>
          <p:cNvSpPr>
            <a:spLocks noGrp="1" noChangeArrowheads="1"/>
          </p:cNvSpPr>
          <p:nvPr>
            <p:ph type="title"/>
          </p:nvPr>
        </p:nvSpPr>
        <p:spPr>
          <a:xfrm>
            <a:off x="457200" y="277813"/>
            <a:ext cx="8218488" cy="630237"/>
          </a:xfrm>
        </p:spPr>
        <p:txBody>
          <a:bodyPr/>
          <a:lstStyle/>
          <a:p>
            <a:pPr eaLnBrk="1" hangingPunct="1"/>
            <a:r>
              <a:rPr lang="en-US" altLang="zh-CN" sz="3200" b="1"/>
              <a:t>8.6 </a:t>
            </a:r>
            <a:r>
              <a:rPr lang="zh-CN" altLang="en-US" sz="3200" b="1"/>
              <a:t>赋值语句的翻译</a:t>
            </a:r>
            <a:endParaRPr lang="zh-CN" altLang="en-US" sz="3200" b="1"/>
          </a:p>
        </p:txBody>
      </p:sp>
      <p:sp>
        <p:nvSpPr>
          <p:cNvPr id="150533" name="Text Box 4"/>
          <p:cNvSpPr txBox="1">
            <a:spLocks noChangeArrowheads="1"/>
          </p:cNvSpPr>
          <p:nvPr/>
        </p:nvSpPr>
        <p:spPr bwMode="auto">
          <a:xfrm>
            <a:off x="395288" y="981075"/>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1"/>
              </a:buClr>
              <a:buSzPct val="65000"/>
              <a:buFont typeface="Wingdings" panose="05000000000000000000" pitchFamily="2" charset="2"/>
              <a:buNone/>
            </a:pPr>
            <a:r>
              <a:rPr lang="en-US" altLang="zh-CN" sz="2400" b="1">
                <a:ea typeface="华文细黑" panose="02010600040101010101" pitchFamily="2" charset="-122"/>
              </a:rPr>
              <a:t>[</a:t>
            </a:r>
            <a:r>
              <a:rPr lang="zh-CN" altLang="en-US" sz="2400" b="1">
                <a:ea typeface="华文细黑" panose="02010600040101010101" pitchFamily="2" charset="-122"/>
              </a:rPr>
              <a:t>例</a:t>
            </a:r>
            <a:r>
              <a:rPr lang="en-US" altLang="zh-CN" sz="2400" b="1">
                <a:ea typeface="华文细黑" panose="02010600040101010101" pitchFamily="2" charset="-122"/>
              </a:rPr>
              <a:t>1] </a:t>
            </a:r>
            <a:r>
              <a:rPr lang="zh-CN" altLang="en-US" sz="2400" b="1">
                <a:ea typeface="华文细黑" panose="02010600040101010101" pitchFamily="2" charset="-122"/>
              </a:rPr>
              <a:t>翻译赋值语句的语义描述（目标代码为</a:t>
            </a:r>
            <a:r>
              <a:rPr lang="zh-CN" altLang="en-US" sz="2400" b="1">
                <a:ea typeface="华文细黑" panose="02010600040101010101" pitchFamily="2" charset="-122"/>
                <a:sym typeface="Wingdings" panose="05000000000000000000" pitchFamily="2" charset="2"/>
              </a:rPr>
              <a:t>四元式</a:t>
            </a:r>
            <a:r>
              <a:rPr lang="zh-CN" altLang="en-US" sz="2400" b="1">
                <a:ea typeface="华文细黑" panose="02010600040101010101" pitchFamily="2" charset="-122"/>
              </a:rPr>
              <a:t>）</a:t>
            </a:r>
            <a:endParaRPr lang="zh-CN" altLang="en-US" sz="2400" b="1">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fade">
                                      <p:cBhvr>
                                        <p:cTn id="7" dur="500"/>
                                        <p:tgtEl>
                                          <p:spTgt spid="1505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0531">
                                            <p:txEl>
                                              <p:pRg st="1" end="1"/>
                                            </p:txEl>
                                          </p:spTgt>
                                        </p:tgtEl>
                                        <p:attrNameLst>
                                          <p:attrName>style.visibility</p:attrName>
                                        </p:attrNameLst>
                                      </p:cBhvr>
                                      <p:to>
                                        <p:strVal val="visible"/>
                                      </p:to>
                                    </p:set>
                                    <p:animEffect transition="in" filter="fade">
                                      <p:cBhvr>
                                        <p:cTn id="10" dur="500"/>
                                        <p:tgtEl>
                                          <p:spTgt spid="150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fade">
                                      <p:cBhvr>
                                        <p:cTn id="15" dur="500"/>
                                        <p:tgtEl>
                                          <p:spTgt spid="15053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0531">
                                            <p:txEl>
                                              <p:pRg st="3" end="3"/>
                                            </p:txEl>
                                          </p:spTgt>
                                        </p:tgtEl>
                                        <p:attrNameLst>
                                          <p:attrName>style.visibility</p:attrName>
                                        </p:attrNameLst>
                                      </p:cBhvr>
                                      <p:to>
                                        <p:strVal val="visible"/>
                                      </p:to>
                                    </p:set>
                                    <p:animEffect transition="in" filter="fade">
                                      <p:cBhvr>
                                        <p:cTn id="18" dur="500"/>
                                        <p:tgtEl>
                                          <p:spTgt spid="150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animEffect transition="in" filter="fade">
                                      <p:cBhvr>
                                        <p:cTn id="23" dur="500"/>
                                        <p:tgtEl>
                                          <p:spTgt spid="1505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0531">
                                            <p:txEl>
                                              <p:pRg st="5" end="5"/>
                                            </p:txEl>
                                          </p:spTgt>
                                        </p:tgtEl>
                                        <p:attrNameLst>
                                          <p:attrName>style.visibility</p:attrName>
                                        </p:attrNameLst>
                                      </p:cBhvr>
                                      <p:to>
                                        <p:strVal val="visible"/>
                                      </p:to>
                                    </p:set>
                                    <p:animEffect transition="in" filter="fade">
                                      <p:cBhvr>
                                        <p:cTn id="28" dur="500"/>
                                        <p:tgtEl>
                                          <p:spTgt spid="150531">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animEffect transition="in" filter="fade">
                                      <p:cBhvr>
                                        <p:cTn id="31" dur="500"/>
                                        <p:tgtEl>
                                          <p:spTgt spid="150531">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0531">
                                            <p:txEl>
                                              <p:pRg st="7" end="7"/>
                                            </p:txEl>
                                          </p:spTgt>
                                        </p:tgtEl>
                                        <p:attrNameLst>
                                          <p:attrName>style.visibility</p:attrName>
                                        </p:attrNameLst>
                                      </p:cBhvr>
                                      <p:to>
                                        <p:strVal val="visible"/>
                                      </p:to>
                                    </p:set>
                                    <p:animEffect transition="in" filter="fade">
                                      <p:cBhvr>
                                        <p:cTn id="34" dur="500"/>
                                        <p:tgtEl>
                                          <p:spTgt spid="150531">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0531">
                                            <p:txEl>
                                              <p:pRg st="8" end="8"/>
                                            </p:txEl>
                                          </p:spTgt>
                                        </p:tgtEl>
                                        <p:attrNameLst>
                                          <p:attrName>style.visibility</p:attrName>
                                        </p:attrNameLst>
                                      </p:cBhvr>
                                      <p:to>
                                        <p:strVal val="visible"/>
                                      </p:to>
                                    </p:set>
                                    <p:animEffect transition="in" filter="fade">
                                      <p:cBhvr>
                                        <p:cTn id="37" dur="500"/>
                                        <p:tgtEl>
                                          <p:spTgt spid="150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2ADC978-BC31-4F7F-A8CE-3F007DC4999C}"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52579" name="Rectangle 2"/>
          <p:cNvSpPr>
            <a:spLocks noGrp="1" noChangeArrowheads="1"/>
          </p:cNvSpPr>
          <p:nvPr>
            <p:ph type="body" idx="1"/>
          </p:nvPr>
        </p:nvSpPr>
        <p:spPr>
          <a:xfrm>
            <a:off x="755650" y="1627188"/>
            <a:ext cx="2447925" cy="360362"/>
          </a:xfrm>
        </p:spPr>
        <p:txBody>
          <a:bodyPr/>
          <a:lstStyle/>
          <a:p>
            <a:pPr marL="0" indent="0" eaLnBrk="1" hangingPunct="1">
              <a:lnSpc>
                <a:spcPct val="90000"/>
              </a:lnSpc>
              <a:buNone/>
            </a:pPr>
            <a:r>
              <a:rPr lang="zh-CN" altLang="en-US" sz="1800" b="1" dirty="0"/>
              <a:t>在语义分析时用到</a:t>
            </a:r>
            <a:endParaRPr lang="zh-CN" altLang="en-US" sz="1800" b="1" dirty="0"/>
          </a:p>
        </p:txBody>
      </p:sp>
      <p:sp>
        <p:nvSpPr>
          <p:cNvPr id="757763" name="AutoShape 3"/>
          <p:cNvSpPr/>
          <p:nvPr/>
        </p:nvSpPr>
        <p:spPr bwMode="auto">
          <a:xfrm>
            <a:off x="2843213" y="1411288"/>
            <a:ext cx="152400" cy="914400"/>
          </a:xfrm>
          <a:prstGeom prst="leftBrace">
            <a:avLst>
              <a:gd name="adj1" fmla="val 5000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757764" name="Text Box 4"/>
          <p:cNvSpPr txBox="1">
            <a:spLocks noChangeArrowheads="1"/>
          </p:cNvSpPr>
          <p:nvPr/>
        </p:nvSpPr>
        <p:spPr bwMode="auto">
          <a:xfrm>
            <a:off x="2987675" y="1195388"/>
            <a:ext cx="276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000" b="1">
                <a:ea typeface="华文细黑" panose="02010600040101010101" pitchFamily="2" charset="-122"/>
              </a:rPr>
              <a:t>工作单元</a:t>
            </a:r>
            <a:r>
              <a:rPr lang="en-US" altLang="zh-CN" sz="2000" b="1">
                <a:ea typeface="华文细黑" panose="02010600040101010101" pitchFamily="2" charset="-122"/>
              </a:rPr>
              <a:t>——</a:t>
            </a:r>
            <a:r>
              <a:rPr lang="zh-CN" altLang="en-US" sz="2000" b="1">
                <a:ea typeface="华文细黑" panose="02010600040101010101" pitchFamily="2" charset="-122"/>
              </a:rPr>
              <a:t>语义变量</a:t>
            </a:r>
            <a:endParaRPr lang="zh-CN" altLang="en-US" sz="2000" b="1">
              <a:ea typeface="华文细黑" panose="02010600040101010101" pitchFamily="2" charset="-122"/>
            </a:endParaRPr>
          </a:p>
        </p:txBody>
      </p:sp>
      <p:sp>
        <p:nvSpPr>
          <p:cNvPr id="757765" name="Text Box 5"/>
          <p:cNvSpPr txBox="1">
            <a:spLocks noChangeArrowheads="1"/>
          </p:cNvSpPr>
          <p:nvPr/>
        </p:nvSpPr>
        <p:spPr bwMode="auto">
          <a:xfrm>
            <a:off x="2987675" y="1987550"/>
            <a:ext cx="2503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lang="zh-CN" altLang="en-US" sz="2000" b="1">
                <a:ea typeface="华文细黑" panose="02010600040101010101" pitchFamily="2" charset="-122"/>
              </a:rPr>
              <a:t>子程序</a:t>
            </a:r>
            <a:r>
              <a:rPr lang="en-US" altLang="zh-CN" sz="2000" b="1">
                <a:ea typeface="华文细黑" panose="02010600040101010101" pitchFamily="2" charset="-122"/>
              </a:rPr>
              <a:t>——</a:t>
            </a:r>
            <a:r>
              <a:rPr lang="zh-CN" altLang="en-US" sz="2000" b="1">
                <a:ea typeface="华文细黑" panose="02010600040101010101" pitchFamily="2" charset="-122"/>
              </a:rPr>
              <a:t>语义函数</a:t>
            </a:r>
            <a:endParaRPr lang="zh-CN" altLang="en-US" sz="2000" b="1">
              <a:ea typeface="华文细黑" panose="02010600040101010101" pitchFamily="2" charset="-122"/>
            </a:endParaRPr>
          </a:p>
        </p:txBody>
      </p:sp>
      <p:sp>
        <p:nvSpPr>
          <p:cNvPr id="152583" name="Rectangle 6"/>
          <p:cNvSpPr>
            <a:spLocks noChangeArrowheads="1"/>
          </p:cNvSpPr>
          <p:nvPr/>
        </p:nvSpPr>
        <p:spPr bwMode="auto">
          <a:xfrm>
            <a:off x="755650" y="2492375"/>
            <a:ext cx="842486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buClr>
                <a:schemeClr val="accent1"/>
              </a:buClr>
              <a:buSzPct val="65000"/>
              <a:buFont typeface="Wingdings" panose="05000000000000000000" pitchFamily="2" charset="2"/>
              <a:buNone/>
            </a:pPr>
            <a:r>
              <a:rPr lang="en-US" altLang="zh-CN" sz="2000" b="1">
                <a:latin typeface="Arial" panose="020B0604020202020204" pitchFamily="34" charset="0"/>
                <a:ea typeface="华文细黑" panose="02010600040101010101" pitchFamily="2" charset="-122"/>
              </a:rPr>
              <a:t>(1) E.place     </a:t>
            </a:r>
            <a:r>
              <a:rPr lang="zh-CN" altLang="en-US" sz="2000" b="1">
                <a:latin typeface="Arial" panose="020B0604020202020204" pitchFamily="34" charset="0"/>
                <a:ea typeface="华文细黑" panose="02010600040101010101" pitchFamily="2" charset="-122"/>
              </a:rPr>
              <a:t>语义变量</a:t>
            </a:r>
            <a:endParaRPr lang="zh-CN" altLang="en-US" sz="2000" b="1">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zh-CN" altLang="en-US" sz="2000" b="1">
                <a:latin typeface="Arial" panose="020B0604020202020204" pitchFamily="34" charset="0"/>
                <a:ea typeface="华文细黑" panose="02010600040101010101" pitchFamily="2" charset="-122"/>
              </a:rPr>
              <a:t>    表示存放</a:t>
            </a:r>
            <a:r>
              <a:rPr lang="en-US" altLang="zh-CN" sz="2000" b="1">
                <a:latin typeface="Arial" panose="020B0604020202020204" pitchFamily="34" charset="0"/>
                <a:ea typeface="华文细黑" panose="02010600040101010101" pitchFamily="2" charset="-122"/>
              </a:rPr>
              <a:t>E</a:t>
            </a:r>
            <a:r>
              <a:rPr lang="zh-CN" altLang="en-US" sz="2000" b="1">
                <a:latin typeface="Arial" panose="020B0604020202020204" pitchFamily="34" charset="0"/>
                <a:ea typeface="华文细黑" panose="02010600040101010101" pitchFamily="2" charset="-122"/>
              </a:rPr>
              <a:t>值的变量名在符号表的入口或一整数码（临时变量）</a:t>
            </a:r>
            <a:endParaRPr lang="zh-CN" altLang="en-US" sz="2000" b="1">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a:latin typeface="Arial" panose="020B0604020202020204" pitchFamily="34" charset="0"/>
                <a:ea typeface="华文细黑" panose="02010600040101010101" pitchFamily="2" charset="-122"/>
              </a:rPr>
              <a:t>(2) newtemp   </a:t>
            </a:r>
            <a:r>
              <a:rPr lang="zh-CN" altLang="en-US" sz="2000" b="1">
                <a:latin typeface="Arial" panose="020B0604020202020204" pitchFamily="34" charset="0"/>
                <a:ea typeface="华文细黑" panose="02010600040101010101" pitchFamily="2" charset="-122"/>
              </a:rPr>
              <a:t>函数过程</a:t>
            </a:r>
            <a:endParaRPr lang="zh-CN" altLang="en-US" sz="2000" b="1">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zh-CN" altLang="en-US" sz="2000" b="1">
                <a:latin typeface="Arial" panose="020B0604020202020204" pitchFamily="34" charset="0"/>
                <a:ea typeface="华文细黑" panose="02010600040101010101" pitchFamily="2" charset="-122"/>
              </a:rPr>
              <a:t>      生成一个新的临时变量</a:t>
            </a:r>
            <a:endParaRPr lang="zh-CN" altLang="en-US" sz="2000" b="1">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a:latin typeface="Arial" panose="020B0604020202020204" pitchFamily="34" charset="0"/>
                <a:ea typeface="华文细黑" panose="02010600040101010101" pitchFamily="2" charset="-122"/>
              </a:rPr>
              <a:t>(3) lookup(i)    </a:t>
            </a:r>
            <a:r>
              <a:rPr lang="zh-CN" altLang="en-US" sz="2000" b="1">
                <a:latin typeface="Arial" panose="020B0604020202020204" pitchFamily="34" charset="0"/>
                <a:ea typeface="华文细黑" panose="02010600040101010101" pitchFamily="2" charset="-122"/>
              </a:rPr>
              <a:t>函数过程</a:t>
            </a:r>
            <a:endParaRPr lang="zh-CN" altLang="en-US" sz="2000" b="1">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zh-CN" altLang="en-US" sz="2000" b="1">
                <a:latin typeface="Arial" panose="020B0604020202020204" pitchFamily="34" charset="0"/>
                <a:ea typeface="华文细黑" panose="02010600040101010101" pitchFamily="2" charset="-122"/>
              </a:rPr>
              <a:t>     查符号表：找到，返回变量</a:t>
            </a:r>
            <a:r>
              <a:rPr lang="en-US" altLang="zh-CN" sz="2000" b="1">
                <a:latin typeface="Arial" panose="020B0604020202020204" pitchFamily="34" charset="0"/>
                <a:ea typeface="华文细黑" panose="02010600040101010101" pitchFamily="2" charset="-122"/>
              </a:rPr>
              <a:t>i</a:t>
            </a:r>
            <a:r>
              <a:rPr lang="zh-CN" altLang="en-US" sz="2000" b="1">
                <a:latin typeface="Arial" panose="020B0604020202020204" pitchFamily="34" charset="0"/>
                <a:ea typeface="华文细黑" panose="02010600040101010101" pitchFamily="2" charset="-122"/>
              </a:rPr>
              <a:t>位置；否则出错</a:t>
            </a:r>
            <a:endParaRPr lang="zh-CN" altLang="en-US" sz="2000" b="1">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en-US" altLang="zh-CN" sz="2000" b="1">
                <a:latin typeface="Arial" panose="020B0604020202020204" pitchFamily="34" charset="0"/>
                <a:ea typeface="华文细黑" panose="02010600040101010101" pitchFamily="2" charset="-122"/>
              </a:rPr>
              <a:t>(4) emit(OP, Arg1, Arg2, Result)     </a:t>
            </a:r>
            <a:r>
              <a:rPr lang="zh-CN" altLang="en-US" sz="2000" b="1">
                <a:latin typeface="Arial" panose="020B0604020202020204" pitchFamily="34" charset="0"/>
                <a:ea typeface="华文细黑" panose="02010600040101010101" pitchFamily="2" charset="-122"/>
              </a:rPr>
              <a:t>语义函数</a:t>
            </a:r>
            <a:endParaRPr lang="zh-CN" altLang="en-US" sz="2000" b="1">
              <a:latin typeface="Arial" panose="020B0604020202020204" pitchFamily="34" charset="0"/>
              <a:ea typeface="华文细黑" panose="02010600040101010101" pitchFamily="2" charset="-122"/>
            </a:endParaRPr>
          </a:p>
          <a:p>
            <a:pPr eaLnBrk="1" hangingPunct="1">
              <a:lnSpc>
                <a:spcPct val="130000"/>
              </a:lnSpc>
              <a:spcBef>
                <a:spcPct val="20000"/>
              </a:spcBef>
              <a:buClr>
                <a:schemeClr val="accent1"/>
              </a:buClr>
              <a:buSzPct val="65000"/>
              <a:buFont typeface="Wingdings" panose="05000000000000000000" pitchFamily="2" charset="2"/>
              <a:buNone/>
            </a:pPr>
            <a:r>
              <a:rPr lang="zh-CN" altLang="en-US" sz="2000" b="1">
                <a:latin typeface="Arial" panose="020B0604020202020204" pitchFamily="34" charset="0"/>
                <a:ea typeface="华文细黑" panose="02010600040101010101" pitchFamily="2" charset="-122"/>
              </a:rPr>
              <a:t>     生成一个四元式，并填入四元式表中，同时，四元式编号</a:t>
            </a:r>
            <a:r>
              <a:rPr lang="en-US" altLang="zh-CN" sz="2000" b="1">
                <a:latin typeface="Arial" panose="020B0604020202020204" pitchFamily="34" charset="0"/>
                <a:ea typeface="华文细黑" panose="02010600040101010101" pitchFamily="2" charset="-122"/>
              </a:rPr>
              <a:t>+1</a:t>
            </a:r>
            <a:endParaRPr lang="en-US" altLang="zh-CN" sz="2000" b="1">
              <a:latin typeface="Arial" panose="020B0604020202020204" pitchFamily="34" charset="0"/>
              <a:ea typeface="华文细黑" panose="02010600040101010101" pitchFamily="2" charset="-122"/>
            </a:endParaRPr>
          </a:p>
        </p:txBody>
      </p:sp>
      <p:sp>
        <p:nvSpPr>
          <p:cNvPr id="152584" name="Rectangle 7"/>
          <p:cNvSpPr>
            <a:spLocks noGrp="1" noChangeArrowheads="1"/>
          </p:cNvSpPr>
          <p:nvPr>
            <p:ph type="title"/>
          </p:nvPr>
        </p:nvSpPr>
        <p:spPr>
          <a:xfrm>
            <a:off x="457200" y="277813"/>
            <a:ext cx="8218488" cy="630237"/>
          </a:xfrm>
        </p:spPr>
        <p:txBody>
          <a:bodyPr/>
          <a:lstStyle/>
          <a:p>
            <a:pPr eaLnBrk="1" hangingPunct="1"/>
            <a:r>
              <a:rPr lang="en-US" altLang="zh-CN" sz="3200" b="1"/>
              <a:t>8.6 </a:t>
            </a:r>
            <a:r>
              <a:rPr lang="zh-CN" altLang="en-US" sz="3200" b="1"/>
              <a:t>赋值语句的翻译</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fade">
                                      <p:cBhvr>
                                        <p:cTn id="7" dur="500"/>
                                        <p:tgtEl>
                                          <p:spTgt spid="7577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7763"/>
                                        </p:tgtEl>
                                        <p:attrNameLst>
                                          <p:attrName>style.visibility</p:attrName>
                                        </p:attrNameLst>
                                      </p:cBhvr>
                                      <p:to>
                                        <p:strVal val="visible"/>
                                      </p:to>
                                    </p:set>
                                    <p:animEffect transition="in" filter="fade">
                                      <p:cBhvr>
                                        <p:cTn id="10" dur="500"/>
                                        <p:tgtEl>
                                          <p:spTgt spid="7577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7764"/>
                                        </p:tgtEl>
                                        <p:attrNameLst>
                                          <p:attrName>style.visibility</p:attrName>
                                        </p:attrNameLst>
                                      </p:cBhvr>
                                      <p:to>
                                        <p:strVal val="visible"/>
                                      </p:to>
                                    </p:set>
                                    <p:animEffect transition="in" filter="fade">
                                      <p:cBhvr>
                                        <p:cTn id="13" dur="500"/>
                                        <p:tgtEl>
                                          <p:spTgt spid="7577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2579">
                                            <p:txEl>
                                              <p:pRg st="0" end="0"/>
                                            </p:txEl>
                                          </p:spTgt>
                                        </p:tgtEl>
                                        <p:attrNameLst>
                                          <p:attrName>style.visibility</p:attrName>
                                        </p:attrNameLst>
                                      </p:cBhvr>
                                      <p:to>
                                        <p:strVal val="visible"/>
                                      </p:to>
                                    </p:set>
                                    <p:animEffect transition="in" filter="fade">
                                      <p:cBhvr>
                                        <p:cTn id="16" dur="500"/>
                                        <p:tgtEl>
                                          <p:spTgt spid="15257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52583">
                                            <p:txEl>
                                              <p:pRg st="0" end="0"/>
                                            </p:txEl>
                                          </p:spTgt>
                                        </p:tgtEl>
                                        <p:attrNameLst>
                                          <p:attrName>style.visibility</p:attrName>
                                        </p:attrNameLst>
                                      </p:cBhvr>
                                      <p:to>
                                        <p:strVal val="visible"/>
                                      </p:to>
                                    </p:set>
                                    <p:anim calcmode="lin" valueType="num">
                                      <p:cBhvr additive="base">
                                        <p:cTn id="21" dur="500"/>
                                        <p:tgtEl>
                                          <p:spTgt spid="152583">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52583">
                                            <p:txEl>
                                              <p:pRg st="0" end="0"/>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52583">
                                            <p:txEl>
                                              <p:pRg st="1" end="1"/>
                                            </p:txEl>
                                          </p:spTgt>
                                        </p:tgtEl>
                                        <p:attrNameLst>
                                          <p:attrName>style.visibility</p:attrName>
                                        </p:attrNameLst>
                                      </p:cBhvr>
                                      <p:to>
                                        <p:strVal val="visible"/>
                                      </p:to>
                                    </p:set>
                                    <p:anim calcmode="lin" valueType="num">
                                      <p:cBhvr additive="base">
                                        <p:cTn id="25" dur="500"/>
                                        <p:tgtEl>
                                          <p:spTgt spid="152583">
                                            <p:txEl>
                                              <p:pRg st="1" end="1"/>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5258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2583">
                                            <p:txEl>
                                              <p:pRg st="2" end="2"/>
                                            </p:txEl>
                                          </p:spTgt>
                                        </p:tgtEl>
                                        <p:attrNameLst>
                                          <p:attrName>style.visibility</p:attrName>
                                        </p:attrNameLst>
                                      </p:cBhvr>
                                      <p:to>
                                        <p:strVal val="visible"/>
                                      </p:to>
                                    </p:set>
                                    <p:anim calcmode="lin" valueType="num">
                                      <p:cBhvr additive="base">
                                        <p:cTn id="31" dur="500"/>
                                        <p:tgtEl>
                                          <p:spTgt spid="152583">
                                            <p:txEl>
                                              <p:pRg st="2" end="2"/>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52583">
                                            <p:txEl>
                                              <p:pRg st="2" end="2"/>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52583">
                                            <p:txEl>
                                              <p:pRg st="3" end="3"/>
                                            </p:txEl>
                                          </p:spTgt>
                                        </p:tgtEl>
                                        <p:attrNameLst>
                                          <p:attrName>style.visibility</p:attrName>
                                        </p:attrNameLst>
                                      </p:cBhvr>
                                      <p:to>
                                        <p:strVal val="visible"/>
                                      </p:to>
                                    </p:set>
                                    <p:anim calcmode="lin" valueType="num">
                                      <p:cBhvr additive="base">
                                        <p:cTn id="35" dur="500"/>
                                        <p:tgtEl>
                                          <p:spTgt spid="152583">
                                            <p:txEl>
                                              <p:pRg st="3" end="3"/>
                                            </p:txEl>
                                          </p:spTgt>
                                        </p:tgtEl>
                                        <p:attrNameLst>
                                          <p:attrName>ppt_y</p:attrName>
                                        </p:attrNameLst>
                                      </p:cBhvr>
                                      <p:tavLst>
                                        <p:tav tm="0">
                                          <p:val>
                                            <p:strVal val="#ppt_y+#ppt_h*1.125000"/>
                                          </p:val>
                                        </p:tav>
                                        <p:tav tm="100000">
                                          <p:val>
                                            <p:strVal val="#ppt_y"/>
                                          </p:val>
                                        </p:tav>
                                      </p:tavLst>
                                    </p:anim>
                                    <p:animEffect transition="in" filter="wipe(up)">
                                      <p:cBhvr>
                                        <p:cTn id="36" dur="500"/>
                                        <p:tgtEl>
                                          <p:spTgt spid="15258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52583">
                                            <p:txEl>
                                              <p:pRg st="4" end="4"/>
                                            </p:txEl>
                                          </p:spTgt>
                                        </p:tgtEl>
                                        <p:attrNameLst>
                                          <p:attrName>style.visibility</p:attrName>
                                        </p:attrNameLst>
                                      </p:cBhvr>
                                      <p:to>
                                        <p:strVal val="visible"/>
                                      </p:to>
                                    </p:set>
                                    <p:anim calcmode="lin" valueType="num">
                                      <p:cBhvr additive="base">
                                        <p:cTn id="41" dur="500"/>
                                        <p:tgtEl>
                                          <p:spTgt spid="152583">
                                            <p:txEl>
                                              <p:pRg st="4" end="4"/>
                                            </p:txEl>
                                          </p:spTgt>
                                        </p:tgtEl>
                                        <p:attrNameLst>
                                          <p:attrName>ppt_y</p:attrName>
                                        </p:attrNameLst>
                                      </p:cBhvr>
                                      <p:tavLst>
                                        <p:tav tm="0">
                                          <p:val>
                                            <p:strVal val="#ppt_y+#ppt_h*1.125000"/>
                                          </p:val>
                                        </p:tav>
                                        <p:tav tm="100000">
                                          <p:val>
                                            <p:strVal val="#ppt_y"/>
                                          </p:val>
                                        </p:tav>
                                      </p:tavLst>
                                    </p:anim>
                                    <p:animEffect transition="in" filter="wipe(up)">
                                      <p:cBhvr>
                                        <p:cTn id="42" dur="500"/>
                                        <p:tgtEl>
                                          <p:spTgt spid="152583">
                                            <p:txEl>
                                              <p:pRg st="4" end="4"/>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152583">
                                            <p:txEl>
                                              <p:pRg st="5" end="5"/>
                                            </p:txEl>
                                          </p:spTgt>
                                        </p:tgtEl>
                                        <p:attrNameLst>
                                          <p:attrName>style.visibility</p:attrName>
                                        </p:attrNameLst>
                                      </p:cBhvr>
                                      <p:to>
                                        <p:strVal val="visible"/>
                                      </p:to>
                                    </p:set>
                                    <p:anim calcmode="lin" valueType="num">
                                      <p:cBhvr additive="base">
                                        <p:cTn id="45" dur="500"/>
                                        <p:tgtEl>
                                          <p:spTgt spid="152583">
                                            <p:txEl>
                                              <p:pRg st="5" end="5"/>
                                            </p:txEl>
                                          </p:spTgt>
                                        </p:tgtEl>
                                        <p:attrNameLst>
                                          <p:attrName>ppt_y</p:attrName>
                                        </p:attrNameLst>
                                      </p:cBhvr>
                                      <p:tavLst>
                                        <p:tav tm="0">
                                          <p:val>
                                            <p:strVal val="#ppt_y+#ppt_h*1.125000"/>
                                          </p:val>
                                        </p:tav>
                                        <p:tav tm="100000">
                                          <p:val>
                                            <p:strVal val="#ppt_y"/>
                                          </p:val>
                                        </p:tav>
                                      </p:tavLst>
                                    </p:anim>
                                    <p:animEffect transition="in" filter="wipe(up)">
                                      <p:cBhvr>
                                        <p:cTn id="46" dur="500"/>
                                        <p:tgtEl>
                                          <p:spTgt spid="15258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nodeType="clickEffect">
                                  <p:stCondLst>
                                    <p:cond delay="0"/>
                                  </p:stCondLst>
                                  <p:childTnLst>
                                    <p:set>
                                      <p:cBhvr>
                                        <p:cTn id="50" dur="1" fill="hold">
                                          <p:stCondLst>
                                            <p:cond delay="0"/>
                                          </p:stCondLst>
                                        </p:cTn>
                                        <p:tgtEl>
                                          <p:spTgt spid="152583">
                                            <p:txEl>
                                              <p:pRg st="6" end="6"/>
                                            </p:txEl>
                                          </p:spTgt>
                                        </p:tgtEl>
                                        <p:attrNameLst>
                                          <p:attrName>style.visibility</p:attrName>
                                        </p:attrNameLst>
                                      </p:cBhvr>
                                      <p:to>
                                        <p:strVal val="visible"/>
                                      </p:to>
                                    </p:set>
                                    <p:anim calcmode="lin" valueType="num">
                                      <p:cBhvr additive="base">
                                        <p:cTn id="51" dur="500"/>
                                        <p:tgtEl>
                                          <p:spTgt spid="152583">
                                            <p:txEl>
                                              <p:pRg st="6" end="6"/>
                                            </p:txEl>
                                          </p:spTgt>
                                        </p:tgtEl>
                                        <p:attrNameLst>
                                          <p:attrName>ppt_y</p:attrName>
                                        </p:attrNameLst>
                                      </p:cBhvr>
                                      <p:tavLst>
                                        <p:tav tm="0">
                                          <p:val>
                                            <p:strVal val="#ppt_y+#ppt_h*1.125000"/>
                                          </p:val>
                                        </p:tav>
                                        <p:tav tm="100000">
                                          <p:val>
                                            <p:strVal val="#ppt_y"/>
                                          </p:val>
                                        </p:tav>
                                      </p:tavLst>
                                    </p:anim>
                                    <p:animEffect transition="in" filter="wipe(up)">
                                      <p:cBhvr>
                                        <p:cTn id="52" dur="500"/>
                                        <p:tgtEl>
                                          <p:spTgt spid="152583">
                                            <p:txEl>
                                              <p:pRg st="6" end="6"/>
                                            </p:txEl>
                                          </p:spTgt>
                                        </p:tgtEl>
                                      </p:cBhvr>
                                    </p:animEffect>
                                  </p:childTnLst>
                                </p:cTn>
                              </p:par>
                              <p:par>
                                <p:cTn id="53" presetID="12" presetClass="entr" presetSubtype="4" fill="hold" nodeType="withEffect">
                                  <p:stCondLst>
                                    <p:cond delay="0"/>
                                  </p:stCondLst>
                                  <p:childTnLst>
                                    <p:set>
                                      <p:cBhvr>
                                        <p:cTn id="54" dur="1" fill="hold">
                                          <p:stCondLst>
                                            <p:cond delay="0"/>
                                          </p:stCondLst>
                                        </p:cTn>
                                        <p:tgtEl>
                                          <p:spTgt spid="152583">
                                            <p:txEl>
                                              <p:pRg st="7" end="7"/>
                                            </p:txEl>
                                          </p:spTgt>
                                        </p:tgtEl>
                                        <p:attrNameLst>
                                          <p:attrName>style.visibility</p:attrName>
                                        </p:attrNameLst>
                                      </p:cBhvr>
                                      <p:to>
                                        <p:strVal val="visible"/>
                                      </p:to>
                                    </p:set>
                                    <p:anim calcmode="lin" valueType="num">
                                      <p:cBhvr additive="base">
                                        <p:cTn id="55" dur="500"/>
                                        <p:tgtEl>
                                          <p:spTgt spid="152583">
                                            <p:txEl>
                                              <p:pRg st="7" end="7"/>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525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757763" grpId="0" animBg="1"/>
      <p:bldP spid="757764" grpId="0"/>
      <p:bldP spid="75776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1813228-A3A4-4917-AE55-C983D4EFAC8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54627" name="Text Box 2"/>
          <p:cNvSpPr txBox="1">
            <a:spLocks noChangeArrowheads="1"/>
          </p:cNvSpPr>
          <p:nvPr/>
        </p:nvSpPr>
        <p:spPr bwMode="auto">
          <a:xfrm>
            <a:off x="0" y="0"/>
            <a:ext cx="7086600" cy="457200"/>
          </a:xfrm>
          <a:prstGeom prst="rect">
            <a:avLst/>
          </a:prstGeom>
          <a:solidFill>
            <a:schemeClr val="accent1">
              <a:lumMod val="20000"/>
              <a:lumOff val="80000"/>
            </a:schemeClr>
          </a:solid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Arial" panose="020B0604020202020204" pitchFamily="34" charset="0"/>
                <a:ea typeface="华文细黑" panose="02010600040101010101" pitchFamily="2" charset="-122"/>
              </a:rPr>
              <a:t>　</a:t>
            </a:r>
            <a:r>
              <a:rPr lang="zh-CN" altLang="en-US" sz="2400" b="1" dirty="0">
                <a:solidFill>
                  <a:srgbClr val="FF0000"/>
                </a:solidFill>
                <a:latin typeface="Arial" panose="020B0604020202020204" pitchFamily="34" charset="0"/>
                <a:ea typeface="华文细黑" panose="02010600040101010101" pitchFamily="2" charset="-122"/>
              </a:rPr>
              <a:t>简单赋值语句的翻译</a:t>
            </a:r>
            <a:r>
              <a:rPr lang="en-US" altLang="zh-CN" sz="2000" b="1" dirty="0">
                <a:solidFill>
                  <a:srgbClr val="FF0000"/>
                </a:solidFill>
                <a:latin typeface="Arial" panose="020B0604020202020204" pitchFamily="34" charset="0"/>
                <a:ea typeface="华文细黑" panose="02010600040101010101" pitchFamily="2" charset="-122"/>
              </a:rPr>
              <a:t>(</a:t>
            </a:r>
            <a:r>
              <a:rPr lang="zh-CN" altLang="en-US" sz="2000" b="1" dirty="0">
                <a:solidFill>
                  <a:srgbClr val="FF0000"/>
                </a:solidFill>
                <a:latin typeface="Arial" panose="020B0604020202020204" pitchFamily="34" charset="0"/>
                <a:ea typeface="华文细黑" panose="02010600040101010101" pitchFamily="2" charset="-122"/>
              </a:rPr>
              <a:t>算术表达式</a:t>
            </a:r>
            <a:r>
              <a:rPr lang="en-US" altLang="zh-CN" sz="2000" b="1" dirty="0">
                <a:solidFill>
                  <a:srgbClr val="FF0000"/>
                </a:solidFill>
                <a:latin typeface="Arial" panose="020B0604020202020204" pitchFamily="34" charset="0"/>
                <a:ea typeface="华文细黑" panose="02010600040101010101" pitchFamily="2" charset="-122"/>
              </a:rPr>
              <a:t>E</a:t>
            </a:r>
            <a:r>
              <a:rPr lang="zh-CN" altLang="en-US" sz="2000" b="1" dirty="0">
                <a:solidFill>
                  <a:srgbClr val="FF0000"/>
                </a:solidFill>
                <a:latin typeface="Arial" panose="020B0604020202020204" pitchFamily="34" charset="0"/>
                <a:ea typeface="华文细黑" panose="02010600040101010101" pitchFamily="2" charset="-122"/>
              </a:rPr>
              <a:t>及赋值语句的翻译）</a:t>
            </a:r>
            <a:endParaRPr lang="zh-CN" altLang="en-US" sz="2000" b="1" dirty="0">
              <a:solidFill>
                <a:srgbClr val="FF0000"/>
              </a:solidFill>
              <a:latin typeface="Arial" panose="020B0604020202020204" pitchFamily="34" charset="0"/>
              <a:ea typeface="华文细黑" panose="02010600040101010101" pitchFamily="2" charset="-122"/>
            </a:endParaRPr>
          </a:p>
        </p:txBody>
      </p:sp>
      <p:sp>
        <p:nvSpPr>
          <p:cNvPr id="154628" name="Text Box 3"/>
          <p:cNvSpPr txBox="1">
            <a:spLocks noChangeArrowheads="1"/>
          </p:cNvSpPr>
          <p:nvPr/>
        </p:nvSpPr>
        <p:spPr bwMode="auto">
          <a:xfrm>
            <a:off x="467544" y="549275"/>
            <a:ext cx="8193856" cy="5848350"/>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dirty="0">
                <a:solidFill>
                  <a:srgbClr val="FF0000"/>
                </a:solidFill>
                <a:latin typeface="Arial" panose="020B0604020202020204" pitchFamily="34" charset="0"/>
                <a:ea typeface="华文细黑" panose="02010600040101010101" pitchFamily="2" charset="-122"/>
              </a:rPr>
              <a:t>语义分析：  语义检查　和 代码生成．</a:t>
            </a:r>
            <a:endParaRPr lang="zh-CN" altLang="en-US" sz="2200" dirty="0">
              <a:solidFill>
                <a:srgbClr val="FF0000"/>
              </a:solidFill>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翻译赋值语句的语义描述（译为四元式）：</a:t>
            </a:r>
            <a:endParaRPr lang="zh-CN" altLang="en-US"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1</a:t>
            </a:r>
            <a:r>
              <a:rPr lang="zh-CN" altLang="en-US" sz="2200" dirty="0">
                <a:latin typeface="Arial" panose="020B0604020202020204" pitchFamily="34" charset="0"/>
                <a:ea typeface="华文细黑" panose="02010600040101010101" pitchFamily="2" charset="-122"/>
              </a:rPr>
              <a:t>）</a:t>
            </a:r>
            <a:r>
              <a:rPr lang="en-US" altLang="zh-CN" sz="2200" dirty="0" err="1">
                <a:latin typeface="Arial" panose="020B0604020202020204" pitchFamily="34" charset="0"/>
                <a:ea typeface="华文细黑" panose="02010600040101010101" pitchFamily="2" charset="-122"/>
              </a:rPr>
              <a:t>S→id</a:t>
            </a:r>
            <a:r>
              <a:rPr lang="en-US" altLang="zh-CN" sz="2200" dirty="0">
                <a:latin typeface="Arial" panose="020B0604020202020204" pitchFamily="34" charset="0"/>
                <a:ea typeface="华文细黑" panose="02010600040101010101" pitchFamily="2" charset="-122"/>
              </a:rPr>
              <a:t>:=E     { p:=lookup(id.name);</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If </a:t>
            </a:r>
            <a:r>
              <a:rPr lang="en-US" altLang="zh-CN" sz="2200" dirty="0" err="1">
                <a:latin typeface="Arial" panose="020B0604020202020204" pitchFamily="34" charset="0"/>
                <a:ea typeface="华文细黑" panose="02010600040101010101" pitchFamily="2" charset="-122"/>
              </a:rPr>
              <a:t>p≠nil</a:t>
            </a:r>
            <a:r>
              <a:rPr lang="en-US" altLang="zh-CN" sz="2200" dirty="0">
                <a:latin typeface="Arial" panose="020B0604020202020204" pitchFamily="34" charset="0"/>
                <a:ea typeface="华文细黑" panose="02010600040101010101" pitchFamily="2" charset="-122"/>
              </a:rPr>
              <a:t> </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then emit(p’:=’</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else error}</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2</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E→E1+E2      { </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a:t>
            </a:r>
            <a:r>
              <a:rPr lang="en-US" altLang="zh-CN" sz="2200" dirty="0" err="1">
                <a:latin typeface="Arial" panose="020B0604020202020204" pitchFamily="34" charset="0"/>
                <a:ea typeface="华文细黑" panose="02010600040101010101" pitchFamily="2" charset="-122"/>
              </a:rPr>
              <a:t>newtemp</a:t>
            </a:r>
            <a:r>
              <a:rPr lang="en-US" altLang="zh-CN" sz="2200" dirty="0">
                <a:latin typeface="Arial" panose="020B0604020202020204" pitchFamily="34" charset="0"/>
                <a:ea typeface="华文细黑" panose="02010600040101010101" pitchFamily="2" charset="-122"/>
              </a:rPr>
              <a:t>;</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emit(</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’:=’E1.place ‘+’E2.place)}</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3</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E→E1*E2    { </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a:t>
            </a:r>
            <a:r>
              <a:rPr lang="en-US" altLang="zh-CN" sz="2200" dirty="0" err="1">
                <a:latin typeface="Arial" panose="020B0604020202020204" pitchFamily="34" charset="0"/>
                <a:ea typeface="华文细黑" panose="02010600040101010101" pitchFamily="2" charset="-122"/>
              </a:rPr>
              <a:t>newtemp</a:t>
            </a:r>
            <a:r>
              <a:rPr lang="en-US" altLang="zh-CN" sz="2200" dirty="0">
                <a:latin typeface="Arial" panose="020B0604020202020204" pitchFamily="34" charset="0"/>
                <a:ea typeface="华文细黑" panose="02010600040101010101" pitchFamily="2" charset="-122"/>
              </a:rPr>
              <a:t>;</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emit(</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 ‘E1.place ‘*’ E2.place)}</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4</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E→-E1         {  </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a:t>
            </a:r>
            <a:r>
              <a:rPr lang="en-US" altLang="zh-CN" sz="2200" dirty="0" err="1">
                <a:latin typeface="Arial" panose="020B0604020202020204" pitchFamily="34" charset="0"/>
                <a:ea typeface="华文细黑" panose="02010600040101010101" pitchFamily="2" charset="-122"/>
              </a:rPr>
              <a:t>newtemp</a:t>
            </a:r>
            <a:r>
              <a:rPr lang="en-US" altLang="zh-CN" sz="2200" dirty="0">
                <a:latin typeface="Arial" panose="020B0604020202020204" pitchFamily="34" charset="0"/>
                <a:ea typeface="华文细黑" panose="02010600040101010101" pitchFamily="2" charset="-122"/>
              </a:rPr>
              <a:t>;</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emit(</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 ’’uminus’E1.place)}</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5</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E→</a:t>
            </a:r>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E1</a:t>
            </a:r>
            <a:r>
              <a:rPr lang="zh-CN" altLang="en-US" sz="2200" dirty="0">
                <a:latin typeface="Arial" panose="020B0604020202020204" pitchFamily="34" charset="0"/>
                <a:ea typeface="华文细黑" panose="02010600040101010101" pitchFamily="2" charset="-122"/>
              </a:rPr>
              <a:t>）   </a:t>
            </a:r>
            <a:r>
              <a:rPr lang="en-US" altLang="zh-CN" sz="2200" dirty="0">
                <a:latin typeface="Arial" panose="020B0604020202020204" pitchFamily="34" charset="0"/>
                <a:ea typeface="华文细黑" panose="02010600040101010101" pitchFamily="2" charset="-122"/>
              </a:rPr>
              <a:t>{  </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 E1.place)}</a:t>
            </a:r>
            <a:endParaRPr lang="en-US" altLang="zh-CN" sz="2200" dirty="0">
              <a:latin typeface="Arial" panose="020B0604020202020204" pitchFamily="34" charset="0"/>
              <a:ea typeface="华文细黑" panose="02010600040101010101" pitchFamily="2" charset="-122"/>
            </a:endParaRPr>
          </a:p>
          <a:p>
            <a:pPr eaLnBrk="1" hangingPunct="1"/>
            <a:r>
              <a:rPr lang="zh-CN" altLang="en-US" sz="2200" dirty="0">
                <a:latin typeface="Arial" panose="020B0604020202020204" pitchFamily="34" charset="0"/>
                <a:ea typeface="华文细黑" panose="02010600040101010101" pitchFamily="2" charset="-122"/>
              </a:rPr>
              <a:t>（</a:t>
            </a:r>
            <a:r>
              <a:rPr lang="en-US" altLang="zh-CN" sz="2200" dirty="0">
                <a:latin typeface="Arial" panose="020B0604020202020204" pitchFamily="34" charset="0"/>
                <a:ea typeface="华文细黑" panose="02010600040101010101" pitchFamily="2" charset="-122"/>
              </a:rPr>
              <a:t>6</a:t>
            </a:r>
            <a:r>
              <a:rPr lang="zh-CN" altLang="en-US" sz="2200" dirty="0">
                <a:latin typeface="Arial" panose="020B0604020202020204" pitchFamily="34" charset="0"/>
                <a:ea typeface="华文细黑" panose="02010600040101010101" pitchFamily="2" charset="-122"/>
              </a:rPr>
              <a:t>）</a:t>
            </a:r>
            <a:r>
              <a:rPr lang="en-US" altLang="zh-CN" sz="2200" dirty="0" err="1">
                <a:latin typeface="Arial" panose="020B0604020202020204" pitchFamily="34" charset="0"/>
                <a:ea typeface="华文细黑" panose="02010600040101010101" pitchFamily="2" charset="-122"/>
              </a:rPr>
              <a:t>E→id</a:t>
            </a:r>
            <a:r>
              <a:rPr lang="en-US" altLang="zh-CN" sz="2200" dirty="0">
                <a:latin typeface="Arial" panose="020B0604020202020204" pitchFamily="34" charset="0"/>
                <a:ea typeface="华文细黑" panose="02010600040101010101" pitchFamily="2" charset="-122"/>
              </a:rPr>
              <a:t>   	       {  p:=lookup(id.name);</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if </a:t>
            </a:r>
            <a:r>
              <a:rPr lang="en-US" altLang="zh-CN" sz="2200" dirty="0" err="1">
                <a:latin typeface="Arial" panose="020B0604020202020204" pitchFamily="34" charset="0"/>
                <a:ea typeface="华文细黑" panose="02010600040101010101" pitchFamily="2" charset="-122"/>
              </a:rPr>
              <a:t>p≠nil</a:t>
            </a:r>
            <a:r>
              <a:rPr lang="en-US" altLang="zh-CN" sz="2200" dirty="0">
                <a:latin typeface="Arial" panose="020B0604020202020204" pitchFamily="34" charset="0"/>
                <a:ea typeface="华文细黑" panose="02010600040101010101" pitchFamily="2" charset="-122"/>
              </a:rPr>
              <a:t> </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then </a:t>
            </a:r>
            <a:r>
              <a:rPr lang="en-US" altLang="zh-CN" sz="2200" dirty="0" err="1">
                <a:latin typeface="Arial" panose="020B0604020202020204" pitchFamily="34" charset="0"/>
                <a:ea typeface="华文细黑" panose="02010600040101010101" pitchFamily="2" charset="-122"/>
              </a:rPr>
              <a:t>E.place</a:t>
            </a:r>
            <a:r>
              <a:rPr lang="en-US" altLang="zh-CN" sz="2200" dirty="0">
                <a:latin typeface="Arial" panose="020B0604020202020204" pitchFamily="34" charset="0"/>
                <a:ea typeface="华文细黑" panose="02010600040101010101" pitchFamily="2" charset="-122"/>
              </a:rPr>
              <a:t>:=p)</a:t>
            </a:r>
            <a:endParaRPr lang="en-US" altLang="zh-CN" sz="2200" dirty="0">
              <a:latin typeface="Arial" panose="020B0604020202020204" pitchFamily="34" charset="0"/>
              <a:ea typeface="华文细黑" panose="02010600040101010101" pitchFamily="2" charset="-122"/>
            </a:endParaRPr>
          </a:p>
          <a:p>
            <a:pPr eaLnBrk="1" hangingPunct="1"/>
            <a:r>
              <a:rPr lang="en-US" altLang="zh-CN" sz="2200" dirty="0">
                <a:latin typeface="Arial" panose="020B0604020202020204" pitchFamily="34" charset="0"/>
                <a:ea typeface="华文细黑" panose="02010600040101010101" pitchFamily="2" charset="-122"/>
              </a:rPr>
              <a:t>                               else error}</a:t>
            </a:r>
            <a:endParaRPr lang="en-US" altLang="zh-CN" sz="2200" dirty="0">
              <a:latin typeface="Arial" panose="020B0604020202020204" pitchFamily="34" charset="0"/>
              <a:ea typeface="华文细黑" panose="02010600040101010101" pitchFamily="2" charset="-122"/>
            </a:endParaRPr>
          </a:p>
        </p:txBody>
      </p:sp>
      <p:graphicFrame>
        <p:nvGraphicFramePr>
          <p:cNvPr id="760837" name="Group 5"/>
          <p:cNvGraphicFramePr>
            <a:graphicFrameLocks noGrp="1"/>
          </p:cNvGraphicFramePr>
          <p:nvPr/>
        </p:nvGraphicFramePr>
        <p:xfrm>
          <a:off x="6553200" y="827882"/>
          <a:ext cx="2590800" cy="1955800"/>
        </p:xfrm>
        <a:graphic>
          <a:graphicData uri="http://schemas.openxmlformats.org/drawingml/2006/table">
            <a:tbl>
              <a:tblPr/>
              <a:tblGrid>
                <a:gridCol w="863600"/>
                <a:gridCol w="863600"/>
                <a:gridCol w="863600"/>
              </a:tblGrid>
              <a:tr h="8382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楷体_GB2312" pitchFamily="49" charset="-122"/>
                        </a:rPr>
                        <a:t>类型</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rPr>
                        <a:t>名称</a:t>
                      </a:r>
                      <a:endPar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rPr>
                        <a:t>目标地址</a:t>
                      </a:r>
                      <a:endPar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int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sum</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int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648" name="Text Box 23"/>
          <p:cNvSpPr txBox="1">
            <a:spLocks noChangeArrowheads="1"/>
          </p:cNvSpPr>
          <p:nvPr/>
        </p:nvSpPr>
        <p:spPr bwMode="auto">
          <a:xfrm>
            <a:off x="7392988" y="3048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FF0000"/>
                </a:solidFill>
                <a:latin typeface="Arial" panose="020B0604020202020204" pitchFamily="34" charset="0"/>
                <a:ea typeface="华文细黑" panose="02010600040101010101" pitchFamily="2" charset="-122"/>
              </a:rPr>
              <a:t>符号表</a:t>
            </a:r>
            <a:endParaRPr lang="zh-CN" altLang="en-US" sz="2000" b="1" dirty="0">
              <a:solidFill>
                <a:srgbClr val="FF0000"/>
              </a:solidFill>
              <a:latin typeface="Arial" panose="020B0604020202020204" pitchFamily="34" charset="0"/>
              <a:ea typeface="华文细黑" panose="02010600040101010101" pitchFamily="2" charset="-122"/>
            </a:endParaRPr>
          </a:p>
        </p:txBody>
      </p:sp>
      <p:graphicFrame>
        <p:nvGraphicFramePr>
          <p:cNvPr id="760877" name="Group 45"/>
          <p:cNvGraphicFramePr>
            <a:graphicFrameLocks noGrp="1"/>
          </p:cNvGraphicFramePr>
          <p:nvPr/>
        </p:nvGraphicFramePr>
        <p:xfrm>
          <a:off x="7164388" y="5145088"/>
          <a:ext cx="1905000" cy="1401852"/>
        </p:xfrm>
        <a:graphic>
          <a:graphicData uri="http://schemas.openxmlformats.org/drawingml/2006/table">
            <a:tbl>
              <a:tblPr/>
              <a:tblGrid>
                <a:gridCol w="646112"/>
                <a:gridCol w="623888"/>
                <a:gridCol w="635000"/>
              </a:tblGrid>
              <a:tr h="426617">
                <a:tc>
                  <a:txBody>
                    <a:body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endParaRPr kumimoji="1" lang="zh-CN" altLang="en-US" sz="22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endPar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endPar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57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57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667" name="Text Box 42"/>
          <p:cNvSpPr txBox="1">
            <a:spLocks noChangeArrowheads="1"/>
          </p:cNvSpPr>
          <p:nvPr/>
        </p:nvSpPr>
        <p:spPr bwMode="auto">
          <a:xfrm>
            <a:off x="6588125" y="52292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solidFill>
                  <a:srgbClr val="FF0000"/>
                </a:solidFill>
                <a:latin typeface="Arial" panose="020B0604020202020204" pitchFamily="34" charset="0"/>
                <a:ea typeface="华文细黑" panose="02010600040101010101" pitchFamily="2" charset="-122"/>
              </a:rPr>
              <a:t>t1</a:t>
            </a:r>
            <a:endParaRPr lang="en-US" altLang="zh-CN" sz="1800">
              <a:solidFill>
                <a:srgbClr val="FF0000"/>
              </a:solidFill>
              <a:latin typeface="Arial" panose="020B0604020202020204" pitchFamily="34" charset="0"/>
              <a:ea typeface="华文细黑" panose="02010600040101010101" pitchFamily="2" charset="-122"/>
            </a:endParaRPr>
          </a:p>
        </p:txBody>
      </p:sp>
      <p:sp>
        <p:nvSpPr>
          <p:cNvPr id="154668" name="Text Box 43"/>
          <p:cNvSpPr txBox="1">
            <a:spLocks noChangeArrowheads="1"/>
          </p:cNvSpPr>
          <p:nvPr/>
        </p:nvSpPr>
        <p:spPr bwMode="auto">
          <a:xfrm>
            <a:off x="6588125" y="56864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solidFill>
                  <a:srgbClr val="FF0000"/>
                </a:solidFill>
                <a:latin typeface="Arial" panose="020B0604020202020204" pitchFamily="34" charset="0"/>
                <a:ea typeface="华文细黑" panose="02010600040101010101" pitchFamily="2" charset="-122"/>
              </a:rPr>
              <a:t>t2</a:t>
            </a:r>
            <a:endParaRPr lang="en-US" altLang="zh-CN" sz="1800">
              <a:solidFill>
                <a:srgbClr val="FF0000"/>
              </a:solidFill>
              <a:latin typeface="Arial" panose="020B0604020202020204" pitchFamily="34" charset="0"/>
              <a:ea typeface="华文细黑" panose="02010600040101010101" pitchFamily="2" charset="-122"/>
            </a:endParaRPr>
          </a:p>
        </p:txBody>
      </p:sp>
      <p:sp>
        <p:nvSpPr>
          <p:cNvPr id="154669" name="Text Box 44"/>
          <p:cNvSpPr txBox="1">
            <a:spLocks noChangeArrowheads="1"/>
          </p:cNvSpPr>
          <p:nvPr/>
        </p:nvSpPr>
        <p:spPr bwMode="auto">
          <a:xfrm>
            <a:off x="7392988" y="4652963"/>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FF0000"/>
                </a:solidFill>
                <a:latin typeface="Arial" panose="020B0604020202020204" pitchFamily="34" charset="0"/>
                <a:ea typeface="华文细黑" panose="02010600040101010101" pitchFamily="2" charset="-122"/>
              </a:rPr>
              <a:t>临时存储区</a:t>
            </a:r>
            <a:endParaRPr lang="zh-CN" altLang="en-US" sz="2000" b="1">
              <a:solidFill>
                <a:srgbClr val="FF0000"/>
              </a:solidFill>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4628">
                                            <p:txEl>
                                              <p:pRg st="0" end="0"/>
                                            </p:txEl>
                                          </p:spTgt>
                                        </p:tgtEl>
                                        <p:attrNameLst>
                                          <p:attrName>style.visibility</p:attrName>
                                        </p:attrNameLst>
                                      </p:cBhvr>
                                      <p:to>
                                        <p:strVal val="visible"/>
                                      </p:to>
                                    </p:set>
                                    <p:animEffect transition="in" filter="wipe(left)">
                                      <p:cBhvr>
                                        <p:cTn id="7" dur="500"/>
                                        <p:tgtEl>
                                          <p:spTgt spid="154628">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4628">
                                            <p:txEl>
                                              <p:pRg st="1" end="1"/>
                                            </p:txEl>
                                          </p:spTgt>
                                        </p:tgtEl>
                                        <p:attrNameLst>
                                          <p:attrName>style.visibility</p:attrName>
                                        </p:attrNameLst>
                                      </p:cBhvr>
                                      <p:to>
                                        <p:strVal val="visible"/>
                                      </p:to>
                                    </p:set>
                                    <p:animEffect transition="in" filter="wipe(left)">
                                      <p:cBhvr>
                                        <p:cTn id="10" dur="500"/>
                                        <p:tgtEl>
                                          <p:spTgt spid="15462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54648"/>
                                        </p:tgtEl>
                                        <p:attrNameLst>
                                          <p:attrName>style.visibility</p:attrName>
                                        </p:attrNameLst>
                                      </p:cBhvr>
                                      <p:to>
                                        <p:strVal val="visible"/>
                                      </p:to>
                                    </p:set>
                                    <p:anim calcmode="lin" valueType="num">
                                      <p:cBhvr additive="base">
                                        <p:cTn id="15" dur="500"/>
                                        <p:tgtEl>
                                          <p:spTgt spid="154648"/>
                                        </p:tgtEl>
                                        <p:attrNameLst>
                                          <p:attrName>ppt_y</p:attrName>
                                        </p:attrNameLst>
                                      </p:cBhvr>
                                      <p:tavLst>
                                        <p:tav tm="0">
                                          <p:val>
                                            <p:strVal val="#ppt_y+#ppt_h*1.125000"/>
                                          </p:val>
                                        </p:tav>
                                        <p:tav tm="100000">
                                          <p:val>
                                            <p:strVal val="#ppt_y"/>
                                          </p:val>
                                        </p:tav>
                                      </p:tavLst>
                                    </p:anim>
                                    <p:animEffect transition="in" filter="wipe(up)">
                                      <p:cBhvr>
                                        <p:cTn id="16" dur="500"/>
                                        <p:tgtEl>
                                          <p:spTgt spid="154648"/>
                                        </p:tgtEl>
                                      </p:cBhvr>
                                    </p:animEffect>
                                  </p:childTnLst>
                                </p:cTn>
                              </p:par>
                              <p:par>
                                <p:cTn id="17" presetID="12" presetClass="entr" presetSubtype="4" fill="hold" nodeType="withEffect">
                                  <p:stCondLst>
                                    <p:cond delay="0"/>
                                  </p:stCondLst>
                                  <p:childTnLst>
                                    <p:set>
                                      <p:cBhvr>
                                        <p:cTn id="18" dur="1" fill="hold">
                                          <p:stCondLst>
                                            <p:cond delay="0"/>
                                          </p:stCondLst>
                                        </p:cTn>
                                        <p:tgtEl>
                                          <p:spTgt spid="760837"/>
                                        </p:tgtEl>
                                        <p:attrNameLst>
                                          <p:attrName>style.visibility</p:attrName>
                                        </p:attrNameLst>
                                      </p:cBhvr>
                                      <p:to>
                                        <p:strVal val="visible"/>
                                      </p:to>
                                    </p:set>
                                    <p:anim calcmode="lin" valueType="num">
                                      <p:cBhvr additive="base">
                                        <p:cTn id="19" dur="500"/>
                                        <p:tgtEl>
                                          <p:spTgt spid="760837"/>
                                        </p:tgtEl>
                                        <p:attrNameLst>
                                          <p:attrName>ppt_y</p:attrName>
                                        </p:attrNameLst>
                                      </p:cBhvr>
                                      <p:tavLst>
                                        <p:tav tm="0">
                                          <p:val>
                                            <p:strVal val="#ppt_y+#ppt_h*1.125000"/>
                                          </p:val>
                                        </p:tav>
                                        <p:tav tm="100000">
                                          <p:val>
                                            <p:strVal val="#ppt_y"/>
                                          </p:val>
                                        </p:tav>
                                      </p:tavLst>
                                    </p:anim>
                                    <p:animEffect transition="in" filter="wipe(up)">
                                      <p:cBhvr>
                                        <p:cTn id="20" dur="500"/>
                                        <p:tgtEl>
                                          <p:spTgt spid="76083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4669"/>
                                        </p:tgtEl>
                                        <p:attrNameLst>
                                          <p:attrName>style.visibility</p:attrName>
                                        </p:attrNameLst>
                                      </p:cBhvr>
                                      <p:to>
                                        <p:strVal val="visible"/>
                                      </p:to>
                                    </p:set>
                                    <p:anim calcmode="lin" valueType="num">
                                      <p:cBhvr additive="base">
                                        <p:cTn id="25" dur="500"/>
                                        <p:tgtEl>
                                          <p:spTgt spid="154669"/>
                                        </p:tgtEl>
                                        <p:attrNameLst>
                                          <p:attrName>ppt_y</p:attrName>
                                        </p:attrNameLst>
                                      </p:cBhvr>
                                      <p:tavLst>
                                        <p:tav tm="0">
                                          <p:val>
                                            <p:strVal val="#ppt_y+#ppt_h*1.125000"/>
                                          </p:val>
                                        </p:tav>
                                        <p:tav tm="100000">
                                          <p:val>
                                            <p:strVal val="#ppt_y"/>
                                          </p:val>
                                        </p:tav>
                                      </p:tavLst>
                                    </p:anim>
                                    <p:animEffect transition="in" filter="wipe(up)">
                                      <p:cBhvr>
                                        <p:cTn id="26" dur="500"/>
                                        <p:tgtEl>
                                          <p:spTgt spid="154669"/>
                                        </p:tgtEl>
                                      </p:cBhvr>
                                    </p:animEffect>
                                  </p:childTnLst>
                                </p:cTn>
                              </p:par>
                              <p:par>
                                <p:cTn id="27" presetID="12" presetClass="entr" presetSubtype="4" fill="hold" nodeType="withEffect">
                                  <p:stCondLst>
                                    <p:cond delay="0"/>
                                  </p:stCondLst>
                                  <p:childTnLst>
                                    <p:set>
                                      <p:cBhvr>
                                        <p:cTn id="28" dur="1" fill="hold">
                                          <p:stCondLst>
                                            <p:cond delay="0"/>
                                          </p:stCondLst>
                                        </p:cTn>
                                        <p:tgtEl>
                                          <p:spTgt spid="760877"/>
                                        </p:tgtEl>
                                        <p:attrNameLst>
                                          <p:attrName>style.visibility</p:attrName>
                                        </p:attrNameLst>
                                      </p:cBhvr>
                                      <p:to>
                                        <p:strVal val="visible"/>
                                      </p:to>
                                    </p:set>
                                    <p:anim calcmode="lin" valueType="num">
                                      <p:cBhvr additive="base">
                                        <p:cTn id="29" dur="500"/>
                                        <p:tgtEl>
                                          <p:spTgt spid="760877"/>
                                        </p:tgtEl>
                                        <p:attrNameLst>
                                          <p:attrName>ppt_y</p:attrName>
                                        </p:attrNameLst>
                                      </p:cBhvr>
                                      <p:tavLst>
                                        <p:tav tm="0">
                                          <p:val>
                                            <p:strVal val="#ppt_y+#ppt_h*1.125000"/>
                                          </p:val>
                                        </p:tav>
                                        <p:tav tm="100000">
                                          <p:val>
                                            <p:strVal val="#ppt_y"/>
                                          </p:val>
                                        </p:tav>
                                      </p:tavLst>
                                    </p:anim>
                                    <p:animEffect transition="in" filter="wipe(up)">
                                      <p:cBhvr>
                                        <p:cTn id="30" dur="500"/>
                                        <p:tgtEl>
                                          <p:spTgt spid="76087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54667"/>
                                        </p:tgtEl>
                                        <p:attrNameLst>
                                          <p:attrName>style.visibility</p:attrName>
                                        </p:attrNameLst>
                                      </p:cBhvr>
                                      <p:to>
                                        <p:strVal val="visible"/>
                                      </p:to>
                                    </p:set>
                                    <p:anim calcmode="lin" valueType="num">
                                      <p:cBhvr additive="base">
                                        <p:cTn id="33" dur="500"/>
                                        <p:tgtEl>
                                          <p:spTgt spid="154667"/>
                                        </p:tgtEl>
                                        <p:attrNameLst>
                                          <p:attrName>ppt_y</p:attrName>
                                        </p:attrNameLst>
                                      </p:cBhvr>
                                      <p:tavLst>
                                        <p:tav tm="0">
                                          <p:val>
                                            <p:strVal val="#ppt_y+#ppt_h*1.125000"/>
                                          </p:val>
                                        </p:tav>
                                        <p:tav tm="100000">
                                          <p:val>
                                            <p:strVal val="#ppt_y"/>
                                          </p:val>
                                        </p:tav>
                                      </p:tavLst>
                                    </p:anim>
                                    <p:animEffect transition="in" filter="wipe(up)">
                                      <p:cBhvr>
                                        <p:cTn id="34" dur="500"/>
                                        <p:tgtEl>
                                          <p:spTgt spid="154667"/>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54668"/>
                                        </p:tgtEl>
                                        <p:attrNameLst>
                                          <p:attrName>style.visibility</p:attrName>
                                        </p:attrNameLst>
                                      </p:cBhvr>
                                      <p:to>
                                        <p:strVal val="visible"/>
                                      </p:to>
                                    </p:set>
                                    <p:anim calcmode="lin" valueType="num">
                                      <p:cBhvr additive="base">
                                        <p:cTn id="37" dur="500"/>
                                        <p:tgtEl>
                                          <p:spTgt spid="154668"/>
                                        </p:tgtEl>
                                        <p:attrNameLst>
                                          <p:attrName>ppt_y</p:attrName>
                                        </p:attrNameLst>
                                      </p:cBhvr>
                                      <p:tavLst>
                                        <p:tav tm="0">
                                          <p:val>
                                            <p:strVal val="#ppt_y+#ppt_h*1.125000"/>
                                          </p:val>
                                        </p:tav>
                                        <p:tav tm="100000">
                                          <p:val>
                                            <p:strVal val="#ppt_y"/>
                                          </p:val>
                                        </p:tav>
                                      </p:tavLst>
                                    </p:anim>
                                    <p:animEffect transition="in" filter="wipe(up)">
                                      <p:cBhvr>
                                        <p:cTn id="38" dur="500"/>
                                        <p:tgtEl>
                                          <p:spTgt spid="15466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4628">
                                            <p:txEl>
                                              <p:pRg st="2" end="2"/>
                                            </p:txEl>
                                          </p:spTgt>
                                        </p:tgtEl>
                                        <p:attrNameLst>
                                          <p:attrName>style.visibility</p:attrName>
                                        </p:attrNameLst>
                                      </p:cBhvr>
                                      <p:to>
                                        <p:strVal val="visible"/>
                                      </p:to>
                                    </p:set>
                                    <p:animEffect transition="in" filter="fade">
                                      <p:cBhvr>
                                        <p:cTn id="43" dur="500"/>
                                        <p:tgtEl>
                                          <p:spTgt spid="154628">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4628">
                                            <p:txEl>
                                              <p:pRg st="3" end="3"/>
                                            </p:txEl>
                                          </p:spTgt>
                                        </p:tgtEl>
                                        <p:attrNameLst>
                                          <p:attrName>style.visibility</p:attrName>
                                        </p:attrNameLst>
                                      </p:cBhvr>
                                      <p:to>
                                        <p:strVal val="visible"/>
                                      </p:to>
                                    </p:set>
                                    <p:animEffect transition="in" filter="fade">
                                      <p:cBhvr>
                                        <p:cTn id="46" dur="500"/>
                                        <p:tgtEl>
                                          <p:spTgt spid="154628">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54628">
                                            <p:txEl>
                                              <p:pRg st="4" end="4"/>
                                            </p:txEl>
                                          </p:spTgt>
                                        </p:tgtEl>
                                        <p:attrNameLst>
                                          <p:attrName>style.visibility</p:attrName>
                                        </p:attrNameLst>
                                      </p:cBhvr>
                                      <p:to>
                                        <p:strVal val="visible"/>
                                      </p:to>
                                    </p:set>
                                    <p:animEffect transition="in" filter="fade">
                                      <p:cBhvr>
                                        <p:cTn id="49" dur="500"/>
                                        <p:tgtEl>
                                          <p:spTgt spid="154628">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54628">
                                            <p:txEl>
                                              <p:pRg st="5" end="5"/>
                                            </p:txEl>
                                          </p:spTgt>
                                        </p:tgtEl>
                                        <p:attrNameLst>
                                          <p:attrName>style.visibility</p:attrName>
                                        </p:attrNameLst>
                                      </p:cBhvr>
                                      <p:to>
                                        <p:strVal val="visible"/>
                                      </p:to>
                                    </p:set>
                                    <p:animEffect transition="in" filter="fade">
                                      <p:cBhvr>
                                        <p:cTn id="52" dur="500"/>
                                        <p:tgtEl>
                                          <p:spTgt spid="154628">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4628">
                                            <p:txEl>
                                              <p:pRg st="6" end="6"/>
                                            </p:txEl>
                                          </p:spTgt>
                                        </p:tgtEl>
                                        <p:attrNameLst>
                                          <p:attrName>style.visibility</p:attrName>
                                        </p:attrNameLst>
                                      </p:cBhvr>
                                      <p:to>
                                        <p:strVal val="visible"/>
                                      </p:to>
                                    </p:set>
                                    <p:animEffect transition="in" filter="fade">
                                      <p:cBhvr>
                                        <p:cTn id="57" dur="500"/>
                                        <p:tgtEl>
                                          <p:spTgt spid="154628">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54628">
                                            <p:txEl>
                                              <p:pRg st="7" end="7"/>
                                            </p:txEl>
                                          </p:spTgt>
                                        </p:tgtEl>
                                        <p:attrNameLst>
                                          <p:attrName>style.visibility</p:attrName>
                                        </p:attrNameLst>
                                      </p:cBhvr>
                                      <p:to>
                                        <p:strVal val="visible"/>
                                      </p:to>
                                    </p:set>
                                    <p:animEffect transition="in" filter="fade">
                                      <p:cBhvr>
                                        <p:cTn id="60" dur="500"/>
                                        <p:tgtEl>
                                          <p:spTgt spid="154628">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4628">
                                            <p:txEl>
                                              <p:pRg st="8" end="8"/>
                                            </p:txEl>
                                          </p:spTgt>
                                        </p:tgtEl>
                                        <p:attrNameLst>
                                          <p:attrName>style.visibility</p:attrName>
                                        </p:attrNameLst>
                                      </p:cBhvr>
                                      <p:to>
                                        <p:strVal val="visible"/>
                                      </p:to>
                                    </p:set>
                                    <p:animEffect transition="in" filter="fade">
                                      <p:cBhvr>
                                        <p:cTn id="65" dur="500"/>
                                        <p:tgtEl>
                                          <p:spTgt spid="154628">
                                            <p:txEl>
                                              <p:pRg st="8" end="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154628">
                                            <p:txEl>
                                              <p:pRg st="9" end="9"/>
                                            </p:txEl>
                                          </p:spTgt>
                                        </p:tgtEl>
                                        <p:attrNameLst>
                                          <p:attrName>style.visibility</p:attrName>
                                        </p:attrNameLst>
                                      </p:cBhvr>
                                      <p:to>
                                        <p:strVal val="visible"/>
                                      </p:to>
                                    </p:set>
                                    <p:animEffect transition="in" filter="fade">
                                      <p:cBhvr>
                                        <p:cTn id="68" dur="500"/>
                                        <p:tgtEl>
                                          <p:spTgt spid="154628">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54628">
                                            <p:txEl>
                                              <p:pRg st="10" end="10"/>
                                            </p:txEl>
                                          </p:spTgt>
                                        </p:tgtEl>
                                        <p:attrNameLst>
                                          <p:attrName>style.visibility</p:attrName>
                                        </p:attrNameLst>
                                      </p:cBhvr>
                                      <p:to>
                                        <p:strVal val="visible"/>
                                      </p:to>
                                    </p:set>
                                    <p:animEffect transition="in" filter="fade">
                                      <p:cBhvr>
                                        <p:cTn id="73" dur="500"/>
                                        <p:tgtEl>
                                          <p:spTgt spid="154628">
                                            <p:txEl>
                                              <p:pRg st="10" end="1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54628">
                                            <p:txEl>
                                              <p:pRg st="11" end="11"/>
                                            </p:txEl>
                                          </p:spTgt>
                                        </p:tgtEl>
                                        <p:attrNameLst>
                                          <p:attrName>style.visibility</p:attrName>
                                        </p:attrNameLst>
                                      </p:cBhvr>
                                      <p:to>
                                        <p:strVal val="visible"/>
                                      </p:to>
                                    </p:set>
                                    <p:animEffect transition="in" filter="fade">
                                      <p:cBhvr>
                                        <p:cTn id="76" dur="500"/>
                                        <p:tgtEl>
                                          <p:spTgt spid="154628">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54628">
                                            <p:txEl>
                                              <p:pRg st="12" end="12"/>
                                            </p:txEl>
                                          </p:spTgt>
                                        </p:tgtEl>
                                        <p:attrNameLst>
                                          <p:attrName>style.visibility</p:attrName>
                                        </p:attrNameLst>
                                      </p:cBhvr>
                                      <p:to>
                                        <p:strVal val="visible"/>
                                      </p:to>
                                    </p:set>
                                    <p:animEffect transition="in" filter="fade">
                                      <p:cBhvr>
                                        <p:cTn id="81" dur="500"/>
                                        <p:tgtEl>
                                          <p:spTgt spid="154628">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54628">
                                            <p:txEl>
                                              <p:pRg st="13" end="13"/>
                                            </p:txEl>
                                          </p:spTgt>
                                        </p:tgtEl>
                                        <p:attrNameLst>
                                          <p:attrName>style.visibility</p:attrName>
                                        </p:attrNameLst>
                                      </p:cBhvr>
                                      <p:to>
                                        <p:strVal val="visible"/>
                                      </p:to>
                                    </p:set>
                                    <p:animEffect transition="in" filter="fade">
                                      <p:cBhvr>
                                        <p:cTn id="86" dur="500"/>
                                        <p:tgtEl>
                                          <p:spTgt spid="154628">
                                            <p:txEl>
                                              <p:pRg st="13" end="13"/>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154628">
                                            <p:txEl>
                                              <p:pRg st="14" end="14"/>
                                            </p:txEl>
                                          </p:spTgt>
                                        </p:tgtEl>
                                        <p:attrNameLst>
                                          <p:attrName>style.visibility</p:attrName>
                                        </p:attrNameLst>
                                      </p:cBhvr>
                                      <p:to>
                                        <p:strVal val="visible"/>
                                      </p:to>
                                    </p:set>
                                    <p:animEffect transition="in" filter="fade">
                                      <p:cBhvr>
                                        <p:cTn id="89" dur="500"/>
                                        <p:tgtEl>
                                          <p:spTgt spid="154628">
                                            <p:txEl>
                                              <p:pRg st="14" end="1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54628">
                                            <p:txEl>
                                              <p:pRg st="15" end="15"/>
                                            </p:txEl>
                                          </p:spTgt>
                                        </p:tgtEl>
                                        <p:attrNameLst>
                                          <p:attrName>style.visibility</p:attrName>
                                        </p:attrNameLst>
                                      </p:cBhvr>
                                      <p:to>
                                        <p:strVal val="visible"/>
                                      </p:to>
                                    </p:set>
                                    <p:animEffect transition="in" filter="fade">
                                      <p:cBhvr>
                                        <p:cTn id="92" dur="500"/>
                                        <p:tgtEl>
                                          <p:spTgt spid="154628">
                                            <p:txEl>
                                              <p:pRg st="15" end="1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154628">
                                            <p:txEl>
                                              <p:pRg st="16" end="16"/>
                                            </p:txEl>
                                          </p:spTgt>
                                        </p:tgtEl>
                                        <p:attrNameLst>
                                          <p:attrName>style.visibility</p:attrName>
                                        </p:attrNameLst>
                                      </p:cBhvr>
                                      <p:to>
                                        <p:strVal val="visible"/>
                                      </p:to>
                                    </p:set>
                                    <p:animEffect transition="in" filter="fade">
                                      <p:cBhvr>
                                        <p:cTn id="95" dur="500"/>
                                        <p:tgtEl>
                                          <p:spTgt spid="15462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8" grpId="0"/>
      <p:bldP spid="154667" grpId="0"/>
      <p:bldP spid="154668" grpId="0"/>
      <p:bldP spid="15466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8" name="Text Box 5"/>
          <p:cNvSpPr txBox="1">
            <a:spLocks noChangeArrowheads="1"/>
          </p:cNvSpPr>
          <p:nvPr/>
        </p:nvSpPr>
        <p:spPr bwMode="auto">
          <a:xfrm>
            <a:off x="720279" y="923925"/>
            <a:ext cx="8064698" cy="6002338"/>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Arial" panose="020B0604020202020204" pitchFamily="34" charset="0"/>
                <a:ea typeface="华文细黑" panose="02010600040101010101" pitchFamily="2" charset="-122"/>
              </a:rPr>
              <a:t>例：　翻译布尔表达式</a:t>
            </a:r>
            <a:r>
              <a:rPr lang="en-US" altLang="zh-CN" sz="2400" dirty="0">
                <a:solidFill>
                  <a:srgbClr val="FF0000"/>
                </a:solidFill>
                <a:latin typeface="Arial" panose="020B0604020202020204" pitchFamily="34" charset="0"/>
                <a:ea typeface="华文细黑" panose="02010600040101010101" pitchFamily="2" charset="-122"/>
              </a:rPr>
              <a:t>a&lt;b or c&gt;=d</a:t>
            </a:r>
            <a:r>
              <a:rPr lang="zh-CN" altLang="en-US" sz="2400" dirty="0">
                <a:latin typeface="Arial" panose="020B0604020202020204" pitchFamily="34" charset="0"/>
                <a:ea typeface="华文细黑" panose="02010600040101010101" pitchFamily="2" charset="-122"/>
              </a:rPr>
              <a:t>为四元式．</a:t>
            </a:r>
            <a:endParaRPr lang="zh-CN" altLang="en-US" sz="2400" dirty="0">
              <a:latin typeface="Arial" panose="020B0604020202020204" pitchFamily="34" charset="0"/>
              <a:ea typeface="华文细黑" panose="02010600040101010101" pitchFamily="2" charset="-122"/>
            </a:endParaRPr>
          </a:p>
          <a:p>
            <a:pPr eaLnBrk="1" hangingPunct="1">
              <a:spcBef>
                <a:spcPct val="50000"/>
              </a:spcBef>
            </a:pPr>
            <a:r>
              <a:rPr lang="zh-CN" altLang="en-US" sz="2400" dirty="0">
                <a:latin typeface="Arial" panose="020B0604020202020204" pitchFamily="34" charset="0"/>
                <a:ea typeface="华文细黑" panose="02010600040101010101" pitchFamily="2" charset="-122"/>
              </a:rPr>
              <a:t>          </a:t>
            </a:r>
            <a:r>
              <a:rPr lang="en-US" altLang="zh-CN" sz="2400" dirty="0">
                <a:latin typeface="Arial" panose="020B0604020202020204" pitchFamily="34" charset="0"/>
                <a:ea typeface="华文细黑" panose="02010600040101010101" pitchFamily="2" charset="-122"/>
              </a:rPr>
              <a:t>100  (j&lt;,a,b,103)</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101 (=,0,_,t1)</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102 (jp,_,_,104)</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103 (=,1,_,t1)</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104 (j&gt;=,c,d,107)</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105 (=,0,_,t2)</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106 (jp,_,_,108)</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107 (=,1,_,t2)</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108 (or,t1,t2,t3)</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109</a:t>
            </a:r>
            <a:endParaRPr lang="en-US" altLang="zh-CN" sz="2400" dirty="0">
              <a:latin typeface="Arial" panose="020B0604020202020204" pitchFamily="34" charset="0"/>
              <a:ea typeface="华文细黑" panose="02010600040101010101" pitchFamily="2" charset="-122"/>
            </a:endParaRPr>
          </a:p>
        </p:txBody>
      </p:sp>
      <p:sp>
        <p:nvSpPr>
          <p:cNvPr id="1566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701EA35-17AF-4E82-9809-AFA4F5F724C2}"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56675" name="Text Box 2"/>
          <p:cNvSpPr txBox="1">
            <a:spLocks noChangeArrowheads="1"/>
          </p:cNvSpPr>
          <p:nvPr/>
        </p:nvSpPr>
        <p:spPr bwMode="auto">
          <a:xfrm>
            <a:off x="-152400" y="0"/>
            <a:ext cx="770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Arial" panose="020B0604020202020204" pitchFamily="34" charset="0"/>
                <a:ea typeface="华文细黑" panose="02010600040101010101" pitchFamily="2" charset="-122"/>
              </a:rPr>
              <a:t>　</a:t>
            </a:r>
            <a:r>
              <a:rPr lang="zh-CN" altLang="en-US" sz="2400" b="1">
                <a:solidFill>
                  <a:srgbClr val="0000FF"/>
                </a:solidFill>
                <a:latin typeface="Arial" panose="020B0604020202020204" pitchFamily="34" charset="0"/>
                <a:ea typeface="华文细黑" panose="02010600040101010101" pitchFamily="2" charset="-122"/>
              </a:rPr>
              <a:t>布尔表达式的翻译</a:t>
            </a:r>
            <a:endParaRPr lang="zh-CN" altLang="en-US" sz="2400" b="1">
              <a:solidFill>
                <a:srgbClr val="0000FF"/>
              </a:solidFill>
              <a:latin typeface="Arial" panose="020B0604020202020204" pitchFamily="34" charset="0"/>
              <a:ea typeface="华文细黑" panose="02010600040101010101" pitchFamily="2" charset="-122"/>
            </a:endParaRPr>
          </a:p>
        </p:txBody>
      </p:sp>
      <p:sp>
        <p:nvSpPr>
          <p:cNvPr id="156676" name="Text Box 3"/>
          <p:cNvSpPr txBox="1">
            <a:spLocks noChangeArrowheads="1"/>
          </p:cNvSpPr>
          <p:nvPr/>
        </p:nvSpPr>
        <p:spPr bwMode="auto">
          <a:xfrm>
            <a:off x="180528" y="404813"/>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rgbClr val="FF0000"/>
                </a:solidFill>
                <a:latin typeface="Arial" panose="020B0604020202020204" pitchFamily="34" charset="0"/>
                <a:ea typeface="华文细黑" panose="02010600040101010101" pitchFamily="2" charset="-122"/>
              </a:rPr>
              <a:t>１．求布尔表达式逻辑值的语义翻译</a:t>
            </a:r>
            <a:r>
              <a:rPr lang="zh-CN" altLang="en-US" sz="2400" dirty="0">
                <a:solidFill>
                  <a:srgbClr val="FF0000"/>
                </a:solidFill>
                <a:latin typeface="Arial" panose="020B0604020202020204" pitchFamily="34" charset="0"/>
                <a:ea typeface="华文细黑" panose="02010600040101010101" pitchFamily="2" charset="-122"/>
                <a:sym typeface="Wingdings" panose="05000000000000000000" pitchFamily="2" charset="2"/>
              </a:rPr>
              <a:t>（Ｐ１８２）</a:t>
            </a:r>
            <a:endParaRPr lang="zh-CN" altLang="en-US" sz="2400" dirty="0">
              <a:solidFill>
                <a:srgbClr val="FF0000"/>
              </a:solidFill>
              <a:latin typeface="Arial" panose="020B0604020202020204" pitchFamily="34" charset="0"/>
              <a:ea typeface="华文细黑" panose="02010600040101010101" pitchFamily="2" charset="-122"/>
            </a:endParaRPr>
          </a:p>
          <a:p>
            <a:pPr eaLnBrk="1" hangingPunct="1"/>
            <a:endParaRPr lang="zh-CN" altLang="en-US" sz="2400" dirty="0">
              <a:solidFill>
                <a:srgbClr val="FF0000"/>
              </a:solidFill>
              <a:latin typeface="Arial" panose="020B0604020202020204" pitchFamily="34" charset="0"/>
              <a:ea typeface="华文细黑" panose="02010600040101010101" pitchFamily="2" charset="-122"/>
            </a:endParaRPr>
          </a:p>
        </p:txBody>
      </p:sp>
      <p:sp>
        <p:nvSpPr>
          <p:cNvPr id="156677" name="Text Box 4"/>
          <p:cNvSpPr txBox="1">
            <a:spLocks noChangeArrowheads="1"/>
          </p:cNvSpPr>
          <p:nvPr/>
        </p:nvSpPr>
        <p:spPr bwMode="auto">
          <a:xfrm>
            <a:off x="250825" y="2565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latin typeface="Arial" panose="020B0604020202020204" pitchFamily="34" charset="0"/>
              <a:ea typeface="华文细黑" panose="02010600040101010101" pitchFamily="2" charset="-122"/>
            </a:endParaRPr>
          </a:p>
        </p:txBody>
      </p:sp>
      <p:grpSp>
        <p:nvGrpSpPr>
          <p:cNvPr id="2" name="Group 6"/>
          <p:cNvGrpSpPr/>
          <p:nvPr/>
        </p:nvGrpSpPr>
        <p:grpSpPr bwMode="auto">
          <a:xfrm>
            <a:off x="539750" y="1700213"/>
            <a:ext cx="863600" cy="1511300"/>
            <a:chOff x="340" y="1071"/>
            <a:chExt cx="544" cy="952"/>
          </a:xfrm>
        </p:grpSpPr>
        <p:sp>
          <p:nvSpPr>
            <p:cNvPr id="156684" name="AutoShape 7"/>
            <p:cNvSpPr/>
            <p:nvPr/>
          </p:nvSpPr>
          <p:spPr bwMode="auto">
            <a:xfrm>
              <a:off x="748" y="1071"/>
              <a:ext cx="136" cy="952"/>
            </a:xfrm>
            <a:prstGeom prst="leftBrace">
              <a:avLst>
                <a:gd name="adj1" fmla="val 5833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156685" name="Text Box 8"/>
            <p:cNvSpPr txBox="1">
              <a:spLocks noChangeArrowheads="1"/>
            </p:cNvSpPr>
            <p:nvPr/>
          </p:nvSpPr>
          <p:spPr bwMode="auto">
            <a:xfrm>
              <a:off x="340" y="143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latin typeface="Arial" panose="020B0604020202020204" pitchFamily="34" charset="0"/>
                  <a:ea typeface="华文细黑" panose="02010600040101010101" pitchFamily="2" charset="-122"/>
                </a:rPr>
                <a:t>a&lt;b</a:t>
              </a:r>
              <a:endParaRPr lang="en-US" altLang="zh-CN" sz="1800">
                <a:latin typeface="Arial" panose="020B0604020202020204" pitchFamily="34" charset="0"/>
                <a:ea typeface="华文细黑" panose="02010600040101010101" pitchFamily="2" charset="-122"/>
              </a:endParaRPr>
            </a:p>
          </p:txBody>
        </p:sp>
      </p:grpSp>
      <p:grpSp>
        <p:nvGrpSpPr>
          <p:cNvPr id="3" name="Group 9"/>
          <p:cNvGrpSpPr/>
          <p:nvPr/>
        </p:nvGrpSpPr>
        <p:grpSpPr bwMode="auto">
          <a:xfrm>
            <a:off x="539750" y="3933825"/>
            <a:ext cx="862013" cy="1511300"/>
            <a:chOff x="340" y="2478"/>
            <a:chExt cx="543" cy="952"/>
          </a:xfrm>
        </p:grpSpPr>
        <p:sp>
          <p:nvSpPr>
            <p:cNvPr id="156682" name="AutoShape 10"/>
            <p:cNvSpPr/>
            <p:nvPr/>
          </p:nvSpPr>
          <p:spPr bwMode="auto">
            <a:xfrm>
              <a:off x="793" y="2478"/>
              <a:ext cx="90" cy="952"/>
            </a:xfrm>
            <a:prstGeom prst="leftBrace">
              <a:avLst>
                <a:gd name="adj1" fmla="val 88148"/>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156683" name="Text Box 11"/>
            <p:cNvSpPr txBox="1">
              <a:spLocks noChangeArrowheads="1"/>
            </p:cNvSpPr>
            <p:nvPr/>
          </p:nvSpPr>
          <p:spPr bwMode="auto">
            <a:xfrm>
              <a:off x="340" y="2795"/>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latin typeface="Arial" panose="020B0604020202020204" pitchFamily="34" charset="0"/>
                  <a:ea typeface="华文细黑" panose="02010600040101010101" pitchFamily="2" charset="-122"/>
                </a:rPr>
                <a:t>c&gt;=d</a:t>
              </a:r>
              <a:endParaRPr lang="en-US" altLang="zh-CN" sz="1800">
                <a:latin typeface="Arial" panose="020B0604020202020204" pitchFamily="34" charset="0"/>
                <a:ea typeface="华文细黑" panose="02010600040101010101" pitchFamily="2" charset="-122"/>
              </a:endParaRPr>
            </a:p>
          </p:txBody>
        </p:sp>
      </p:grpSp>
      <p:sp>
        <p:nvSpPr>
          <p:cNvPr id="156681" name="Text Box 12"/>
          <p:cNvSpPr txBox="1">
            <a:spLocks noChangeArrowheads="1"/>
          </p:cNvSpPr>
          <p:nvPr/>
        </p:nvSpPr>
        <p:spPr bwMode="auto">
          <a:xfrm>
            <a:off x="827088" y="580072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latin typeface="Arial" panose="020B0604020202020204" pitchFamily="34" charset="0"/>
                <a:ea typeface="华文细黑" panose="02010600040101010101" pitchFamily="2" charset="-122"/>
              </a:rPr>
              <a:t>or</a:t>
            </a:r>
            <a:endParaRPr lang="en-US" altLang="zh-CN" sz="1800">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6678">
                                            <p:txEl>
                                              <p:pRg st="0" end="0"/>
                                            </p:txEl>
                                          </p:spTgt>
                                        </p:tgtEl>
                                        <p:attrNameLst>
                                          <p:attrName>style.visibility</p:attrName>
                                        </p:attrNameLst>
                                      </p:cBhvr>
                                      <p:to>
                                        <p:strVal val="visible"/>
                                      </p:to>
                                    </p:set>
                                    <p:animEffect transition="in" filter="wipe(left)">
                                      <p:cBhvr>
                                        <p:cTn id="7" dur="500"/>
                                        <p:tgtEl>
                                          <p:spTgt spid="1566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ppt_x</p:attrName>
                                        </p:attrNameLst>
                                      </p:cBhvr>
                                      <p:tavLst>
                                        <p:tav tm="0">
                                          <p:val>
                                            <p:strVal val="#ppt_x-#ppt_w*1.125000"/>
                                          </p:val>
                                        </p:tav>
                                        <p:tav tm="100000">
                                          <p:val>
                                            <p:strVal val="#ppt_x"/>
                                          </p:val>
                                        </p:tav>
                                      </p:tavLst>
                                    </p:anim>
                                    <p:animEffect transition="in" filter="wipe(righ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56678">
                                            <p:txEl>
                                              <p:pRg st="1" end="1"/>
                                            </p:txEl>
                                          </p:spTgt>
                                        </p:tgtEl>
                                        <p:attrNameLst>
                                          <p:attrName>style.visibility</p:attrName>
                                        </p:attrNameLst>
                                      </p:cBhvr>
                                      <p:to>
                                        <p:strVal val="visible"/>
                                      </p:to>
                                    </p:set>
                                    <p:anim calcmode="lin" valueType="num">
                                      <p:cBhvr additive="base">
                                        <p:cTn id="18" dur="500"/>
                                        <p:tgtEl>
                                          <p:spTgt spid="156678">
                                            <p:txEl>
                                              <p:pRg st="1" end="1"/>
                                            </p:txEl>
                                          </p:spTgt>
                                        </p:tgtEl>
                                        <p:attrNameLst>
                                          <p:attrName>ppt_x</p:attrName>
                                        </p:attrNameLst>
                                      </p:cBhvr>
                                      <p:tavLst>
                                        <p:tav tm="0">
                                          <p:val>
                                            <p:strVal val="#ppt_x-#ppt_w*1.125000"/>
                                          </p:val>
                                        </p:tav>
                                        <p:tav tm="100000">
                                          <p:val>
                                            <p:strVal val="#ppt_x"/>
                                          </p:val>
                                        </p:tav>
                                      </p:tavLst>
                                    </p:anim>
                                    <p:animEffect transition="in" filter="wipe(right)">
                                      <p:cBhvr>
                                        <p:cTn id="19" dur="500"/>
                                        <p:tgtEl>
                                          <p:spTgt spid="156678">
                                            <p:txEl>
                                              <p:pRg st="1" end="1"/>
                                            </p:txEl>
                                          </p:spTgt>
                                        </p:tgtEl>
                                      </p:cBhvr>
                                    </p:animEffect>
                                  </p:childTnLst>
                                </p:cTn>
                              </p:par>
                              <p:par>
                                <p:cTn id="20" presetID="12" presetClass="entr" presetSubtype="8" fill="hold" nodeType="withEffect">
                                  <p:stCondLst>
                                    <p:cond delay="0"/>
                                  </p:stCondLst>
                                  <p:childTnLst>
                                    <p:set>
                                      <p:cBhvr>
                                        <p:cTn id="21" dur="1" fill="hold">
                                          <p:stCondLst>
                                            <p:cond delay="0"/>
                                          </p:stCondLst>
                                        </p:cTn>
                                        <p:tgtEl>
                                          <p:spTgt spid="156678">
                                            <p:txEl>
                                              <p:pRg st="2" end="2"/>
                                            </p:txEl>
                                          </p:spTgt>
                                        </p:tgtEl>
                                        <p:attrNameLst>
                                          <p:attrName>style.visibility</p:attrName>
                                        </p:attrNameLst>
                                      </p:cBhvr>
                                      <p:to>
                                        <p:strVal val="visible"/>
                                      </p:to>
                                    </p:set>
                                    <p:anim calcmode="lin" valueType="num">
                                      <p:cBhvr additive="base">
                                        <p:cTn id="22" dur="500"/>
                                        <p:tgtEl>
                                          <p:spTgt spid="156678">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156678">
                                            <p:txEl>
                                              <p:pRg st="2" end="2"/>
                                            </p:txEl>
                                          </p:spTgt>
                                        </p:tgtEl>
                                      </p:cBhvr>
                                    </p:animEffect>
                                  </p:childTnLst>
                                </p:cTn>
                              </p:par>
                              <p:par>
                                <p:cTn id="24" presetID="12" presetClass="entr" presetSubtype="8" fill="hold" nodeType="withEffect">
                                  <p:stCondLst>
                                    <p:cond delay="0"/>
                                  </p:stCondLst>
                                  <p:childTnLst>
                                    <p:set>
                                      <p:cBhvr>
                                        <p:cTn id="25" dur="1" fill="hold">
                                          <p:stCondLst>
                                            <p:cond delay="0"/>
                                          </p:stCondLst>
                                        </p:cTn>
                                        <p:tgtEl>
                                          <p:spTgt spid="156678">
                                            <p:txEl>
                                              <p:pRg st="3" end="3"/>
                                            </p:txEl>
                                          </p:spTgt>
                                        </p:tgtEl>
                                        <p:attrNameLst>
                                          <p:attrName>style.visibility</p:attrName>
                                        </p:attrNameLst>
                                      </p:cBhvr>
                                      <p:to>
                                        <p:strVal val="visible"/>
                                      </p:to>
                                    </p:set>
                                    <p:anim calcmode="lin" valueType="num">
                                      <p:cBhvr additive="base">
                                        <p:cTn id="26" dur="500"/>
                                        <p:tgtEl>
                                          <p:spTgt spid="156678">
                                            <p:txEl>
                                              <p:pRg st="3" end="3"/>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156678">
                                            <p:txEl>
                                              <p:pRg st="3" end="3"/>
                                            </p:txEl>
                                          </p:spTgt>
                                        </p:tgtEl>
                                      </p:cBhvr>
                                    </p:animEffect>
                                  </p:childTnLst>
                                </p:cTn>
                              </p:par>
                              <p:par>
                                <p:cTn id="28" presetID="12" presetClass="entr" presetSubtype="8" fill="hold" nodeType="withEffect">
                                  <p:stCondLst>
                                    <p:cond delay="0"/>
                                  </p:stCondLst>
                                  <p:childTnLst>
                                    <p:set>
                                      <p:cBhvr>
                                        <p:cTn id="29" dur="1" fill="hold">
                                          <p:stCondLst>
                                            <p:cond delay="0"/>
                                          </p:stCondLst>
                                        </p:cTn>
                                        <p:tgtEl>
                                          <p:spTgt spid="156678">
                                            <p:txEl>
                                              <p:pRg st="4" end="4"/>
                                            </p:txEl>
                                          </p:spTgt>
                                        </p:tgtEl>
                                        <p:attrNameLst>
                                          <p:attrName>style.visibility</p:attrName>
                                        </p:attrNameLst>
                                      </p:cBhvr>
                                      <p:to>
                                        <p:strVal val="visible"/>
                                      </p:to>
                                    </p:set>
                                    <p:anim calcmode="lin" valueType="num">
                                      <p:cBhvr additive="base">
                                        <p:cTn id="30" dur="500"/>
                                        <p:tgtEl>
                                          <p:spTgt spid="156678">
                                            <p:txEl>
                                              <p:pRg st="4" end="4"/>
                                            </p:txEl>
                                          </p:spTgt>
                                        </p:tgtEl>
                                        <p:attrNameLst>
                                          <p:attrName>ppt_x</p:attrName>
                                        </p:attrNameLst>
                                      </p:cBhvr>
                                      <p:tavLst>
                                        <p:tav tm="0">
                                          <p:val>
                                            <p:strVal val="#ppt_x-#ppt_w*1.125000"/>
                                          </p:val>
                                        </p:tav>
                                        <p:tav tm="100000">
                                          <p:val>
                                            <p:strVal val="#ppt_x"/>
                                          </p:val>
                                        </p:tav>
                                      </p:tavLst>
                                    </p:anim>
                                    <p:animEffect transition="in" filter="wipe(right)">
                                      <p:cBhvr>
                                        <p:cTn id="31" dur="500"/>
                                        <p:tgtEl>
                                          <p:spTgt spid="15667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ppt_x</p:attrName>
                                        </p:attrNameLst>
                                      </p:cBhvr>
                                      <p:tavLst>
                                        <p:tav tm="0">
                                          <p:val>
                                            <p:strVal val="#ppt_x-#ppt_w*1.125000"/>
                                          </p:val>
                                        </p:tav>
                                        <p:tav tm="100000">
                                          <p:val>
                                            <p:strVal val="#ppt_x"/>
                                          </p:val>
                                        </p:tav>
                                      </p:tavLst>
                                    </p:anim>
                                    <p:animEffect transition="in" filter="wipe(righ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156678">
                                            <p:txEl>
                                              <p:pRg st="5" end="5"/>
                                            </p:txEl>
                                          </p:spTgt>
                                        </p:tgtEl>
                                        <p:attrNameLst>
                                          <p:attrName>style.visibility</p:attrName>
                                        </p:attrNameLst>
                                      </p:cBhvr>
                                      <p:to>
                                        <p:strVal val="visible"/>
                                      </p:to>
                                    </p:set>
                                    <p:anim calcmode="lin" valueType="num">
                                      <p:cBhvr additive="base">
                                        <p:cTn id="42" dur="500"/>
                                        <p:tgtEl>
                                          <p:spTgt spid="156678">
                                            <p:txEl>
                                              <p:pRg st="5" end="5"/>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156678">
                                            <p:txEl>
                                              <p:pRg st="5" end="5"/>
                                            </p:txEl>
                                          </p:spTgt>
                                        </p:tgtEl>
                                      </p:cBhvr>
                                    </p:animEffect>
                                  </p:childTnLst>
                                </p:cTn>
                              </p:par>
                              <p:par>
                                <p:cTn id="44" presetID="12" presetClass="entr" presetSubtype="8" fill="hold" nodeType="withEffect">
                                  <p:stCondLst>
                                    <p:cond delay="0"/>
                                  </p:stCondLst>
                                  <p:childTnLst>
                                    <p:set>
                                      <p:cBhvr>
                                        <p:cTn id="45" dur="1" fill="hold">
                                          <p:stCondLst>
                                            <p:cond delay="0"/>
                                          </p:stCondLst>
                                        </p:cTn>
                                        <p:tgtEl>
                                          <p:spTgt spid="156678">
                                            <p:txEl>
                                              <p:pRg st="6" end="6"/>
                                            </p:txEl>
                                          </p:spTgt>
                                        </p:tgtEl>
                                        <p:attrNameLst>
                                          <p:attrName>style.visibility</p:attrName>
                                        </p:attrNameLst>
                                      </p:cBhvr>
                                      <p:to>
                                        <p:strVal val="visible"/>
                                      </p:to>
                                    </p:set>
                                    <p:anim calcmode="lin" valueType="num">
                                      <p:cBhvr additive="base">
                                        <p:cTn id="46" dur="500"/>
                                        <p:tgtEl>
                                          <p:spTgt spid="156678">
                                            <p:txEl>
                                              <p:pRg st="6" end="6"/>
                                            </p:txEl>
                                          </p:spTgt>
                                        </p:tgtEl>
                                        <p:attrNameLst>
                                          <p:attrName>ppt_x</p:attrName>
                                        </p:attrNameLst>
                                      </p:cBhvr>
                                      <p:tavLst>
                                        <p:tav tm="0">
                                          <p:val>
                                            <p:strVal val="#ppt_x-#ppt_w*1.125000"/>
                                          </p:val>
                                        </p:tav>
                                        <p:tav tm="100000">
                                          <p:val>
                                            <p:strVal val="#ppt_x"/>
                                          </p:val>
                                        </p:tav>
                                      </p:tavLst>
                                    </p:anim>
                                    <p:animEffect transition="in" filter="wipe(right)">
                                      <p:cBhvr>
                                        <p:cTn id="47" dur="500"/>
                                        <p:tgtEl>
                                          <p:spTgt spid="156678">
                                            <p:txEl>
                                              <p:pRg st="6" end="6"/>
                                            </p:txEl>
                                          </p:spTgt>
                                        </p:tgtEl>
                                      </p:cBhvr>
                                    </p:animEffect>
                                  </p:childTnLst>
                                </p:cTn>
                              </p:par>
                              <p:par>
                                <p:cTn id="48" presetID="12" presetClass="entr" presetSubtype="8" fill="hold" nodeType="withEffect">
                                  <p:stCondLst>
                                    <p:cond delay="0"/>
                                  </p:stCondLst>
                                  <p:childTnLst>
                                    <p:set>
                                      <p:cBhvr>
                                        <p:cTn id="49" dur="1" fill="hold">
                                          <p:stCondLst>
                                            <p:cond delay="0"/>
                                          </p:stCondLst>
                                        </p:cTn>
                                        <p:tgtEl>
                                          <p:spTgt spid="156678">
                                            <p:txEl>
                                              <p:pRg st="7" end="7"/>
                                            </p:txEl>
                                          </p:spTgt>
                                        </p:tgtEl>
                                        <p:attrNameLst>
                                          <p:attrName>style.visibility</p:attrName>
                                        </p:attrNameLst>
                                      </p:cBhvr>
                                      <p:to>
                                        <p:strVal val="visible"/>
                                      </p:to>
                                    </p:set>
                                    <p:anim calcmode="lin" valueType="num">
                                      <p:cBhvr additive="base">
                                        <p:cTn id="50" dur="500"/>
                                        <p:tgtEl>
                                          <p:spTgt spid="156678">
                                            <p:txEl>
                                              <p:pRg st="7" end="7"/>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156678">
                                            <p:txEl>
                                              <p:pRg st="7" end="7"/>
                                            </p:txEl>
                                          </p:spTgt>
                                        </p:tgtEl>
                                      </p:cBhvr>
                                    </p:animEffect>
                                  </p:childTnLst>
                                </p:cTn>
                              </p:par>
                              <p:par>
                                <p:cTn id="52" presetID="12" presetClass="entr" presetSubtype="8" fill="hold" nodeType="withEffect">
                                  <p:stCondLst>
                                    <p:cond delay="0"/>
                                  </p:stCondLst>
                                  <p:childTnLst>
                                    <p:set>
                                      <p:cBhvr>
                                        <p:cTn id="53" dur="1" fill="hold">
                                          <p:stCondLst>
                                            <p:cond delay="0"/>
                                          </p:stCondLst>
                                        </p:cTn>
                                        <p:tgtEl>
                                          <p:spTgt spid="156678">
                                            <p:txEl>
                                              <p:pRg st="8" end="8"/>
                                            </p:txEl>
                                          </p:spTgt>
                                        </p:tgtEl>
                                        <p:attrNameLst>
                                          <p:attrName>style.visibility</p:attrName>
                                        </p:attrNameLst>
                                      </p:cBhvr>
                                      <p:to>
                                        <p:strVal val="visible"/>
                                      </p:to>
                                    </p:set>
                                    <p:anim calcmode="lin" valueType="num">
                                      <p:cBhvr additive="base">
                                        <p:cTn id="54" dur="500"/>
                                        <p:tgtEl>
                                          <p:spTgt spid="156678">
                                            <p:txEl>
                                              <p:pRg st="8" end="8"/>
                                            </p:txEl>
                                          </p:spTgt>
                                        </p:tgtEl>
                                        <p:attrNameLst>
                                          <p:attrName>ppt_x</p:attrName>
                                        </p:attrNameLst>
                                      </p:cBhvr>
                                      <p:tavLst>
                                        <p:tav tm="0">
                                          <p:val>
                                            <p:strVal val="#ppt_x-#ppt_w*1.125000"/>
                                          </p:val>
                                        </p:tav>
                                        <p:tav tm="100000">
                                          <p:val>
                                            <p:strVal val="#ppt_x"/>
                                          </p:val>
                                        </p:tav>
                                      </p:tavLst>
                                    </p:anim>
                                    <p:animEffect transition="in" filter="wipe(right)">
                                      <p:cBhvr>
                                        <p:cTn id="55" dur="500"/>
                                        <p:tgtEl>
                                          <p:spTgt spid="156678">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156681"/>
                                        </p:tgtEl>
                                        <p:attrNameLst>
                                          <p:attrName>style.visibility</p:attrName>
                                        </p:attrNameLst>
                                      </p:cBhvr>
                                      <p:to>
                                        <p:strVal val="visible"/>
                                      </p:to>
                                    </p:set>
                                    <p:anim calcmode="lin" valueType="num">
                                      <p:cBhvr additive="base">
                                        <p:cTn id="60" dur="500"/>
                                        <p:tgtEl>
                                          <p:spTgt spid="156681"/>
                                        </p:tgtEl>
                                        <p:attrNameLst>
                                          <p:attrName>ppt_x</p:attrName>
                                        </p:attrNameLst>
                                      </p:cBhvr>
                                      <p:tavLst>
                                        <p:tav tm="0">
                                          <p:val>
                                            <p:strVal val="#ppt_x-#ppt_w*1.125000"/>
                                          </p:val>
                                        </p:tav>
                                        <p:tav tm="100000">
                                          <p:val>
                                            <p:strVal val="#ppt_x"/>
                                          </p:val>
                                        </p:tav>
                                      </p:tavLst>
                                    </p:anim>
                                    <p:animEffect transition="in" filter="wipe(right)">
                                      <p:cBhvr>
                                        <p:cTn id="61" dur="500"/>
                                        <p:tgtEl>
                                          <p:spTgt spid="15668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156678">
                                            <p:txEl>
                                              <p:pRg st="9" end="9"/>
                                            </p:txEl>
                                          </p:spTgt>
                                        </p:tgtEl>
                                        <p:attrNameLst>
                                          <p:attrName>style.visibility</p:attrName>
                                        </p:attrNameLst>
                                      </p:cBhvr>
                                      <p:to>
                                        <p:strVal val="visible"/>
                                      </p:to>
                                    </p:set>
                                    <p:anim calcmode="lin" valueType="num">
                                      <p:cBhvr additive="base">
                                        <p:cTn id="66" dur="500"/>
                                        <p:tgtEl>
                                          <p:spTgt spid="156678">
                                            <p:txEl>
                                              <p:pRg st="9" end="9"/>
                                            </p:txEl>
                                          </p:spTgt>
                                        </p:tgtEl>
                                        <p:attrNameLst>
                                          <p:attrName>ppt_x</p:attrName>
                                        </p:attrNameLst>
                                      </p:cBhvr>
                                      <p:tavLst>
                                        <p:tav tm="0">
                                          <p:val>
                                            <p:strVal val="#ppt_x-#ppt_w*1.125000"/>
                                          </p:val>
                                        </p:tav>
                                        <p:tav tm="100000">
                                          <p:val>
                                            <p:strVal val="#ppt_x"/>
                                          </p:val>
                                        </p:tav>
                                      </p:tavLst>
                                    </p:anim>
                                    <p:animEffect transition="in" filter="wipe(right)">
                                      <p:cBhvr>
                                        <p:cTn id="67" dur="500"/>
                                        <p:tgtEl>
                                          <p:spTgt spid="156678">
                                            <p:txEl>
                                              <p:pRg st="9" end="9"/>
                                            </p:txEl>
                                          </p:spTgt>
                                        </p:tgtEl>
                                      </p:cBhvr>
                                    </p:animEffect>
                                  </p:childTnLst>
                                </p:cTn>
                              </p:par>
                              <p:par>
                                <p:cTn id="68" presetID="12" presetClass="entr" presetSubtype="8" fill="hold" nodeType="withEffect">
                                  <p:stCondLst>
                                    <p:cond delay="0"/>
                                  </p:stCondLst>
                                  <p:childTnLst>
                                    <p:set>
                                      <p:cBhvr>
                                        <p:cTn id="69" dur="1" fill="hold">
                                          <p:stCondLst>
                                            <p:cond delay="0"/>
                                          </p:stCondLst>
                                        </p:cTn>
                                        <p:tgtEl>
                                          <p:spTgt spid="156678">
                                            <p:txEl>
                                              <p:pRg st="10" end="10"/>
                                            </p:txEl>
                                          </p:spTgt>
                                        </p:tgtEl>
                                        <p:attrNameLst>
                                          <p:attrName>style.visibility</p:attrName>
                                        </p:attrNameLst>
                                      </p:cBhvr>
                                      <p:to>
                                        <p:strVal val="visible"/>
                                      </p:to>
                                    </p:set>
                                    <p:anim calcmode="lin" valueType="num">
                                      <p:cBhvr additive="base">
                                        <p:cTn id="70" dur="500"/>
                                        <p:tgtEl>
                                          <p:spTgt spid="156678">
                                            <p:txEl>
                                              <p:pRg st="10" end="10"/>
                                            </p:txEl>
                                          </p:spTgt>
                                        </p:tgtEl>
                                        <p:attrNameLst>
                                          <p:attrName>ppt_x</p:attrName>
                                        </p:attrNameLst>
                                      </p:cBhvr>
                                      <p:tavLst>
                                        <p:tav tm="0">
                                          <p:val>
                                            <p:strVal val="#ppt_x-#ppt_w*1.125000"/>
                                          </p:val>
                                        </p:tav>
                                        <p:tav tm="100000">
                                          <p:val>
                                            <p:strVal val="#ppt_x"/>
                                          </p:val>
                                        </p:tav>
                                      </p:tavLst>
                                    </p:anim>
                                    <p:animEffect transition="in" filter="wipe(right)">
                                      <p:cBhvr>
                                        <p:cTn id="71" dur="500"/>
                                        <p:tgtEl>
                                          <p:spTgt spid="1566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2" name="Text Box 35"/>
          <p:cNvSpPr txBox="1">
            <a:spLocks noChangeArrowheads="1"/>
          </p:cNvSpPr>
          <p:nvPr/>
        </p:nvSpPr>
        <p:spPr bwMode="auto">
          <a:xfrm>
            <a:off x="863600" y="2699556"/>
            <a:ext cx="7740847" cy="2677656"/>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sz="2400" b="1" dirty="0">
              <a:latin typeface="Arial" panose="020B0604020202020204" pitchFamily="34" charset="0"/>
              <a:ea typeface="华文细黑" panose="02010600040101010101" pitchFamily="2" charset="-122"/>
            </a:endParaRPr>
          </a:p>
          <a:p>
            <a:pPr eaLnBrk="1" hangingPunct="1">
              <a:spcBef>
                <a:spcPct val="50000"/>
              </a:spcBef>
            </a:pPr>
            <a:endParaRPr lang="en-US" altLang="zh-CN" sz="2400" b="1"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ea typeface="华文细黑" panose="02010600040101010101" pitchFamily="2" charset="-122"/>
                <a:cs typeface="Times New Roman" panose="02020603050405020304" pitchFamily="18" charset="0"/>
              </a:rPr>
              <a:t>(2) </a:t>
            </a:r>
            <a:r>
              <a:rPr lang="zh-CN" altLang="en-US" sz="2400" dirty="0">
                <a:latin typeface="Arial" panose="020B0604020202020204" pitchFamily="34" charset="0"/>
                <a:ea typeface="华文细黑" panose="02010600040101010101" pitchFamily="2" charset="-122"/>
              </a:rPr>
              <a:t>翻译要点</a:t>
            </a:r>
            <a:endParaRPr lang="zh-CN" altLang="en-US" sz="2400" dirty="0">
              <a:latin typeface="Arial" panose="020B0604020202020204" pitchFamily="34" charset="0"/>
              <a:ea typeface="华文细黑" panose="02010600040101010101" pitchFamily="2" charset="-122"/>
            </a:endParaRPr>
          </a:p>
          <a:p>
            <a:pPr eaLnBrk="1" hangingPunct="1">
              <a:spcBef>
                <a:spcPct val="50000"/>
              </a:spcBef>
            </a:pPr>
            <a:r>
              <a:rPr lang="zh-CN" altLang="en-US" sz="2400" b="1" dirty="0">
                <a:latin typeface="Arial" panose="020B0604020202020204" pitchFamily="34" charset="0"/>
                <a:ea typeface="华文细黑" panose="02010600040101010101" pitchFamily="2" charset="-122"/>
              </a:rPr>
              <a:t>对Ｅ的翻译是由一组条件真跳和无条件跳代码组成．</a:t>
            </a:r>
            <a:endParaRPr lang="zh-CN" altLang="en-US" sz="2400" b="1" dirty="0">
              <a:latin typeface="Arial" panose="020B0604020202020204" pitchFamily="34" charset="0"/>
              <a:ea typeface="华文细黑" panose="02010600040101010101" pitchFamily="2" charset="-122"/>
            </a:endParaRPr>
          </a:p>
          <a:p>
            <a:pPr eaLnBrk="1" hangingPunct="1">
              <a:spcBef>
                <a:spcPct val="50000"/>
              </a:spcBef>
            </a:pPr>
            <a:r>
              <a:rPr lang="zh-CN" altLang="en-US" sz="2400" b="1" dirty="0">
                <a:latin typeface="Arial" panose="020B0604020202020204" pitchFamily="34" charset="0"/>
                <a:ea typeface="华文细黑" panose="02010600040101010101" pitchFamily="2" charset="-122"/>
              </a:rPr>
              <a:t>待填地址采用回填、拉链方法实现。</a:t>
            </a:r>
            <a:endParaRPr lang="zh-CN" altLang="en-US" sz="2400" b="1" dirty="0">
              <a:latin typeface="Arial" panose="020B0604020202020204" pitchFamily="34" charset="0"/>
              <a:ea typeface="华文细黑" panose="02010600040101010101" pitchFamily="2" charset="-122"/>
            </a:endParaRPr>
          </a:p>
        </p:txBody>
      </p:sp>
      <p:sp>
        <p:nvSpPr>
          <p:cNvPr id="15872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DF72B12-8CA6-4902-9FBF-909ADA693042}"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58723" name="Text Box 2"/>
          <p:cNvSpPr txBox="1">
            <a:spLocks noChangeArrowheads="1"/>
          </p:cNvSpPr>
          <p:nvPr/>
        </p:nvSpPr>
        <p:spPr bwMode="auto">
          <a:xfrm>
            <a:off x="0" y="0"/>
            <a:ext cx="770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rgbClr val="0000FF"/>
                </a:solidFill>
                <a:latin typeface="Arial" panose="020B0604020202020204" pitchFamily="34" charset="0"/>
                <a:ea typeface="华文细黑" panose="02010600040101010101" pitchFamily="2" charset="-122"/>
              </a:rPr>
              <a:t>布尔表达式的翻译</a:t>
            </a:r>
            <a:endParaRPr lang="zh-CN" altLang="en-US" sz="2400" b="1">
              <a:solidFill>
                <a:srgbClr val="0000FF"/>
              </a:solidFill>
              <a:latin typeface="Arial" panose="020B0604020202020204" pitchFamily="34" charset="0"/>
              <a:ea typeface="华文细黑" panose="02010600040101010101" pitchFamily="2" charset="-122"/>
            </a:endParaRPr>
          </a:p>
        </p:txBody>
      </p:sp>
      <p:sp>
        <p:nvSpPr>
          <p:cNvPr id="158724" name="Text Box 3"/>
          <p:cNvSpPr txBox="1">
            <a:spLocks noChangeArrowheads="1"/>
          </p:cNvSpPr>
          <p:nvPr/>
        </p:nvSpPr>
        <p:spPr bwMode="auto">
          <a:xfrm>
            <a:off x="611560" y="404813"/>
            <a:ext cx="8532439"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FF0000"/>
                </a:solidFill>
                <a:latin typeface="Arial" panose="020B0604020202020204" pitchFamily="34" charset="0"/>
                <a:ea typeface="华文细黑" panose="02010600040101010101" pitchFamily="2" charset="-122"/>
              </a:rPr>
              <a:t>２．</a:t>
            </a:r>
            <a:r>
              <a:rPr lang="zh-CN" altLang="en-US" sz="2400" b="1" dirty="0">
                <a:solidFill>
                  <a:srgbClr val="FF0000"/>
                </a:solidFill>
                <a:latin typeface="Arial" panose="020B0604020202020204" pitchFamily="34" charset="0"/>
                <a:ea typeface="华文细黑" panose="02010600040101010101" pitchFamily="2" charset="-122"/>
              </a:rPr>
              <a:t>不明确求值，根据布尔运算特点实施某种优化措施，快速得到逻辑结果．</a:t>
            </a:r>
            <a:r>
              <a:rPr lang="zh-CN" altLang="en-US" sz="2400" dirty="0">
                <a:solidFill>
                  <a:srgbClr val="FF0000"/>
                </a:solidFill>
                <a:latin typeface="Arial" panose="020B0604020202020204" pitchFamily="34" charset="0"/>
                <a:ea typeface="华文细黑" panose="02010600040101010101" pitchFamily="2" charset="-122"/>
              </a:rPr>
              <a:t>   </a:t>
            </a:r>
            <a:r>
              <a:rPr lang="en-US" altLang="zh-CN" sz="2400" dirty="0">
                <a:solidFill>
                  <a:srgbClr val="FF0000"/>
                </a:solidFill>
                <a:latin typeface="Arial" panose="020B0604020202020204" pitchFamily="34" charset="0"/>
                <a:ea typeface="华文细黑" panose="02010600040101010101" pitchFamily="2" charset="-122"/>
                <a:sym typeface="Wingdings" panose="05000000000000000000" pitchFamily="2" charset="2"/>
              </a:rPr>
              <a:t>(</a:t>
            </a:r>
            <a:r>
              <a:rPr lang="en-US" altLang="zh-CN" sz="2400" dirty="0">
                <a:solidFill>
                  <a:srgbClr val="FF0000"/>
                </a:solidFill>
                <a:ea typeface="华文细黑" panose="02010600040101010101" pitchFamily="2" charset="-122"/>
                <a:cs typeface="Times New Roman" panose="02020603050405020304" pitchFamily="18" charset="0"/>
                <a:sym typeface="Wingdings" panose="05000000000000000000" pitchFamily="2" charset="2"/>
              </a:rPr>
              <a:t>P</a:t>
            </a:r>
            <a:r>
              <a:rPr lang="en-US" altLang="zh-CN" sz="2400" dirty="0">
                <a:solidFill>
                  <a:srgbClr val="FF0000"/>
                </a:solidFill>
                <a:latin typeface="Arial" panose="020B0604020202020204" pitchFamily="34" charset="0"/>
                <a:ea typeface="华文细黑" panose="02010600040101010101" pitchFamily="2" charset="-122"/>
                <a:sym typeface="Wingdings" panose="05000000000000000000" pitchFamily="2" charset="2"/>
              </a:rPr>
              <a:t>185)</a:t>
            </a:r>
            <a:endParaRPr lang="zh-CN" altLang="en-US" sz="2400" dirty="0">
              <a:solidFill>
                <a:srgbClr val="FF0000"/>
              </a:solidFill>
              <a:latin typeface="Arial" panose="020B0604020202020204" pitchFamily="34" charset="0"/>
              <a:ea typeface="华文细黑" panose="02010600040101010101" pitchFamily="2" charset="-122"/>
            </a:endParaRPr>
          </a:p>
        </p:txBody>
      </p:sp>
      <p:sp>
        <p:nvSpPr>
          <p:cNvPr id="158725" name="Text Box 4"/>
          <p:cNvSpPr txBox="1">
            <a:spLocks noChangeArrowheads="1"/>
          </p:cNvSpPr>
          <p:nvPr/>
        </p:nvSpPr>
        <p:spPr bwMode="auto">
          <a:xfrm>
            <a:off x="250825" y="25654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latin typeface="Arial" panose="020B0604020202020204" pitchFamily="34" charset="0"/>
              <a:ea typeface="华文细黑" panose="02010600040101010101" pitchFamily="2" charset="-122"/>
            </a:endParaRPr>
          </a:p>
        </p:txBody>
      </p:sp>
      <p:sp>
        <p:nvSpPr>
          <p:cNvPr id="158726" name="Text Box 5"/>
          <p:cNvSpPr txBox="1">
            <a:spLocks noChangeArrowheads="1"/>
          </p:cNvSpPr>
          <p:nvPr/>
        </p:nvSpPr>
        <p:spPr bwMode="auto">
          <a:xfrm>
            <a:off x="755650" y="1412875"/>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Arial" panose="020B0604020202020204" pitchFamily="34" charset="0"/>
                <a:ea typeface="华文细黑" panose="02010600040101010101" pitchFamily="2" charset="-122"/>
              </a:rPr>
              <a:t>(1)</a:t>
            </a:r>
            <a:r>
              <a:rPr lang="zh-CN" altLang="en-US" sz="2400" dirty="0">
                <a:latin typeface="Arial" panose="020B0604020202020204" pitchFamily="34" charset="0"/>
                <a:ea typeface="华文细黑" panose="02010600040101010101" pitchFamily="2" charset="-122"/>
              </a:rPr>
              <a:t>布尔表达式的翻译图</a:t>
            </a:r>
            <a:endParaRPr lang="zh-CN" altLang="en-US" sz="2400" dirty="0">
              <a:latin typeface="Arial" panose="020B0604020202020204" pitchFamily="34" charset="0"/>
              <a:ea typeface="华文细黑" panose="02010600040101010101" pitchFamily="2" charset="-122"/>
            </a:endParaRPr>
          </a:p>
        </p:txBody>
      </p:sp>
      <p:sp>
        <p:nvSpPr>
          <p:cNvPr id="158738" name="Rectangle 27"/>
          <p:cNvSpPr>
            <a:spLocks noChangeArrowheads="1"/>
          </p:cNvSpPr>
          <p:nvPr/>
        </p:nvSpPr>
        <p:spPr bwMode="auto">
          <a:xfrm>
            <a:off x="6877050" y="18446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Arial" panose="020B0604020202020204" pitchFamily="34" charset="0"/>
                <a:ea typeface="华文细黑" panose="02010600040101010101" pitchFamily="2" charset="-122"/>
              </a:rPr>
              <a:t>T</a:t>
            </a:r>
            <a:endParaRPr lang="en-US" altLang="zh-CN" sz="1800">
              <a:latin typeface="Arial" panose="020B0604020202020204" pitchFamily="34" charset="0"/>
              <a:ea typeface="华文细黑" panose="02010600040101010101" pitchFamily="2" charset="-122"/>
            </a:endParaRPr>
          </a:p>
        </p:txBody>
      </p:sp>
      <p:grpSp>
        <p:nvGrpSpPr>
          <p:cNvPr id="6" name="组合 5"/>
          <p:cNvGrpSpPr/>
          <p:nvPr/>
        </p:nvGrpSpPr>
        <p:grpSpPr>
          <a:xfrm>
            <a:off x="5364163" y="1844675"/>
            <a:ext cx="3060700" cy="1236663"/>
            <a:chOff x="5364163" y="1844675"/>
            <a:chExt cx="3060700" cy="1236663"/>
          </a:xfrm>
        </p:grpSpPr>
        <p:sp>
          <p:nvSpPr>
            <p:cNvPr id="158728" name="Rectangle 19"/>
            <p:cNvSpPr>
              <a:spLocks noChangeArrowheads="1"/>
            </p:cNvSpPr>
            <p:nvPr/>
          </p:nvSpPr>
          <p:spPr bwMode="auto">
            <a:xfrm>
              <a:off x="5364163" y="2276475"/>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Arial" panose="020B0604020202020204" pitchFamily="34" charset="0"/>
                  <a:ea typeface="华文细黑" panose="02010600040101010101" pitchFamily="2" charset="-122"/>
                </a:rPr>
                <a:t>E1  and   E2</a:t>
              </a:r>
              <a:endParaRPr lang="en-US" altLang="zh-CN" sz="2400" dirty="0">
                <a:latin typeface="Arial" panose="020B0604020202020204" pitchFamily="34" charset="0"/>
                <a:ea typeface="华文细黑" panose="02010600040101010101" pitchFamily="2" charset="-122"/>
              </a:endParaRPr>
            </a:p>
          </p:txBody>
        </p:sp>
        <p:grpSp>
          <p:nvGrpSpPr>
            <p:cNvPr id="4" name="组合 6"/>
            <p:cNvGrpSpPr/>
            <p:nvPr/>
          </p:nvGrpSpPr>
          <p:grpSpPr bwMode="auto">
            <a:xfrm>
              <a:off x="5580063" y="1844675"/>
              <a:ext cx="2844800" cy="1236663"/>
              <a:chOff x="5580063" y="1844675"/>
              <a:chExt cx="2844800" cy="1236663"/>
            </a:xfrm>
          </p:grpSpPr>
          <p:grpSp>
            <p:nvGrpSpPr>
              <p:cNvPr id="158748" name="Group 20"/>
              <p:cNvGrpSpPr/>
              <p:nvPr/>
            </p:nvGrpSpPr>
            <p:grpSpPr bwMode="auto">
              <a:xfrm>
                <a:off x="5580063" y="2122488"/>
                <a:ext cx="1008062" cy="298450"/>
                <a:chOff x="3515" y="1337"/>
                <a:chExt cx="635" cy="188"/>
              </a:xfrm>
            </p:grpSpPr>
            <p:sp>
              <p:nvSpPr>
                <p:cNvPr id="158760" name="Freeform 21"/>
                <p:cNvSpPr/>
                <p:nvPr/>
              </p:nvSpPr>
              <p:spPr bwMode="auto">
                <a:xfrm>
                  <a:off x="3515" y="1337"/>
                  <a:ext cx="635" cy="188"/>
                </a:xfrm>
                <a:custGeom>
                  <a:avLst/>
                  <a:gdLst>
                    <a:gd name="T0" fmla="*/ 0 w 590"/>
                    <a:gd name="T1" fmla="*/ 143 h 188"/>
                    <a:gd name="T2" fmla="*/ 474 w 590"/>
                    <a:gd name="T3" fmla="*/ 7 h 188"/>
                    <a:gd name="T4" fmla="*/ 1229 w 590"/>
                    <a:gd name="T5" fmla="*/ 188 h 188"/>
                    <a:gd name="T6" fmla="*/ 0 60000 65536"/>
                    <a:gd name="T7" fmla="*/ 0 60000 65536"/>
                    <a:gd name="T8" fmla="*/ 0 60000 65536"/>
                    <a:gd name="T9" fmla="*/ 0 w 590"/>
                    <a:gd name="T10" fmla="*/ 0 h 188"/>
                    <a:gd name="T11" fmla="*/ 590 w 590"/>
                    <a:gd name="T12" fmla="*/ 188 h 188"/>
                  </a:gdLst>
                  <a:ahLst/>
                  <a:cxnLst>
                    <a:cxn ang="T6">
                      <a:pos x="T0" y="T1"/>
                    </a:cxn>
                    <a:cxn ang="T7">
                      <a:pos x="T2" y="T3"/>
                    </a:cxn>
                    <a:cxn ang="T8">
                      <a:pos x="T4" y="T5"/>
                    </a:cxn>
                  </a:cxnLst>
                  <a:rect l="T9" t="T10" r="T11" b="T12"/>
                  <a:pathLst>
                    <a:path w="590" h="188">
                      <a:moveTo>
                        <a:pt x="0" y="143"/>
                      </a:moveTo>
                      <a:cubicBezTo>
                        <a:pt x="64" y="71"/>
                        <a:pt x="129" y="0"/>
                        <a:pt x="227" y="7"/>
                      </a:cubicBezTo>
                      <a:cubicBezTo>
                        <a:pt x="325" y="14"/>
                        <a:pt x="537" y="158"/>
                        <a:pt x="590" y="18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61" name="Line 22"/>
                <p:cNvSpPr>
                  <a:spLocks noChangeShapeType="1"/>
                </p:cNvSpPr>
                <p:nvPr/>
              </p:nvSpPr>
              <p:spPr bwMode="auto">
                <a:xfrm>
                  <a:off x="4054" y="1470"/>
                  <a:ext cx="91" cy="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8749" name="Group 23"/>
              <p:cNvGrpSpPr/>
              <p:nvPr/>
            </p:nvGrpSpPr>
            <p:grpSpPr bwMode="auto">
              <a:xfrm>
                <a:off x="6804025" y="2133600"/>
                <a:ext cx="647700" cy="230188"/>
                <a:chOff x="4286" y="1344"/>
                <a:chExt cx="408" cy="145"/>
              </a:xfrm>
            </p:grpSpPr>
            <p:sp>
              <p:nvSpPr>
                <p:cNvPr id="158758" name="Freeform 24"/>
                <p:cNvSpPr/>
                <p:nvPr/>
              </p:nvSpPr>
              <p:spPr bwMode="auto">
                <a:xfrm>
                  <a:off x="4286" y="1344"/>
                  <a:ext cx="408" cy="136"/>
                </a:xfrm>
                <a:custGeom>
                  <a:avLst/>
                  <a:gdLst>
                    <a:gd name="T0" fmla="*/ 0 w 408"/>
                    <a:gd name="T1" fmla="*/ 11 h 181"/>
                    <a:gd name="T2" fmla="*/ 136 w 408"/>
                    <a:gd name="T3" fmla="*/ 0 h 181"/>
                    <a:gd name="T4" fmla="*/ 408 w 408"/>
                    <a:gd name="T5" fmla="*/ 11 h 181"/>
                    <a:gd name="T6" fmla="*/ 0 60000 65536"/>
                    <a:gd name="T7" fmla="*/ 0 60000 65536"/>
                    <a:gd name="T8" fmla="*/ 0 60000 65536"/>
                    <a:gd name="T9" fmla="*/ 0 w 408"/>
                    <a:gd name="T10" fmla="*/ 0 h 181"/>
                    <a:gd name="T11" fmla="*/ 408 w 408"/>
                    <a:gd name="T12" fmla="*/ 181 h 181"/>
                  </a:gdLst>
                  <a:ahLst/>
                  <a:cxnLst>
                    <a:cxn ang="T6">
                      <a:pos x="T0" y="T1"/>
                    </a:cxn>
                    <a:cxn ang="T7">
                      <a:pos x="T2" y="T3"/>
                    </a:cxn>
                    <a:cxn ang="T8">
                      <a:pos x="T4" y="T5"/>
                    </a:cxn>
                  </a:cxnLst>
                  <a:rect l="T9" t="T10" r="T11" b="T12"/>
                  <a:pathLst>
                    <a:path w="408" h="181">
                      <a:moveTo>
                        <a:pt x="0" y="181"/>
                      </a:moveTo>
                      <a:cubicBezTo>
                        <a:pt x="34" y="90"/>
                        <a:pt x="68" y="0"/>
                        <a:pt x="136" y="0"/>
                      </a:cubicBezTo>
                      <a:cubicBezTo>
                        <a:pt x="204" y="0"/>
                        <a:pt x="370" y="151"/>
                        <a:pt x="408" y="181"/>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59" name="Line 25"/>
                <p:cNvSpPr>
                  <a:spLocks noChangeShapeType="1"/>
                </p:cNvSpPr>
                <p:nvPr/>
              </p:nvSpPr>
              <p:spPr bwMode="auto">
                <a:xfrm>
                  <a:off x="4656" y="1451"/>
                  <a:ext cx="38" cy="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8750" name="Rectangle 26"/>
              <p:cNvSpPr>
                <a:spLocks noChangeArrowheads="1"/>
              </p:cNvSpPr>
              <p:nvPr/>
            </p:nvSpPr>
            <p:spPr bwMode="auto">
              <a:xfrm>
                <a:off x="5795963" y="18446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Arial" panose="020B0604020202020204" pitchFamily="34" charset="0"/>
                    <a:ea typeface="华文细黑" panose="02010600040101010101" pitchFamily="2" charset="-122"/>
                  </a:rPr>
                  <a:t>T</a:t>
                </a:r>
                <a:endParaRPr lang="en-US" altLang="zh-CN" sz="1800">
                  <a:latin typeface="Arial" panose="020B0604020202020204" pitchFamily="34" charset="0"/>
                  <a:ea typeface="华文细黑" panose="02010600040101010101" pitchFamily="2" charset="-122"/>
                </a:endParaRPr>
              </a:p>
            </p:txBody>
          </p:sp>
          <p:grpSp>
            <p:nvGrpSpPr>
              <p:cNvPr id="158751" name="Group 28"/>
              <p:cNvGrpSpPr/>
              <p:nvPr/>
            </p:nvGrpSpPr>
            <p:grpSpPr bwMode="auto">
              <a:xfrm>
                <a:off x="6732588" y="2636838"/>
                <a:ext cx="1295400" cy="227012"/>
                <a:chOff x="4241" y="1661"/>
                <a:chExt cx="816" cy="143"/>
              </a:xfrm>
            </p:grpSpPr>
            <p:sp>
              <p:nvSpPr>
                <p:cNvPr id="158756" name="Freeform 29"/>
                <p:cNvSpPr/>
                <p:nvPr/>
              </p:nvSpPr>
              <p:spPr bwMode="auto">
                <a:xfrm>
                  <a:off x="4241" y="1661"/>
                  <a:ext cx="816" cy="143"/>
                </a:xfrm>
                <a:custGeom>
                  <a:avLst/>
                  <a:gdLst>
                    <a:gd name="T0" fmla="*/ 0 w 816"/>
                    <a:gd name="T1" fmla="*/ 45 h 143"/>
                    <a:gd name="T2" fmla="*/ 317 w 816"/>
                    <a:gd name="T3" fmla="*/ 136 h 143"/>
                    <a:gd name="T4" fmla="*/ 816 w 816"/>
                    <a:gd name="T5" fmla="*/ 0 h 143"/>
                    <a:gd name="T6" fmla="*/ 0 60000 65536"/>
                    <a:gd name="T7" fmla="*/ 0 60000 65536"/>
                    <a:gd name="T8" fmla="*/ 0 60000 65536"/>
                    <a:gd name="T9" fmla="*/ 0 w 816"/>
                    <a:gd name="T10" fmla="*/ 0 h 143"/>
                    <a:gd name="T11" fmla="*/ 816 w 816"/>
                    <a:gd name="T12" fmla="*/ 143 h 143"/>
                  </a:gdLst>
                  <a:ahLst/>
                  <a:cxnLst>
                    <a:cxn ang="T6">
                      <a:pos x="T0" y="T1"/>
                    </a:cxn>
                    <a:cxn ang="T7">
                      <a:pos x="T2" y="T3"/>
                    </a:cxn>
                    <a:cxn ang="T8">
                      <a:pos x="T4" y="T5"/>
                    </a:cxn>
                  </a:cxnLst>
                  <a:rect l="T9" t="T10" r="T11" b="T12"/>
                  <a:pathLst>
                    <a:path w="816" h="143">
                      <a:moveTo>
                        <a:pt x="0" y="45"/>
                      </a:moveTo>
                      <a:cubicBezTo>
                        <a:pt x="90" y="94"/>
                        <a:pt x="181" y="143"/>
                        <a:pt x="317" y="136"/>
                      </a:cubicBezTo>
                      <a:cubicBezTo>
                        <a:pt x="453" y="129"/>
                        <a:pt x="740" y="23"/>
                        <a:pt x="816"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57" name="Line 30"/>
                <p:cNvSpPr>
                  <a:spLocks noChangeShapeType="1"/>
                </p:cNvSpPr>
                <p:nvPr/>
              </p:nvSpPr>
              <p:spPr bwMode="auto">
                <a:xfrm flipV="1">
                  <a:off x="4921" y="1661"/>
                  <a:ext cx="136" cy="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8752" name="Group 31"/>
              <p:cNvGrpSpPr/>
              <p:nvPr/>
            </p:nvGrpSpPr>
            <p:grpSpPr bwMode="auto">
              <a:xfrm>
                <a:off x="5580063" y="2708275"/>
                <a:ext cx="2447925" cy="373063"/>
                <a:chOff x="3515" y="1706"/>
                <a:chExt cx="1542" cy="235"/>
              </a:xfrm>
            </p:grpSpPr>
            <p:sp>
              <p:nvSpPr>
                <p:cNvPr id="158754" name="Freeform 32"/>
                <p:cNvSpPr/>
                <p:nvPr/>
              </p:nvSpPr>
              <p:spPr bwMode="auto">
                <a:xfrm>
                  <a:off x="3515" y="1706"/>
                  <a:ext cx="1542" cy="235"/>
                </a:xfrm>
                <a:custGeom>
                  <a:avLst/>
                  <a:gdLst>
                    <a:gd name="T0" fmla="*/ 0 w 1542"/>
                    <a:gd name="T1" fmla="*/ 0 h 235"/>
                    <a:gd name="T2" fmla="*/ 454 w 1542"/>
                    <a:gd name="T3" fmla="*/ 227 h 235"/>
                    <a:gd name="T4" fmla="*/ 1542 w 1542"/>
                    <a:gd name="T5" fmla="*/ 46 h 235"/>
                    <a:gd name="T6" fmla="*/ 0 60000 65536"/>
                    <a:gd name="T7" fmla="*/ 0 60000 65536"/>
                    <a:gd name="T8" fmla="*/ 0 60000 65536"/>
                    <a:gd name="T9" fmla="*/ 0 w 1542"/>
                    <a:gd name="T10" fmla="*/ 0 h 235"/>
                    <a:gd name="T11" fmla="*/ 1542 w 1542"/>
                    <a:gd name="T12" fmla="*/ 235 h 235"/>
                  </a:gdLst>
                  <a:ahLst/>
                  <a:cxnLst>
                    <a:cxn ang="T6">
                      <a:pos x="T0" y="T1"/>
                    </a:cxn>
                    <a:cxn ang="T7">
                      <a:pos x="T2" y="T3"/>
                    </a:cxn>
                    <a:cxn ang="T8">
                      <a:pos x="T4" y="T5"/>
                    </a:cxn>
                  </a:cxnLst>
                  <a:rect l="T9" t="T10" r="T11" b="T12"/>
                  <a:pathLst>
                    <a:path w="1542" h="235">
                      <a:moveTo>
                        <a:pt x="0" y="0"/>
                      </a:moveTo>
                      <a:cubicBezTo>
                        <a:pt x="98" y="109"/>
                        <a:pt x="197" y="219"/>
                        <a:pt x="454" y="227"/>
                      </a:cubicBezTo>
                      <a:cubicBezTo>
                        <a:pt x="711" y="235"/>
                        <a:pt x="1368" y="76"/>
                        <a:pt x="1542" y="4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55" name="Line 33"/>
                <p:cNvSpPr>
                  <a:spLocks noChangeShapeType="1"/>
                </p:cNvSpPr>
                <p:nvPr/>
              </p:nvSpPr>
              <p:spPr bwMode="auto">
                <a:xfrm flipV="1">
                  <a:off x="4876" y="1752"/>
                  <a:ext cx="181" cy="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8753" name="Rectangle 34"/>
              <p:cNvSpPr>
                <a:spLocks noChangeArrowheads="1"/>
              </p:cNvSpPr>
              <p:nvPr/>
            </p:nvSpPr>
            <p:spPr bwMode="auto">
              <a:xfrm>
                <a:off x="8101013" y="24923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Arial" panose="020B0604020202020204" pitchFamily="34" charset="0"/>
                    <a:ea typeface="华文细黑" panose="02010600040101010101" pitchFamily="2" charset="-122"/>
                  </a:rPr>
                  <a:t>F</a:t>
                </a:r>
                <a:endParaRPr lang="en-US" altLang="zh-CN" sz="1800">
                  <a:latin typeface="Arial" panose="020B0604020202020204" pitchFamily="34" charset="0"/>
                  <a:ea typeface="华文细黑" panose="02010600040101010101" pitchFamily="2" charset="-122"/>
                </a:endParaRPr>
              </a:p>
            </p:txBody>
          </p:sp>
        </p:grpSp>
      </p:grpSp>
      <p:grpSp>
        <p:nvGrpSpPr>
          <p:cNvPr id="5" name="组合 4"/>
          <p:cNvGrpSpPr/>
          <p:nvPr/>
        </p:nvGrpSpPr>
        <p:grpSpPr>
          <a:xfrm>
            <a:off x="971550" y="1989138"/>
            <a:ext cx="4103688" cy="1609725"/>
            <a:chOff x="971550" y="1989138"/>
            <a:chExt cx="4103688" cy="1609725"/>
          </a:xfrm>
        </p:grpSpPr>
        <p:sp>
          <p:nvSpPr>
            <p:cNvPr id="158727" name="Text Box 6"/>
            <p:cNvSpPr txBox="1">
              <a:spLocks noChangeArrowheads="1"/>
            </p:cNvSpPr>
            <p:nvPr/>
          </p:nvSpPr>
          <p:spPr bwMode="auto">
            <a:xfrm>
              <a:off x="971550" y="2492375"/>
              <a:ext cx="4103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Arial" panose="020B0604020202020204" pitchFamily="34" charset="0"/>
                  <a:ea typeface="华文细黑" panose="02010600040101010101" pitchFamily="2" charset="-122"/>
                </a:rPr>
                <a:t>E</a:t>
              </a:r>
              <a:r>
                <a:rPr lang="en-US" altLang="zh-CN" sz="2400" baseline="-25000">
                  <a:latin typeface="Arial" panose="020B0604020202020204" pitchFamily="34" charset="0"/>
                  <a:ea typeface="华文细黑" panose="02010600040101010101" pitchFamily="2" charset="-122"/>
                </a:rPr>
                <a:t>1</a:t>
              </a:r>
              <a:r>
                <a:rPr lang="en-US" altLang="zh-CN" sz="1800">
                  <a:latin typeface="Arial" panose="020B0604020202020204" pitchFamily="34" charset="0"/>
                  <a:ea typeface="华文细黑" panose="02010600040101010101" pitchFamily="2" charset="-122"/>
                </a:rPr>
                <a:t>    </a:t>
              </a:r>
              <a:r>
                <a:rPr lang="en-US" altLang="zh-CN" sz="2400">
                  <a:latin typeface="Arial" panose="020B0604020202020204" pitchFamily="34" charset="0"/>
                  <a:ea typeface="华文细黑" panose="02010600040101010101" pitchFamily="2" charset="-122"/>
                </a:rPr>
                <a:t>or</a:t>
              </a:r>
              <a:r>
                <a:rPr lang="en-US" altLang="zh-CN" sz="1800">
                  <a:latin typeface="Arial" panose="020B0604020202020204" pitchFamily="34" charset="0"/>
                  <a:ea typeface="华文细黑" panose="02010600040101010101" pitchFamily="2" charset="-122"/>
                </a:rPr>
                <a:t>    </a:t>
              </a:r>
              <a:r>
                <a:rPr lang="en-US" altLang="zh-CN" sz="2400">
                  <a:latin typeface="Arial" panose="020B0604020202020204" pitchFamily="34" charset="0"/>
                  <a:ea typeface="华文细黑" panose="02010600040101010101" pitchFamily="2" charset="-122"/>
                </a:rPr>
                <a:t>E</a:t>
              </a:r>
              <a:r>
                <a:rPr lang="en-US" altLang="zh-CN" sz="2400" baseline="-25000">
                  <a:latin typeface="Arial" panose="020B0604020202020204" pitchFamily="34" charset="0"/>
                  <a:ea typeface="华文细黑" panose="02010600040101010101" pitchFamily="2" charset="-122"/>
                </a:rPr>
                <a:t>2</a:t>
              </a:r>
              <a:endParaRPr lang="en-US" altLang="zh-CN" sz="2400" baseline="-25000">
                <a:latin typeface="Arial" panose="020B0604020202020204" pitchFamily="34" charset="0"/>
                <a:ea typeface="华文细黑" panose="02010600040101010101" pitchFamily="2" charset="-122"/>
              </a:endParaRPr>
            </a:p>
          </p:txBody>
        </p:sp>
        <p:grpSp>
          <p:nvGrpSpPr>
            <p:cNvPr id="9" name="组合 4"/>
            <p:cNvGrpSpPr/>
            <p:nvPr/>
          </p:nvGrpSpPr>
          <p:grpSpPr bwMode="auto">
            <a:xfrm>
              <a:off x="1187450" y="1989138"/>
              <a:ext cx="2519363" cy="1609725"/>
              <a:chOff x="1187450" y="1989138"/>
              <a:chExt cx="2519363" cy="1609725"/>
            </a:xfrm>
          </p:grpSpPr>
          <p:sp>
            <p:nvSpPr>
              <p:cNvPr id="158733" name="Text Box 18"/>
              <p:cNvSpPr txBox="1">
                <a:spLocks noChangeArrowheads="1"/>
              </p:cNvSpPr>
              <p:nvPr/>
            </p:nvSpPr>
            <p:spPr bwMode="auto">
              <a:xfrm>
                <a:off x="2195513" y="1989138"/>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Arial" panose="020B0604020202020204" pitchFamily="34" charset="0"/>
                    <a:ea typeface="华文细黑" panose="02010600040101010101" pitchFamily="2" charset="-122"/>
                  </a:rPr>
                  <a:t>T</a:t>
                </a:r>
                <a:endParaRPr lang="en-US" altLang="zh-CN" sz="2400">
                  <a:latin typeface="Arial" panose="020B0604020202020204" pitchFamily="34" charset="0"/>
                  <a:ea typeface="华文细黑" panose="02010600040101010101" pitchFamily="2" charset="-122"/>
                </a:endParaRPr>
              </a:p>
            </p:txBody>
          </p:sp>
          <p:grpSp>
            <p:nvGrpSpPr>
              <p:cNvPr id="158734" name="Group 7"/>
              <p:cNvGrpSpPr/>
              <p:nvPr/>
            </p:nvGrpSpPr>
            <p:grpSpPr bwMode="auto">
              <a:xfrm>
                <a:off x="2209800" y="2514600"/>
                <a:ext cx="503238" cy="157163"/>
                <a:chOff x="1392" y="1584"/>
                <a:chExt cx="317" cy="99"/>
              </a:xfrm>
            </p:grpSpPr>
            <p:sp>
              <p:nvSpPr>
                <p:cNvPr id="158746" name="Freeform 8"/>
                <p:cNvSpPr/>
                <p:nvPr/>
              </p:nvSpPr>
              <p:spPr bwMode="auto">
                <a:xfrm>
                  <a:off x="1392" y="1584"/>
                  <a:ext cx="317" cy="99"/>
                </a:xfrm>
                <a:custGeom>
                  <a:avLst/>
                  <a:gdLst>
                    <a:gd name="T0" fmla="*/ 0 w 317"/>
                    <a:gd name="T1" fmla="*/ 53 h 99"/>
                    <a:gd name="T2" fmla="*/ 136 w 317"/>
                    <a:gd name="T3" fmla="*/ 8 h 99"/>
                    <a:gd name="T4" fmla="*/ 317 w 317"/>
                    <a:gd name="T5" fmla="*/ 99 h 99"/>
                    <a:gd name="T6" fmla="*/ 0 60000 65536"/>
                    <a:gd name="T7" fmla="*/ 0 60000 65536"/>
                    <a:gd name="T8" fmla="*/ 0 60000 65536"/>
                    <a:gd name="T9" fmla="*/ 0 w 317"/>
                    <a:gd name="T10" fmla="*/ 0 h 99"/>
                    <a:gd name="T11" fmla="*/ 317 w 317"/>
                    <a:gd name="T12" fmla="*/ 99 h 99"/>
                  </a:gdLst>
                  <a:ahLst/>
                  <a:cxnLst>
                    <a:cxn ang="T6">
                      <a:pos x="T0" y="T1"/>
                    </a:cxn>
                    <a:cxn ang="T7">
                      <a:pos x="T2" y="T3"/>
                    </a:cxn>
                    <a:cxn ang="T8">
                      <a:pos x="T4" y="T5"/>
                    </a:cxn>
                  </a:cxnLst>
                  <a:rect l="T9" t="T10" r="T11" b="T12"/>
                  <a:pathLst>
                    <a:path w="317" h="99">
                      <a:moveTo>
                        <a:pt x="0" y="53"/>
                      </a:moveTo>
                      <a:cubicBezTo>
                        <a:pt x="41" y="26"/>
                        <a:pt x="83" y="0"/>
                        <a:pt x="136" y="8"/>
                      </a:cubicBezTo>
                      <a:cubicBezTo>
                        <a:pt x="189" y="16"/>
                        <a:pt x="294" y="92"/>
                        <a:pt x="317" y="99"/>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47" name="Line 9"/>
                <p:cNvSpPr>
                  <a:spLocks noChangeShapeType="1"/>
                </p:cNvSpPr>
                <p:nvPr/>
              </p:nvSpPr>
              <p:spPr bwMode="auto">
                <a:xfrm>
                  <a:off x="1596" y="1620"/>
                  <a:ext cx="100" cy="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8735" name="Group 10"/>
              <p:cNvGrpSpPr/>
              <p:nvPr/>
            </p:nvGrpSpPr>
            <p:grpSpPr bwMode="auto">
              <a:xfrm>
                <a:off x="1187450" y="2133600"/>
                <a:ext cx="1439863" cy="358775"/>
                <a:chOff x="748" y="1344"/>
                <a:chExt cx="907" cy="226"/>
              </a:xfrm>
            </p:grpSpPr>
            <p:sp>
              <p:nvSpPr>
                <p:cNvPr id="158744" name="Freeform 11"/>
                <p:cNvSpPr/>
                <p:nvPr/>
              </p:nvSpPr>
              <p:spPr bwMode="auto">
                <a:xfrm>
                  <a:off x="748" y="1344"/>
                  <a:ext cx="907" cy="226"/>
                </a:xfrm>
                <a:custGeom>
                  <a:avLst/>
                  <a:gdLst>
                    <a:gd name="T0" fmla="*/ 0 w 907"/>
                    <a:gd name="T1" fmla="*/ 226 h 226"/>
                    <a:gd name="T2" fmla="*/ 318 w 907"/>
                    <a:gd name="T3" fmla="*/ 0 h 226"/>
                    <a:gd name="T4" fmla="*/ 907 w 907"/>
                    <a:gd name="T5" fmla="*/ 226 h 226"/>
                    <a:gd name="T6" fmla="*/ 0 60000 65536"/>
                    <a:gd name="T7" fmla="*/ 0 60000 65536"/>
                    <a:gd name="T8" fmla="*/ 0 60000 65536"/>
                    <a:gd name="T9" fmla="*/ 0 w 907"/>
                    <a:gd name="T10" fmla="*/ 0 h 226"/>
                    <a:gd name="T11" fmla="*/ 907 w 907"/>
                    <a:gd name="T12" fmla="*/ 226 h 226"/>
                  </a:gdLst>
                  <a:ahLst/>
                  <a:cxnLst>
                    <a:cxn ang="T6">
                      <a:pos x="T0" y="T1"/>
                    </a:cxn>
                    <a:cxn ang="T7">
                      <a:pos x="T2" y="T3"/>
                    </a:cxn>
                    <a:cxn ang="T8">
                      <a:pos x="T4" y="T5"/>
                    </a:cxn>
                  </a:cxnLst>
                  <a:rect l="T9" t="T10" r="T11" b="T12"/>
                  <a:pathLst>
                    <a:path w="907" h="226">
                      <a:moveTo>
                        <a:pt x="0" y="226"/>
                      </a:moveTo>
                      <a:cubicBezTo>
                        <a:pt x="83" y="113"/>
                        <a:pt x="167" y="0"/>
                        <a:pt x="318" y="0"/>
                      </a:cubicBezTo>
                      <a:cubicBezTo>
                        <a:pt x="469" y="0"/>
                        <a:pt x="688" y="113"/>
                        <a:pt x="907" y="22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45" name="Line 12"/>
                <p:cNvSpPr>
                  <a:spLocks noChangeShapeType="1"/>
                </p:cNvSpPr>
                <p:nvPr/>
              </p:nvSpPr>
              <p:spPr bwMode="auto">
                <a:xfrm>
                  <a:off x="1565" y="1525"/>
                  <a:ext cx="90" cy="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8736" name="Group 13"/>
              <p:cNvGrpSpPr/>
              <p:nvPr/>
            </p:nvGrpSpPr>
            <p:grpSpPr bwMode="auto">
              <a:xfrm>
                <a:off x="2195513" y="2708275"/>
                <a:ext cx="936625" cy="239713"/>
                <a:chOff x="1383" y="1706"/>
                <a:chExt cx="590" cy="151"/>
              </a:xfrm>
            </p:grpSpPr>
            <p:sp>
              <p:nvSpPr>
                <p:cNvPr id="2" name="Freeform 14"/>
                <p:cNvSpPr/>
                <p:nvPr/>
              </p:nvSpPr>
              <p:spPr bwMode="auto">
                <a:xfrm>
                  <a:off x="1383" y="1706"/>
                  <a:ext cx="590" cy="151"/>
                </a:xfrm>
                <a:custGeom>
                  <a:avLst/>
                  <a:gdLst>
                    <a:gd name="T0" fmla="*/ 0 w 681"/>
                    <a:gd name="T1" fmla="*/ 91 h 151"/>
                    <a:gd name="T2" fmla="*/ 75 w 681"/>
                    <a:gd name="T3" fmla="*/ 136 h 151"/>
                    <a:gd name="T4" fmla="*/ 163 w 681"/>
                    <a:gd name="T5" fmla="*/ 0 h 151"/>
                    <a:gd name="T6" fmla="*/ 0 60000 65536"/>
                    <a:gd name="T7" fmla="*/ 0 60000 65536"/>
                    <a:gd name="T8" fmla="*/ 0 60000 65536"/>
                    <a:gd name="T9" fmla="*/ 0 w 681"/>
                    <a:gd name="T10" fmla="*/ 0 h 151"/>
                    <a:gd name="T11" fmla="*/ 681 w 681"/>
                    <a:gd name="T12" fmla="*/ 151 h 151"/>
                  </a:gdLst>
                  <a:ahLst/>
                  <a:cxnLst>
                    <a:cxn ang="T6">
                      <a:pos x="T0" y="T1"/>
                    </a:cxn>
                    <a:cxn ang="T7">
                      <a:pos x="T2" y="T3"/>
                    </a:cxn>
                    <a:cxn ang="T8">
                      <a:pos x="T4" y="T5"/>
                    </a:cxn>
                  </a:cxnLst>
                  <a:rect l="T9" t="T10" r="T11" b="T12"/>
                  <a:pathLst>
                    <a:path w="681" h="151">
                      <a:moveTo>
                        <a:pt x="0" y="91"/>
                      </a:moveTo>
                      <a:cubicBezTo>
                        <a:pt x="102" y="121"/>
                        <a:pt x="205" y="151"/>
                        <a:pt x="318" y="136"/>
                      </a:cubicBezTo>
                      <a:cubicBezTo>
                        <a:pt x="431" y="121"/>
                        <a:pt x="556" y="60"/>
                        <a:pt x="681"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43" name="Line 15"/>
                <p:cNvSpPr>
                  <a:spLocks noChangeShapeType="1"/>
                </p:cNvSpPr>
                <p:nvPr/>
              </p:nvSpPr>
              <p:spPr bwMode="auto">
                <a:xfrm flipV="1">
                  <a:off x="1882" y="1706"/>
                  <a:ext cx="91" cy="4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8737" name="Text Box 16"/>
              <p:cNvSpPr txBox="1">
                <a:spLocks noChangeArrowheads="1"/>
              </p:cNvSpPr>
              <p:nvPr/>
            </p:nvSpPr>
            <p:spPr bwMode="auto">
              <a:xfrm>
                <a:off x="1258888" y="3141663"/>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Arial" panose="020B0604020202020204" pitchFamily="34" charset="0"/>
                    <a:ea typeface="华文细黑" panose="02010600040101010101" pitchFamily="2" charset="-122"/>
                  </a:rPr>
                  <a:t>F</a:t>
                </a:r>
                <a:endParaRPr lang="en-US" altLang="zh-CN" sz="2400">
                  <a:latin typeface="Arial" panose="020B0604020202020204" pitchFamily="34" charset="0"/>
                  <a:ea typeface="华文细黑" panose="02010600040101010101" pitchFamily="2" charset="-122"/>
                </a:endParaRPr>
              </a:p>
            </p:txBody>
          </p:sp>
          <p:sp>
            <p:nvSpPr>
              <p:cNvPr id="3" name="Text Box 17"/>
              <p:cNvSpPr txBox="1">
                <a:spLocks noChangeArrowheads="1"/>
              </p:cNvSpPr>
              <p:nvPr/>
            </p:nvSpPr>
            <p:spPr bwMode="auto">
              <a:xfrm>
                <a:off x="3132138" y="2492375"/>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Arial" panose="020B0604020202020204" pitchFamily="34" charset="0"/>
                    <a:ea typeface="华文细黑" panose="02010600040101010101" pitchFamily="2" charset="-122"/>
                  </a:rPr>
                  <a:t>F</a:t>
                </a:r>
                <a:endParaRPr lang="en-US" altLang="zh-CN" sz="2400">
                  <a:latin typeface="Arial" panose="020B0604020202020204" pitchFamily="34" charset="0"/>
                  <a:ea typeface="华文细黑" panose="02010600040101010101" pitchFamily="2" charset="-122"/>
                </a:endParaRPr>
              </a:p>
            </p:txBody>
          </p:sp>
          <p:grpSp>
            <p:nvGrpSpPr>
              <p:cNvPr id="158739" name="Group 36"/>
              <p:cNvGrpSpPr/>
              <p:nvPr/>
            </p:nvGrpSpPr>
            <p:grpSpPr bwMode="auto">
              <a:xfrm>
                <a:off x="1187450" y="2852738"/>
                <a:ext cx="792163" cy="239712"/>
                <a:chOff x="748" y="1797"/>
                <a:chExt cx="499" cy="151"/>
              </a:xfrm>
            </p:grpSpPr>
            <p:sp>
              <p:nvSpPr>
                <p:cNvPr id="158740" name="Freeform 37"/>
                <p:cNvSpPr/>
                <p:nvPr/>
              </p:nvSpPr>
              <p:spPr bwMode="auto">
                <a:xfrm>
                  <a:off x="748" y="1797"/>
                  <a:ext cx="499" cy="151"/>
                </a:xfrm>
                <a:custGeom>
                  <a:avLst/>
                  <a:gdLst>
                    <a:gd name="T0" fmla="*/ 0 w 499"/>
                    <a:gd name="T1" fmla="*/ 45 h 151"/>
                    <a:gd name="T2" fmla="*/ 45 w 499"/>
                    <a:gd name="T3" fmla="*/ 91 h 151"/>
                    <a:gd name="T4" fmla="*/ 227 w 499"/>
                    <a:gd name="T5" fmla="*/ 136 h 151"/>
                    <a:gd name="T6" fmla="*/ 499 w 499"/>
                    <a:gd name="T7" fmla="*/ 0 h 151"/>
                    <a:gd name="T8" fmla="*/ 0 60000 65536"/>
                    <a:gd name="T9" fmla="*/ 0 60000 65536"/>
                    <a:gd name="T10" fmla="*/ 0 60000 65536"/>
                    <a:gd name="T11" fmla="*/ 0 60000 65536"/>
                    <a:gd name="T12" fmla="*/ 0 w 499"/>
                    <a:gd name="T13" fmla="*/ 0 h 151"/>
                    <a:gd name="T14" fmla="*/ 499 w 499"/>
                    <a:gd name="T15" fmla="*/ 151 h 151"/>
                  </a:gdLst>
                  <a:ahLst/>
                  <a:cxnLst>
                    <a:cxn ang="T8">
                      <a:pos x="T0" y="T1"/>
                    </a:cxn>
                    <a:cxn ang="T9">
                      <a:pos x="T2" y="T3"/>
                    </a:cxn>
                    <a:cxn ang="T10">
                      <a:pos x="T4" y="T5"/>
                    </a:cxn>
                    <a:cxn ang="T11">
                      <a:pos x="T6" y="T7"/>
                    </a:cxn>
                  </a:cxnLst>
                  <a:rect l="T12" t="T13" r="T14" b="T15"/>
                  <a:pathLst>
                    <a:path w="499" h="151">
                      <a:moveTo>
                        <a:pt x="0" y="45"/>
                      </a:moveTo>
                      <a:cubicBezTo>
                        <a:pt x="3" y="60"/>
                        <a:pt x="7" y="76"/>
                        <a:pt x="45" y="91"/>
                      </a:cubicBezTo>
                      <a:cubicBezTo>
                        <a:pt x="83" y="106"/>
                        <a:pt x="151" y="151"/>
                        <a:pt x="227" y="136"/>
                      </a:cubicBezTo>
                      <a:cubicBezTo>
                        <a:pt x="303" y="121"/>
                        <a:pt x="401" y="60"/>
                        <a:pt x="499"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741" name="Line 38"/>
                <p:cNvSpPr>
                  <a:spLocks noChangeShapeType="1"/>
                </p:cNvSpPr>
                <p:nvPr/>
              </p:nvSpPr>
              <p:spPr bwMode="auto">
                <a:xfrm flipV="1">
                  <a:off x="1156" y="1797"/>
                  <a:ext cx="91" cy="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animEffect transition="in" filter="wipe(left)">
                                      <p:cBhvr>
                                        <p:cTn id="7" dur="500"/>
                                        <p:tgtEl>
                                          <p:spTgt spid="15872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8742">
                                            <p:txEl>
                                              <p:pRg st="2" end="2"/>
                                            </p:txEl>
                                          </p:spTgt>
                                        </p:tgtEl>
                                        <p:attrNameLst>
                                          <p:attrName>style.visibility</p:attrName>
                                        </p:attrNameLst>
                                      </p:cBhvr>
                                      <p:to>
                                        <p:strVal val="visible"/>
                                      </p:to>
                                    </p:set>
                                    <p:animEffect transition="in" filter="wipe(left)">
                                      <p:cBhvr>
                                        <p:cTn id="24" dur="500"/>
                                        <p:tgtEl>
                                          <p:spTgt spid="158742">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58742">
                                            <p:txEl>
                                              <p:pRg st="3" end="3"/>
                                            </p:txEl>
                                          </p:spTgt>
                                        </p:tgtEl>
                                        <p:attrNameLst>
                                          <p:attrName>style.visibility</p:attrName>
                                        </p:attrNameLst>
                                      </p:cBhvr>
                                      <p:to>
                                        <p:strVal val="visible"/>
                                      </p:to>
                                    </p:set>
                                    <p:animEffect transition="in" filter="fade">
                                      <p:cBhvr>
                                        <p:cTn id="27" dur="500"/>
                                        <p:tgtEl>
                                          <p:spTgt spid="158742">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58742">
                                            <p:txEl>
                                              <p:pRg st="4" end="4"/>
                                            </p:txEl>
                                          </p:spTgt>
                                        </p:tgtEl>
                                        <p:attrNameLst>
                                          <p:attrName>style.visibility</p:attrName>
                                        </p:attrNameLst>
                                      </p:cBhvr>
                                      <p:to>
                                        <p:strVal val="visible"/>
                                      </p:to>
                                    </p:set>
                                    <p:animEffect transition="in" filter="fade">
                                      <p:cBhvr>
                                        <p:cTn id="30" dur="500"/>
                                        <p:tgtEl>
                                          <p:spTgt spid="1587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C3EBFE59-FE24-40C9-9571-F90720BCE2C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60771" name="Text Box 2"/>
          <p:cNvSpPr txBox="1">
            <a:spLocks noChangeArrowheads="1"/>
          </p:cNvSpPr>
          <p:nvPr/>
        </p:nvSpPr>
        <p:spPr bwMode="auto">
          <a:xfrm>
            <a:off x="0" y="0"/>
            <a:ext cx="770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rgbClr val="0000FF"/>
                </a:solidFill>
                <a:latin typeface="Arial" panose="020B0604020202020204" pitchFamily="34" charset="0"/>
                <a:ea typeface="华文细黑" panose="02010600040101010101" pitchFamily="2" charset="-122"/>
              </a:rPr>
              <a:t>布尔表达式的翻译</a:t>
            </a:r>
            <a:endParaRPr lang="zh-CN" altLang="en-US" sz="2400" b="1">
              <a:solidFill>
                <a:srgbClr val="0000FF"/>
              </a:solidFill>
              <a:latin typeface="Arial" panose="020B0604020202020204" pitchFamily="34" charset="0"/>
              <a:ea typeface="华文细黑" panose="02010600040101010101" pitchFamily="2" charset="-122"/>
            </a:endParaRPr>
          </a:p>
        </p:txBody>
      </p:sp>
      <p:sp>
        <p:nvSpPr>
          <p:cNvPr id="160773" name="Text Box 4"/>
          <p:cNvSpPr txBox="1">
            <a:spLocks noChangeArrowheads="1"/>
          </p:cNvSpPr>
          <p:nvPr/>
        </p:nvSpPr>
        <p:spPr bwMode="auto">
          <a:xfrm>
            <a:off x="755577" y="1484784"/>
            <a:ext cx="8280920" cy="2862322"/>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Arial" panose="020B0604020202020204" pitchFamily="34" charset="0"/>
                <a:ea typeface="华文细黑" panose="02010600040101010101" pitchFamily="2" charset="-122"/>
              </a:rPr>
              <a:t>(3) </a:t>
            </a:r>
            <a:r>
              <a:rPr lang="zh-CN" altLang="en-US" sz="2400" dirty="0">
                <a:latin typeface="Arial" panose="020B0604020202020204" pitchFamily="34" charset="0"/>
                <a:ea typeface="华文细黑" panose="02010600040101010101" pitchFamily="2" charset="-122"/>
              </a:rPr>
              <a:t>术语</a:t>
            </a:r>
            <a:endParaRPr lang="zh-CN" altLang="en-US"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err="1">
                <a:latin typeface="Arial" panose="020B0604020202020204" pitchFamily="34" charset="0"/>
                <a:ea typeface="华文细黑" panose="02010600040101010101" pitchFamily="2" charset="-122"/>
              </a:rPr>
              <a:t>E.true</a:t>
            </a:r>
            <a:r>
              <a:rPr lang="en-US" altLang="zh-CN" sz="2400" dirty="0">
                <a:latin typeface="Arial" panose="020B0604020202020204" pitchFamily="34" charset="0"/>
                <a:ea typeface="华文细黑" panose="02010600040101010101" pitchFamily="2" charset="-122"/>
              </a:rPr>
              <a:t>:</a:t>
            </a:r>
            <a:r>
              <a:rPr lang="zh-CN" altLang="en-US" sz="2400" dirty="0">
                <a:latin typeface="Arial" panose="020B0604020202020204" pitchFamily="34" charset="0"/>
                <a:ea typeface="华文细黑" panose="02010600040101010101" pitchFamily="2" charset="-122"/>
              </a:rPr>
              <a:t>　</a:t>
            </a:r>
            <a:r>
              <a:rPr lang="zh-CN" altLang="en-US" sz="2400" dirty="0">
                <a:latin typeface="楷体_GB2312" pitchFamily="49" charset="-122"/>
                <a:ea typeface="楷体_GB2312" pitchFamily="49" charset="-122"/>
              </a:rPr>
              <a:t>表示Ｅ的真链．把需要回填真出口的四元式拉成链，</a:t>
            </a:r>
            <a:endParaRPr lang="en-US" altLang="zh-CN" sz="2400" dirty="0">
              <a:latin typeface="楷体_GB2312" pitchFamily="49" charset="-122"/>
              <a:ea typeface="楷体_GB2312" pitchFamily="49" charset="-122"/>
            </a:endParaRPr>
          </a:p>
          <a:p>
            <a:pPr eaLnBrk="1" hangingPunct="1">
              <a:spcBef>
                <a:spcPct val="50000"/>
              </a:spcBef>
            </a:pPr>
            <a:r>
              <a:rPr lang="zh-CN" altLang="en-US" sz="2400" dirty="0">
                <a:latin typeface="楷体_GB2312" pitchFamily="49" charset="-122"/>
                <a:ea typeface="楷体_GB2312" pitchFamily="49" charset="-122"/>
              </a:rPr>
              <a:t>它们的真出口与Ｅ的真出口一致，用</a:t>
            </a:r>
            <a:r>
              <a:rPr lang="en-US" altLang="zh-CN" sz="2400" dirty="0" err="1">
                <a:latin typeface="Arial" panose="020B0604020202020204" pitchFamily="34" charset="0"/>
                <a:ea typeface="华文细黑" panose="02010600040101010101" pitchFamily="2" charset="-122"/>
              </a:rPr>
              <a:t>E.true</a:t>
            </a:r>
            <a:r>
              <a:rPr lang="zh-CN" altLang="en-US" sz="2400" dirty="0">
                <a:latin typeface="楷体_GB2312" pitchFamily="49" charset="-122"/>
                <a:ea typeface="楷体_GB2312" pitchFamily="49" charset="-122"/>
              </a:rPr>
              <a:t>指向．</a:t>
            </a:r>
            <a:endParaRPr lang="zh-CN" altLang="en-US" sz="2400" dirty="0">
              <a:latin typeface="楷体_GB2312" pitchFamily="49" charset="-122"/>
              <a:ea typeface="楷体_GB2312" pitchFamily="49" charset="-122"/>
            </a:endParaRPr>
          </a:p>
          <a:p>
            <a:pPr eaLnBrk="1" hangingPunct="1">
              <a:spcBef>
                <a:spcPct val="50000"/>
              </a:spcBef>
            </a:pPr>
            <a:endParaRPr lang="zh-CN" altLang="en-US" sz="2400" dirty="0">
              <a:latin typeface="楷体_GB2312" pitchFamily="49" charset="-122"/>
              <a:ea typeface="楷体_GB2312" pitchFamily="49" charset="-122"/>
            </a:endParaRPr>
          </a:p>
          <a:p>
            <a:pPr eaLnBrk="1" hangingPunct="1"/>
            <a:r>
              <a:rPr lang="en-US" altLang="zh-CN" sz="2400" dirty="0" err="1">
                <a:latin typeface="Arial" panose="020B0604020202020204" pitchFamily="34" charset="0"/>
                <a:ea typeface="华文细黑" panose="02010600040101010101" pitchFamily="2" charset="-122"/>
              </a:rPr>
              <a:t>E.false</a:t>
            </a:r>
            <a:r>
              <a:rPr lang="en-US" altLang="zh-CN" sz="2400" dirty="0">
                <a:latin typeface="Arial" panose="020B0604020202020204" pitchFamily="34" charset="0"/>
                <a:ea typeface="华文细黑" panose="02010600040101010101" pitchFamily="2" charset="-122"/>
              </a:rPr>
              <a:t>:</a:t>
            </a:r>
            <a:r>
              <a:rPr lang="zh-CN" altLang="en-US" sz="2400" dirty="0">
                <a:latin typeface="Arial" panose="020B0604020202020204" pitchFamily="34" charset="0"/>
                <a:ea typeface="华文细黑" panose="02010600040101010101" pitchFamily="2" charset="-122"/>
              </a:rPr>
              <a:t>　</a:t>
            </a:r>
            <a:r>
              <a:rPr lang="zh-CN" altLang="en-US" sz="2400" dirty="0">
                <a:latin typeface="楷体_GB2312" pitchFamily="49" charset="-122"/>
                <a:ea typeface="楷体_GB2312" pitchFamily="49" charset="-122"/>
              </a:rPr>
              <a:t>表示Ｅ的假链．把需要回填假出口的四元式拉成链，</a:t>
            </a:r>
            <a:endParaRPr lang="en-US" altLang="zh-CN"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它们的假出口与Ｅ的假出口一致，用</a:t>
            </a:r>
            <a:r>
              <a:rPr lang="en-US" altLang="zh-CN" sz="2400" dirty="0" err="1">
                <a:latin typeface="Arial" panose="020B0604020202020204" pitchFamily="34" charset="0"/>
                <a:ea typeface="华文细黑" panose="02010600040101010101" pitchFamily="2" charset="-122"/>
              </a:rPr>
              <a:t>E.false</a:t>
            </a:r>
            <a:r>
              <a:rPr lang="zh-CN" altLang="en-US" sz="2400" dirty="0">
                <a:latin typeface="楷体_GB2312" pitchFamily="49" charset="-122"/>
                <a:ea typeface="楷体_GB2312" pitchFamily="49" charset="-122"/>
              </a:rPr>
              <a:t>指向．</a:t>
            </a:r>
            <a:endParaRPr lang="zh-CN" altLang="en-US" sz="2400" dirty="0">
              <a:latin typeface="楷体_GB2312" pitchFamily="49" charset="-122"/>
              <a:ea typeface="楷体_GB2312" pitchFamily="49" charset="-122"/>
            </a:endParaRPr>
          </a:p>
        </p:txBody>
      </p:sp>
      <p:sp>
        <p:nvSpPr>
          <p:cNvPr id="6" name="Text Box 3"/>
          <p:cNvSpPr txBox="1">
            <a:spLocks noChangeArrowheads="1"/>
          </p:cNvSpPr>
          <p:nvPr/>
        </p:nvSpPr>
        <p:spPr bwMode="auto">
          <a:xfrm>
            <a:off x="611560" y="404813"/>
            <a:ext cx="846043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FF0000"/>
                </a:solidFill>
                <a:latin typeface="Arial" panose="020B0604020202020204" pitchFamily="34" charset="0"/>
                <a:ea typeface="华文细黑" panose="02010600040101010101" pitchFamily="2" charset="-122"/>
              </a:rPr>
              <a:t>２．</a:t>
            </a:r>
            <a:r>
              <a:rPr lang="zh-CN" altLang="en-US" sz="2400" b="1" dirty="0">
                <a:solidFill>
                  <a:srgbClr val="FF0000"/>
                </a:solidFill>
                <a:latin typeface="Arial" panose="020B0604020202020204" pitchFamily="34" charset="0"/>
                <a:ea typeface="华文细黑" panose="02010600040101010101" pitchFamily="2" charset="-122"/>
              </a:rPr>
              <a:t>不明确求值，根据布尔运算特点实施某种优化措施，快速得到逻辑结果．</a:t>
            </a:r>
            <a:r>
              <a:rPr lang="zh-CN" altLang="en-US" sz="2400" dirty="0">
                <a:solidFill>
                  <a:srgbClr val="FF0000"/>
                </a:solidFill>
                <a:latin typeface="Arial" panose="020B0604020202020204" pitchFamily="34" charset="0"/>
                <a:ea typeface="华文细黑" panose="02010600040101010101" pitchFamily="2" charset="-122"/>
              </a:rPr>
              <a:t>   </a:t>
            </a:r>
            <a:r>
              <a:rPr lang="en-US" altLang="zh-CN" sz="2400" dirty="0">
                <a:solidFill>
                  <a:srgbClr val="FF0000"/>
                </a:solidFill>
                <a:latin typeface="Arial" panose="020B0604020202020204" pitchFamily="34" charset="0"/>
                <a:ea typeface="华文细黑" panose="02010600040101010101" pitchFamily="2" charset="-122"/>
                <a:sym typeface="Wingdings" panose="05000000000000000000" pitchFamily="2" charset="2"/>
              </a:rPr>
              <a:t>(</a:t>
            </a:r>
            <a:r>
              <a:rPr lang="en-US" altLang="zh-CN" sz="2400" dirty="0">
                <a:solidFill>
                  <a:srgbClr val="FF0000"/>
                </a:solidFill>
                <a:ea typeface="华文细黑" panose="02010600040101010101" pitchFamily="2" charset="-122"/>
                <a:cs typeface="Times New Roman" panose="02020603050405020304" pitchFamily="18" charset="0"/>
                <a:sym typeface="Wingdings" panose="05000000000000000000" pitchFamily="2" charset="2"/>
              </a:rPr>
              <a:t>P</a:t>
            </a:r>
            <a:r>
              <a:rPr lang="en-US" altLang="zh-CN" sz="2400" dirty="0">
                <a:solidFill>
                  <a:srgbClr val="FF0000"/>
                </a:solidFill>
                <a:latin typeface="Arial" panose="020B0604020202020204" pitchFamily="34" charset="0"/>
                <a:ea typeface="华文细黑" panose="02010600040101010101" pitchFamily="2" charset="-122"/>
                <a:sym typeface="Wingdings" panose="05000000000000000000" pitchFamily="2" charset="2"/>
              </a:rPr>
              <a:t>185)</a:t>
            </a:r>
            <a:endParaRPr lang="zh-CN" altLang="en-US" sz="2400" dirty="0">
              <a:solidFill>
                <a:srgbClr val="FF0000"/>
              </a:solidFill>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0773">
                                            <p:txEl>
                                              <p:pRg st="0" end="0"/>
                                            </p:txEl>
                                          </p:spTgt>
                                        </p:tgtEl>
                                        <p:attrNameLst>
                                          <p:attrName>style.visibility</p:attrName>
                                        </p:attrNameLst>
                                      </p:cBhvr>
                                      <p:to>
                                        <p:strVal val="visible"/>
                                      </p:to>
                                    </p:set>
                                    <p:animEffect transition="in" filter="wipe(left)">
                                      <p:cBhvr>
                                        <p:cTn id="7" dur="500"/>
                                        <p:tgtEl>
                                          <p:spTgt spid="16077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60773">
                                            <p:txEl>
                                              <p:pRg st="1" end="1"/>
                                            </p:txEl>
                                          </p:spTgt>
                                        </p:tgtEl>
                                        <p:attrNameLst>
                                          <p:attrName>style.visibility</p:attrName>
                                        </p:attrNameLst>
                                      </p:cBhvr>
                                      <p:to>
                                        <p:strVal val="visible"/>
                                      </p:to>
                                    </p:set>
                                    <p:animEffect transition="in" filter="wipe(left)">
                                      <p:cBhvr>
                                        <p:cTn id="10" dur="500"/>
                                        <p:tgtEl>
                                          <p:spTgt spid="16077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60773">
                                            <p:txEl>
                                              <p:pRg st="2" end="2"/>
                                            </p:txEl>
                                          </p:spTgt>
                                        </p:tgtEl>
                                        <p:attrNameLst>
                                          <p:attrName>style.visibility</p:attrName>
                                        </p:attrNameLst>
                                      </p:cBhvr>
                                      <p:to>
                                        <p:strVal val="visible"/>
                                      </p:to>
                                    </p:set>
                                    <p:animEffect transition="in" filter="wipe(left)">
                                      <p:cBhvr>
                                        <p:cTn id="13" dur="500"/>
                                        <p:tgtEl>
                                          <p:spTgt spid="16077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0773">
                                            <p:txEl>
                                              <p:pRg st="4" end="4"/>
                                            </p:txEl>
                                          </p:spTgt>
                                        </p:tgtEl>
                                        <p:attrNameLst>
                                          <p:attrName>style.visibility</p:attrName>
                                        </p:attrNameLst>
                                      </p:cBhvr>
                                      <p:to>
                                        <p:strVal val="visible"/>
                                      </p:to>
                                    </p:set>
                                    <p:animEffect transition="in" filter="wipe(left)">
                                      <p:cBhvr>
                                        <p:cTn id="18" dur="500"/>
                                        <p:tgtEl>
                                          <p:spTgt spid="16077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60773">
                                            <p:txEl>
                                              <p:pRg st="5" end="5"/>
                                            </p:txEl>
                                          </p:spTgt>
                                        </p:tgtEl>
                                        <p:attrNameLst>
                                          <p:attrName>style.visibility</p:attrName>
                                        </p:attrNameLst>
                                      </p:cBhvr>
                                      <p:to>
                                        <p:strVal val="visible"/>
                                      </p:to>
                                    </p:set>
                                    <p:animEffect transition="in" filter="wipe(left)">
                                      <p:cBhvr>
                                        <p:cTn id="23" dur="500"/>
                                        <p:tgtEl>
                                          <p:spTgt spid="1607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54FCB54-52F9-4555-B07D-E4868FEED3F5}"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8435" name="Rectangle 2"/>
          <p:cNvSpPr>
            <a:spLocks noGrp="1" noChangeArrowheads="1"/>
          </p:cNvSpPr>
          <p:nvPr>
            <p:ph type="title"/>
          </p:nvPr>
        </p:nvSpPr>
        <p:spPr>
          <a:xfrm>
            <a:off x="457200" y="277813"/>
            <a:ext cx="8229600" cy="774700"/>
          </a:xfrm>
        </p:spPr>
        <p:txBody>
          <a:bodyPr anchor="ctr"/>
          <a:lstStyle/>
          <a:p>
            <a:pPr eaLnBrk="1" hangingPunct="1"/>
            <a:r>
              <a:rPr lang="zh-CN" altLang="en-US" sz="3600" b="1"/>
              <a:t>第</a:t>
            </a:r>
            <a:r>
              <a:rPr lang="en-US" altLang="zh-CN" sz="3600" b="1"/>
              <a:t>8</a:t>
            </a:r>
            <a:r>
              <a:rPr lang="zh-CN" altLang="en-US" sz="3600" b="1"/>
              <a:t>章  语法制导翻译和中间代码生成</a:t>
            </a:r>
            <a:endParaRPr lang="en-US" altLang="zh-CN" sz="3600" b="1"/>
          </a:p>
        </p:txBody>
      </p:sp>
      <p:sp>
        <p:nvSpPr>
          <p:cNvPr id="18436" name="Text Box 3"/>
          <p:cNvSpPr txBox="1">
            <a:spLocks noChangeArrowheads="1"/>
          </p:cNvSpPr>
          <p:nvPr/>
        </p:nvSpPr>
        <p:spPr bwMode="auto">
          <a:xfrm>
            <a:off x="323850" y="1773238"/>
            <a:ext cx="8064574"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lang="zh-CN" altLang="en-US" sz="2400" b="1" dirty="0">
                <a:ea typeface="华文细黑" panose="02010600040101010101" pitchFamily="2" charset="-122"/>
                <a:cs typeface="Times New Roman" panose="02020603050405020304" pitchFamily="18" charset="0"/>
              </a:rPr>
              <a:t>        在语法分析中，根据每个产生式所对应的语义子程序（语义规则描述的动作）进行翻译的方法称为</a:t>
            </a:r>
            <a:r>
              <a:rPr lang="zh-CN" altLang="en-US" sz="2400" b="1" dirty="0">
                <a:solidFill>
                  <a:srgbClr val="FF0000"/>
                </a:solidFill>
                <a:ea typeface="华文细黑" panose="02010600040101010101" pitchFamily="2" charset="-122"/>
                <a:cs typeface="Times New Roman" panose="02020603050405020304" pitchFamily="18" charset="0"/>
              </a:rPr>
              <a:t>语法制导翻译</a:t>
            </a:r>
            <a:r>
              <a:rPr lang="zh-CN" altLang="en-US" sz="2400" b="1" dirty="0">
                <a:ea typeface="华文细黑" panose="02010600040101010101" pitchFamily="2" charset="-122"/>
                <a:cs typeface="Times New Roman" panose="02020603050405020304" pitchFamily="18" charset="0"/>
              </a:rPr>
              <a:t>（</a:t>
            </a:r>
            <a:r>
              <a:rPr lang="en-US" altLang="zh-CN" sz="2400" b="1" dirty="0">
                <a:ea typeface="华文细黑" panose="02010600040101010101" pitchFamily="2" charset="-122"/>
                <a:cs typeface="Times New Roman" panose="02020603050405020304" pitchFamily="18" charset="0"/>
              </a:rPr>
              <a:t>syntax-directed translation</a:t>
            </a:r>
            <a:r>
              <a:rPr lang="zh-CN" altLang="en-US" sz="2400" b="1" dirty="0">
                <a:ea typeface="华文细黑" panose="02010600040101010101" pitchFamily="2" charset="-122"/>
                <a:cs typeface="Times New Roman" panose="02020603050405020304" pitchFamily="18" charset="0"/>
              </a:rPr>
              <a:t>）。</a:t>
            </a:r>
            <a:endParaRPr lang="zh-CN" altLang="en-US" sz="2400" b="1" dirty="0">
              <a:ea typeface="华文细黑" panose="02010600040101010101" pitchFamily="2" charset="-122"/>
              <a:cs typeface="Times New Roman" panose="02020603050405020304" pitchFamily="18" charset="0"/>
            </a:endParaRPr>
          </a:p>
          <a:p>
            <a:endParaRPr lang="zh-CN" altLang="en-US" sz="2400" b="1" dirty="0">
              <a:ea typeface="华文细黑" panose="02010600040101010101" pitchFamily="2" charset="-122"/>
              <a:cs typeface="Times New Roman" panose="02020603050405020304" pitchFamily="18" charset="0"/>
            </a:endParaRPr>
          </a:p>
          <a:p>
            <a:r>
              <a:rPr lang="zh-CN" altLang="en-US" sz="2400" b="1" dirty="0">
                <a:ea typeface="华文细黑" panose="02010600040101010101" pitchFamily="2" charset="-122"/>
                <a:cs typeface="Times New Roman" panose="02020603050405020304" pitchFamily="18" charset="0"/>
              </a:rPr>
              <a:t>        在描述语义动作时，需要赋予每个文法符号</a:t>
            </a:r>
            <a:r>
              <a:rPr lang="en-US" altLang="zh-CN" sz="2400" b="1" dirty="0">
                <a:solidFill>
                  <a:srgbClr val="000066"/>
                </a:solidFill>
                <a:ea typeface="华文细黑" panose="02010600040101010101" pitchFamily="2" charset="-122"/>
                <a:cs typeface="Times New Roman" panose="02020603050405020304" pitchFamily="18" charset="0"/>
              </a:rPr>
              <a:t>X</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非终极符和终极符</a:t>
            </a:r>
            <a:r>
              <a:rPr lang="en-US" altLang="zh-CN" sz="2400" b="1" dirty="0">
                <a:ea typeface="华文细黑" panose="02010600040101010101" pitchFamily="2" charset="-122"/>
                <a:cs typeface="Times New Roman" panose="02020603050405020304" pitchFamily="18" charset="0"/>
              </a:rPr>
              <a:t>)</a:t>
            </a:r>
            <a:r>
              <a:rPr lang="zh-CN" altLang="en-US" sz="2400" b="1" dirty="0">
                <a:ea typeface="华文细黑" panose="02010600040101010101" pitchFamily="2" charset="-122"/>
                <a:cs typeface="Times New Roman" panose="02020603050405020304" pitchFamily="18" charset="0"/>
              </a:rPr>
              <a:t>以各种不同的“值”，统称为属性值。属性可以是类型、地址、值、符号表内容等，用记号</a:t>
            </a:r>
            <a:r>
              <a:rPr lang="en-US" altLang="zh-CN" sz="2400" b="1" dirty="0" err="1">
                <a:solidFill>
                  <a:srgbClr val="000066"/>
                </a:solidFill>
                <a:ea typeface="华文细黑" panose="02010600040101010101" pitchFamily="2" charset="-122"/>
                <a:cs typeface="Times New Roman" panose="02020603050405020304" pitchFamily="18" charset="0"/>
              </a:rPr>
              <a:t>X.type</a:t>
            </a:r>
            <a:r>
              <a:rPr lang="en-US" altLang="zh-CN" sz="2400" b="1" dirty="0">
                <a:solidFill>
                  <a:srgbClr val="000066"/>
                </a:solidFill>
                <a:ea typeface="华文细黑" panose="02010600040101010101" pitchFamily="2" charset="-122"/>
                <a:cs typeface="Times New Roman" panose="02020603050405020304" pitchFamily="18" charset="0"/>
              </a:rPr>
              <a:t>, </a:t>
            </a:r>
            <a:r>
              <a:rPr lang="en-US" altLang="zh-CN" sz="2400" b="1" dirty="0" err="1">
                <a:solidFill>
                  <a:srgbClr val="000066"/>
                </a:solidFill>
                <a:ea typeface="华文细黑" panose="02010600040101010101" pitchFamily="2" charset="-122"/>
                <a:cs typeface="Times New Roman" panose="02020603050405020304" pitchFamily="18" charset="0"/>
              </a:rPr>
              <a:t>X.val</a:t>
            </a:r>
            <a:r>
              <a:rPr lang="zh-CN" altLang="en-US" sz="2400" b="1" dirty="0">
                <a:ea typeface="华文细黑" panose="02010600040101010101" pitchFamily="2" charset="-122"/>
                <a:cs typeface="Times New Roman" panose="02020603050405020304" pitchFamily="18" charset="0"/>
              </a:rPr>
              <a:t>等表示这些值。</a:t>
            </a:r>
            <a:endParaRPr lang="zh-CN" altLang="en-US" sz="2400" b="1" dirty="0">
              <a:ea typeface="华文细黑" panose="02010600040101010101" pitchFamily="2" charset="-122"/>
              <a:cs typeface="Times New Roman" panose="02020603050405020304" pitchFamily="18" charset="0"/>
            </a:endParaRPr>
          </a:p>
          <a:p>
            <a:endParaRPr lang="zh-CN" altLang="en-US" sz="2400" b="1" dirty="0">
              <a:ea typeface="华文细黑" panose="02010600040101010101" pitchFamily="2" charset="-122"/>
              <a:cs typeface="Times New Roman" panose="02020603050405020304" pitchFamily="18" charset="0"/>
            </a:endParaRPr>
          </a:p>
          <a:p>
            <a:r>
              <a:rPr lang="zh-CN" altLang="en-US" sz="2400" b="1" dirty="0">
                <a:ea typeface="华文细黑" panose="02010600040101010101" pitchFamily="2" charset="-122"/>
                <a:cs typeface="Times New Roman" panose="02020603050405020304" pitchFamily="18" charset="0"/>
              </a:rPr>
              <a:t>        语法制导翻译是目前大多数编译程序普遍采用的一种技术，本书就是采用这种方法，来完成语义分析。并采用属性文法描述编程语言的语义。</a:t>
            </a:r>
            <a:endParaRPr lang="zh-CN" altLang="en-US" sz="2400" b="1" dirty="0">
              <a:ea typeface="华文细黑" panose="02010600040101010101" pitchFamily="2" charset="-122"/>
              <a:cs typeface="Times New Roman" panose="02020603050405020304" pitchFamily="18" charset="0"/>
            </a:endParaRPr>
          </a:p>
          <a:p>
            <a:endParaRPr lang="zh-CN" altLang="en-US" sz="2400" b="1" dirty="0">
              <a:ea typeface="华文细黑" panose="02010600040101010101" pitchFamily="2" charset="-122"/>
              <a:cs typeface="Times New Roman" panose="02020603050405020304" pitchFamily="18" charset="0"/>
            </a:endParaRPr>
          </a:p>
        </p:txBody>
      </p:sp>
      <p:sp>
        <p:nvSpPr>
          <p:cNvPr id="18437" name="Text Box 4"/>
          <p:cNvSpPr txBox="1">
            <a:spLocks noChangeArrowheads="1"/>
          </p:cNvSpPr>
          <p:nvPr/>
        </p:nvSpPr>
        <p:spPr bwMode="auto">
          <a:xfrm>
            <a:off x="468313" y="1196975"/>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3 </a:t>
            </a:r>
            <a:r>
              <a:rPr lang="zh-CN" altLang="en-US" b="1">
                <a:solidFill>
                  <a:srgbClr val="003399"/>
                </a:solidFill>
                <a:ea typeface="华文细黑" panose="02010600040101010101" pitchFamily="2" charset="-122"/>
              </a:rPr>
              <a:t>语法制导定义</a:t>
            </a:r>
            <a:endParaRPr lang="en-US" altLang="zh-CN"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fade">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fade">
                                      <p:cBhvr>
                                        <p:cTn id="12" dur="500"/>
                                        <p:tgtEl>
                                          <p:spTgt spid="184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6">
                                            <p:txEl>
                                              <p:pRg st="4" end="4"/>
                                            </p:txEl>
                                          </p:spTgt>
                                        </p:tgtEl>
                                        <p:attrNameLst>
                                          <p:attrName>style.visibility</p:attrName>
                                        </p:attrNameLst>
                                      </p:cBhvr>
                                      <p:to>
                                        <p:strVal val="visible"/>
                                      </p:to>
                                    </p:set>
                                    <p:animEffect transition="in" filter="fade">
                                      <p:cBhvr>
                                        <p:cTn id="17"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4"/>
          <p:cNvSpPr txBox="1">
            <a:spLocks noChangeArrowheads="1"/>
          </p:cNvSpPr>
          <p:nvPr/>
        </p:nvSpPr>
        <p:spPr bwMode="auto">
          <a:xfrm>
            <a:off x="611188" y="476250"/>
            <a:ext cx="655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accent2"/>
                </a:solidFill>
                <a:ea typeface="华文细黑" panose="02010600040101010101" pitchFamily="2" charset="-122"/>
                <a:cs typeface="Times New Roman" panose="02020603050405020304" pitchFamily="18" charset="0"/>
              </a:rPr>
              <a:t>拉链法应用到布尔表达式翻译</a:t>
            </a:r>
            <a:endParaRPr lang="zh-CN" altLang="en-US" sz="3200" b="1">
              <a:solidFill>
                <a:schemeClr val="accent2"/>
              </a:solidFill>
              <a:ea typeface="华文细黑" panose="02010600040101010101" pitchFamily="2" charset="-122"/>
              <a:cs typeface="Times New Roman" panose="02020603050405020304" pitchFamily="18" charset="0"/>
            </a:endParaRPr>
          </a:p>
        </p:txBody>
      </p:sp>
      <p:sp>
        <p:nvSpPr>
          <p:cNvPr id="30725" name="Text Box 5"/>
          <p:cNvSpPr txBox="1">
            <a:spLocks noChangeArrowheads="1"/>
          </p:cNvSpPr>
          <p:nvPr/>
        </p:nvSpPr>
        <p:spPr bwMode="auto">
          <a:xfrm>
            <a:off x="1403350" y="1003300"/>
            <a:ext cx="1439863"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1" dirty="0">
                <a:solidFill>
                  <a:srgbClr val="000000"/>
                </a:solidFill>
                <a:ea typeface="华文细黑" panose="02010600040101010101" pitchFamily="2" charset="-122"/>
                <a:cs typeface="Times New Roman" panose="02020603050405020304" pitchFamily="18" charset="0"/>
              </a:rPr>
              <a:t>L1(            </a:t>
            </a:r>
            <a:endParaRPr lang="en-US" altLang="zh-CN" sz="2000" b="1" i="1" dirty="0">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  (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a:solidFill>
                  <a:srgbClr val="000000"/>
                </a:solidFill>
                <a:ea typeface="华文细黑" panose="02010600040101010101" pitchFamily="2" charset="-122"/>
                <a:cs typeface="Times New Roman" panose="02020603050405020304" pitchFamily="18" charset="0"/>
              </a:rPr>
              <a:t>L2(</a:t>
            </a: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a:solidFill>
                  <a:srgbClr val="FF0000"/>
                </a:solidFill>
                <a:ea typeface="华文细黑" panose="02010600040101010101" pitchFamily="2" charset="-122"/>
                <a:cs typeface="Times New Roman" panose="02020603050405020304" pitchFamily="18" charset="0"/>
              </a:rPr>
              <a:t>L3(</a:t>
            </a: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a:solidFill>
                  <a:srgbClr val="FF0000"/>
                </a:solidFill>
                <a:ea typeface="华文细黑" panose="02010600040101010101" pitchFamily="2" charset="-122"/>
                <a:cs typeface="Times New Roman" panose="02020603050405020304" pitchFamily="18" charset="0"/>
              </a:rPr>
              <a:t>L4(</a:t>
            </a: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a:solidFill>
                  <a:srgbClr val="000000"/>
                </a:solidFill>
                <a:ea typeface="华文细黑" panose="02010600040101010101" pitchFamily="2" charset="-122"/>
                <a:cs typeface="Times New Roman" panose="02020603050405020304" pitchFamily="18" charset="0"/>
              </a:rPr>
              <a:t>L5(</a:t>
            </a: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a:solidFill>
                  <a:srgbClr val="000000"/>
                </a:solidFill>
                <a:ea typeface="华文细黑" panose="02010600040101010101" pitchFamily="2" charset="-122"/>
                <a:cs typeface="Times New Roman" panose="02020603050405020304" pitchFamily="18" charset="0"/>
              </a:rPr>
              <a:t>Li(  </a:t>
            </a:r>
            <a:endParaRPr lang="en-US" altLang="zh-CN" sz="2000" b="1" i="1" dirty="0">
              <a:solidFill>
                <a:srgbClr val="00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err="1">
                <a:solidFill>
                  <a:srgbClr val="FF0000"/>
                </a:solidFill>
                <a:ea typeface="华文细黑" panose="02010600040101010101" pitchFamily="2" charset="-122"/>
                <a:cs typeface="Times New Roman" panose="02020603050405020304" pitchFamily="18" charset="0"/>
              </a:rPr>
              <a:t>Lj</a:t>
            </a:r>
            <a:r>
              <a:rPr lang="en-US" altLang="zh-CN" sz="2000" b="1" i="1" dirty="0">
                <a:solidFill>
                  <a:srgbClr val="FF0000"/>
                </a:solidFill>
                <a:ea typeface="华文细黑" panose="02010600040101010101" pitchFamily="2" charset="-122"/>
                <a:cs typeface="Times New Roman" panose="02020603050405020304" pitchFamily="18" charset="0"/>
              </a:rPr>
              <a:t>(</a:t>
            </a:r>
            <a:r>
              <a:rPr lang="en-US" altLang="zh-CN" sz="2000" b="1" i="1" dirty="0">
                <a:solidFill>
                  <a:schemeClr val="tx2"/>
                </a:solidFill>
                <a:ea typeface="华文细黑" panose="02010600040101010101" pitchFamily="2" charset="-122"/>
                <a:cs typeface="Times New Roman" panose="02020603050405020304" pitchFamily="18" charset="0"/>
              </a:rPr>
              <a:t>            </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lnSpc>
                <a:spcPct val="0"/>
              </a:lnSpc>
              <a:spcBef>
                <a:spcPct val="50000"/>
              </a:spcBef>
            </a:pPr>
            <a:r>
              <a:rPr lang="en-US" altLang="zh-CN" sz="2000" b="1" i="1" dirty="0">
                <a:solidFill>
                  <a:schemeClr val="tx2"/>
                </a:solidFill>
                <a:ea typeface="华文细黑" panose="02010600040101010101" pitchFamily="2" charset="-122"/>
                <a:cs typeface="Times New Roman" panose="02020603050405020304" pitchFamily="18" charset="0"/>
              </a:rPr>
              <a:t>.</a:t>
            </a:r>
            <a:endParaRPr lang="en-US" altLang="zh-CN" sz="2000" b="1" i="1" dirty="0">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dirty="0">
                <a:solidFill>
                  <a:srgbClr val="FF0000"/>
                </a:solidFill>
                <a:ea typeface="华文细黑" panose="02010600040101010101" pitchFamily="2" charset="-122"/>
                <a:cs typeface="Times New Roman" panose="02020603050405020304" pitchFamily="18" charset="0"/>
              </a:rPr>
              <a:t>Ln(</a:t>
            </a:r>
            <a:r>
              <a:rPr lang="en-US" altLang="zh-CN" sz="2000" dirty="0">
                <a:solidFill>
                  <a:schemeClr val="tx2"/>
                </a:solidFill>
                <a:ea typeface="华文细黑" panose="02010600040101010101" pitchFamily="2" charset="-122"/>
                <a:cs typeface="Times New Roman" panose="02020603050405020304" pitchFamily="18" charset="0"/>
              </a:rPr>
              <a:t>            </a:t>
            </a:r>
            <a:endParaRPr lang="en-US" altLang="zh-CN" sz="2000" dirty="0">
              <a:solidFill>
                <a:schemeClr val="tx2"/>
              </a:solidFill>
              <a:ea typeface="华文细黑" panose="02010600040101010101" pitchFamily="2" charset="-122"/>
              <a:cs typeface="Times New Roman" panose="02020603050405020304" pitchFamily="18" charset="0"/>
            </a:endParaRPr>
          </a:p>
        </p:txBody>
      </p:sp>
      <p:sp>
        <p:nvSpPr>
          <p:cNvPr id="30726" name="Rectangle 6"/>
          <p:cNvSpPr>
            <a:spLocks noChangeArrowheads="1"/>
          </p:cNvSpPr>
          <p:nvPr/>
        </p:nvSpPr>
        <p:spPr bwMode="auto">
          <a:xfrm>
            <a:off x="5178425" y="4656138"/>
            <a:ext cx="792163" cy="46672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a:miter lim="800000"/>
          </a:ln>
          <a:scene3d>
            <a:camera prst="legacyObliqueTopRight"/>
            <a:lightRig rig="legacyFlat3" dir="b"/>
          </a:scene3d>
          <a:sp3d extrusionH="201600" prstMaterial="legacyMatte">
            <a:bevelT w="13500" h="13500" prst="angle"/>
            <a:bevelB w="13500" h="13500" prst="angle"/>
            <a:extrusionClr>
              <a:srgbClr val="33CCCC"/>
            </a:extrusionClr>
            <a:contourClr>
              <a:srgbClr val="185E5E"/>
            </a:contourClr>
          </a:sp3d>
        </p:spPr>
        <p:txBody>
          <a:bodyPr anchor="ctr">
            <a:spAutoFit/>
            <a:flatTx/>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dirty="0">
                <a:solidFill>
                  <a:srgbClr val="000000"/>
                </a:solidFill>
                <a:ea typeface="华文细黑" panose="02010600040101010101" pitchFamily="2" charset="-122"/>
                <a:cs typeface="Times New Roman" panose="02020603050405020304" pitchFamily="18" charset="0"/>
              </a:rPr>
              <a:t>Li</a:t>
            </a:r>
            <a:endParaRPr lang="en-US" altLang="zh-CN" sz="2400" b="1" dirty="0">
              <a:solidFill>
                <a:srgbClr val="000000"/>
              </a:solidFill>
              <a:ea typeface="华文细黑" panose="02010600040101010101" pitchFamily="2" charset="-122"/>
              <a:cs typeface="Times New Roman" panose="02020603050405020304" pitchFamily="18" charset="0"/>
            </a:endParaRPr>
          </a:p>
        </p:txBody>
      </p:sp>
      <p:sp>
        <p:nvSpPr>
          <p:cNvPr id="30727" name="Text Box 7"/>
          <p:cNvSpPr txBox="1">
            <a:spLocks noChangeArrowheads="1"/>
          </p:cNvSpPr>
          <p:nvPr/>
        </p:nvSpPr>
        <p:spPr bwMode="auto">
          <a:xfrm>
            <a:off x="6090977" y="4464050"/>
            <a:ext cx="841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a:solidFill>
                  <a:srgbClr val="000000"/>
                </a:solidFill>
                <a:ea typeface="华文细黑" panose="02010600040101010101" pitchFamily="2" charset="-122"/>
                <a:cs typeface="Times New Roman" panose="02020603050405020304" pitchFamily="18" charset="0"/>
              </a:rPr>
              <a:t>E.TC</a:t>
            </a:r>
            <a:endParaRPr lang="en-US" altLang="zh-CN" sz="2400">
              <a:solidFill>
                <a:srgbClr val="000000"/>
              </a:solidFill>
              <a:ea typeface="华文细黑" panose="02010600040101010101" pitchFamily="2" charset="-122"/>
              <a:cs typeface="Times New Roman" panose="02020603050405020304" pitchFamily="18" charset="0"/>
            </a:endParaRPr>
          </a:p>
        </p:txBody>
      </p:sp>
      <p:sp>
        <p:nvSpPr>
          <p:cNvPr id="30728" name="Rectangle 8"/>
          <p:cNvSpPr>
            <a:spLocks noChangeArrowheads="1"/>
          </p:cNvSpPr>
          <p:nvPr/>
        </p:nvSpPr>
        <p:spPr bwMode="auto">
          <a:xfrm>
            <a:off x="5126038" y="6183313"/>
            <a:ext cx="792162" cy="46672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a:miter lim="800000"/>
          </a:ln>
          <a:scene3d>
            <a:camera prst="legacyObliqueTopRight"/>
            <a:lightRig rig="legacyFlat3" dir="b"/>
          </a:scene3d>
          <a:sp3d extrusionH="201600" prstMaterial="legacyMatte">
            <a:bevelT w="13500" h="13500" prst="angle"/>
            <a:bevelB w="13500" h="13500" prst="angle"/>
            <a:extrusionClr>
              <a:srgbClr val="33CCCC"/>
            </a:extrusionClr>
            <a:contourClr>
              <a:srgbClr val="185E5E"/>
            </a:contourClr>
          </a:sp3d>
        </p:spPr>
        <p:txBody>
          <a:bodyPr anchor="ctr">
            <a:spAutoFit/>
            <a:flatTx/>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FF0000"/>
                </a:solidFill>
                <a:ea typeface="华文细黑" panose="02010600040101010101" pitchFamily="2" charset="-122"/>
                <a:cs typeface="Times New Roman" panose="02020603050405020304" pitchFamily="18" charset="0"/>
              </a:rPr>
              <a:t>Ln</a:t>
            </a:r>
            <a:endParaRPr lang="en-US" altLang="zh-CN" sz="2400" b="1">
              <a:solidFill>
                <a:srgbClr val="FF0000"/>
              </a:solidFill>
              <a:ea typeface="华文细黑" panose="02010600040101010101" pitchFamily="2" charset="-122"/>
              <a:cs typeface="Times New Roman" panose="02020603050405020304" pitchFamily="18" charset="0"/>
            </a:endParaRPr>
          </a:p>
        </p:txBody>
      </p:sp>
      <p:sp>
        <p:nvSpPr>
          <p:cNvPr id="30729" name="Text Box 9"/>
          <p:cNvSpPr txBox="1">
            <a:spLocks noChangeArrowheads="1"/>
          </p:cNvSpPr>
          <p:nvPr/>
        </p:nvSpPr>
        <p:spPr bwMode="auto">
          <a:xfrm>
            <a:off x="6113463" y="6003925"/>
            <a:ext cx="835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a:solidFill>
                  <a:srgbClr val="FF0000"/>
                </a:solidFill>
                <a:ea typeface="华文细黑" panose="02010600040101010101" pitchFamily="2" charset="-122"/>
                <a:cs typeface="Times New Roman" panose="02020603050405020304" pitchFamily="18" charset="0"/>
              </a:rPr>
              <a:t>E.FC</a:t>
            </a:r>
            <a:endParaRPr lang="en-US" altLang="zh-CN" sz="2400">
              <a:solidFill>
                <a:srgbClr val="FF0000"/>
              </a:solidFill>
              <a:ea typeface="华文细黑" panose="02010600040101010101" pitchFamily="2" charset="-122"/>
              <a:cs typeface="Times New Roman" panose="02020603050405020304" pitchFamily="18" charset="0"/>
            </a:endParaRPr>
          </a:p>
        </p:txBody>
      </p:sp>
      <p:sp>
        <p:nvSpPr>
          <p:cNvPr id="30730" name="Text Box 10"/>
          <p:cNvSpPr txBox="1">
            <a:spLocks noChangeArrowheads="1"/>
          </p:cNvSpPr>
          <p:nvPr/>
        </p:nvSpPr>
        <p:spPr bwMode="auto">
          <a:xfrm>
            <a:off x="4067175" y="1023938"/>
            <a:ext cx="360363"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a:t>
            </a: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chemeClr val="tx2"/>
                </a:solidFill>
                <a:ea typeface="华文细黑" panose="02010600040101010101" pitchFamily="2" charset="-122"/>
                <a:cs typeface="Times New Roman" panose="02020603050405020304" pitchFamily="18" charset="0"/>
              </a:rPr>
              <a:t>)</a:t>
            </a:r>
            <a:endParaRPr lang="en-US" altLang="zh-CN" sz="2000" b="1" i="1">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a:t>
            </a: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a:t>
            </a: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a:t>
            </a: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a:t>
            </a: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a:t>
            </a: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00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a:t>
            </a: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lnSpc>
                <a:spcPct val="0"/>
              </a:lnSpc>
              <a:spcBef>
                <a:spcPct val="50000"/>
              </a:spcBef>
            </a:pP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a:t>
            </a:r>
            <a:endParaRPr lang="en-US" altLang="zh-CN" sz="2000" b="1" i="1">
              <a:solidFill>
                <a:srgbClr val="FF0000"/>
              </a:solidFill>
              <a:ea typeface="华文细黑" panose="02010600040101010101" pitchFamily="2" charset="-122"/>
              <a:cs typeface="Times New Roman" panose="02020603050405020304" pitchFamily="18" charset="0"/>
            </a:endParaRPr>
          </a:p>
        </p:txBody>
      </p:sp>
      <p:sp useBgFill="1">
        <p:nvSpPr>
          <p:cNvPr id="30731" name="Text Box 11"/>
          <p:cNvSpPr txBox="1">
            <a:spLocks noChangeArrowheads="1"/>
          </p:cNvSpPr>
          <p:nvPr/>
        </p:nvSpPr>
        <p:spPr bwMode="auto">
          <a:xfrm>
            <a:off x="3659188" y="1052513"/>
            <a:ext cx="390525" cy="4000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0 </a:t>
            </a:r>
            <a:endParaRPr lang="en-US" altLang="zh-CN" sz="2000" b="1" i="1">
              <a:solidFill>
                <a:srgbClr val="000000"/>
              </a:solidFill>
              <a:ea typeface="华文细黑" panose="02010600040101010101" pitchFamily="2" charset="-122"/>
              <a:cs typeface="Times New Roman" panose="02020603050405020304" pitchFamily="18" charset="0"/>
            </a:endParaRPr>
          </a:p>
        </p:txBody>
      </p:sp>
      <p:sp>
        <p:nvSpPr>
          <p:cNvPr id="30732" name="Text Box 12"/>
          <p:cNvSpPr txBox="1">
            <a:spLocks noChangeArrowheads="1"/>
          </p:cNvSpPr>
          <p:nvPr/>
        </p:nvSpPr>
        <p:spPr bwMode="auto">
          <a:xfrm>
            <a:off x="3668713" y="2371725"/>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0 </a:t>
            </a:r>
            <a:endParaRPr lang="en-US" altLang="zh-CN" sz="2000" b="1" i="1">
              <a:solidFill>
                <a:srgbClr val="FF0000"/>
              </a:solidFill>
              <a:ea typeface="华文细黑" panose="02010600040101010101" pitchFamily="2" charset="-122"/>
              <a:cs typeface="Times New Roman" panose="02020603050405020304" pitchFamily="18" charset="0"/>
            </a:endParaRPr>
          </a:p>
        </p:txBody>
      </p:sp>
      <p:sp>
        <p:nvSpPr>
          <p:cNvPr id="30733" name="Text Box 13"/>
          <p:cNvSpPr txBox="1">
            <a:spLocks noChangeArrowheads="1"/>
          </p:cNvSpPr>
          <p:nvPr/>
        </p:nvSpPr>
        <p:spPr bwMode="auto">
          <a:xfrm>
            <a:off x="3668713" y="1939925"/>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0 </a:t>
            </a:r>
            <a:endParaRPr lang="en-US" altLang="zh-CN" sz="2000" b="1" i="1">
              <a:solidFill>
                <a:srgbClr val="000000"/>
              </a:solidFill>
              <a:ea typeface="华文细黑" panose="02010600040101010101" pitchFamily="2" charset="-122"/>
              <a:cs typeface="Times New Roman" panose="02020603050405020304" pitchFamily="18" charset="0"/>
            </a:endParaRPr>
          </a:p>
        </p:txBody>
      </p:sp>
      <p:sp>
        <p:nvSpPr>
          <p:cNvPr id="30734" name="Text Box 14"/>
          <p:cNvSpPr txBox="1">
            <a:spLocks noChangeArrowheads="1"/>
          </p:cNvSpPr>
          <p:nvPr/>
        </p:nvSpPr>
        <p:spPr bwMode="auto">
          <a:xfrm>
            <a:off x="3668713" y="3149600"/>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0 </a:t>
            </a:r>
            <a:endParaRPr lang="en-US" altLang="zh-CN" sz="2000" b="1" i="1">
              <a:solidFill>
                <a:srgbClr val="FF0000"/>
              </a:solidFill>
              <a:ea typeface="华文细黑" panose="02010600040101010101" pitchFamily="2" charset="-122"/>
              <a:cs typeface="Times New Roman" panose="02020603050405020304" pitchFamily="18" charset="0"/>
            </a:endParaRPr>
          </a:p>
        </p:txBody>
      </p:sp>
      <p:sp>
        <p:nvSpPr>
          <p:cNvPr id="30735" name="Text Box 15"/>
          <p:cNvSpPr txBox="1">
            <a:spLocks noChangeArrowheads="1"/>
          </p:cNvSpPr>
          <p:nvPr/>
        </p:nvSpPr>
        <p:spPr bwMode="auto">
          <a:xfrm>
            <a:off x="3668713" y="3960813"/>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0 </a:t>
            </a:r>
            <a:endParaRPr lang="en-US" altLang="zh-CN" sz="2000" b="1" i="1">
              <a:solidFill>
                <a:srgbClr val="000000"/>
              </a:solidFill>
              <a:ea typeface="华文细黑" panose="02010600040101010101" pitchFamily="2" charset="-122"/>
              <a:cs typeface="Times New Roman" panose="02020603050405020304" pitchFamily="18" charset="0"/>
            </a:endParaRPr>
          </a:p>
        </p:txBody>
      </p:sp>
      <p:sp>
        <p:nvSpPr>
          <p:cNvPr id="30736" name="Text Box 16"/>
          <p:cNvSpPr txBox="1">
            <a:spLocks noChangeArrowheads="1"/>
          </p:cNvSpPr>
          <p:nvPr/>
        </p:nvSpPr>
        <p:spPr bwMode="auto">
          <a:xfrm>
            <a:off x="3668713" y="4675188"/>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0</a:t>
            </a:r>
            <a:r>
              <a:rPr lang="en-US" altLang="zh-CN" sz="2000">
                <a:solidFill>
                  <a:srgbClr val="000000"/>
                </a:solidFill>
                <a:ea typeface="华文细黑" panose="02010600040101010101" pitchFamily="2" charset="-122"/>
                <a:cs typeface="Times New Roman" panose="02020603050405020304" pitchFamily="18" charset="0"/>
              </a:rPr>
              <a:t> </a:t>
            </a:r>
            <a:endParaRPr lang="en-US" altLang="zh-CN" sz="2000">
              <a:solidFill>
                <a:srgbClr val="000000"/>
              </a:solidFill>
              <a:ea typeface="华文细黑" panose="02010600040101010101" pitchFamily="2" charset="-122"/>
              <a:cs typeface="Times New Roman" panose="02020603050405020304" pitchFamily="18" charset="0"/>
            </a:endParaRPr>
          </a:p>
        </p:txBody>
      </p:sp>
      <p:sp>
        <p:nvSpPr>
          <p:cNvPr id="30737" name="Text Box 17"/>
          <p:cNvSpPr txBox="1">
            <a:spLocks noChangeArrowheads="1"/>
          </p:cNvSpPr>
          <p:nvPr/>
        </p:nvSpPr>
        <p:spPr bwMode="auto">
          <a:xfrm>
            <a:off x="3668713" y="5421313"/>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0 </a:t>
            </a:r>
            <a:endParaRPr lang="en-US" altLang="zh-CN" sz="2000" b="1" i="1">
              <a:solidFill>
                <a:srgbClr val="FF0000"/>
              </a:solidFill>
              <a:ea typeface="华文细黑" panose="02010600040101010101" pitchFamily="2" charset="-122"/>
              <a:cs typeface="Times New Roman" panose="02020603050405020304" pitchFamily="18" charset="0"/>
            </a:endParaRPr>
          </a:p>
        </p:txBody>
      </p:sp>
      <p:sp>
        <p:nvSpPr>
          <p:cNvPr id="30738" name="Text Box 18"/>
          <p:cNvSpPr txBox="1">
            <a:spLocks noChangeArrowheads="1"/>
          </p:cNvSpPr>
          <p:nvPr/>
        </p:nvSpPr>
        <p:spPr bwMode="auto">
          <a:xfrm>
            <a:off x="3668713" y="6191250"/>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0 </a:t>
            </a:r>
            <a:endParaRPr lang="en-US" altLang="zh-CN" sz="2000" b="1" i="1">
              <a:solidFill>
                <a:srgbClr val="FF0000"/>
              </a:solidFill>
              <a:ea typeface="华文细黑" panose="02010600040101010101" pitchFamily="2" charset="-122"/>
              <a:cs typeface="Times New Roman" panose="02020603050405020304" pitchFamily="18" charset="0"/>
            </a:endParaRPr>
          </a:p>
        </p:txBody>
      </p:sp>
      <p:sp>
        <p:nvSpPr>
          <p:cNvPr id="30739" name="Line 19"/>
          <p:cNvSpPr>
            <a:spLocks noChangeShapeType="1"/>
          </p:cNvSpPr>
          <p:nvPr/>
        </p:nvSpPr>
        <p:spPr bwMode="auto">
          <a:xfrm flipH="1">
            <a:off x="4459288" y="4895850"/>
            <a:ext cx="719137" cy="0"/>
          </a:xfrm>
          <a:prstGeom prst="line">
            <a:avLst/>
          </a:prstGeom>
          <a:noFill/>
          <a:ln w="19050">
            <a:solidFill>
              <a:srgbClr val="000000"/>
            </a:solidFill>
            <a:prstDash val="dash"/>
            <a:round/>
            <a:tailEnd type="triangle" w="med" len="lg"/>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useBgFill="1">
        <p:nvSpPr>
          <p:cNvPr id="30740" name="Text Box 20"/>
          <p:cNvSpPr txBox="1">
            <a:spLocks noChangeArrowheads="1"/>
          </p:cNvSpPr>
          <p:nvPr/>
        </p:nvSpPr>
        <p:spPr bwMode="auto">
          <a:xfrm>
            <a:off x="3568650" y="4692650"/>
            <a:ext cx="470001" cy="40011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L5</a:t>
            </a:r>
            <a:endParaRPr lang="en-US" altLang="zh-CN" sz="2000" b="1" i="1">
              <a:solidFill>
                <a:srgbClr val="000000"/>
              </a:solidFill>
              <a:ea typeface="华文细黑" panose="02010600040101010101" pitchFamily="2" charset="-122"/>
              <a:cs typeface="Times New Roman" panose="02020603050405020304" pitchFamily="18" charset="0"/>
            </a:endParaRPr>
          </a:p>
        </p:txBody>
      </p:sp>
      <p:sp useBgFill="1">
        <p:nvSpPr>
          <p:cNvPr id="30741" name="Text Box 21"/>
          <p:cNvSpPr txBox="1">
            <a:spLocks noChangeArrowheads="1"/>
          </p:cNvSpPr>
          <p:nvPr/>
        </p:nvSpPr>
        <p:spPr bwMode="auto">
          <a:xfrm>
            <a:off x="3582938" y="3943350"/>
            <a:ext cx="470001" cy="40011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L2</a:t>
            </a:r>
            <a:endParaRPr lang="en-US" altLang="zh-CN" sz="2000" b="1" i="1">
              <a:solidFill>
                <a:srgbClr val="000000"/>
              </a:solidFill>
              <a:ea typeface="华文细黑" panose="02010600040101010101" pitchFamily="2" charset="-122"/>
              <a:cs typeface="Times New Roman" panose="02020603050405020304" pitchFamily="18" charset="0"/>
            </a:endParaRPr>
          </a:p>
        </p:txBody>
      </p:sp>
      <p:sp useBgFill="1">
        <p:nvSpPr>
          <p:cNvPr id="30742" name="Text Box 22"/>
          <p:cNvSpPr txBox="1">
            <a:spLocks noChangeArrowheads="1"/>
          </p:cNvSpPr>
          <p:nvPr/>
        </p:nvSpPr>
        <p:spPr bwMode="auto">
          <a:xfrm>
            <a:off x="3594050" y="1925638"/>
            <a:ext cx="470001" cy="40011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L1</a:t>
            </a:r>
            <a:endParaRPr lang="en-US" altLang="zh-CN" sz="2000" b="1" i="1">
              <a:solidFill>
                <a:srgbClr val="000000"/>
              </a:solidFill>
              <a:ea typeface="华文细黑" panose="02010600040101010101" pitchFamily="2" charset="-122"/>
              <a:cs typeface="Times New Roman" panose="02020603050405020304" pitchFamily="18" charset="0"/>
            </a:endParaRPr>
          </a:p>
        </p:txBody>
      </p:sp>
      <p:sp>
        <p:nvSpPr>
          <p:cNvPr id="30743" name="Freeform 23"/>
          <p:cNvSpPr/>
          <p:nvPr/>
        </p:nvSpPr>
        <p:spPr bwMode="auto">
          <a:xfrm>
            <a:off x="3406775" y="4221163"/>
            <a:ext cx="228600" cy="523875"/>
          </a:xfrm>
          <a:custGeom>
            <a:avLst/>
            <a:gdLst>
              <a:gd name="T0" fmla="*/ 2147483646 w 190"/>
              <a:gd name="T1" fmla="*/ 2147483646 h 272"/>
              <a:gd name="T2" fmla="*/ 2147483646 w 190"/>
              <a:gd name="T3" fmla="*/ 2147483646 h 272"/>
              <a:gd name="T4" fmla="*/ 2147483646 w 190"/>
              <a:gd name="T5" fmla="*/ 0 h 272"/>
              <a:gd name="T6" fmla="*/ 0 60000 65536"/>
              <a:gd name="T7" fmla="*/ 0 60000 65536"/>
              <a:gd name="T8" fmla="*/ 0 60000 65536"/>
              <a:gd name="T9" fmla="*/ 0 w 190"/>
              <a:gd name="T10" fmla="*/ 0 h 272"/>
              <a:gd name="T11" fmla="*/ 190 w 190"/>
              <a:gd name="T12" fmla="*/ 272 h 272"/>
            </a:gdLst>
            <a:ahLst/>
            <a:cxnLst>
              <a:cxn ang="T6">
                <a:pos x="T0" y="T1"/>
              </a:cxn>
              <a:cxn ang="T7">
                <a:pos x="T2" y="T3"/>
              </a:cxn>
              <a:cxn ang="T8">
                <a:pos x="T4" y="T5"/>
              </a:cxn>
            </a:cxnLst>
            <a:rect l="T9" t="T10" r="T11" b="T12"/>
            <a:pathLst>
              <a:path w="190" h="272">
                <a:moveTo>
                  <a:pt x="144" y="272"/>
                </a:moveTo>
                <a:cubicBezTo>
                  <a:pt x="72" y="226"/>
                  <a:pt x="0" y="181"/>
                  <a:pt x="8" y="136"/>
                </a:cubicBezTo>
                <a:cubicBezTo>
                  <a:pt x="16" y="91"/>
                  <a:pt x="103" y="45"/>
                  <a:pt x="190" y="0"/>
                </a:cubicBezTo>
              </a:path>
            </a:pathLst>
          </a:custGeom>
          <a:noFill/>
          <a:ln w="19050">
            <a:solidFill>
              <a:srgbClr val="000000"/>
            </a:solidFill>
            <a:prstDash val="dash"/>
            <a:round/>
            <a:tailEnd type="triangle" w="med"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cs typeface="Times New Roman" panose="02020603050405020304" pitchFamily="18" charset="0"/>
            </a:endParaRPr>
          </a:p>
        </p:txBody>
      </p:sp>
      <p:sp>
        <p:nvSpPr>
          <p:cNvPr id="30744" name="Freeform 24"/>
          <p:cNvSpPr/>
          <p:nvPr/>
        </p:nvSpPr>
        <p:spPr bwMode="auto">
          <a:xfrm>
            <a:off x="3276600" y="2176463"/>
            <a:ext cx="431800" cy="523875"/>
          </a:xfrm>
          <a:custGeom>
            <a:avLst/>
            <a:gdLst>
              <a:gd name="T0" fmla="*/ 2147483646 w 227"/>
              <a:gd name="T1" fmla="*/ 2147483646 h 1406"/>
              <a:gd name="T2" fmla="*/ 0 w 227"/>
              <a:gd name="T3" fmla="*/ 2147483646 h 1406"/>
              <a:gd name="T4" fmla="*/ 2147483646 w 227"/>
              <a:gd name="T5" fmla="*/ 0 h 1406"/>
              <a:gd name="T6" fmla="*/ 0 60000 65536"/>
              <a:gd name="T7" fmla="*/ 0 60000 65536"/>
              <a:gd name="T8" fmla="*/ 0 60000 65536"/>
              <a:gd name="T9" fmla="*/ 0 w 227"/>
              <a:gd name="T10" fmla="*/ 0 h 1406"/>
              <a:gd name="T11" fmla="*/ 227 w 227"/>
              <a:gd name="T12" fmla="*/ 1406 h 1406"/>
            </a:gdLst>
            <a:ahLst/>
            <a:cxnLst>
              <a:cxn ang="T6">
                <a:pos x="T0" y="T1"/>
              </a:cxn>
              <a:cxn ang="T7">
                <a:pos x="T2" y="T3"/>
              </a:cxn>
              <a:cxn ang="T8">
                <a:pos x="T4" y="T5"/>
              </a:cxn>
            </a:cxnLst>
            <a:rect l="T9" t="T10" r="T11" b="T12"/>
            <a:pathLst>
              <a:path w="227" h="1406">
                <a:moveTo>
                  <a:pt x="227" y="1406"/>
                </a:moveTo>
                <a:cubicBezTo>
                  <a:pt x="113" y="1137"/>
                  <a:pt x="0" y="869"/>
                  <a:pt x="0" y="635"/>
                </a:cubicBezTo>
                <a:cubicBezTo>
                  <a:pt x="0" y="401"/>
                  <a:pt x="113" y="200"/>
                  <a:pt x="227" y="0"/>
                </a:cubicBezTo>
              </a:path>
            </a:pathLst>
          </a:custGeom>
          <a:noFill/>
          <a:ln w="19050">
            <a:solidFill>
              <a:srgbClr val="000000"/>
            </a:solidFill>
            <a:prstDash val="dash"/>
            <a:round/>
            <a:tailEnd type="triangle" w="med"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cs typeface="Times New Roman" panose="02020603050405020304" pitchFamily="18" charset="0"/>
            </a:endParaRPr>
          </a:p>
        </p:txBody>
      </p:sp>
      <p:sp>
        <p:nvSpPr>
          <p:cNvPr id="30745" name="Freeform 25"/>
          <p:cNvSpPr/>
          <p:nvPr/>
        </p:nvSpPr>
        <p:spPr bwMode="auto">
          <a:xfrm>
            <a:off x="3419475" y="1239838"/>
            <a:ext cx="215900" cy="523875"/>
          </a:xfrm>
          <a:custGeom>
            <a:avLst/>
            <a:gdLst>
              <a:gd name="T0" fmla="*/ 2147483646 w 136"/>
              <a:gd name="T1" fmla="*/ 2147483646 h 545"/>
              <a:gd name="T2" fmla="*/ 0 w 136"/>
              <a:gd name="T3" fmla="*/ 2147483646 h 545"/>
              <a:gd name="T4" fmla="*/ 2147483646 w 136"/>
              <a:gd name="T5" fmla="*/ 0 h 545"/>
              <a:gd name="T6" fmla="*/ 0 60000 65536"/>
              <a:gd name="T7" fmla="*/ 0 60000 65536"/>
              <a:gd name="T8" fmla="*/ 0 60000 65536"/>
              <a:gd name="T9" fmla="*/ 0 w 136"/>
              <a:gd name="T10" fmla="*/ 0 h 545"/>
              <a:gd name="T11" fmla="*/ 136 w 136"/>
              <a:gd name="T12" fmla="*/ 545 h 545"/>
            </a:gdLst>
            <a:ahLst/>
            <a:cxnLst>
              <a:cxn ang="T6">
                <a:pos x="T0" y="T1"/>
              </a:cxn>
              <a:cxn ang="T7">
                <a:pos x="T2" y="T3"/>
              </a:cxn>
              <a:cxn ang="T8">
                <a:pos x="T4" y="T5"/>
              </a:cxn>
            </a:cxnLst>
            <a:rect l="T9" t="T10" r="T11" b="T12"/>
            <a:pathLst>
              <a:path w="136" h="545">
                <a:moveTo>
                  <a:pt x="136" y="545"/>
                </a:moveTo>
                <a:cubicBezTo>
                  <a:pt x="68" y="431"/>
                  <a:pt x="0" y="318"/>
                  <a:pt x="0" y="227"/>
                </a:cubicBezTo>
                <a:cubicBezTo>
                  <a:pt x="0" y="136"/>
                  <a:pt x="113" y="38"/>
                  <a:pt x="136" y="0"/>
                </a:cubicBezTo>
              </a:path>
            </a:pathLst>
          </a:custGeom>
          <a:noFill/>
          <a:ln w="19050">
            <a:solidFill>
              <a:srgbClr val="000000"/>
            </a:solidFill>
            <a:prstDash val="dash"/>
            <a:round/>
            <a:tailEnd type="triangle" w="med"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cs typeface="Times New Roman" panose="02020603050405020304" pitchFamily="18" charset="0"/>
            </a:endParaRPr>
          </a:p>
        </p:txBody>
      </p:sp>
      <p:sp>
        <p:nvSpPr>
          <p:cNvPr id="30746" name="Line 26"/>
          <p:cNvSpPr>
            <a:spLocks noChangeShapeType="1"/>
          </p:cNvSpPr>
          <p:nvPr/>
        </p:nvSpPr>
        <p:spPr bwMode="auto">
          <a:xfrm flipH="1">
            <a:off x="4406900" y="6435725"/>
            <a:ext cx="719138" cy="0"/>
          </a:xfrm>
          <a:prstGeom prst="line">
            <a:avLst/>
          </a:prstGeom>
          <a:noFill/>
          <a:ln w="19050">
            <a:solidFill>
              <a:srgbClr val="FF0000"/>
            </a:solidFill>
            <a:round/>
            <a:tailEnd type="triangle" w="med" len="lg"/>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useBgFill="1">
        <p:nvSpPr>
          <p:cNvPr id="30747" name="Text Box 27"/>
          <p:cNvSpPr txBox="1">
            <a:spLocks noChangeArrowheads="1"/>
          </p:cNvSpPr>
          <p:nvPr/>
        </p:nvSpPr>
        <p:spPr bwMode="auto">
          <a:xfrm>
            <a:off x="3540125" y="6170613"/>
            <a:ext cx="576263" cy="396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Lj</a:t>
            </a:r>
            <a:endParaRPr lang="en-US" altLang="zh-CN" sz="2000" b="1" i="1">
              <a:solidFill>
                <a:srgbClr val="FF0000"/>
              </a:solidFill>
              <a:ea typeface="华文细黑" panose="02010600040101010101" pitchFamily="2" charset="-122"/>
              <a:cs typeface="Times New Roman" panose="02020603050405020304" pitchFamily="18" charset="0"/>
            </a:endParaRPr>
          </a:p>
        </p:txBody>
      </p:sp>
      <p:sp useBgFill="1">
        <p:nvSpPr>
          <p:cNvPr id="30748" name="Text Box 28"/>
          <p:cNvSpPr txBox="1">
            <a:spLocks noChangeArrowheads="1"/>
          </p:cNvSpPr>
          <p:nvPr/>
        </p:nvSpPr>
        <p:spPr bwMode="auto">
          <a:xfrm>
            <a:off x="3540125" y="5429250"/>
            <a:ext cx="503238" cy="396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L4</a:t>
            </a:r>
            <a:endParaRPr lang="en-US" altLang="zh-CN" sz="2000" b="1" i="1">
              <a:solidFill>
                <a:srgbClr val="FF0000"/>
              </a:solidFill>
              <a:ea typeface="华文细黑" panose="02010600040101010101" pitchFamily="2" charset="-122"/>
              <a:cs typeface="Times New Roman" panose="02020603050405020304" pitchFamily="18" charset="0"/>
            </a:endParaRPr>
          </a:p>
        </p:txBody>
      </p:sp>
      <p:sp useBgFill="1">
        <p:nvSpPr>
          <p:cNvPr id="30749" name="Text Box 29"/>
          <p:cNvSpPr txBox="1">
            <a:spLocks noChangeArrowheads="1"/>
          </p:cNvSpPr>
          <p:nvPr/>
        </p:nvSpPr>
        <p:spPr bwMode="auto">
          <a:xfrm>
            <a:off x="3508375" y="3154363"/>
            <a:ext cx="561975" cy="396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L3</a:t>
            </a:r>
            <a:endParaRPr lang="en-US" altLang="zh-CN" sz="2000" b="1" i="1">
              <a:solidFill>
                <a:srgbClr val="FF0000"/>
              </a:solidFill>
              <a:ea typeface="华文细黑" panose="02010600040101010101" pitchFamily="2" charset="-122"/>
              <a:cs typeface="Times New Roman" panose="02020603050405020304" pitchFamily="18" charset="0"/>
            </a:endParaRPr>
          </a:p>
        </p:txBody>
      </p:sp>
      <p:sp>
        <p:nvSpPr>
          <p:cNvPr id="30750" name="Freeform 30"/>
          <p:cNvSpPr/>
          <p:nvPr/>
        </p:nvSpPr>
        <p:spPr bwMode="auto">
          <a:xfrm>
            <a:off x="3348038" y="5661025"/>
            <a:ext cx="287337" cy="523875"/>
          </a:xfrm>
          <a:custGeom>
            <a:avLst/>
            <a:gdLst>
              <a:gd name="T0" fmla="*/ 2147483646 w 190"/>
              <a:gd name="T1" fmla="*/ 2147483646 h 544"/>
              <a:gd name="T2" fmla="*/ 2147483646 w 190"/>
              <a:gd name="T3" fmla="*/ 2147483646 h 544"/>
              <a:gd name="T4" fmla="*/ 2147483646 w 190"/>
              <a:gd name="T5" fmla="*/ 0 h 544"/>
              <a:gd name="T6" fmla="*/ 0 60000 65536"/>
              <a:gd name="T7" fmla="*/ 0 60000 65536"/>
              <a:gd name="T8" fmla="*/ 0 60000 65536"/>
              <a:gd name="T9" fmla="*/ 0 w 190"/>
              <a:gd name="T10" fmla="*/ 0 h 544"/>
              <a:gd name="T11" fmla="*/ 190 w 190"/>
              <a:gd name="T12" fmla="*/ 544 h 544"/>
            </a:gdLst>
            <a:ahLst/>
            <a:cxnLst>
              <a:cxn ang="T6">
                <a:pos x="T0" y="T1"/>
              </a:cxn>
              <a:cxn ang="T7">
                <a:pos x="T2" y="T3"/>
              </a:cxn>
              <a:cxn ang="T8">
                <a:pos x="T4" y="T5"/>
              </a:cxn>
            </a:cxnLst>
            <a:rect l="T9" t="T10" r="T11" b="T12"/>
            <a:pathLst>
              <a:path w="190" h="544">
                <a:moveTo>
                  <a:pt x="190" y="544"/>
                </a:moveTo>
                <a:cubicBezTo>
                  <a:pt x="103" y="431"/>
                  <a:pt x="16" y="318"/>
                  <a:pt x="8" y="227"/>
                </a:cubicBezTo>
                <a:cubicBezTo>
                  <a:pt x="0" y="136"/>
                  <a:pt x="121" y="38"/>
                  <a:pt x="144" y="0"/>
                </a:cubicBezTo>
              </a:path>
            </a:pathLst>
          </a:custGeom>
          <a:noFill/>
          <a:ln w="19050">
            <a:solidFill>
              <a:srgbClr val="FF0000"/>
            </a:solidFill>
            <a:round/>
            <a:tailEnd type="triangle" w="med"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cs typeface="Times New Roman" panose="02020603050405020304" pitchFamily="18" charset="0"/>
            </a:endParaRPr>
          </a:p>
        </p:txBody>
      </p:sp>
      <p:sp>
        <p:nvSpPr>
          <p:cNvPr id="30751" name="Freeform 31"/>
          <p:cNvSpPr/>
          <p:nvPr/>
        </p:nvSpPr>
        <p:spPr bwMode="auto">
          <a:xfrm>
            <a:off x="3203575" y="3500438"/>
            <a:ext cx="504825" cy="523875"/>
          </a:xfrm>
          <a:custGeom>
            <a:avLst/>
            <a:gdLst>
              <a:gd name="T0" fmla="*/ 2147483646 w 417"/>
              <a:gd name="T1" fmla="*/ 2147483646 h 1043"/>
              <a:gd name="T2" fmla="*/ 2147483646 w 417"/>
              <a:gd name="T3" fmla="*/ 2147483646 h 1043"/>
              <a:gd name="T4" fmla="*/ 2147483646 w 417"/>
              <a:gd name="T5" fmla="*/ 0 h 1043"/>
              <a:gd name="T6" fmla="*/ 0 60000 65536"/>
              <a:gd name="T7" fmla="*/ 0 60000 65536"/>
              <a:gd name="T8" fmla="*/ 0 60000 65536"/>
              <a:gd name="T9" fmla="*/ 0 w 417"/>
              <a:gd name="T10" fmla="*/ 0 h 1043"/>
              <a:gd name="T11" fmla="*/ 417 w 417"/>
              <a:gd name="T12" fmla="*/ 1043 h 1043"/>
            </a:gdLst>
            <a:ahLst/>
            <a:cxnLst>
              <a:cxn ang="T6">
                <a:pos x="T0" y="T1"/>
              </a:cxn>
              <a:cxn ang="T7">
                <a:pos x="T2" y="T3"/>
              </a:cxn>
              <a:cxn ang="T8">
                <a:pos x="T4" y="T5"/>
              </a:cxn>
            </a:cxnLst>
            <a:rect l="T9" t="T10" r="T11" b="T12"/>
            <a:pathLst>
              <a:path w="417" h="1043">
                <a:moveTo>
                  <a:pt x="417" y="1043"/>
                </a:moveTo>
                <a:cubicBezTo>
                  <a:pt x="216" y="880"/>
                  <a:pt x="16" y="718"/>
                  <a:pt x="8" y="544"/>
                </a:cubicBezTo>
                <a:cubicBezTo>
                  <a:pt x="0" y="370"/>
                  <a:pt x="318" y="76"/>
                  <a:pt x="371" y="0"/>
                </a:cubicBezTo>
              </a:path>
            </a:pathLst>
          </a:custGeom>
          <a:noFill/>
          <a:ln w="19050">
            <a:solidFill>
              <a:srgbClr val="FF0000"/>
            </a:solidFill>
            <a:round/>
            <a:tailEnd type="triangle" w="med"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cs typeface="Times New Roman" panose="02020603050405020304" pitchFamily="18" charset="0"/>
            </a:endParaRPr>
          </a:p>
        </p:txBody>
      </p:sp>
      <p:sp>
        <p:nvSpPr>
          <p:cNvPr id="30752" name="Freeform 32"/>
          <p:cNvSpPr/>
          <p:nvPr/>
        </p:nvSpPr>
        <p:spPr bwMode="auto">
          <a:xfrm>
            <a:off x="3419475" y="2708275"/>
            <a:ext cx="215900" cy="523875"/>
          </a:xfrm>
          <a:custGeom>
            <a:avLst/>
            <a:gdLst>
              <a:gd name="T0" fmla="*/ 2147483646 w 136"/>
              <a:gd name="T1" fmla="*/ 2147483646 h 545"/>
              <a:gd name="T2" fmla="*/ 0 w 136"/>
              <a:gd name="T3" fmla="*/ 2147483646 h 545"/>
              <a:gd name="T4" fmla="*/ 2147483646 w 136"/>
              <a:gd name="T5" fmla="*/ 0 h 545"/>
              <a:gd name="T6" fmla="*/ 0 60000 65536"/>
              <a:gd name="T7" fmla="*/ 0 60000 65536"/>
              <a:gd name="T8" fmla="*/ 0 60000 65536"/>
              <a:gd name="T9" fmla="*/ 0 w 136"/>
              <a:gd name="T10" fmla="*/ 0 h 545"/>
              <a:gd name="T11" fmla="*/ 136 w 136"/>
              <a:gd name="T12" fmla="*/ 545 h 545"/>
            </a:gdLst>
            <a:ahLst/>
            <a:cxnLst>
              <a:cxn ang="T6">
                <a:pos x="T0" y="T1"/>
              </a:cxn>
              <a:cxn ang="T7">
                <a:pos x="T2" y="T3"/>
              </a:cxn>
              <a:cxn ang="T8">
                <a:pos x="T4" y="T5"/>
              </a:cxn>
            </a:cxnLst>
            <a:rect l="T9" t="T10" r="T11" b="T12"/>
            <a:pathLst>
              <a:path w="136" h="545">
                <a:moveTo>
                  <a:pt x="136" y="545"/>
                </a:moveTo>
                <a:cubicBezTo>
                  <a:pt x="68" y="454"/>
                  <a:pt x="0" y="364"/>
                  <a:pt x="0" y="273"/>
                </a:cubicBezTo>
                <a:cubicBezTo>
                  <a:pt x="0" y="182"/>
                  <a:pt x="113" y="38"/>
                  <a:pt x="136" y="0"/>
                </a:cubicBezTo>
              </a:path>
            </a:pathLst>
          </a:custGeom>
          <a:noFill/>
          <a:ln w="19050">
            <a:solidFill>
              <a:srgbClr val="FF0000"/>
            </a:solidFill>
            <a:round/>
            <a:tailEnd type="triangle" w="med"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cs typeface="Times New Roman" panose="02020603050405020304" pitchFamily="18" charset="0"/>
            </a:endParaRPr>
          </a:p>
        </p:txBody>
      </p:sp>
      <p:sp useBgFill="1">
        <p:nvSpPr>
          <p:cNvPr id="30753" name="Text Box 33"/>
          <p:cNvSpPr txBox="1">
            <a:spLocks noChangeArrowheads="1"/>
          </p:cNvSpPr>
          <p:nvPr/>
        </p:nvSpPr>
        <p:spPr bwMode="auto">
          <a:xfrm>
            <a:off x="3659188" y="2368550"/>
            <a:ext cx="390525" cy="4000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FF0000"/>
                </a:solidFill>
                <a:ea typeface="华文细黑" panose="02010600040101010101" pitchFamily="2" charset="-122"/>
                <a:cs typeface="Times New Roman" panose="02020603050405020304" pitchFamily="18" charset="0"/>
              </a:rPr>
              <a:t>0 </a:t>
            </a:r>
            <a:endParaRPr lang="en-US" altLang="zh-CN" sz="2000" b="1" i="1">
              <a:solidFill>
                <a:srgbClr val="FF0000"/>
              </a:solidFill>
              <a:ea typeface="华文细黑" panose="02010600040101010101" pitchFamily="2" charset="-122"/>
              <a:cs typeface="Times New Roman" panose="02020603050405020304" pitchFamily="18" charset="0"/>
            </a:endParaRPr>
          </a:p>
        </p:txBody>
      </p:sp>
      <p:sp useBgFill="1">
        <p:nvSpPr>
          <p:cNvPr id="30754" name="Text Box 34"/>
          <p:cNvSpPr txBox="1">
            <a:spLocks noChangeArrowheads="1"/>
          </p:cNvSpPr>
          <p:nvPr/>
        </p:nvSpPr>
        <p:spPr bwMode="auto">
          <a:xfrm>
            <a:off x="3659188" y="1052513"/>
            <a:ext cx="390525" cy="4000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rgbClr val="000000"/>
                </a:solidFill>
                <a:ea typeface="华文细黑" panose="02010600040101010101" pitchFamily="2" charset="-122"/>
                <a:cs typeface="Times New Roman" panose="02020603050405020304" pitchFamily="18" charset="0"/>
              </a:rPr>
              <a:t>0 </a:t>
            </a:r>
            <a:endParaRPr lang="en-US" altLang="zh-CN" sz="2000" b="1" i="1">
              <a:solidFill>
                <a:srgbClr val="000000"/>
              </a:solidFill>
              <a:ea typeface="华文细黑"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fade">
                                      <p:cBhvr>
                                        <p:cTn id="7" dur="500"/>
                                        <p:tgtEl>
                                          <p:spTgt spid="307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31"/>
                                        </p:tgtEl>
                                        <p:attrNameLst>
                                          <p:attrName>style.visibility</p:attrName>
                                        </p:attrNameLst>
                                      </p:cBhvr>
                                      <p:to>
                                        <p:strVal val="visible"/>
                                      </p:to>
                                    </p:set>
                                    <p:animEffect transition="in" filter="fade">
                                      <p:cBhvr>
                                        <p:cTn id="10" dur="500"/>
                                        <p:tgtEl>
                                          <p:spTgt spid="307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33"/>
                                        </p:tgtEl>
                                        <p:attrNameLst>
                                          <p:attrName>style.visibility</p:attrName>
                                        </p:attrNameLst>
                                      </p:cBhvr>
                                      <p:to>
                                        <p:strVal val="visible"/>
                                      </p:to>
                                    </p:set>
                                    <p:animEffect transition="in" filter="fade">
                                      <p:cBhvr>
                                        <p:cTn id="13" dur="500"/>
                                        <p:tgtEl>
                                          <p:spTgt spid="307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32"/>
                                        </p:tgtEl>
                                        <p:attrNameLst>
                                          <p:attrName>style.visibility</p:attrName>
                                        </p:attrNameLst>
                                      </p:cBhvr>
                                      <p:to>
                                        <p:strVal val="visible"/>
                                      </p:to>
                                    </p:set>
                                    <p:animEffect transition="in" filter="fade">
                                      <p:cBhvr>
                                        <p:cTn id="16" dur="500"/>
                                        <p:tgtEl>
                                          <p:spTgt spid="307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34"/>
                                        </p:tgtEl>
                                        <p:attrNameLst>
                                          <p:attrName>style.visibility</p:attrName>
                                        </p:attrNameLst>
                                      </p:cBhvr>
                                      <p:to>
                                        <p:strVal val="visible"/>
                                      </p:to>
                                    </p:set>
                                    <p:animEffect transition="in" filter="fade">
                                      <p:cBhvr>
                                        <p:cTn id="19" dur="500"/>
                                        <p:tgtEl>
                                          <p:spTgt spid="307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35"/>
                                        </p:tgtEl>
                                        <p:attrNameLst>
                                          <p:attrName>style.visibility</p:attrName>
                                        </p:attrNameLst>
                                      </p:cBhvr>
                                      <p:to>
                                        <p:strVal val="visible"/>
                                      </p:to>
                                    </p:set>
                                    <p:animEffect transition="in" filter="fade">
                                      <p:cBhvr>
                                        <p:cTn id="22" dur="500"/>
                                        <p:tgtEl>
                                          <p:spTgt spid="307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36"/>
                                        </p:tgtEl>
                                        <p:attrNameLst>
                                          <p:attrName>style.visibility</p:attrName>
                                        </p:attrNameLst>
                                      </p:cBhvr>
                                      <p:to>
                                        <p:strVal val="visible"/>
                                      </p:to>
                                    </p:set>
                                    <p:animEffect transition="in" filter="fade">
                                      <p:cBhvr>
                                        <p:cTn id="25" dur="500"/>
                                        <p:tgtEl>
                                          <p:spTgt spid="307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737"/>
                                        </p:tgtEl>
                                        <p:attrNameLst>
                                          <p:attrName>style.visibility</p:attrName>
                                        </p:attrNameLst>
                                      </p:cBhvr>
                                      <p:to>
                                        <p:strVal val="visible"/>
                                      </p:to>
                                    </p:set>
                                    <p:animEffect transition="in" filter="fade">
                                      <p:cBhvr>
                                        <p:cTn id="28" dur="500"/>
                                        <p:tgtEl>
                                          <p:spTgt spid="307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738"/>
                                        </p:tgtEl>
                                        <p:attrNameLst>
                                          <p:attrName>style.visibility</p:attrName>
                                        </p:attrNameLst>
                                      </p:cBhvr>
                                      <p:to>
                                        <p:strVal val="visible"/>
                                      </p:to>
                                    </p:set>
                                    <p:animEffect transition="in" filter="fade">
                                      <p:cBhvr>
                                        <p:cTn id="31" dur="500"/>
                                        <p:tgtEl>
                                          <p:spTgt spid="307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730"/>
                                        </p:tgtEl>
                                        <p:attrNameLst>
                                          <p:attrName>style.visibility</p:attrName>
                                        </p:attrNameLst>
                                      </p:cBhvr>
                                      <p:to>
                                        <p:strVal val="visible"/>
                                      </p:to>
                                    </p:set>
                                    <p:animEffect transition="in" filter="fade">
                                      <p:cBhvr>
                                        <p:cTn id="34" dur="500"/>
                                        <p:tgtEl>
                                          <p:spTgt spid="307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726"/>
                                        </p:tgtEl>
                                        <p:attrNameLst>
                                          <p:attrName>style.visibility</p:attrName>
                                        </p:attrNameLst>
                                      </p:cBhvr>
                                      <p:to>
                                        <p:strVal val="visible"/>
                                      </p:to>
                                    </p:set>
                                    <p:animEffect transition="in" filter="fade">
                                      <p:cBhvr>
                                        <p:cTn id="39" dur="500"/>
                                        <p:tgtEl>
                                          <p:spTgt spid="30726"/>
                                        </p:tgtEl>
                                      </p:cBhvr>
                                    </p:animEffect>
                                  </p:childTnLst>
                                </p:cTn>
                              </p:par>
                              <p:par>
                                <p:cTn id="40" presetID="10" presetClass="entr" presetSubtype="0" fill="hold" nodeType="withEffect">
                                  <p:stCondLst>
                                    <p:cond delay="0"/>
                                  </p:stCondLst>
                                  <p:childTnLst>
                                    <p:set>
                                      <p:cBhvr>
                                        <p:cTn id="41" dur="1" fill="hold">
                                          <p:stCondLst>
                                            <p:cond delay="0"/>
                                          </p:stCondLst>
                                        </p:cTn>
                                        <p:tgtEl>
                                          <p:spTgt spid="30727"/>
                                        </p:tgtEl>
                                        <p:attrNameLst>
                                          <p:attrName>style.visibility</p:attrName>
                                        </p:attrNameLst>
                                      </p:cBhvr>
                                      <p:to>
                                        <p:strVal val="visible"/>
                                      </p:to>
                                    </p:set>
                                    <p:animEffect transition="in" filter="fade">
                                      <p:cBhvr>
                                        <p:cTn id="42" dur="500"/>
                                        <p:tgtEl>
                                          <p:spTgt spid="3072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30739"/>
                                        </p:tgtEl>
                                        <p:attrNameLst>
                                          <p:attrName>style.visibility</p:attrName>
                                        </p:attrNameLst>
                                      </p:cBhvr>
                                      <p:to>
                                        <p:strVal val="visible"/>
                                      </p:to>
                                    </p:set>
                                    <p:animEffect transition="in" filter="fade">
                                      <p:cBhvr>
                                        <p:cTn id="46" dur="500"/>
                                        <p:tgtEl>
                                          <p:spTgt spid="30739"/>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0740"/>
                                        </p:tgtEl>
                                        <p:attrNameLst>
                                          <p:attrName>style.visibility</p:attrName>
                                        </p:attrNameLst>
                                      </p:cBhvr>
                                      <p:to>
                                        <p:strVal val="visible"/>
                                      </p:to>
                                    </p:set>
                                    <p:animEffect transition="in" filter="fade">
                                      <p:cBhvr>
                                        <p:cTn id="50" dur="500"/>
                                        <p:tgtEl>
                                          <p:spTgt spid="30740"/>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30743"/>
                                        </p:tgtEl>
                                        <p:attrNameLst>
                                          <p:attrName>style.visibility</p:attrName>
                                        </p:attrNameLst>
                                      </p:cBhvr>
                                      <p:to>
                                        <p:strVal val="visible"/>
                                      </p:to>
                                    </p:set>
                                    <p:animEffect transition="in" filter="fade">
                                      <p:cBhvr>
                                        <p:cTn id="54" dur="500"/>
                                        <p:tgtEl>
                                          <p:spTgt spid="30743"/>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30741"/>
                                        </p:tgtEl>
                                        <p:attrNameLst>
                                          <p:attrName>style.visibility</p:attrName>
                                        </p:attrNameLst>
                                      </p:cBhvr>
                                      <p:to>
                                        <p:strVal val="visible"/>
                                      </p:to>
                                    </p:set>
                                    <p:animEffect transition="in" filter="fade">
                                      <p:cBhvr>
                                        <p:cTn id="58" dur="500"/>
                                        <p:tgtEl>
                                          <p:spTgt spid="30741"/>
                                        </p:tgtEl>
                                      </p:cBhvr>
                                    </p:animEffect>
                                  </p:childTnLst>
                                </p:cTn>
                              </p:par>
                            </p:childTnLst>
                          </p:cTn>
                        </p:par>
                        <p:par>
                          <p:cTn id="59" fill="hold">
                            <p:stCondLst>
                              <p:cond delay="2500"/>
                            </p:stCondLst>
                            <p:childTnLst>
                              <p:par>
                                <p:cTn id="60" presetID="10" presetClass="entr" presetSubtype="0" fill="hold" nodeType="afterEffect">
                                  <p:stCondLst>
                                    <p:cond delay="0"/>
                                  </p:stCondLst>
                                  <p:childTnLst>
                                    <p:set>
                                      <p:cBhvr>
                                        <p:cTn id="61" dur="1" fill="hold">
                                          <p:stCondLst>
                                            <p:cond delay="0"/>
                                          </p:stCondLst>
                                        </p:cTn>
                                        <p:tgtEl>
                                          <p:spTgt spid="30744"/>
                                        </p:tgtEl>
                                        <p:attrNameLst>
                                          <p:attrName>style.visibility</p:attrName>
                                        </p:attrNameLst>
                                      </p:cBhvr>
                                      <p:to>
                                        <p:strVal val="visible"/>
                                      </p:to>
                                    </p:set>
                                    <p:animEffect transition="in" filter="fade">
                                      <p:cBhvr>
                                        <p:cTn id="62" dur="500"/>
                                        <p:tgtEl>
                                          <p:spTgt spid="30744"/>
                                        </p:tgtEl>
                                      </p:cBhvr>
                                    </p:animEffec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30742"/>
                                        </p:tgtEl>
                                        <p:attrNameLst>
                                          <p:attrName>style.visibility</p:attrName>
                                        </p:attrNameLst>
                                      </p:cBhvr>
                                      <p:to>
                                        <p:strVal val="visible"/>
                                      </p:to>
                                    </p:set>
                                    <p:animEffect transition="in" filter="fade">
                                      <p:cBhvr>
                                        <p:cTn id="66" dur="500"/>
                                        <p:tgtEl>
                                          <p:spTgt spid="30742"/>
                                        </p:tgtEl>
                                      </p:cBhvr>
                                    </p:animEffect>
                                  </p:childTnLst>
                                </p:cTn>
                              </p:par>
                            </p:childTnLst>
                          </p:cTn>
                        </p:par>
                        <p:par>
                          <p:cTn id="67" fill="hold">
                            <p:stCondLst>
                              <p:cond delay="3500"/>
                            </p:stCondLst>
                            <p:childTnLst>
                              <p:par>
                                <p:cTn id="68" presetID="10" presetClass="entr" presetSubtype="0" fill="hold" nodeType="afterEffect">
                                  <p:stCondLst>
                                    <p:cond delay="0"/>
                                  </p:stCondLst>
                                  <p:childTnLst>
                                    <p:set>
                                      <p:cBhvr>
                                        <p:cTn id="69" dur="1" fill="hold">
                                          <p:stCondLst>
                                            <p:cond delay="0"/>
                                          </p:stCondLst>
                                        </p:cTn>
                                        <p:tgtEl>
                                          <p:spTgt spid="30745"/>
                                        </p:tgtEl>
                                        <p:attrNameLst>
                                          <p:attrName>style.visibility</p:attrName>
                                        </p:attrNameLst>
                                      </p:cBhvr>
                                      <p:to>
                                        <p:strVal val="visible"/>
                                      </p:to>
                                    </p:set>
                                    <p:animEffect transition="in" filter="fade">
                                      <p:cBhvr>
                                        <p:cTn id="70" dur="500"/>
                                        <p:tgtEl>
                                          <p:spTgt spid="30745"/>
                                        </p:tgtEl>
                                      </p:cBhvr>
                                    </p:animEffect>
                                  </p:childTnLst>
                                </p:cTn>
                              </p:par>
                            </p:childTnLst>
                          </p:cTn>
                        </p:par>
                        <p:par>
                          <p:cTn id="71" fill="hold">
                            <p:stCondLst>
                              <p:cond delay="4000"/>
                            </p:stCondLst>
                            <p:childTnLst>
                              <p:par>
                                <p:cTn id="72" presetID="10" presetClass="entr" presetSubtype="0" fill="hold" grpId="0" nodeType="afterEffect">
                                  <p:stCondLst>
                                    <p:cond delay="0"/>
                                  </p:stCondLst>
                                  <p:childTnLst>
                                    <p:set>
                                      <p:cBhvr>
                                        <p:cTn id="73" dur="1" fill="hold">
                                          <p:stCondLst>
                                            <p:cond delay="0"/>
                                          </p:stCondLst>
                                        </p:cTn>
                                        <p:tgtEl>
                                          <p:spTgt spid="30754"/>
                                        </p:tgtEl>
                                        <p:attrNameLst>
                                          <p:attrName>style.visibility</p:attrName>
                                        </p:attrNameLst>
                                      </p:cBhvr>
                                      <p:to>
                                        <p:strVal val="visible"/>
                                      </p:to>
                                    </p:set>
                                    <p:animEffect transition="in" filter="fade">
                                      <p:cBhvr>
                                        <p:cTn id="74" dur="500"/>
                                        <p:tgtEl>
                                          <p:spTgt spid="3075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728"/>
                                        </p:tgtEl>
                                        <p:attrNameLst>
                                          <p:attrName>style.visibility</p:attrName>
                                        </p:attrNameLst>
                                      </p:cBhvr>
                                      <p:to>
                                        <p:strVal val="visible"/>
                                      </p:to>
                                    </p:set>
                                    <p:animEffect transition="in" filter="fade">
                                      <p:cBhvr>
                                        <p:cTn id="79" dur="500"/>
                                        <p:tgtEl>
                                          <p:spTgt spid="307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729"/>
                                        </p:tgtEl>
                                        <p:attrNameLst>
                                          <p:attrName>style.visibility</p:attrName>
                                        </p:attrNameLst>
                                      </p:cBhvr>
                                      <p:to>
                                        <p:strVal val="visible"/>
                                      </p:to>
                                    </p:set>
                                    <p:animEffect transition="in" filter="fade">
                                      <p:cBhvr>
                                        <p:cTn id="82" dur="500"/>
                                        <p:tgtEl>
                                          <p:spTgt spid="30729"/>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30746"/>
                                        </p:tgtEl>
                                        <p:attrNameLst>
                                          <p:attrName>style.visibility</p:attrName>
                                        </p:attrNameLst>
                                      </p:cBhvr>
                                      <p:to>
                                        <p:strVal val="visible"/>
                                      </p:to>
                                    </p:set>
                                    <p:animEffect transition="in" filter="fade">
                                      <p:cBhvr>
                                        <p:cTn id="86" dur="500"/>
                                        <p:tgtEl>
                                          <p:spTgt spid="30746"/>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30747"/>
                                        </p:tgtEl>
                                        <p:attrNameLst>
                                          <p:attrName>style.visibility</p:attrName>
                                        </p:attrNameLst>
                                      </p:cBhvr>
                                      <p:to>
                                        <p:strVal val="visible"/>
                                      </p:to>
                                    </p:set>
                                    <p:animEffect transition="in" filter="fade">
                                      <p:cBhvr>
                                        <p:cTn id="90" dur="500"/>
                                        <p:tgtEl>
                                          <p:spTgt spid="30747"/>
                                        </p:tgtEl>
                                      </p:cBhvr>
                                    </p:animEffect>
                                  </p:childTnLst>
                                </p:cTn>
                              </p:par>
                            </p:childTnLst>
                          </p:cTn>
                        </p:par>
                        <p:par>
                          <p:cTn id="91" fill="hold">
                            <p:stCondLst>
                              <p:cond delay="1500"/>
                            </p:stCondLst>
                            <p:childTnLst>
                              <p:par>
                                <p:cTn id="92" presetID="10" presetClass="entr" presetSubtype="0" fill="hold" nodeType="afterEffect">
                                  <p:stCondLst>
                                    <p:cond delay="0"/>
                                  </p:stCondLst>
                                  <p:childTnLst>
                                    <p:set>
                                      <p:cBhvr>
                                        <p:cTn id="93" dur="1" fill="hold">
                                          <p:stCondLst>
                                            <p:cond delay="0"/>
                                          </p:stCondLst>
                                        </p:cTn>
                                        <p:tgtEl>
                                          <p:spTgt spid="30750"/>
                                        </p:tgtEl>
                                        <p:attrNameLst>
                                          <p:attrName>style.visibility</p:attrName>
                                        </p:attrNameLst>
                                      </p:cBhvr>
                                      <p:to>
                                        <p:strVal val="visible"/>
                                      </p:to>
                                    </p:set>
                                    <p:animEffect transition="in" filter="fade">
                                      <p:cBhvr>
                                        <p:cTn id="94" dur="500"/>
                                        <p:tgtEl>
                                          <p:spTgt spid="30750"/>
                                        </p:tgtEl>
                                      </p:cBhvr>
                                    </p:animEffect>
                                  </p:childTnLst>
                                </p:cTn>
                              </p:par>
                            </p:childTnLst>
                          </p:cTn>
                        </p:par>
                        <p:par>
                          <p:cTn id="95" fill="hold">
                            <p:stCondLst>
                              <p:cond delay="2000"/>
                            </p:stCondLst>
                            <p:childTnLst>
                              <p:par>
                                <p:cTn id="96" presetID="10" presetClass="entr" presetSubtype="0" fill="hold" grpId="0" nodeType="afterEffect">
                                  <p:stCondLst>
                                    <p:cond delay="0"/>
                                  </p:stCondLst>
                                  <p:childTnLst>
                                    <p:set>
                                      <p:cBhvr>
                                        <p:cTn id="97" dur="1" fill="hold">
                                          <p:stCondLst>
                                            <p:cond delay="0"/>
                                          </p:stCondLst>
                                        </p:cTn>
                                        <p:tgtEl>
                                          <p:spTgt spid="30748"/>
                                        </p:tgtEl>
                                        <p:attrNameLst>
                                          <p:attrName>style.visibility</p:attrName>
                                        </p:attrNameLst>
                                      </p:cBhvr>
                                      <p:to>
                                        <p:strVal val="visible"/>
                                      </p:to>
                                    </p:set>
                                    <p:animEffect transition="in" filter="fade">
                                      <p:cBhvr>
                                        <p:cTn id="98" dur="500"/>
                                        <p:tgtEl>
                                          <p:spTgt spid="30748"/>
                                        </p:tgtEl>
                                      </p:cBhvr>
                                    </p:animEffect>
                                  </p:childTnLst>
                                </p:cTn>
                              </p:par>
                            </p:childTnLst>
                          </p:cTn>
                        </p:par>
                        <p:par>
                          <p:cTn id="99" fill="hold">
                            <p:stCondLst>
                              <p:cond delay="2500"/>
                            </p:stCondLst>
                            <p:childTnLst>
                              <p:par>
                                <p:cTn id="100" presetID="10" presetClass="entr" presetSubtype="0" fill="hold" nodeType="afterEffect">
                                  <p:stCondLst>
                                    <p:cond delay="0"/>
                                  </p:stCondLst>
                                  <p:childTnLst>
                                    <p:set>
                                      <p:cBhvr>
                                        <p:cTn id="101" dur="1" fill="hold">
                                          <p:stCondLst>
                                            <p:cond delay="0"/>
                                          </p:stCondLst>
                                        </p:cTn>
                                        <p:tgtEl>
                                          <p:spTgt spid="30751"/>
                                        </p:tgtEl>
                                        <p:attrNameLst>
                                          <p:attrName>style.visibility</p:attrName>
                                        </p:attrNameLst>
                                      </p:cBhvr>
                                      <p:to>
                                        <p:strVal val="visible"/>
                                      </p:to>
                                    </p:set>
                                    <p:animEffect transition="in" filter="fade">
                                      <p:cBhvr>
                                        <p:cTn id="102" dur="500"/>
                                        <p:tgtEl>
                                          <p:spTgt spid="30751"/>
                                        </p:tgtEl>
                                      </p:cBhvr>
                                    </p:animEffect>
                                  </p:childTnLst>
                                </p:cTn>
                              </p:par>
                            </p:childTnLst>
                          </p:cTn>
                        </p:par>
                        <p:par>
                          <p:cTn id="103" fill="hold">
                            <p:stCondLst>
                              <p:cond delay="3000"/>
                            </p:stCondLst>
                            <p:childTnLst>
                              <p:par>
                                <p:cTn id="104" presetID="10" presetClass="entr" presetSubtype="0" fill="hold" grpId="0" nodeType="afterEffect">
                                  <p:stCondLst>
                                    <p:cond delay="0"/>
                                  </p:stCondLst>
                                  <p:childTnLst>
                                    <p:set>
                                      <p:cBhvr>
                                        <p:cTn id="105" dur="1" fill="hold">
                                          <p:stCondLst>
                                            <p:cond delay="0"/>
                                          </p:stCondLst>
                                        </p:cTn>
                                        <p:tgtEl>
                                          <p:spTgt spid="30749"/>
                                        </p:tgtEl>
                                        <p:attrNameLst>
                                          <p:attrName>style.visibility</p:attrName>
                                        </p:attrNameLst>
                                      </p:cBhvr>
                                      <p:to>
                                        <p:strVal val="visible"/>
                                      </p:to>
                                    </p:set>
                                    <p:animEffect transition="in" filter="fade">
                                      <p:cBhvr>
                                        <p:cTn id="106" dur="500"/>
                                        <p:tgtEl>
                                          <p:spTgt spid="30749"/>
                                        </p:tgtEl>
                                      </p:cBhvr>
                                    </p:animEffect>
                                  </p:childTnLst>
                                </p:cTn>
                              </p:par>
                            </p:childTnLst>
                          </p:cTn>
                        </p:par>
                        <p:par>
                          <p:cTn id="107" fill="hold">
                            <p:stCondLst>
                              <p:cond delay="3500"/>
                            </p:stCondLst>
                            <p:childTnLst>
                              <p:par>
                                <p:cTn id="108" presetID="10" presetClass="entr" presetSubtype="0" fill="hold" nodeType="afterEffect">
                                  <p:stCondLst>
                                    <p:cond delay="0"/>
                                  </p:stCondLst>
                                  <p:childTnLst>
                                    <p:set>
                                      <p:cBhvr>
                                        <p:cTn id="109" dur="1" fill="hold">
                                          <p:stCondLst>
                                            <p:cond delay="0"/>
                                          </p:stCondLst>
                                        </p:cTn>
                                        <p:tgtEl>
                                          <p:spTgt spid="30752"/>
                                        </p:tgtEl>
                                        <p:attrNameLst>
                                          <p:attrName>style.visibility</p:attrName>
                                        </p:attrNameLst>
                                      </p:cBhvr>
                                      <p:to>
                                        <p:strVal val="visible"/>
                                      </p:to>
                                    </p:set>
                                    <p:animEffect transition="in" filter="fade">
                                      <p:cBhvr>
                                        <p:cTn id="110" dur="500"/>
                                        <p:tgtEl>
                                          <p:spTgt spid="30752"/>
                                        </p:tgtEl>
                                      </p:cBhvr>
                                    </p:animEffect>
                                  </p:childTnLst>
                                </p:cTn>
                              </p:par>
                            </p:childTnLst>
                          </p:cTn>
                        </p:par>
                        <p:par>
                          <p:cTn id="111" fill="hold">
                            <p:stCondLst>
                              <p:cond delay="4000"/>
                            </p:stCondLst>
                            <p:childTnLst>
                              <p:par>
                                <p:cTn id="112" presetID="10" presetClass="entr" presetSubtype="0" fill="hold" grpId="0" nodeType="afterEffect">
                                  <p:stCondLst>
                                    <p:cond delay="0"/>
                                  </p:stCondLst>
                                  <p:childTnLst>
                                    <p:set>
                                      <p:cBhvr>
                                        <p:cTn id="113" dur="1" fill="hold">
                                          <p:stCondLst>
                                            <p:cond delay="0"/>
                                          </p:stCondLst>
                                        </p:cTn>
                                        <p:tgtEl>
                                          <p:spTgt spid="30753"/>
                                        </p:tgtEl>
                                        <p:attrNameLst>
                                          <p:attrName>style.visibility</p:attrName>
                                        </p:attrNameLst>
                                      </p:cBhvr>
                                      <p:to>
                                        <p:strVal val="visible"/>
                                      </p:to>
                                    </p:set>
                                    <p:animEffect transition="in" filter="fade">
                                      <p:cBhvr>
                                        <p:cTn id="114" dur="500"/>
                                        <p:tgtEl>
                                          <p:spTgt spid="30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animBg="1"/>
      <p:bldP spid="30728" grpId="0" animBg="1"/>
      <p:bldP spid="30729" grpId="0"/>
      <p:bldP spid="30730" grpId="0"/>
      <p:bldP spid="30731" grpId="0" animBg="1"/>
      <p:bldP spid="30732" grpId="0"/>
      <p:bldP spid="30733" grpId="0"/>
      <p:bldP spid="30734" grpId="0"/>
      <p:bldP spid="30735" grpId="0"/>
      <p:bldP spid="30736" grpId="0"/>
      <p:bldP spid="30737" grpId="0"/>
      <p:bldP spid="30738" grpId="0"/>
      <p:bldP spid="30740" grpId="0" animBg="1"/>
      <p:bldP spid="30741" grpId="0" animBg="1"/>
      <p:bldP spid="30742" grpId="0" animBg="1"/>
      <p:bldP spid="30747" grpId="0" animBg="1"/>
      <p:bldP spid="30748" grpId="0" animBg="1"/>
      <p:bldP spid="30749" grpId="0" animBg="1"/>
      <p:bldP spid="30753" grpId="0" animBg="1"/>
      <p:bldP spid="3075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Text Box 3"/>
          <p:cNvSpPr txBox="1">
            <a:spLocks noChangeArrowheads="1"/>
          </p:cNvSpPr>
          <p:nvPr/>
        </p:nvSpPr>
        <p:spPr bwMode="auto">
          <a:xfrm>
            <a:off x="152400" y="1196752"/>
            <a:ext cx="8534400" cy="5360988"/>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20000"/>
              </a:spcBef>
            </a:pPr>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100    if a&lt;b </a:t>
            </a:r>
            <a:r>
              <a:rPr lang="en-US" altLang="zh-CN" sz="2400" dirty="0" err="1">
                <a:ea typeface="华文细黑" panose="02010600040101010101" pitchFamily="2" charset="-122"/>
                <a:cs typeface="Times New Roman" panose="02020603050405020304" pitchFamily="18" charset="0"/>
              </a:rPr>
              <a:t>goto</a:t>
            </a:r>
            <a:r>
              <a:rPr lang="en-US" altLang="zh-CN" sz="2400" dirty="0">
                <a:ea typeface="华文细黑" panose="02010600040101010101" pitchFamily="2" charset="-122"/>
                <a:cs typeface="Times New Roman" panose="02020603050405020304" pitchFamily="18" charset="0"/>
              </a:rPr>
              <a:t> </a:t>
            </a:r>
            <a:r>
              <a:rPr lang="en-US" altLang="zh-CN" sz="2400" u="sng" dirty="0">
                <a:solidFill>
                  <a:srgbClr val="FF0000"/>
                </a:solidFill>
                <a:ea typeface="华文细黑" panose="02010600040101010101" pitchFamily="2" charset="-122"/>
                <a:cs typeface="Times New Roman" panose="02020603050405020304" pitchFamily="18" charset="0"/>
              </a:rPr>
              <a:t>106</a:t>
            </a:r>
            <a:r>
              <a:rPr lang="en-US" altLang="zh-CN" sz="2400" dirty="0">
                <a:solidFill>
                  <a:srgbClr val="FF0000"/>
                </a:solidFill>
                <a:ea typeface="华文细黑" panose="02010600040101010101" pitchFamily="2" charset="-122"/>
                <a:cs typeface="Times New Roman" panose="02020603050405020304" pitchFamily="18" charset="0"/>
              </a:rPr>
              <a:t>          </a:t>
            </a:r>
            <a:r>
              <a:rPr lang="en-US" altLang="zh-CN" sz="2400" dirty="0" err="1">
                <a:ea typeface="华文细黑" panose="02010600040101010101" pitchFamily="2" charset="-122"/>
                <a:cs typeface="Times New Roman" panose="02020603050405020304" pitchFamily="18" charset="0"/>
              </a:rPr>
              <a:t>E.true</a:t>
            </a:r>
            <a:r>
              <a:rPr lang="en-US" altLang="zh-CN" sz="2400" u="sng" dirty="0">
                <a:ea typeface="华文细黑" panose="02010600040101010101" pitchFamily="2" charset="-122"/>
                <a:cs typeface="Times New Roman" panose="02020603050405020304" pitchFamily="18" charset="0"/>
              </a:rPr>
              <a:t>   </a:t>
            </a:r>
            <a:endParaRPr lang="en-US" altLang="zh-CN" sz="2400" u="sng" dirty="0">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en-US" altLang="zh-CN" sz="2400" dirty="0">
                <a:ea typeface="华文细黑" panose="02010600040101010101" pitchFamily="2" charset="-122"/>
                <a:cs typeface="Times New Roman" panose="02020603050405020304" pitchFamily="18" charset="0"/>
              </a:rPr>
              <a:t>          101    </a:t>
            </a:r>
            <a:r>
              <a:rPr lang="en-US" altLang="zh-CN" sz="2400" dirty="0" err="1">
                <a:ea typeface="华文细黑" panose="02010600040101010101" pitchFamily="2" charset="-122"/>
                <a:cs typeface="Times New Roman" panose="02020603050405020304" pitchFamily="18" charset="0"/>
              </a:rPr>
              <a:t>goto</a:t>
            </a:r>
            <a:r>
              <a:rPr lang="en-US" altLang="zh-CN" sz="2400" dirty="0">
                <a:ea typeface="华文细黑" panose="02010600040101010101" pitchFamily="2" charset="-122"/>
                <a:cs typeface="Times New Roman" panose="02020603050405020304" pitchFamily="18" charset="0"/>
              </a:rPr>
              <a:t> </a:t>
            </a:r>
            <a:r>
              <a:rPr lang="en-US" altLang="zh-CN" sz="2400" u="sng" dirty="0">
                <a:solidFill>
                  <a:srgbClr val="FF0000"/>
                </a:solidFill>
                <a:ea typeface="华文细黑" panose="02010600040101010101" pitchFamily="2" charset="-122"/>
                <a:cs typeface="Times New Roman" panose="02020603050405020304" pitchFamily="18" charset="0"/>
              </a:rPr>
              <a:t>102</a:t>
            </a:r>
            <a:endParaRPr lang="en-US" altLang="zh-CN" sz="2400" u="sng" dirty="0">
              <a:solidFill>
                <a:srgbClr val="FF0000"/>
              </a:solidFill>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en-US" altLang="zh-CN" sz="2400" dirty="0">
                <a:ea typeface="华文细黑" panose="02010600040101010101" pitchFamily="2" charset="-122"/>
                <a:cs typeface="Times New Roman" panose="02020603050405020304" pitchFamily="18" charset="0"/>
              </a:rPr>
              <a:t>          102    if c&gt;d </a:t>
            </a:r>
            <a:r>
              <a:rPr lang="en-US" altLang="zh-CN" sz="2400" dirty="0" err="1">
                <a:ea typeface="华文细黑" panose="02010600040101010101" pitchFamily="2" charset="-122"/>
                <a:cs typeface="Times New Roman" panose="02020603050405020304" pitchFamily="18" charset="0"/>
              </a:rPr>
              <a:t>goto</a:t>
            </a:r>
            <a:r>
              <a:rPr lang="en-US" altLang="zh-CN" sz="2400" dirty="0">
                <a:ea typeface="华文细黑" panose="02010600040101010101" pitchFamily="2" charset="-122"/>
                <a:cs typeface="Times New Roman" panose="02020603050405020304" pitchFamily="18" charset="0"/>
              </a:rPr>
              <a:t> </a:t>
            </a:r>
            <a:r>
              <a:rPr lang="en-US" altLang="zh-CN" sz="2400" u="sng" dirty="0">
                <a:solidFill>
                  <a:srgbClr val="FF0000"/>
                </a:solidFill>
                <a:ea typeface="华文细黑" panose="02010600040101010101" pitchFamily="2" charset="-122"/>
                <a:cs typeface="Times New Roman" panose="02020603050405020304" pitchFamily="18" charset="0"/>
              </a:rPr>
              <a:t>104</a:t>
            </a:r>
            <a:endParaRPr lang="en-US" altLang="zh-CN" sz="2400" u="sng" dirty="0">
              <a:solidFill>
                <a:srgbClr val="FF0000"/>
              </a:solidFill>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en-US" altLang="zh-CN" sz="2400" dirty="0">
                <a:ea typeface="华文细黑" panose="02010600040101010101" pitchFamily="2" charset="-122"/>
                <a:cs typeface="Times New Roman" panose="02020603050405020304" pitchFamily="18" charset="0"/>
              </a:rPr>
              <a:t>         103     </a:t>
            </a:r>
            <a:r>
              <a:rPr lang="en-US" altLang="zh-CN" sz="2400" dirty="0" err="1">
                <a:ea typeface="华文细黑" panose="02010600040101010101" pitchFamily="2" charset="-122"/>
                <a:cs typeface="Times New Roman" panose="02020603050405020304" pitchFamily="18" charset="0"/>
              </a:rPr>
              <a:t>goto</a:t>
            </a:r>
            <a:r>
              <a:rPr lang="en-US" altLang="zh-CN" sz="2400" dirty="0">
                <a:ea typeface="华文细黑" panose="02010600040101010101" pitchFamily="2" charset="-122"/>
                <a:cs typeface="Times New Roman" panose="02020603050405020304" pitchFamily="18" charset="0"/>
              </a:rPr>
              <a:t> </a:t>
            </a:r>
            <a:r>
              <a:rPr lang="en-US" altLang="zh-CN" sz="2400" u="sng" dirty="0">
                <a:solidFill>
                  <a:srgbClr val="FF0000"/>
                </a:solidFill>
                <a:ea typeface="华文细黑" panose="02010600040101010101" pitchFamily="2" charset="-122"/>
                <a:cs typeface="Times New Roman" panose="02020603050405020304" pitchFamily="18" charset="0"/>
              </a:rPr>
              <a:t>p+1</a:t>
            </a:r>
            <a:r>
              <a:rPr lang="en-US" altLang="zh-CN" sz="2400" dirty="0">
                <a:ea typeface="华文细黑" panose="02010600040101010101" pitchFamily="2" charset="-122"/>
                <a:cs typeface="Times New Roman" panose="02020603050405020304" pitchFamily="18" charset="0"/>
              </a:rPr>
              <a:t>                    </a:t>
            </a:r>
            <a:r>
              <a:rPr lang="en-US" altLang="zh-CN" sz="2400" dirty="0" err="1">
                <a:ea typeface="华文细黑" panose="02010600040101010101" pitchFamily="2" charset="-122"/>
                <a:cs typeface="Times New Roman" panose="02020603050405020304" pitchFamily="18" charset="0"/>
              </a:rPr>
              <a:t>E.false</a:t>
            </a:r>
            <a:endParaRPr lang="en-US" altLang="zh-CN" sz="2400" dirty="0">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en-US" altLang="zh-CN" sz="2400" dirty="0">
                <a:ea typeface="华文细黑" panose="02010600040101010101" pitchFamily="2" charset="-122"/>
                <a:cs typeface="Times New Roman" panose="02020603050405020304" pitchFamily="18" charset="0"/>
              </a:rPr>
              <a:t>         104     if e&gt;f </a:t>
            </a:r>
            <a:r>
              <a:rPr lang="en-US" altLang="zh-CN" sz="2400" dirty="0" err="1">
                <a:ea typeface="华文细黑" panose="02010600040101010101" pitchFamily="2" charset="-122"/>
                <a:cs typeface="Times New Roman" panose="02020603050405020304" pitchFamily="18" charset="0"/>
              </a:rPr>
              <a:t>goto</a:t>
            </a:r>
            <a:r>
              <a:rPr lang="en-US" altLang="zh-CN" sz="2400" dirty="0">
                <a:ea typeface="华文细黑" panose="02010600040101010101" pitchFamily="2" charset="-122"/>
                <a:cs typeface="Times New Roman" panose="02020603050405020304" pitchFamily="18" charset="0"/>
              </a:rPr>
              <a:t> </a:t>
            </a:r>
            <a:r>
              <a:rPr lang="en-US" altLang="zh-CN" sz="2400" u="sng" dirty="0">
                <a:solidFill>
                  <a:srgbClr val="FF0000"/>
                </a:solidFill>
                <a:ea typeface="华文细黑" panose="02010600040101010101" pitchFamily="2" charset="-122"/>
                <a:cs typeface="Times New Roman" panose="02020603050405020304" pitchFamily="18" charset="0"/>
              </a:rPr>
              <a:t>106</a:t>
            </a:r>
            <a:r>
              <a:rPr lang="en-US" altLang="zh-CN" sz="2400" dirty="0">
                <a:solidFill>
                  <a:srgbClr val="FF0000"/>
                </a:solidFill>
                <a:ea typeface="华文细黑" panose="02010600040101010101" pitchFamily="2" charset="-122"/>
                <a:cs typeface="Times New Roman" panose="02020603050405020304" pitchFamily="18" charset="0"/>
              </a:rPr>
              <a:t>            </a:t>
            </a:r>
            <a:r>
              <a:rPr lang="en-US" altLang="zh-CN" sz="2400" dirty="0" err="1">
                <a:ea typeface="华文细黑" panose="02010600040101010101" pitchFamily="2" charset="-122"/>
                <a:cs typeface="Times New Roman" panose="02020603050405020304" pitchFamily="18" charset="0"/>
              </a:rPr>
              <a:t>E.true</a:t>
            </a:r>
            <a:endParaRPr lang="en-US" altLang="zh-CN" sz="2400" u="sng" dirty="0">
              <a:solidFill>
                <a:srgbClr val="FF0000"/>
              </a:solidFill>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en-US" altLang="zh-CN" sz="2400" dirty="0">
                <a:ea typeface="华文细黑" panose="02010600040101010101" pitchFamily="2" charset="-122"/>
                <a:cs typeface="Times New Roman" panose="02020603050405020304" pitchFamily="18" charset="0"/>
              </a:rPr>
              <a:t>         105     </a:t>
            </a:r>
            <a:r>
              <a:rPr lang="en-US" altLang="zh-CN" sz="2400" dirty="0" err="1">
                <a:ea typeface="华文细黑" panose="02010600040101010101" pitchFamily="2" charset="-122"/>
                <a:cs typeface="Times New Roman" panose="02020603050405020304" pitchFamily="18" charset="0"/>
              </a:rPr>
              <a:t>goto</a:t>
            </a:r>
            <a:r>
              <a:rPr lang="en-US" altLang="zh-CN" sz="2400" dirty="0">
                <a:ea typeface="华文细黑" panose="02010600040101010101" pitchFamily="2" charset="-122"/>
                <a:cs typeface="Times New Roman" panose="02020603050405020304" pitchFamily="18" charset="0"/>
              </a:rPr>
              <a:t> </a:t>
            </a:r>
            <a:r>
              <a:rPr lang="en-US" altLang="zh-CN" sz="2400" u="sng" dirty="0">
                <a:solidFill>
                  <a:srgbClr val="FF0000"/>
                </a:solidFill>
                <a:ea typeface="华文细黑" panose="02010600040101010101" pitchFamily="2" charset="-122"/>
                <a:cs typeface="Times New Roman" panose="02020603050405020304" pitchFamily="18" charset="0"/>
              </a:rPr>
              <a:t>p+1</a:t>
            </a:r>
            <a:r>
              <a:rPr lang="en-US" altLang="zh-CN" dirty="0">
                <a:ea typeface="华文细黑" panose="02010600040101010101" pitchFamily="2" charset="-122"/>
                <a:cs typeface="Times New Roman" panose="02020603050405020304" pitchFamily="18" charset="0"/>
              </a:rPr>
              <a:t>                    </a:t>
            </a:r>
            <a:r>
              <a:rPr lang="en-US" altLang="zh-CN" dirty="0" err="1">
                <a:ea typeface="华文细黑" panose="02010600040101010101" pitchFamily="2" charset="-122"/>
                <a:cs typeface="Times New Roman" panose="02020603050405020304" pitchFamily="18" charset="0"/>
              </a:rPr>
              <a:t>E.false</a:t>
            </a:r>
            <a:endParaRPr lang="en-US" altLang="zh-CN" sz="2400" u="sng" dirty="0">
              <a:solidFill>
                <a:srgbClr val="FF0000"/>
              </a:solidFill>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en-US" altLang="zh-CN" sz="2400" dirty="0">
                <a:ea typeface="华文细黑" panose="02010600040101010101" pitchFamily="2" charset="-122"/>
                <a:cs typeface="Times New Roman" panose="02020603050405020304" pitchFamily="18" charset="0"/>
              </a:rPr>
              <a:t>         106    </a:t>
            </a:r>
            <a:r>
              <a:rPr lang="zh-CN" altLang="en-US" sz="2400" dirty="0">
                <a:ea typeface="华文细黑" panose="02010600040101010101" pitchFamily="2" charset="-122"/>
                <a:cs typeface="Times New Roman" panose="02020603050405020304" pitchFamily="18" charset="0"/>
              </a:rPr>
              <a:t>与</a:t>
            </a:r>
            <a:r>
              <a:rPr lang="en-US" altLang="zh-CN" sz="2400" dirty="0">
                <a:ea typeface="华文细黑" panose="02010600040101010101" pitchFamily="2" charset="-122"/>
                <a:cs typeface="Times New Roman" panose="02020603050405020304" pitchFamily="18" charset="0"/>
              </a:rPr>
              <a:t>S</a:t>
            </a:r>
            <a:r>
              <a:rPr lang="en-US" altLang="zh-CN" sz="2400" baseline="-25000" dirty="0">
                <a:ea typeface="华文细黑" panose="02010600040101010101" pitchFamily="2" charset="-122"/>
                <a:cs typeface="Times New Roman" panose="02020603050405020304" pitchFamily="18" charset="0"/>
              </a:rPr>
              <a:t>1</a:t>
            </a:r>
            <a:r>
              <a:rPr lang="zh-CN" altLang="en-US" sz="2400" dirty="0">
                <a:ea typeface="华文细黑" panose="02010600040101010101" pitchFamily="2" charset="-122"/>
                <a:cs typeface="Times New Roman" panose="02020603050405020304" pitchFamily="18" charset="0"/>
              </a:rPr>
              <a:t>对应的四元式序列</a:t>
            </a:r>
            <a:endParaRPr lang="zh-CN" altLang="en-US" sz="2400" dirty="0">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zh-CN" altLang="en-US" sz="18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p:       </a:t>
            </a:r>
            <a:r>
              <a:rPr lang="en-US" altLang="zh-CN" sz="2400" dirty="0" err="1">
                <a:ea typeface="华文细黑" panose="02010600040101010101" pitchFamily="2" charset="-122"/>
                <a:cs typeface="Times New Roman" panose="02020603050405020304" pitchFamily="18" charset="0"/>
              </a:rPr>
              <a:t>goto</a:t>
            </a:r>
            <a:r>
              <a:rPr lang="en-US" altLang="zh-CN" sz="2400" dirty="0">
                <a:ea typeface="华文细黑" panose="02010600040101010101" pitchFamily="2" charset="-122"/>
                <a:cs typeface="Times New Roman" panose="02020603050405020304" pitchFamily="18" charset="0"/>
              </a:rPr>
              <a:t> </a:t>
            </a:r>
            <a:r>
              <a:rPr lang="en-US" altLang="zh-CN" sz="2400" u="sng" dirty="0">
                <a:ea typeface="华文细黑" panose="02010600040101010101" pitchFamily="2" charset="-122"/>
                <a:cs typeface="Times New Roman" panose="02020603050405020304" pitchFamily="18" charset="0"/>
              </a:rPr>
              <a:t>q</a:t>
            </a:r>
            <a:endParaRPr lang="en-US" altLang="zh-CN" sz="2400" u="sng" dirty="0">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en-US" altLang="zh-CN" sz="2400" dirty="0">
                <a:ea typeface="华文细黑" panose="02010600040101010101" pitchFamily="2" charset="-122"/>
                <a:cs typeface="Times New Roman" panose="02020603050405020304" pitchFamily="18" charset="0"/>
              </a:rPr>
              <a:t>          p+1:  </a:t>
            </a:r>
            <a:r>
              <a:rPr lang="zh-CN" altLang="en-US" sz="2400" dirty="0">
                <a:ea typeface="华文细黑" panose="02010600040101010101" pitchFamily="2" charset="-122"/>
                <a:cs typeface="Times New Roman" panose="02020603050405020304" pitchFamily="18" charset="0"/>
              </a:rPr>
              <a:t>与</a:t>
            </a:r>
            <a:r>
              <a:rPr lang="en-US" altLang="zh-CN" sz="2400" dirty="0">
                <a:ea typeface="华文细黑" panose="02010600040101010101" pitchFamily="2" charset="-122"/>
                <a:cs typeface="Times New Roman" panose="02020603050405020304" pitchFamily="18" charset="0"/>
              </a:rPr>
              <a:t>S</a:t>
            </a:r>
            <a:r>
              <a:rPr lang="en-US" altLang="zh-CN" sz="2400" baseline="-25000" dirty="0">
                <a:ea typeface="华文细黑" panose="02010600040101010101" pitchFamily="2" charset="-122"/>
                <a:cs typeface="Times New Roman" panose="02020603050405020304" pitchFamily="18" charset="0"/>
              </a:rPr>
              <a:t>2</a:t>
            </a:r>
            <a:r>
              <a:rPr lang="zh-CN" altLang="en-US" sz="2400" dirty="0">
                <a:ea typeface="华文细黑" panose="02010600040101010101" pitchFamily="2" charset="-122"/>
                <a:cs typeface="Times New Roman" panose="02020603050405020304" pitchFamily="18" charset="0"/>
              </a:rPr>
              <a:t>对应的四元式序列</a:t>
            </a:r>
            <a:endParaRPr lang="zh-CN" altLang="en-US" sz="2400" dirty="0">
              <a:ea typeface="华文细黑" panose="02010600040101010101" pitchFamily="2" charset="-122"/>
              <a:cs typeface="Times New Roman" panose="02020603050405020304" pitchFamily="18" charset="0"/>
            </a:endParaRPr>
          </a:p>
          <a:p>
            <a:pPr eaLnBrk="1" hangingPunct="1">
              <a:lnSpc>
                <a:spcPct val="120000"/>
              </a:lnSpc>
              <a:spcBef>
                <a:spcPct val="20000"/>
              </a:spcBef>
            </a:pPr>
            <a:r>
              <a:rPr lang="zh-CN" altLang="en-US" sz="2400" dirty="0">
                <a:ea typeface="华文细黑" panose="02010600040101010101" pitchFamily="2" charset="-122"/>
                <a:cs typeface="Times New Roman" panose="02020603050405020304" pitchFamily="18" charset="0"/>
              </a:rPr>
              <a:t>         </a:t>
            </a:r>
            <a:r>
              <a:rPr lang="en-US" altLang="zh-CN" sz="2400" dirty="0">
                <a:ea typeface="华文细黑" panose="02010600040101010101" pitchFamily="2" charset="-122"/>
                <a:cs typeface="Times New Roman" panose="02020603050405020304" pitchFamily="18" charset="0"/>
              </a:rPr>
              <a:t>q:</a:t>
            </a:r>
            <a:endParaRPr lang="en-US" altLang="zh-CN" sz="2400" dirty="0">
              <a:ea typeface="华文细黑" panose="02010600040101010101" pitchFamily="2" charset="-122"/>
              <a:cs typeface="Times New Roman" panose="02020603050405020304" pitchFamily="18" charset="0"/>
            </a:endParaRPr>
          </a:p>
        </p:txBody>
      </p:sp>
      <p:sp>
        <p:nvSpPr>
          <p:cNvPr id="16384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40CDFB8-2325-4B5E-8CA0-8049835314B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63843" name="Text Box 2"/>
          <p:cNvSpPr txBox="1">
            <a:spLocks noChangeArrowheads="1"/>
          </p:cNvSpPr>
          <p:nvPr/>
        </p:nvSpPr>
        <p:spPr bwMode="auto">
          <a:xfrm>
            <a:off x="755576" y="0"/>
            <a:ext cx="77423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latin typeface="Arial" panose="020B0604020202020204" pitchFamily="34" charset="0"/>
                <a:ea typeface="华文细黑" panose="02010600040101010101" pitchFamily="2" charset="-122"/>
              </a:rPr>
              <a:t>例：根据</a:t>
            </a:r>
            <a:r>
              <a:rPr lang="zh-CN" altLang="en-US" sz="2400" b="1" dirty="0">
                <a:latin typeface="楷体_GB2312" pitchFamily="49" charset="-122"/>
                <a:ea typeface="楷体_GB2312" pitchFamily="49" charset="-122"/>
              </a:rPr>
              <a:t>回填拉链技术</a:t>
            </a:r>
            <a:r>
              <a:rPr lang="zh-CN" altLang="en-US" sz="2400" b="1" dirty="0">
                <a:latin typeface="Arial" panose="020B0604020202020204" pitchFamily="34" charset="0"/>
                <a:ea typeface="华文细黑" panose="02010600040101010101" pitchFamily="2" charset="-122"/>
              </a:rPr>
              <a:t>，</a:t>
            </a:r>
            <a:endParaRPr lang="zh-CN" altLang="en-US" sz="2400" b="1" dirty="0">
              <a:latin typeface="Arial" panose="020B0604020202020204" pitchFamily="34" charset="0"/>
              <a:ea typeface="华文细黑" panose="02010600040101010101" pitchFamily="2" charset="-122"/>
            </a:endParaRPr>
          </a:p>
          <a:p>
            <a:pPr eaLnBrk="1" hangingPunct="1">
              <a:spcBef>
                <a:spcPct val="50000"/>
              </a:spcBef>
            </a:pPr>
            <a:r>
              <a:rPr lang="zh-CN" altLang="en-US" sz="2400" dirty="0">
                <a:latin typeface="Arial" panose="020B0604020202020204" pitchFamily="34" charset="0"/>
                <a:ea typeface="华文细黑" panose="02010600040101010101" pitchFamily="2" charset="-122"/>
              </a:rPr>
              <a:t>  把</a:t>
            </a:r>
            <a:r>
              <a:rPr lang="en-US" altLang="zh-CN" sz="2400" dirty="0">
                <a:solidFill>
                  <a:srgbClr val="FF0000"/>
                </a:solidFill>
                <a:latin typeface="Arial" panose="020B0604020202020204" pitchFamily="34" charset="0"/>
                <a:ea typeface="华文细黑" panose="02010600040101010101" pitchFamily="2" charset="-122"/>
              </a:rPr>
              <a:t>if </a:t>
            </a:r>
            <a:r>
              <a:rPr lang="en-US" altLang="zh-CN" sz="2400" u="sng" dirty="0">
                <a:solidFill>
                  <a:srgbClr val="FF0000"/>
                </a:solidFill>
                <a:latin typeface="Arial" panose="020B0604020202020204" pitchFamily="34" charset="0"/>
                <a:ea typeface="华文细黑" panose="02010600040101010101" pitchFamily="2" charset="-122"/>
              </a:rPr>
              <a:t>a&lt;b</a:t>
            </a:r>
            <a:r>
              <a:rPr lang="en-US" altLang="zh-CN" sz="2400" dirty="0">
                <a:solidFill>
                  <a:srgbClr val="FF0000"/>
                </a:solidFill>
                <a:latin typeface="Arial" panose="020B0604020202020204" pitchFamily="34" charset="0"/>
                <a:ea typeface="华文细黑" panose="02010600040101010101" pitchFamily="2" charset="-122"/>
              </a:rPr>
              <a:t> or </a:t>
            </a:r>
            <a:r>
              <a:rPr lang="en-US" altLang="zh-CN" sz="2400" u="sng" dirty="0">
                <a:solidFill>
                  <a:srgbClr val="FF0000"/>
                </a:solidFill>
                <a:latin typeface="Arial" panose="020B0604020202020204" pitchFamily="34" charset="0"/>
                <a:ea typeface="华文细黑" panose="02010600040101010101" pitchFamily="2" charset="-122"/>
              </a:rPr>
              <a:t>c&gt;d and e&gt;f</a:t>
            </a:r>
            <a:r>
              <a:rPr lang="en-US" altLang="zh-CN" sz="2400" dirty="0">
                <a:solidFill>
                  <a:srgbClr val="FF0000"/>
                </a:solidFill>
                <a:latin typeface="Arial" panose="020B0604020202020204" pitchFamily="34" charset="0"/>
                <a:ea typeface="华文细黑" panose="02010600040101010101" pitchFamily="2" charset="-122"/>
              </a:rPr>
              <a:t> then S</a:t>
            </a:r>
            <a:r>
              <a:rPr lang="en-US" altLang="zh-CN" sz="2400" baseline="-25000" dirty="0">
                <a:solidFill>
                  <a:srgbClr val="FF0000"/>
                </a:solidFill>
                <a:latin typeface="Arial" panose="020B0604020202020204" pitchFamily="34" charset="0"/>
                <a:ea typeface="华文细黑" panose="02010600040101010101" pitchFamily="2" charset="-122"/>
              </a:rPr>
              <a:t>1</a:t>
            </a:r>
            <a:r>
              <a:rPr lang="en-US" altLang="zh-CN" sz="2400" dirty="0">
                <a:solidFill>
                  <a:srgbClr val="FF0000"/>
                </a:solidFill>
                <a:latin typeface="Arial" panose="020B0604020202020204" pitchFamily="34" charset="0"/>
                <a:ea typeface="华文细黑" panose="02010600040101010101" pitchFamily="2" charset="-122"/>
              </a:rPr>
              <a:t>else S</a:t>
            </a:r>
            <a:r>
              <a:rPr lang="en-US" altLang="zh-CN" sz="2400" baseline="-25000" dirty="0">
                <a:solidFill>
                  <a:srgbClr val="FF0000"/>
                </a:solidFill>
                <a:latin typeface="Arial" panose="020B0604020202020204" pitchFamily="34" charset="0"/>
                <a:ea typeface="华文细黑" panose="02010600040101010101" pitchFamily="2" charset="-122"/>
              </a:rPr>
              <a:t>2</a:t>
            </a:r>
            <a:r>
              <a:rPr lang="zh-CN" altLang="en-US" sz="2400" dirty="0">
                <a:latin typeface="Arial" panose="020B0604020202020204" pitchFamily="34" charset="0"/>
                <a:ea typeface="华文细黑" panose="02010600040101010101" pitchFamily="2" charset="-122"/>
              </a:rPr>
              <a:t>翻译成四元式．          </a:t>
            </a:r>
            <a:endParaRPr lang="zh-CN" altLang="en-US" sz="2400" dirty="0">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27043"/>
                                        </p:tgtEl>
                                        <p:attrNameLst>
                                          <p:attrName>style.visibility</p:attrName>
                                        </p:attrNameLst>
                                      </p:cBhvr>
                                      <p:to>
                                        <p:strVal val="visible"/>
                                      </p:to>
                                    </p:set>
                                    <p:anim calcmode="lin" valueType="num">
                                      <p:cBhvr>
                                        <p:cTn id="7" dur="500" fill="hold"/>
                                        <p:tgtEl>
                                          <p:spTgt spid="727043"/>
                                        </p:tgtEl>
                                        <p:attrNameLst>
                                          <p:attrName>ppt_w</p:attrName>
                                        </p:attrNameLst>
                                      </p:cBhvr>
                                      <p:tavLst>
                                        <p:tav tm="0">
                                          <p:val>
                                            <p:fltVal val="0"/>
                                          </p:val>
                                        </p:tav>
                                        <p:tav tm="100000">
                                          <p:val>
                                            <p:strVal val="#ppt_w"/>
                                          </p:val>
                                        </p:tav>
                                      </p:tavLst>
                                    </p:anim>
                                    <p:anim calcmode="lin" valueType="num">
                                      <p:cBhvr>
                                        <p:cTn id="8" dur="500" fill="hold"/>
                                        <p:tgtEl>
                                          <p:spTgt spid="727043"/>
                                        </p:tgtEl>
                                        <p:attrNameLst>
                                          <p:attrName>ppt_h</p:attrName>
                                        </p:attrNameLst>
                                      </p:cBhvr>
                                      <p:tavLst>
                                        <p:tav tm="0">
                                          <p:val>
                                            <p:fltVal val="0"/>
                                          </p:val>
                                        </p:tav>
                                        <p:tav tm="100000">
                                          <p:val>
                                            <p:strVal val="#ppt_h"/>
                                          </p:val>
                                        </p:tav>
                                      </p:tavLst>
                                    </p:anim>
                                    <p:animEffect transition="in" filter="fade">
                                      <p:cBhvr>
                                        <p:cTn id="9" dur="500"/>
                                        <p:tgtEl>
                                          <p:spTgt spid="72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323528" y="4520841"/>
            <a:ext cx="8479160" cy="156368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5890" name="Text Box 4"/>
          <p:cNvSpPr txBox="1">
            <a:spLocks noChangeArrowheads="1"/>
          </p:cNvSpPr>
          <p:nvPr/>
        </p:nvSpPr>
        <p:spPr bwMode="auto">
          <a:xfrm>
            <a:off x="971550" y="1125179"/>
            <a:ext cx="619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000066"/>
                </a:solidFill>
                <a:ea typeface="华文细黑" panose="02010600040101010101" pitchFamily="2" charset="-122"/>
                <a:cs typeface="Times New Roman" panose="02020603050405020304" pitchFamily="18" charset="0"/>
              </a:rPr>
              <a:t>例 </a:t>
            </a:r>
            <a:r>
              <a:rPr lang="en-US" altLang="zh-CN" dirty="0">
                <a:solidFill>
                  <a:srgbClr val="000066"/>
                </a:solidFill>
                <a:ea typeface="华文细黑" panose="02010600040101010101" pitchFamily="2" charset="-122"/>
                <a:cs typeface="Times New Roman" panose="02020603050405020304" pitchFamily="18" charset="0"/>
              </a:rPr>
              <a:t>IF</a:t>
            </a:r>
            <a:r>
              <a:rPr lang="en-US" altLang="zh-CN" dirty="0">
                <a:solidFill>
                  <a:schemeClr val="tx2"/>
                </a:solidFill>
                <a:ea typeface="华文细黑" panose="02010600040101010101" pitchFamily="2" charset="-122"/>
                <a:cs typeface="Times New Roman" panose="02020603050405020304" pitchFamily="18" charset="0"/>
              </a:rPr>
              <a:t> </a:t>
            </a:r>
            <a:r>
              <a:rPr lang="en-US" altLang="zh-CN" dirty="0">
                <a:solidFill>
                  <a:srgbClr val="FF0000"/>
                </a:solidFill>
                <a:ea typeface="华文细黑" panose="02010600040101010101" pitchFamily="2" charset="-122"/>
                <a:cs typeface="Times New Roman" panose="02020603050405020304" pitchFamily="18" charset="0"/>
              </a:rPr>
              <a:t>A∨B&lt;D</a:t>
            </a:r>
            <a:r>
              <a:rPr lang="en-US" altLang="zh-CN" dirty="0">
                <a:solidFill>
                  <a:schemeClr val="tx2"/>
                </a:solidFill>
                <a:ea typeface="华文细黑" panose="02010600040101010101" pitchFamily="2" charset="-122"/>
                <a:cs typeface="Times New Roman" panose="02020603050405020304" pitchFamily="18" charset="0"/>
              </a:rPr>
              <a:t> </a:t>
            </a:r>
            <a:r>
              <a:rPr lang="en-US" altLang="zh-CN" dirty="0">
                <a:solidFill>
                  <a:srgbClr val="000066"/>
                </a:solidFill>
                <a:ea typeface="华文细黑" panose="02010600040101010101" pitchFamily="2" charset="-122"/>
                <a:cs typeface="Times New Roman" panose="02020603050405020304" pitchFamily="18" charset="0"/>
              </a:rPr>
              <a:t>THEN S1 ELSE S2</a:t>
            </a:r>
            <a:endParaRPr lang="en-US" altLang="zh-CN" dirty="0">
              <a:solidFill>
                <a:srgbClr val="000066"/>
              </a:solidFill>
              <a:ea typeface="华文细黑" panose="02010600040101010101" pitchFamily="2" charset="-122"/>
              <a:cs typeface="Times New Roman" panose="02020603050405020304" pitchFamily="18" charset="0"/>
            </a:endParaRPr>
          </a:p>
        </p:txBody>
      </p:sp>
      <p:sp>
        <p:nvSpPr>
          <p:cNvPr id="23577" name="Text Box 25"/>
          <p:cNvSpPr txBox="1">
            <a:spLocks noChangeArrowheads="1"/>
          </p:cNvSpPr>
          <p:nvPr/>
        </p:nvSpPr>
        <p:spPr bwMode="auto">
          <a:xfrm>
            <a:off x="4932363" y="2206266"/>
            <a:ext cx="3167062"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0066"/>
                </a:solidFill>
                <a:ea typeface="华文细黑" panose="02010600040101010101" pitchFamily="2" charset="-122"/>
                <a:cs typeface="Times New Roman" panose="02020603050405020304" pitchFamily="18" charset="0"/>
              </a:rPr>
              <a:t>E</a:t>
            </a:r>
            <a:r>
              <a:rPr lang="zh-CN" altLang="en-US">
                <a:solidFill>
                  <a:srgbClr val="000066"/>
                </a:solidFill>
                <a:ea typeface="华文细黑" panose="02010600040101010101" pitchFamily="2" charset="-122"/>
                <a:cs typeface="Times New Roman" panose="02020603050405020304" pitchFamily="18" charset="0"/>
              </a:rPr>
              <a:t>的结构</a:t>
            </a:r>
            <a:endParaRPr lang="zh-CN" altLang="en-US">
              <a:solidFill>
                <a:srgbClr val="000066"/>
              </a:solidFill>
              <a:ea typeface="华文细黑" panose="02010600040101010101" pitchFamily="2" charset="-122"/>
              <a:cs typeface="Times New Roman" panose="02020603050405020304" pitchFamily="18" charset="0"/>
            </a:endParaRPr>
          </a:p>
          <a:p>
            <a:pPr eaLnBrk="1" hangingPunct="1">
              <a:spcBef>
                <a:spcPct val="50000"/>
              </a:spcBef>
            </a:pPr>
            <a:r>
              <a:rPr lang="zh-CN" altLang="en-US" sz="2000">
                <a:solidFill>
                  <a:srgbClr val="000066"/>
                </a:solidFill>
                <a:ea typeface="华文细黑" panose="02010600040101010101" pitchFamily="2" charset="-122"/>
                <a:cs typeface="Times New Roman" panose="02020603050405020304" pitchFamily="18" charset="0"/>
              </a:rPr>
              <a:t>从整体上，</a:t>
            </a:r>
            <a:r>
              <a:rPr lang="en-US" altLang="zh-CN" sz="2000">
                <a:solidFill>
                  <a:srgbClr val="000066"/>
                </a:solidFill>
                <a:ea typeface="华文细黑" panose="02010600040101010101" pitchFamily="2" charset="-122"/>
                <a:cs typeface="Times New Roman" panose="02020603050405020304" pitchFamily="18" charset="0"/>
              </a:rPr>
              <a:t>E</a:t>
            </a:r>
            <a:r>
              <a:rPr lang="zh-CN" altLang="en-US" sz="2000">
                <a:solidFill>
                  <a:srgbClr val="000066"/>
                </a:solidFill>
                <a:ea typeface="华文细黑" panose="02010600040101010101" pitchFamily="2" charset="-122"/>
                <a:cs typeface="Times New Roman" panose="02020603050405020304" pitchFamily="18" charset="0"/>
              </a:rPr>
              <a:t>对外只能转向两个目标</a:t>
            </a:r>
            <a:endParaRPr lang="zh-CN" altLang="en-US" sz="2000">
              <a:solidFill>
                <a:srgbClr val="000066"/>
              </a:solidFill>
              <a:ea typeface="华文细黑" panose="02010600040101010101" pitchFamily="2" charset="-122"/>
              <a:cs typeface="Times New Roman" panose="02020603050405020304" pitchFamily="18" charset="0"/>
            </a:endParaRPr>
          </a:p>
        </p:txBody>
      </p:sp>
      <p:sp>
        <p:nvSpPr>
          <p:cNvPr id="23578" name="Rectangle 26"/>
          <p:cNvSpPr>
            <a:spLocks noChangeArrowheads="1"/>
          </p:cNvSpPr>
          <p:nvPr/>
        </p:nvSpPr>
        <p:spPr bwMode="auto">
          <a:xfrm>
            <a:off x="5580063" y="3933466"/>
            <a:ext cx="792162" cy="46672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a:miter lim="800000"/>
          </a:ln>
          <a:scene3d>
            <a:camera prst="legacyObliqueTopRight"/>
            <a:lightRig rig="legacyFlat3" dir="b"/>
          </a:scene3d>
          <a:sp3d extrusionH="201600" prstMaterial="legacyMatte">
            <a:bevelT w="13500" h="13500" prst="angle"/>
            <a:bevelB w="13500" h="13500" prst="angle"/>
            <a:extrusionClr>
              <a:srgbClr val="33CCCC"/>
            </a:extrusionClr>
            <a:contourClr>
              <a:srgbClr val="185E5E"/>
            </a:contourClr>
          </a:sp3d>
        </p:spPr>
        <p:txBody>
          <a:bodyPr anchor="ctr">
            <a:spAutoFit/>
            <a:flatTx/>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dirty="0">
                <a:solidFill>
                  <a:srgbClr val="FF0000"/>
                </a:solidFill>
                <a:ea typeface="华文细黑" panose="02010600040101010101" pitchFamily="2" charset="-122"/>
                <a:cs typeface="Times New Roman" panose="02020603050405020304" pitchFamily="18" charset="0"/>
              </a:rPr>
              <a:t>{E}</a:t>
            </a:r>
            <a:endParaRPr lang="en-US" altLang="zh-CN" sz="2400" b="1" dirty="0">
              <a:solidFill>
                <a:srgbClr val="FF0000"/>
              </a:solidFill>
              <a:ea typeface="华文细黑" panose="02010600040101010101" pitchFamily="2" charset="-122"/>
              <a:cs typeface="Times New Roman" panose="02020603050405020304" pitchFamily="18" charset="0"/>
            </a:endParaRPr>
          </a:p>
        </p:txBody>
      </p:sp>
      <p:sp>
        <p:nvSpPr>
          <p:cNvPr id="23579" name="Line 27"/>
          <p:cNvSpPr>
            <a:spLocks noChangeShapeType="1"/>
          </p:cNvSpPr>
          <p:nvPr/>
        </p:nvSpPr>
        <p:spPr bwMode="auto">
          <a:xfrm>
            <a:off x="6300788" y="4006491"/>
            <a:ext cx="16557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80" name="Line 28"/>
          <p:cNvSpPr>
            <a:spLocks noChangeShapeType="1"/>
          </p:cNvSpPr>
          <p:nvPr/>
        </p:nvSpPr>
        <p:spPr bwMode="auto">
          <a:xfrm>
            <a:off x="7956550" y="4006491"/>
            <a:ext cx="0" cy="1511300"/>
          </a:xfrm>
          <a:prstGeom prst="line">
            <a:avLst/>
          </a:prstGeom>
          <a:noFill/>
          <a:ln w="25400">
            <a:solidFill>
              <a:srgbClr val="FF0000"/>
            </a:solidFill>
            <a:round/>
            <a:tailEnd type="triangle" w="med" len="lg"/>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81" name="Line 29"/>
          <p:cNvSpPr>
            <a:spLocks noChangeShapeType="1"/>
          </p:cNvSpPr>
          <p:nvPr/>
        </p:nvSpPr>
        <p:spPr bwMode="auto">
          <a:xfrm>
            <a:off x="6300788" y="4365266"/>
            <a:ext cx="100806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82" name="Line 30"/>
          <p:cNvSpPr>
            <a:spLocks noChangeShapeType="1"/>
          </p:cNvSpPr>
          <p:nvPr/>
        </p:nvSpPr>
        <p:spPr bwMode="auto">
          <a:xfrm>
            <a:off x="7297738" y="4365266"/>
            <a:ext cx="0" cy="649288"/>
          </a:xfrm>
          <a:prstGeom prst="line">
            <a:avLst/>
          </a:prstGeom>
          <a:noFill/>
          <a:ln w="25400">
            <a:solidFill>
              <a:srgbClr val="0000FF"/>
            </a:solidFill>
            <a:round/>
            <a:tailEnd type="triangle" w="med" len="lg"/>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83" name="Text Box 31"/>
          <p:cNvSpPr txBox="1">
            <a:spLocks noChangeArrowheads="1"/>
          </p:cNvSpPr>
          <p:nvPr/>
        </p:nvSpPr>
        <p:spPr bwMode="auto">
          <a:xfrm>
            <a:off x="5635625" y="4941529"/>
            <a:ext cx="237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solidFill>
                  <a:schemeClr val="accent2"/>
                </a:solidFill>
                <a:ea typeface="华文细黑" panose="02010600040101010101" pitchFamily="2" charset="-122"/>
                <a:cs typeface="Times New Roman" panose="02020603050405020304" pitchFamily="18" charset="0"/>
              </a:rPr>
              <a:t>转向</a:t>
            </a:r>
            <a:r>
              <a:rPr lang="en-US" altLang="zh-CN" sz="2000">
                <a:solidFill>
                  <a:schemeClr val="accent2"/>
                </a:solidFill>
                <a:ea typeface="华文细黑" panose="02010600040101010101" pitchFamily="2" charset="-122"/>
                <a:cs typeface="Times New Roman" panose="02020603050405020304" pitchFamily="18" charset="0"/>
              </a:rPr>
              <a:t>E</a:t>
            </a:r>
            <a:r>
              <a:rPr lang="zh-CN" altLang="en-US" sz="2000">
                <a:solidFill>
                  <a:schemeClr val="accent2"/>
                </a:solidFill>
                <a:ea typeface="华文细黑" panose="02010600040101010101" pitchFamily="2" charset="-122"/>
                <a:cs typeface="Times New Roman" panose="02020603050405020304" pitchFamily="18" charset="0"/>
              </a:rPr>
              <a:t>为假时的目标</a:t>
            </a:r>
            <a:endParaRPr lang="zh-CN" altLang="en-US" sz="2000">
              <a:solidFill>
                <a:schemeClr val="accent2"/>
              </a:solidFill>
              <a:ea typeface="华文细黑" panose="02010600040101010101" pitchFamily="2" charset="-122"/>
              <a:cs typeface="Times New Roman" panose="02020603050405020304" pitchFamily="18" charset="0"/>
            </a:endParaRPr>
          </a:p>
        </p:txBody>
      </p:sp>
      <p:sp>
        <p:nvSpPr>
          <p:cNvPr id="23584" name="Text Box 32"/>
          <p:cNvSpPr txBox="1">
            <a:spLocks noChangeArrowheads="1"/>
          </p:cNvSpPr>
          <p:nvPr/>
        </p:nvSpPr>
        <p:spPr bwMode="auto">
          <a:xfrm>
            <a:off x="6427788" y="5517791"/>
            <a:ext cx="237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solidFill>
                  <a:schemeClr val="accent2"/>
                </a:solidFill>
                <a:ea typeface="华文细黑" panose="02010600040101010101" pitchFamily="2" charset="-122"/>
                <a:cs typeface="Times New Roman" panose="02020603050405020304" pitchFamily="18" charset="0"/>
              </a:rPr>
              <a:t>转向</a:t>
            </a:r>
            <a:r>
              <a:rPr lang="en-US" altLang="zh-CN" sz="2000">
                <a:solidFill>
                  <a:schemeClr val="accent2"/>
                </a:solidFill>
                <a:ea typeface="华文细黑" panose="02010600040101010101" pitchFamily="2" charset="-122"/>
                <a:cs typeface="Times New Roman" panose="02020603050405020304" pitchFamily="18" charset="0"/>
              </a:rPr>
              <a:t>E</a:t>
            </a:r>
            <a:r>
              <a:rPr lang="zh-CN" altLang="en-US" sz="2000">
                <a:solidFill>
                  <a:schemeClr val="accent2"/>
                </a:solidFill>
                <a:ea typeface="华文细黑" panose="02010600040101010101" pitchFamily="2" charset="-122"/>
                <a:cs typeface="Times New Roman" panose="02020603050405020304" pitchFamily="18" charset="0"/>
              </a:rPr>
              <a:t>为真时的目标</a:t>
            </a:r>
            <a:endParaRPr lang="zh-CN" altLang="en-US" sz="2000">
              <a:solidFill>
                <a:schemeClr val="accent2"/>
              </a:solidFill>
              <a:ea typeface="华文细黑" panose="02010600040101010101" pitchFamily="2" charset="-122"/>
              <a:cs typeface="Times New Roman" panose="02020603050405020304" pitchFamily="18" charset="0"/>
            </a:endParaRPr>
          </a:p>
        </p:txBody>
      </p:sp>
      <p:sp>
        <p:nvSpPr>
          <p:cNvPr id="23593" name="Rectangle 41"/>
          <p:cNvSpPr>
            <a:spLocks noChangeArrowheads="1"/>
          </p:cNvSpPr>
          <p:nvPr/>
        </p:nvSpPr>
        <p:spPr bwMode="auto">
          <a:xfrm>
            <a:off x="1030288" y="2096729"/>
            <a:ext cx="2678112" cy="17780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i="1">
                <a:solidFill>
                  <a:schemeClr val="tx2"/>
                </a:solidFill>
                <a:ea typeface="华文细黑" panose="02010600040101010101" pitchFamily="2" charset="-122"/>
                <a:cs typeface="Times New Roman" panose="02020603050405020304" pitchFamily="18" charset="0"/>
              </a:rPr>
              <a:t>(1)  </a:t>
            </a:r>
            <a:r>
              <a:rPr lang="en-US" altLang="zh-CN" sz="2000" b="1" i="1">
                <a:solidFill>
                  <a:srgbClr val="FF0000"/>
                </a:solidFill>
                <a:ea typeface="华文细黑" panose="02010600040101010101" pitchFamily="2" charset="-122"/>
                <a:cs typeface="Times New Roman" panose="02020603050405020304" pitchFamily="18" charset="0"/>
              </a:rPr>
              <a:t>(jnz,A,_,5)</a:t>
            </a: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chemeClr val="tx2"/>
                </a:solidFill>
                <a:ea typeface="华文细黑" panose="02010600040101010101" pitchFamily="2" charset="-122"/>
                <a:cs typeface="Times New Roman" panose="02020603050405020304" pitchFamily="18" charset="0"/>
              </a:rPr>
              <a:t>(2)  (j,_,_,3)</a:t>
            </a:r>
            <a:endParaRPr lang="en-US" altLang="zh-CN" sz="2000" b="1" i="1">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chemeClr val="tx2"/>
                </a:solidFill>
                <a:ea typeface="华文细黑" panose="02010600040101010101" pitchFamily="2" charset="-122"/>
                <a:cs typeface="Times New Roman" panose="02020603050405020304" pitchFamily="18" charset="0"/>
              </a:rPr>
              <a:t>(3)  </a:t>
            </a:r>
            <a:r>
              <a:rPr lang="en-US" altLang="zh-CN" sz="2000" b="1" i="1">
                <a:solidFill>
                  <a:srgbClr val="FF0000"/>
                </a:solidFill>
                <a:ea typeface="华文细黑" panose="02010600040101010101" pitchFamily="2" charset="-122"/>
                <a:cs typeface="Times New Roman" panose="02020603050405020304" pitchFamily="18" charset="0"/>
              </a:rPr>
              <a:t>(j&lt;,B,D,5)</a:t>
            </a:r>
            <a:endParaRPr lang="en-US" altLang="zh-CN" sz="2000" b="1" i="1">
              <a:solidFill>
                <a:srgbClr val="FF0000"/>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i="1">
                <a:solidFill>
                  <a:schemeClr val="tx2"/>
                </a:solidFill>
                <a:ea typeface="华文细黑" panose="02010600040101010101" pitchFamily="2" charset="-122"/>
                <a:cs typeface="Times New Roman" panose="02020603050405020304" pitchFamily="18" charset="0"/>
              </a:rPr>
              <a:t>(4)  </a:t>
            </a:r>
            <a:r>
              <a:rPr lang="en-US" altLang="zh-CN" sz="2000" b="1" i="1">
                <a:solidFill>
                  <a:schemeClr val="accent2"/>
                </a:solidFill>
                <a:ea typeface="华文细黑" panose="02010600040101010101" pitchFamily="2" charset="-122"/>
                <a:cs typeface="Times New Roman" panose="02020603050405020304" pitchFamily="18" charset="0"/>
              </a:rPr>
              <a:t>(j,_,_,p+1)</a:t>
            </a:r>
            <a:endParaRPr lang="en-US" altLang="zh-CN" sz="2000" b="1" i="1">
              <a:solidFill>
                <a:schemeClr val="accent2"/>
              </a:solidFill>
              <a:ea typeface="华文细黑" panose="02010600040101010101" pitchFamily="2" charset="-122"/>
              <a:cs typeface="Times New Roman" panose="02020603050405020304" pitchFamily="18" charset="0"/>
            </a:endParaRPr>
          </a:p>
        </p:txBody>
      </p:sp>
      <p:sp>
        <p:nvSpPr>
          <p:cNvPr id="23594" name="Text Box 42"/>
          <p:cNvSpPr txBox="1">
            <a:spLocks noChangeArrowheads="1"/>
          </p:cNvSpPr>
          <p:nvPr/>
        </p:nvSpPr>
        <p:spPr bwMode="auto">
          <a:xfrm>
            <a:off x="1022350" y="4006491"/>
            <a:ext cx="79216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chemeClr val="tx2"/>
                </a:solidFill>
                <a:ea typeface="华文细黑" panose="02010600040101010101" pitchFamily="2" charset="-122"/>
                <a:cs typeface="Times New Roman" panose="02020603050405020304" pitchFamily="18" charset="0"/>
              </a:rPr>
              <a:t>(5) </a:t>
            </a:r>
            <a:endParaRPr lang="en-US" altLang="zh-CN" sz="2000" b="1">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a:solidFill>
                  <a:schemeClr val="tx2"/>
                </a:solidFill>
                <a:ea typeface="华文细黑" panose="02010600040101010101" pitchFamily="2" charset="-122"/>
                <a:cs typeface="Times New Roman" panose="02020603050405020304" pitchFamily="18" charset="0"/>
              </a:rPr>
              <a:t>(p)</a:t>
            </a:r>
            <a:endParaRPr lang="en-US" altLang="zh-CN" sz="2000" b="1">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a:solidFill>
                  <a:schemeClr val="tx2"/>
                </a:solidFill>
                <a:ea typeface="华文细黑" panose="02010600040101010101" pitchFamily="2" charset="-122"/>
                <a:cs typeface="Times New Roman" panose="02020603050405020304" pitchFamily="18" charset="0"/>
              </a:rPr>
              <a:t>(p+1)</a:t>
            </a:r>
            <a:endParaRPr lang="en-US" altLang="zh-CN" sz="2000" b="1">
              <a:solidFill>
                <a:schemeClr val="tx2"/>
              </a:solidFill>
              <a:ea typeface="华文细黑" panose="02010600040101010101" pitchFamily="2" charset="-122"/>
              <a:cs typeface="Times New Roman" panose="02020603050405020304" pitchFamily="18" charset="0"/>
            </a:endParaRPr>
          </a:p>
          <a:p>
            <a:pPr eaLnBrk="1" hangingPunct="1">
              <a:spcBef>
                <a:spcPct val="50000"/>
              </a:spcBef>
            </a:pPr>
            <a:r>
              <a:rPr lang="en-US" altLang="zh-CN" sz="2000" b="1">
                <a:solidFill>
                  <a:schemeClr val="tx2"/>
                </a:solidFill>
                <a:ea typeface="华文细黑" panose="02010600040101010101" pitchFamily="2" charset="-122"/>
                <a:cs typeface="Times New Roman" panose="02020603050405020304" pitchFamily="18" charset="0"/>
              </a:rPr>
              <a:t>(q)</a:t>
            </a:r>
            <a:endParaRPr lang="en-US" altLang="zh-CN" sz="2000" b="1">
              <a:solidFill>
                <a:schemeClr val="tx2"/>
              </a:solidFill>
              <a:ea typeface="华文细黑" panose="02010600040101010101" pitchFamily="2" charset="-122"/>
              <a:cs typeface="Times New Roman" panose="02020603050405020304" pitchFamily="18" charset="0"/>
            </a:endParaRPr>
          </a:p>
        </p:txBody>
      </p:sp>
      <p:sp>
        <p:nvSpPr>
          <p:cNvPr id="23595" name="Line 43"/>
          <p:cNvSpPr>
            <a:spLocks noChangeShapeType="1"/>
          </p:cNvSpPr>
          <p:nvPr/>
        </p:nvSpPr>
        <p:spPr bwMode="auto">
          <a:xfrm>
            <a:off x="3154363" y="2307866"/>
            <a:ext cx="358775"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96" name="Line 44"/>
          <p:cNvSpPr>
            <a:spLocks noChangeShapeType="1"/>
          </p:cNvSpPr>
          <p:nvPr/>
        </p:nvSpPr>
        <p:spPr bwMode="auto">
          <a:xfrm>
            <a:off x="3513138" y="2318979"/>
            <a:ext cx="0" cy="93503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97" name="Line 45"/>
          <p:cNvSpPr>
            <a:spLocks noChangeShapeType="1"/>
          </p:cNvSpPr>
          <p:nvPr/>
        </p:nvSpPr>
        <p:spPr bwMode="auto">
          <a:xfrm flipH="1">
            <a:off x="3154363" y="3254016"/>
            <a:ext cx="358775"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98" name="Line 46"/>
          <p:cNvSpPr>
            <a:spLocks noChangeShapeType="1"/>
          </p:cNvSpPr>
          <p:nvPr/>
        </p:nvSpPr>
        <p:spPr bwMode="auto">
          <a:xfrm>
            <a:off x="3492500" y="2853966"/>
            <a:ext cx="777875"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599" name="Line 47"/>
          <p:cNvSpPr>
            <a:spLocks noChangeShapeType="1"/>
          </p:cNvSpPr>
          <p:nvPr/>
        </p:nvSpPr>
        <p:spPr bwMode="auto">
          <a:xfrm>
            <a:off x="4270375" y="2853966"/>
            <a:ext cx="14288" cy="1152525"/>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600" name="Line 48"/>
          <p:cNvSpPr>
            <a:spLocks noChangeShapeType="1"/>
          </p:cNvSpPr>
          <p:nvPr/>
        </p:nvSpPr>
        <p:spPr bwMode="auto">
          <a:xfrm flipH="1">
            <a:off x="3276600" y="4025541"/>
            <a:ext cx="1008063" cy="0"/>
          </a:xfrm>
          <a:prstGeom prst="line">
            <a:avLst/>
          </a:prstGeom>
          <a:noFill/>
          <a:ln w="25400">
            <a:solidFill>
              <a:srgbClr val="FF0000"/>
            </a:solidFill>
            <a:round/>
            <a:tailEnd type="triangle" w="med" len="lg"/>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601" name="Line 49"/>
          <p:cNvSpPr>
            <a:spLocks noChangeShapeType="1"/>
          </p:cNvSpPr>
          <p:nvPr/>
        </p:nvSpPr>
        <p:spPr bwMode="auto">
          <a:xfrm flipV="1">
            <a:off x="3308350" y="3717566"/>
            <a:ext cx="541338" cy="4763"/>
          </a:xfrm>
          <a:prstGeom prst="line">
            <a:avLst/>
          </a:prstGeom>
          <a:noFill/>
          <a:ln w="25400">
            <a:solidFill>
              <a:srgbClr val="3366FF"/>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602" name="Line 50"/>
          <p:cNvSpPr>
            <a:spLocks noChangeShapeType="1"/>
          </p:cNvSpPr>
          <p:nvPr/>
        </p:nvSpPr>
        <p:spPr bwMode="auto">
          <a:xfrm flipH="1">
            <a:off x="3851275" y="3717566"/>
            <a:ext cx="0" cy="1296988"/>
          </a:xfrm>
          <a:prstGeom prst="line">
            <a:avLst/>
          </a:prstGeom>
          <a:noFill/>
          <a:ln w="25400">
            <a:solidFill>
              <a:srgbClr val="3366FF"/>
            </a:solidFill>
            <a:round/>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603" name="Line 51"/>
          <p:cNvSpPr>
            <a:spLocks noChangeShapeType="1"/>
          </p:cNvSpPr>
          <p:nvPr/>
        </p:nvSpPr>
        <p:spPr bwMode="auto">
          <a:xfrm flipH="1">
            <a:off x="3276600" y="5014554"/>
            <a:ext cx="576263" cy="0"/>
          </a:xfrm>
          <a:prstGeom prst="line">
            <a:avLst/>
          </a:prstGeom>
          <a:noFill/>
          <a:ln w="25400">
            <a:solidFill>
              <a:srgbClr val="3366FF"/>
            </a:solidFill>
            <a:round/>
            <a:tailEnd type="triangle" w="med" len="lg"/>
          </a:ln>
          <a:extLst>
            <a:ext uri="{909E8E84-426E-40DD-AFC4-6F175D3DCCD1}">
              <a14:hiddenFill xmlns:a14="http://schemas.microsoft.com/office/drawing/2010/main">
                <a:noFill/>
              </a14:hiddenFill>
            </a:ext>
          </a:extLst>
        </p:spPr>
        <p:txBody>
          <a:bodyPr>
            <a:spAutoFit/>
          </a:bodyPr>
          <a:lstStyle/>
          <a:p>
            <a:endParaRPr lang="zh-CN" altLang="en-US">
              <a:cs typeface="Times New Roman" panose="02020603050405020304" pitchFamily="18" charset="0"/>
            </a:endParaRPr>
          </a:p>
        </p:txBody>
      </p:sp>
      <p:sp>
        <p:nvSpPr>
          <p:cNvPr id="23604" name="Rectangle 52"/>
          <p:cNvSpPr>
            <a:spLocks noChangeArrowheads="1"/>
          </p:cNvSpPr>
          <p:nvPr/>
        </p:nvSpPr>
        <p:spPr bwMode="auto">
          <a:xfrm>
            <a:off x="1763713" y="3989029"/>
            <a:ext cx="1512887" cy="4064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solidFill>
                  <a:srgbClr val="FF0000"/>
                </a:solidFill>
                <a:ea typeface="华文细黑" panose="02010600040101010101" pitchFamily="2" charset="-122"/>
                <a:cs typeface="Times New Roman" panose="02020603050405020304" pitchFamily="18" charset="0"/>
              </a:rPr>
              <a:t>{S1}</a:t>
            </a:r>
            <a:endParaRPr lang="en-US" altLang="zh-CN" sz="2000" b="1" i="1">
              <a:solidFill>
                <a:srgbClr val="FF0000"/>
              </a:solidFill>
              <a:ea typeface="华文细黑" panose="02010600040101010101" pitchFamily="2" charset="-122"/>
              <a:cs typeface="Times New Roman" panose="02020603050405020304" pitchFamily="18" charset="0"/>
            </a:endParaRPr>
          </a:p>
        </p:txBody>
      </p:sp>
      <p:sp>
        <p:nvSpPr>
          <p:cNvPr id="23605" name="Text Box 53"/>
          <p:cNvSpPr txBox="1">
            <a:spLocks noChangeArrowheads="1"/>
          </p:cNvSpPr>
          <p:nvPr/>
        </p:nvSpPr>
        <p:spPr bwMode="auto">
          <a:xfrm>
            <a:off x="1692275" y="4520841"/>
            <a:ext cx="10021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solidFill>
                  <a:schemeClr val="tx2"/>
                </a:solidFill>
                <a:ea typeface="华文细黑" panose="02010600040101010101" pitchFamily="2" charset="-122"/>
                <a:cs typeface="Times New Roman" panose="02020603050405020304" pitchFamily="18" charset="0"/>
              </a:rPr>
              <a:t>(j,_,_,q)</a:t>
            </a:r>
            <a:endParaRPr lang="en-US" altLang="zh-CN" sz="2000" b="1" i="1">
              <a:solidFill>
                <a:schemeClr val="tx2"/>
              </a:solidFill>
              <a:ea typeface="华文细黑" panose="02010600040101010101" pitchFamily="2" charset="-122"/>
              <a:cs typeface="Times New Roman" panose="02020603050405020304" pitchFamily="18" charset="0"/>
            </a:endParaRPr>
          </a:p>
        </p:txBody>
      </p:sp>
      <p:sp>
        <p:nvSpPr>
          <p:cNvPr id="23606" name="Rectangle 54"/>
          <p:cNvSpPr>
            <a:spLocks noChangeArrowheads="1"/>
          </p:cNvSpPr>
          <p:nvPr/>
        </p:nvSpPr>
        <p:spPr bwMode="auto">
          <a:xfrm>
            <a:off x="1763713" y="4949466"/>
            <a:ext cx="1512887" cy="4064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solidFill>
                  <a:schemeClr val="accent2"/>
                </a:solidFill>
                <a:ea typeface="华文细黑" panose="02010600040101010101" pitchFamily="2" charset="-122"/>
                <a:cs typeface="Times New Roman" panose="02020603050405020304" pitchFamily="18" charset="0"/>
              </a:rPr>
              <a:t>{S2}</a:t>
            </a:r>
            <a:endParaRPr lang="en-US" altLang="zh-CN" sz="2000" b="1" i="1">
              <a:solidFill>
                <a:schemeClr val="accent2"/>
              </a:solidFill>
              <a:ea typeface="华文细黑" panose="02010600040101010101" pitchFamily="2" charset="-122"/>
              <a:cs typeface="Times New Roman" panose="02020603050405020304" pitchFamily="18" charset="0"/>
            </a:endParaRPr>
          </a:p>
        </p:txBody>
      </p:sp>
      <p:sp>
        <p:nvSpPr>
          <p:cNvPr id="23607" name="Rectangle 55"/>
          <p:cNvSpPr>
            <a:spLocks noChangeArrowheads="1"/>
          </p:cNvSpPr>
          <p:nvPr/>
        </p:nvSpPr>
        <p:spPr bwMode="auto">
          <a:xfrm>
            <a:off x="1763713" y="5435241"/>
            <a:ext cx="1511300" cy="4064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solidFill>
                  <a:schemeClr val="tx2"/>
                </a:solidFill>
                <a:ea typeface="华文细黑" panose="02010600040101010101" pitchFamily="2" charset="-122"/>
                <a:cs typeface="Times New Roman" panose="02020603050405020304" pitchFamily="18" charset="0"/>
              </a:rPr>
              <a:t>{</a:t>
            </a:r>
            <a:r>
              <a:rPr lang="zh-CN" altLang="en-US" sz="2000" b="1" i="1">
                <a:solidFill>
                  <a:schemeClr val="tx2"/>
                </a:solidFill>
                <a:ea typeface="华文细黑" panose="02010600040101010101" pitchFamily="2" charset="-122"/>
                <a:cs typeface="Times New Roman" panose="02020603050405020304" pitchFamily="18" charset="0"/>
              </a:rPr>
              <a:t>下一语句</a:t>
            </a:r>
            <a:r>
              <a:rPr lang="en-US" altLang="zh-CN" sz="2000" b="1" i="1">
                <a:solidFill>
                  <a:schemeClr val="tx2"/>
                </a:solidFill>
                <a:ea typeface="华文细黑" panose="02010600040101010101" pitchFamily="2" charset="-122"/>
                <a:cs typeface="Times New Roman" panose="02020603050405020304" pitchFamily="18" charset="0"/>
              </a:rPr>
              <a:t>}</a:t>
            </a:r>
            <a:endParaRPr lang="en-US" altLang="zh-CN" sz="2000" b="1" i="1">
              <a:solidFill>
                <a:schemeClr val="tx2"/>
              </a:solidFill>
              <a:ea typeface="华文细黑" panose="02010600040101010101" pitchFamily="2" charset="-122"/>
              <a:cs typeface="Times New Roman" panose="02020603050405020304" pitchFamily="18" charset="0"/>
            </a:endParaRPr>
          </a:p>
        </p:txBody>
      </p:sp>
      <p:sp>
        <p:nvSpPr>
          <p:cNvPr id="23611" name="WordArt 59"/>
          <p:cNvSpPr>
            <a:spLocks noChangeArrowheads="1" noChangeShapeType="1" noTextEdit="1"/>
          </p:cNvSpPr>
          <p:nvPr/>
        </p:nvSpPr>
        <p:spPr bwMode="auto">
          <a:xfrm>
            <a:off x="539750" y="333016"/>
            <a:ext cx="5257800" cy="457200"/>
          </a:xfrm>
          <a:prstGeom prst="rect">
            <a:avLst/>
          </a:prstGeom>
        </p:spPr>
        <p:txBody>
          <a:bodyPr wrap="none" fromWordArt="1">
            <a:prstTxWarp prst="textPlain">
              <a:avLst>
                <a:gd name="adj" fmla="val 50000"/>
              </a:avLst>
            </a:prstTxWarp>
          </a:bodyPr>
          <a:lstStyle/>
          <a:p>
            <a:pPr algn="ctr" eaLnBrk="1" hangingPunct="1">
              <a:spcBef>
                <a:spcPct val="50000"/>
              </a:spcBef>
              <a:defRPr/>
            </a:pPr>
            <a:endParaRPr lang="zh-CN" altLang="en-US" sz="3600" kern="10" dirty="0">
              <a:ln w="12700">
                <a:solidFill>
                  <a:srgbClr val="3333CC"/>
                </a:solidFill>
                <a:round/>
              </a:ln>
              <a:solidFill>
                <a:srgbClr val="B2B2B2">
                  <a:alpha val="50000"/>
                </a:srgbClr>
              </a:solidFill>
              <a:ea typeface="华文细黑" panose="02010600040101010101" pitchFamily="2" charset="-122"/>
              <a:cs typeface="Times New Roman" panose="02020603050405020304" pitchFamily="18" charset="0"/>
            </a:endParaRPr>
          </a:p>
        </p:txBody>
      </p:sp>
      <p:sp>
        <p:nvSpPr>
          <p:cNvPr id="2" name="矩形 1"/>
          <p:cNvSpPr/>
          <p:nvPr/>
        </p:nvSpPr>
        <p:spPr>
          <a:xfrm>
            <a:off x="971550" y="260648"/>
            <a:ext cx="4796506" cy="646331"/>
          </a:xfrm>
          <a:prstGeom prst="rect">
            <a:avLst/>
          </a:prstGeom>
        </p:spPr>
        <p:txBody>
          <a:bodyPr wrap="none">
            <a:spAutoFit/>
          </a:bodyPr>
          <a:lstStyle/>
          <a:p>
            <a:r>
              <a:rPr lang="zh-CN" altLang="en-US" sz="3600" dirty="0">
                <a:solidFill>
                  <a:srgbClr val="002060"/>
                </a:solidFill>
                <a:latin typeface="华文细黑" panose="02010600040101010101" pitchFamily="2" charset="-122"/>
                <a:ea typeface="华文细黑" panose="02010600040101010101" pitchFamily="2" charset="-122"/>
              </a:rPr>
              <a:t>一</a:t>
            </a:r>
            <a:r>
              <a:rPr lang="en-US" altLang="zh-CN" sz="3600" dirty="0">
                <a:solidFill>
                  <a:srgbClr val="002060"/>
                </a:solidFill>
                <a:latin typeface="华文细黑" panose="02010600040101010101" pitchFamily="2" charset="-122"/>
                <a:ea typeface="华文细黑" panose="02010600040101010101" pitchFamily="2" charset="-122"/>
              </a:rPr>
              <a:t>.IF</a:t>
            </a:r>
            <a:r>
              <a:rPr lang="zh-CN" altLang="en-US" sz="3600" dirty="0">
                <a:solidFill>
                  <a:srgbClr val="002060"/>
                </a:solidFill>
                <a:latin typeface="华文细黑" panose="02010600040101010101" pitchFamily="2" charset="-122"/>
                <a:ea typeface="华文细黑" panose="02010600040101010101" pitchFamily="2" charset="-122"/>
              </a:rPr>
              <a:t>语句的四元式结构</a:t>
            </a:r>
            <a:endParaRPr lang="zh-CN" altLang="en-US" sz="3600" dirty="0">
              <a:solidFill>
                <a:srgbClr val="002060"/>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93"/>
                                        </p:tgtEl>
                                        <p:attrNameLst>
                                          <p:attrName>style.visibility</p:attrName>
                                        </p:attrNameLst>
                                      </p:cBhvr>
                                      <p:to>
                                        <p:strVal val="visible"/>
                                      </p:to>
                                    </p:set>
                                    <p:animEffect transition="in" filter="fade">
                                      <p:cBhvr>
                                        <p:cTn id="7" dur="2000"/>
                                        <p:tgtEl>
                                          <p:spTgt spid="2359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94"/>
                                        </p:tgtEl>
                                        <p:attrNameLst>
                                          <p:attrName>style.visibility</p:attrName>
                                        </p:attrNameLst>
                                      </p:cBhvr>
                                      <p:to>
                                        <p:strVal val="visible"/>
                                      </p:to>
                                    </p:set>
                                    <p:animEffect transition="in" filter="fade">
                                      <p:cBhvr>
                                        <p:cTn id="10" dur="2000"/>
                                        <p:tgtEl>
                                          <p:spTgt spid="23594"/>
                                        </p:tgtEl>
                                      </p:cBhvr>
                                    </p:animEffect>
                                  </p:childTnLst>
                                </p:cTn>
                              </p:par>
                              <p:par>
                                <p:cTn id="11" presetID="10" presetClass="entr" presetSubtype="0" fill="hold" nodeType="with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2000"/>
                                        <p:tgtEl>
                                          <p:spTgt spid="23595"/>
                                        </p:tgtEl>
                                      </p:cBhvr>
                                    </p:animEffect>
                                  </p:childTnLst>
                                </p:cTn>
                              </p:par>
                              <p:par>
                                <p:cTn id="14" presetID="10" presetClass="entr" presetSubtype="0" fill="hold" nodeType="withEffect">
                                  <p:stCondLst>
                                    <p:cond delay="0"/>
                                  </p:stCondLst>
                                  <p:childTnLst>
                                    <p:set>
                                      <p:cBhvr>
                                        <p:cTn id="15" dur="1" fill="hold">
                                          <p:stCondLst>
                                            <p:cond delay="0"/>
                                          </p:stCondLst>
                                        </p:cTn>
                                        <p:tgtEl>
                                          <p:spTgt spid="23596"/>
                                        </p:tgtEl>
                                        <p:attrNameLst>
                                          <p:attrName>style.visibility</p:attrName>
                                        </p:attrNameLst>
                                      </p:cBhvr>
                                      <p:to>
                                        <p:strVal val="visible"/>
                                      </p:to>
                                    </p:set>
                                    <p:animEffect transition="in" filter="fade">
                                      <p:cBhvr>
                                        <p:cTn id="16" dur="2000"/>
                                        <p:tgtEl>
                                          <p:spTgt spid="23596"/>
                                        </p:tgtEl>
                                      </p:cBhvr>
                                    </p:animEffect>
                                  </p:childTnLst>
                                </p:cTn>
                              </p:par>
                              <p:par>
                                <p:cTn id="17" presetID="10" presetClass="entr" presetSubtype="0" fill="hold" nodeType="withEffect">
                                  <p:stCondLst>
                                    <p:cond delay="0"/>
                                  </p:stCondLst>
                                  <p:childTnLst>
                                    <p:set>
                                      <p:cBhvr>
                                        <p:cTn id="18" dur="1" fill="hold">
                                          <p:stCondLst>
                                            <p:cond delay="0"/>
                                          </p:stCondLst>
                                        </p:cTn>
                                        <p:tgtEl>
                                          <p:spTgt spid="23597"/>
                                        </p:tgtEl>
                                        <p:attrNameLst>
                                          <p:attrName>style.visibility</p:attrName>
                                        </p:attrNameLst>
                                      </p:cBhvr>
                                      <p:to>
                                        <p:strVal val="visible"/>
                                      </p:to>
                                    </p:set>
                                    <p:animEffect transition="in" filter="fade">
                                      <p:cBhvr>
                                        <p:cTn id="19" dur="2000"/>
                                        <p:tgtEl>
                                          <p:spTgt spid="23597"/>
                                        </p:tgtEl>
                                      </p:cBhvr>
                                    </p:animEffect>
                                  </p:childTnLst>
                                </p:cTn>
                              </p:par>
                              <p:par>
                                <p:cTn id="20" presetID="10" presetClass="entr" presetSubtype="0" fill="hold" nodeType="withEffect">
                                  <p:stCondLst>
                                    <p:cond delay="0"/>
                                  </p:stCondLst>
                                  <p:childTnLst>
                                    <p:set>
                                      <p:cBhvr>
                                        <p:cTn id="21" dur="1" fill="hold">
                                          <p:stCondLst>
                                            <p:cond delay="0"/>
                                          </p:stCondLst>
                                        </p:cTn>
                                        <p:tgtEl>
                                          <p:spTgt spid="23598"/>
                                        </p:tgtEl>
                                        <p:attrNameLst>
                                          <p:attrName>style.visibility</p:attrName>
                                        </p:attrNameLst>
                                      </p:cBhvr>
                                      <p:to>
                                        <p:strVal val="visible"/>
                                      </p:to>
                                    </p:set>
                                    <p:animEffect transition="in" filter="fade">
                                      <p:cBhvr>
                                        <p:cTn id="22" dur="2000"/>
                                        <p:tgtEl>
                                          <p:spTgt spid="23598"/>
                                        </p:tgtEl>
                                      </p:cBhvr>
                                    </p:animEffect>
                                  </p:childTnLst>
                                </p:cTn>
                              </p:par>
                              <p:par>
                                <p:cTn id="23" presetID="10" presetClass="entr" presetSubtype="0" fill="hold" nodeType="withEffect">
                                  <p:stCondLst>
                                    <p:cond delay="0"/>
                                  </p:stCondLst>
                                  <p:childTnLst>
                                    <p:set>
                                      <p:cBhvr>
                                        <p:cTn id="24" dur="1" fill="hold">
                                          <p:stCondLst>
                                            <p:cond delay="0"/>
                                          </p:stCondLst>
                                        </p:cTn>
                                        <p:tgtEl>
                                          <p:spTgt spid="23599"/>
                                        </p:tgtEl>
                                        <p:attrNameLst>
                                          <p:attrName>style.visibility</p:attrName>
                                        </p:attrNameLst>
                                      </p:cBhvr>
                                      <p:to>
                                        <p:strVal val="visible"/>
                                      </p:to>
                                    </p:set>
                                    <p:animEffect transition="in" filter="fade">
                                      <p:cBhvr>
                                        <p:cTn id="25" dur="2000"/>
                                        <p:tgtEl>
                                          <p:spTgt spid="23599"/>
                                        </p:tgtEl>
                                      </p:cBhvr>
                                    </p:animEffect>
                                  </p:childTnLst>
                                </p:cTn>
                              </p:par>
                              <p:par>
                                <p:cTn id="26" presetID="10" presetClass="entr" presetSubtype="0" fill="hold" nodeType="withEffect">
                                  <p:stCondLst>
                                    <p:cond delay="0"/>
                                  </p:stCondLst>
                                  <p:childTnLst>
                                    <p:set>
                                      <p:cBhvr>
                                        <p:cTn id="27" dur="1" fill="hold">
                                          <p:stCondLst>
                                            <p:cond delay="0"/>
                                          </p:stCondLst>
                                        </p:cTn>
                                        <p:tgtEl>
                                          <p:spTgt spid="23600"/>
                                        </p:tgtEl>
                                        <p:attrNameLst>
                                          <p:attrName>style.visibility</p:attrName>
                                        </p:attrNameLst>
                                      </p:cBhvr>
                                      <p:to>
                                        <p:strVal val="visible"/>
                                      </p:to>
                                    </p:set>
                                    <p:animEffect transition="in" filter="fade">
                                      <p:cBhvr>
                                        <p:cTn id="28" dur="2000"/>
                                        <p:tgtEl>
                                          <p:spTgt spid="23600"/>
                                        </p:tgtEl>
                                      </p:cBhvr>
                                    </p:animEffect>
                                  </p:childTnLst>
                                </p:cTn>
                              </p:par>
                              <p:par>
                                <p:cTn id="29" presetID="10" presetClass="entr" presetSubtype="0" fill="hold" nodeType="withEffect">
                                  <p:stCondLst>
                                    <p:cond delay="0"/>
                                  </p:stCondLst>
                                  <p:childTnLst>
                                    <p:set>
                                      <p:cBhvr>
                                        <p:cTn id="30" dur="1" fill="hold">
                                          <p:stCondLst>
                                            <p:cond delay="0"/>
                                          </p:stCondLst>
                                        </p:cTn>
                                        <p:tgtEl>
                                          <p:spTgt spid="23601"/>
                                        </p:tgtEl>
                                        <p:attrNameLst>
                                          <p:attrName>style.visibility</p:attrName>
                                        </p:attrNameLst>
                                      </p:cBhvr>
                                      <p:to>
                                        <p:strVal val="visible"/>
                                      </p:to>
                                    </p:set>
                                    <p:animEffect transition="in" filter="fade">
                                      <p:cBhvr>
                                        <p:cTn id="31" dur="2000"/>
                                        <p:tgtEl>
                                          <p:spTgt spid="23601"/>
                                        </p:tgtEl>
                                      </p:cBhvr>
                                    </p:animEffect>
                                  </p:childTnLst>
                                </p:cTn>
                              </p:par>
                              <p:par>
                                <p:cTn id="32" presetID="10" presetClass="entr" presetSubtype="0" fill="hold" nodeType="withEffect">
                                  <p:stCondLst>
                                    <p:cond delay="0"/>
                                  </p:stCondLst>
                                  <p:childTnLst>
                                    <p:set>
                                      <p:cBhvr>
                                        <p:cTn id="33" dur="1" fill="hold">
                                          <p:stCondLst>
                                            <p:cond delay="0"/>
                                          </p:stCondLst>
                                        </p:cTn>
                                        <p:tgtEl>
                                          <p:spTgt spid="23602"/>
                                        </p:tgtEl>
                                        <p:attrNameLst>
                                          <p:attrName>style.visibility</p:attrName>
                                        </p:attrNameLst>
                                      </p:cBhvr>
                                      <p:to>
                                        <p:strVal val="visible"/>
                                      </p:to>
                                    </p:set>
                                    <p:animEffect transition="in" filter="fade">
                                      <p:cBhvr>
                                        <p:cTn id="34" dur="2000"/>
                                        <p:tgtEl>
                                          <p:spTgt spid="23602"/>
                                        </p:tgtEl>
                                      </p:cBhvr>
                                    </p:animEffect>
                                  </p:childTnLst>
                                </p:cTn>
                              </p:par>
                              <p:par>
                                <p:cTn id="35" presetID="10" presetClass="entr" presetSubtype="0" fill="hold" nodeType="withEffect">
                                  <p:stCondLst>
                                    <p:cond delay="0"/>
                                  </p:stCondLst>
                                  <p:childTnLst>
                                    <p:set>
                                      <p:cBhvr>
                                        <p:cTn id="36" dur="1" fill="hold">
                                          <p:stCondLst>
                                            <p:cond delay="0"/>
                                          </p:stCondLst>
                                        </p:cTn>
                                        <p:tgtEl>
                                          <p:spTgt spid="23603"/>
                                        </p:tgtEl>
                                        <p:attrNameLst>
                                          <p:attrName>style.visibility</p:attrName>
                                        </p:attrNameLst>
                                      </p:cBhvr>
                                      <p:to>
                                        <p:strVal val="visible"/>
                                      </p:to>
                                    </p:set>
                                    <p:animEffect transition="in" filter="fade">
                                      <p:cBhvr>
                                        <p:cTn id="37" dur="2000"/>
                                        <p:tgtEl>
                                          <p:spTgt spid="2360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604"/>
                                        </p:tgtEl>
                                        <p:attrNameLst>
                                          <p:attrName>style.visibility</p:attrName>
                                        </p:attrNameLst>
                                      </p:cBhvr>
                                      <p:to>
                                        <p:strVal val="visible"/>
                                      </p:to>
                                    </p:set>
                                    <p:animEffect transition="in" filter="fade">
                                      <p:cBhvr>
                                        <p:cTn id="40" dur="2000"/>
                                        <p:tgtEl>
                                          <p:spTgt spid="236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605"/>
                                        </p:tgtEl>
                                        <p:attrNameLst>
                                          <p:attrName>style.visibility</p:attrName>
                                        </p:attrNameLst>
                                      </p:cBhvr>
                                      <p:to>
                                        <p:strVal val="visible"/>
                                      </p:to>
                                    </p:set>
                                    <p:animEffect transition="in" filter="fade">
                                      <p:cBhvr>
                                        <p:cTn id="43" dur="2000"/>
                                        <p:tgtEl>
                                          <p:spTgt spid="2360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606"/>
                                        </p:tgtEl>
                                        <p:attrNameLst>
                                          <p:attrName>style.visibility</p:attrName>
                                        </p:attrNameLst>
                                      </p:cBhvr>
                                      <p:to>
                                        <p:strVal val="visible"/>
                                      </p:to>
                                    </p:set>
                                    <p:animEffect transition="in" filter="fade">
                                      <p:cBhvr>
                                        <p:cTn id="46" dur="2000"/>
                                        <p:tgtEl>
                                          <p:spTgt spid="2360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607"/>
                                        </p:tgtEl>
                                        <p:attrNameLst>
                                          <p:attrName>style.visibility</p:attrName>
                                        </p:attrNameLst>
                                      </p:cBhvr>
                                      <p:to>
                                        <p:strVal val="visible"/>
                                      </p:to>
                                    </p:set>
                                    <p:animEffect transition="in" filter="fade">
                                      <p:cBhvr>
                                        <p:cTn id="49" dur="2000"/>
                                        <p:tgtEl>
                                          <p:spTgt spid="2360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3577"/>
                                        </p:tgtEl>
                                        <p:attrNameLst>
                                          <p:attrName>style.visibility</p:attrName>
                                        </p:attrNameLst>
                                      </p:cBhvr>
                                      <p:to>
                                        <p:strVal val="visible"/>
                                      </p:to>
                                    </p:set>
                                    <p:animEffect transition="in" filter="fade">
                                      <p:cBhvr>
                                        <p:cTn id="54" dur="2000"/>
                                        <p:tgtEl>
                                          <p:spTgt spid="235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578"/>
                                        </p:tgtEl>
                                        <p:attrNameLst>
                                          <p:attrName>style.visibility</p:attrName>
                                        </p:attrNameLst>
                                      </p:cBhvr>
                                      <p:to>
                                        <p:strVal val="visible"/>
                                      </p:to>
                                    </p:set>
                                    <p:animEffect transition="in" filter="fade">
                                      <p:cBhvr>
                                        <p:cTn id="57" dur="2000"/>
                                        <p:tgtEl>
                                          <p:spTgt spid="23578"/>
                                        </p:tgtEl>
                                      </p:cBhvr>
                                    </p:animEffect>
                                  </p:childTnLst>
                                </p:cTn>
                              </p:par>
                              <p:par>
                                <p:cTn id="58" presetID="10" presetClass="entr" presetSubtype="0" fill="hold" nodeType="withEffect">
                                  <p:stCondLst>
                                    <p:cond delay="0"/>
                                  </p:stCondLst>
                                  <p:childTnLst>
                                    <p:set>
                                      <p:cBhvr>
                                        <p:cTn id="59" dur="1" fill="hold">
                                          <p:stCondLst>
                                            <p:cond delay="0"/>
                                          </p:stCondLst>
                                        </p:cTn>
                                        <p:tgtEl>
                                          <p:spTgt spid="23579"/>
                                        </p:tgtEl>
                                        <p:attrNameLst>
                                          <p:attrName>style.visibility</p:attrName>
                                        </p:attrNameLst>
                                      </p:cBhvr>
                                      <p:to>
                                        <p:strVal val="visible"/>
                                      </p:to>
                                    </p:set>
                                    <p:animEffect transition="in" filter="fade">
                                      <p:cBhvr>
                                        <p:cTn id="60" dur="2000"/>
                                        <p:tgtEl>
                                          <p:spTgt spid="23579"/>
                                        </p:tgtEl>
                                      </p:cBhvr>
                                    </p:animEffect>
                                  </p:childTnLst>
                                </p:cTn>
                              </p:par>
                              <p:par>
                                <p:cTn id="61" presetID="10" presetClass="entr" presetSubtype="0" fill="hold" nodeType="withEffect">
                                  <p:stCondLst>
                                    <p:cond delay="0"/>
                                  </p:stCondLst>
                                  <p:childTnLst>
                                    <p:set>
                                      <p:cBhvr>
                                        <p:cTn id="62" dur="1" fill="hold">
                                          <p:stCondLst>
                                            <p:cond delay="0"/>
                                          </p:stCondLst>
                                        </p:cTn>
                                        <p:tgtEl>
                                          <p:spTgt spid="23580"/>
                                        </p:tgtEl>
                                        <p:attrNameLst>
                                          <p:attrName>style.visibility</p:attrName>
                                        </p:attrNameLst>
                                      </p:cBhvr>
                                      <p:to>
                                        <p:strVal val="visible"/>
                                      </p:to>
                                    </p:set>
                                    <p:animEffect transition="in" filter="fade">
                                      <p:cBhvr>
                                        <p:cTn id="63" dur="2000"/>
                                        <p:tgtEl>
                                          <p:spTgt spid="23580"/>
                                        </p:tgtEl>
                                      </p:cBhvr>
                                    </p:animEffect>
                                  </p:childTnLst>
                                </p:cTn>
                              </p:par>
                              <p:par>
                                <p:cTn id="64" presetID="10" presetClass="entr" presetSubtype="0" fill="hold" nodeType="withEffect">
                                  <p:stCondLst>
                                    <p:cond delay="0"/>
                                  </p:stCondLst>
                                  <p:childTnLst>
                                    <p:set>
                                      <p:cBhvr>
                                        <p:cTn id="65" dur="1" fill="hold">
                                          <p:stCondLst>
                                            <p:cond delay="0"/>
                                          </p:stCondLst>
                                        </p:cTn>
                                        <p:tgtEl>
                                          <p:spTgt spid="23581"/>
                                        </p:tgtEl>
                                        <p:attrNameLst>
                                          <p:attrName>style.visibility</p:attrName>
                                        </p:attrNameLst>
                                      </p:cBhvr>
                                      <p:to>
                                        <p:strVal val="visible"/>
                                      </p:to>
                                    </p:set>
                                    <p:animEffect transition="in" filter="fade">
                                      <p:cBhvr>
                                        <p:cTn id="66" dur="2000"/>
                                        <p:tgtEl>
                                          <p:spTgt spid="23581"/>
                                        </p:tgtEl>
                                      </p:cBhvr>
                                    </p:animEffect>
                                  </p:childTnLst>
                                </p:cTn>
                              </p:par>
                              <p:par>
                                <p:cTn id="67" presetID="10" presetClass="entr" presetSubtype="0" fill="hold" nodeType="withEffect">
                                  <p:stCondLst>
                                    <p:cond delay="0"/>
                                  </p:stCondLst>
                                  <p:childTnLst>
                                    <p:set>
                                      <p:cBhvr>
                                        <p:cTn id="68" dur="1" fill="hold">
                                          <p:stCondLst>
                                            <p:cond delay="0"/>
                                          </p:stCondLst>
                                        </p:cTn>
                                        <p:tgtEl>
                                          <p:spTgt spid="23582"/>
                                        </p:tgtEl>
                                        <p:attrNameLst>
                                          <p:attrName>style.visibility</p:attrName>
                                        </p:attrNameLst>
                                      </p:cBhvr>
                                      <p:to>
                                        <p:strVal val="visible"/>
                                      </p:to>
                                    </p:set>
                                    <p:animEffect transition="in" filter="fade">
                                      <p:cBhvr>
                                        <p:cTn id="69" dur="2000"/>
                                        <p:tgtEl>
                                          <p:spTgt spid="23582"/>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23583"/>
                                        </p:tgtEl>
                                        <p:attrNameLst>
                                          <p:attrName>style.visibility</p:attrName>
                                        </p:attrNameLst>
                                      </p:cBhvr>
                                      <p:to>
                                        <p:strVal val="visible"/>
                                      </p:to>
                                    </p:set>
                                    <p:animEffect transition="in" filter="checkerboard(across)">
                                      <p:cBhvr>
                                        <p:cTn id="74" dur="500"/>
                                        <p:tgtEl>
                                          <p:spTgt spid="23583"/>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23584"/>
                                        </p:tgtEl>
                                        <p:attrNameLst>
                                          <p:attrName>style.visibility</p:attrName>
                                        </p:attrNameLst>
                                      </p:cBhvr>
                                      <p:to>
                                        <p:strVal val="visible"/>
                                      </p:to>
                                    </p:set>
                                    <p:animEffect transition="in" filter="checkerboard(across)">
                                      <p:cBhvr>
                                        <p:cTn id="77" dur="500"/>
                                        <p:tgtEl>
                                          <p:spTgt spid="23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7" grpId="0"/>
      <p:bldP spid="23578" grpId="0" animBg="1"/>
      <p:bldP spid="23583" grpId="0"/>
      <p:bldP spid="23584" grpId="0"/>
      <p:bldP spid="23593" grpId="0" animBg="1"/>
      <p:bldP spid="23594" grpId="0"/>
      <p:bldP spid="23604" grpId="0" animBg="1"/>
      <p:bldP spid="23605" grpId="0"/>
      <p:bldP spid="23606" grpId="0" animBg="1"/>
      <p:bldP spid="2360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107504" y="3282157"/>
            <a:ext cx="8479160" cy="156368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69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F5E8F35-89CB-4474-BFF0-6613EC16183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66916" name="AutoShape 3"/>
          <p:cNvSpPr>
            <a:spLocks noChangeAspect="1" noChangeArrowheads="1"/>
          </p:cNvSpPr>
          <p:nvPr/>
        </p:nvSpPr>
        <p:spPr bwMode="auto">
          <a:xfrm>
            <a:off x="1763713" y="1125538"/>
            <a:ext cx="489743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166917" name="Text Box 4"/>
          <p:cNvSpPr txBox="1">
            <a:spLocks noChangeArrowheads="1"/>
          </p:cNvSpPr>
          <p:nvPr/>
        </p:nvSpPr>
        <p:spPr bwMode="auto">
          <a:xfrm>
            <a:off x="1116013" y="263683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Arial" panose="020B0604020202020204" pitchFamily="34" charset="0"/>
                <a:ea typeface="华文细黑" panose="02010600040101010101" pitchFamily="2" charset="-122"/>
              </a:rPr>
              <a:t>Ｆ</a:t>
            </a:r>
            <a:endParaRPr lang="zh-CN" altLang="en-US" sz="2400">
              <a:latin typeface="Arial" panose="020B0604020202020204" pitchFamily="34" charset="0"/>
              <a:ea typeface="华文细黑" panose="02010600040101010101" pitchFamily="2" charset="-122"/>
            </a:endParaRPr>
          </a:p>
        </p:txBody>
      </p:sp>
      <p:grpSp>
        <p:nvGrpSpPr>
          <p:cNvPr id="166918" name="Group 5"/>
          <p:cNvGrpSpPr/>
          <p:nvPr/>
        </p:nvGrpSpPr>
        <p:grpSpPr bwMode="auto">
          <a:xfrm>
            <a:off x="1331913" y="1412875"/>
            <a:ext cx="2449512" cy="2374900"/>
            <a:chOff x="1066" y="346"/>
            <a:chExt cx="1543" cy="1496"/>
          </a:xfrm>
        </p:grpSpPr>
        <p:sp>
          <p:nvSpPr>
            <p:cNvPr id="166936" name="Text Box 6"/>
            <p:cNvSpPr txBox="1">
              <a:spLocks noChangeArrowheads="1"/>
            </p:cNvSpPr>
            <p:nvPr/>
          </p:nvSpPr>
          <p:spPr bwMode="auto">
            <a:xfrm>
              <a:off x="1461" y="714"/>
              <a:ext cx="871" cy="301"/>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ea typeface="华文细黑" panose="02010600040101010101" pitchFamily="2" charset="-122"/>
                </a:rPr>
                <a:t>E</a:t>
              </a:r>
              <a:r>
                <a:rPr lang="zh-CN" altLang="en-US" sz="2400">
                  <a:ea typeface="华文细黑" panose="02010600040101010101" pitchFamily="2" charset="-122"/>
                </a:rPr>
                <a:t>的代码</a:t>
              </a:r>
              <a:endParaRPr lang="zh-CN" altLang="en-US" sz="2400">
                <a:latin typeface="Arial" panose="020B0604020202020204" pitchFamily="34" charset="0"/>
                <a:ea typeface="华文细黑" panose="02010600040101010101" pitchFamily="2" charset="-122"/>
              </a:endParaRPr>
            </a:p>
          </p:txBody>
        </p:sp>
        <p:sp>
          <p:nvSpPr>
            <p:cNvPr id="166937" name="Text Box 7"/>
            <p:cNvSpPr txBox="1">
              <a:spLocks noChangeArrowheads="1"/>
            </p:cNvSpPr>
            <p:nvPr/>
          </p:nvSpPr>
          <p:spPr bwMode="auto">
            <a:xfrm>
              <a:off x="1471" y="1451"/>
              <a:ext cx="910" cy="301"/>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ea typeface="华文细黑" panose="02010600040101010101" pitchFamily="2" charset="-122"/>
                </a:rPr>
                <a:t>S</a:t>
              </a:r>
              <a:r>
                <a:rPr lang="en-US" altLang="zh-CN" sz="2400" baseline="-25000">
                  <a:ea typeface="华文细黑" panose="02010600040101010101" pitchFamily="2" charset="-122"/>
                </a:rPr>
                <a:t>1</a:t>
              </a:r>
              <a:r>
                <a:rPr lang="zh-CN" altLang="en-US" sz="2400">
                  <a:ea typeface="华文细黑" panose="02010600040101010101" pitchFamily="2" charset="-122"/>
                </a:rPr>
                <a:t>的代码</a:t>
              </a:r>
              <a:endParaRPr lang="zh-CN" altLang="en-US" sz="2400">
                <a:latin typeface="Arial" panose="020B0604020202020204" pitchFamily="34" charset="0"/>
                <a:ea typeface="华文细黑" panose="02010600040101010101" pitchFamily="2" charset="-122"/>
              </a:endParaRPr>
            </a:p>
          </p:txBody>
        </p:sp>
        <p:cxnSp>
          <p:nvCxnSpPr>
            <p:cNvPr id="166938" name="AutoShape 8"/>
            <p:cNvCxnSpPr>
              <a:cxnSpLocks noChangeShapeType="1"/>
              <a:stCxn id="166936" idx="3"/>
              <a:endCxn id="166937" idx="3"/>
            </p:cNvCxnSpPr>
            <p:nvPr/>
          </p:nvCxnSpPr>
          <p:spPr bwMode="auto">
            <a:xfrm>
              <a:off x="2332" y="865"/>
              <a:ext cx="49" cy="737"/>
            </a:xfrm>
            <a:prstGeom prst="bentConnector3">
              <a:avLst>
                <a:gd name="adj1" fmla="val 393880"/>
              </a:avLst>
            </a:prstGeom>
            <a:noFill/>
            <a:ln w="9525">
              <a:solidFill>
                <a:srgbClr val="000000"/>
              </a:solidFill>
              <a:miter lim="800000"/>
              <a:tailEnd type="triangle" w="med" len="med"/>
            </a:ln>
            <a:extLst>
              <a:ext uri="{909E8E84-426E-40DD-AFC4-6F175D3DCCD1}">
                <a14:hiddenFill xmlns:a14="http://schemas.microsoft.com/office/drawing/2010/main">
                  <a:noFill/>
                </a14:hiddenFill>
              </a:ext>
            </a:extLst>
          </p:spPr>
        </p:cxnSp>
        <p:sp>
          <p:nvSpPr>
            <p:cNvPr id="166939" name="Line 9"/>
            <p:cNvSpPr>
              <a:spLocks noChangeShapeType="1"/>
            </p:cNvSpPr>
            <p:nvPr/>
          </p:nvSpPr>
          <p:spPr bwMode="auto">
            <a:xfrm flipH="1">
              <a:off x="1247" y="845"/>
              <a:ext cx="1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0" name="Line 10"/>
            <p:cNvSpPr>
              <a:spLocks noChangeShapeType="1"/>
            </p:cNvSpPr>
            <p:nvPr/>
          </p:nvSpPr>
          <p:spPr bwMode="auto">
            <a:xfrm>
              <a:off x="1247" y="845"/>
              <a:ext cx="0" cy="99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1" name="Line 11"/>
            <p:cNvSpPr>
              <a:spLocks noChangeShapeType="1"/>
            </p:cNvSpPr>
            <p:nvPr/>
          </p:nvSpPr>
          <p:spPr bwMode="auto">
            <a:xfrm>
              <a:off x="1247" y="1842"/>
              <a:ext cx="18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6942" name="Text Box 12"/>
            <p:cNvSpPr txBox="1">
              <a:spLocks noChangeArrowheads="1"/>
            </p:cNvSpPr>
            <p:nvPr/>
          </p:nvSpPr>
          <p:spPr bwMode="auto">
            <a:xfrm>
              <a:off x="2245" y="1026"/>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Arial" panose="020B0604020202020204" pitchFamily="34" charset="0"/>
                  <a:ea typeface="华文细黑" panose="02010600040101010101" pitchFamily="2" charset="-122"/>
                </a:rPr>
                <a:t>Ｔ</a:t>
              </a:r>
              <a:endParaRPr lang="zh-CN" altLang="en-US" sz="2400">
                <a:latin typeface="Arial" panose="020B0604020202020204" pitchFamily="34" charset="0"/>
                <a:ea typeface="华文细黑" panose="02010600040101010101" pitchFamily="2" charset="-122"/>
              </a:endParaRPr>
            </a:p>
          </p:txBody>
        </p:sp>
        <p:sp>
          <p:nvSpPr>
            <p:cNvPr id="166943" name="Rectangle 13"/>
            <p:cNvSpPr>
              <a:spLocks noChangeArrowheads="1"/>
            </p:cNvSpPr>
            <p:nvPr/>
          </p:nvSpPr>
          <p:spPr bwMode="auto">
            <a:xfrm>
              <a:off x="1066" y="346"/>
              <a:ext cx="1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latin typeface="Arial" panose="020B0604020202020204" pitchFamily="34" charset="0"/>
                  <a:ea typeface="华文细黑" panose="02010600040101010101" pitchFamily="2" charset="-122"/>
                </a:rPr>
                <a:t>　</a:t>
              </a:r>
              <a:r>
                <a:rPr lang="zh-CN" altLang="en-US" sz="2400">
                  <a:latin typeface="Arial" panose="020B0604020202020204" pitchFamily="34" charset="0"/>
                  <a:ea typeface="华文细黑" panose="02010600040101010101" pitchFamily="2" charset="-122"/>
                </a:rPr>
                <a:t>　</a:t>
              </a:r>
              <a:r>
                <a:rPr lang="en-US" altLang="zh-CN" sz="2400">
                  <a:latin typeface="Arial" panose="020B0604020202020204" pitchFamily="34" charset="0"/>
                  <a:ea typeface="华文细黑" panose="02010600040101010101" pitchFamily="2" charset="-122"/>
                </a:rPr>
                <a:t>if E then S</a:t>
              </a:r>
              <a:r>
                <a:rPr lang="en-US" altLang="zh-CN" sz="2400" baseline="-25000">
                  <a:latin typeface="Arial" panose="020B0604020202020204" pitchFamily="34" charset="0"/>
                  <a:ea typeface="华文细黑" panose="02010600040101010101" pitchFamily="2" charset="-122"/>
                </a:rPr>
                <a:t>1</a:t>
              </a:r>
              <a:endParaRPr lang="en-US" altLang="zh-CN" sz="2400" baseline="-25000">
                <a:latin typeface="Arial" panose="020B0604020202020204" pitchFamily="34" charset="0"/>
                <a:ea typeface="华文细黑" panose="02010600040101010101" pitchFamily="2" charset="-122"/>
              </a:endParaRPr>
            </a:p>
          </p:txBody>
        </p:sp>
      </p:grpSp>
      <p:grpSp>
        <p:nvGrpSpPr>
          <p:cNvPr id="166919" name="Group 14"/>
          <p:cNvGrpSpPr/>
          <p:nvPr/>
        </p:nvGrpSpPr>
        <p:grpSpPr bwMode="auto">
          <a:xfrm>
            <a:off x="4716463" y="1412875"/>
            <a:ext cx="3240087" cy="4073525"/>
            <a:chOff x="2699" y="255"/>
            <a:chExt cx="2041" cy="2566"/>
          </a:xfrm>
        </p:grpSpPr>
        <p:sp>
          <p:nvSpPr>
            <p:cNvPr id="166922" name="Text Box 15"/>
            <p:cNvSpPr txBox="1">
              <a:spLocks noChangeArrowheads="1"/>
            </p:cNvSpPr>
            <p:nvPr/>
          </p:nvSpPr>
          <p:spPr bwMode="auto">
            <a:xfrm>
              <a:off x="3198" y="663"/>
              <a:ext cx="870" cy="298"/>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ea typeface="华文细黑" panose="02010600040101010101" pitchFamily="2" charset="-122"/>
                </a:rPr>
                <a:t>E</a:t>
              </a:r>
              <a:r>
                <a:rPr lang="zh-CN" altLang="en-US" sz="2400">
                  <a:ea typeface="华文细黑" panose="02010600040101010101" pitchFamily="2" charset="-122"/>
                </a:rPr>
                <a:t>的代码</a:t>
              </a:r>
              <a:endParaRPr lang="zh-CN" altLang="en-US" sz="2400">
                <a:latin typeface="Arial" panose="020B0604020202020204" pitchFamily="34" charset="0"/>
                <a:ea typeface="华文细黑" panose="02010600040101010101" pitchFamily="2" charset="-122"/>
              </a:endParaRPr>
            </a:p>
          </p:txBody>
        </p:sp>
        <p:sp>
          <p:nvSpPr>
            <p:cNvPr id="166923" name="Text Box 16"/>
            <p:cNvSpPr txBox="1">
              <a:spLocks noChangeArrowheads="1"/>
            </p:cNvSpPr>
            <p:nvPr/>
          </p:nvSpPr>
          <p:spPr bwMode="auto">
            <a:xfrm>
              <a:off x="3107" y="1253"/>
              <a:ext cx="998" cy="363"/>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ea typeface="华文细黑" panose="02010600040101010101" pitchFamily="2" charset="-122"/>
                </a:rPr>
                <a:t>S</a:t>
              </a:r>
              <a:r>
                <a:rPr lang="en-US" altLang="zh-CN" sz="2400" baseline="-25000">
                  <a:ea typeface="华文细黑" panose="02010600040101010101" pitchFamily="2" charset="-122"/>
                </a:rPr>
                <a:t>1</a:t>
              </a:r>
              <a:r>
                <a:rPr lang="zh-CN" altLang="en-US" sz="2400">
                  <a:ea typeface="华文细黑" panose="02010600040101010101" pitchFamily="2" charset="-122"/>
                </a:rPr>
                <a:t>的代码</a:t>
              </a:r>
              <a:endParaRPr lang="zh-CN" altLang="en-US" sz="2400">
                <a:latin typeface="Arial" panose="020B0604020202020204" pitchFamily="34" charset="0"/>
                <a:ea typeface="华文细黑" panose="02010600040101010101" pitchFamily="2" charset="-122"/>
              </a:endParaRPr>
            </a:p>
          </p:txBody>
        </p:sp>
        <p:sp>
          <p:nvSpPr>
            <p:cNvPr id="166924" name="Text Box 17"/>
            <p:cNvSpPr txBox="1">
              <a:spLocks noChangeArrowheads="1"/>
            </p:cNvSpPr>
            <p:nvPr/>
          </p:nvSpPr>
          <p:spPr bwMode="auto">
            <a:xfrm>
              <a:off x="3107" y="2069"/>
              <a:ext cx="952" cy="274"/>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ea typeface="华文细黑" panose="02010600040101010101" pitchFamily="2" charset="-122"/>
                </a:rPr>
                <a:t>S</a:t>
              </a:r>
              <a:r>
                <a:rPr lang="en-US" altLang="zh-CN" sz="2400" baseline="-25000">
                  <a:ea typeface="华文细黑" panose="02010600040101010101" pitchFamily="2" charset="-122"/>
                </a:rPr>
                <a:t>2</a:t>
              </a:r>
              <a:r>
                <a:rPr lang="zh-CN" altLang="en-US" sz="2400">
                  <a:ea typeface="华文细黑" panose="02010600040101010101" pitchFamily="2" charset="-122"/>
                </a:rPr>
                <a:t>的代码</a:t>
              </a:r>
              <a:endParaRPr lang="zh-CN" altLang="en-US" sz="2400">
                <a:latin typeface="Arial" panose="020B0604020202020204" pitchFamily="34" charset="0"/>
                <a:ea typeface="华文细黑" panose="02010600040101010101" pitchFamily="2" charset="-122"/>
              </a:endParaRPr>
            </a:p>
          </p:txBody>
        </p:sp>
        <p:cxnSp>
          <p:nvCxnSpPr>
            <p:cNvPr id="166925" name="AutoShape 18"/>
            <p:cNvCxnSpPr>
              <a:cxnSpLocks noChangeShapeType="1"/>
              <a:stCxn id="166926" idx="3"/>
            </p:cNvCxnSpPr>
            <p:nvPr/>
          </p:nvCxnSpPr>
          <p:spPr bwMode="auto">
            <a:xfrm flipH="1">
              <a:off x="4042" y="1889"/>
              <a:ext cx="10" cy="733"/>
            </a:xfrm>
            <a:prstGeom prst="bentConnector4">
              <a:avLst>
                <a:gd name="adj1" fmla="val -1800000"/>
                <a:gd name="adj2" fmla="val 98208"/>
              </a:avLst>
            </a:prstGeom>
            <a:noFill/>
            <a:ln w="9525">
              <a:solidFill>
                <a:srgbClr val="000000"/>
              </a:solidFill>
              <a:miter lim="800000"/>
              <a:tailEnd type="triangle" w="med" len="med"/>
            </a:ln>
            <a:extLst>
              <a:ext uri="{909E8E84-426E-40DD-AFC4-6F175D3DCCD1}">
                <a14:hiddenFill xmlns:a14="http://schemas.microsoft.com/office/drawing/2010/main">
                  <a:noFill/>
                </a14:hiddenFill>
              </a:ext>
            </a:extLst>
          </p:spPr>
        </p:cxnSp>
        <p:sp>
          <p:nvSpPr>
            <p:cNvPr id="166926" name="Text Box 19"/>
            <p:cNvSpPr txBox="1">
              <a:spLocks noChangeArrowheads="1"/>
            </p:cNvSpPr>
            <p:nvPr/>
          </p:nvSpPr>
          <p:spPr bwMode="auto">
            <a:xfrm>
              <a:off x="3152" y="1752"/>
              <a:ext cx="9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ea typeface="华文细黑" panose="02010600040101010101" pitchFamily="2" charset="-122"/>
                </a:rPr>
                <a:t>Jump L1</a:t>
              </a:r>
              <a:endParaRPr lang="en-US" altLang="zh-CN" sz="2400">
                <a:latin typeface="Arial" panose="020B0604020202020204" pitchFamily="34" charset="0"/>
                <a:ea typeface="华文细黑" panose="02010600040101010101" pitchFamily="2" charset="-122"/>
              </a:endParaRPr>
            </a:p>
          </p:txBody>
        </p:sp>
        <p:sp>
          <p:nvSpPr>
            <p:cNvPr id="166927" name="Text Box 20"/>
            <p:cNvSpPr txBox="1">
              <a:spLocks noChangeArrowheads="1"/>
            </p:cNvSpPr>
            <p:nvPr/>
          </p:nvSpPr>
          <p:spPr bwMode="auto">
            <a:xfrm>
              <a:off x="3107" y="2478"/>
              <a:ext cx="890" cy="311"/>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ea typeface="华文细黑" panose="02010600040101010101" pitchFamily="2" charset="-122"/>
                </a:rPr>
                <a:t>……</a:t>
              </a:r>
              <a:endParaRPr lang="en-US" altLang="zh-CN" sz="1800" dirty="0">
                <a:latin typeface="Arial" panose="020B0604020202020204" pitchFamily="34" charset="0"/>
                <a:ea typeface="华文细黑" panose="02010600040101010101" pitchFamily="2" charset="-122"/>
              </a:endParaRPr>
            </a:p>
          </p:txBody>
        </p:sp>
        <p:sp>
          <p:nvSpPr>
            <p:cNvPr id="166928" name="Text Box 21"/>
            <p:cNvSpPr txBox="1">
              <a:spLocks noChangeArrowheads="1"/>
            </p:cNvSpPr>
            <p:nvPr/>
          </p:nvSpPr>
          <p:spPr bwMode="auto">
            <a:xfrm>
              <a:off x="2699" y="2523"/>
              <a:ext cx="379"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a:ea typeface="华文细黑" panose="02010600040101010101" pitchFamily="2" charset="-122"/>
                </a:rPr>
                <a:t>L1:</a:t>
              </a:r>
              <a:endParaRPr lang="en-US" altLang="zh-CN" sz="2400">
                <a:ea typeface="华文细黑" panose="02010600040101010101" pitchFamily="2" charset="-122"/>
              </a:endParaRPr>
            </a:p>
            <a:p>
              <a:pPr eaLnBrk="1" hangingPunct="1"/>
              <a:endParaRPr lang="zh-CN" altLang="en-US" sz="2400">
                <a:latin typeface="Arial" panose="020B0604020202020204" pitchFamily="34" charset="0"/>
                <a:ea typeface="华文细黑" panose="02010600040101010101" pitchFamily="2" charset="-122"/>
              </a:endParaRPr>
            </a:p>
          </p:txBody>
        </p:sp>
        <p:cxnSp>
          <p:nvCxnSpPr>
            <p:cNvPr id="166929" name="AutoShape 22"/>
            <p:cNvCxnSpPr>
              <a:cxnSpLocks noChangeShapeType="1"/>
            </p:cNvCxnSpPr>
            <p:nvPr/>
          </p:nvCxnSpPr>
          <p:spPr bwMode="auto">
            <a:xfrm>
              <a:off x="4076" y="759"/>
              <a:ext cx="49" cy="737"/>
            </a:xfrm>
            <a:prstGeom prst="bentConnector3">
              <a:avLst>
                <a:gd name="adj1" fmla="val 393880"/>
              </a:avLst>
            </a:prstGeom>
            <a:noFill/>
            <a:ln w="9525">
              <a:solidFill>
                <a:srgbClr val="000000"/>
              </a:solidFill>
              <a:miter lim="800000"/>
              <a:tailEnd type="triangle" w="med" len="med"/>
            </a:ln>
            <a:extLst>
              <a:ext uri="{909E8E84-426E-40DD-AFC4-6F175D3DCCD1}">
                <a14:hiddenFill xmlns:a14="http://schemas.microsoft.com/office/drawing/2010/main">
                  <a:noFill/>
                </a14:hiddenFill>
              </a:ext>
            </a:extLst>
          </p:spPr>
        </p:cxnSp>
        <p:sp>
          <p:nvSpPr>
            <p:cNvPr id="166930" name="Text Box 23"/>
            <p:cNvSpPr txBox="1">
              <a:spLocks noChangeArrowheads="1"/>
            </p:cNvSpPr>
            <p:nvPr/>
          </p:nvSpPr>
          <p:spPr bwMode="auto">
            <a:xfrm>
              <a:off x="4332" y="935"/>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Arial" panose="020B0604020202020204" pitchFamily="34" charset="0"/>
                  <a:ea typeface="华文细黑" panose="02010600040101010101" pitchFamily="2" charset="-122"/>
                </a:rPr>
                <a:t>Ｔ</a:t>
              </a:r>
              <a:endParaRPr lang="zh-CN" altLang="en-US" sz="2400">
                <a:latin typeface="Arial" panose="020B0604020202020204" pitchFamily="34" charset="0"/>
                <a:ea typeface="华文细黑" panose="02010600040101010101" pitchFamily="2" charset="-122"/>
              </a:endParaRPr>
            </a:p>
          </p:txBody>
        </p:sp>
        <p:sp>
          <p:nvSpPr>
            <p:cNvPr id="166931" name="Line 24"/>
            <p:cNvSpPr>
              <a:spLocks noChangeShapeType="1"/>
            </p:cNvSpPr>
            <p:nvPr/>
          </p:nvSpPr>
          <p:spPr bwMode="auto">
            <a:xfrm flipH="1">
              <a:off x="2925" y="799"/>
              <a:ext cx="2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2" name="Line 25"/>
            <p:cNvSpPr>
              <a:spLocks noChangeShapeType="1"/>
            </p:cNvSpPr>
            <p:nvPr/>
          </p:nvSpPr>
          <p:spPr bwMode="auto">
            <a:xfrm>
              <a:off x="2925" y="799"/>
              <a:ext cx="0" cy="14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3" name="Line 26"/>
            <p:cNvSpPr>
              <a:spLocks noChangeShapeType="1"/>
            </p:cNvSpPr>
            <p:nvPr/>
          </p:nvSpPr>
          <p:spPr bwMode="auto">
            <a:xfrm>
              <a:off x="2925" y="2251"/>
              <a:ext cx="18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6934" name="Text Box 27"/>
            <p:cNvSpPr txBox="1">
              <a:spLocks noChangeArrowheads="1"/>
            </p:cNvSpPr>
            <p:nvPr/>
          </p:nvSpPr>
          <p:spPr bwMode="auto">
            <a:xfrm>
              <a:off x="2699" y="134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Arial" panose="020B0604020202020204" pitchFamily="34" charset="0"/>
                  <a:ea typeface="华文细黑" panose="02010600040101010101" pitchFamily="2" charset="-122"/>
                </a:rPr>
                <a:t>Ｆ</a:t>
              </a:r>
              <a:endParaRPr lang="zh-CN" altLang="en-US" sz="2400">
                <a:latin typeface="Arial" panose="020B0604020202020204" pitchFamily="34" charset="0"/>
                <a:ea typeface="华文细黑" panose="02010600040101010101" pitchFamily="2" charset="-122"/>
              </a:endParaRPr>
            </a:p>
          </p:txBody>
        </p:sp>
        <p:sp>
          <p:nvSpPr>
            <p:cNvPr id="166935" name="Rectangle 28"/>
            <p:cNvSpPr>
              <a:spLocks noChangeArrowheads="1"/>
            </p:cNvSpPr>
            <p:nvPr/>
          </p:nvSpPr>
          <p:spPr bwMode="auto">
            <a:xfrm>
              <a:off x="2835" y="255"/>
              <a:ext cx="1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latin typeface="Arial" panose="020B0604020202020204" pitchFamily="34" charset="0"/>
                  <a:ea typeface="华文细黑" panose="02010600040101010101" pitchFamily="2" charset="-122"/>
                </a:rPr>
                <a:t>if E then S</a:t>
              </a:r>
              <a:r>
                <a:rPr lang="en-US" altLang="zh-CN" sz="2400" baseline="-25000">
                  <a:latin typeface="Arial" panose="020B0604020202020204" pitchFamily="34" charset="0"/>
                  <a:ea typeface="华文细黑" panose="02010600040101010101" pitchFamily="2" charset="-122"/>
                </a:rPr>
                <a:t>1</a:t>
              </a:r>
              <a:r>
                <a:rPr lang="en-US" altLang="zh-CN" sz="2400">
                  <a:latin typeface="Arial" panose="020B0604020202020204" pitchFamily="34" charset="0"/>
                  <a:ea typeface="华文细黑" panose="02010600040101010101" pitchFamily="2" charset="-122"/>
                </a:rPr>
                <a:t> else S</a:t>
              </a:r>
              <a:r>
                <a:rPr lang="en-US" altLang="zh-CN" sz="2400" baseline="-25000">
                  <a:latin typeface="Arial" panose="020B0604020202020204" pitchFamily="34" charset="0"/>
                  <a:ea typeface="华文细黑" panose="02010600040101010101" pitchFamily="2" charset="-122"/>
                </a:rPr>
                <a:t>2</a:t>
              </a:r>
              <a:endParaRPr lang="en-US" altLang="zh-CN" sz="2400" baseline="-25000">
                <a:latin typeface="Arial" panose="020B0604020202020204" pitchFamily="34" charset="0"/>
                <a:ea typeface="华文细黑" panose="02010600040101010101" pitchFamily="2" charset="-122"/>
              </a:endParaRPr>
            </a:p>
          </p:txBody>
        </p:sp>
      </p:grpSp>
      <p:sp>
        <p:nvSpPr>
          <p:cNvPr id="166920" name="Text Box 29"/>
          <p:cNvSpPr txBox="1">
            <a:spLocks noChangeArrowheads="1"/>
          </p:cNvSpPr>
          <p:nvPr/>
        </p:nvSpPr>
        <p:spPr bwMode="auto">
          <a:xfrm>
            <a:off x="0" y="609600"/>
            <a:ext cx="20574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400">
              <a:latin typeface="Arial" panose="020B0604020202020204" pitchFamily="34" charset="0"/>
              <a:ea typeface="华文细黑" panose="02010600040101010101" pitchFamily="2" charset="-122"/>
            </a:endParaRPr>
          </a:p>
          <a:p>
            <a:pPr eaLnBrk="1" hangingPunct="1">
              <a:spcBef>
                <a:spcPct val="50000"/>
              </a:spcBef>
            </a:pPr>
            <a:endParaRPr lang="zh-CN" altLang="en-US" sz="1800">
              <a:latin typeface="Arial" panose="020B0604020202020204" pitchFamily="34" charset="0"/>
              <a:ea typeface="华文细黑" panose="02010600040101010101" pitchFamily="2" charset="-122"/>
            </a:endParaRPr>
          </a:p>
        </p:txBody>
      </p:sp>
      <p:sp>
        <p:nvSpPr>
          <p:cNvPr id="166921" name="Text Box 30"/>
          <p:cNvSpPr txBox="1">
            <a:spLocks noChangeArrowheads="1"/>
          </p:cNvSpPr>
          <p:nvPr/>
        </p:nvSpPr>
        <p:spPr bwMode="auto">
          <a:xfrm>
            <a:off x="2971800" y="59436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latin typeface="Arial" panose="020B0604020202020204" pitchFamily="34" charset="0"/>
                <a:ea typeface="华文细黑" panose="02010600040101010101" pitchFamily="2" charset="-122"/>
              </a:rPr>
              <a:t>翻译逻辑图</a:t>
            </a:r>
            <a:endParaRPr lang="zh-CN" altLang="en-US" sz="2400" b="1">
              <a:latin typeface="Arial" panose="020B0604020202020204" pitchFamily="34" charset="0"/>
              <a:ea typeface="华文细黑" panose="02010600040101010101" pitchFamily="2" charset="-122"/>
            </a:endParaRPr>
          </a:p>
        </p:txBody>
      </p:sp>
      <p:sp>
        <p:nvSpPr>
          <p:cNvPr id="33" name="Text Box 3"/>
          <p:cNvSpPr txBox="1">
            <a:spLocks noChangeArrowheads="1"/>
          </p:cNvSpPr>
          <p:nvPr/>
        </p:nvSpPr>
        <p:spPr bwMode="auto">
          <a:xfrm>
            <a:off x="755650" y="476250"/>
            <a:ext cx="5408613"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000066"/>
                </a:solidFill>
                <a:latin typeface="Arial" panose="020B0604020202020204" pitchFamily="34" charset="0"/>
                <a:ea typeface="华文细黑" panose="02010600040101010101" pitchFamily="2" charset="-122"/>
              </a:rPr>
              <a:t>8.7 </a:t>
            </a:r>
            <a:r>
              <a:rPr lang="zh-CN" altLang="en-US" sz="2400" b="1">
                <a:solidFill>
                  <a:srgbClr val="000066"/>
                </a:solidFill>
                <a:latin typeface="Arial" panose="020B0604020202020204" pitchFamily="34" charset="0"/>
                <a:ea typeface="华文细黑" panose="02010600040101010101" pitchFamily="2" charset="-122"/>
              </a:rPr>
              <a:t>控制语句的翻译</a:t>
            </a:r>
            <a:r>
              <a:rPr lang="en-US" altLang="zh-CN" sz="2400">
                <a:solidFill>
                  <a:srgbClr val="000066"/>
                </a:solidFill>
                <a:latin typeface="Arial" panose="020B0604020202020204" pitchFamily="34" charset="0"/>
                <a:ea typeface="楷体_GB2312" pitchFamily="49" charset="-122"/>
              </a:rPr>
              <a:t>:   </a:t>
            </a:r>
            <a:r>
              <a:rPr lang="zh-CN" altLang="en-US" sz="2400" b="1">
                <a:solidFill>
                  <a:srgbClr val="000066"/>
                </a:solidFill>
                <a:latin typeface="Arial" panose="020B0604020202020204" pitchFamily="34" charset="0"/>
                <a:ea typeface="楷体_GB2312" pitchFamily="49" charset="-122"/>
              </a:rPr>
              <a:t>条件语句</a:t>
            </a:r>
            <a:endParaRPr lang="zh-CN" altLang="en-US" sz="2400" b="1">
              <a:solidFill>
                <a:srgbClr val="000066"/>
              </a:solidFill>
              <a:latin typeface="Arial" panose="020B0604020202020204" pitchFamily="34" charset="0"/>
              <a:ea typeface="楷体_GB2312"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3E43809-ABC3-41E4-8523-59D802B6E6AB}"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4211" name="Text Box 2"/>
          <p:cNvSpPr txBox="1">
            <a:spLocks noChangeArrowheads="1"/>
          </p:cNvSpPr>
          <p:nvPr/>
        </p:nvSpPr>
        <p:spPr bwMode="auto">
          <a:xfrm>
            <a:off x="304800" y="838200"/>
            <a:ext cx="8839200" cy="5632450"/>
          </a:xfrm>
          <a:prstGeom prst="rect">
            <a:avLst/>
          </a:prstGeom>
          <a:solidFill>
            <a:schemeClr val="bg1"/>
          </a:solidFill>
          <a:ln>
            <a:noFill/>
          </a:ln>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FF0000"/>
                </a:solidFill>
                <a:ea typeface="华文细黑" panose="02010600040101010101" pitchFamily="2" charset="-122"/>
                <a:cs typeface="Times New Roman" panose="02020603050405020304" pitchFamily="18" charset="0"/>
              </a:rPr>
              <a:t>１．利用回填拉链技术翻译</a:t>
            </a:r>
            <a:r>
              <a:rPr lang="en-US" altLang="zh-CN" sz="2400" b="1" dirty="0">
                <a:solidFill>
                  <a:srgbClr val="FF0000"/>
                </a:solidFill>
                <a:ea typeface="华文细黑" panose="02010600040101010101" pitchFamily="2" charset="-122"/>
                <a:cs typeface="Times New Roman" panose="02020603050405020304" pitchFamily="18" charset="0"/>
              </a:rPr>
              <a:t>IF</a:t>
            </a:r>
            <a:r>
              <a:rPr lang="zh-CN" altLang="en-US" sz="2400" b="1" dirty="0">
                <a:solidFill>
                  <a:srgbClr val="FF0000"/>
                </a:solidFill>
                <a:ea typeface="华文细黑" panose="02010600040101010101" pitchFamily="2" charset="-122"/>
                <a:cs typeface="Times New Roman" panose="02020603050405020304" pitchFamily="18" charset="0"/>
              </a:rPr>
              <a:t>语句（翻译文法见书上</a:t>
            </a:r>
            <a:r>
              <a:rPr lang="en-US" altLang="zh-CN" sz="2400" b="1" dirty="0">
                <a:solidFill>
                  <a:srgbClr val="FF0000"/>
                </a:solidFill>
                <a:ea typeface="华文细黑" panose="02010600040101010101" pitchFamily="2" charset="-122"/>
                <a:cs typeface="Times New Roman" panose="02020603050405020304" pitchFamily="18" charset="0"/>
              </a:rPr>
              <a:t>P185</a:t>
            </a:r>
            <a:r>
              <a:rPr lang="zh-CN" altLang="en-US" sz="2400" b="1" dirty="0">
                <a:solidFill>
                  <a:srgbClr val="FF0000"/>
                </a:solidFill>
                <a:ea typeface="华文细黑" panose="02010600040101010101" pitchFamily="2" charset="-122"/>
                <a:cs typeface="Times New Roman" panose="02020603050405020304" pitchFamily="18" charset="0"/>
              </a:rPr>
              <a:t>）</a:t>
            </a:r>
            <a:endParaRPr lang="zh-CN" altLang="en-US" sz="2400" b="1" dirty="0">
              <a:solidFill>
                <a:srgbClr val="FF0000"/>
              </a:solidFill>
              <a:ea typeface="华文细黑" panose="02010600040101010101" pitchFamily="2" charset="-122"/>
              <a:cs typeface="Times New Roman" panose="02020603050405020304" pitchFamily="18" charset="0"/>
            </a:endParaRPr>
          </a:p>
          <a:p>
            <a:pPr eaLnBrk="1" hangingPunct="1">
              <a:spcBef>
                <a:spcPct val="50000"/>
              </a:spcBef>
            </a:pPr>
            <a:r>
              <a:rPr lang="zh-CN" altLang="en-US" sz="2400" b="1" dirty="0">
                <a:ea typeface="华文细黑" panose="02010600040101010101" pitchFamily="2" charset="-122"/>
                <a:cs typeface="Times New Roman" panose="02020603050405020304" pitchFamily="18" charset="0"/>
              </a:rPr>
              <a:t>例如： </a:t>
            </a:r>
            <a:r>
              <a:rPr lang="en-US" altLang="zh-CN" sz="2400" b="1" dirty="0">
                <a:ea typeface="华文细黑" panose="02010600040101010101" pitchFamily="2" charset="-122"/>
                <a:cs typeface="Times New Roman" panose="02020603050405020304" pitchFamily="18" charset="0"/>
              </a:rPr>
              <a:t>if a or b&lt;c then S</a:t>
            </a:r>
            <a:r>
              <a:rPr lang="en-US" altLang="zh-CN" sz="2400" b="1" baseline="-25000" dirty="0">
                <a:ea typeface="华文细黑" panose="02010600040101010101" pitchFamily="2" charset="-122"/>
                <a:cs typeface="Times New Roman" panose="02020603050405020304" pitchFamily="18" charset="0"/>
              </a:rPr>
              <a:t>1</a:t>
            </a:r>
            <a:r>
              <a:rPr lang="en-US" altLang="zh-CN" sz="2400" b="1" dirty="0">
                <a:ea typeface="华文细黑" panose="02010600040101010101" pitchFamily="2" charset="-122"/>
                <a:cs typeface="Times New Roman" panose="02020603050405020304" pitchFamily="18" charset="0"/>
              </a:rPr>
              <a:t>else S</a:t>
            </a:r>
            <a:r>
              <a:rPr lang="en-US" altLang="zh-CN" sz="2400" b="1" baseline="-25000" dirty="0">
                <a:ea typeface="华文细黑" panose="02010600040101010101" pitchFamily="2" charset="-122"/>
                <a:cs typeface="Times New Roman" panose="02020603050405020304" pitchFamily="18" charset="0"/>
              </a:rPr>
              <a:t>2</a:t>
            </a:r>
            <a:r>
              <a:rPr lang="zh-CN" altLang="en-US" sz="2400" b="1" baseline="-25000" dirty="0">
                <a:ea typeface="华文细黑" panose="02010600040101010101" pitchFamily="2" charset="-122"/>
                <a:cs typeface="Times New Roman" panose="02020603050405020304" pitchFamily="18" charset="0"/>
              </a:rPr>
              <a:t>　</a:t>
            </a:r>
            <a:r>
              <a:rPr lang="zh-CN" altLang="en-US" sz="2400" b="1" dirty="0">
                <a:ea typeface="华文细黑" panose="02010600040101010101" pitchFamily="2" charset="-122"/>
                <a:cs typeface="Times New Roman" panose="02020603050405020304" pitchFamily="18" charset="0"/>
              </a:rPr>
              <a:t>翻译成四元式．</a:t>
            </a:r>
            <a:endParaRPr lang="zh-CN" altLang="en-US" sz="2400" b="1" dirty="0">
              <a:ea typeface="华文细黑" panose="02010600040101010101" pitchFamily="2" charset="-122"/>
              <a:cs typeface="Times New Roman" panose="02020603050405020304" pitchFamily="18" charset="0"/>
            </a:endParaRPr>
          </a:p>
          <a:p>
            <a:pPr eaLnBrk="1" hangingPunct="1"/>
            <a:endParaRPr lang="zh-CN" altLang="en-US" sz="2400" b="1" dirty="0">
              <a:ea typeface="华文细黑" panose="02010600040101010101" pitchFamily="2" charset="-122"/>
              <a:cs typeface="Times New Roman" panose="02020603050405020304" pitchFamily="18" charset="0"/>
            </a:endParaRPr>
          </a:p>
          <a:p>
            <a:pPr eaLnBrk="1" hangingPunct="1"/>
            <a:r>
              <a:rPr lang="zh-CN" altLang="en-US" sz="1800" b="1" dirty="0">
                <a:ea typeface="华文细黑" panose="02010600040101010101" pitchFamily="2" charset="-122"/>
                <a:cs typeface="Times New Roman" panose="02020603050405020304" pitchFamily="18" charset="0"/>
              </a:rPr>
              <a:t>              </a:t>
            </a:r>
            <a:r>
              <a:rPr lang="en-US" altLang="zh-CN" sz="2400" b="1" dirty="0">
                <a:ea typeface="华文细黑" panose="02010600040101010101" pitchFamily="2" charset="-122"/>
                <a:cs typeface="Times New Roman" panose="02020603050405020304" pitchFamily="18" charset="0"/>
              </a:rPr>
              <a:t>100  (</a:t>
            </a:r>
            <a:r>
              <a:rPr lang="en-US" altLang="zh-CN" sz="2400" b="1" dirty="0" err="1">
                <a:ea typeface="华文细黑" panose="02010600040101010101" pitchFamily="2" charset="-122"/>
                <a:cs typeface="Times New Roman" panose="02020603050405020304" pitchFamily="18" charset="0"/>
              </a:rPr>
              <a:t>jnz</a:t>
            </a:r>
            <a:r>
              <a:rPr lang="en-US" altLang="zh-CN" sz="2400" b="1" dirty="0">
                <a:ea typeface="华文细黑" panose="02010600040101010101" pitchFamily="2" charset="-122"/>
                <a:cs typeface="Times New Roman" panose="02020603050405020304" pitchFamily="18" charset="0"/>
              </a:rPr>
              <a:t> ,a ,_,</a:t>
            </a:r>
            <a:r>
              <a:rPr lang="en-US" altLang="zh-CN" sz="2400" b="1" dirty="0">
                <a:solidFill>
                  <a:srgbClr val="FF0066"/>
                </a:solidFill>
                <a:ea typeface="华文细黑" panose="02010600040101010101" pitchFamily="2" charset="-122"/>
                <a:cs typeface="Times New Roman" panose="02020603050405020304" pitchFamily="18" charset="0"/>
              </a:rPr>
              <a:t>104)</a:t>
            </a:r>
            <a:endParaRPr lang="en-US" altLang="zh-CN" sz="2400" b="1" u="sng" dirty="0">
              <a:solidFill>
                <a:srgbClr val="FF0066"/>
              </a:solidFill>
              <a:ea typeface="华文细黑" panose="02010600040101010101" pitchFamily="2" charset="-122"/>
              <a:cs typeface="Times New Roman" panose="02020603050405020304" pitchFamily="18" charset="0"/>
            </a:endParaRPr>
          </a:p>
          <a:p>
            <a:pPr eaLnBrk="1" hangingPunct="1"/>
            <a:r>
              <a:rPr lang="en-US" altLang="zh-CN" sz="2400" b="1" dirty="0">
                <a:ea typeface="华文细黑" panose="02010600040101010101" pitchFamily="2" charset="-122"/>
                <a:cs typeface="Times New Roman" panose="02020603050405020304" pitchFamily="18" charset="0"/>
              </a:rPr>
              <a:t>          101   (jp,_,_102)</a:t>
            </a:r>
            <a:endParaRPr lang="en-US" altLang="zh-CN" sz="2400" b="1" u="sng" dirty="0">
              <a:solidFill>
                <a:srgbClr val="FF0000"/>
              </a:solidFill>
              <a:ea typeface="华文细黑" panose="02010600040101010101" pitchFamily="2" charset="-122"/>
              <a:cs typeface="Times New Roman" panose="02020603050405020304" pitchFamily="18" charset="0"/>
            </a:endParaRPr>
          </a:p>
          <a:p>
            <a:pPr eaLnBrk="1" hangingPunct="1"/>
            <a:r>
              <a:rPr lang="en-US" altLang="zh-CN" sz="2400" b="1" dirty="0">
                <a:ea typeface="华文细黑" panose="02010600040101010101" pitchFamily="2" charset="-122"/>
                <a:cs typeface="Times New Roman" panose="02020603050405020304" pitchFamily="18" charset="0"/>
              </a:rPr>
              <a:t>          102   (j&lt;,b,c,</a:t>
            </a:r>
            <a:r>
              <a:rPr lang="en-US" altLang="zh-CN" sz="2400" b="1" dirty="0">
                <a:solidFill>
                  <a:srgbClr val="FF0066"/>
                </a:solidFill>
                <a:ea typeface="华文细黑" panose="02010600040101010101" pitchFamily="2" charset="-122"/>
                <a:cs typeface="Times New Roman" panose="02020603050405020304" pitchFamily="18" charset="0"/>
              </a:rPr>
              <a:t>104</a:t>
            </a:r>
            <a:r>
              <a:rPr lang="en-US" altLang="zh-CN" sz="2400" b="1" dirty="0">
                <a:ea typeface="华文细黑" panose="02010600040101010101" pitchFamily="2" charset="-122"/>
                <a:cs typeface="Times New Roman" panose="02020603050405020304" pitchFamily="18" charset="0"/>
              </a:rPr>
              <a:t>)</a:t>
            </a:r>
            <a:endParaRPr lang="en-US" altLang="zh-CN" sz="2400" b="1" u="sng" dirty="0">
              <a:solidFill>
                <a:srgbClr val="FF0000"/>
              </a:solidFill>
              <a:ea typeface="华文细黑" panose="02010600040101010101" pitchFamily="2" charset="-122"/>
              <a:cs typeface="Times New Roman" panose="02020603050405020304" pitchFamily="18" charset="0"/>
            </a:endParaRPr>
          </a:p>
          <a:p>
            <a:pPr eaLnBrk="1" hangingPunct="1"/>
            <a:r>
              <a:rPr lang="en-US" altLang="zh-CN" sz="2400" b="1" dirty="0">
                <a:ea typeface="华文细黑" panose="02010600040101010101" pitchFamily="2" charset="-122"/>
                <a:cs typeface="Times New Roman" panose="02020603050405020304" pitchFamily="18" charset="0"/>
              </a:rPr>
              <a:t>          103   (jp,_,_,</a:t>
            </a:r>
            <a:r>
              <a:rPr lang="en-US" altLang="zh-CN" sz="2400" b="1" dirty="0">
                <a:solidFill>
                  <a:srgbClr val="FF0066"/>
                </a:solidFill>
                <a:ea typeface="华文细黑" panose="02010600040101010101" pitchFamily="2" charset="-122"/>
                <a:cs typeface="Times New Roman" panose="02020603050405020304" pitchFamily="18" charset="0"/>
              </a:rPr>
              <a:t>p+1</a:t>
            </a:r>
            <a:r>
              <a:rPr lang="en-US" altLang="zh-CN" sz="2400" b="1" dirty="0">
                <a:ea typeface="华文细黑" panose="02010600040101010101" pitchFamily="2" charset="-122"/>
                <a:cs typeface="Times New Roman" panose="02020603050405020304" pitchFamily="18" charset="0"/>
              </a:rPr>
              <a:t>)</a:t>
            </a:r>
            <a:endParaRPr lang="en-US" altLang="zh-CN" sz="2400" b="1" u="sng" dirty="0">
              <a:solidFill>
                <a:srgbClr val="FF0000"/>
              </a:solidFill>
              <a:ea typeface="华文细黑" panose="02010600040101010101" pitchFamily="2" charset="-122"/>
              <a:cs typeface="Times New Roman" panose="02020603050405020304" pitchFamily="18" charset="0"/>
            </a:endParaRPr>
          </a:p>
          <a:p>
            <a:pPr eaLnBrk="1" hangingPunct="1"/>
            <a:r>
              <a:rPr lang="en-US" altLang="zh-CN" sz="2400" b="1" dirty="0">
                <a:ea typeface="华文细黑" panose="02010600040101010101" pitchFamily="2" charset="-122"/>
                <a:cs typeface="Times New Roman" panose="02020603050405020304" pitchFamily="18" charset="0"/>
              </a:rPr>
              <a:t>          104   </a:t>
            </a:r>
            <a:r>
              <a:rPr lang="zh-CN" altLang="en-US" sz="2400" b="1" dirty="0">
                <a:ea typeface="华文细黑" panose="02010600040101010101" pitchFamily="2" charset="-122"/>
                <a:cs typeface="Times New Roman" panose="02020603050405020304" pitchFamily="18" charset="0"/>
              </a:rPr>
              <a:t>与</a:t>
            </a:r>
            <a:r>
              <a:rPr lang="en-US" altLang="zh-CN" sz="2400" b="1" dirty="0">
                <a:ea typeface="华文细黑" panose="02010600040101010101" pitchFamily="2" charset="-122"/>
                <a:cs typeface="Times New Roman" panose="02020603050405020304" pitchFamily="18" charset="0"/>
              </a:rPr>
              <a:t>S1</a:t>
            </a:r>
            <a:r>
              <a:rPr lang="zh-CN" altLang="en-US" sz="2400" b="1" dirty="0">
                <a:ea typeface="华文细黑" panose="02010600040101010101" pitchFamily="2" charset="-122"/>
                <a:cs typeface="Times New Roman" panose="02020603050405020304" pitchFamily="18" charset="0"/>
              </a:rPr>
              <a:t>对应的四元式序列</a:t>
            </a:r>
            <a:endParaRPr lang="zh-CN" altLang="en-US" sz="2400" b="1" u="sng" dirty="0">
              <a:solidFill>
                <a:srgbClr val="FF0000"/>
              </a:solidFill>
              <a:ea typeface="华文细黑" panose="02010600040101010101" pitchFamily="2" charset="-122"/>
              <a:cs typeface="Times New Roman" panose="02020603050405020304" pitchFamily="18" charset="0"/>
            </a:endParaRPr>
          </a:p>
          <a:p>
            <a:pPr eaLnBrk="1" hangingPunct="1"/>
            <a:r>
              <a:rPr lang="zh-CN" altLang="en-US" sz="2400" b="1" dirty="0">
                <a:ea typeface="华文细黑" panose="02010600040101010101" pitchFamily="2" charset="-122"/>
                <a:cs typeface="Times New Roman" panose="02020603050405020304" pitchFamily="18" charset="0"/>
              </a:rPr>
              <a:t>           </a:t>
            </a:r>
            <a:r>
              <a:rPr lang="en-US" altLang="zh-CN" sz="2400" b="1" dirty="0">
                <a:ea typeface="华文细黑" panose="02010600040101010101" pitchFamily="2" charset="-122"/>
                <a:cs typeface="Times New Roman" panose="02020603050405020304" pitchFamily="18" charset="0"/>
              </a:rPr>
              <a:t>…</a:t>
            </a:r>
            <a:endParaRPr lang="en-US" altLang="zh-CN" sz="2400" b="1" dirty="0">
              <a:ea typeface="华文细黑" panose="02010600040101010101" pitchFamily="2" charset="-122"/>
              <a:cs typeface="Times New Roman" panose="02020603050405020304" pitchFamily="18" charset="0"/>
            </a:endParaRPr>
          </a:p>
          <a:p>
            <a:pPr eaLnBrk="1" hangingPunct="1"/>
            <a:r>
              <a:rPr lang="en-US" altLang="zh-CN" sz="2400" b="1" dirty="0">
                <a:ea typeface="华文细黑" panose="02010600040101010101" pitchFamily="2" charset="-122"/>
                <a:cs typeface="Times New Roman" panose="02020603050405020304" pitchFamily="18" charset="0"/>
              </a:rPr>
              <a:t>          p:      (</a:t>
            </a:r>
            <a:r>
              <a:rPr lang="en-US" altLang="zh-CN" sz="2400" b="1" dirty="0" err="1">
                <a:ea typeface="华文细黑" panose="02010600040101010101" pitchFamily="2" charset="-122"/>
                <a:cs typeface="Times New Roman" panose="02020603050405020304" pitchFamily="18" charset="0"/>
              </a:rPr>
              <a:t>jp</a:t>
            </a:r>
            <a:r>
              <a:rPr lang="en-US" altLang="zh-CN" sz="2400" b="1" dirty="0">
                <a:ea typeface="华文细黑" panose="02010600040101010101" pitchFamily="2" charset="-122"/>
                <a:cs typeface="Times New Roman" panose="02020603050405020304" pitchFamily="18" charset="0"/>
              </a:rPr>
              <a:t>,_,_</a:t>
            </a:r>
            <a:r>
              <a:rPr lang="en-US" altLang="zh-CN" sz="2400" b="1" dirty="0">
                <a:solidFill>
                  <a:srgbClr val="FF0066"/>
                </a:solidFill>
                <a:ea typeface="华文细黑" panose="02010600040101010101" pitchFamily="2" charset="-122"/>
                <a:cs typeface="Times New Roman" panose="02020603050405020304" pitchFamily="18" charset="0"/>
              </a:rPr>
              <a:t>q</a:t>
            </a:r>
            <a:r>
              <a:rPr lang="en-US" altLang="zh-CN" sz="2400" b="1" dirty="0">
                <a:ea typeface="华文细黑" panose="02010600040101010101" pitchFamily="2" charset="-122"/>
                <a:cs typeface="Times New Roman" panose="02020603050405020304" pitchFamily="18" charset="0"/>
              </a:rPr>
              <a:t>)</a:t>
            </a:r>
            <a:endParaRPr lang="en-US" altLang="zh-CN" sz="2400" b="1" dirty="0">
              <a:ea typeface="华文细黑" panose="02010600040101010101" pitchFamily="2" charset="-122"/>
              <a:cs typeface="Times New Roman" panose="02020603050405020304" pitchFamily="18" charset="0"/>
            </a:endParaRPr>
          </a:p>
          <a:p>
            <a:pPr eaLnBrk="1" hangingPunct="1"/>
            <a:r>
              <a:rPr lang="en-US" altLang="zh-CN" sz="2400" b="1" dirty="0">
                <a:ea typeface="华文细黑" panose="02010600040101010101" pitchFamily="2" charset="-122"/>
                <a:cs typeface="Times New Roman" panose="02020603050405020304" pitchFamily="18" charset="0"/>
              </a:rPr>
              <a:t>          p+1: </a:t>
            </a:r>
            <a:r>
              <a:rPr lang="zh-CN" altLang="en-US" sz="2400" b="1" dirty="0">
                <a:ea typeface="华文细黑" panose="02010600040101010101" pitchFamily="2" charset="-122"/>
                <a:cs typeface="Times New Roman" panose="02020603050405020304" pitchFamily="18" charset="0"/>
              </a:rPr>
              <a:t>与</a:t>
            </a:r>
            <a:r>
              <a:rPr lang="en-US" altLang="zh-CN" sz="2400" b="1" dirty="0">
                <a:ea typeface="华文细黑" panose="02010600040101010101" pitchFamily="2" charset="-122"/>
                <a:cs typeface="Times New Roman" panose="02020603050405020304" pitchFamily="18" charset="0"/>
              </a:rPr>
              <a:t>S2</a:t>
            </a:r>
            <a:r>
              <a:rPr lang="zh-CN" altLang="en-US" sz="2400" b="1" dirty="0">
                <a:ea typeface="华文细黑" panose="02010600040101010101" pitchFamily="2" charset="-122"/>
                <a:cs typeface="Times New Roman" panose="02020603050405020304" pitchFamily="18" charset="0"/>
              </a:rPr>
              <a:t>对应的四元式序列</a:t>
            </a:r>
            <a:endParaRPr lang="zh-CN" altLang="en-US" sz="2400" b="1" dirty="0">
              <a:ea typeface="华文细黑" panose="02010600040101010101" pitchFamily="2" charset="-122"/>
              <a:cs typeface="Times New Roman" panose="02020603050405020304" pitchFamily="18" charset="0"/>
            </a:endParaRPr>
          </a:p>
          <a:p>
            <a:pPr eaLnBrk="1" hangingPunct="1"/>
            <a:r>
              <a:rPr lang="zh-CN" altLang="en-US" sz="2400" b="1" dirty="0">
                <a:ea typeface="华文细黑" panose="02010600040101010101" pitchFamily="2" charset="-122"/>
                <a:cs typeface="Times New Roman" panose="02020603050405020304" pitchFamily="18" charset="0"/>
              </a:rPr>
              <a:t>          </a:t>
            </a:r>
            <a:r>
              <a:rPr lang="en-US" altLang="zh-CN" sz="2400" b="1" dirty="0">
                <a:ea typeface="华文细黑" panose="02010600040101010101" pitchFamily="2" charset="-122"/>
                <a:cs typeface="Times New Roman" panose="02020603050405020304" pitchFamily="18" charset="0"/>
              </a:rPr>
              <a:t>…</a:t>
            </a:r>
            <a:endParaRPr lang="en-US" altLang="zh-CN" sz="2400" b="1" dirty="0">
              <a:ea typeface="华文细黑" panose="02010600040101010101" pitchFamily="2" charset="-122"/>
              <a:cs typeface="Times New Roman" panose="02020603050405020304" pitchFamily="18" charset="0"/>
            </a:endParaRPr>
          </a:p>
          <a:p>
            <a:pPr eaLnBrk="1" hangingPunct="1"/>
            <a:r>
              <a:rPr lang="en-US" altLang="zh-CN" sz="2400" b="1" dirty="0">
                <a:ea typeface="华文细黑" panose="02010600040101010101" pitchFamily="2" charset="-122"/>
                <a:cs typeface="Times New Roman" panose="02020603050405020304" pitchFamily="18" charset="0"/>
              </a:rPr>
              <a:t>          q:</a:t>
            </a:r>
            <a:endParaRPr lang="en-US" altLang="zh-CN" sz="2400" b="1" baseline="-25000" dirty="0">
              <a:ea typeface="楷体_GB2312" pitchFamily="49" charset="-122"/>
              <a:cs typeface="Times New Roman" panose="02020603050405020304" pitchFamily="18" charset="0"/>
            </a:endParaRPr>
          </a:p>
          <a:p>
            <a:pPr eaLnBrk="1" hangingPunct="1">
              <a:spcBef>
                <a:spcPct val="50000"/>
              </a:spcBef>
            </a:pPr>
            <a:endParaRPr lang="zh-CN" altLang="en-US" sz="2400" dirty="0">
              <a:ea typeface="华文细黑" panose="02010600040101010101" pitchFamily="2" charset="-122"/>
              <a:cs typeface="Times New Roman" panose="02020603050405020304" pitchFamily="18" charset="0"/>
            </a:endParaRPr>
          </a:p>
        </p:txBody>
      </p:sp>
      <p:sp>
        <p:nvSpPr>
          <p:cNvPr id="5" name="Text Box 3"/>
          <p:cNvSpPr txBox="1">
            <a:spLocks noChangeArrowheads="1"/>
          </p:cNvSpPr>
          <p:nvPr/>
        </p:nvSpPr>
        <p:spPr bwMode="auto">
          <a:xfrm>
            <a:off x="755650" y="476250"/>
            <a:ext cx="5408613"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000066"/>
                </a:solidFill>
                <a:latin typeface="Arial" panose="020B0604020202020204" pitchFamily="34" charset="0"/>
                <a:ea typeface="华文细黑" panose="02010600040101010101" pitchFamily="2" charset="-122"/>
              </a:rPr>
              <a:t>8.7 </a:t>
            </a:r>
            <a:r>
              <a:rPr lang="zh-CN" altLang="en-US" sz="2400" b="1">
                <a:solidFill>
                  <a:srgbClr val="000066"/>
                </a:solidFill>
                <a:latin typeface="Arial" panose="020B0604020202020204" pitchFamily="34" charset="0"/>
                <a:ea typeface="华文细黑" panose="02010600040101010101" pitchFamily="2" charset="-122"/>
              </a:rPr>
              <a:t>控制语句的翻译</a:t>
            </a:r>
            <a:r>
              <a:rPr lang="en-US" altLang="zh-CN" sz="2400">
                <a:solidFill>
                  <a:srgbClr val="000066"/>
                </a:solidFill>
                <a:latin typeface="Arial" panose="020B0604020202020204" pitchFamily="34" charset="0"/>
                <a:ea typeface="楷体_GB2312" pitchFamily="49" charset="-122"/>
              </a:rPr>
              <a:t>:   </a:t>
            </a:r>
            <a:r>
              <a:rPr lang="zh-CN" altLang="en-US" sz="2400" b="1">
                <a:solidFill>
                  <a:srgbClr val="000066"/>
                </a:solidFill>
                <a:latin typeface="Arial" panose="020B0604020202020204" pitchFamily="34" charset="0"/>
                <a:ea typeface="楷体_GB2312" pitchFamily="49" charset="-122"/>
              </a:rPr>
              <a:t>条件语句</a:t>
            </a:r>
            <a:endParaRPr lang="zh-CN" altLang="en-US" sz="2400" b="1">
              <a:solidFill>
                <a:srgbClr val="000066"/>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wipe(left)">
                                      <p:cBhvr>
                                        <p:cTn id="7" dur="500"/>
                                        <p:tgtEl>
                                          <p:spTgt spid="9421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wipe(left)">
                                      <p:cBhvr>
                                        <p:cTn id="10" dur="500"/>
                                        <p:tgtEl>
                                          <p:spTgt spid="942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animEffect transition="in" filter="fade">
                                      <p:cBhvr>
                                        <p:cTn id="15" dur="500"/>
                                        <p:tgtEl>
                                          <p:spTgt spid="942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4211">
                                            <p:txEl>
                                              <p:pRg st="4" end="4"/>
                                            </p:txEl>
                                          </p:spTgt>
                                        </p:tgtEl>
                                        <p:attrNameLst>
                                          <p:attrName>style.visibility</p:attrName>
                                        </p:attrNameLst>
                                      </p:cBhvr>
                                      <p:to>
                                        <p:strVal val="visible"/>
                                      </p:to>
                                    </p:set>
                                    <p:animEffect transition="in" filter="fade">
                                      <p:cBhvr>
                                        <p:cTn id="18" dur="500"/>
                                        <p:tgtEl>
                                          <p:spTgt spid="9421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4211">
                                            <p:txEl>
                                              <p:pRg st="5" end="5"/>
                                            </p:txEl>
                                          </p:spTgt>
                                        </p:tgtEl>
                                        <p:attrNameLst>
                                          <p:attrName>style.visibility</p:attrName>
                                        </p:attrNameLst>
                                      </p:cBhvr>
                                      <p:to>
                                        <p:strVal val="visible"/>
                                      </p:to>
                                    </p:set>
                                    <p:animEffect transition="in" filter="fade">
                                      <p:cBhvr>
                                        <p:cTn id="21" dur="500"/>
                                        <p:tgtEl>
                                          <p:spTgt spid="9421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4211">
                                            <p:txEl>
                                              <p:pRg st="6" end="6"/>
                                            </p:txEl>
                                          </p:spTgt>
                                        </p:tgtEl>
                                        <p:attrNameLst>
                                          <p:attrName>style.visibility</p:attrName>
                                        </p:attrNameLst>
                                      </p:cBhvr>
                                      <p:to>
                                        <p:strVal val="visible"/>
                                      </p:to>
                                    </p:set>
                                    <p:animEffect transition="in" filter="fade">
                                      <p:cBhvr>
                                        <p:cTn id="24" dur="500"/>
                                        <p:tgtEl>
                                          <p:spTgt spid="94211">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4211">
                                            <p:txEl>
                                              <p:pRg st="7" end="7"/>
                                            </p:txEl>
                                          </p:spTgt>
                                        </p:tgtEl>
                                        <p:attrNameLst>
                                          <p:attrName>style.visibility</p:attrName>
                                        </p:attrNameLst>
                                      </p:cBhvr>
                                      <p:to>
                                        <p:strVal val="visible"/>
                                      </p:to>
                                    </p:set>
                                    <p:animEffect transition="in" filter="fade">
                                      <p:cBhvr>
                                        <p:cTn id="27" dur="500"/>
                                        <p:tgtEl>
                                          <p:spTgt spid="94211">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4211">
                                            <p:txEl>
                                              <p:pRg st="8" end="8"/>
                                            </p:txEl>
                                          </p:spTgt>
                                        </p:tgtEl>
                                        <p:attrNameLst>
                                          <p:attrName>style.visibility</p:attrName>
                                        </p:attrNameLst>
                                      </p:cBhvr>
                                      <p:to>
                                        <p:strVal val="visible"/>
                                      </p:to>
                                    </p:set>
                                    <p:animEffect transition="in" filter="fade">
                                      <p:cBhvr>
                                        <p:cTn id="30" dur="500"/>
                                        <p:tgtEl>
                                          <p:spTgt spid="94211">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4211">
                                            <p:txEl>
                                              <p:pRg st="9" end="9"/>
                                            </p:txEl>
                                          </p:spTgt>
                                        </p:tgtEl>
                                        <p:attrNameLst>
                                          <p:attrName>style.visibility</p:attrName>
                                        </p:attrNameLst>
                                      </p:cBhvr>
                                      <p:to>
                                        <p:strVal val="visible"/>
                                      </p:to>
                                    </p:set>
                                    <p:animEffect transition="in" filter="fade">
                                      <p:cBhvr>
                                        <p:cTn id="33" dur="500"/>
                                        <p:tgtEl>
                                          <p:spTgt spid="94211">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4211">
                                            <p:txEl>
                                              <p:pRg st="10" end="10"/>
                                            </p:txEl>
                                          </p:spTgt>
                                        </p:tgtEl>
                                        <p:attrNameLst>
                                          <p:attrName>style.visibility</p:attrName>
                                        </p:attrNameLst>
                                      </p:cBhvr>
                                      <p:to>
                                        <p:strVal val="visible"/>
                                      </p:to>
                                    </p:set>
                                    <p:animEffect transition="in" filter="fade">
                                      <p:cBhvr>
                                        <p:cTn id="36" dur="500"/>
                                        <p:tgtEl>
                                          <p:spTgt spid="94211">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4211">
                                            <p:txEl>
                                              <p:pRg st="11" end="11"/>
                                            </p:txEl>
                                          </p:spTgt>
                                        </p:tgtEl>
                                        <p:attrNameLst>
                                          <p:attrName>style.visibility</p:attrName>
                                        </p:attrNameLst>
                                      </p:cBhvr>
                                      <p:to>
                                        <p:strVal val="visible"/>
                                      </p:to>
                                    </p:set>
                                    <p:animEffect transition="in" filter="fade">
                                      <p:cBhvr>
                                        <p:cTn id="39" dur="500"/>
                                        <p:tgtEl>
                                          <p:spTgt spid="94211">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4211">
                                            <p:txEl>
                                              <p:pRg st="12" end="12"/>
                                            </p:txEl>
                                          </p:spTgt>
                                        </p:tgtEl>
                                        <p:attrNameLst>
                                          <p:attrName>style.visibility</p:attrName>
                                        </p:attrNameLst>
                                      </p:cBhvr>
                                      <p:to>
                                        <p:strVal val="visible"/>
                                      </p:to>
                                    </p:set>
                                    <p:animEffect transition="in" filter="fade">
                                      <p:cBhvr>
                                        <p:cTn id="42" dur="500"/>
                                        <p:tgtEl>
                                          <p:spTgt spid="942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F979A49F-8624-4660-A3C0-46C502E782AA}"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95235" name="Text Box 2"/>
          <p:cNvSpPr txBox="1">
            <a:spLocks noChangeArrowheads="1"/>
          </p:cNvSpPr>
          <p:nvPr/>
        </p:nvSpPr>
        <p:spPr bwMode="auto">
          <a:xfrm>
            <a:off x="611560" y="1628775"/>
            <a:ext cx="8281615" cy="3508375"/>
          </a:xfrm>
          <a:prstGeom prst="rect">
            <a:avLst/>
          </a:prstGeom>
          <a:solidFill>
            <a:schemeClr val="bg1"/>
          </a:solidFill>
          <a:ln>
            <a:noFill/>
          </a:ln>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FF0000"/>
                </a:solidFill>
                <a:latin typeface="华文细黑" panose="02010600040101010101" pitchFamily="2" charset="-122"/>
                <a:ea typeface="华文细黑" panose="02010600040101010101" pitchFamily="2" charset="-122"/>
              </a:rPr>
              <a:t>２．利用布尔表达式求值和设置标号避免回填的翻译文法</a:t>
            </a:r>
            <a:endParaRPr lang="zh-CN" altLang="en-US" sz="2400" b="1" dirty="0">
              <a:solidFill>
                <a:srgbClr val="FF0000"/>
              </a:solidFill>
              <a:latin typeface="华文细黑" panose="02010600040101010101" pitchFamily="2" charset="-122"/>
              <a:ea typeface="华文细黑" panose="02010600040101010101" pitchFamily="2" charset="-122"/>
            </a:endParaRPr>
          </a:p>
          <a:p>
            <a:pPr eaLnBrk="1" hangingPunct="1"/>
            <a:r>
              <a:rPr kumimoji="1" lang="zh-CN" altLang="en-US" sz="1800" dirty="0">
                <a:latin typeface="华文细黑" panose="02010600040101010101" pitchFamily="2" charset="-122"/>
                <a:ea typeface="华文细黑" panose="02010600040101010101" pitchFamily="2" charset="-122"/>
              </a:rPr>
              <a:t>　　</a:t>
            </a:r>
            <a:endParaRPr kumimoji="1" lang="zh-CN" altLang="en-US" sz="1800" dirty="0">
              <a:latin typeface="华文细黑" panose="02010600040101010101" pitchFamily="2" charset="-122"/>
              <a:ea typeface="华文细黑" panose="02010600040101010101" pitchFamily="2" charset="-122"/>
            </a:endParaRPr>
          </a:p>
          <a:p>
            <a:pPr eaLnBrk="1" hangingPunct="1"/>
            <a:r>
              <a:rPr kumimoji="1" lang="zh-CN" altLang="en-US" sz="1800"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在递归下降语法制导翻译方案中</a:t>
            </a:r>
            <a:r>
              <a:rPr kumimoji="1" lang="en-US" altLang="zh-CN"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按如下的思路实现控制结构的翻译</a:t>
            </a:r>
            <a:r>
              <a:rPr kumimoji="1" lang="en-US" altLang="zh-CN" sz="2400" b="1" dirty="0">
                <a:latin typeface="华文细黑" panose="02010600040101010101" pitchFamily="2" charset="-122"/>
                <a:ea typeface="华文细黑" panose="02010600040101010101" pitchFamily="2" charset="-122"/>
              </a:rPr>
              <a:t>:</a:t>
            </a:r>
            <a:endParaRPr kumimoji="1" lang="en-US" altLang="zh-CN" sz="2400" b="1" dirty="0">
              <a:latin typeface="华文细黑" panose="02010600040101010101" pitchFamily="2" charset="-122"/>
              <a:ea typeface="华文细黑" panose="02010600040101010101" pitchFamily="2" charset="-122"/>
            </a:endParaRPr>
          </a:p>
          <a:p>
            <a:pPr eaLnBrk="1" hangingPunct="1"/>
            <a:endParaRPr kumimoji="1" lang="en-US" altLang="zh-CN" sz="2400" b="1" dirty="0">
              <a:latin typeface="华文细黑" panose="02010600040101010101" pitchFamily="2" charset="-122"/>
              <a:ea typeface="华文细黑" panose="02010600040101010101" pitchFamily="2" charset="-122"/>
            </a:endParaRPr>
          </a:p>
          <a:p>
            <a:pPr eaLnBrk="1" hangingPunct="1"/>
            <a:r>
              <a:rPr kumimoji="1" lang="zh-CN" altLang="en-US" sz="2400" b="1" dirty="0">
                <a:latin typeface="华文细黑" panose="02010600040101010101" pitchFamily="2" charset="-122"/>
                <a:ea typeface="华文细黑" panose="02010600040101010101" pitchFamily="2" charset="-122"/>
              </a:rPr>
              <a:t>翻译思路</a:t>
            </a:r>
            <a:r>
              <a:rPr kumimoji="1" lang="en-US" altLang="zh-CN" sz="2400" b="1" dirty="0">
                <a:latin typeface="华文细黑" panose="02010600040101010101" pitchFamily="2" charset="-122"/>
                <a:ea typeface="华文细黑" panose="02010600040101010101" pitchFamily="2" charset="-122"/>
              </a:rPr>
              <a:t>: </a:t>
            </a:r>
            <a:endParaRPr kumimoji="1" lang="en-US" altLang="zh-CN" sz="2400" b="1" dirty="0">
              <a:latin typeface="华文细黑" panose="02010600040101010101" pitchFamily="2" charset="-122"/>
              <a:ea typeface="华文细黑" panose="02010600040101010101" pitchFamily="2" charset="-122"/>
            </a:endParaRPr>
          </a:p>
          <a:p>
            <a:pPr eaLnBrk="1" hangingPunct="1"/>
            <a:r>
              <a:rPr kumimoji="1" lang="en-US" altLang="zh-CN"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布尔表达式的翻译采用求值的方式</a:t>
            </a:r>
            <a:r>
              <a:rPr kumimoji="1" lang="en-US" altLang="zh-CN"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并设置标号避免回填</a:t>
            </a:r>
            <a:r>
              <a:rPr kumimoji="1" lang="en-US" altLang="zh-CN" sz="2400" b="1" dirty="0">
                <a:latin typeface="华文细黑" panose="02010600040101010101" pitchFamily="2" charset="-122"/>
                <a:ea typeface="华文细黑" panose="02010600040101010101" pitchFamily="2" charset="-122"/>
              </a:rPr>
              <a:t>.</a:t>
            </a:r>
            <a:endParaRPr kumimoji="1" lang="en-US" altLang="zh-CN" sz="2400" b="1" dirty="0">
              <a:latin typeface="华文细黑" panose="02010600040101010101" pitchFamily="2" charset="-122"/>
              <a:ea typeface="华文细黑" panose="02010600040101010101" pitchFamily="2" charset="-122"/>
            </a:endParaRPr>
          </a:p>
          <a:p>
            <a:pPr eaLnBrk="1" hangingPunct="1">
              <a:spcBef>
                <a:spcPct val="50000"/>
              </a:spcBef>
            </a:pPr>
            <a:r>
              <a:rPr lang="zh-CN" altLang="en-US" sz="2400" b="1" baseline="-25000" dirty="0">
                <a:solidFill>
                  <a:srgbClr val="FF0000"/>
                </a:solidFill>
                <a:latin typeface="华文细黑" panose="02010600040101010101" pitchFamily="2" charset="-122"/>
                <a:ea typeface="华文细黑" panose="02010600040101010101" pitchFamily="2" charset="-122"/>
              </a:rPr>
              <a:t>　　</a:t>
            </a:r>
            <a:endParaRPr lang="zh-CN" altLang="en-US" sz="2400" b="1" baseline="-25000" dirty="0">
              <a:solidFill>
                <a:srgbClr val="FF0000"/>
              </a:solidFill>
              <a:latin typeface="华文细黑" panose="02010600040101010101" pitchFamily="2" charset="-122"/>
              <a:ea typeface="华文细黑" panose="02010600040101010101" pitchFamily="2" charset="-122"/>
            </a:endParaRPr>
          </a:p>
          <a:p>
            <a:pPr eaLnBrk="1" hangingPunct="1">
              <a:spcBef>
                <a:spcPct val="50000"/>
              </a:spcBef>
            </a:pPr>
            <a:endParaRPr lang="zh-CN" altLang="en-US" sz="2400" b="1" dirty="0">
              <a:solidFill>
                <a:srgbClr val="FF0000"/>
              </a:solidFill>
              <a:latin typeface="楷体_GB2312" pitchFamily="49" charset="-122"/>
              <a:ea typeface="楷体_GB2312" pitchFamily="49" charset="-122"/>
            </a:endParaRPr>
          </a:p>
        </p:txBody>
      </p:sp>
      <p:sp>
        <p:nvSpPr>
          <p:cNvPr id="171012" name="Text Box 3"/>
          <p:cNvSpPr txBox="1">
            <a:spLocks noChangeArrowheads="1"/>
          </p:cNvSpPr>
          <p:nvPr/>
        </p:nvSpPr>
        <p:spPr bwMode="auto">
          <a:xfrm>
            <a:off x="755650" y="476250"/>
            <a:ext cx="5408613"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000066"/>
                </a:solidFill>
                <a:latin typeface="Arial" panose="020B0604020202020204" pitchFamily="34" charset="0"/>
                <a:ea typeface="华文细黑" panose="02010600040101010101" pitchFamily="2" charset="-122"/>
              </a:rPr>
              <a:t>8.7 </a:t>
            </a:r>
            <a:r>
              <a:rPr lang="zh-CN" altLang="en-US" sz="2400" b="1">
                <a:solidFill>
                  <a:srgbClr val="000066"/>
                </a:solidFill>
                <a:latin typeface="Arial" panose="020B0604020202020204" pitchFamily="34" charset="0"/>
                <a:ea typeface="华文细黑" panose="02010600040101010101" pitchFamily="2" charset="-122"/>
              </a:rPr>
              <a:t>控制语句的翻译</a:t>
            </a:r>
            <a:r>
              <a:rPr lang="en-US" altLang="zh-CN" sz="2400">
                <a:solidFill>
                  <a:srgbClr val="000066"/>
                </a:solidFill>
                <a:latin typeface="Arial" panose="020B0604020202020204" pitchFamily="34" charset="0"/>
                <a:ea typeface="楷体_GB2312" pitchFamily="49" charset="-122"/>
              </a:rPr>
              <a:t>:   </a:t>
            </a:r>
            <a:r>
              <a:rPr lang="zh-CN" altLang="en-US" sz="2400" b="1">
                <a:solidFill>
                  <a:srgbClr val="000066"/>
                </a:solidFill>
                <a:latin typeface="Arial" panose="020B0604020202020204" pitchFamily="34" charset="0"/>
                <a:ea typeface="楷体_GB2312" pitchFamily="49" charset="-122"/>
              </a:rPr>
              <a:t>条件语句</a:t>
            </a:r>
            <a:endParaRPr lang="zh-CN" altLang="en-US" sz="2400" b="1">
              <a:solidFill>
                <a:srgbClr val="000066"/>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5235">
                                            <p:txEl>
                                              <p:pRg st="2" end="2"/>
                                            </p:txEl>
                                          </p:spTgt>
                                        </p:tgtEl>
                                        <p:attrNameLst>
                                          <p:attrName>style.visibility</p:attrName>
                                        </p:attrNameLst>
                                      </p:cBhvr>
                                      <p:to>
                                        <p:strVal val="visible"/>
                                      </p:to>
                                    </p:set>
                                    <p:anim calcmode="lin" valueType="num">
                                      <p:cBhvr additive="base">
                                        <p:cTn id="7" dur="500"/>
                                        <p:tgtEl>
                                          <p:spTgt spid="95235">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95235">
                                            <p:txEl>
                                              <p:pRg st="2" end="2"/>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anim calcmode="lin" valueType="num">
                                      <p:cBhvr additive="base">
                                        <p:cTn id="13" dur="500"/>
                                        <p:tgtEl>
                                          <p:spTgt spid="95235">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95235">
                                            <p:txEl>
                                              <p:pRg st="4" end="4"/>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anim calcmode="lin" valueType="num">
                                      <p:cBhvr additive="base">
                                        <p:cTn id="17" dur="500"/>
                                        <p:tgtEl>
                                          <p:spTgt spid="95235">
                                            <p:txEl>
                                              <p:pRg st="5" end="5"/>
                                            </p:txEl>
                                          </p:spTgt>
                                        </p:tgtEl>
                                        <p:attrNameLst>
                                          <p:attrName>ppt_y</p:attrName>
                                        </p:attrNameLst>
                                      </p:cBhvr>
                                      <p:tavLst>
                                        <p:tav tm="0">
                                          <p:val>
                                            <p:strVal val="#ppt_y+#ppt_h*1.125000"/>
                                          </p:val>
                                        </p:tav>
                                        <p:tav tm="100000">
                                          <p:val>
                                            <p:strVal val="#ppt_y"/>
                                          </p:val>
                                        </p:tav>
                                      </p:tavLst>
                                    </p:anim>
                                    <p:animEffect transition="in" filter="wipe(up)">
                                      <p:cBhvr>
                                        <p:cTn id="18" dur="500"/>
                                        <p:tgtEl>
                                          <p:spTgt spid="95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11D7A90-FB15-4EB7-B358-644DE5BD5C75}"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73059" name="Text Box 2"/>
          <p:cNvSpPr txBox="1">
            <a:spLocks noChangeArrowheads="1"/>
          </p:cNvSpPr>
          <p:nvPr/>
        </p:nvSpPr>
        <p:spPr bwMode="auto">
          <a:xfrm>
            <a:off x="152400" y="0"/>
            <a:ext cx="8839200" cy="1016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ea typeface="华文细黑" panose="02010600040101010101" pitchFamily="2" charset="-122"/>
              </a:rPr>
              <a:t>递归下降语法制导翻译方案中实现控制结构的翻译</a:t>
            </a:r>
            <a:r>
              <a:rPr kumimoji="1" lang="en-US" altLang="zh-CN" sz="2400">
                <a:ea typeface="华文细黑" panose="02010600040101010101" pitchFamily="2" charset="-122"/>
              </a:rPr>
              <a:t>:</a:t>
            </a:r>
            <a:endParaRPr kumimoji="1" lang="en-US" altLang="zh-CN" sz="2400">
              <a:ea typeface="华文细黑" panose="02010600040101010101" pitchFamily="2" charset="-122"/>
            </a:endParaRPr>
          </a:p>
          <a:p>
            <a:pPr eaLnBrk="1" hangingPunct="1">
              <a:spcBef>
                <a:spcPct val="50000"/>
              </a:spcBef>
            </a:pPr>
            <a:r>
              <a:rPr kumimoji="1" lang="zh-CN" altLang="en-US" sz="2400">
                <a:ea typeface="华文细黑" panose="02010600040101010101" pitchFamily="2" charset="-122"/>
              </a:rPr>
              <a:t>布尔表达式求值方式（翻译文法见教材</a:t>
            </a:r>
            <a:r>
              <a:rPr kumimoji="1" lang="en-US" altLang="zh-CN" sz="2400">
                <a:ea typeface="华文细黑" panose="02010600040101010101" pitchFamily="2" charset="-122"/>
              </a:rPr>
              <a:t>), </a:t>
            </a:r>
            <a:r>
              <a:rPr kumimoji="1" lang="zh-CN" altLang="en-US" sz="2400">
                <a:ea typeface="华文细黑" panose="02010600040101010101" pitchFamily="2" charset="-122"/>
              </a:rPr>
              <a:t>并设置标号避免回填</a:t>
            </a:r>
            <a:endParaRPr kumimoji="1" lang="zh-CN" altLang="en-US" sz="2400">
              <a:ea typeface="华文细黑" panose="02010600040101010101" pitchFamily="2" charset="-122"/>
            </a:endParaRPr>
          </a:p>
        </p:txBody>
      </p:sp>
      <p:grpSp>
        <p:nvGrpSpPr>
          <p:cNvPr id="2" name="Group 3"/>
          <p:cNvGrpSpPr/>
          <p:nvPr/>
        </p:nvGrpSpPr>
        <p:grpSpPr bwMode="auto">
          <a:xfrm>
            <a:off x="-36512" y="1524000"/>
            <a:ext cx="9144000" cy="1570038"/>
            <a:chOff x="0" y="1104"/>
            <a:chExt cx="5760" cy="899"/>
          </a:xfrm>
        </p:grpSpPr>
        <p:sp>
          <p:nvSpPr>
            <p:cNvPr id="173062" name="Text Box 4"/>
            <p:cNvSpPr txBox="1">
              <a:spLocks noChangeArrowheads="1"/>
            </p:cNvSpPr>
            <p:nvPr/>
          </p:nvSpPr>
          <p:spPr bwMode="auto">
            <a:xfrm>
              <a:off x="0" y="1104"/>
              <a:ext cx="5760"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a:solidFill>
                    <a:srgbClr val="FF3300"/>
                  </a:solidFill>
                  <a:ea typeface="华文细黑" panose="02010600040101010101" pitchFamily="2" charset="-122"/>
                </a:rPr>
                <a:t>&lt;if&gt; </a:t>
              </a:r>
              <a:r>
                <a:rPr kumimoji="1" lang="en-US" altLang="zh-CN" sz="2400" dirty="0">
                  <a:solidFill>
                    <a:srgbClr val="FF3300"/>
                  </a:solidFill>
                  <a:ea typeface="华文细黑" panose="02010600040101010101" pitchFamily="2" charset="-122"/>
                  <a:sym typeface="Symbol" panose="05050102010706020507" pitchFamily="18" charset="2"/>
                </a:rPr>
                <a:t></a:t>
              </a:r>
              <a:r>
                <a:rPr kumimoji="1" lang="en-US" altLang="zh-CN" sz="2400" dirty="0">
                  <a:ea typeface="华文细黑" panose="02010600040101010101" pitchFamily="2" charset="-122"/>
                </a:rPr>
                <a:t> </a:t>
              </a:r>
              <a:r>
                <a:rPr kumimoji="1" lang="en-US" altLang="zh-CN" sz="2400" dirty="0">
                  <a:solidFill>
                    <a:schemeClr val="accent2"/>
                  </a:solidFill>
                  <a:ea typeface="华文细黑" panose="02010600040101010101" pitchFamily="2" charset="-122"/>
                </a:rPr>
                <a:t>if (E)</a:t>
              </a:r>
              <a:r>
                <a:rPr kumimoji="1" lang="en-US" altLang="zh-CN" sz="2400" dirty="0">
                  <a:ea typeface="华文细黑" panose="02010600040101010101" pitchFamily="2" charset="-122"/>
                </a:rPr>
                <a:t> @</a:t>
              </a:r>
              <a:r>
                <a:rPr kumimoji="1" lang="en-US" altLang="zh-CN" sz="2400" dirty="0" err="1">
                  <a:ea typeface="华文细黑" panose="02010600040101010101" pitchFamily="2" charset="-122"/>
                </a:rPr>
                <a:t>getlabel</a:t>
              </a:r>
              <a:r>
                <a:rPr kumimoji="1" lang="en-US" altLang="zh-CN" sz="2400" dirty="0">
                  <a:ea typeface="华文细黑" panose="02010600040101010101" pitchFamily="2" charset="-122"/>
                </a:rPr>
                <a:t> @gen(JZ, E.place,_,label1)</a:t>
              </a:r>
              <a:r>
                <a:rPr kumimoji="1" lang="en-US" altLang="zh-CN" sz="2400" dirty="0">
                  <a:solidFill>
                    <a:schemeClr val="accent2"/>
                  </a:solidFill>
                  <a:ea typeface="华文细黑" panose="02010600040101010101" pitchFamily="2" charset="-122"/>
                </a:rPr>
                <a:t> S</a:t>
              </a:r>
              <a:r>
                <a:rPr kumimoji="1" lang="en-US" altLang="zh-CN" sz="2400" baseline="30000" dirty="0">
                  <a:solidFill>
                    <a:schemeClr val="accent2"/>
                  </a:solidFill>
                  <a:ea typeface="华文细黑" panose="02010600040101010101" pitchFamily="2" charset="-122"/>
                </a:rPr>
                <a:t>1</a:t>
              </a:r>
              <a:r>
                <a:rPr kumimoji="1" lang="en-US" altLang="zh-CN" sz="2400" dirty="0">
                  <a:ea typeface="华文细黑" panose="02010600040101010101" pitchFamily="2" charset="-122"/>
                </a:rPr>
                <a:t> @</a:t>
              </a:r>
              <a:r>
                <a:rPr kumimoji="1" lang="en-US" altLang="zh-CN" sz="2400" dirty="0" err="1">
                  <a:ea typeface="华文细黑" panose="02010600040101010101" pitchFamily="2" charset="-122"/>
                </a:rPr>
                <a:t>getlabel</a:t>
              </a:r>
              <a:r>
                <a:rPr kumimoji="1" lang="en-US" altLang="zh-CN" sz="2400" dirty="0">
                  <a:ea typeface="华文细黑" panose="02010600040101010101" pitchFamily="2" charset="-122"/>
                </a:rPr>
                <a:t> </a:t>
              </a:r>
              <a:endParaRPr kumimoji="1" lang="en-US" altLang="zh-CN" sz="2400" dirty="0">
                <a:ea typeface="华文细黑" panose="02010600040101010101" pitchFamily="2" charset="-122"/>
              </a:endParaRPr>
            </a:p>
            <a:p>
              <a:pPr eaLnBrk="1" hangingPunct="1">
                <a:spcBef>
                  <a:spcPct val="50000"/>
                </a:spcBef>
              </a:pPr>
              <a:r>
                <a:rPr kumimoji="1" lang="en-US" altLang="zh-CN" sz="2400" dirty="0">
                  <a:ea typeface="华文细黑" panose="02010600040101010101" pitchFamily="2" charset="-122"/>
                </a:rPr>
                <a:t>                                                              </a:t>
              </a:r>
              <a:endParaRPr kumimoji="1" lang="en-US" altLang="zh-CN" sz="2400" dirty="0">
                <a:ea typeface="华文细黑" panose="02010600040101010101" pitchFamily="2" charset="-122"/>
              </a:endParaRPr>
            </a:p>
            <a:p>
              <a:pPr eaLnBrk="1" hangingPunct="1">
                <a:spcBef>
                  <a:spcPct val="50000"/>
                </a:spcBef>
              </a:pPr>
              <a:r>
                <a:rPr kumimoji="1" lang="en-US" altLang="zh-CN" sz="2400" dirty="0">
                  <a:ea typeface="华文细黑" panose="02010600040101010101" pitchFamily="2" charset="-122"/>
                </a:rPr>
                <a:t> @gen(JP,_,_,label2)  @ </a:t>
              </a:r>
              <a:r>
                <a:rPr kumimoji="1" lang="en-US" altLang="zh-CN" sz="2400" dirty="0" err="1">
                  <a:ea typeface="华文细黑" panose="02010600040101010101" pitchFamily="2" charset="-122"/>
                </a:rPr>
                <a:t>setlabel</a:t>
              </a:r>
              <a:r>
                <a:rPr kumimoji="1" lang="en-US" altLang="zh-CN" sz="2400" dirty="0">
                  <a:ea typeface="华文细黑" panose="02010600040101010101" pitchFamily="2" charset="-122"/>
                </a:rPr>
                <a:t>(label1:) </a:t>
              </a:r>
              <a:r>
                <a:rPr kumimoji="1" lang="en-US" altLang="zh-CN" sz="2400" dirty="0">
                  <a:solidFill>
                    <a:schemeClr val="accent2"/>
                  </a:solidFill>
                  <a:ea typeface="华文细黑" panose="02010600040101010101" pitchFamily="2" charset="-122"/>
                </a:rPr>
                <a:t>[else S</a:t>
              </a:r>
              <a:r>
                <a:rPr kumimoji="1" lang="en-US" altLang="zh-CN" sz="2400" baseline="30000" dirty="0">
                  <a:solidFill>
                    <a:schemeClr val="accent2"/>
                  </a:solidFill>
                  <a:ea typeface="华文细黑" panose="02010600040101010101" pitchFamily="2" charset="-122"/>
                </a:rPr>
                <a:t>2</a:t>
              </a:r>
              <a:r>
                <a:rPr kumimoji="1" lang="en-US" altLang="zh-CN" sz="2400" dirty="0">
                  <a:solidFill>
                    <a:schemeClr val="accent2"/>
                  </a:solidFill>
                  <a:ea typeface="华文细黑" panose="02010600040101010101" pitchFamily="2" charset="-122"/>
                </a:rPr>
                <a:t>]</a:t>
              </a:r>
              <a:r>
                <a:rPr kumimoji="1" lang="en-US" altLang="zh-CN" sz="2400" dirty="0">
                  <a:ea typeface="华文细黑" panose="02010600040101010101" pitchFamily="2" charset="-122"/>
                </a:rPr>
                <a:t> @ </a:t>
              </a:r>
              <a:r>
                <a:rPr kumimoji="1" lang="en-US" altLang="zh-CN" sz="2400" dirty="0" err="1">
                  <a:ea typeface="华文细黑" panose="02010600040101010101" pitchFamily="2" charset="-122"/>
                </a:rPr>
                <a:t>setlabel</a:t>
              </a:r>
              <a:r>
                <a:rPr kumimoji="1" lang="en-US" altLang="zh-CN" sz="2400" dirty="0">
                  <a:ea typeface="华文细黑" panose="02010600040101010101" pitchFamily="2" charset="-122"/>
                </a:rPr>
                <a:t>(label2:) </a:t>
              </a:r>
              <a:endParaRPr kumimoji="1" lang="en-US" altLang="zh-CN" sz="2400" dirty="0">
                <a:ea typeface="华文细黑" panose="02010600040101010101" pitchFamily="2" charset="-122"/>
              </a:endParaRPr>
            </a:p>
          </p:txBody>
        </p:sp>
        <p:grpSp>
          <p:nvGrpSpPr>
            <p:cNvPr id="173063" name="Group 5"/>
            <p:cNvGrpSpPr/>
            <p:nvPr/>
          </p:nvGrpSpPr>
          <p:grpSpPr bwMode="auto">
            <a:xfrm>
              <a:off x="1837" y="1344"/>
              <a:ext cx="611" cy="309"/>
              <a:chOff x="1837" y="1344"/>
              <a:chExt cx="611" cy="309"/>
            </a:xfrm>
          </p:grpSpPr>
          <p:sp>
            <p:nvSpPr>
              <p:cNvPr id="173067" name="Line 6"/>
              <p:cNvSpPr>
                <a:spLocks noChangeShapeType="1"/>
              </p:cNvSpPr>
              <p:nvPr/>
            </p:nvSpPr>
            <p:spPr bwMode="auto">
              <a:xfrm flipV="1">
                <a:off x="1837" y="1344"/>
                <a:ext cx="0" cy="18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68" name="Text Box 7"/>
              <p:cNvSpPr txBox="1">
                <a:spLocks noChangeArrowheads="1"/>
              </p:cNvSpPr>
              <p:nvPr/>
            </p:nvSpPr>
            <p:spPr bwMode="auto">
              <a:xfrm>
                <a:off x="1837" y="1389"/>
                <a:ext cx="61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label1</a:t>
                </a:r>
                <a:endParaRPr kumimoji="1" lang="en-US" altLang="zh-CN" sz="2400">
                  <a:ea typeface="华文细黑" panose="02010600040101010101" pitchFamily="2" charset="-122"/>
                </a:endParaRPr>
              </a:p>
            </p:txBody>
          </p:sp>
        </p:grpSp>
        <p:grpSp>
          <p:nvGrpSpPr>
            <p:cNvPr id="173064" name="Group 8"/>
            <p:cNvGrpSpPr/>
            <p:nvPr/>
          </p:nvGrpSpPr>
          <p:grpSpPr bwMode="auto">
            <a:xfrm>
              <a:off x="4943" y="1389"/>
              <a:ext cx="673" cy="264"/>
              <a:chOff x="4943" y="1389"/>
              <a:chExt cx="673" cy="264"/>
            </a:xfrm>
          </p:grpSpPr>
          <p:sp>
            <p:nvSpPr>
              <p:cNvPr id="173065" name="Text Box 9"/>
              <p:cNvSpPr txBox="1">
                <a:spLocks noChangeArrowheads="1"/>
              </p:cNvSpPr>
              <p:nvPr/>
            </p:nvSpPr>
            <p:spPr bwMode="auto">
              <a:xfrm>
                <a:off x="4943" y="1389"/>
                <a:ext cx="67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label2</a:t>
                </a:r>
                <a:endParaRPr kumimoji="1" lang="en-US" altLang="zh-CN" sz="2400">
                  <a:ea typeface="华文细黑" panose="02010600040101010101" pitchFamily="2" charset="-122"/>
                </a:endParaRPr>
              </a:p>
            </p:txBody>
          </p:sp>
          <p:sp>
            <p:nvSpPr>
              <p:cNvPr id="173066" name="Line 10"/>
              <p:cNvSpPr>
                <a:spLocks noChangeShapeType="1"/>
              </p:cNvSpPr>
              <p:nvPr/>
            </p:nvSpPr>
            <p:spPr bwMode="auto">
              <a:xfrm flipV="1">
                <a:off x="4944" y="1392"/>
                <a:ext cx="0"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8" name="Text Box 4"/>
          <p:cNvSpPr txBox="1">
            <a:spLocks noChangeArrowheads="1"/>
          </p:cNvSpPr>
          <p:nvPr/>
        </p:nvSpPr>
        <p:spPr bwMode="auto">
          <a:xfrm>
            <a:off x="71438" y="3654425"/>
            <a:ext cx="9144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solidFill>
                  <a:srgbClr val="FF3300"/>
                </a:solidFill>
                <a:ea typeface="华文细黑" panose="02010600040101010101" pitchFamily="2" charset="-122"/>
              </a:rPr>
              <a:t>&lt;while&gt; </a:t>
            </a:r>
            <a:r>
              <a:rPr kumimoji="1" lang="en-US" altLang="zh-CN" sz="2400">
                <a:solidFill>
                  <a:srgbClr val="FF3300"/>
                </a:solidFill>
                <a:ea typeface="华文细黑" panose="02010600040101010101" pitchFamily="2" charset="-122"/>
                <a:sym typeface="Symbol" panose="05050102010706020507" pitchFamily="18" charset="2"/>
              </a:rPr>
              <a:t></a:t>
            </a:r>
            <a:r>
              <a:rPr kumimoji="1" lang="en-US" altLang="zh-CN" sz="2400">
                <a:solidFill>
                  <a:schemeClr val="accent2"/>
                </a:solidFill>
                <a:ea typeface="华文细黑" panose="02010600040101010101" pitchFamily="2" charset="-122"/>
              </a:rPr>
              <a:t>while </a:t>
            </a:r>
            <a:r>
              <a:rPr kumimoji="1" lang="en-US" altLang="zh-CN" sz="2400">
                <a:ea typeface="华文细黑" panose="02010600040101010101" pitchFamily="2" charset="-122"/>
              </a:rPr>
              <a:t>@ getlabel @ setlabel(label1:) </a:t>
            </a:r>
            <a:r>
              <a:rPr kumimoji="1" lang="en-US" altLang="zh-CN" sz="2400">
                <a:solidFill>
                  <a:schemeClr val="accent2"/>
                </a:solidFill>
                <a:ea typeface="华文细黑" panose="02010600040101010101" pitchFamily="2" charset="-122"/>
              </a:rPr>
              <a:t>( E )</a:t>
            </a:r>
            <a:r>
              <a:rPr kumimoji="1" lang="en-US" altLang="zh-CN" sz="2400">
                <a:ea typeface="华文细黑" panose="02010600040101010101" pitchFamily="2" charset="-122"/>
              </a:rPr>
              <a:t> @ getlabel </a:t>
            </a:r>
            <a:endParaRPr kumimoji="1" lang="en-US" altLang="zh-CN" sz="2400">
              <a:ea typeface="华文细黑" panose="02010600040101010101" pitchFamily="2" charset="-122"/>
            </a:endParaRPr>
          </a:p>
          <a:p>
            <a:pPr eaLnBrk="1" hangingPunct="1">
              <a:spcBef>
                <a:spcPct val="50000"/>
              </a:spcBef>
            </a:pPr>
            <a:endParaRPr kumimoji="1" lang="en-US" altLang="zh-CN" sz="2400">
              <a:ea typeface="华文细黑" panose="02010600040101010101" pitchFamily="2" charset="-122"/>
            </a:endParaRPr>
          </a:p>
          <a:p>
            <a:pPr eaLnBrk="1" hangingPunct="1"/>
            <a:r>
              <a:rPr kumimoji="1" lang="en-US" altLang="zh-CN" sz="2400">
                <a:ea typeface="华文细黑" panose="02010600040101010101" pitchFamily="2" charset="-122"/>
              </a:rPr>
              <a:t>@gen(JZ, E.place,_,label2) </a:t>
            </a:r>
            <a:r>
              <a:rPr kumimoji="1" lang="en-US" altLang="zh-CN" sz="2400">
                <a:solidFill>
                  <a:schemeClr val="accent2"/>
                </a:solidFill>
                <a:ea typeface="华文细黑" panose="02010600040101010101" pitchFamily="2" charset="-122"/>
              </a:rPr>
              <a:t>do</a:t>
            </a:r>
            <a:r>
              <a:rPr kumimoji="1" lang="en-US" altLang="zh-CN" sz="2400">
                <a:ea typeface="华文细黑" panose="02010600040101010101" pitchFamily="2" charset="-122"/>
              </a:rPr>
              <a:t> </a:t>
            </a:r>
            <a:r>
              <a:rPr kumimoji="1" lang="en-US" altLang="zh-CN" sz="2400">
                <a:solidFill>
                  <a:schemeClr val="accent2"/>
                </a:solidFill>
                <a:ea typeface="华文细黑" panose="02010600040101010101" pitchFamily="2" charset="-122"/>
              </a:rPr>
              <a:t>S</a:t>
            </a:r>
            <a:r>
              <a:rPr kumimoji="1" lang="en-US" altLang="zh-CN" sz="2400">
                <a:ea typeface="华文细黑" panose="02010600040101010101" pitchFamily="2" charset="-122"/>
              </a:rPr>
              <a:t> @gen(JP,_,_,label1) @ setlabel(label2:) </a:t>
            </a:r>
            <a:endParaRPr kumimoji="1" lang="en-US" altLang="zh-CN" sz="2400">
              <a:ea typeface="华文细黑" panose="02010600040101010101" pitchFamily="2" charset="-122"/>
            </a:endParaRPr>
          </a:p>
          <a:p>
            <a:pPr eaLnBrk="1" hangingPunct="1"/>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E81D296-FD11-418C-AD1E-EA113462E97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75107" name="Text Box 2"/>
          <p:cNvSpPr txBox="1">
            <a:spLocks noChangeArrowheads="1"/>
          </p:cNvSpPr>
          <p:nvPr/>
        </p:nvSpPr>
        <p:spPr bwMode="auto">
          <a:xfrm>
            <a:off x="152400" y="0"/>
            <a:ext cx="8839200" cy="1016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ea typeface="华文细黑" panose="02010600040101010101" pitchFamily="2" charset="-122"/>
              </a:rPr>
              <a:t>递归下降语法制导翻译方案中实现控制结构的翻译</a:t>
            </a:r>
            <a:r>
              <a:rPr kumimoji="1" lang="en-US" altLang="zh-CN" sz="2400">
                <a:ea typeface="华文细黑" panose="02010600040101010101" pitchFamily="2" charset="-122"/>
              </a:rPr>
              <a:t>:</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         </a:t>
            </a:r>
            <a:r>
              <a:rPr kumimoji="1" lang="zh-CN" altLang="en-US" sz="2400">
                <a:ea typeface="华文细黑" panose="02010600040101010101" pitchFamily="2" charset="-122"/>
              </a:rPr>
              <a:t>翻译思路</a:t>
            </a:r>
            <a:r>
              <a:rPr kumimoji="1" lang="en-US" altLang="zh-CN" sz="2400">
                <a:ea typeface="华文细黑" panose="02010600040101010101" pitchFamily="2" charset="-122"/>
              </a:rPr>
              <a:t>: </a:t>
            </a:r>
            <a:r>
              <a:rPr kumimoji="1" lang="zh-CN" altLang="en-US" sz="2400">
                <a:ea typeface="华文细黑" panose="02010600040101010101" pitchFamily="2" charset="-122"/>
              </a:rPr>
              <a:t>布尔表达式求值</a:t>
            </a:r>
            <a:r>
              <a:rPr kumimoji="1" lang="en-US" altLang="zh-CN" sz="2400">
                <a:ea typeface="华文细黑" panose="02010600040101010101" pitchFamily="2" charset="-122"/>
              </a:rPr>
              <a:t>, </a:t>
            </a:r>
            <a:r>
              <a:rPr kumimoji="1" lang="zh-CN" altLang="en-US" sz="2400">
                <a:ea typeface="华文细黑" panose="02010600040101010101" pitchFamily="2" charset="-122"/>
              </a:rPr>
              <a:t>并设置标号避免回填</a:t>
            </a:r>
            <a:r>
              <a:rPr kumimoji="1" lang="en-US" altLang="zh-CN" sz="2400">
                <a:ea typeface="华文细黑" panose="02010600040101010101" pitchFamily="2" charset="-122"/>
              </a:rPr>
              <a:t>.</a:t>
            </a:r>
            <a:endParaRPr kumimoji="1" lang="en-US" altLang="zh-CN" sz="2400">
              <a:ea typeface="华文细黑" panose="02010600040101010101" pitchFamily="2" charset="-122"/>
            </a:endParaRPr>
          </a:p>
        </p:txBody>
      </p:sp>
      <p:grpSp>
        <p:nvGrpSpPr>
          <p:cNvPr id="2" name="Group 3"/>
          <p:cNvGrpSpPr/>
          <p:nvPr/>
        </p:nvGrpSpPr>
        <p:grpSpPr bwMode="auto">
          <a:xfrm>
            <a:off x="0" y="1143000"/>
            <a:ext cx="9144000" cy="1570038"/>
            <a:chOff x="0" y="672"/>
            <a:chExt cx="5760" cy="989"/>
          </a:xfrm>
        </p:grpSpPr>
        <p:sp>
          <p:nvSpPr>
            <p:cNvPr id="175112" name="Text Box 4"/>
            <p:cNvSpPr txBox="1">
              <a:spLocks noChangeArrowheads="1"/>
            </p:cNvSpPr>
            <p:nvPr/>
          </p:nvSpPr>
          <p:spPr bwMode="auto">
            <a:xfrm>
              <a:off x="0" y="672"/>
              <a:ext cx="576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solidFill>
                    <a:srgbClr val="FF3300"/>
                  </a:solidFill>
                  <a:ea typeface="华文细黑" panose="02010600040101010101" pitchFamily="2" charset="-122"/>
                </a:rPr>
                <a:t>&lt;if&gt; </a:t>
              </a:r>
              <a:r>
                <a:rPr kumimoji="1" lang="en-US" altLang="zh-CN" sz="2400">
                  <a:solidFill>
                    <a:srgbClr val="FF3300"/>
                  </a:solidFill>
                  <a:ea typeface="华文细黑" panose="02010600040101010101" pitchFamily="2" charset="-122"/>
                  <a:sym typeface="Symbol" panose="05050102010706020507" pitchFamily="18" charset="2"/>
                </a:rPr>
                <a:t></a:t>
              </a:r>
              <a:r>
                <a:rPr kumimoji="1" lang="en-US" altLang="zh-CN" sz="2400">
                  <a:ea typeface="华文细黑" panose="02010600040101010101" pitchFamily="2" charset="-122"/>
                </a:rPr>
                <a:t> </a:t>
              </a:r>
              <a:r>
                <a:rPr kumimoji="1" lang="en-US" altLang="zh-CN" sz="2400">
                  <a:solidFill>
                    <a:schemeClr val="accent2"/>
                  </a:solidFill>
                  <a:ea typeface="华文细黑" panose="02010600040101010101" pitchFamily="2" charset="-122"/>
                </a:rPr>
                <a:t>if (E)</a:t>
              </a:r>
              <a:r>
                <a:rPr kumimoji="1" lang="en-US" altLang="zh-CN" sz="2400">
                  <a:ea typeface="华文细黑" panose="02010600040101010101" pitchFamily="2" charset="-122"/>
                </a:rPr>
                <a:t> @getlabel @gen(JZ, E.place,_,label1)</a:t>
              </a:r>
              <a:r>
                <a:rPr kumimoji="1" lang="en-US" altLang="zh-CN" sz="2400">
                  <a:solidFill>
                    <a:schemeClr val="accent2"/>
                  </a:solidFill>
                  <a:ea typeface="华文细黑" panose="02010600040101010101" pitchFamily="2" charset="-122"/>
                </a:rPr>
                <a:t> S</a:t>
              </a:r>
              <a:r>
                <a:rPr kumimoji="1" lang="en-US" altLang="zh-CN" sz="2400" baseline="30000">
                  <a:solidFill>
                    <a:schemeClr val="accent2"/>
                  </a:solidFill>
                  <a:ea typeface="华文细黑" panose="02010600040101010101" pitchFamily="2" charset="-122"/>
                </a:rPr>
                <a:t>1</a:t>
              </a:r>
              <a:r>
                <a:rPr kumimoji="1" lang="en-US" altLang="zh-CN" sz="2400">
                  <a:ea typeface="华文细黑" panose="02010600040101010101" pitchFamily="2" charset="-122"/>
                </a:rPr>
                <a:t> @getlabel </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                                                              </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 @gen(JP,_,_,label2)  @ setlabel(label1:) </a:t>
              </a:r>
              <a:r>
                <a:rPr kumimoji="1" lang="en-US" altLang="zh-CN" sz="2400">
                  <a:solidFill>
                    <a:schemeClr val="accent2"/>
                  </a:solidFill>
                  <a:ea typeface="华文细黑" panose="02010600040101010101" pitchFamily="2" charset="-122"/>
                </a:rPr>
                <a:t>[else S</a:t>
              </a:r>
              <a:r>
                <a:rPr kumimoji="1" lang="en-US" altLang="zh-CN" sz="2400" baseline="30000">
                  <a:solidFill>
                    <a:schemeClr val="accent2"/>
                  </a:solidFill>
                  <a:ea typeface="华文细黑" panose="02010600040101010101" pitchFamily="2" charset="-122"/>
                </a:rPr>
                <a:t>2</a:t>
              </a:r>
              <a:r>
                <a:rPr kumimoji="1" lang="en-US" altLang="zh-CN" sz="2400">
                  <a:solidFill>
                    <a:schemeClr val="accent2"/>
                  </a:solidFill>
                  <a:ea typeface="华文细黑" panose="02010600040101010101" pitchFamily="2" charset="-122"/>
                </a:rPr>
                <a:t>]</a:t>
              </a:r>
              <a:r>
                <a:rPr kumimoji="1" lang="en-US" altLang="zh-CN" sz="2400">
                  <a:ea typeface="华文细黑" panose="02010600040101010101" pitchFamily="2" charset="-122"/>
                </a:rPr>
                <a:t> @ setlabel(label2:)             </a:t>
              </a:r>
              <a:endParaRPr kumimoji="1" lang="en-US" altLang="zh-CN" sz="2400">
                <a:ea typeface="华文细黑" panose="02010600040101010101" pitchFamily="2" charset="-122"/>
              </a:endParaRPr>
            </a:p>
          </p:txBody>
        </p:sp>
        <p:grpSp>
          <p:nvGrpSpPr>
            <p:cNvPr id="175113" name="Group 5"/>
            <p:cNvGrpSpPr/>
            <p:nvPr/>
          </p:nvGrpSpPr>
          <p:grpSpPr bwMode="auto">
            <a:xfrm>
              <a:off x="1680" y="912"/>
              <a:ext cx="611" cy="333"/>
              <a:chOff x="1837" y="1344"/>
              <a:chExt cx="611" cy="333"/>
            </a:xfrm>
          </p:grpSpPr>
          <p:sp>
            <p:nvSpPr>
              <p:cNvPr id="175117" name="Line 6"/>
              <p:cNvSpPr>
                <a:spLocks noChangeShapeType="1"/>
              </p:cNvSpPr>
              <p:nvPr/>
            </p:nvSpPr>
            <p:spPr bwMode="auto">
              <a:xfrm flipV="1">
                <a:off x="1837" y="1344"/>
                <a:ext cx="0" cy="18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18" name="Text Box 7"/>
              <p:cNvSpPr txBox="1">
                <a:spLocks noChangeArrowheads="1"/>
              </p:cNvSpPr>
              <p:nvPr/>
            </p:nvSpPr>
            <p:spPr bwMode="auto">
              <a:xfrm>
                <a:off x="1837" y="1389"/>
                <a:ext cx="6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label1</a:t>
                </a:r>
                <a:endParaRPr kumimoji="1" lang="en-US" altLang="zh-CN" sz="2400">
                  <a:ea typeface="华文细黑" panose="02010600040101010101" pitchFamily="2" charset="-122"/>
                </a:endParaRPr>
              </a:p>
            </p:txBody>
          </p:sp>
        </p:grpSp>
        <p:grpSp>
          <p:nvGrpSpPr>
            <p:cNvPr id="175114" name="Group 8"/>
            <p:cNvGrpSpPr/>
            <p:nvPr/>
          </p:nvGrpSpPr>
          <p:grpSpPr bwMode="auto">
            <a:xfrm>
              <a:off x="4656" y="912"/>
              <a:ext cx="673" cy="288"/>
              <a:chOff x="4943" y="1389"/>
              <a:chExt cx="673" cy="288"/>
            </a:xfrm>
          </p:grpSpPr>
          <p:sp>
            <p:nvSpPr>
              <p:cNvPr id="175115" name="Text Box 9"/>
              <p:cNvSpPr txBox="1">
                <a:spLocks noChangeArrowheads="1"/>
              </p:cNvSpPr>
              <p:nvPr/>
            </p:nvSpPr>
            <p:spPr bwMode="auto">
              <a:xfrm>
                <a:off x="4943" y="1389"/>
                <a:ext cx="6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label2</a:t>
                </a:r>
                <a:endParaRPr kumimoji="1" lang="en-US" altLang="zh-CN" sz="2400">
                  <a:ea typeface="华文细黑" panose="02010600040101010101" pitchFamily="2" charset="-122"/>
                </a:endParaRPr>
              </a:p>
            </p:txBody>
          </p:sp>
          <p:sp>
            <p:nvSpPr>
              <p:cNvPr id="175116" name="Line 10"/>
              <p:cNvSpPr>
                <a:spLocks noChangeShapeType="1"/>
              </p:cNvSpPr>
              <p:nvPr/>
            </p:nvSpPr>
            <p:spPr bwMode="auto">
              <a:xfrm flipV="1">
                <a:off x="4944" y="1392"/>
                <a:ext cx="0"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11"/>
          <p:cNvGrpSpPr/>
          <p:nvPr/>
        </p:nvGrpSpPr>
        <p:grpSpPr bwMode="auto">
          <a:xfrm>
            <a:off x="609600" y="2895600"/>
            <a:ext cx="7848600" cy="3786188"/>
            <a:chOff x="384" y="1824"/>
            <a:chExt cx="4944" cy="2385"/>
          </a:xfrm>
        </p:grpSpPr>
        <p:sp>
          <p:nvSpPr>
            <p:cNvPr id="175110" name="Text Box 12"/>
            <p:cNvSpPr txBox="1">
              <a:spLocks noChangeArrowheads="1"/>
            </p:cNvSpPr>
            <p:nvPr/>
          </p:nvSpPr>
          <p:spPr bwMode="auto">
            <a:xfrm>
              <a:off x="2688" y="1824"/>
              <a:ext cx="2640" cy="238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latin typeface="Arial" panose="020B0604020202020204" pitchFamily="34" charset="0"/>
                  <a:ea typeface="华文细黑" panose="02010600040101010101" pitchFamily="2" charset="-122"/>
                </a:rPr>
                <a:t>            </a:t>
              </a:r>
              <a:r>
                <a:rPr lang="en-US" altLang="zh-CN" sz="2400" b="1">
                  <a:latin typeface="Arial" panose="020B0604020202020204" pitchFamily="34" charset="0"/>
                  <a:ea typeface="华文细黑" panose="02010600040101010101" pitchFamily="2" charset="-122"/>
                </a:rPr>
                <a:t>E</a:t>
              </a:r>
              <a:r>
                <a:rPr lang="zh-CN" altLang="en-US" sz="2400" b="1">
                  <a:latin typeface="Arial" panose="020B0604020202020204" pitchFamily="34" charset="0"/>
                  <a:ea typeface="华文细黑" panose="02010600040101010101" pitchFamily="2" charset="-122"/>
                </a:rPr>
                <a:t>的四元式</a:t>
              </a:r>
              <a:endParaRPr lang="zh-CN" altLang="en-US" sz="2400" b="1">
                <a:latin typeface="Arial" panose="020B0604020202020204" pitchFamily="34" charset="0"/>
                <a:ea typeface="华文细黑" panose="02010600040101010101" pitchFamily="2" charset="-122"/>
              </a:endParaRPr>
            </a:p>
            <a:p>
              <a:pPr eaLnBrk="1" hangingPunct="1">
                <a:spcBef>
                  <a:spcPct val="50000"/>
                </a:spcBef>
              </a:pPr>
              <a:r>
                <a:rPr lang="zh-CN" altLang="en-US" sz="2400" b="1">
                  <a:latin typeface="Arial" panose="020B0604020202020204" pitchFamily="34" charset="0"/>
                  <a:ea typeface="华文细黑" panose="02010600040101010101" pitchFamily="2" charset="-122"/>
                </a:rPr>
                <a:t>         </a:t>
              </a:r>
              <a:r>
                <a:rPr lang="en-US" altLang="zh-CN" sz="2400" b="1">
                  <a:latin typeface="Arial" panose="020B0604020202020204" pitchFamily="34" charset="0"/>
                  <a:ea typeface="华文细黑" panose="02010600040101010101" pitchFamily="2" charset="-122"/>
                </a:rPr>
                <a:t>( </a:t>
              </a:r>
              <a:r>
                <a:rPr kumimoji="1" lang="en-US" altLang="zh-CN" sz="2400">
                  <a:ea typeface="华文细黑" panose="02010600040101010101" pitchFamily="2" charset="-122"/>
                </a:rPr>
                <a:t>JZ, E.place,_,label1)</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          </a:t>
              </a:r>
              <a:r>
                <a:rPr kumimoji="1" lang="en-US" altLang="zh-CN" sz="2400">
                  <a:solidFill>
                    <a:schemeClr val="accent2"/>
                  </a:solidFill>
                  <a:ea typeface="华文细黑" panose="02010600040101010101" pitchFamily="2" charset="-122"/>
                </a:rPr>
                <a:t>S</a:t>
              </a:r>
              <a:r>
                <a:rPr kumimoji="1" lang="en-US" altLang="zh-CN" sz="2400" baseline="30000">
                  <a:solidFill>
                    <a:schemeClr val="accent2"/>
                  </a:solidFill>
                  <a:ea typeface="华文细黑" panose="02010600040101010101" pitchFamily="2" charset="-122"/>
                </a:rPr>
                <a:t>1</a:t>
              </a:r>
              <a:r>
                <a:rPr lang="zh-CN" altLang="en-US" sz="2400" b="1">
                  <a:latin typeface="Arial" panose="020B0604020202020204" pitchFamily="34" charset="0"/>
                  <a:ea typeface="华文细黑" panose="02010600040101010101" pitchFamily="2" charset="-122"/>
                </a:rPr>
                <a:t>的四元式</a:t>
              </a:r>
              <a:endParaRPr lang="zh-CN" altLang="en-US" sz="2400" b="1">
                <a:latin typeface="Arial" panose="020B0604020202020204" pitchFamily="34" charset="0"/>
                <a:ea typeface="华文细黑" panose="02010600040101010101" pitchFamily="2" charset="-122"/>
              </a:endParaRPr>
            </a:p>
            <a:p>
              <a:pPr eaLnBrk="1" hangingPunct="1">
                <a:spcBef>
                  <a:spcPct val="50000"/>
                </a:spcBef>
              </a:pPr>
              <a:r>
                <a:rPr kumimoji="1" lang="zh-CN" altLang="en-US" sz="2400">
                  <a:ea typeface="华文细黑" panose="02010600040101010101" pitchFamily="2" charset="-122"/>
                </a:rPr>
                <a:t>          </a:t>
              </a:r>
              <a:r>
                <a:rPr kumimoji="1" lang="en-US" altLang="zh-CN" sz="2400">
                  <a:ea typeface="华文细黑" panose="02010600040101010101" pitchFamily="2" charset="-122"/>
                </a:rPr>
                <a:t>(JP,_,_,label2)</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label1:</a:t>
              </a:r>
              <a:endParaRPr kumimoji="1" lang="en-US" altLang="zh-CN" sz="2400">
                <a:ea typeface="华文细黑" panose="02010600040101010101" pitchFamily="2" charset="-122"/>
              </a:endParaRPr>
            </a:p>
            <a:p>
              <a:pPr eaLnBrk="1" hangingPunct="1">
                <a:spcBef>
                  <a:spcPct val="50000"/>
                </a:spcBef>
              </a:pPr>
              <a:r>
                <a:rPr kumimoji="1" lang="en-US" altLang="zh-CN" sz="2400">
                  <a:solidFill>
                    <a:schemeClr val="accent2"/>
                  </a:solidFill>
                  <a:ea typeface="华文细黑" panose="02010600040101010101" pitchFamily="2" charset="-122"/>
                </a:rPr>
                <a:t>            S</a:t>
              </a:r>
              <a:r>
                <a:rPr kumimoji="1" lang="en-US" altLang="zh-CN" sz="2400" baseline="30000">
                  <a:solidFill>
                    <a:schemeClr val="accent2"/>
                  </a:solidFill>
                  <a:ea typeface="华文细黑" panose="02010600040101010101" pitchFamily="2" charset="-122"/>
                </a:rPr>
                <a:t>2</a:t>
              </a:r>
              <a:r>
                <a:rPr lang="zh-CN" altLang="en-US" sz="2400" b="1">
                  <a:latin typeface="Arial" panose="020B0604020202020204" pitchFamily="34" charset="0"/>
                  <a:ea typeface="华文细黑" panose="02010600040101010101" pitchFamily="2" charset="-122"/>
                </a:rPr>
                <a:t>的四元式</a:t>
              </a:r>
              <a:endParaRPr lang="zh-CN" altLang="en-US" sz="2400" b="1">
                <a:latin typeface="Arial" panose="020B0604020202020204" pitchFamily="34" charset="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label2:</a:t>
              </a:r>
              <a:r>
                <a:rPr lang="en-US" altLang="zh-CN" sz="1800">
                  <a:latin typeface="Arial" panose="020B0604020202020204" pitchFamily="34" charset="0"/>
                  <a:ea typeface="华文细黑" panose="02010600040101010101" pitchFamily="2" charset="-122"/>
                </a:rPr>
                <a:t>  </a:t>
              </a:r>
              <a:endParaRPr lang="en-US" altLang="zh-CN" sz="1800">
                <a:latin typeface="Arial" panose="020B0604020202020204" pitchFamily="34" charset="0"/>
                <a:ea typeface="华文细黑" panose="02010600040101010101" pitchFamily="2" charset="-122"/>
              </a:endParaRPr>
            </a:p>
          </p:txBody>
        </p:sp>
        <p:sp>
          <p:nvSpPr>
            <p:cNvPr id="175111" name="Text Box 13"/>
            <p:cNvSpPr txBox="1">
              <a:spLocks noChangeArrowheads="1"/>
            </p:cNvSpPr>
            <p:nvPr/>
          </p:nvSpPr>
          <p:spPr bwMode="auto">
            <a:xfrm>
              <a:off x="384" y="2352"/>
              <a:ext cx="23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a:solidFill>
                    <a:srgbClr val="0000FF"/>
                  </a:solidFill>
                  <a:latin typeface="楷体_GB2312" pitchFamily="49" charset="-122"/>
                  <a:ea typeface="楷体_GB2312" pitchFamily="49" charset="-122"/>
                </a:rPr>
                <a:t>例如</a:t>
              </a:r>
              <a:r>
                <a:rPr kumimoji="1" lang="en-US" altLang="zh-CN" sz="2400" b="1">
                  <a:solidFill>
                    <a:srgbClr val="0000FF"/>
                  </a:solidFill>
                  <a:latin typeface="楷体_GB2312" pitchFamily="49" charset="-122"/>
                  <a:ea typeface="楷体_GB2312" pitchFamily="49" charset="-122"/>
                </a:rPr>
                <a:t>,</a:t>
              </a:r>
              <a:r>
                <a:rPr kumimoji="1" lang="zh-CN" altLang="en-US" sz="2400" b="1">
                  <a:solidFill>
                    <a:srgbClr val="0000FF"/>
                  </a:solidFill>
                  <a:latin typeface="楷体_GB2312" pitchFamily="49" charset="-122"/>
                  <a:ea typeface="楷体_GB2312" pitchFamily="49" charset="-122"/>
                </a:rPr>
                <a:t>该翻译方案产生的四元式形式</a:t>
              </a:r>
              <a:r>
                <a:rPr kumimoji="1" lang="en-US" altLang="zh-CN" sz="2400" b="1">
                  <a:solidFill>
                    <a:srgbClr val="0000FF"/>
                  </a:solidFill>
                  <a:latin typeface="楷体_GB2312" pitchFamily="49" charset="-122"/>
                  <a:ea typeface="楷体_GB2312" pitchFamily="49" charset="-122"/>
                </a:rPr>
                <a:t>:</a:t>
              </a:r>
              <a:endParaRPr kumimoji="1" lang="en-US" altLang="zh-CN" sz="2400" b="1">
                <a:solidFill>
                  <a:srgbClr val="0000FF"/>
                </a:solidFill>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ECB1D82-60E4-4543-B66B-09411D63EBE7}"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77155" name="Text Box 2"/>
          <p:cNvSpPr txBox="1">
            <a:spLocks noChangeArrowheads="1"/>
          </p:cNvSpPr>
          <p:nvPr/>
        </p:nvSpPr>
        <p:spPr bwMode="auto">
          <a:xfrm>
            <a:off x="152400" y="0"/>
            <a:ext cx="8839200" cy="1016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ea typeface="华文细黑" panose="02010600040101010101" pitchFamily="2" charset="-122"/>
              </a:rPr>
              <a:t>递归下降语法制导翻译方案中实现控制结构的翻译</a:t>
            </a:r>
            <a:r>
              <a:rPr kumimoji="1" lang="en-US" altLang="zh-CN" sz="2400">
                <a:ea typeface="华文细黑" panose="02010600040101010101" pitchFamily="2" charset="-122"/>
              </a:rPr>
              <a:t>:</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         </a:t>
            </a:r>
            <a:r>
              <a:rPr kumimoji="1" lang="zh-CN" altLang="en-US" sz="2400">
                <a:ea typeface="华文细黑" panose="02010600040101010101" pitchFamily="2" charset="-122"/>
              </a:rPr>
              <a:t>翻译思路</a:t>
            </a:r>
            <a:r>
              <a:rPr kumimoji="1" lang="en-US" altLang="zh-CN" sz="2400">
                <a:ea typeface="华文细黑" panose="02010600040101010101" pitchFamily="2" charset="-122"/>
              </a:rPr>
              <a:t>: </a:t>
            </a:r>
            <a:r>
              <a:rPr kumimoji="1" lang="zh-CN" altLang="en-US" sz="2400">
                <a:ea typeface="华文细黑" panose="02010600040101010101" pitchFamily="2" charset="-122"/>
              </a:rPr>
              <a:t>布尔表达式求值</a:t>
            </a:r>
            <a:r>
              <a:rPr kumimoji="1" lang="en-US" altLang="zh-CN" sz="2400">
                <a:ea typeface="华文细黑" panose="02010600040101010101" pitchFamily="2" charset="-122"/>
              </a:rPr>
              <a:t>, </a:t>
            </a:r>
            <a:r>
              <a:rPr kumimoji="1" lang="zh-CN" altLang="en-US" sz="2400">
                <a:ea typeface="华文细黑" panose="02010600040101010101" pitchFamily="2" charset="-122"/>
              </a:rPr>
              <a:t>并设置标号避免回填</a:t>
            </a:r>
            <a:r>
              <a:rPr kumimoji="1" lang="en-US" altLang="zh-CN" sz="2400">
                <a:ea typeface="华文细黑" panose="02010600040101010101" pitchFamily="2" charset="-122"/>
              </a:rPr>
              <a:t>.</a:t>
            </a:r>
            <a:endParaRPr kumimoji="1" lang="en-US" altLang="zh-CN" sz="2400">
              <a:ea typeface="华文细黑" panose="02010600040101010101" pitchFamily="2" charset="-122"/>
            </a:endParaRPr>
          </a:p>
        </p:txBody>
      </p:sp>
      <p:grpSp>
        <p:nvGrpSpPr>
          <p:cNvPr id="2" name="Group 3"/>
          <p:cNvGrpSpPr/>
          <p:nvPr/>
        </p:nvGrpSpPr>
        <p:grpSpPr bwMode="auto">
          <a:xfrm>
            <a:off x="0" y="1143000"/>
            <a:ext cx="9144000" cy="1538288"/>
            <a:chOff x="0" y="672"/>
            <a:chExt cx="5760" cy="969"/>
          </a:xfrm>
        </p:grpSpPr>
        <p:sp>
          <p:nvSpPr>
            <p:cNvPr id="177160" name="Text Box 4"/>
            <p:cNvSpPr txBox="1">
              <a:spLocks noChangeArrowheads="1"/>
            </p:cNvSpPr>
            <p:nvPr/>
          </p:nvSpPr>
          <p:spPr bwMode="auto">
            <a:xfrm>
              <a:off x="0" y="672"/>
              <a:ext cx="5760"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r>
                <a:rPr kumimoji="1" lang="en-US" altLang="zh-CN" sz="2200" b="1">
                  <a:solidFill>
                    <a:srgbClr val="FF3300"/>
                  </a:solidFill>
                  <a:ea typeface="华文细黑" panose="02010600040101010101" pitchFamily="2" charset="-122"/>
                </a:rPr>
                <a:t>&lt;while&gt;</a:t>
              </a:r>
              <a:r>
                <a:rPr kumimoji="1" lang="en-US" altLang="zh-CN" sz="2200">
                  <a:solidFill>
                    <a:srgbClr val="FF3300"/>
                  </a:solidFill>
                  <a:ea typeface="华文细黑" panose="02010600040101010101" pitchFamily="2" charset="-122"/>
                </a:rPr>
                <a:t> </a:t>
              </a:r>
              <a:r>
                <a:rPr kumimoji="1" lang="en-US" altLang="zh-CN" sz="2200">
                  <a:solidFill>
                    <a:srgbClr val="FF3300"/>
                  </a:solidFill>
                  <a:ea typeface="华文细黑" panose="02010600040101010101" pitchFamily="2" charset="-122"/>
                  <a:sym typeface="Symbol" panose="05050102010706020507" pitchFamily="18" charset="2"/>
                </a:rPr>
                <a:t></a:t>
              </a:r>
              <a:r>
                <a:rPr kumimoji="1" lang="en-US" altLang="zh-CN" sz="2200">
                  <a:solidFill>
                    <a:schemeClr val="accent2"/>
                  </a:solidFill>
                  <a:ea typeface="华文细黑" panose="02010600040101010101" pitchFamily="2" charset="-122"/>
                </a:rPr>
                <a:t>while </a:t>
              </a:r>
              <a:r>
                <a:rPr kumimoji="1" lang="en-US" altLang="zh-CN" sz="2200">
                  <a:ea typeface="华文细黑" panose="02010600040101010101" pitchFamily="2" charset="-122"/>
                </a:rPr>
                <a:t>@ getlabel @ setlabel(label1:) </a:t>
              </a:r>
              <a:r>
                <a:rPr kumimoji="1" lang="en-US" altLang="zh-CN" sz="2200">
                  <a:solidFill>
                    <a:schemeClr val="accent2"/>
                  </a:solidFill>
                  <a:ea typeface="华文细黑" panose="02010600040101010101" pitchFamily="2" charset="-122"/>
                </a:rPr>
                <a:t>( E )</a:t>
              </a:r>
              <a:r>
                <a:rPr kumimoji="1" lang="en-US" altLang="zh-CN" sz="2200">
                  <a:ea typeface="华文细黑" panose="02010600040101010101" pitchFamily="2" charset="-122"/>
                </a:rPr>
                <a:t> @ getlabel </a:t>
              </a:r>
              <a:endParaRPr kumimoji="1" lang="en-US" altLang="zh-CN" sz="2200">
                <a:ea typeface="华文细黑" panose="02010600040101010101" pitchFamily="2" charset="-122"/>
              </a:endParaRPr>
            </a:p>
            <a:p>
              <a:pPr algn="ctr"/>
              <a:endParaRPr kumimoji="1" lang="en-US" altLang="zh-CN" sz="2400">
                <a:ea typeface="华文细黑" panose="02010600040101010101" pitchFamily="2" charset="-122"/>
              </a:endParaRPr>
            </a:p>
            <a:p>
              <a:pPr algn="ctr"/>
              <a:endParaRPr kumimoji="1" lang="en-US" altLang="zh-CN" sz="2400">
                <a:ea typeface="华文细黑" panose="02010600040101010101" pitchFamily="2" charset="-122"/>
              </a:endParaRPr>
            </a:p>
            <a:p>
              <a:pPr algn="ctr"/>
              <a:r>
                <a:rPr kumimoji="1" lang="en-US" altLang="zh-CN" sz="2400">
                  <a:ea typeface="华文细黑" panose="02010600040101010101" pitchFamily="2" charset="-122"/>
                </a:rPr>
                <a:t>@gen(JZ, E.place,_,label2) </a:t>
              </a:r>
              <a:r>
                <a:rPr kumimoji="1" lang="en-US" altLang="zh-CN" sz="2400">
                  <a:solidFill>
                    <a:schemeClr val="accent2"/>
                  </a:solidFill>
                  <a:ea typeface="华文细黑" panose="02010600040101010101" pitchFamily="2" charset="-122"/>
                </a:rPr>
                <a:t>do</a:t>
              </a:r>
              <a:r>
                <a:rPr kumimoji="1" lang="en-US" altLang="zh-CN" sz="2400">
                  <a:ea typeface="华文细黑" panose="02010600040101010101" pitchFamily="2" charset="-122"/>
                </a:rPr>
                <a:t> </a:t>
              </a:r>
              <a:r>
                <a:rPr kumimoji="1" lang="en-US" altLang="zh-CN" sz="2400">
                  <a:solidFill>
                    <a:schemeClr val="accent2"/>
                  </a:solidFill>
                  <a:ea typeface="华文细黑" panose="02010600040101010101" pitchFamily="2" charset="-122"/>
                </a:rPr>
                <a:t>S</a:t>
              </a:r>
              <a:r>
                <a:rPr kumimoji="1" lang="en-US" altLang="zh-CN" sz="2400">
                  <a:ea typeface="华文细黑" panose="02010600040101010101" pitchFamily="2" charset="-122"/>
                </a:rPr>
                <a:t> @gen(JP,_,_,label1) @ setlabel(label2:)</a:t>
              </a:r>
              <a:endParaRPr kumimoji="1" lang="en-US" altLang="zh-CN" sz="2400">
                <a:ea typeface="华文细黑" panose="02010600040101010101" pitchFamily="2" charset="-122"/>
              </a:endParaRPr>
            </a:p>
          </p:txBody>
        </p:sp>
        <p:grpSp>
          <p:nvGrpSpPr>
            <p:cNvPr id="177161" name="Group 5"/>
            <p:cNvGrpSpPr/>
            <p:nvPr/>
          </p:nvGrpSpPr>
          <p:grpSpPr bwMode="auto">
            <a:xfrm>
              <a:off x="2246" y="912"/>
              <a:ext cx="611" cy="333"/>
              <a:chOff x="2403" y="1344"/>
              <a:chExt cx="611" cy="333"/>
            </a:xfrm>
          </p:grpSpPr>
          <p:sp>
            <p:nvSpPr>
              <p:cNvPr id="177165" name="Line 6"/>
              <p:cNvSpPr>
                <a:spLocks noChangeShapeType="1"/>
              </p:cNvSpPr>
              <p:nvPr/>
            </p:nvSpPr>
            <p:spPr bwMode="auto">
              <a:xfrm flipV="1">
                <a:off x="2445" y="1344"/>
                <a:ext cx="0" cy="18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6" name="Text Box 7"/>
              <p:cNvSpPr txBox="1">
                <a:spLocks noChangeArrowheads="1"/>
              </p:cNvSpPr>
              <p:nvPr/>
            </p:nvSpPr>
            <p:spPr bwMode="auto">
              <a:xfrm>
                <a:off x="2403" y="1389"/>
                <a:ext cx="6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label1</a:t>
                </a:r>
                <a:endParaRPr kumimoji="1" lang="en-US" altLang="zh-CN" sz="2400">
                  <a:ea typeface="华文细黑" panose="02010600040101010101" pitchFamily="2" charset="-122"/>
                </a:endParaRPr>
              </a:p>
            </p:txBody>
          </p:sp>
        </p:grpSp>
        <p:grpSp>
          <p:nvGrpSpPr>
            <p:cNvPr id="177162" name="Group 8"/>
            <p:cNvGrpSpPr/>
            <p:nvPr/>
          </p:nvGrpSpPr>
          <p:grpSpPr bwMode="auto">
            <a:xfrm>
              <a:off x="4995" y="912"/>
              <a:ext cx="673" cy="288"/>
              <a:chOff x="5282" y="1389"/>
              <a:chExt cx="673" cy="288"/>
            </a:xfrm>
          </p:grpSpPr>
          <p:sp>
            <p:nvSpPr>
              <p:cNvPr id="177163" name="Text Box 9"/>
              <p:cNvSpPr txBox="1">
                <a:spLocks noChangeArrowheads="1"/>
              </p:cNvSpPr>
              <p:nvPr/>
            </p:nvSpPr>
            <p:spPr bwMode="auto">
              <a:xfrm>
                <a:off x="5282" y="1389"/>
                <a:ext cx="6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label2</a:t>
                </a:r>
                <a:endParaRPr kumimoji="1" lang="en-US" altLang="zh-CN" sz="2400">
                  <a:ea typeface="华文细黑" panose="02010600040101010101" pitchFamily="2" charset="-122"/>
                </a:endParaRPr>
              </a:p>
            </p:txBody>
          </p:sp>
          <p:sp>
            <p:nvSpPr>
              <p:cNvPr id="177164" name="Line 10"/>
              <p:cNvSpPr>
                <a:spLocks noChangeShapeType="1"/>
              </p:cNvSpPr>
              <p:nvPr/>
            </p:nvSpPr>
            <p:spPr bwMode="auto">
              <a:xfrm flipV="1">
                <a:off x="5327" y="1392"/>
                <a:ext cx="0"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11"/>
          <p:cNvGrpSpPr/>
          <p:nvPr/>
        </p:nvGrpSpPr>
        <p:grpSpPr bwMode="auto">
          <a:xfrm>
            <a:off x="755650" y="3133725"/>
            <a:ext cx="7951788" cy="3386138"/>
            <a:chOff x="384" y="2273"/>
            <a:chExt cx="5009" cy="2133"/>
          </a:xfrm>
        </p:grpSpPr>
        <p:sp>
          <p:nvSpPr>
            <p:cNvPr id="177158" name="Text Box 12"/>
            <p:cNvSpPr txBox="1">
              <a:spLocks noChangeArrowheads="1"/>
            </p:cNvSpPr>
            <p:nvPr/>
          </p:nvSpPr>
          <p:spPr bwMode="auto">
            <a:xfrm>
              <a:off x="2753" y="2273"/>
              <a:ext cx="2640" cy="213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dirty="0">
                  <a:ea typeface="华文细黑" panose="02010600040101010101" pitchFamily="2" charset="-122"/>
                </a:rPr>
                <a:t>label1: </a:t>
              </a:r>
              <a:endParaRPr kumimoji="1" lang="en-US" altLang="zh-CN" dirty="0">
                <a:ea typeface="华文细黑" panose="02010600040101010101" pitchFamily="2" charset="-122"/>
              </a:endParaRPr>
            </a:p>
            <a:p>
              <a:pPr eaLnBrk="1" hangingPunct="1">
                <a:spcBef>
                  <a:spcPct val="50000"/>
                </a:spcBef>
              </a:pPr>
              <a:r>
                <a:rPr kumimoji="1" lang="en-US" altLang="zh-CN" dirty="0">
                  <a:ea typeface="华文细黑" panose="02010600040101010101" pitchFamily="2" charset="-122"/>
                </a:rPr>
                <a:t>	</a:t>
              </a:r>
              <a:r>
                <a:rPr lang="en-US" altLang="zh-CN" sz="2400" b="1" dirty="0">
                  <a:latin typeface="Arial" panose="020B0604020202020204" pitchFamily="34" charset="0"/>
                  <a:ea typeface="华文细黑" panose="02010600040101010101" pitchFamily="2" charset="-122"/>
                </a:rPr>
                <a:t>E</a:t>
              </a:r>
              <a:r>
                <a:rPr lang="zh-CN" altLang="en-US" sz="2400" b="1" dirty="0">
                  <a:latin typeface="Arial" panose="020B0604020202020204" pitchFamily="34" charset="0"/>
                  <a:ea typeface="华文细黑" panose="02010600040101010101" pitchFamily="2" charset="-122"/>
                </a:rPr>
                <a:t>的四元式</a:t>
              </a:r>
              <a:endParaRPr lang="zh-CN" altLang="en-US" sz="2400" b="1" dirty="0">
                <a:latin typeface="Arial" panose="020B0604020202020204" pitchFamily="34" charset="0"/>
                <a:ea typeface="华文细黑" panose="02010600040101010101" pitchFamily="2" charset="-122"/>
              </a:endParaRPr>
            </a:p>
            <a:p>
              <a:pPr eaLnBrk="1" hangingPunct="1">
                <a:spcBef>
                  <a:spcPct val="50000"/>
                </a:spcBef>
              </a:pPr>
              <a:r>
                <a:rPr lang="zh-CN" altLang="en-US" sz="2400" b="1" dirty="0">
                  <a:latin typeface="Arial" panose="020B0604020202020204" pitchFamily="34" charset="0"/>
                  <a:ea typeface="华文细黑" panose="02010600040101010101" pitchFamily="2" charset="-122"/>
                </a:rPr>
                <a:t>           </a:t>
              </a:r>
              <a:r>
                <a:rPr lang="en-US" altLang="zh-CN" sz="2400" b="1" dirty="0">
                  <a:latin typeface="Arial" panose="020B0604020202020204" pitchFamily="34" charset="0"/>
                  <a:ea typeface="华文细黑" panose="02010600040101010101" pitchFamily="2" charset="-122"/>
                </a:rPr>
                <a:t>( </a:t>
              </a:r>
              <a:r>
                <a:rPr kumimoji="1" lang="en-US" altLang="zh-CN" sz="2400" dirty="0">
                  <a:ea typeface="华文细黑" panose="02010600040101010101" pitchFamily="2" charset="-122"/>
                </a:rPr>
                <a:t>JZ, E.place,_,label2)</a:t>
              </a:r>
              <a:endParaRPr kumimoji="1" lang="en-US" altLang="zh-CN" sz="2400" dirty="0">
                <a:ea typeface="华文细黑" panose="02010600040101010101" pitchFamily="2" charset="-122"/>
              </a:endParaRPr>
            </a:p>
            <a:p>
              <a:pPr eaLnBrk="1" hangingPunct="1">
                <a:spcBef>
                  <a:spcPct val="50000"/>
                </a:spcBef>
              </a:pPr>
              <a:r>
                <a:rPr kumimoji="1" lang="en-US" altLang="zh-CN" sz="2400" dirty="0">
                  <a:ea typeface="华文细黑" panose="02010600040101010101" pitchFamily="2" charset="-122"/>
                </a:rPr>
                <a:t>            </a:t>
              </a:r>
              <a:r>
                <a:rPr kumimoji="1" lang="en-US" altLang="zh-CN" sz="2400" dirty="0">
                  <a:solidFill>
                    <a:schemeClr val="accent2"/>
                  </a:solidFill>
                  <a:ea typeface="华文细黑" panose="02010600040101010101" pitchFamily="2" charset="-122"/>
                </a:rPr>
                <a:t>S</a:t>
              </a:r>
              <a:r>
                <a:rPr lang="zh-CN" altLang="en-US" sz="2400" b="1" dirty="0">
                  <a:latin typeface="Arial" panose="020B0604020202020204" pitchFamily="34" charset="0"/>
                  <a:ea typeface="华文细黑" panose="02010600040101010101" pitchFamily="2" charset="-122"/>
                </a:rPr>
                <a:t>的四元式</a:t>
              </a:r>
              <a:endParaRPr lang="zh-CN" altLang="en-US" sz="2400" b="1" dirty="0">
                <a:latin typeface="Arial" panose="020B0604020202020204" pitchFamily="34" charset="0"/>
                <a:ea typeface="华文细黑" panose="02010600040101010101" pitchFamily="2" charset="-122"/>
              </a:endParaRPr>
            </a:p>
            <a:p>
              <a:pPr eaLnBrk="1" hangingPunct="1">
                <a:spcBef>
                  <a:spcPct val="50000"/>
                </a:spcBef>
              </a:pPr>
              <a:r>
                <a:rPr kumimoji="1" lang="zh-CN" altLang="en-US" sz="2400" dirty="0">
                  <a:ea typeface="华文细黑" panose="02010600040101010101" pitchFamily="2" charset="-122"/>
                </a:rPr>
                <a:t>            </a:t>
              </a:r>
              <a:r>
                <a:rPr kumimoji="1" lang="en-US" altLang="zh-CN" sz="2400" dirty="0">
                  <a:ea typeface="华文细黑" panose="02010600040101010101" pitchFamily="2" charset="-122"/>
                </a:rPr>
                <a:t>(JP,_,_,label1)</a:t>
              </a:r>
              <a:endParaRPr kumimoji="1" lang="en-US" altLang="zh-CN" sz="2400" dirty="0">
                <a:ea typeface="华文细黑" panose="02010600040101010101" pitchFamily="2" charset="-122"/>
              </a:endParaRPr>
            </a:p>
            <a:p>
              <a:pPr eaLnBrk="1" hangingPunct="1">
                <a:spcBef>
                  <a:spcPct val="50000"/>
                </a:spcBef>
              </a:pPr>
              <a:r>
                <a:rPr kumimoji="1" lang="en-US" altLang="zh-CN" sz="2400" dirty="0">
                  <a:ea typeface="华文细黑" panose="02010600040101010101" pitchFamily="2" charset="-122"/>
                </a:rPr>
                <a:t>label2:</a:t>
              </a:r>
              <a:r>
                <a:rPr kumimoji="1" lang="en-US" altLang="zh-CN" sz="2400" dirty="0">
                  <a:solidFill>
                    <a:schemeClr val="accent2"/>
                  </a:solidFill>
                  <a:ea typeface="华文细黑" panose="02010600040101010101" pitchFamily="2" charset="-122"/>
                </a:rPr>
                <a:t>            </a:t>
              </a:r>
              <a:endParaRPr lang="en-US" altLang="zh-CN" sz="1800" dirty="0">
                <a:latin typeface="Arial" panose="020B0604020202020204" pitchFamily="34" charset="0"/>
                <a:ea typeface="华文细黑" panose="02010600040101010101" pitchFamily="2" charset="-122"/>
              </a:endParaRPr>
            </a:p>
          </p:txBody>
        </p:sp>
        <p:sp>
          <p:nvSpPr>
            <p:cNvPr id="177159" name="Text Box 13"/>
            <p:cNvSpPr txBox="1">
              <a:spLocks noChangeArrowheads="1"/>
            </p:cNvSpPr>
            <p:nvPr/>
          </p:nvSpPr>
          <p:spPr bwMode="auto">
            <a:xfrm>
              <a:off x="384" y="2352"/>
              <a:ext cx="23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1">
                  <a:solidFill>
                    <a:srgbClr val="0000FF"/>
                  </a:solidFill>
                  <a:latin typeface="楷体_GB2312" pitchFamily="49" charset="-122"/>
                  <a:ea typeface="楷体_GB2312" pitchFamily="49" charset="-122"/>
                </a:rPr>
                <a:t>例如</a:t>
              </a:r>
              <a:r>
                <a:rPr kumimoji="1" lang="en-US" altLang="zh-CN" sz="2400" b="1">
                  <a:solidFill>
                    <a:srgbClr val="0000FF"/>
                  </a:solidFill>
                  <a:latin typeface="楷体_GB2312" pitchFamily="49" charset="-122"/>
                  <a:ea typeface="楷体_GB2312" pitchFamily="49" charset="-122"/>
                </a:rPr>
                <a:t>,</a:t>
              </a:r>
              <a:r>
                <a:rPr kumimoji="1" lang="zh-CN" altLang="en-US" sz="2400" b="1">
                  <a:solidFill>
                    <a:srgbClr val="0000FF"/>
                  </a:solidFill>
                  <a:latin typeface="楷体_GB2312" pitchFamily="49" charset="-122"/>
                  <a:ea typeface="楷体_GB2312" pitchFamily="49" charset="-122"/>
                </a:rPr>
                <a:t>该翻译方案产生的四元式形式</a:t>
              </a:r>
              <a:r>
                <a:rPr kumimoji="1" lang="en-US" altLang="zh-CN" sz="2400" b="1">
                  <a:solidFill>
                    <a:srgbClr val="0000FF"/>
                  </a:solidFill>
                  <a:latin typeface="楷体_GB2312" pitchFamily="49" charset="-122"/>
                  <a:ea typeface="楷体_GB2312" pitchFamily="49" charset="-122"/>
                </a:rPr>
                <a:t>:</a:t>
              </a:r>
              <a:endParaRPr kumimoji="1" lang="en-US" altLang="zh-CN" sz="2400" b="1">
                <a:solidFill>
                  <a:srgbClr val="0000FF"/>
                </a:solidFill>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DC7E53EE-5DE1-4DFE-96B5-0AFBD66223E5}"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79203" name="Text Box 2"/>
          <p:cNvSpPr txBox="1">
            <a:spLocks noChangeArrowheads="1"/>
          </p:cNvSpPr>
          <p:nvPr/>
        </p:nvSpPr>
        <p:spPr bwMode="auto">
          <a:xfrm>
            <a:off x="152400" y="0"/>
            <a:ext cx="8839200" cy="1016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ea typeface="华文细黑" panose="02010600040101010101" pitchFamily="2" charset="-122"/>
              </a:rPr>
              <a:t>递归下降语法制导翻译方案中实现控制结构的翻译</a:t>
            </a:r>
            <a:r>
              <a:rPr kumimoji="1" lang="en-US" altLang="zh-CN" sz="2400">
                <a:ea typeface="华文细黑" panose="02010600040101010101" pitchFamily="2" charset="-122"/>
              </a:rPr>
              <a:t>:</a:t>
            </a:r>
            <a:endParaRPr kumimoji="1" lang="en-US" altLang="zh-CN" sz="2400">
              <a:ea typeface="华文细黑" panose="02010600040101010101" pitchFamily="2" charset="-122"/>
            </a:endParaRPr>
          </a:p>
          <a:p>
            <a:pPr eaLnBrk="1" hangingPunct="1">
              <a:spcBef>
                <a:spcPct val="50000"/>
              </a:spcBef>
            </a:pPr>
            <a:r>
              <a:rPr kumimoji="1" lang="zh-CN" altLang="en-US" sz="2400">
                <a:ea typeface="华文细黑" panose="02010600040101010101" pitchFamily="2" charset="-122"/>
              </a:rPr>
              <a:t>布尔表达式求值方式（翻译文法见教材</a:t>
            </a:r>
            <a:r>
              <a:rPr kumimoji="1" lang="en-US" altLang="zh-CN" sz="2400">
                <a:ea typeface="华文细黑" panose="02010600040101010101" pitchFamily="2" charset="-122"/>
              </a:rPr>
              <a:t>), </a:t>
            </a:r>
            <a:r>
              <a:rPr kumimoji="1" lang="zh-CN" altLang="en-US" sz="2400">
                <a:ea typeface="华文细黑" panose="02010600040101010101" pitchFamily="2" charset="-122"/>
              </a:rPr>
              <a:t>并设置标号避免回填</a:t>
            </a:r>
            <a:endParaRPr kumimoji="1" lang="zh-CN" altLang="en-US" sz="2400">
              <a:ea typeface="华文细黑" panose="02010600040101010101" pitchFamily="2" charset="-122"/>
            </a:endParaRPr>
          </a:p>
        </p:txBody>
      </p:sp>
      <p:grpSp>
        <p:nvGrpSpPr>
          <p:cNvPr id="2" name="Group 3"/>
          <p:cNvGrpSpPr/>
          <p:nvPr/>
        </p:nvGrpSpPr>
        <p:grpSpPr bwMode="auto">
          <a:xfrm>
            <a:off x="304800" y="1676400"/>
            <a:ext cx="9144000" cy="1016000"/>
            <a:chOff x="0" y="1104"/>
            <a:chExt cx="5760" cy="640"/>
          </a:xfrm>
        </p:grpSpPr>
        <p:grpSp>
          <p:nvGrpSpPr>
            <p:cNvPr id="179213" name="Group 4"/>
            <p:cNvGrpSpPr/>
            <p:nvPr/>
          </p:nvGrpSpPr>
          <p:grpSpPr bwMode="auto">
            <a:xfrm>
              <a:off x="4224" y="1392"/>
              <a:ext cx="622" cy="288"/>
              <a:chOff x="4608" y="528"/>
              <a:chExt cx="639" cy="291"/>
            </a:xfrm>
          </p:grpSpPr>
          <p:sp>
            <p:nvSpPr>
              <p:cNvPr id="179219" name="Text Box 5"/>
              <p:cNvSpPr txBox="1">
                <a:spLocks noChangeArrowheads="1"/>
              </p:cNvSpPr>
              <p:nvPr/>
            </p:nvSpPr>
            <p:spPr bwMode="auto">
              <a:xfrm>
                <a:off x="4608" y="528"/>
                <a:ext cx="6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label2</a:t>
                </a:r>
                <a:endParaRPr kumimoji="1" lang="en-US" altLang="zh-CN" sz="2400">
                  <a:ea typeface="华文细黑" panose="02010600040101010101" pitchFamily="2" charset="-122"/>
                </a:endParaRPr>
              </a:p>
            </p:txBody>
          </p:sp>
          <p:sp>
            <p:nvSpPr>
              <p:cNvPr id="179220" name="Line 6"/>
              <p:cNvSpPr>
                <a:spLocks noChangeShapeType="1"/>
              </p:cNvSpPr>
              <p:nvPr/>
            </p:nvSpPr>
            <p:spPr bwMode="auto">
              <a:xfrm flipV="1">
                <a:off x="4608" y="528"/>
                <a:ext cx="0"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9214" name="Group 7"/>
            <p:cNvGrpSpPr/>
            <p:nvPr/>
          </p:nvGrpSpPr>
          <p:grpSpPr bwMode="auto">
            <a:xfrm>
              <a:off x="0" y="1104"/>
              <a:ext cx="5760" cy="640"/>
              <a:chOff x="0" y="1056"/>
              <a:chExt cx="5760" cy="640"/>
            </a:xfrm>
          </p:grpSpPr>
          <p:sp>
            <p:nvSpPr>
              <p:cNvPr id="179215" name="Text Box 9"/>
              <p:cNvSpPr txBox="1">
                <a:spLocks noChangeArrowheads="1"/>
              </p:cNvSpPr>
              <p:nvPr/>
            </p:nvSpPr>
            <p:spPr bwMode="auto">
              <a:xfrm>
                <a:off x="0" y="1056"/>
                <a:ext cx="576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1">
                    <a:solidFill>
                      <a:srgbClr val="FF3300"/>
                    </a:solidFill>
                    <a:ea typeface="华文细黑" panose="02010600040101010101" pitchFamily="2" charset="-122"/>
                  </a:rPr>
                  <a:t>&lt;for&gt;</a:t>
                </a:r>
                <a:r>
                  <a:rPr kumimoji="1" lang="en-US" altLang="zh-CN" sz="2400">
                    <a:ea typeface="华文细黑" panose="02010600040101010101" pitchFamily="2" charset="-122"/>
                  </a:rPr>
                  <a:t> </a:t>
                </a:r>
                <a:r>
                  <a:rPr kumimoji="1" lang="en-US" altLang="zh-CN" sz="2400">
                    <a:solidFill>
                      <a:srgbClr val="FF3300"/>
                    </a:solidFill>
                    <a:ea typeface="华文细黑" panose="02010600040101010101" pitchFamily="2" charset="-122"/>
                    <a:sym typeface="Symbol" panose="05050102010706020507" pitchFamily="18" charset="2"/>
                  </a:rPr>
                  <a:t></a:t>
                </a:r>
                <a:r>
                  <a:rPr kumimoji="1" lang="en-US" altLang="zh-CN" sz="2400">
                    <a:ea typeface="华文细黑" panose="02010600040101010101" pitchFamily="2" charset="-122"/>
                  </a:rPr>
                  <a:t> </a:t>
                </a:r>
                <a:r>
                  <a:rPr kumimoji="1" lang="en-US" altLang="zh-CN" sz="2400">
                    <a:solidFill>
                      <a:schemeClr val="accent2"/>
                    </a:solidFill>
                    <a:ea typeface="华文细黑" panose="02010600040101010101" pitchFamily="2" charset="-122"/>
                  </a:rPr>
                  <a:t>for </a:t>
                </a:r>
                <a:r>
                  <a:rPr kumimoji="1" lang="en-US" altLang="zh-CN" sz="2400">
                    <a:solidFill>
                      <a:srgbClr val="FF0000"/>
                    </a:solidFill>
                    <a:ea typeface="华文细黑" panose="02010600040101010101" pitchFamily="2" charset="-122"/>
                  </a:rPr>
                  <a:t>(</a:t>
                </a:r>
                <a:r>
                  <a:rPr kumimoji="1" lang="en-US" altLang="zh-CN" sz="2400">
                    <a:solidFill>
                      <a:schemeClr val="accent2"/>
                    </a:solidFill>
                    <a:ea typeface="华文细黑" panose="02010600040101010101" pitchFamily="2" charset="-122"/>
                  </a:rPr>
                  <a:t>E</a:t>
                </a:r>
                <a:r>
                  <a:rPr kumimoji="1" lang="en-US" altLang="zh-CN" sz="2400" baseline="30000">
                    <a:solidFill>
                      <a:schemeClr val="accent2"/>
                    </a:solidFill>
                    <a:ea typeface="华文细黑" panose="02010600040101010101" pitchFamily="2" charset="-122"/>
                  </a:rPr>
                  <a:t>1</a:t>
                </a:r>
                <a:r>
                  <a:rPr kumimoji="1" lang="en-US" altLang="zh-CN" sz="2400">
                    <a:solidFill>
                      <a:schemeClr val="accent2"/>
                    </a:solidFill>
                    <a:ea typeface="华文细黑" panose="02010600040101010101" pitchFamily="2" charset="-122"/>
                  </a:rPr>
                  <a:t> ;</a:t>
                </a:r>
                <a:r>
                  <a:rPr kumimoji="1" lang="en-US" altLang="zh-CN" sz="2400">
                    <a:ea typeface="华文细黑" panose="02010600040101010101" pitchFamily="2" charset="-122"/>
                  </a:rPr>
                  <a:t> @getlabel @ setlabel(label1:) </a:t>
                </a:r>
                <a:r>
                  <a:rPr kumimoji="1" lang="en-US" altLang="zh-CN" sz="2400">
                    <a:solidFill>
                      <a:schemeClr val="accent2"/>
                    </a:solidFill>
                    <a:ea typeface="华文细黑" panose="02010600040101010101" pitchFamily="2" charset="-122"/>
                  </a:rPr>
                  <a:t>E</a:t>
                </a:r>
                <a:r>
                  <a:rPr kumimoji="1" lang="en-US" altLang="zh-CN" sz="2400" baseline="30000">
                    <a:solidFill>
                      <a:schemeClr val="accent2"/>
                    </a:solidFill>
                    <a:ea typeface="华文细黑" panose="02010600040101010101" pitchFamily="2" charset="-122"/>
                  </a:rPr>
                  <a:t>2  </a:t>
                </a:r>
                <a:r>
                  <a:rPr kumimoji="1" lang="en-US" altLang="zh-CN" sz="2400">
                    <a:ea typeface="华文细黑" panose="02010600040101010101" pitchFamily="2" charset="-122"/>
                  </a:rPr>
                  <a:t>@getlabel </a:t>
                </a:r>
                <a:endParaRPr kumimoji="1" lang="en-US" altLang="zh-CN" sz="2400">
                  <a:ea typeface="华文细黑" panose="02010600040101010101" pitchFamily="2" charset="-122"/>
                </a:endParaRPr>
              </a:p>
              <a:p>
                <a:pPr eaLnBrk="1" hangingPunct="1">
                  <a:spcBef>
                    <a:spcPct val="50000"/>
                  </a:spcBef>
                </a:pPr>
                <a:endParaRPr kumimoji="1" lang="en-US" altLang="zh-CN" sz="2400">
                  <a:ea typeface="华文细黑" panose="02010600040101010101" pitchFamily="2" charset="-122"/>
                </a:endParaRPr>
              </a:p>
            </p:txBody>
          </p:sp>
          <p:grpSp>
            <p:nvGrpSpPr>
              <p:cNvPr id="179216" name="Group 16"/>
              <p:cNvGrpSpPr/>
              <p:nvPr/>
            </p:nvGrpSpPr>
            <p:grpSpPr bwMode="auto">
              <a:xfrm>
                <a:off x="1872" y="1296"/>
                <a:ext cx="649" cy="309"/>
                <a:chOff x="1872" y="480"/>
                <a:chExt cx="668" cy="313"/>
              </a:xfrm>
            </p:grpSpPr>
            <p:sp>
              <p:nvSpPr>
                <p:cNvPr id="179217" name="Line 17"/>
                <p:cNvSpPr>
                  <a:spLocks noChangeShapeType="1"/>
                </p:cNvSpPr>
                <p:nvPr/>
              </p:nvSpPr>
              <p:spPr bwMode="auto">
                <a:xfrm flipV="1">
                  <a:off x="1872" y="480"/>
                  <a:ext cx="0" cy="18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218" name="Text Box 18"/>
                <p:cNvSpPr txBox="1">
                  <a:spLocks noChangeArrowheads="1"/>
                </p:cNvSpPr>
                <p:nvPr/>
              </p:nvSpPr>
              <p:spPr bwMode="auto">
                <a:xfrm>
                  <a:off x="1902" y="498"/>
                  <a:ext cx="6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label1</a:t>
                  </a:r>
                  <a:endParaRPr kumimoji="1" lang="en-US" altLang="zh-CN" sz="2400">
                    <a:ea typeface="华文细黑" panose="02010600040101010101" pitchFamily="2" charset="-122"/>
                  </a:endParaRPr>
                </a:p>
              </p:txBody>
            </p:sp>
          </p:grpSp>
        </p:grpSp>
      </p:grpSp>
      <p:sp>
        <p:nvSpPr>
          <p:cNvPr id="21" name="Text Box 9"/>
          <p:cNvSpPr txBox="1">
            <a:spLocks noChangeArrowheads="1"/>
          </p:cNvSpPr>
          <p:nvPr/>
        </p:nvSpPr>
        <p:spPr bwMode="auto">
          <a:xfrm>
            <a:off x="304800" y="2692400"/>
            <a:ext cx="914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@getlabel  @gen(JZ, E</a:t>
            </a:r>
            <a:r>
              <a:rPr kumimoji="1" lang="en-US" altLang="zh-CN" sz="2400" baseline="30000">
                <a:ea typeface="华文细黑" panose="02010600040101010101" pitchFamily="2" charset="-122"/>
              </a:rPr>
              <a:t>2</a:t>
            </a:r>
            <a:r>
              <a:rPr kumimoji="1" lang="en-US" altLang="zh-CN" sz="2400">
                <a:ea typeface="华文细黑" panose="02010600040101010101" pitchFamily="2" charset="-122"/>
              </a:rPr>
              <a:t> .place,_,label2)</a:t>
            </a:r>
            <a:r>
              <a:rPr kumimoji="1" lang="en-US" altLang="zh-CN" sz="2400">
                <a:solidFill>
                  <a:schemeClr val="accent2"/>
                </a:solidFill>
                <a:ea typeface="华文细黑" panose="02010600040101010101" pitchFamily="2" charset="-122"/>
              </a:rPr>
              <a:t> </a:t>
            </a:r>
            <a:r>
              <a:rPr kumimoji="1" lang="en-US" altLang="zh-CN" sz="2400">
                <a:ea typeface="华文细黑" panose="02010600040101010101" pitchFamily="2" charset="-122"/>
              </a:rPr>
              <a:t>@gen(JP,_,_,label3)</a:t>
            </a:r>
            <a:r>
              <a:rPr kumimoji="1" lang="en-US" altLang="zh-CN" sz="2400">
                <a:solidFill>
                  <a:schemeClr val="accent2"/>
                </a:solidFill>
                <a:ea typeface="华文细黑" panose="02010600040101010101" pitchFamily="2" charset="-122"/>
              </a:rPr>
              <a:t> ;</a:t>
            </a:r>
            <a:endParaRPr kumimoji="1" lang="en-US" altLang="zh-CN" sz="2400">
              <a:solidFill>
                <a:schemeClr val="accent2"/>
              </a:solidFill>
              <a:ea typeface="华文细黑" panose="02010600040101010101" pitchFamily="2" charset="-122"/>
            </a:endParaRPr>
          </a:p>
          <a:p>
            <a:pPr eaLnBrk="1" hangingPunct="1">
              <a:spcBef>
                <a:spcPct val="50000"/>
              </a:spcBef>
            </a:pPr>
            <a:endParaRPr kumimoji="1" lang="en-US" altLang="zh-CN" sz="2400">
              <a:ea typeface="华文细黑" panose="02010600040101010101" pitchFamily="2" charset="-122"/>
            </a:endParaRPr>
          </a:p>
        </p:txBody>
      </p:sp>
      <p:grpSp>
        <p:nvGrpSpPr>
          <p:cNvPr id="6" name="组合 1"/>
          <p:cNvGrpSpPr/>
          <p:nvPr/>
        </p:nvGrpSpPr>
        <p:grpSpPr bwMode="auto">
          <a:xfrm>
            <a:off x="1295400" y="3200400"/>
            <a:ext cx="982663" cy="461963"/>
            <a:chOff x="1295400" y="3200400"/>
            <a:chExt cx="982663" cy="461665"/>
          </a:xfrm>
        </p:grpSpPr>
        <p:sp>
          <p:nvSpPr>
            <p:cNvPr id="179211" name="Text Box 11"/>
            <p:cNvSpPr txBox="1">
              <a:spLocks noChangeArrowheads="1"/>
            </p:cNvSpPr>
            <p:nvPr/>
          </p:nvSpPr>
          <p:spPr bwMode="auto">
            <a:xfrm>
              <a:off x="1295400" y="3200400"/>
              <a:ext cx="982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label3</a:t>
              </a:r>
              <a:endParaRPr kumimoji="1" lang="en-US" altLang="zh-CN" sz="2400">
                <a:ea typeface="华文细黑" panose="02010600040101010101" pitchFamily="2" charset="-122"/>
              </a:endParaRPr>
            </a:p>
          </p:txBody>
        </p:sp>
        <p:sp>
          <p:nvSpPr>
            <p:cNvPr id="179212" name="Line 12"/>
            <p:cNvSpPr>
              <a:spLocks noChangeShapeType="1"/>
            </p:cNvSpPr>
            <p:nvPr/>
          </p:nvSpPr>
          <p:spPr bwMode="auto">
            <a:xfrm flipV="1">
              <a:off x="1295400" y="3200400"/>
              <a:ext cx="1545" cy="3538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 name="Text Box 9"/>
          <p:cNvSpPr txBox="1">
            <a:spLocks noChangeArrowheads="1"/>
          </p:cNvSpPr>
          <p:nvPr/>
        </p:nvSpPr>
        <p:spPr bwMode="auto">
          <a:xfrm>
            <a:off x="304800" y="3738563"/>
            <a:ext cx="9144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@getlabel @ setlabel(label4:)</a:t>
            </a:r>
            <a:r>
              <a:rPr kumimoji="1" lang="en-US" altLang="zh-CN" sz="2400">
                <a:solidFill>
                  <a:schemeClr val="accent2"/>
                </a:solidFill>
                <a:ea typeface="华文细黑" panose="02010600040101010101" pitchFamily="2" charset="-122"/>
              </a:rPr>
              <a:t> E</a:t>
            </a:r>
            <a:r>
              <a:rPr kumimoji="1" lang="en-US" altLang="zh-CN" sz="2400" baseline="30000">
                <a:solidFill>
                  <a:schemeClr val="accent2"/>
                </a:solidFill>
                <a:ea typeface="华文细黑" panose="02010600040101010101" pitchFamily="2" charset="-122"/>
              </a:rPr>
              <a:t>3</a:t>
            </a:r>
            <a:r>
              <a:rPr kumimoji="1" lang="en-US" altLang="zh-CN" sz="2400" baseline="30000">
                <a:ea typeface="华文细黑" panose="02010600040101010101" pitchFamily="2" charset="-122"/>
              </a:rPr>
              <a:t> </a:t>
            </a:r>
            <a:r>
              <a:rPr kumimoji="1" lang="en-US" altLang="zh-CN" sz="2400">
                <a:ea typeface="华文细黑" panose="02010600040101010101" pitchFamily="2" charset="-122"/>
              </a:rPr>
              <a:t>@gen(JP,_,_,label1) </a:t>
            </a:r>
            <a:r>
              <a:rPr kumimoji="1" lang="en-US" altLang="zh-CN" sz="2400">
                <a:solidFill>
                  <a:srgbClr val="FF0000"/>
                </a:solidFill>
                <a:ea typeface="华文细黑" panose="02010600040101010101" pitchFamily="2" charset="-122"/>
              </a:rPr>
              <a:t> )</a:t>
            </a:r>
            <a:endParaRPr kumimoji="1" lang="en-US" altLang="zh-CN" sz="2400">
              <a:solidFill>
                <a:srgbClr val="FF0000"/>
              </a:solidFill>
              <a:ea typeface="华文细黑" panose="02010600040101010101" pitchFamily="2" charset="-122"/>
            </a:endParaRPr>
          </a:p>
          <a:p>
            <a:pPr eaLnBrk="1" hangingPunct="1">
              <a:spcBef>
                <a:spcPct val="50000"/>
              </a:spcBef>
              <a:buFont typeface="Wingdings" panose="05000000000000000000" pitchFamily="2" charset="2"/>
              <a:buNone/>
            </a:pPr>
            <a:r>
              <a:rPr kumimoji="1" lang="en-US" altLang="zh-CN" sz="2400">
                <a:ea typeface="华文细黑" panose="02010600040101010101" pitchFamily="2" charset="-122"/>
              </a:rPr>
              <a:t>                                      </a:t>
            </a:r>
            <a:endParaRPr kumimoji="1" lang="en-US" altLang="zh-CN" sz="2400">
              <a:ea typeface="华文细黑" panose="02010600040101010101" pitchFamily="2" charset="-122"/>
            </a:endParaRPr>
          </a:p>
          <a:p>
            <a:pPr eaLnBrk="1" hangingPunct="1">
              <a:spcBef>
                <a:spcPct val="50000"/>
              </a:spcBef>
              <a:buFont typeface="Wingdings" panose="05000000000000000000" pitchFamily="2" charset="2"/>
              <a:buNone/>
            </a:pPr>
            <a:r>
              <a:rPr kumimoji="1" lang="en-US" altLang="zh-CN" sz="2400">
                <a:ea typeface="华文细黑" panose="02010600040101010101" pitchFamily="2" charset="-122"/>
              </a:rPr>
              <a:t>@ setlabel(label3:) </a:t>
            </a:r>
            <a:r>
              <a:rPr kumimoji="1" lang="en-US" altLang="zh-CN" sz="2400">
                <a:solidFill>
                  <a:schemeClr val="accent2"/>
                </a:solidFill>
                <a:ea typeface="华文细黑" panose="02010600040101010101" pitchFamily="2" charset="-122"/>
              </a:rPr>
              <a:t>S </a:t>
            </a:r>
            <a:r>
              <a:rPr kumimoji="1" lang="en-US" altLang="zh-CN" sz="2400">
                <a:ea typeface="华文细黑" panose="02010600040101010101" pitchFamily="2" charset="-122"/>
              </a:rPr>
              <a:t>@gen(JP,_,_,label4) @ setlabel(label2:) </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grpSp>
        <p:nvGrpSpPr>
          <p:cNvPr id="7" name="组合 2"/>
          <p:cNvGrpSpPr/>
          <p:nvPr/>
        </p:nvGrpSpPr>
        <p:grpSpPr bwMode="auto">
          <a:xfrm>
            <a:off x="1304925" y="4868863"/>
            <a:ext cx="1206500" cy="458787"/>
            <a:chOff x="1304584" y="4869160"/>
            <a:chExt cx="1206500" cy="458788"/>
          </a:xfrm>
        </p:grpSpPr>
        <p:sp>
          <p:nvSpPr>
            <p:cNvPr id="179209" name="Text Box 14"/>
            <p:cNvSpPr txBox="1">
              <a:spLocks noChangeArrowheads="1"/>
            </p:cNvSpPr>
            <p:nvPr/>
          </p:nvSpPr>
          <p:spPr bwMode="auto">
            <a:xfrm>
              <a:off x="1375168" y="4869160"/>
              <a:ext cx="1135916"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label4</a:t>
              </a:r>
              <a:endParaRPr kumimoji="1" lang="en-US" altLang="zh-CN" sz="2400">
                <a:ea typeface="华文细黑" panose="02010600040101010101" pitchFamily="2" charset="-122"/>
              </a:endParaRPr>
            </a:p>
          </p:txBody>
        </p:sp>
        <p:sp>
          <p:nvSpPr>
            <p:cNvPr id="179210" name="Line 15"/>
            <p:cNvSpPr>
              <a:spLocks noChangeShapeType="1"/>
            </p:cNvSpPr>
            <p:nvPr/>
          </p:nvSpPr>
          <p:spPr bwMode="auto">
            <a:xfrm flipV="1">
              <a:off x="1304584" y="4869160"/>
              <a:ext cx="1641" cy="3550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ppt_y</p:attrName>
                                        </p:attrNameLst>
                                      </p:cBhvr>
                                      <p:tavLst>
                                        <p:tav tm="0">
                                          <p:val>
                                            <p:strVal val="#ppt_y+#ppt_h*1.125000"/>
                                          </p:val>
                                        </p:tav>
                                        <p:tav tm="100000">
                                          <p:val>
                                            <p:strVal val="#ppt_y"/>
                                          </p:val>
                                        </p:tav>
                                      </p:tavLst>
                                    </p:anim>
                                    <p:animEffect transition="in" filter="wipe(up)">
                                      <p:cBhvr>
                                        <p:cTn id="14" dur="500"/>
                                        <p:tgtEl>
                                          <p:spTgt spid="21"/>
                                        </p:tgtEl>
                                      </p:cBhvr>
                                    </p:animEffect>
                                  </p:childTnLst>
                                </p:cTn>
                              </p:par>
                              <p:par>
                                <p:cTn id="15" presetID="1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p:tgtEl>
                                          <p:spTgt spid="24"/>
                                        </p:tgtEl>
                                        <p:attrNameLst>
                                          <p:attrName>ppt_y</p:attrName>
                                        </p:attrNameLst>
                                      </p:cBhvr>
                                      <p:tavLst>
                                        <p:tav tm="0">
                                          <p:val>
                                            <p:strVal val="#ppt_y+#ppt_h*1.125000"/>
                                          </p:val>
                                        </p:tav>
                                        <p:tav tm="100000">
                                          <p:val>
                                            <p:strVal val="#ppt_y"/>
                                          </p:val>
                                        </p:tav>
                                      </p:tavLst>
                                    </p:anim>
                                    <p:animEffect transition="in" filter="wipe(up)">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4">
                                            <p:txEl>
                                              <p:pRg st="1" end="1"/>
                                            </p:txEl>
                                          </p:spTgt>
                                        </p:tgtEl>
                                        <p:attrNameLst>
                                          <p:attrName>style.visibility</p:attrName>
                                        </p:attrNameLst>
                                      </p:cBhvr>
                                      <p:to>
                                        <p:strVal val="visible"/>
                                      </p:to>
                                    </p:set>
                                    <p:anim calcmode="lin" valueType="num">
                                      <p:cBhvr additive="base">
                                        <p:cTn id="29" dur="500"/>
                                        <p:tgtEl>
                                          <p:spTgt spid="24">
                                            <p:txEl>
                                              <p:pRg st="1" end="1"/>
                                            </p:txEl>
                                          </p:spTgt>
                                        </p:tgtEl>
                                        <p:attrNameLst>
                                          <p:attrName>ppt_y</p:attrName>
                                        </p:attrNameLst>
                                      </p:cBhvr>
                                      <p:tavLst>
                                        <p:tav tm="0">
                                          <p:val>
                                            <p:strVal val="#ppt_y+#ppt_h*1.125000"/>
                                          </p:val>
                                        </p:tav>
                                        <p:tav tm="100000">
                                          <p:val>
                                            <p:strVal val="#ppt_y"/>
                                          </p:val>
                                        </p:tav>
                                      </p:tavLst>
                                    </p:anim>
                                    <p:animEffect transition="in" filter="wipe(up)">
                                      <p:cBhvr>
                                        <p:cTn id="30" dur="500"/>
                                        <p:tgtEl>
                                          <p:spTgt spid="24">
                                            <p:txEl>
                                              <p:pRg st="1" end="1"/>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p:tgtEl>
                                          <p:spTgt spid="7"/>
                                        </p:tgtEl>
                                        <p:attrNameLst>
                                          <p:attrName>ppt_y</p:attrName>
                                        </p:attrNameLst>
                                      </p:cBhvr>
                                      <p:tavLst>
                                        <p:tav tm="0">
                                          <p:val>
                                            <p:strVal val="#ppt_y+#ppt_h*1.125000"/>
                                          </p:val>
                                        </p:tav>
                                        <p:tav tm="100000">
                                          <p:val>
                                            <p:strVal val="#ppt_y"/>
                                          </p:val>
                                        </p:tav>
                                      </p:tavLst>
                                    </p:anim>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4">
                                            <p:txEl>
                                              <p:pRg st="3" end="3"/>
                                            </p:txEl>
                                          </p:spTgt>
                                        </p:tgtEl>
                                        <p:attrNameLst>
                                          <p:attrName>style.visibility</p:attrName>
                                        </p:attrNameLst>
                                      </p:cBhvr>
                                      <p:to>
                                        <p:strVal val="visible"/>
                                      </p:to>
                                    </p:set>
                                    <p:anim calcmode="lin" valueType="num">
                                      <p:cBhvr additive="base">
                                        <p:cTn id="39" dur="500"/>
                                        <p:tgtEl>
                                          <p:spTgt spid="24">
                                            <p:txEl>
                                              <p:pRg st="3" end="3"/>
                                            </p:txEl>
                                          </p:spTgt>
                                        </p:tgtEl>
                                        <p:attrNameLst>
                                          <p:attrName>ppt_y</p:attrName>
                                        </p:attrNameLst>
                                      </p:cBhvr>
                                      <p:tavLst>
                                        <p:tav tm="0">
                                          <p:val>
                                            <p:strVal val="#ppt_y+#ppt_h*1.125000"/>
                                          </p:val>
                                        </p:tav>
                                        <p:tav tm="100000">
                                          <p:val>
                                            <p:strVal val="#ppt_y"/>
                                          </p:val>
                                        </p:tav>
                                      </p:tavLst>
                                    </p:anim>
                                    <p:animEffect transition="in" filter="wipe(up)">
                                      <p:cBhvr>
                                        <p:cTn id="40"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1BE65915-9163-402A-A367-54B7E6850EE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20483" name="Rectangle 2"/>
          <p:cNvSpPr>
            <a:spLocks noGrp="1" noChangeArrowheads="1"/>
          </p:cNvSpPr>
          <p:nvPr>
            <p:ph type="title"/>
          </p:nvPr>
        </p:nvSpPr>
        <p:spPr>
          <a:xfrm>
            <a:off x="457200" y="277813"/>
            <a:ext cx="8229600" cy="774700"/>
          </a:xfrm>
        </p:spPr>
        <p:txBody>
          <a:bodyPr anchor="ctr"/>
          <a:lstStyle/>
          <a:p>
            <a:pPr eaLnBrk="1" hangingPunct="1"/>
            <a:r>
              <a:rPr lang="zh-CN" altLang="en-US" sz="3600" b="1"/>
              <a:t>第</a:t>
            </a:r>
            <a:r>
              <a:rPr lang="en-US" altLang="zh-CN" sz="3600" b="1"/>
              <a:t>8</a:t>
            </a:r>
            <a:r>
              <a:rPr lang="zh-CN" altLang="en-US" sz="3600" b="1"/>
              <a:t>章  语法制导翻译和中间代码生成</a:t>
            </a:r>
            <a:endParaRPr lang="en-US" altLang="zh-CN" sz="3600" b="1"/>
          </a:p>
        </p:txBody>
      </p:sp>
      <p:sp>
        <p:nvSpPr>
          <p:cNvPr id="20484" name="Text Box 3"/>
          <p:cNvSpPr txBox="1">
            <a:spLocks noChangeArrowheads="1"/>
          </p:cNvSpPr>
          <p:nvPr/>
        </p:nvSpPr>
        <p:spPr bwMode="auto">
          <a:xfrm>
            <a:off x="323850" y="1773238"/>
            <a:ext cx="84963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r>
              <a:rPr lang="zh-CN" altLang="en-US" sz="2400" b="1" dirty="0">
                <a:ea typeface="华文细黑" panose="02010600040101010101" pitchFamily="2" charset="-122"/>
              </a:rPr>
              <a:t>        语法制导定义是对上下文无关文法的推广，其中每个文法符号都有一个相关的属性集。如果把分析树中的一个结点（对应某文法符号）看成一条记录，那么一个属性就相当于记录中一个域的名字。</a:t>
            </a:r>
            <a:endParaRPr lang="zh-CN" altLang="en-US" sz="2400" b="1" dirty="0">
              <a:latin typeface="华文细黑" panose="02010600040101010101" pitchFamily="2" charset="-122"/>
              <a:ea typeface="华文细黑" panose="02010600040101010101" pitchFamily="2" charset="-122"/>
            </a:endParaRPr>
          </a:p>
          <a:p>
            <a:endParaRPr lang="zh-CN" altLang="en-US" sz="2400" b="1" dirty="0">
              <a:latin typeface="华文细黑" panose="02010600040101010101" pitchFamily="2" charset="-122"/>
              <a:ea typeface="华文细黑" panose="02010600040101010101" pitchFamily="2" charset="-122"/>
            </a:endParaRPr>
          </a:p>
          <a:p>
            <a:r>
              <a:rPr lang="zh-CN" altLang="en-US" sz="2400" b="1" dirty="0">
                <a:ea typeface="华文细黑" panose="02010600040101010101" pitchFamily="2" charset="-122"/>
              </a:rPr>
              <a:t>属性间的约束用相应产生式的语义规则来描述。</a:t>
            </a:r>
            <a:endParaRPr lang="zh-CN" altLang="en-US" sz="2400" b="1" dirty="0">
              <a:ea typeface="华文细黑" panose="02010600040101010101" pitchFamily="2" charset="-122"/>
            </a:endParaRPr>
          </a:p>
          <a:p>
            <a:r>
              <a:rPr lang="zh-CN" altLang="en-US" sz="2400" b="1" dirty="0">
                <a:ea typeface="华文细黑" panose="02010600040101010101" pitchFamily="2" charset="-122"/>
              </a:rPr>
              <a:t>属性分为两类</a:t>
            </a:r>
            <a:r>
              <a:rPr lang="en-US" altLang="zh-CN" sz="2400" b="1" dirty="0">
                <a:ea typeface="华文细黑" panose="02010600040101010101" pitchFamily="2" charset="-122"/>
              </a:rPr>
              <a:t>: </a:t>
            </a:r>
            <a:endParaRPr lang="en-US" altLang="zh-CN" sz="2400" b="1" dirty="0">
              <a:ea typeface="华文细黑" panose="02010600040101010101" pitchFamily="2" charset="-122"/>
            </a:endParaRPr>
          </a:p>
          <a:p>
            <a:r>
              <a:rPr lang="en-US" altLang="zh-CN" sz="2400" b="1" dirty="0">
                <a:ea typeface="华文细黑" panose="02010600040101010101" pitchFamily="2" charset="-122"/>
              </a:rPr>
              <a:t>        1  </a:t>
            </a:r>
            <a:r>
              <a:rPr lang="zh-CN" altLang="en-US" sz="2400" b="1" dirty="0">
                <a:ea typeface="华文细黑" panose="02010600040101010101" pitchFamily="2" charset="-122"/>
              </a:rPr>
              <a:t>综合属性</a:t>
            </a:r>
            <a:endParaRPr lang="zh-CN" altLang="en-US" sz="2400" b="1" dirty="0">
              <a:ea typeface="华文细黑" panose="02010600040101010101" pitchFamily="2" charset="-122"/>
            </a:endParaRPr>
          </a:p>
          <a:p>
            <a:r>
              <a:rPr lang="en-US" altLang="zh-CN" sz="2400" b="1" dirty="0">
                <a:ea typeface="华文细黑" panose="02010600040101010101" pitchFamily="2" charset="-122"/>
              </a:rPr>
              <a:t>        2  </a:t>
            </a:r>
            <a:r>
              <a:rPr lang="zh-CN" altLang="en-US" sz="2400" b="1" dirty="0">
                <a:ea typeface="华文细黑" panose="02010600040101010101" pitchFamily="2" charset="-122"/>
              </a:rPr>
              <a:t>继承属性</a:t>
            </a:r>
            <a:endParaRPr lang="zh-CN" altLang="en-US" sz="2400" b="1" dirty="0">
              <a:ea typeface="华文细黑" panose="02010600040101010101" pitchFamily="2" charset="-122"/>
            </a:endParaRPr>
          </a:p>
        </p:txBody>
      </p:sp>
      <p:sp>
        <p:nvSpPr>
          <p:cNvPr id="20485" name="Text Box 4"/>
          <p:cNvSpPr txBox="1">
            <a:spLocks noChangeArrowheads="1"/>
          </p:cNvSpPr>
          <p:nvPr/>
        </p:nvSpPr>
        <p:spPr bwMode="auto">
          <a:xfrm>
            <a:off x="468313" y="1196975"/>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3399"/>
                </a:solidFill>
                <a:ea typeface="华文细黑" panose="02010600040101010101" pitchFamily="2" charset="-122"/>
              </a:rPr>
              <a:t>3 </a:t>
            </a:r>
            <a:r>
              <a:rPr lang="zh-CN" altLang="en-US" b="1">
                <a:solidFill>
                  <a:srgbClr val="003399"/>
                </a:solidFill>
                <a:ea typeface="华文细黑" panose="02010600040101010101" pitchFamily="2" charset="-122"/>
              </a:rPr>
              <a:t>语法制导定义</a:t>
            </a:r>
            <a:endParaRPr lang="en-US" altLang="zh-CN" b="1">
              <a:solidFill>
                <a:srgbClr val="003399"/>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fade">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4">
                                            <p:txEl>
                                              <p:pRg st="2" end="2"/>
                                            </p:txEl>
                                          </p:spTgt>
                                        </p:tgtEl>
                                        <p:attrNameLst>
                                          <p:attrName>style.visibility</p:attrName>
                                        </p:attrNameLst>
                                      </p:cBhvr>
                                      <p:to>
                                        <p:strVal val="visible"/>
                                      </p:to>
                                    </p:set>
                                    <p:animEffect transition="in" filter="fade">
                                      <p:cBhvr>
                                        <p:cTn id="12" dur="500"/>
                                        <p:tgtEl>
                                          <p:spTgt spid="2048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4">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484">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78C3620-DD06-4345-828F-41A59808E494}"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grpSp>
        <p:nvGrpSpPr>
          <p:cNvPr id="2" name="组合 1"/>
          <p:cNvGrpSpPr/>
          <p:nvPr/>
        </p:nvGrpSpPr>
        <p:grpSpPr bwMode="auto">
          <a:xfrm>
            <a:off x="0" y="304800"/>
            <a:ext cx="9144000" cy="2193925"/>
            <a:chOff x="0" y="304800"/>
            <a:chExt cx="9144000" cy="2193931"/>
          </a:xfrm>
        </p:grpSpPr>
        <p:sp>
          <p:nvSpPr>
            <p:cNvPr id="181284" name="Text Box 3"/>
            <p:cNvSpPr txBox="1">
              <a:spLocks noChangeArrowheads="1"/>
            </p:cNvSpPr>
            <p:nvPr/>
          </p:nvSpPr>
          <p:spPr bwMode="auto">
            <a:xfrm>
              <a:off x="0" y="30480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a:ea typeface="华文细黑" panose="02010600040101010101" pitchFamily="2" charset="-122"/>
              </a:endParaRPr>
            </a:p>
            <a:p>
              <a:pPr eaLnBrk="1" hangingPunct="1">
                <a:spcBef>
                  <a:spcPct val="50000"/>
                </a:spcBef>
              </a:pPr>
              <a:r>
                <a:rPr kumimoji="1" lang="en-US" altLang="zh-CN" sz="2400" b="1">
                  <a:solidFill>
                    <a:srgbClr val="FF3300"/>
                  </a:solidFill>
                  <a:ea typeface="华文细黑" panose="02010600040101010101" pitchFamily="2" charset="-122"/>
                </a:rPr>
                <a:t>&lt;write&gt;</a:t>
              </a:r>
              <a:r>
                <a:rPr kumimoji="1" lang="en-US" altLang="zh-CN" sz="2400">
                  <a:solidFill>
                    <a:srgbClr val="FF3300"/>
                  </a:solidFill>
                  <a:ea typeface="华文细黑" panose="02010600040101010101" pitchFamily="2" charset="-122"/>
                </a:rPr>
                <a:t> </a:t>
              </a:r>
              <a:r>
                <a:rPr kumimoji="1" lang="en-US" altLang="zh-CN" sz="2400">
                  <a:solidFill>
                    <a:srgbClr val="FF3300"/>
                  </a:solidFill>
                  <a:ea typeface="华文细黑" panose="02010600040101010101" pitchFamily="2" charset="-122"/>
                  <a:sym typeface="Symbol" panose="05050102010706020507" pitchFamily="18" charset="2"/>
                </a:rPr>
                <a:t></a:t>
              </a:r>
              <a:r>
                <a:rPr kumimoji="1" lang="en-US" altLang="zh-CN" sz="2400">
                  <a:solidFill>
                    <a:schemeClr val="accent2"/>
                  </a:solidFill>
                  <a:ea typeface="华文细黑" panose="02010600040101010101" pitchFamily="2" charset="-122"/>
                </a:rPr>
                <a:t>write (E)</a:t>
              </a:r>
              <a:r>
                <a:rPr kumimoji="1" lang="en-US" altLang="zh-CN" sz="2400">
                  <a:ea typeface="华文细黑" panose="02010600040101010101" pitchFamily="2" charset="-122"/>
                </a:rPr>
                <a:t> @gen(out, E.place, _, </a:t>
              </a:r>
              <a:r>
                <a:rPr kumimoji="1" lang="zh-CN" altLang="en-US" sz="2400">
                  <a:ea typeface="华文细黑" panose="02010600040101010101" pitchFamily="2" charset="-122"/>
                </a:rPr>
                <a:t>标准输出设备</a:t>
              </a:r>
              <a:r>
                <a:rPr kumimoji="1" lang="en-US" altLang="zh-CN" sz="2400">
                  <a:ea typeface="华文细黑" panose="02010600040101010101" pitchFamily="2" charset="-122"/>
                </a:rPr>
                <a:t>)</a:t>
              </a:r>
              <a:endParaRPr kumimoji="1" lang="en-US" altLang="zh-CN" sz="2400">
                <a:ea typeface="华文细黑" panose="02010600040101010101" pitchFamily="2" charset="-122"/>
              </a:endParaRPr>
            </a:p>
            <a:p>
              <a:pPr eaLnBrk="1" hangingPunct="1">
                <a:spcBef>
                  <a:spcPct val="50000"/>
                </a:spcBef>
              </a:pPr>
              <a:r>
                <a:rPr kumimoji="1" lang="en-US" altLang="zh-CN" sz="2400" b="1">
                  <a:solidFill>
                    <a:srgbClr val="FF3300"/>
                  </a:solidFill>
                  <a:ea typeface="华文细黑" panose="02010600040101010101" pitchFamily="2" charset="-122"/>
                </a:rPr>
                <a:t>&lt;read&gt;</a:t>
              </a:r>
              <a:r>
                <a:rPr kumimoji="1" lang="en-US" altLang="zh-CN" sz="2400">
                  <a:ea typeface="华文细黑" panose="02010600040101010101" pitchFamily="2" charset="-122"/>
                </a:rPr>
                <a:t>     </a:t>
              </a:r>
              <a:r>
                <a:rPr kumimoji="1" lang="en-US" altLang="zh-CN" sz="2400">
                  <a:solidFill>
                    <a:schemeClr val="accent2"/>
                  </a:solidFill>
                  <a:ea typeface="华文细黑" panose="02010600040101010101" pitchFamily="2" charset="-122"/>
                </a:rPr>
                <a:t>read  i</a:t>
              </a:r>
              <a:r>
                <a:rPr kumimoji="1" lang="en-US" altLang="zh-CN" sz="2400">
                  <a:ea typeface="华文细黑" panose="02010600040101010101" pitchFamily="2" charset="-122"/>
                </a:rPr>
                <a:t>      @ lookup  @ gen(input,</a:t>
              </a:r>
              <a:r>
                <a:rPr kumimoji="1" lang="zh-CN" altLang="en-US" sz="2400">
                  <a:ea typeface="华文细黑" panose="02010600040101010101" pitchFamily="2" charset="-122"/>
                </a:rPr>
                <a:t>标准输入设备</a:t>
              </a:r>
              <a:r>
                <a:rPr kumimoji="1" lang="en-US" altLang="zh-CN" sz="2400">
                  <a:ea typeface="华文细黑" panose="02010600040101010101" pitchFamily="2" charset="-122"/>
                </a:rPr>
                <a:t>,_,i.place)</a:t>
              </a:r>
              <a:endParaRPr kumimoji="1" lang="en-US" altLang="zh-CN" sz="2400">
                <a:ea typeface="华文细黑" panose="02010600040101010101" pitchFamily="2" charset="-122"/>
              </a:endParaRPr>
            </a:p>
            <a:p>
              <a:pPr eaLnBrk="1" hangingPunct="1">
                <a:spcBef>
                  <a:spcPct val="50000"/>
                </a:spcBef>
              </a:pPr>
              <a:r>
                <a:rPr kumimoji="1" lang="en-US" altLang="zh-CN" sz="2400">
                  <a:ea typeface="华文细黑" panose="02010600040101010101" pitchFamily="2" charset="-122"/>
                </a:rPr>
                <a:t>            </a:t>
              </a:r>
              <a:endParaRPr kumimoji="1" lang="en-US" altLang="zh-CN" sz="2400">
                <a:ea typeface="华文细黑" panose="02010600040101010101" pitchFamily="2" charset="-122"/>
              </a:endParaRPr>
            </a:p>
          </p:txBody>
        </p:sp>
        <p:grpSp>
          <p:nvGrpSpPr>
            <p:cNvPr id="181285" name="Group 4"/>
            <p:cNvGrpSpPr/>
            <p:nvPr/>
          </p:nvGrpSpPr>
          <p:grpSpPr bwMode="auto">
            <a:xfrm>
              <a:off x="2095500" y="1905005"/>
              <a:ext cx="2908300" cy="593726"/>
              <a:chOff x="1291" y="3980"/>
              <a:chExt cx="1832" cy="374"/>
            </a:xfrm>
          </p:grpSpPr>
          <p:grpSp>
            <p:nvGrpSpPr>
              <p:cNvPr id="181287" name="Group 5"/>
              <p:cNvGrpSpPr/>
              <p:nvPr/>
            </p:nvGrpSpPr>
            <p:grpSpPr bwMode="auto">
              <a:xfrm>
                <a:off x="1291" y="3980"/>
                <a:ext cx="582" cy="288"/>
                <a:chOff x="1292" y="3648"/>
                <a:chExt cx="599" cy="291"/>
              </a:xfrm>
            </p:grpSpPr>
            <p:sp>
              <p:nvSpPr>
                <p:cNvPr id="181292" name="Text Box 6"/>
                <p:cNvSpPr txBox="1">
                  <a:spLocks noChangeArrowheads="1"/>
                </p:cNvSpPr>
                <p:nvPr/>
              </p:nvSpPr>
              <p:spPr bwMode="auto">
                <a:xfrm>
                  <a:off x="1313" y="3648"/>
                  <a:ext cx="5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name</a:t>
                  </a:r>
                  <a:endParaRPr kumimoji="1" lang="en-US" altLang="zh-CN" sz="2400">
                    <a:ea typeface="华文细黑" panose="02010600040101010101" pitchFamily="2" charset="-122"/>
                  </a:endParaRPr>
                </a:p>
              </p:txBody>
            </p:sp>
            <p:sp>
              <p:nvSpPr>
                <p:cNvPr id="181293" name="Line 7"/>
                <p:cNvSpPr>
                  <a:spLocks noChangeShapeType="1"/>
                </p:cNvSpPr>
                <p:nvPr/>
              </p:nvSpPr>
              <p:spPr bwMode="auto">
                <a:xfrm flipV="1">
                  <a:off x="1292" y="3657"/>
                  <a:ext cx="0"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81288" name="Group 8"/>
              <p:cNvGrpSpPr/>
              <p:nvPr/>
            </p:nvGrpSpPr>
            <p:grpSpPr bwMode="auto">
              <a:xfrm>
                <a:off x="1887" y="3980"/>
                <a:ext cx="1236" cy="374"/>
                <a:chOff x="2160" y="3612"/>
                <a:chExt cx="1270" cy="378"/>
              </a:xfrm>
            </p:grpSpPr>
            <p:sp>
              <p:nvSpPr>
                <p:cNvPr id="181289" name="Text Box 9"/>
                <p:cNvSpPr txBox="1">
                  <a:spLocks noChangeArrowheads="1"/>
                </p:cNvSpPr>
                <p:nvPr/>
              </p:nvSpPr>
              <p:spPr bwMode="auto">
                <a:xfrm>
                  <a:off x="2160" y="3696"/>
                  <a:ext cx="127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name   place</a:t>
                  </a:r>
                  <a:endParaRPr kumimoji="1" lang="en-US" altLang="zh-CN" sz="2400">
                    <a:ea typeface="华文细黑" panose="02010600040101010101" pitchFamily="2" charset="-122"/>
                  </a:endParaRPr>
                </a:p>
              </p:txBody>
            </p:sp>
            <p:sp>
              <p:nvSpPr>
                <p:cNvPr id="181290" name="Line 10"/>
                <p:cNvSpPr>
                  <a:spLocks noChangeShapeType="1"/>
                </p:cNvSpPr>
                <p:nvPr/>
              </p:nvSpPr>
              <p:spPr bwMode="auto">
                <a:xfrm>
                  <a:off x="2208" y="3648"/>
                  <a:ext cx="0" cy="18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1" name="Line 11"/>
                <p:cNvSpPr>
                  <a:spLocks noChangeShapeType="1"/>
                </p:cNvSpPr>
                <p:nvPr/>
              </p:nvSpPr>
              <p:spPr bwMode="auto">
                <a:xfrm flipV="1">
                  <a:off x="2653" y="3612"/>
                  <a:ext cx="0" cy="3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81286" name="Line 12"/>
            <p:cNvSpPr>
              <a:spLocks noChangeShapeType="1"/>
            </p:cNvSpPr>
            <p:nvPr/>
          </p:nvSpPr>
          <p:spPr bwMode="auto">
            <a:xfrm>
              <a:off x="990600" y="1676400"/>
              <a:ext cx="373063"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1252" name="Text Box 13"/>
          <p:cNvSpPr txBox="1">
            <a:spLocks noChangeArrowheads="1"/>
          </p:cNvSpPr>
          <p:nvPr/>
        </p:nvSpPr>
        <p:spPr bwMode="auto">
          <a:xfrm>
            <a:off x="152400" y="0"/>
            <a:ext cx="88392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ea typeface="华文细黑" panose="02010600040101010101" pitchFamily="2" charset="-122"/>
              </a:rPr>
              <a:t>递归下降语法制导翻译方案中输入输出语句和声明语句的翻译：</a:t>
            </a:r>
            <a:endParaRPr kumimoji="1" lang="zh-CN" altLang="en-US" sz="2400">
              <a:ea typeface="华文细黑" panose="02010600040101010101" pitchFamily="2" charset="-122"/>
            </a:endParaRPr>
          </a:p>
        </p:txBody>
      </p:sp>
      <p:grpSp>
        <p:nvGrpSpPr>
          <p:cNvPr id="6" name="Group 14"/>
          <p:cNvGrpSpPr/>
          <p:nvPr/>
        </p:nvGrpSpPr>
        <p:grpSpPr bwMode="auto">
          <a:xfrm>
            <a:off x="0" y="2895600"/>
            <a:ext cx="6324600" cy="1219200"/>
            <a:chOff x="576" y="624"/>
            <a:chExt cx="3984" cy="768"/>
          </a:xfrm>
        </p:grpSpPr>
        <p:grpSp>
          <p:nvGrpSpPr>
            <p:cNvPr id="181274" name="Group 15"/>
            <p:cNvGrpSpPr/>
            <p:nvPr/>
          </p:nvGrpSpPr>
          <p:grpSpPr bwMode="auto">
            <a:xfrm>
              <a:off x="576" y="672"/>
              <a:ext cx="3404" cy="720"/>
              <a:chOff x="2832" y="288"/>
              <a:chExt cx="3404" cy="720"/>
            </a:xfrm>
          </p:grpSpPr>
          <p:grpSp>
            <p:nvGrpSpPr>
              <p:cNvPr id="181276" name="Group 16"/>
              <p:cNvGrpSpPr/>
              <p:nvPr/>
            </p:nvGrpSpPr>
            <p:grpSpPr bwMode="auto">
              <a:xfrm>
                <a:off x="3792" y="624"/>
                <a:ext cx="681" cy="384"/>
                <a:chOff x="1248" y="1344"/>
                <a:chExt cx="681" cy="384"/>
              </a:xfrm>
            </p:grpSpPr>
            <p:sp>
              <p:nvSpPr>
                <p:cNvPr id="181282" name="Line 17"/>
                <p:cNvSpPr>
                  <a:spLocks noChangeShapeType="1"/>
                </p:cNvSpPr>
                <p:nvPr/>
              </p:nvSpPr>
              <p:spPr bwMode="auto">
                <a:xfrm flipV="1">
                  <a:off x="1296" y="1344"/>
                  <a:ext cx="0" cy="2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3" name="Text Box 18"/>
                <p:cNvSpPr txBox="1">
                  <a:spLocks noChangeArrowheads="1"/>
                </p:cNvSpPr>
                <p:nvPr/>
              </p:nvSpPr>
              <p:spPr bwMode="auto">
                <a:xfrm>
                  <a:off x="1248" y="1440"/>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name</a:t>
                  </a:r>
                  <a:endParaRPr kumimoji="1" lang="en-US" altLang="zh-CN" sz="2400">
                    <a:ea typeface="华文细黑" panose="02010600040101010101" pitchFamily="2" charset="-122"/>
                  </a:endParaRPr>
                </a:p>
              </p:txBody>
            </p:sp>
          </p:grpSp>
          <p:sp>
            <p:nvSpPr>
              <p:cNvPr id="181277" name="Text Box 19"/>
              <p:cNvSpPr txBox="1">
                <a:spLocks noChangeArrowheads="1"/>
              </p:cNvSpPr>
              <p:nvPr/>
            </p:nvSpPr>
            <p:spPr bwMode="auto">
              <a:xfrm>
                <a:off x="4309" y="336"/>
                <a:ext cx="1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Name-insert</a:t>
                </a:r>
                <a:endParaRPr kumimoji="1" lang="en-US" altLang="zh-CN" sz="2400">
                  <a:ea typeface="华文细黑" panose="02010600040101010101" pitchFamily="2" charset="-122"/>
                </a:endParaRPr>
              </a:p>
            </p:txBody>
          </p:sp>
          <p:grpSp>
            <p:nvGrpSpPr>
              <p:cNvPr id="181278" name="Group 20"/>
              <p:cNvGrpSpPr/>
              <p:nvPr/>
            </p:nvGrpSpPr>
            <p:grpSpPr bwMode="auto">
              <a:xfrm>
                <a:off x="4512" y="576"/>
                <a:ext cx="1724" cy="363"/>
                <a:chOff x="2064" y="1392"/>
                <a:chExt cx="1724" cy="363"/>
              </a:xfrm>
            </p:grpSpPr>
            <p:sp>
              <p:nvSpPr>
                <p:cNvPr id="181280" name="Text Box 21"/>
                <p:cNvSpPr txBox="1">
                  <a:spLocks noChangeArrowheads="1"/>
                </p:cNvSpPr>
                <p:nvPr/>
              </p:nvSpPr>
              <p:spPr bwMode="auto">
                <a:xfrm>
                  <a:off x="2064" y="1440"/>
                  <a:ext cx="17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ea typeface="华文细黑" panose="02010600040101010101" pitchFamily="2" charset="-122"/>
                    </a:rPr>
                    <a:t>name, int, address</a:t>
                  </a:r>
                  <a:endParaRPr kumimoji="1" lang="en-US" altLang="zh-CN" sz="2400">
                    <a:ea typeface="华文细黑" panose="02010600040101010101" pitchFamily="2" charset="-122"/>
                  </a:endParaRPr>
                </a:p>
              </p:txBody>
            </p:sp>
            <p:sp>
              <p:nvSpPr>
                <p:cNvPr id="181281" name="Line 22"/>
                <p:cNvSpPr>
                  <a:spLocks noChangeShapeType="1"/>
                </p:cNvSpPr>
                <p:nvPr/>
              </p:nvSpPr>
              <p:spPr bwMode="auto">
                <a:xfrm>
                  <a:off x="2064" y="1392"/>
                  <a:ext cx="0" cy="3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1279" name="Text Box 23"/>
              <p:cNvSpPr txBox="1">
                <a:spLocks noChangeArrowheads="1"/>
              </p:cNvSpPr>
              <p:nvPr/>
            </p:nvSpPr>
            <p:spPr bwMode="auto">
              <a:xfrm>
                <a:off x="2832" y="288"/>
                <a:ext cx="17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latin typeface="Arial" panose="020B0604020202020204" pitchFamily="34" charset="0"/>
                    <a:ea typeface="华文细黑" panose="02010600040101010101" pitchFamily="2" charset="-122"/>
                  </a:rPr>
                  <a:t>D</a:t>
                </a:r>
                <a:r>
                  <a:rPr lang="en-US" altLang="zh-CN" sz="3200">
                    <a:latin typeface="Arial" panose="020B0604020202020204" pitchFamily="34" charset="0"/>
                    <a:ea typeface="华文细黑" panose="02010600040101010101" pitchFamily="2" charset="-122"/>
                    <a:sym typeface="Symbol" panose="05050102010706020507" pitchFamily="18" charset="2"/>
                  </a:rPr>
                  <a:t></a:t>
                </a:r>
                <a:r>
                  <a:rPr lang="en-US" altLang="zh-CN" sz="3200">
                    <a:latin typeface="Arial" panose="020B0604020202020204" pitchFamily="34" charset="0"/>
                    <a:ea typeface="华文细黑" panose="02010600040101010101" pitchFamily="2" charset="-122"/>
                  </a:rPr>
                  <a:t> </a:t>
                </a:r>
                <a:r>
                  <a:rPr lang="en-US" altLang="zh-CN" sz="3200">
                    <a:solidFill>
                      <a:srgbClr val="FF0000"/>
                    </a:solidFill>
                    <a:latin typeface="Arial" panose="020B0604020202020204" pitchFamily="34" charset="0"/>
                    <a:ea typeface="华文细黑" panose="02010600040101010101" pitchFamily="2" charset="-122"/>
                  </a:rPr>
                  <a:t>int ID</a:t>
                </a:r>
                <a:r>
                  <a:rPr lang="en-US" altLang="zh-CN" sz="3200">
                    <a:latin typeface="Arial" panose="020B0604020202020204" pitchFamily="34" charset="0"/>
                    <a:ea typeface="华文细黑" panose="02010600040101010101" pitchFamily="2" charset="-122"/>
                  </a:rPr>
                  <a:t> @</a:t>
                </a:r>
                <a:endParaRPr lang="en-US" altLang="zh-CN" sz="3200">
                  <a:latin typeface="Arial" panose="020B0604020202020204" pitchFamily="34" charset="0"/>
                  <a:ea typeface="华文细黑" panose="02010600040101010101" pitchFamily="2" charset="-122"/>
                </a:endParaRPr>
              </a:p>
            </p:txBody>
          </p:sp>
        </p:grpSp>
        <p:sp>
          <p:nvSpPr>
            <p:cNvPr id="181275" name="Text Box 24"/>
            <p:cNvSpPr txBox="1">
              <a:spLocks noChangeArrowheads="1"/>
            </p:cNvSpPr>
            <p:nvPr/>
          </p:nvSpPr>
          <p:spPr bwMode="auto">
            <a:xfrm>
              <a:off x="3120" y="624"/>
              <a:ext cx="14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a:solidFill>
                    <a:srgbClr val="FF0000"/>
                  </a:solidFill>
                  <a:latin typeface="Arial" panose="020B0604020202020204" pitchFamily="34" charset="0"/>
                  <a:ea typeface="华文细黑" panose="02010600040101010101" pitchFamily="2" charset="-122"/>
                </a:rPr>
                <a:t>;</a:t>
              </a:r>
              <a:r>
                <a:rPr lang="en-US" altLang="zh-CN" sz="3200" b="1">
                  <a:latin typeface="Arial" panose="020B0604020202020204" pitchFamily="34" charset="0"/>
                  <a:ea typeface="华文细黑" panose="02010600040101010101" pitchFamily="2" charset="-122"/>
                </a:rPr>
                <a:t>{</a:t>
              </a:r>
              <a:r>
                <a:rPr lang="en-US" altLang="zh-CN" sz="3200">
                  <a:latin typeface="Arial" panose="020B0604020202020204" pitchFamily="34" charset="0"/>
                  <a:ea typeface="华文细黑" panose="02010600040101010101" pitchFamily="2" charset="-122"/>
                </a:rPr>
                <a:t> </a:t>
              </a:r>
              <a:r>
                <a:rPr lang="en-US" altLang="zh-CN" sz="3200">
                  <a:solidFill>
                    <a:srgbClr val="FF0000"/>
                  </a:solidFill>
                  <a:latin typeface="Arial" panose="020B0604020202020204" pitchFamily="34" charset="0"/>
                  <a:ea typeface="华文细黑" panose="02010600040101010101" pitchFamily="2" charset="-122"/>
                </a:rPr>
                <a:t>int ID;</a:t>
              </a:r>
              <a:r>
                <a:rPr lang="en-US" altLang="zh-CN" sz="3200" b="1">
                  <a:latin typeface="Arial" panose="020B0604020202020204" pitchFamily="34" charset="0"/>
                  <a:ea typeface="华文细黑" panose="02010600040101010101" pitchFamily="2" charset="-122"/>
                </a:rPr>
                <a:t>}</a:t>
              </a:r>
              <a:r>
                <a:rPr lang="en-US" altLang="zh-CN" sz="3200">
                  <a:latin typeface="Arial" panose="020B0604020202020204" pitchFamily="34" charset="0"/>
                  <a:ea typeface="华文细黑" panose="02010600040101010101" pitchFamily="2" charset="-122"/>
                </a:rPr>
                <a:t> </a:t>
              </a:r>
              <a:endParaRPr lang="en-US" altLang="zh-CN" sz="1800">
                <a:latin typeface="Arial" panose="020B0604020202020204" pitchFamily="34" charset="0"/>
                <a:ea typeface="华文细黑" panose="02010600040101010101" pitchFamily="2" charset="-122"/>
              </a:endParaRPr>
            </a:p>
          </p:txBody>
        </p:sp>
      </p:grpSp>
      <p:sp>
        <p:nvSpPr>
          <p:cNvPr id="181254" name="Text Box 25"/>
          <p:cNvSpPr txBox="1">
            <a:spLocks noChangeArrowheads="1"/>
          </p:cNvSpPr>
          <p:nvPr/>
        </p:nvSpPr>
        <p:spPr bwMode="auto">
          <a:xfrm>
            <a:off x="0" y="4953000"/>
            <a:ext cx="8991600" cy="15696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latin typeface="楷体_GB2312" pitchFamily="49" charset="-122"/>
                <a:ea typeface="楷体_GB2312" pitchFamily="49" charset="-122"/>
              </a:rPr>
              <a:t>声明语句的翻译</a:t>
            </a:r>
            <a:r>
              <a:rPr lang="en-US" altLang="zh-CN" sz="2400" b="1" dirty="0">
                <a:latin typeface="楷体_GB2312" pitchFamily="49" charset="-122"/>
                <a:ea typeface="楷体_GB2312" pitchFamily="49" charset="-122"/>
              </a:rPr>
              <a:t>: </a:t>
            </a:r>
            <a:endParaRPr lang="en-US" altLang="zh-CN" sz="2400" b="1" dirty="0">
              <a:latin typeface="楷体_GB2312" pitchFamily="49" charset="-122"/>
              <a:ea typeface="楷体_GB2312" pitchFamily="49" charset="-122"/>
            </a:endParaRPr>
          </a:p>
          <a:p>
            <a:pPr eaLnBrk="1" hangingPunct="1">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把变量的名字、类型、分配的内存地址插入到符号表中。</a:t>
            </a:r>
            <a:endParaRPr lang="zh-CN" altLang="en-US" sz="2400" b="1" dirty="0">
              <a:latin typeface="楷体_GB2312" pitchFamily="49" charset="-122"/>
              <a:ea typeface="楷体_GB2312" pitchFamily="49" charset="-122"/>
            </a:endParaRPr>
          </a:p>
          <a:p>
            <a:pPr eaLnBrk="1" hangingPunct="1">
              <a:spcBef>
                <a:spcPct val="50000"/>
              </a:spcBef>
            </a:pPr>
            <a:r>
              <a:rPr lang="zh-CN" altLang="en-US" sz="2400" b="1" dirty="0">
                <a:latin typeface="楷体_GB2312" pitchFamily="49" charset="-122"/>
                <a:ea typeface="楷体_GB2312" pitchFamily="49" charset="-122"/>
              </a:rPr>
              <a:t>符号</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和 </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是元语言符号，代表里面的内容可以出现</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次或多次。</a:t>
            </a:r>
            <a:endParaRPr lang="zh-CN" altLang="en-US" sz="2400" b="1" dirty="0">
              <a:latin typeface="楷体_GB2312" pitchFamily="49" charset="-122"/>
              <a:ea typeface="楷体_GB2312" pitchFamily="49" charset="-122"/>
            </a:endParaRPr>
          </a:p>
        </p:txBody>
      </p:sp>
      <p:graphicFrame>
        <p:nvGraphicFramePr>
          <p:cNvPr id="741402" name="Group 26"/>
          <p:cNvGraphicFramePr>
            <a:graphicFrameLocks noGrp="1"/>
          </p:cNvGraphicFramePr>
          <p:nvPr/>
        </p:nvGraphicFramePr>
        <p:xfrm>
          <a:off x="6400800" y="2852936"/>
          <a:ext cx="2590800" cy="2032000"/>
        </p:xfrm>
        <a:graphic>
          <a:graphicData uri="http://schemas.openxmlformats.org/drawingml/2006/table">
            <a:tbl>
              <a:tblPr/>
              <a:tblGrid>
                <a:gridCol w="863600"/>
                <a:gridCol w="863600"/>
                <a:gridCol w="863600"/>
              </a:tblGrid>
              <a:tr h="914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楷体_GB2312" pitchFamily="49" charset="-122"/>
                        </a:rPr>
                        <a:t>类型</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楷体_GB2312" pitchFamily="49" charset="-122"/>
                        </a:rPr>
                        <a:t>名称</a:t>
                      </a:r>
                      <a:endParaRPr kumimoji="1" lang="zh-CN" altLang="en-US" sz="22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1"/>
                        </a:buClr>
                        <a:buSzPct val="65000"/>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rPr>
                        <a:t>目标地址</a:t>
                      </a:r>
                      <a:endParaRPr kumimoji="1" lang="zh-CN" altLang="en-US" sz="22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int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sum</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0</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int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1273" name="Text Box 44"/>
          <p:cNvSpPr txBox="1">
            <a:spLocks noChangeArrowheads="1"/>
          </p:cNvSpPr>
          <p:nvPr/>
        </p:nvSpPr>
        <p:spPr bwMode="auto">
          <a:xfrm>
            <a:off x="7236296" y="234888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FF0000"/>
                </a:solidFill>
                <a:latin typeface="Arial" panose="020B0604020202020204" pitchFamily="34" charset="0"/>
                <a:ea typeface="华文细黑" panose="02010600040101010101" pitchFamily="2" charset="-122"/>
              </a:rPr>
              <a:t>符号表</a:t>
            </a:r>
            <a:endParaRPr lang="zh-CN" altLang="en-US" sz="2000" b="1" dirty="0">
              <a:solidFill>
                <a:srgbClr val="FF0000"/>
              </a:solidFill>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81273"/>
                                        </p:tgtEl>
                                        <p:attrNameLst>
                                          <p:attrName>style.visibility</p:attrName>
                                        </p:attrNameLst>
                                      </p:cBhvr>
                                      <p:to>
                                        <p:strVal val="visible"/>
                                      </p:to>
                                    </p:set>
                                    <p:anim calcmode="lin" valueType="num">
                                      <p:cBhvr>
                                        <p:cTn id="18" dur="500" fill="hold"/>
                                        <p:tgtEl>
                                          <p:spTgt spid="181273"/>
                                        </p:tgtEl>
                                        <p:attrNameLst>
                                          <p:attrName>ppt_w</p:attrName>
                                        </p:attrNameLst>
                                      </p:cBhvr>
                                      <p:tavLst>
                                        <p:tav tm="0">
                                          <p:val>
                                            <p:fltVal val="0"/>
                                          </p:val>
                                        </p:tav>
                                        <p:tav tm="100000">
                                          <p:val>
                                            <p:strVal val="#ppt_w"/>
                                          </p:val>
                                        </p:tav>
                                      </p:tavLst>
                                    </p:anim>
                                    <p:anim calcmode="lin" valueType="num">
                                      <p:cBhvr>
                                        <p:cTn id="19" dur="500" fill="hold"/>
                                        <p:tgtEl>
                                          <p:spTgt spid="181273"/>
                                        </p:tgtEl>
                                        <p:attrNameLst>
                                          <p:attrName>ppt_h</p:attrName>
                                        </p:attrNameLst>
                                      </p:cBhvr>
                                      <p:tavLst>
                                        <p:tav tm="0">
                                          <p:val>
                                            <p:fltVal val="0"/>
                                          </p:val>
                                        </p:tav>
                                        <p:tav tm="100000">
                                          <p:val>
                                            <p:strVal val="#ppt_h"/>
                                          </p:val>
                                        </p:tav>
                                      </p:tavLst>
                                    </p:anim>
                                    <p:animEffect transition="in" filter="fade">
                                      <p:cBhvr>
                                        <p:cTn id="20" dur="500"/>
                                        <p:tgtEl>
                                          <p:spTgt spid="181273"/>
                                        </p:tgtEl>
                                      </p:cBhvr>
                                    </p:animEffect>
                                  </p:childTnLst>
                                </p:cTn>
                              </p:par>
                              <p:par>
                                <p:cTn id="21" presetID="53" presetClass="entr" presetSubtype="16" fill="hold" nodeType="withEffect">
                                  <p:stCondLst>
                                    <p:cond delay="0"/>
                                  </p:stCondLst>
                                  <p:childTnLst>
                                    <p:set>
                                      <p:cBhvr>
                                        <p:cTn id="22" dur="1" fill="hold">
                                          <p:stCondLst>
                                            <p:cond delay="0"/>
                                          </p:stCondLst>
                                        </p:cTn>
                                        <p:tgtEl>
                                          <p:spTgt spid="741402"/>
                                        </p:tgtEl>
                                        <p:attrNameLst>
                                          <p:attrName>style.visibility</p:attrName>
                                        </p:attrNameLst>
                                      </p:cBhvr>
                                      <p:to>
                                        <p:strVal val="visible"/>
                                      </p:to>
                                    </p:set>
                                    <p:anim calcmode="lin" valueType="num">
                                      <p:cBhvr>
                                        <p:cTn id="23" dur="500" fill="hold"/>
                                        <p:tgtEl>
                                          <p:spTgt spid="741402"/>
                                        </p:tgtEl>
                                        <p:attrNameLst>
                                          <p:attrName>ppt_w</p:attrName>
                                        </p:attrNameLst>
                                      </p:cBhvr>
                                      <p:tavLst>
                                        <p:tav tm="0">
                                          <p:val>
                                            <p:fltVal val="0"/>
                                          </p:val>
                                        </p:tav>
                                        <p:tav tm="100000">
                                          <p:val>
                                            <p:strVal val="#ppt_w"/>
                                          </p:val>
                                        </p:tav>
                                      </p:tavLst>
                                    </p:anim>
                                    <p:anim calcmode="lin" valueType="num">
                                      <p:cBhvr>
                                        <p:cTn id="24" dur="500" fill="hold"/>
                                        <p:tgtEl>
                                          <p:spTgt spid="741402"/>
                                        </p:tgtEl>
                                        <p:attrNameLst>
                                          <p:attrName>ppt_h</p:attrName>
                                        </p:attrNameLst>
                                      </p:cBhvr>
                                      <p:tavLst>
                                        <p:tav tm="0">
                                          <p:val>
                                            <p:fltVal val="0"/>
                                          </p:val>
                                        </p:tav>
                                        <p:tav tm="100000">
                                          <p:val>
                                            <p:strVal val="#ppt_h"/>
                                          </p:val>
                                        </p:tav>
                                      </p:tavLst>
                                    </p:anim>
                                    <p:animEffect transition="in" filter="fade">
                                      <p:cBhvr>
                                        <p:cTn id="25" dur="500"/>
                                        <p:tgtEl>
                                          <p:spTgt spid="7414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1254"/>
                                        </p:tgtEl>
                                        <p:attrNameLst>
                                          <p:attrName>style.visibility</p:attrName>
                                        </p:attrNameLst>
                                      </p:cBhvr>
                                      <p:to>
                                        <p:strVal val="visible"/>
                                      </p:to>
                                    </p:set>
                                    <p:animEffect transition="in" filter="fade">
                                      <p:cBhvr>
                                        <p:cTn id="30" dur="500"/>
                                        <p:tgtEl>
                                          <p:spTgt spid="18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4" grpId="0" animBg="1"/>
      <p:bldP spid="18127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172679" y="3254631"/>
            <a:ext cx="8479160" cy="156368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329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08468A9-CA90-478A-AEEE-3980062A002F}"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83299" name="AutoShape 2"/>
          <p:cNvSpPr>
            <a:spLocks noChangeAspect="1" noChangeArrowheads="1"/>
          </p:cNvSpPr>
          <p:nvPr/>
        </p:nvSpPr>
        <p:spPr bwMode="auto">
          <a:xfrm>
            <a:off x="1141413" y="1350963"/>
            <a:ext cx="3214687"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183300" name="Text Box 3"/>
          <p:cNvSpPr txBox="1">
            <a:spLocks noChangeArrowheads="1"/>
          </p:cNvSpPr>
          <p:nvPr/>
        </p:nvSpPr>
        <p:spPr bwMode="auto">
          <a:xfrm>
            <a:off x="1258888" y="1268413"/>
            <a:ext cx="1014412" cy="484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ea typeface="华文细黑" panose="02010600040101010101" pitchFamily="2" charset="-122"/>
              </a:rPr>
              <a:t>begin:</a:t>
            </a:r>
            <a:endParaRPr kumimoji="1" lang="en-US" altLang="zh-CN" sz="2400">
              <a:ea typeface="华文细黑" panose="02010600040101010101" pitchFamily="2" charset="-122"/>
            </a:endParaRPr>
          </a:p>
        </p:txBody>
      </p:sp>
      <p:sp>
        <p:nvSpPr>
          <p:cNvPr id="183301" name="Text Box 4"/>
          <p:cNvSpPr txBox="1">
            <a:spLocks noChangeArrowheads="1"/>
          </p:cNvSpPr>
          <p:nvPr/>
        </p:nvSpPr>
        <p:spPr bwMode="auto">
          <a:xfrm>
            <a:off x="2320925" y="1500188"/>
            <a:ext cx="1695450" cy="465137"/>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ea typeface="华文细黑" panose="02010600040101010101" pitchFamily="2" charset="-122"/>
              </a:rPr>
              <a:t>E</a:t>
            </a:r>
            <a:r>
              <a:rPr kumimoji="1" lang="zh-CN" altLang="en-US" sz="2400">
                <a:ea typeface="华文细黑" panose="02010600040101010101" pitchFamily="2" charset="-122"/>
              </a:rPr>
              <a:t>的代码</a:t>
            </a:r>
            <a:endParaRPr kumimoji="1" lang="zh-CN" altLang="en-US" sz="2400">
              <a:ea typeface="华文细黑" panose="02010600040101010101" pitchFamily="2" charset="-122"/>
            </a:endParaRPr>
          </a:p>
        </p:txBody>
      </p:sp>
      <p:sp>
        <p:nvSpPr>
          <p:cNvPr id="183302" name="Text Box 5"/>
          <p:cNvSpPr txBox="1">
            <a:spLocks noChangeArrowheads="1"/>
          </p:cNvSpPr>
          <p:nvPr/>
        </p:nvSpPr>
        <p:spPr bwMode="auto">
          <a:xfrm>
            <a:off x="2339975" y="2492375"/>
            <a:ext cx="1966913" cy="484188"/>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ea typeface="华文细黑" panose="02010600040101010101" pitchFamily="2" charset="-122"/>
              </a:rPr>
              <a:t>S</a:t>
            </a:r>
            <a:r>
              <a:rPr kumimoji="1" lang="zh-CN" altLang="en-US" sz="2400">
                <a:ea typeface="华文细黑" panose="02010600040101010101" pitchFamily="2" charset="-122"/>
              </a:rPr>
              <a:t>的代码</a:t>
            </a:r>
            <a:endParaRPr kumimoji="1" lang="zh-CN" altLang="en-US" sz="2400">
              <a:ea typeface="华文细黑" panose="02010600040101010101" pitchFamily="2" charset="-122"/>
            </a:endParaRPr>
          </a:p>
        </p:txBody>
      </p:sp>
      <p:sp>
        <p:nvSpPr>
          <p:cNvPr id="183303" name="Text Box 6"/>
          <p:cNvSpPr txBox="1">
            <a:spLocks noChangeArrowheads="1"/>
          </p:cNvSpPr>
          <p:nvPr/>
        </p:nvSpPr>
        <p:spPr bwMode="auto">
          <a:xfrm>
            <a:off x="2339975" y="3357563"/>
            <a:ext cx="2008188" cy="560387"/>
          </a:xfrm>
          <a:prstGeom prst="rect">
            <a:avLst/>
          </a:prstGeom>
          <a:solidFill>
            <a:srgbClr val="FFFFFF"/>
          </a:solidFill>
          <a:ln w="9525">
            <a:solidFill>
              <a:srgbClr val="000000"/>
            </a:solidFill>
            <a:miter lim="800000"/>
          </a:ln>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ea typeface="华文细黑" panose="02010600040101010101" pitchFamily="2" charset="-122"/>
              </a:rPr>
              <a:t>Jump begin</a:t>
            </a:r>
            <a:endParaRPr kumimoji="1" lang="en-US" altLang="zh-CN" sz="2400">
              <a:ea typeface="华文细黑" panose="02010600040101010101" pitchFamily="2" charset="-122"/>
            </a:endParaRPr>
          </a:p>
        </p:txBody>
      </p:sp>
      <p:sp>
        <p:nvSpPr>
          <p:cNvPr id="183304" name="Line 7"/>
          <p:cNvSpPr>
            <a:spLocks noChangeShapeType="1"/>
          </p:cNvSpPr>
          <p:nvPr/>
        </p:nvSpPr>
        <p:spPr bwMode="auto">
          <a:xfrm>
            <a:off x="3995738" y="1700213"/>
            <a:ext cx="5762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5" name="Line 8"/>
          <p:cNvSpPr>
            <a:spLocks noChangeShapeType="1"/>
          </p:cNvSpPr>
          <p:nvPr/>
        </p:nvSpPr>
        <p:spPr bwMode="auto">
          <a:xfrm>
            <a:off x="4572000" y="1700213"/>
            <a:ext cx="0" cy="10080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6" name="Line 9"/>
          <p:cNvSpPr>
            <a:spLocks noChangeShapeType="1"/>
          </p:cNvSpPr>
          <p:nvPr/>
        </p:nvSpPr>
        <p:spPr bwMode="auto">
          <a:xfrm flipH="1">
            <a:off x="4284663" y="2708275"/>
            <a:ext cx="28733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07" name="Text Box 10"/>
          <p:cNvSpPr txBox="1">
            <a:spLocks noChangeArrowheads="1"/>
          </p:cNvSpPr>
          <p:nvPr/>
        </p:nvSpPr>
        <p:spPr bwMode="auto">
          <a:xfrm>
            <a:off x="4643438" y="198913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latin typeface="Arial" panose="020B0604020202020204" pitchFamily="34" charset="0"/>
                <a:ea typeface="华文细黑" panose="02010600040101010101" pitchFamily="2" charset="-122"/>
              </a:rPr>
              <a:t>T</a:t>
            </a:r>
            <a:endParaRPr lang="en-US" altLang="zh-CN" sz="1800">
              <a:latin typeface="Arial" panose="020B0604020202020204" pitchFamily="34" charset="0"/>
              <a:ea typeface="华文细黑" panose="02010600040101010101" pitchFamily="2" charset="-122"/>
            </a:endParaRPr>
          </a:p>
        </p:txBody>
      </p:sp>
      <p:sp>
        <p:nvSpPr>
          <p:cNvPr id="183308" name="Line 11"/>
          <p:cNvSpPr>
            <a:spLocks noChangeShapeType="1"/>
          </p:cNvSpPr>
          <p:nvPr/>
        </p:nvSpPr>
        <p:spPr bwMode="auto">
          <a:xfrm flipH="1">
            <a:off x="1835150" y="3644900"/>
            <a:ext cx="4333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9" name="Line 12"/>
          <p:cNvSpPr>
            <a:spLocks noChangeShapeType="1"/>
          </p:cNvSpPr>
          <p:nvPr/>
        </p:nvSpPr>
        <p:spPr bwMode="auto">
          <a:xfrm flipV="1">
            <a:off x="1835150" y="1700213"/>
            <a:ext cx="0" cy="19446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10" name="Line 13"/>
          <p:cNvSpPr>
            <a:spLocks noChangeShapeType="1"/>
          </p:cNvSpPr>
          <p:nvPr/>
        </p:nvSpPr>
        <p:spPr bwMode="auto">
          <a:xfrm>
            <a:off x="1835150" y="1700213"/>
            <a:ext cx="4333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11" name="Line 14"/>
          <p:cNvSpPr>
            <a:spLocks noChangeShapeType="1"/>
          </p:cNvSpPr>
          <p:nvPr/>
        </p:nvSpPr>
        <p:spPr bwMode="auto">
          <a:xfrm>
            <a:off x="3995738" y="1557338"/>
            <a:ext cx="13684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12" name="Line 15"/>
          <p:cNvSpPr>
            <a:spLocks noChangeShapeType="1"/>
          </p:cNvSpPr>
          <p:nvPr/>
        </p:nvSpPr>
        <p:spPr bwMode="auto">
          <a:xfrm>
            <a:off x="5364163" y="1557338"/>
            <a:ext cx="0" cy="30241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13" name="Text Box 16"/>
          <p:cNvSpPr txBox="1">
            <a:spLocks noChangeArrowheads="1"/>
          </p:cNvSpPr>
          <p:nvPr/>
        </p:nvSpPr>
        <p:spPr bwMode="auto">
          <a:xfrm>
            <a:off x="5508625" y="270827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latin typeface="Arial" panose="020B0604020202020204" pitchFamily="34" charset="0"/>
                <a:ea typeface="华文细黑" panose="02010600040101010101" pitchFamily="2" charset="-122"/>
              </a:rPr>
              <a:t>F</a:t>
            </a:r>
            <a:endParaRPr lang="en-US" altLang="zh-CN" sz="1800">
              <a:latin typeface="Arial" panose="020B0604020202020204" pitchFamily="34" charset="0"/>
              <a:ea typeface="华文细黑" panose="02010600040101010101" pitchFamily="2" charset="-122"/>
            </a:endParaRPr>
          </a:p>
        </p:txBody>
      </p:sp>
      <p:sp>
        <p:nvSpPr>
          <p:cNvPr id="183314" name="Text Box 17"/>
          <p:cNvSpPr txBox="1">
            <a:spLocks noChangeArrowheads="1"/>
          </p:cNvSpPr>
          <p:nvPr/>
        </p:nvSpPr>
        <p:spPr bwMode="auto">
          <a:xfrm>
            <a:off x="611188" y="0"/>
            <a:ext cx="6323012"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latin typeface="Arial" panose="020B0604020202020204" pitchFamily="34" charset="0"/>
                <a:ea typeface="华文细黑" panose="02010600040101010101" pitchFamily="2" charset="-122"/>
              </a:rPr>
              <a:t>8.7 </a:t>
            </a:r>
            <a:r>
              <a:rPr lang="zh-CN" altLang="en-US" sz="2400" b="1">
                <a:solidFill>
                  <a:srgbClr val="FF0000"/>
                </a:solidFill>
                <a:latin typeface="Arial" panose="020B0604020202020204" pitchFamily="34" charset="0"/>
                <a:ea typeface="华文细黑" panose="02010600040101010101" pitchFamily="2" charset="-122"/>
              </a:rPr>
              <a:t>控制语句的翻译</a:t>
            </a:r>
            <a:r>
              <a:rPr lang="en-US" altLang="zh-CN" sz="2400">
                <a:latin typeface="Arial" panose="020B0604020202020204" pitchFamily="34" charset="0"/>
                <a:ea typeface="楷体_GB2312" pitchFamily="49" charset="-122"/>
              </a:rPr>
              <a:t>:   while</a:t>
            </a:r>
            <a:r>
              <a:rPr lang="zh-CN" altLang="en-US" sz="2400">
                <a:latin typeface="Arial" panose="020B0604020202020204" pitchFamily="34" charset="0"/>
                <a:ea typeface="楷体_GB2312" pitchFamily="49" charset="-122"/>
              </a:rPr>
              <a:t>Ｅ</a:t>
            </a:r>
            <a:r>
              <a:rPr lang="en-US" altLang="zh-CN" sz="2400">
                <a:latin typeface="Arial" panose="020B0604020202020204" pitchFamily="34" charset="0"/>
                <a:ea typeface="楷体_GB2312" pitchFamily="49" charset="-122"/>
              </a:rPr>
              <a:t>do S </a:t>
            </a:r>
            <a:r>
              <a:rPr lang="zh-CN" altLang="en-US" sz="2400">
                <a:latin typeface="Arial" panose="020B0604020202020204" pitchFamily="34" charset="0"/>
                <a:ea typeface="楷体_GB2312" pitchFamily="49" charset="-122"/>
              </a:rPr>
              <a:t>语句翻译</a:t>
            </a:r>
            <a:endParaRPr lang="zh-CN" altLang="en-US" sz="2400">
              <a:latin typeface="Arial" panose="020B0604020202020204" pitchFamily="34" charset="0"/>
              <a:ea typeface="楷体_GB2312" pitchFamily="49" charset="-122"/>
            </a:endParaRPr>
          </a:p>
        </p:txBody>
      </p:sp>
      <p:sp>
        <p:nvSpPr>
          <p:cNvPr id="183315" name="Text Box 18"/>
          <p:cNvSpPr txBox="1">
            <a:spLocks noChangeArrowheads="1"/>
          </p:cNvSpPr>
          <p:nvPr/>
        </p:nvSpPr>
        <p:spPr bwMode="auto">
          <a:xfrm>
            <a:off x="2362200" y="5181600"/>
            <a:ext cx="609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latin typeface="Arial" panose="020B0604020202020204" pitchFamily="34" charset="0"/>
                <a:ea typeface="华文细黑" panose="02010600040101010101" pitchFamily="2" charset="-122"/>
              </a:rPr>
              <a:t>翻译逻辑图 （</a:t>
            </a:r>
            <a:r>
              <a:rPr lang="en-US" altLang="zh-CN" sz="2400" b="1">
                <a:latin typeface="Arial" panose="020B0604020202020204" pitchFamily="34" charset="0"/>
                <a:ea typeface="华文细黑" panose="02010600040101010101" pitchFamily="2" charset="-122"/>
              </a:rPr>
              <a:t>while</a:t>
            </a:r>
            <a:r>
              <a:rPr lang="zh-CN" altLang="en-US" sz="2400" b="1">
                <a:latin typeface="Arial" panose="020B0604020202020204" pitchFamily="34" charset="0"/>
                <a:ea typeface="华文细黑" panose="02010600040101010101" pitchFamily="2" charset="-122"/>
              </a:rPr>
              <a:t>语句的目标结构）</a:t>
            </a:r>
            <a:endParaRPr lang="zh-CN" altLang="en-US" sz="2400" b="1">
              <a:latin typeface="Arial" panose="020B0604020202020204" pitchFamily="34" charset="0"/>
              <a:ea typeface="华文细黑" panose="0201060004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25078" y="3228181"/>
            <a:ext cx="8479160" cy="156368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534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6D931A4-A11E-4D16-837B-DC0C48DF48F9}"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85347" name="AutoShape 2"/>
          <p:cNvSpPr>
            <a:spLocks noChangeAspect="1" noChangeArrowheads="1"/>
          </p:cNvSpPr>
          <p:nvPr/>
        </p:nvSpPr>
        <p:spPr bwMode="auto">
          <a:xfrm>
            <a:off x="1141413" y="1350963"/>
            <a:ext cx="3214687"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745475" name="Text Box 3"/>
          <p:cNvSpPr txBox="1">
            <a:spLocks noChangeArrowheads="1"/>
          </p:cNvSpPr>
          <p:nvPr/>
        </p:nvSpPr>
        <p:spPr bwMode="auto">
          <a:xfrm>
            <a:off x="396626" y="685800"/>
            <a:ext cx="8351838"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Arial" panose="020B0604020202020204" pitchFamily="34" charset="0"/>
                <a:ea typeface="华文细黑" panose="02010600040101010101" pitchFamily="2" charset="-122"/>
              </a:rPr>
              <a:t>例：将 </a:t>
            </a:r>
            <a:r>
              <a:rPr lang="en-US" altLang="zh-CN" sz="2400">
                <a:latin typeface="Arial" panose="020B0604020202020204" pitchFamily="34" charset="0"/>
                <a:ea typeface="华文细黑" panose="02010600040101010101" pitchFamily="2" charset="-122"/>
              </a:rPr>
              <a:t>while(A&lt;B) do if (C&lt;D) then X:=Y+Z </a:t>
            </a:r>
            <a:r>
              <a:rPr lang="zh-CN" altLang="en-US" sz="2400">
                <a:latin typeface="Arial" panose="020B0604020202020204" pitchFamily="34" charset="0"/>
                <a:ea typeface="华文细黑" panose="02010600040101010101" pitchFamily="2" charset="-122"/>
              </a:rPr>
              <a:t>翻译成四元式    </a:t>
            </a:r>
            <a:endParaRPr lang="zh-CN" altLang="en-US" sz="2400">
              <a:latin typeface="Arial" panose="020B0604020202020204" pitchFamily="34" charset="0"/>
              <a:ea typeface="华文细黑" panose="02010600040101010101" pitchFamily="2" charset="-122"/>
            </a:endParaRPr>
          </a:p>
          <a:p>
            <a:pPr eaLnBrk="1" hangingPunct="1">
              <a:spcBef>
                <a:spcPct val="50000"/>
              </a:spcBef>
            </a:pPr>
            <a:r>
              <a:rPr lang="zh-CN" altLang="en-US" sz="2400">
                <a:latin typeface="Arial" panose="020B0604020202020204" pitchFamily="34" charset="0"/>
                <a:ea typeface="华文细黑" panose="02010600040101010101" pitchFamily="2" charset="-122"/>
              </a:rPr>
              <a:t>                                              </a:t>
            </a:r>
            <a:r>
              <a:rPr lang="zh-CN" altLang="en-US" sz="2400" b="1">
                <a:solidFill>
                  <a:srgbClr val="FF0000"/>
                </a:solidFill>
                <a:latin typeface="Arial" panose="020B0604020202020204" pitchFamily="34" charset="0"/>
                <a:ea typeface="华文细黑" panose="02010600040101010101" pitchFamily="2" charset="-122"/>
              </a:rPr>
              <a:t>（当前</a:t>
            </a:r>
            <a:r>
              <a:rPr lang="en-US" altLang="zh-CN" sz="2400" b="1">
                <a:solidFill>
                  <a:srgbClr val="FF0000"/>
                </a:solidFill>
                <a:latin typeface="Arial" panose="020B0604020202020204" pitchFamily="34" charset="0"/>
                <a:ea typeface="华文细黑" panose="02010600040101010101" pitchFamily="2" charset="-122"/>
              </a:rPr>
              <a:t>lc=100, </a:t>
            </a:r>
            <a:r>
              <a:rPr lang="zh-CN" altLang="en-US" sz="2400" b="1">
                <a:solidFill>
                  <a:srgbClr val="FF0000"/>
                </a:solidFill>
                <a:latin typeface="Arial" panose="020B0604020202020204" pitchFamily="34" charset="0"/>
                <a:ea typeface="华文细黑" panose="02010600040101010101" pitchFamily="2" charset="-122"/>
              </a:rPr>
              <a:t>回填拉链技术）</a:t>
            </a:r>
            <a:endParaRPr lang="zh-CN" altLang="en-US" sz="2400" b="1">
              <a:solidFill>
                <a:srgbClr val="FF0000"/>
              </a:solidFill>
              <a:latin typeface="Arial" panose="020B0604020202020204" pitchFamily="34" charset="0"/>
              <a:ea typeface="华文细黑" panose="02010600040101010101" pitchFamily="2" charset="-122"/>
            </a:endParaRPr>
          </a:p>
          <a:p>
            <a:pPr eaLnBrk="1" hangingPunct="1">
              <a:spcBef>
                <a:spcPct val="50000"/>
              </a:spcBef>
            </a:pPr>
            <a:r>
              <a:rPr lang="zh-CN" altLang="en-US" sz="2400">
                <a:latin typeface="Arial" panose="020B0604020202020204" pitchFamily="34" charset="0"/>
                <a:ea typeface="华文细黑" panose="02010600040101010101" pitchFamily="2" charset="-122"/>
              </a:rPr>
              <a:t>       </a:t>
            </a:r>
            <a:r>
              <a:rPr lang="en-US" altLang="zh-CN" sz="2400">
                <a:latin typeface="Arial" panose="020B0604020202020204" pitchFamily="34" charset="0"/>
                <a:ea typeface="华文细黑" panose="02010600040101010101" pitchFamily="2" charset="-122"/>
              </a:rPr>
              <a:t>100    (J&lt;,A,B,102)</a:t>
            </a:r>
            <a:endParaRPr lang="en-US" altLang="zh-CN" sz="2400">
              <a:latin typeface="Arial" panose="020B0604020202020204" pitchFamily="34" charset="0"/>
              <a:ea typeface="华文细黑" panose="02010600040101010101" pitchFamily="2" charset="-122"/>
            </a:endParaRPr>
          </a:p>
          <a:p>
            <a:pPr eaLnBrk="1" hangingPunct="1">
              <a:spcBef>
                <a:spcPct val="50000"/>
              </a:spcBef>
            </a:pPr>
            <a:r>
              <a:rPr lang="en-US" altLang="zh-CN" sz="2400">
                <a:latin typeface="Arial" panose="020B0604020202020204" pitchFamily="34" charset="0"/>
                <a:ea typeface="华文细黑" panose="02010600040101010101" pitchFamily="2" charset="-122"/>
              </a:rPr>
              <a:t>       101    (J,_,_,107)</a:t>
            </a:r>
            <a:endParaRPr lang="en-US" altLang="zh-CN" sz="2400">
              <a:latin typeface="Arial" panose="020B0604020202020204" pitchFamily="34" charset="0"/>
              <a:ea typeface="华文细黑" panose="02010600040101010101" pitchFamily="2" charset="-122"/>
            </a:endParaRPr>
          </a:p>
          <a:p>
            <a:pPr eaLnBrk="1" hangingPunct="1">
              <a:spcBef>
                <a:spcPct val="50000"/>
              </a:spcBef>
            </a:pPr>
            <a:r>
              <a:rPr lang="en-US" altLang="zh-CN" sz="2400">
                <a:latin typeface="Arial" panose="020B0604020202020204" pitchFamily="34" charset="0"/>
                <a:ea typeface="华文细黑" panose="02010600040101010101" pitchFamily="2" charset="-122"/>
              </a:rPr>
              <a:t>      102     (J&lt;,C,D,104)</a:t>
            </a:r>
            <a:endParaRPr lang="en-US" altLang="zh-CN" sz="2400">
              <a:latin typeface="Arial" panose="020B0604020202020204" pitchFamily="34" charset="0"/>
              <a:ea typeface="华文细黑" panose="02010600040101010101" pitchFamily="2" charset="-122"/>
            </a:endParaRPr>
          </a:p>
          <a:p>
            <a:pPr eaLnBrk="1" hangingPunct="1">
              <a:spcBef>
                <a:spcPct val="50000"/>
              </a:spcBef>
            </a:pPr>
            <a:r>
              <a:rPr lang="en-US" altLang="zh-CN" sz="2400">
                <a:latin typeface="Arial" panose="020B0604020202020204" pitchFamily="34" charset="0"/>
                <a:ea typeface="华文细黑" panose="02010600040101010101" pitchFamily="2" charset="-122"/>
              </a:rPr>
              <a:t>      103     (J,_,_,100)</a:t>
            </a:r>
            <a:endParaRPr lang="en-US" altLang="zh-CN" sz="2400">
              <a:latin typeface="Arial" panose="020B0604020202020204" pitchFamily="34" charset="0"/>
              <a:ea typeface="华文细黑" panose="02010600040101010101" pitchFamily="2" charset="-122"/>
            </a:endParaRPr>
          </a:p>
          <a:p>
            <a:pPr eaLnBrk="1" hangingPunct="1">
              <a:spcBef>
                <a:spcPct val="50000"/>
              </a:spcBef>
            </a:pPr>
            <a:r>
              <a:rPr lang="en-US" altLang="zh-CN" sz="2400">
                <a:latin typeface="Arial" panose="020B0604020202020204" pitchFamily="34" charset="0"/>
                <a:ea typeface="华文细黑" panose="02010600040101010101" pitchFamily="2" charset="-122"/>
              </a:rPr>
              <a:t>      104     (+,Y,Z,T1)</a:t>
            </a:r>
            <a:endParaRPr lang="en-US" altLang="zh-CN" sz="2400">
              <a:latin typeface="Arial" panose="020B0604020202020204" pitchFamily="34" charset="0"/>
              <a:ea typeface="华文细黑" panose="02010600040101010101" pitchFamily="2" charset="-122"/>
            </a:endParaRPr>
          </a:p>
          <a:p>
            <a:pPr eaLnBrk="1" hangingPunct="1">
              <a:spcBef>
                <a:spcPct val="50000"/>
              </a:spcBef>
            </a:pPr>
            <a:r>
              <a:rPr lang="en-US" altLang="zh-CN" sz="2400">
                <a:latin typeface="Arial" panose="020B0604020202020204" pitchFamily="34" charset="0"/>
                <a:ea typeface="华文细黑" panose="02010600040101010101" pitchFamily="2" charset="-122"/>
              </a:rPr>
              <a:t>      105    (:=,T1,_,X)</a:t>
            </a:r>
            <a:endParaRPr lang="en-US" altLang="zh-CN" sz="2400">
              <a:latin typeface="Arial" panose="020B0604020202020204" pitchFamily="34" charset="0"/>
              <a:ea typeface="华文细黑" panose="02010600040101010101" pitchFamily="2" charset="-122"/>
            </a:endParaRPr>
          </a:p>
          <a:p>
            <a:pPr eaLnBrk="1" hangingPunct="1">
              <a:spcBef>
                <a:spcPct val="50000"/>
              </a:spcBef>
            </a:pPr>
            <a:r>
              <a:rPr lang="en-US" altLang="zh-CN" sz="2400">
                <a:latin typeface="Arial" panose="020B0604020202020204" pitchFamily="34" charset="0"/>
                <a:ea typeface="华文细黑" panose="02010600040101010101" pitchFamily="2" charset="-122"/>
              </a:rPr>
              <a:t>      106    (J,_,_,100)</a:t>
            </a:r>
            <a:endParaRPr lang="en-US" altLang="zh-CN" sz="2400">
              <a:latin typeface="Arial" panose="020B0604020202020204" pitchFamily="34" charset="0"/>
              <a:ea typeface="华文细黑" panose="02010600040101010101" pitchFamily="2" charset="-122"/>
            </a:endParaRPr>
          </a:p>
          <a:p>
            <a:pPr eaLnBrk="1" hangingPunct="1">
              <a:spcBef>
                <a:spcPct val="50000"/>
              </a:spcBef>
            </a:pPr>
            <a:r>
              <a:rPr lang="en-US" altLang="zh-CN" sz="2400">
                <a:latin typeface="Arial" panose="020B0604020202020204" pitchFamily="34" charset="0"/>
                <a:ea typeface="华文细黑" panose="02010600040101010101" pitchFamily="2" charset="-122"/>
              </a:rPr>
              <a:t>      107</a:t>
            </a:r>
            <a:endParaRPr lang="en-US" altLang="zh-CN" sz="2400">
              <a:latin typeface="Arial" panose="020B0604020202020204" pitchFamily="34" charset="0"/>
              <a:ea typeface="华文细黑" panose="02010600040101010101" pitchFamily="2" charset="-122"/>
            </a:endParaRPr>
          </a:p>
        </p:txBody>
      </p:sp>
      <p:sp>
        <p:nvSpPr>
          <p:cNvPr id="185349" name="Text Box 4"/>
          <p:cNvSpPr txBox="1">
            <a:spLocks noChangeArrowheads="1"/>
          </p:cNvSpPr>
          <p:nvPr/>
        </p:nvSpPr>
        <p:spPr bwMode="auto">
          <a:xfrm>
            <a:off x="611188" y="0"/>
            <a:ext cx="6323012"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rgbClr val="FF0000"/>
                </a:solidFill>
                <a:latin typeface="Arial" panose="020B0604020202020204" pitchFamily="34" charset="0"/>
                <a:ea typeface="华文细黑" panose="02010600040101010101" pitchFamily="2" charset="-122"/>
              </a:rPr>
              <a:t>控制语句的翻译</a:t>
            </a:r>
            <a:r>
              <a:rPr lang="en-US" altLang="zh-CN" sz="2400">
                <a:latin typeface="Arial" panose="020B0604020202020204" pitchFamily="34" charset="0"/>
                <a:ea typeface="楷体_GB2312" pitchFamily="49" charset="-122"/>
              </a:rPr>
              <a:t>:   while</a:t>
            </a:r>
            <a:r>
              <a:rPr lang="zh-CN" altLang="en-US" sz="2400">
                <a:latin typeface="Arial" panose="020B0604020202020204" pitchFamily="34" charset="0"/>
                <a:ea typeface="楷体_GB2312" pitchFamily="49" charset="-122"/>
              </a:rPr>
              <a:t>Ｅ</a:t>
            </a:r>
            <a:r>
              <a:rPr lang="en-US" altLang="zh-CN" sz="2400">
                <a:latin typeface="Arial" panose="020B0604020202020204" pitchFamily="34" charset="0"/>
                <a:ea typeface="楷体_GB2312" pitchFamily="49" charset="-122"/>
              </a:rPr>
              <a:t>do S </a:t>
            </a:r>
            <a:r>
              <a:rPr lang="zh-CN" altLang="en-US" sz="2400">
                <a:latin typeface="Arial" panose="020B0604020202020204" pitchFamily="34" charset="0"/>
                <a:ea typeface="楷体_GB2312" pitchFamily="49" charset="-122"/>
              </a:rPr>
              <a:t>语句翻译</a:t>
            </a:r>
            <a:endParaRPr lang="zh-CN" altLang="en-US" sz="240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5475">
                                            <p:txEl>
                                              <p:pRg st="2" end="2"/>
                                            </p:txEl>
                                          </p:spTgt>
                                        </p:tgtEl>
                                        <p:attrNameLst>
                                          <p:attrName>style.visibility</p:attrName>
                                        </p:attrNameLst>
                                      </p:cBhvr>
                                      <p:to>
                                        <p:strVal val="visible"/>
                                      </p:to>
                                    </p:set>
                                    <p:animEffect transition="in" filter="fade">
                                      <p:cBhvr>
                                        <p:cTn id="7" dur="500"/>
                                        <p:tgtEl>
                                          <p:spTgt spid="74547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5475">
                                            <p:txEl>
                                              <p:pRg st="3" end="3"/>
                                            </p:txEl>
                                          </p:spTgt>
                                        </p:tgtEl>
                                        <p:attrNameLst>
                                          <p:attrName>style.visibility</p:attrName>
                                        </p:attrNameLst>
                                      </p:cBhvr>
                                      <p:to>
                                        <p:strVal val="visible"/>
                                      </p:to>
                                    </p:set>
                                    <p:animEffect transition="in" filter="fade">
                                      <p:cBhvr>
                                        <p:cTn id="10" dur="500"/>
                                        <p:tgtEl>
                                          <p:spTgt spid="74547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45475">
                                            <p:txEl>
                                              <p:pRg st="4" end="4"/>
                                            </p:txEl>
                                          </p:spTgt>
                                        </p:tgtEl>
                                        <p:attrNameLst>
                                          <p:attrName>style.visibility</p:attrName>
                                        </p:attrNameLst>
                                      </p:cBhvr>
                                      <p:to>
                                        <p:strVal val="visible"/>
                                      </p:to>
                                    </p:set>
                                    <p:animEffect transition="in" filter="fade">
                                      <p:cBhvr>
                                        <p:cTn id="13" dur="500"/>
                                        <p:tgtEl>
                                          <p:spTgt spid="74547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45475">
                                            <p:txEl>
                                              <p:pRg st="5" end="5"/>
                                            </p:txEl>
                                          </p:spTgt>
                                        </p:tgtEl>
                                        <p:attrNameLst>
                                          <p:attrName>style.visibility</p:attrName>
                                        </p:attrNameLst>
                                      </p:cBhvr>
                                      <p:to>
                                        <p:strVal val="visible"/>
                                      </p:to>
                                    </p:set>
                                    <p:animEffect transition="in" filter="fade">
                                      <p:cBhvr>
                                        <p:cTn id="16" dur="500"/>
                                        <p:tgtEl>
                                          <p:spTgt spid="745475">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45475">
                                            <p:txEl>
                                              <p:pRg st="6" end="6"/>
                                            </p:txEl>
                                          </p:spTgt>
                                        </p:tgtEl>
                                        <p:attrNameLst>
                                          <p:attrName>style.visibility</p:attrName>
                                        </p:attrNameLst>
                                      </p:cBhvr>
                                      <p:to>
                                        <p:strVal val="visible"/>
                                      </p:to>
                                    </p:set>
                                    <p:animEffect transition="in" filter="fade">
                                      <p:cBhvr>
                                        <p:cTn id="19" dur="500"/>
                                        <p:tgtEl>
                                          <p:spTgt spid="745475">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45475">
                                            <p:txEl>
                                              <p:pRg st="7" end="7"/>
                                            </p:txEl>
                                          </p:spTgt>
                                        </p:tgtEl>
                                        <p:attrNameLst>
                                          <p:attrName>style.visibility</p:attrName>
                                        </p:attrNameLst>
                                      </p:cBhvr>
                                      <p:to>
                                        <p:strVal val="visible"/>
                                      </p:to>
                                    </p:set>
                                    <p:animEffect transition="in" filter="fade">
                                      <p:cBhvr>
                                        <p:cTn id="22" dur="500"/>
                                        <p:tgtEl>
                                          <p:spTgt spid="745475">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45475">
                                            <p:txEl>
                                              <p:pRg st="8" end="8"/>
                                            </p:txEl>
                                          </p:spTgt>
                                        </p:tgtEl>
                                        <p:attrNameLst>
                                          <p:attrName>style.visibility</p:attrName>
                                        </p:attrNameLst>
                                      </p:cBhvr>
                                      <p:to>
                                        <p:strVal val="visible"/>
                                      </p:to>
                                    </p:set>
                                    <p:animEffect transition="in" filter="fade">
                                      <p:cBhvr>
                                        <p:cTn id="25" dur="500"/>
                                        <p:tgtEl>
                                          <p:spTgt spid="745475">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45475">
                                            <p:txEl>
                                              <p:pRg st="9" end="9"/>
                                            </p:txEl>
                                          </p:spTgt>
                                        </p:tgtEl>
                                        <p:attrNameLst>
                                          <p:attrName>style.visibility</p:attrName>
                                        </p:attrNameLst>
                                      </p:cBhvr>
                                      <p:to>
                                        <p:strVal val="visible"/>
                                      </p:to>
                                    </p:set>
                                    <p:animEffect transition="in" filter="fade">
                                      <p:cBhvr>
                                        <p:cTn id="28" dur="500"/>
                                        <p:tgtEl>
                                          <p:spTgt spid="745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393539" y="3291642"/>
            <a:ext cx="8479160" cy="156368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739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3ECE3C3-3F9E-4166-9B8D-6C3ABCC01AB0}"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87395" name="AutoShape 2"/>
          <p:cNvSpPr>
            <a:spLocks noChangeAspect="1" noChangeArrowheads="1"/>
          </p:cNvSpPr>
          <p:nvPr/>
        </p:nvSpPr>
        <p:spPr bwMode="auto">
          <a:xfrm>
            <a:off x="1141413" y="1350963"/>
            <a:ext cx="3214687"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187396" name="Text Box 3"/>
          <p:cNvSpPr txBox="1">
            <a:spLocks noChangeArrowheads="1"/>
          </p:cNvSpPr>
          <p:nvPr/>
        </p:nvSpPr>
        <p:spPr bwMode="auto">
          <a:xfrm>
            <a:off x="540642" y="762000"/>
            <a:ext cx="8351838"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solidFill>
                  <a:srgbClr val="0000FF"/>
                </a:solidFill>
                <a:latin typeface="Arial" panose="020B0604020202020204" pitchFamily="34" charset="0"/>
                <a:ea typeface="华文细黑" panose="02010600040101010101" pitchFamily="2" charset="-122"/>
              </a:rPr>
              <a:t>for i:=E1 step E2 until E3 do S</a:t>
            </a:r>
            <a:endParaRPr lang="en-US" altLang="zh-CN" sz="2400" dirty="0">
              <a:solidFill>
                <a:srgbClr val="0000FF"/>
              </a:solidFill>
              <a:latin typeface="Arial" panose="020B0604020202020204" pitchFamily="34" charset="0"/>
              <a:ea typeface="华文细黑" panose="02010600040101010101" pitchFamily="2" charset="-122"/>
            </a:endParaRPr>
          </a:p>
          <a:p>
            <a:pPr eaLnBrk="1" hangingPunct="1">
              <a:spcBef>
                <a:spcPct val="50000"/>
              </a:spcBef>
            </a:pPr>
            <a:r>
              <a:rPr lang="zh-CN" altLang="en-US" sz="2400" dirty="0">
                <a:solidFill>
                  <a:srgbClr val="0000FF"/>
                </a:solidFill>
                <a:latin typeface="Arial" panose="020B0604020202020204" pitchFamily="34" charset="0"/>
                <a:ea typeface="华文细黑" panose="02010600040101010101" pitchFamily="2" charset="-122"/>
              </a:rPr>
              <a:t>其语义是：</a:t>
            </a:r>
            <a:endParaRPr lang="zh-CN" altLang="en-US" sz="2400" dirty="0">
              <a:solidFill>
                <a:srgbClr val="0000FF"/>
              </a:solidFill>
              <a:latin typeface="Arial" panose="020B0604020202020204" pitchFamily="34" charset="0"/>
              <a:ea typeface="华文细黑" panose="02010600040101010101" pitchFamily="2" charset="-122"/>
            </a:endParaRPr>
          </a:p>
          <a:p>
            <a:pPr eaLnBrk="1" hangingPunct="1">
              <a:spcBef>
                <a:spcPct val="50000"/>
              </a:spcBef>
            </a:pPr>
            <a:r>
              <a:rPr lang="zh-CN" altLang="en-US" sz="2400" dirty="0">
                <a:latin typeface="Arial" panose="020B0604020202020204" pitchFamily="34" charset="0"/>
                <a:ea typeface="华文细黑" panose="02010600040101010101" pitchFamily="2" charset="-122"/>
              </a:rPr>
              <a:t>　        </a:t>
            </a:r>
            <a:r>
              <a:rPr lang="en-US" altLang="zh-CN" sz="2400" dirty="0">
                <a:latin typeface="Arial" panose="020B0604020202020204" pitchFamily="34" charset="0"/>
                <a:ea typeface="华文细黑" panose="02010600040101010101" pitchFamily="2" charset="-122"/>
              </a:rPr>
              <a:t>i:=E1</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over</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again:  i:=i+E2</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over:   if </a:t>
            </a:r>
            <a:r>
              <a:rPr lang="en-US" altLang="zh-CN" sz="2400" dirty="0" err="1">
                <a:latin typeface="Arial" panose="020B0604020202020204" pitchFamily="34" charset="0"/>
                <a:ea typeface="华文细黑" panose="02010600040101010101" pitchFamily="2" charset="-122"/>
              </a:rPr>
              <a:t>i</a:t>
            </a:r>
            <a:r>
              <a:rPr lang="en-US" altLang="zh-CN" sz="2400" dirty="0">
                <a:latin typeface="Arial" panose="020B0604020202020204" pitchFamily="34" charset="0"/>
                <a:ea typeface="华文细黑" panose="02010600040101010101" pitchFamily="2" charset="-122"/>
              </a:rPr>
              <a:t>&lt;=E3 then </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begin</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S</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again</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end</a:t>
            </a:r>
            <a:endParaRPr lang="en-US" altLang="zh-CN" sz="2400" dirty="0">
              <a:latin typeface="Arial" panose="020B0604020202020204" pitchFamily="34" charset="0"/>
              <a:ea typeface="华文细黑" panose="02010600040101010101" pitchFamily="2" charset="-122"/>
            </a:endParaRPr>
          </a:p>
        </p:txBody>
      </p:sp>
      <p:sp>
        <p:nvSpPr>
          <p:cNvPr id="187397" name="Text Box 4"/>
          <p:cNvSpPr txBox="1">
            <a:spLocks noChangeArrowheads="1"/>
          </p:cNvSpPr>
          <p:nvPr/>
        </p:nvSpPr>
        <p:spPr bwMode="auto">
          <a:xfrm>
            <a:off x="611188" y="0"/>
            <a:ext cx="5332412"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rgbClr val="FF0000"/>
                </a:solidFill>
                <a:latin typeface="Arial" panose="020B0604020202020204" pitchFamily="34" charset="0"/>
                <a:ea typeface="华文细黑" panose="02010600040101010101" pitchFamily="2" charset="-122"/>
              </a:rPr>
              <a:t>控制语句的翻译</a:t>
            </a:r>
            <a:r>
              <a:rPr lang="en-US" altLang="zh-CN" sz="2400">
                <a:latin typeface="Arial" panose="020B0604020202020204" pitchFamily="34" charset="0"/>
                <a:ea typeface="楷体_GB2312" pitchFamily="49" charset="-122"/>
              </a:rPr>
              <a:t>:   for </a:t>
            </a:r>
            <a:r>
              <a:rPr lang="zh-CN" altLang="en-US" sz="2400">
                <a:latin typeface="Arial" panose="020B0604020202020204" pitchFamily="34" charset="0"/>
                <a:ea typeface="楷体_GB2312" pitchFamily="49" charset="-122"/>
              </a:rPr>
              <a:t>语句翻译</a:t>
            </a:r>
            <a:endParaRPr lang="zh-CN" altLang="en-US" sz="240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396">
                                            <p:txEl>
                                              <p:pRg st="2" end="2"/>
                                            </p:txEl>
                                          </p:spTgt>
                                        </p:tgtEl>
                                        <p:attrNameLst>
                                          <p:attrName>style.visibility</p:attrName>
                                        </p:attrNameLst>
                                      </p:cBhvr>
                                      <p:to>
                                        <p:strVal val="visible"/>
                                      </p:to>
                                    </p:set>
                                    <p:animEffect transition="in" filter="fade">
                                      <p:cBhvr>
                                        <p:cTn id="7" dur="500"/>
                                        <p:tgtEl>
                                          <p:spTgt spid="18739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7396">
                                            <p:txEl>
                                              <p:pRg st="3" end="3"/>
                                            </p:txEl>
                                          </p:spTgt>
                                        </p:tgtEl>
                                        <p:attrNameLst>
                                          <p:attrName>style.visibility</p:attrName>
                                        </p:attrNameLst>
                                      </p:cBhvr>
                                      <p:to>
                                        <p:strVal val="visible"/>
                                      </p:to>
                                    </p:set>
                                    <p:animEffect transition="in" filter="fade">
                                      <p:cBhvr>
                                        <p:cTn id="10" dur="500"/>
                                        <p:tgtEl>
                                          <p:spTgt spid="18739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7396">
                                            <p:txEl>
                                              <p:pRg st="4" end="4"/>
                                            </p:txEl>
                                          </p:spTgt>
                                        </p:tgtEl>
                                        <p:attrNameLst>
                                          <p:attrName>style.visibility</p:attrName>
                                        </p:attrNameLst>
                                      </p:cBhvr>
                                      <p:to>
                                        <p:strVal val="visible"/>
                                      </p:to>
                                    </p:set>
                                    <p:animEffect transition="in" filter="fade">
                                      <p:cBhvr>
                                        <p:cTn id="13" dur="500"/>
                                        <p:tgtEl>
                                          <p:spTgt spid="18739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7396">
                                            <p:txEl>
                                              <p:pRg st="5" end="5"/>
                                            </p:txEl>
                                          </p:spTgt>
                                        </p:tgtEl>
                                        <p:attrNameLst>
                                          <p:attrName>style.visibility</p:attrName>
                                        </p:attrNameLst>
                                      </p:cBhvr>
                                      <p:to>
                                        <p:strVal val="visible"/>
                                      </p:to>
                                    </p:set>
                                    <p:animEffect transition="in" filter="fade">
                                      <p:cBhvr>
                                        <p:cTn id="16" dur="500"/>
                                        <p:tgtEl>
                                          <p:spTgt spid="18739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7396">
                                            <p:txEl>
                                              <p:pRg st="6" end="6"/>
                                            </p:txEl>
                                          </p:spTgt>
                                        </p:tgtEl>
                                        <p:attrNameLst>
                                          <p:attrName>style.visibility</p:attrName>
                                        </p:attrNameLst>
                                      </p:cBhvr>
                                      <p:to>
                                        <p:strVal val="visible"/>
                                      </p:to>
                                    </p:set>
                                    <p:animEffect transition="in" filter="fade">
                                      <p:cBhvr>
                                        <p:cTn id="19" dur="500"/>
                                        <p:tgtEl>
                                          <p:spTgt spid="18739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87396">
                                            <p:txEl>
                                              <p:pRg st="7" end="7"/>
                                            </p:txEl>
                                          </p:spTgt>
                                        </p:tgtEl>
                                        <p:attrNameLst>
                                          <p:attrName>style.visibility</p:attrName>
                                        </p:attrNameLst>
                                      </p:cBhvr>
                                      <p:to>
                                        <p:strVal val="visible"/>
                                      </p:to>
                                    </p:set>
                                    <p:animEffect transition="in" filter="fade">
                                      <p:cBhvr>
                                        <p:cTn id="22" dur="500"/>
                                        <p:tgtEl>
                                          <p:spTgt spid="18739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87396">
                                            <p:txEl>
                                              <p:pRg st="8" end="8"/>
                                            </p:txEl>
                                          </p:spTgt>
                                        </p:tgtEl>
                                        <p:attrNameLst>
                                          <p:attrName>style.visibility</p:attrName>
                                        </p:attrNameLst>
                                      </p:cBhvr>
                                      <p:to>
                                        <p:strVal val="visible"/>
                                      </p:to>
                                    </p:set>
                                    <p:animEffect transition="in" filter="fade">
                                      <p:cBhvr>
                                        <p:cTn id="25" dur="500"/>
                                        <p:tgtEl>
                                          <p:spTgt spid="18739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87396">
                                            <p:txEl>
                                              <p:pRg st="9" end="9"/>
                                            </p:txEl>
                                          </p:spTgt>
                                        </p:tgtEl>
                                        <p:attrNameLst>
                                          <p:attrName>style.visibility</p:attrName>
                                        </p:attrNameLst>
                                      </p:cBhvr>
                                      <p:to>
                                        <p:strVal val="visible"/>
                                      </p:to>
                                    </p:set>
                                    <p:animEffect transition="in" filter="fade">
                                      <p:cBhvr>
                                        <p:cTn id="28" dur="500"/>
                                        <p:tgtEl>
                                          <p:spTgt spid="1873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116520" y="3384550"/>
            <a:ext cx="8479160" cy="156368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944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EF7E1F5B-B1A7-48C4-B6C4-F03E84CB243F}"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89443" name="AutoShape 2"/>
          <p:cNvSpPr>
            <a:spLocks noChangeAspect="1" noChangeArrowheads="1"/>
          </p:cNvSpPr>
          <p:nvPr/>
        </p:nvSpPr>
        <p:spPr bwMode="auto">
          <a:xfrm>
            <a:off x="1141413" y="1350963"/>
            <a:ext cx="3214687"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ctr"/>
            <a:endParaRPr lang="zh-CN" altLang="en-US">
              <a:ea typeface="华文细黑" panose="02010600040101010101" pitchFamily="2" charset="-122"/>
            </a:endParaRPr>
          </a:p>
        </p:txBody>
      </p:sp>
      <p:sp>
        <p:nvSpPr>
          <p:cNvPr id="189444" name="Text Box 3"/>
          <p:cNvSpPr txBox="1">
            <a:spLocks noChangeArrowheads="1"/>
          </p:cNvSpPr>
          <p:nvPr/>
        </p:nvSpPr>
        <p:spPr bwMode="auto">
          <a:xfrm>
            <a:off x="396626" y="685800"/>
            <a:ext cx="8351838"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Arial" panose="020B0604020202020204" pitchFamily="34" charset="0"/>
                <a:ea typeface="华文细黑" panose="02010600040101010101" pitchFamily="2" charset="-122"/>
              </a:rPr>
              <a:t>例：翻译　</a:t>
            </a:r>
            <a:r>
              <a:rPr lang="en-US" altLang="zh-CN" sz="2400" dirty="0">
                <a:latin typeface="Arial" panose="020B0604020202020204" pitchFamily="34" charset="0"/>
                <a:ea typeface="华文细黑" panose="02010600040101010101" pitchFamily="2" charset="-122"/>
              </a:rPr>
              <a:t>for i:=a+b step 1 until N do M:=M+1</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100  t1=</a:t>
            </a:r>
            <a:r>
              <a:rPr lang="en-US" altLang="zh-CN" sz="2400" dirty="0" err="1">
                <a:latin typeface="Arial" panose="020B0604020202020204" pitchFamily="34" charset="0"/>
                <a:ea typeface="华文细黑" panose="02010600040101010101" pitchFamily="2" charset="-122"/>
              </a:rPr>
              <a:t>a+b</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101  </a:t>
            </a:r>
            <a:r>
              <a:rPr lang="en-US" altLang="zh-CN" sz="2400" dirty="0" err="1">
                <a:latin typeface="Arial" panose="020B0604020202020204" pitchFamily="34" charset="0"/>
                <a:ea typeface="华文细黑" panose="02010600040101010101" pitchFamily="2" charset="-122"/>
              </a:rPr>
              <a:t>i</a:t>
            </a:r>
            <a:r>
              <a:rPr lang="en-US" altLang="zh-CN" sz="2400" dirty="0">
                <a:latin typeface="Arial" panose="020B0604020202020204" pitchFamily="34" charset="0"/>
                <a:ea typeface="华文细黑" panose="02010600040101010101" pitchFamily="2" charset="-122"/>
              </a:rPr>
              <a:t>=t1</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102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a:t>
            </a:r>
            <a:r>
              <a:rPr lang="en-US" altLang="zh-CN" sz="2400" dirty="0">
                <a:solidFill>
                  <a:srgbClr val="FF0000"/>
                </a:solidFill>
                <a:latin typeface="Arial" panose="020B0604020202020204" pitchFamily="34" charset="0"/>
                <a:ea typeface="华文细黑" panose="02010600040101010101" pitchFamily="2" charset="-122"/>
              </a:rPr>
              <a:t>104</a:t>
            </a:r>
            <a:endParaRPr lang="en-US" altLang="zh-CN" sz="2400" dirty="0">
              <a:solidFill>
                <a:srgbClr val="FF0000"/>
              </a:solidFill>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103  </a:t>
            </a:r>
            <a:r>
              <a:rPr lang="en-US" altLang="zh-CN" sz="2400" dirty="0" err="1">
                <a:latin typeface="Arial" panose="020B0604020202020204" pitchFamily="34" charset="0"/>
                <a:ea typeface="华文细黑" panose="02010600040101010101" pitchFamily="2" charset="-122"/>
              </a:rPr>
              <a:t>i</a:t>
            </a:r>
            <a:r>
              <a:rPr lang="en-US" altLang="zh-CN" sz="2400" dirty="0">
                <a:latin typeface="Arial" panose="020B0604020202020204" pitchFamily="34" charset="0"/>
                <a:ea typeface="华文细黑" panose="02010600040101010101" pitchFamily="2" charset="-122"/>
              </a:rPr>
              <a:t>=i+1</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104  if </a:t>
            </a:r>
            <a:r>
              <a:rPr lang="en-US" altLang="zh-CN" sz="2400" dirty="0" err="1">
                <a:latin typeface="Arial" panose="020B0604020202020204" pitchFamily="34" charset="0"/>
                <a:ea typeface="华文细黑" panose="02010600040101010101" pitchFamily="2" charset="-122"/>
              </a:rPr>
              <a:t>i</a:t>
            </a:r>
            <a:r>
              <a:rPr lang="en-US" altLang="zh-CN" sz="2400" dirty="0">
                <a:latin typeface="Arial" panose="020B0604020202020204" pitchFamily="34" charset="0"/>
                <a:ea typeface="华文细黑" panose="02010600040101010101" pitchFamily="2" charset="-122"/>
              </a:rPr>
              <a:t>&lt;=N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a:t>
            </a:r>
            <a:r>
              <a:rPr lang="en-US" altLang="zh-CN" sz="2400" dirty="0">
                <a:solidFill>
                  <a:srgbClr val="FF0000"/>
                </a:solidFill>
                <a:latin typeface="Arial" panose="020B0604020202020204" pitchFamily="34" charset="0"/>
                <a:ea typeface="华文细黑" panose="02010600040101010101" pitchFamily="2" charset="-122"/>
              </a:rPr>
              <a:t>106</a:t>
            </a:r>
            <a:endParaRPr lang="en-US" altLang="zh-CN" sz="2400" dirty="0">
              <a:solidFill>
                <a:srgbClr val="FF0000"/>
              </a:solidFill>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105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a:t>
            </a:r>
            <a:r>
              <a:rPr lang="en-US" altLang="zh-CN" sz="2400" dirty="0">
                <a:solidFill>
                  <a:srgbClr val="FF0000"/>
                </a:solidFill>
                <a:latin typeface="Arial" panose="020B0604020202020204" pitchFamily="34" charset="0"/>
                <a:ea typeface="华文细黑" panose="02010600040101010101" pitchFamily="2" charset="-122"/>
              </a:rPr>
              <a:t>109</a:t>
            </a:r>
            <a:endParaRPr lang="en-US" altLang="zh-CN" sz="2400" dirty="0">
              <a:solidFill>
                <a:srgbClr val="FF0000"/>
              </a:solidFill>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106  t2=M+1</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107  M=t2</a:t>
            </a:r>
            <a:endParaRPr lang="en-US" altLang="zh-CN" sz="2400" dirty="0">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108  </a:t>
            </a:r>
            <a:r>
              <a:rPr lang="en-US" altLang="zh-CN" sz="2400" dirty="0" err="1">
                <a:latin typeface="Arial" panose="020B0604020202020204" pitchFamily="34" charset="0"/>
                <a:ea typeface="华文细黑" panose="02010600040101010101" pitchFamily="2" charset="-122"/>
              </a:rPr>
              <a:t>goto</a:t>
            </a:r>
            <a:r>
              <a:rPr lang="en-US" altLang="zh-CN" sz="2400" dirty="0">
                <a:latin typeface="Arial" panose="020B0604020202020204" pitchFamily="34" charset="0"/>
                <a:ea typeface="华文细黑" panose="02010600040101010101" pitchFamily="2" charset="-122"/>
              </a:rPr>
              <a:t> </a:t>
            </a:r>
            <a:r>
              <a:rPr lang="en-US" altLang="zh-CN" sz="2400" dirty="0">
                <a:solidFill>
                  <a:srgbClr val="FF0000"/>
                </a:solidFill>
                <a:latin typeface="Arial" panose="020B0604020202020204" pitchFamily="34" charset="0"/>
                <a:ea typeface="华文细黑" panose="02010600040101010101" pitchFamily="2" charset="-122"/>
              </a:rPr>
              <a:t>103</a:t>
            </a:r>
            <a:endParaRPr lang="en-US" altLang="zh-CN" sz="2400" dirty="0">
              <a:solidFill>
                <a:srgbClr val="FF0000"/>
              </a:solidFill>
              <a:latin typeface="Arial" panose="020B0604020202020204" pitchFamily="34" charset="0"/>
              <a:ea typeface="华文细黑" panose="02010600040101010101" pitchFamily="2" charset="-122"/>
            </a:endParaRPr>
          </a:p>
          <a:p>
            <a:pPr eaLnBrk="1" hangingPunct="1">
              <a:spcBef>
                <a:spcPct val="50000"/>
              </a:spcBef>
            </a:pPr>
            <a:r>
              <a:rPr lang="en-US" altLang="zh-CN" sz="2400" dirty="0">
                <a:latin typeface="Arial" panose="020B0604020202020204" pitchFamily="34" charset="0"/>
                <a:ea typeface="华文细黑" panose="02010600040101010101" pitchFamily="2" charset="-122"/>
              </a:rPr>
              <a:t>  109              </a:t>
            </a:r>
            <a:endParaRPr lang="en-US" altLang="zh-CN" sz="2400" dirty="0">
              <a:latin typeface="Arial" panose="020B0604020202020204" pitchFamily="34" charset="0"/>
              <a:ea typeface="华文细黑" panose="02010600040101010101" pitchFamily="2" charset="-122"/>
            </a:endParaRPr>
          </a:p>
        </p:txBody>
      </p:sp>
      <p:sp>
        <p:nvSpPr>
          <p:cNvPr id="189445" name="Text Box 4"/>
          <p:cNvSpPr txBox="1">
            <a:spLocks noChangeArrowheads="1"/>
          </p:cNvSpPr>
          <p:nvPr/>
        </p:nvSpPr>
        <p:spPr bwMode="auto">
          <a:xfrm>
            <a:off x="611188" y="0"/>
            <a:ext cx="5332412"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solidFill>
                  <a:srgbClr val="FF0000"/>
                </a:solidFill>
                <a:latin typeface="Arial" panose="020B0604020202020204" pitchFamily="34" charset="0"/>
                <a:ea typeface="华文细黑" panose="02010600040101010101" pitchFamily="2" charset="-122"/>
              </a:rPr>
              <a:t>控制语句的翻译</a:t>
            </a:r>
            <a:r>
              <a:rPr lang="en-US" altLang="zh-CN" sz="2400">
                <a:latin typeface="Arial" panose="020B0604020202020204" pitchFamily="34" charset="0"/>
                <a:ea typeface="楷体_GB2312" pitchFamily="49" charset="-122"/>
              </a:rPr>
              <a:t>:   for </a:t>
            </a:r>
            <a:r>
              <a:rPr lang="zh-CN" altLang="en-US" sz="2400">
                <a:latin typeface="Arial" panose="020B0604020202020204" pitchFamily="34" charset="0"/>
                <a:ea typeface="楷体_GB2312" pitchFamily="49" charset="-122"/>
              </a:rPr>
              <a:t>语句翻译</a:t>
            </a:r>
            <a:endParaRPr lang="zh-CN" altLang="en-US" sz="2400">
              <a:latin typeface="Arial" panose="020B0604020202020204" pitchFamily="34" charset="0"/>
              <a:ea typeface="楷体_GB2312" pitchFamily="49" charset="-122"/>
            </a:endParaRPr>
          </a:p>
        </p:txBody>
      </p:sp>
      <p:sp>
        <p:nvSpPr>
          <p:cNvPr id="189446" name="Rectangle 5"/>
          <p:cNvSpPr>
            <a:spLocks noChangeArrowheads="1"/>
          </p:cNvSpPr>
          <p:nvPr/>
        </p:nvSpPr>
        <p:spPr bwMode="auto">
          <a:xfrm>
            <a:off x="6248400" y="12954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solidFill>
                  <a:srgbClr val="FF0000"/>
                </a:solidFill>
                <a:latin typeface="Arial" panose="020B0604020202020204" pitchFamily="34" charset="0"/>
                <a:ea typeface="华文细黑" panose="02010600040101010101" pitchFamily="2" charset="-122"/>
              </a:rPr>
              <a:t>（回填拉链技术）</a:t>
            </a:r>
            <a:endParaRPr lang="zh-CN" altLang="en-US" sz="2400" b="1">
              <a:solidFill>
                <a:srgbClr val="FF0000"/>
              </a:solidFill>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444">
                                            <p:txEl>
                                              <p:pRg st="1" end="1"/>
                                            </p:txEl>
                                          </p:spTgt>
                                        </p:tgtEl>
                                        <p:attrNameLst>
                                          <p:attrName>style.visibility</p:attrName>
                                        </p:attrNameLst>
                                      </p:cBhvr>
                                      <p:to>
                                        <p:strVal val="visible"/>
                                      </p:to>
                                    </p:set>
                                    <p:animEffect transition="in" filter="fade">
                                      <p:cBhvr>
                                        <p:cTn id="7" dur="500"/>
                                        <p:tgtEl>
                                          <p:spTgt spid="18944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9444">
                                            <p:txEl>
                                              <p:pRg st="2" end="2"/>
                                            </p:txEl>
                                          </p:spTgt>
                                        </p:tgtEl>
                                        <p:attrNameLst>
                                          <p:attrName>style.visibility</p:attrName>
                                        </p:attrNameLst>
                                      </p:cBhvr>
                                      <p:to>
                                        <p:strVal val="visible"/>
                                      </p:to>
                                    </p:set>
                                    <p:animEffect transition="in" filter="fade">
                                      <p:cBhvr>
                                        <p:cTn id="10" dur="500"/>
                                        <p:tgtEl>
                                          <p:spTgt spid="18944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9444">
                                            <p:txEl>
                                              <p:pRg st="3" end="3"/>
                                            </p:txEl>
                                          </p:spTgt>
                                        </p:tgtEl>
                                        <p:attrNameLst>
                                          <p:attrName>style.visibility</p:attrName>
                                        </p:attrNameLst>
                                      </p:cBhvr>
                                      <p:to>
                                        <p:strVal val="visible"/>
                                      </p:to>
                                    </p:set>
                                    <p:animEffect transition="in" filter="fade">
                                      <p:cBhvr>
                                        <p:cTn id="13" dur="500"/>
                                        <p:tgtEl>
                                          <p:spTgt spid="18944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9444">
                                            <p:txEl>
                                              <p:pRg st="4" end="4"/>
                                            </p:txEl>
                                          </p:spTgt>
                                        </p:tgtEl>
                                        <p:attrNameLst>
                                          <p:attrName>style.visibility</p:attrName>
                                        </p:attrNameLst>
                                      </p:cBhvr>
                                      <p:to>
                                        <p:strVal val="visible"/>
                                      </p:to>
                                    </p:set>
                                    <p:animEffect transition="in" filter="fade">
                                      <p:cBhvr>
                                        <p:cTn id="16" dur="500"/>
                                        <p:tgtEl>
                                          <p:spTgt spid="18944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9444">
                                            <p:txEl>
                                              <p:pRg st="5" end="5"/>
                                            </p:txEl>
                                          </p:spTgt>
                                        </p:tgtEl>
                                        <p:attrNameLst>
                                          <p:attrName>style.visibility</p:attrName>
                                        </p:attrNameLst>
                                      </p:cBhvr>
                                      <p:to>
                                        <p:strVal val="visible"/>
                                      </p:to>
                                    </p:set>
                                    <p:animEffect transition="in" filter="fade">
                                      <p:cBhvr>
                                        <p:cTn id="19" dur="500"/>
                                        <p:tgtEl>
                                          <p:spTgt spid="18944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89444">
                                            <p:txEl>
                                              <p:pRg st="6" end="6"/>
                                            </p:txEl>
                                          </p:spTgt>
                                        </p:tgtEl>
                                        <p:attrNameLst>
                                          <p:attrName>style.visibility</p:attrName>
                                        </p:attrNameLst>
                                      </p:cBhvr>
                                      <p:to>
                                        <p:strVal val="visible"/>
                                      </p:to>
                                    </p:set>
                                    <p:animEffect transition="in" filter="fade">
                                      <p:cBhvr>
                                        <p:cTn id="22" dur="500"/>
                                        <p:tgtEl>
                                          <p:spTgt spid="18944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89444">
                                            <p:txEl>
                                              <p:pRg st="7" end="7"/>
                                            </p:txEl>
                                          </p:spTgt>
                                        </p:tgtEl>
                                        <p:attrNameLst>
                                          <p:attrName>style.visibility</p:attrName>
                                        </p:attrNameLst>
                                      </p:cBhvr>
                                      <p:to>
                                        <p:strVal val="visible"/>
                                      </p:to>
                                    </p:set>
                                    <p:animEffect transition="in" filter="fade">
                                      <p:cBhvr>
                                        <p:cTn id="25" dur="500"/>
                                        <p:tgtEl>
                                          <p:spTgt spid="189444">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89444">
                                            <p:txEl>
                                              <p:pRg st="8" end="8"/>
                                            </p:txEl>
                                          </p:spTgt>
                                        </p:tgtEl>
                                        <p:attrNameLst>
                                          <p:attrName>style.visibility</p:attrName>
                                        </p:attrNameLst>
                                      </p:cBhvr>
                                      <p:to>
                                        <p:strVal val="visible"/>
                                      </p:to>
                                    </p:set>
                                    <p:animEffect transition="in" filter="fade">
                                      <p:cBhvr>
                                        <p:cTn id="28" dur="500"/>
                                        <p:tgtEl>
                                          <p:spTgt spid="189444">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89444">
                                            <p:txEl>
                                              <p:pRg st="9" end="9"/>
                                            </p:txEl>
                                          </p:spTgt>
                                        </p:tgtEl>
                                        <p:attrNameLst>
                                          <p:attrName>style.visibility</p:attrName>
                                        </p:attrNameLst>
                                      </p:cBhvr>
                                      <p:to>
                                        <p:strVal val="visible"/>
                                      </p:to>
                                    </p:set>
                                    <p:animEffect transition="in" filter="fade">
                                      <p:cBhvr>
                                        <p:cTn id="31" dur="500"/>
                                        <p:tgtEl>
                                          <p:spTgt spid="189444">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9444">
                                            <p:txEl>
                                              <p:pRg st="10" end="10"/>
                                            </p:txEl>
                                          </p:spTgt>
                                        </p:tgtEl>
                                        <p:attrNameLst>
                                          <p:attrName>style.visibility</p:attrName>
                                        </p:attrNameLst>
                                      </p:cBhvr>
                                      <p:to>
                                        <p:strVal val="visible"/>
                                      </p:to>
                                    </p:set>
                                    <p:animEffect transition="in" filter="fade">
                                      <p:cBhvr>
                                        <p:cTn id="34" dur="500"/>
                                        <p:tgtEl>
                                          <p:spTgt spid="1894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C700C98-4681-4C48-B135-2ACF3E46A04B}"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91491" name="Rectangle 2"/>
          <p:cNvSpPr>
            <a:spLocks noGrp="1" noChangeArrowheads="1"/>
          </p:cNvSpPr>
          <p:nvPr>
            <p:ph type="title"/>
          </p:nvPr>
        </p:nvSpPr>
        <p:spPr/>
        <p:txBody>
          <a:bodyPr/>
          <a:lstStyle/>
          <a:p>
            <a:pPr eaLnBrk="1" hangingPunct="1"/>
            <a:r>
              <a:rPr lang="zh-CN" altLang="en-US" sz="3200" b="1"/>
              <a:t>小结</a:t>
            </a:r>
            <a:endParaRPr lang="zh-CN" altLang="en-US" sz="3200" b="1"/>
          </a:p>
        </p:txBody>
      </p:sp>
      <p:sp>
        <p:nvSpPr>
          <p:cNvPr id="191492" name="Rectangle 3"/>
          <p:cNvSpPr>
            <a:spLocks noGrp="1" noChangeArrowheads="1"/>
          </p:cNvSpPr>
          <p:nvPr>
            <p:ph type="body" idx="1"/>
          </p:nvPr>
        </p:nvSpPr>
        <p:spPr>
          <a:xfrm>
            <a:off x="395288" y="908050"/>
            <a:ext cx="8229600" cy="4748213"/>
          </a:xfrm>
        </p:spPr>
        <p:txBody>
          <a:bodyPr/>
          <a:lstStyle/>
          <a:p>
            <a:pPr eaLnBrk="1" hangingPunct="1">
              <a:lnSpc>
                <a:spcPct val="120000"/>
              </a:lnSpc>
              <a:buFont typeface="Wingdings" panose="05000000000000000000" pitchFamily="2" charset="2"/>
              <a:buNone/>
            </a:pPr>
            <a:r>
              <a:rPr lang="zh-CN" altLang="en-US" sz="1900" b="1" dirty="0"/>
              <a:t>	       在掌握了语法分析方法之后，我们在本章讨论了语义分析和中间代码的生成。重点介绍了语法制导翻译的基本思想、属性文法、翻译模式和说明语句、赋值语句以及各种控制结构（如条件转移、循环转移）的翻译方案。</a:t>
            </a:r>
            <a:endParaRPr lang="zh-CN" altLang="en-US" sz="1900" b="1" dirty="0"/>
          </a:p>
          <a:p>
            <a:pPr eaLnBrk="1" hangingPunct="1">
              <a:lnSpc>
                <a:spcPct val="120000"/>
              </a:lnSpc>
              <a:buFont typeface="Wingdings" panose="05000000000000000000" pitchFamily="2" charset="2"/>
              <a:buNone/>
            </a:pPr>
            <a:r>
              <a:rPr lang="zh-CN" altLang="en-US" sz="1900" b="1" dirty="0"/>
              <a:t>            难点是属性的意义、综合属性和继承属性以及属性的计算，怎么通过属性来表达翻译。属性实际上是对翻译“目标”和获得的“中间信息”等的抽象。</a:t>
            </a:r>
            <a:endParaRPr lang="zh-CN" altLang="en-US" sz="1900" b="1" dirty="0"/>
          </a:p>
          <a:p>
            <a:pPr eaLnBrk="1" hangingPunct="1">
              <a:lnSpc>
                <a:spcPct val="120000"/>
              </a:lnSpc>
            </a:pPr>
            <a:r>
              <a:rPr lang="zh-CN" altLang="en-US" sz="2000" b="1" dirty="0">
                <a:solidFill>
                  <a:srgbClr val="000066"/>
                </a:solidFill>
              </a:rPr>
              <a:t>学习重点</a:t>
            </a:r>
            <a:r>
              <a:rPr lang="zh-CN" altLang="en-US" sz="2000" b="1" dirty="0"/>
              <a:t>：</a:t>
            </a:r>
            <a:endParaRPr lang="zh-CN" altLang="en-US" sz="2000" b="1" dirty="0"/>
          </a:p>
          <a:p>
            <a:pPr marL="0" indent="0" eaLnBrk="1" hangingPunct="1">
              <a:lnSpc>
                <a:spcPct val="120000"/>
              </a:lnSpc>
              <a:buNone/>
            </a:pPr>
            <a:r>
              <a:rPr lang="zh-CN" altLang="en-US" sz="1900" b="1" dirty="0"/>
              <a:t>（</a:t>
            </a:r>
            <a:r>
              <a:rPr lang="en-US" altLang="zh-CN" sz="1900" b="1" dirty="0"/>
              <a:t>1</a:t>
            </a:r>
            <a:r>
              <a:rPr lang="zh-CN" altLang="en-US" sz="1900" b="1" dirty="0"/>
              <a:t>）</a:t>
            </a:r>
            <a:r>
              <a:rPr lang="en-US" altLang="zh-CN" sz="1900" b="1" dirty="0"/>
              <a:t> </a:t>
            </a:r>
            <a:r>
              <a:rPr lang="zh-CN" altLang="en-US" sz="1900" b="1" dirty="0"/>
              <a:t>程序设计语言中各种常见语法成分的目标代码结构。</a:t>
            </a:r>
            <a:endParaRPr lang="zh-CN" altLang="en-US" sz="1900" b="1" dirty="0"/>
          </a:p>
          <a:p>
            <a:pPr marL="0" indent="0" eaLnBrk="1" hangingPunct="1">
              <a:lnSpc>
                <a:spcPct val="120000"/>
              </a:lnSpc>
              <a:buNone/>
            </a:pPr>
            <a:r>
              <a:rPr lang="zh-CN" altLang="en-US" sz="1900" b="1" dirty="0"/>
              <a:t>（</a:t>
            </a:r>
            <a:r>
              <a:rPr lang="en-US" altLang="zh-CN" sz="1900" b="1" dirty="0"/>
              <a:t>2</a:t>
            </a:r>
            <a:r>
              <a:rPr lang="zh-CN" altLang="en-US" sz="1900" b="1" dirty="0"/>
              <a:t>）常见语法成分的逆波兰表示、四元式（一种三地址码）表示、三元式表示。</a:t>
            </a:r>
            <a:endParaRPr lang="zh-CN" altLang="en-US" sz="1900" b="1" dirty="0"/>
          </a:p>
          <a:p>
            <a:pPr marL="0" indent="0" eaLnBrk="1" hangingPunct="1">
              <a:lnSpc>
                <a:spcPct val="120000"/>
              </a:lnSpc>
              <a:buNone/>
            </a:pPr>
            <a:r>
              <a:rPr lang="zh-CN" altLang="en-US" sz="1900" b="1" dirty="0"/>
              <a:t>（</a:t>
            </a:r>
            <a:r>
              <a:rPr lang="en-US" altLang="zh-CN" sz="1900" b="1" dirty="0"/>
              <a:t>3</a:t>
            </a:r>
            <a:r>
              <a:rPr lang="zh-CN" altLang="en-US" sz="1900" b="1" dirty="0"/>
              <a:t>）常见语法成分进行翻译的属性文法或翻译方案。</a:t>
            </a:r>
            <a:endParaRPr lang="zh-CN" altLang="en-US" sz="19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91492">
                                            <p:txEl>
                                              <p:pRg st="2" end="2"/>
                                            </p:txEl>
                                          </p:spTgt>
                                        </p:tgtEl>
                                        <p:attrNameLst>
                                          <p:attrName>style.visibility</p:attrName>
                                        </p:attrNameLst>
                                      </p:cBhvr>
                                      <p:to>
                                        <p:strVal val="visible"/>
                                      </p:to>
                                    </p:set>
                                    <p:anim calcmode="lin" valueType="num">
                                      <p:cBhvr>
                                        <p:cTn id="7" dur="1000" fill="hold"/>
                                        <p:tgtEl>
                                          <p:spTgt spid="191492">
                                            <p:txEl>
                                              <p:pRg st="2" end="2"/>
                                            </p:txEl>
                                          </p:spTgt>
                                        </p:tgtEl>
                                        <p:attrNameLst>
                                          <p:attrName>ppt_w</p:attrName>
                                        </p:attrNameLst>
                                      </p:cBhvr>
                                      <p:tavLst>
                                        <p:tav tm="0">
                                          <p:val>
                                            <p:strVal val="#ppt_w+.3"/>
                                          </p:val>
                                        </p:tav>
                                        <p:tav tm="100000">
                                          <p:val>
                                            <p:strVal val="#ppt_w"/>
                                          </p:val>
                                        </p:tav>
                                      </p:tavLst>
                                    </p:anim>
                                    <p:anim calcmode="lin" valueType="num">
                                      <p:cBhvr>
                                        <p:cTn id="8" dur="1000" fill="hold"/>
                                        <p:tgtEl>
                                          <p:spTgt spid="191492">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191492">
                                            <p:txEl>
                                              <p:pRg st="2" end="2"/>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91492">
                                            <p:txEl>
                                              <p:pRg st="3" end="3"/>
                                            </p:txEl>
                                          </p:spTgt>
                                        </p:tgtEl>
                                        <p:attrNameLst>
                                          <p:attrName>style.visibility</p:attrName>
                                        </p:attrNameLst>
                                      </p:cBhvr>
                                      <p:to>
                                        <p:strVal val="visible"/>
                                      </p:to>
                                    </p:set>
                                    <p:anim calcmode="lin" valueType="num">
                                      <p:cBhvr>
                                        <p:cTn id="12" dur="1000" fill="hold"/>
                                        <p:tgtEl>
                                          <p:spTgt spid="191492">
                                            <p:txEl>
                                              <p:pRg st="3" end="3"/>
                                            </p:txEl>
                                          </p:spTgt>
                                        </p:tgtEl>
                                        <p:attrNameLst>
                                          <p:attrName>ppt_w</p:attrName>
                                        </p:attrNameLst>
                                      </p:cBhvr>
                                      <p:tavLst>
                                        <p:tav tm="0">
                                          <p:val>
                                            <p:strVal val="#ppt_w+.3"/>
                                          </p:val>
                                        </p:tav>
                                        <p:tav tm="100000">
                                          <p:val>
                                            <p:strVal val="#ppt_w"/>
                                          </p:val>
                                        </p:tav>
                                      </p:tavLst>
                                    </p:anim>
                                    <p:anim calcmode="lin" valueType="num">
                                      <p:cBhvr>
                                        <p:cTn id="13" dur="1000" fill="hold"/>
                                        <p:tgtEl>
                                          <p:spTgt spid="191492">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191492">
                                            <p:txEl>
                                              <p:pRg st="3" end="3"/>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191492">
                                            <p:txEl>
                                              <p:pRg st="4" end="4"/>
                                            </p:txEl>
                                          </p:spTgt>
                                        </p:tgtEl>
                                        <p:attrNameLst>
                                          <p:attrName>style.visibility</p:attrName>
                                        </p:attrNameLst>
                                      </p:cBhvr>
                                      <p:to>
                                        <p:strVal val="visible"/>
                                      </p:to>
                                    </p:set>
                                    <p:anim calcmode="lin" valueType="num">
                                      <p:cBhvr>
                                        <p:cTn id="17" dur="1000" fill="hold"/>
                                        <p:tgtEl>
                                          <p:spTgt spid="191492">
                                            <p:txEl>
                                              <p:pRg st="4" end="4"/>
                                            </p:txEl>
                                          </p:spTgt>
                                        </p:tgtEl>
                                        <p:attrNameLst>
                                          <p:attrName>ppt_w</p:attrName>
                                        </p:attrNameLst>
                                      </p:cBhvr>
                                      <p:tavLst>
                                        <p:tav tm="0">
                                          <p:val>
                                            <p:strVal val="#ppt_w+.3"/>
                                          </p:val>
                                        </p:tav>
                                        <p:tav tm="100000">
                                          <p:val>
                                            <p:strVal val="#ppt_w"/>
                                          </p:val>
                                        </p:tav>
                                      </p:tavLst>
                                    </p:anim>
                                    <p:anim calcmode="lin" valueType="num">
                                      <p:cBhvr>
                                        <p:cTn id="18" dur="1000" fill="hold"/>
                                        <p:tgtEl>
                                          <p:spTgt spid="191492">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191492">
                                            <p:txEl>
                                              <p:pRg st="4" end="4"/>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191492">
                                            <p:txEl>
                                              <p:pRg st="5" end="5"/>
                                            </p:txEl>
                                          </p:spTgt>
                                        </p:tgtEl>
                                        <p:attrNameLst>
                                          <p:attrName>style.visibility</p:attrName>
                                        </p:attrNameLst>
                                      </p:cBhvr>
                                      <p:to>
                                        <p:strVal val="visible"/>
                                      </p:to>
                                    </p:set>
                                    <p:anim calcmode="lin" valueType="num">
                                      <p:cBhvr>
                                        <p:cTn id="22" dur="1000" fill="hold"/>
                                        <p:tgtEl>
                                          <p:spTgt spid="191492">
                                            <p:txEl>
                                              <p:pRg st="5" end="5"/>
                                            </p:txEl>
                                          </p:spTgt>
                                        </p:tgtEl>
                                        <p:attrNameLst>
                                          <p:attrName>ppt_w</p:attrName>
                                        </p:attrNameLst>
                                      </p:cBhvr>
                                      <p:tavLst>
                                        <p:tav tm="0">
                                          <p:val>
                                            <p:strVal val="#ppt_w+.3"/>
                                          </p:val>
                                        </p:tav>
                                        <p:tav tm="100000">
                                          <p:val>
                                            <p:strVal val="#ppt_w"/>
                                          </p:val>
                                        </p:tav>
                                      </p:tavLst>
                                    </p:anim>
                                    <p:anim calcmode="lin" valueType="num">
                                      <p:cBhvr>
                                        <p:cTn id="23" dur="1000" fill="hold"/>
                                        <p:tgtEl>
                                          <p:spTgt spid="191492">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191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8F71189C-849D-40C6-A9F9-9FAD3D95334B}" type="slidenum">
              <a:rPr lang="zh-CN" altLang="en-US" sz="1200">
                <a:latin typeface="Garamond" panose="02020404030301010803" pitchFamily="18" charset="0"/>
                <a:ea typeface="华文细黑" panose="02010600040101010101" pitchFamily="2" charset="-122"/>
              </a:rPr>
            </a:fld>
            <a:endParaRPr lang="en-US" altLang="zh-CN" sz="1200">
              <a:latin typeface="Garamond" panose="02020404030301010803" pitchFamily="18" charset="0"/>
              <a:ea typeface="华文细黑" panose="02010600040101010101" pitchFamily="2" charset="-122"/>
            </a:endParaRPr>
          </a:p>
        </p:txBody>
      </p:sp>
      <p:sp>
        <p:nvSpPr>
          <p:cNvPr id="192515" name="Rectangle 2"/>
          <p:cNvSpPr>
            <a:spLocks noGrp="1" noChangeArrowheads="1"/>
          </p:cNvSpPr>
          <p:nvPr>
            <p:ph type="title"/>
          </p:nvPr>
        </p:nvSpPr>
        <p:spPr/>
        <p:txBody>
          <a:bodyPr/>
          <a:lstStyle/>
          <a:p>
            <a:pPr eaLnBrk="1" hangingPunct="1"/>
            <a:r>
              <a:rPr lang="zh-CN" altLang="en-US" sz="3200" b="1"/>
              <a:t>小结</a:t>
            </a:r>
            <a:endParaRPr lang="zh-CN" altLang="en-US" sz="3200" b="1"/>
          </a:p>
        </p:txBody>
      </p:sp>
      <p:sp>
        <p:nvSpPr>
          <p:cNvPr id="192516" name="Rectangle 3"/>
          <p:cNvSpPr>
            <a:spLocks noGrp="1" noChangeArrowheads="1"/>
          </p:cNvSpPr>
          <p:nvPr>
            <p:ph type="body" idx="1"/>
          </p:nvPr>
        </p:nvSpPr>
        <p:spPr>
          <a:xfrm>
            <a:off x="395288" y="908050"/>
            <a:ext cx="8229600" cy="4748213"/>
          </a:xfrm>
        </p:spPr>
        <p:txBody>
          <a:bodyPr/>
          <a:lstStyle/>
          <a:p>
            <a:pPr marL="0" indent="0" eaLnBrk="1" hangingPunct="1">
              <a:lnSpc>
                <a:spcPct val="120000"/>
              </a:lnSpc>
              <a:buNone/>
            </a:pPr>
            <a:r>
              <a:rPr lang="zh-CN" altLang="en-US" sz="2000" b="1" dirty="0">
                <a:solidFill>
                  <a:srgbClr val="000066"/>
                </a:solidFill>
              </a:rPr>
              <a:t>知识要点：</a:t>
            </a:r>
            <a:endParaRPr lang="zh-CN" altLang="en-US" sz="2000" b="1" dirty="0">
              <a:solidFill>
                <a:srgbClr val="000066"/>
              </a:solidFill>
            </a:endParaRPr>
          </a:p>
          <a:p>
            <a:pPr marL="0" indent="0" eaLnBrk="1" hangingPunct="1">
              <a:lnSpc>
                <a:spcPct val="120000"/>
              </a:lnSpc>
              <a:buNone/>
            </a:pPr>
            <a:r>
              <a:rPr lang="zh-CN" altLang="en-US" sz="1700" b="1" dirty="0"/>
              <a:t>（</a:t>
            </a:r>
            <a:r>
              <a:rPr lang="en-US" altLang="zh-CN" sz="1700" b="1" dirty="0"/>
              <a:t>1</a:t>
            </a:r>
            <a:r>
              <a:rPr lang="zh-CN" altLang="en-US" sz="1700" b="1" dirty="0"/>
              <a:t>）语义分析的任务</a:t>
            </a:r>
            <a:endParaRPr lang="zh-CN" altLang="en-US" sz="1700" b="1" dirty="0"/>
          </a:p>
          <a:p>
            <a:pPr marL="0" indent="0" eaLnBrk="1" hangingPunct="1">
              <a:lnSpc>
                <a:spcPct val="120000"/>
              </a:lnSpc>
              <a:buNone/>
            </a:pPr>
            <a:r>
              <a:rPr lang="zh-CN" altLang="en-US" sz="1700" b="1" dirty="0"/>
              <a:t>（</a:t>
            </a:r>
            <a:r>
              <a:rPr lang="en-US" altLang="zh-CN" sz="1700" b="1" dirty="0"/>
              <a:t>2</a:t>
            </a:r>
            <a:r>
              <a:rPr lang="zh-CN" altLang="en-US" sz="1700" b="1" dirty="0"/>
              <a:t>）语法制导翻译</a:t>
            </a:r>
            <a:endParaRPr lang="zh-CN" altLang="en-US" sz="1700" b="1" dirty="0"/>
          </a:p>
          <a:p>
            <a:pPr marL="0" indent="0" eaLnBrk="1" hangingPunct="1">
              <a:lnSpc>
                <a:spcPct val="120000"/>
              </a:lnSpc>
              <a:buNone/>
            </a:pPr>
            <a:r>
              <a:rPr lang="zh-CN" altLang="en-US" sz="1700" b="1" dirty="0"/>
              <a:t>（</a:t>
            </a:r>
            <a:r>
              <a:rPr lang="en-US" altLang="zh-CN" sz="1700" b="1" dirty="0"/>
              <a:t>3</a:t>
            </a:r>
            <a:r>
              <a:rPr lang="zh-CN" altLang="en-US" sz="1700" b="1" dirty="0"/>
              <a:t>）属性（翻译）文法</a:t>
            </a:r>
            <a:endParaRPr lang="zh-CN" altLang="en-US" sz="1700" b="1" dirty="0"/>
          </a:p>
          <a:p>
            <a:pPr marL="0" indent="0" eaLnBrk="1" hangingPunct="1">
              <a:lnSpc>
                <a:spcPct val="120000"/>
              </a:lnSpc>
              <a:buNone/>
            </a:pPr>
            <a:r>
              <a:rPr lang="zh-CN" altLang="en-US" sz="1700" b="1" dirty="0"/>
              <a:t>         属性、综合属性、继承属性、语义规则、属性文法</a:t>
            </a:r>
            <a:endParaRPr lang="zh-CN" altLang="en-US" sz="1700" b="1" dirty="0"/>
          </a:p>
          <a:p>
            <a:pPr marL="0" indent="0" eaLnBrk="1" hangingPunct="1">
              <a:lnSpc>
                <a:spcPct val="120000"/>
              </a:lnSpc>
              <a:buNone/>
            </a:pPr>
            <a:r>
              <a:rPr lang="zh-CN" altLang="en-US" sz="1700" b="1" dirty="0"/>
              <a:t>（</a:t>
            </a:r>
            <a:r>
              <a:rPr lang="en-US" altLang="zh-CN" sz="1700" b="1" dirty="0"/>
              <a:t>4</a:t>
            </a:r>
            <a:r>
              <a:rPr lang="zh-CN" altLang="en-US" sz="1700" b="1" dirty="0"/>
              <a:t>）翻译方案</a:t>
            </a:r>
            <a:r>
              <a:rPr lang="en-US" altLang="zh-CN" sz="1700" b="1" dirty="0"/>
              <a:t>/</a:t>
            </a:r>
            <a:r>
              <a:rPr lang="zh-CN" altLang="en-US" sz="1700" b="1" dirty="0"/>
              <a:t>翻译模式</a:t>
            </a:r>
            <a:endParaRPr lang="zh-CN" altLang="en-US" sz="1700" b="1" dirty="0"/>
          </a:p>
          <a:p>
            <a:pPr marL="0" indent="0" eaLnBrk="1" hangingPunct="1">
              <a:lnSpc>
                <a:spcPct val="120000"/>
              </a:lnSpc>
              <a:buNone/>
            </a:pPr>
            <a:r>
              <a:rPr lang="zh-CN" altLang="en-US" sz="1700" b="1" dirty="0"/>
              <a:t>         将属性文法中的语义规则用括号对</a:t>
            </a:r>
            <a:r>
              <a:rPr lang="en-US" altLang="zh-CN" sz="1700" b="1" dirty="0"/>
              <a:t>{</a:t>
            </a:r>
            <a:r>
              <a:rPr lang="zh-CN" altLang="en-US" sz="1700" b="1" dirty="0"/>
              <a:t>与</a:t>
            </a:r>
            <a:r>
              <a:rPr lang="en-US" altLang="zh-CN" sz="1700" b="1" dirty="0"/>
              <a:t>}</a:t>
            </a:r>
            <a:r>
              <a:rPr lang="zh-CN" altLang="en-US" sz="1700" b="1" dirty="0"/>
              <a:t>括住，插在规则右部的任何地方，指明语义规则的计算次序，陈述一些实现细节，得到一种语义动作与语法分析交错的表示方法，以表达语义动作在语法分析过程中的执行时刻，称之为翻译方案。</a:t>
            </a:r>
            <a:endParaRPr lang="zh-CN" altLang="en-US" sz="1700" b="1" dirty="0"/>
          </a:p>
          <a:p>
            <a:pPr marL="0" indent="0" eaLnBrk="1" hangingPunct="1">
              <a:lnSpc>
                <a:spcPct val="120000"/>
              </a:lnSpc>
              <a:buNone/>
            </a:pPr>
            <a:r>
              <a:rPr lang="zh-CN" altLang="en-US" sz="1700" b="1" dirty="0"/>
              <a:t>（</a:t>
            </a:r>
            <a:r>
              <a:rPr lang="en-US" altLang="zh-CN" sz="1700" b="1" dirty="0"/>
              <a:t>5</a:t>
            </a:r>
            <a:r>
              <a:rPr lang="zh-CN" altLang="en-US" sz="1700" b="1" dirty="0"/>
              <a:t>）</a:t>
            </a:r>
            <a:r>
              <a:rPr lang="en-US" altLang="zh-CN" sz="1700" b="1" dirty="0"/>
              <a:t>S-</a:t>
            </a:r>
            <a:r>
              <a:rPr lang="zh-CN" altLang="en-US" sz="1700" b="1" dirty="0"/>
              <a:t>属性文法的自下而上计算</a:t>
            </a:r>
            <a:endParaRPr lang="zh-CN" altLang="en-US" sz="1700" b="1" dirty="0"/>
          </a:p>
          <a:p>
            <a:pPr marL="0" indent="0" eaLnBrk="1" hangingPunct="1">
              <a:lnSpc>
                <a:spcPct val="120000"/>
              </a:lnSpc>
              <a:buNone/>
            </a:pPr>
            <a:r>
              <a:rPr lang="zh-CN" altLang="en-US" sz="1700" b="1" dirty="0"/>
              <a:t>（</a:t>
            </a:r>
            <a:r>
              <a:rPr lang="en-US" altLang="zh-CN" sz="1700" b="1" dirty="0"/>
              <a:t>6</a:t>
            </a:r>
            <a:r>
              <a:rPr lang="zh-CN" altLang="en-US" sz="1700" b="1" dirty="0"/>
              <a:t>）</a:t>
            </a:r>
            <a:r>
              <a:rPr lang="en-US" altLang="zh-CN" sz="1700" b="1" dirty="0"/>
              <a:t>L-</a:t>
            </a:r>
            <a:r>
              <a:rPr lang="zh-CN" altLang="en-US" sz="1700" b="1" dirty="0"/>
              <a:t>属性文法的计算</a:t>
            </a:r>
            <a:endParaRPr lang="zh-CN" altLang="en-US" sz="1700" b="1" dirty="0"/>
          </a:p>
          <a:p>
            <a:pPr marL="0" indent="0" eaLnBrk="1" hangingPunct="1">
              <a:lnSpc>
                <a:spcPct val="120000"/>
              </a:lnSpc>
              <a:buNone/>
            </a:pPr>
            <a:r>
              <a:rPr lang="zh-CN" altLang="en-US" sz="1700" b="1" dirty="0"/>
              <a:t>（</a:t>
            </a:r>
            <a:r>
              <a:rPr lang="en-US" altLang="zh-CN" sz="1700" b="1" dirty="0"/>
              <a:t>7</a:t>
            </a:r>
            <a:r>
              <a:rPr lang="zh-CN" altLang="en-US" sz="1700" b="1" dirty="0"/>
              <a:t>）常见中间代码形式</a:t>
            </a:r>
            <a:endParaRPr lang="zh-CN" altLang="en-US" sz="1700" b="1" dirty="0"/>
          </a:p>
        </p:txBody>
      </p:sp>
    </p:spTree>
  </p:cSld>
  <p:clrMapOvr>
    <a:masterClrMapping/>
  </p:clrMapOvr>
  <p:transition spd="slow">
    <p:push dir="u"/>
  </p:transition>
</p:sld>
</file>

<file path=ppt/tags/tag1.xml><?xml version="1.0" encoding="utf-8"?>
<p:tagLst xmlns:p="http://schemas.openxmlformats.org/presentationml/2006/main">
  <p:tag name="KSO_WM_UNIT_TABLE_BEAUTIFY" val="smartTable{a0dbdbae-2afd-4e86-b9ff-767974c41f93}"/>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Office\Templates\演示文稿设计\笔记本型模板.pot</Template>
  <TotalTime>0</TotalTime>
  <Words>24454</Words>
  <Application>WPS 演示</Application>
  <PresentationFormat>全屏显示(4:3)</PresentationFormat>
  <Paragraphs>1975</Paragraphs>
  <Slides>96</Slides>
  <Notes>91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96</vt:i4>
      </vt:variant>
    </vt:vector>
  </HeadingPairs>
  <TitlesOfParts>
    <vt:vector size="112" baseType="lpstr">
      <vt:lpstr>Arial</vt:lpstr>
      <vt:lpstr>宋体</vt:lpstr>
      <vt:lpstr>Wingdings</vt:lpstr>
      <vt:lpstr>Times New Roman</vt:lpstr>
      <vt:lpstr>华文细黑</vt:lpstr>
      <vt:lpstr>Garamond</vt:lpstr>
      <vt:lpstr>Trebuchet MS</vt:lpstr>
      <vt:lpstr>微软雅黑</vt:lpstr>
      <vt:lpstr>Adobe Garamond Pro</vt:lpstr>
      <vt:lpstr>Arial Unicode MS</vt:lpstr>
      <vt:lpstr>Symbol</vt:lpstr>
      <vt:lpstr>Arial Unicode MS</vt:lpstr>
      <vt:lpstr>楷体_GB2312</vt:lpstr>
      <vt:lpstr>Arial</vt:lpstr>
      <vt:lpstr>新宋体</vt:lpstr>
      <vt:lpstr>Edge</vt:lpstr>
      <vt:lpstr>第8章  语法制导翻译和中间代码生成</vt:lpstr>
      <vt:lpstr>PowerPoint 演示文稿</vt:lpstr>
      <vt:lpstr>PowerPoint 演示文稿</vt:lpstr>
      <vt:lpstr>PowerPoint 演示文稿</vt:lpstr>
      <vt:lpstr>PowerPoint 演示文稿</vt:lpstr>
      <vt:lpstr>PowerPoint 演示文稿</vt:lpstr>
      <vt:lpstr>第8章  语法制导翻译和中间代码生成</vt:lpstr>
      <vt:lpstr>第8章  语法制导翻译和中间代码生成</vt:lpstr>
      <vt:lpstr>第8章  语法制导翻译和中间代码生成</vt:lpstr>
      <vt:lpstr>第8章  语法制导翻译和中间代码生成</vt:lpstr>
      <vt:lpstr>第8章  语法制导翻译和中间代码生成</vt:lpstr>
      <vt:lpstr>第8章  语法制导翻译和中间代码生成</vt:lpstr>
      <vt:lpstr>PowerPoint 演示文稿</vt:lpstr>
      <vt:lpstr>PowerPoint 演示文稿</vt:lpstr>
      <vt:lpstr>PowerPoint 演示文稿</vt:lpstr>
      <vt:lpstr>PowerPoint 演示文稿</vt:lpstr>
      <vt:lpstr>第8章  语法制导翻译和中间代码生成</vt:lpstr>
      <vt:lpstr>PowerPoint 演示文稿</vt:lpstr>
      <vt:lpstr>PowerPoint 演示文稿</vt:lpstr>
      <vt:lpstr>PowerPoint 演示文稿</vt:lpstr>
      <vt:lpstr>PowerPoint 演示文稿</vt:lpstr>
      <vt:lpstr>PowerPoint 演示文稿</vt:lpstr>
      <vt:lpstr>PowerPoint 演示文稿</vt:lpstr>
      <vt:lpstr>1.综合属性</vt:lpstr>
      <vt:lpstr>1.综合属性</vt:lpstr>
      <vt:lpstr>1.综合属性</vt:lpstr>
      <vt:lpstr>1. 综合属性</vt:lpstr>
      <vt:lpstr>1. 综合属性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 属性文法</vt:lpstr>
      <vt:lpstr>8.2 属性文法</vt:lpstr>
      <vt:lpstr>属性文法举例—算术表达式的翻译 </vt:lpstr>
      <vt:lpstr>　属性文法举例—算术表达式的翻译 </vt:lpstr>
      <vt:lpstr>　属性文法举例—算术表达式的翻译 </vt:lpstr>
      <vt:lpstr>　属性文法举例—算术表达式的翻译 </vt:lpstr>
      <vt:lpstr>　属性文法举例—算术表达式的翻译 </vt:lpstr>
      <vt:lpstr>　属性文法举例—算术表达式的翻译</vt:lpstr>
      <vt:lpstr>PowerPoint 演示文稿</vt:lpstr>
      <vt:lpstr>8.3 S-属性文法的自底向上翻译 </vt:lpstr>
      <vt:lpstr>8.3 S-属性文法的自底向上翻译 </vt:lpstr>
      <vt:lpstr>PowerPoint 演示文稿</vt:lpstr>
      <vt:lpstr>8.3.2  S-属性文法翻译的实现——自下而上翻译</vt:lpstr>
      <vt:lpstr>8.3.2  S-属性文法翻译的实现——自下而上翻译</vt:lpstr>
      <vt:lpstr>8.3.2  S-属性文法翻译的实现</vt:lpstr>
      <vt:lpstr>8.3.2  S-属性文法翻译的实现</vt:lpstr>
      <vt:lpstr>8.4 L-属性文法的自顶向下翻译 </vt:lpstr>
      <vt:lpstr>8.4 L-属性文法的自顶向下翻译 </vt:lpstr>
      <vt:lpstr>8.4.1  L-属性文法 </vt:lpstr>
      <vt:lpstr>8.4.2*  L-属性文法翻译的实现——递归下降翻译 </vt:lpstr>
      <vt:lpstr>8.4.2*  L-属性文法翻译的实现——递归下降翻译 </vt:lpstr>
      <vt:lpstr>8.4.2* L-属性文法翻译的实现——递归下降翻译 </vt:lpstr>
      <vt:lpstr>8.4.2* L-属性文法翻译的实现——递归下降翻译 </vt:lpstr>
      <vt:lpstr>PowerPoint 演示文稿</vt:lpstr>
      <vt:lpstr>PowerPoint 演示文稿</vt:lpstr>
      <vt:lpstr>PowerPoint 演示文稿</vt:lpstr>
      <vt:lpstr>PowerPoint 演示文稿</vt:lpstr>
      <vt:lpstr>PowerPoint 演示文稿</vt:lpstr>
      <vt:lpstr>二、三元式和树形表示</vt:lpstr>
      <vt:lpstr>二、三元式和树形表示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 赋值语句的翻译</vt:lpstr>
      <vt:lpstr>8.6 赋值语句的翻译</vt:lpstr>
      <vt:lpstr>8.6 赋值语句的翻译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小结</vt:lpstr>
    </vt:vector>
  </TitlesOfParts>
  <Company>四海浪游人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词法分析</dc:title>
  <dc:creator>四海浪游人</dc:creator>
  <cp:lastModifiedBy>qzuser</cp:lastModifiedBy>
  <cp:revision>1081</cp:revision>
  <cp:lastPrinted>2000-09-15T19:29:00Z</cp:lastPrinted>
  <dcterms:created xsi:type="dcterms:W3CDTF">1999-09-07T23:35:00Z</dcterms:created>
  <dcterms:modified xsi:type="dcterms:W3CDTF">2019-12-31T12:39:55Z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