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1"/>
  </p:notesMasterIdLst>
  <p:sldIdLst>
    <p:sldId id="431" r:id="rId2"/>
    <p:sldId id="432" r:id="rId3"/>
    <p:sldId id="380" r:id="rId4"/>
    <p:sldId id="381" r:id="rId5"/>
    <p:sldId id="384" r:id="rId6"/>
    <p:sldId id="438" r:id="rId7"/>
    <p:sldId id="439" r:id="rId8"/>
    <p:sldId id="440" r:id="rId9"/>
    <p:sldId id="441" r:id="rId10"/>
    <p:sldId id="442" r:id="rId11"/>
    <p:sldId id="443" r:id="rId12"/>
    <p:sldId id="387" r:id="rId13"/>
    <p:sldId id="391" r:id="rId14"/>
    <p:sldId id="401" r:id="rId15"/>
    <p:sldId id="408" r:id="rId16"/>
    <p:sldId id="409" r:id="rId17"/>
    <p:sldId id="410" r:id="rId18"/>
    <p:sldId id="413" r:id="rId19"/>
    <p:sldId id="412" r:id="rId20"/>
    <p:sldId id="452" r:id="rId21"/>
    <p:sldId id="417" r:id="rId22"/>
    <p:sldId id="419" r:id="rId23"/>
    <p:sldId id="422" r:id="rId24"/>
    <p:sldId id="449" r:id="rId25"/>
    <p:sldId id="424" r:id="rId26"/>
    <p:sldId id="450" r:id="rId27"/>
    <p:sldId id="426" r:id="rId28"/>
    <p:sldId id="427" r:id="rId29"/>
    <p:sldId id="444" r:id="rId30"/>
    <p:sldId id="428" r:id="rId31"/>
    <p:sldId id="429" r:id="rId32"/>
    <p:sldId id="430" r:id="rId33"/>
    <p:sldId id="434" r:id="rId34"/>
    <p:sldId id="435" r:id="rId35"/>
    <p:sldId id="436" r:id="rId36"/>
    <p:sldId id="448" r:id="rId37"/>
    <p:sldId id="445" r:id="rId38"/>
    <p:sldId id="446" r:id="rId39"/>
    <p:sldId id="44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00CC"/>
    <a:srgbClr val="000050"/>
    <a:srgbClr val="0000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46" autoAdjust="0"/>
  </p:normalViewPr>
  <p:slideViewPr>
    <p:cSldViewPr>
      <p:cViewPr varScale="1">
        <p:scale>
          <a:sx n="85" d="100"/>
          <a:sy n="85" d="100"/>
        </p:scale>
        <p:origin x="11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247CC09-E503-4918-81D2-6A05164DDF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D38F6EC-3783-4243-946A-4DA7336902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6129167-661E-432F-BC20-8512ECFF0A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ACF838B-D3B9-4E10-A8F4-19EAF28942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04EF005-7BE0-4490-9447-BF32E1B97F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C4D056A-F97B-4F85-A4E1-4D3236D57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291C6AB-96CE-422F-9890-754947E5B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F0D5899-5271-4175-9E19-834BD12BA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3C8C4F-3AF5-4567-88E7-ACDC80FB8F00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218CFC7-BA2A-4D84-AA75-50D2974AB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FA74C84-3FAB-4E16-A7B3-EC617D4D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3FADEB2-2A2B-4627-B421-B4293CE0B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0B6CE8-3B3E-4737-97C9-F8CA1D7CB32D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8874125-8761-43AC-B89B-582AB3A83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105BAE4-3EF0-46C0-96EF-FD60F94F7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9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5AC36BE-8F55-45ED-8DEA-21B16A3BB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797355-C36B-4F3C-9AF4-A71523855156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08DBAB3-0796-4B2B-A997-E4DB1EEC2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48A03AF-D4AA-4060-8041-6C636180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FF3D6AE-03C5-4C97-A228-D0D4921A2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945BD4-0DB0-4241-A543-2B7249E2EE1F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908B055-5382-4E05-BC10-C4AA5D531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C573CA0-C4F7-45C0-8A58-86DEC469E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37612D6-0077-4AAD-9237-B9705B1C7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1D25B1-8459-48C6-B269-8E4FBAFC5081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DFE410A-E950-479F-96C1-C20F15816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5BA591C-6A94-44D8-BAC6-CBF629206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E5A91A7-FED8-4692-B0A3-52A470A26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13D2F0-90D3-4BE9-B5F2-9479CC28B4CE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6303AED-DCF9-4308-9365-0A1ACFCD8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D46F8D4-5B25-4C39-8692-5176F2542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E34BE4A-3F1E-44D7-A1B4-C7ACC6664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BFCE76-7786-4B34-936F-CF29A6D20CBE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E26665-F53C-4458-9DA9-59B148C70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4BBF248-3422-47B4-997C-02EF4B814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38C4F0A-FDD7-45DA-A144-F5DD8BDAA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6501DB-B6C1-432F-9890-640003FAF03B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F9E4E6F-88FF-49CD-8DA0-4E9969E81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F2EC9B8-2279-4777-8F6F-EDC97951F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C5A5ED5-39E7-4326-A9C5-60A7F5350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8F2F6B-2948-42EA-AF4C-ED25AD3EB3FC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A8DFE8F-8A0C-437D-98F3-4BE53690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97DF758-7645-460A-80B1-3E11D29A3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1C6AB-96CE-422F-9890-754947E5B93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6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F1B577A-BAB4-43BA-AD44-2462220A5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454C1D-7EFB-446A-A9EE-9F2BDB12BF75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E3AF8AC-B8FF-4F36-BEB2-E1139F997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6160FA9-AD15-4795-8E13-FAF5A5639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2E88BE7-77DD-4465-9FD5-0C3FC27EE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38C9D9-7266-4938-B490-BC29358A819C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EA0C976-35CD-49EA-AE7E-F5C651D0C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889F8E5-E3BD-49E9-BC39-66D9EAE75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9E7F394-6643-4F9F-8272-757FB2719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45ECF2-6239-4446-B246-992AC3E34D11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1A8273F-E96E-468D-9F51-C75C8FCF1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071FFC-5020-4275-9A83-F87CCAD5D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1E9D742-1D29-427F-AA9C-0C650EEBB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329484-17FB-41A7-A9BE-7EEAD206A1F8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6E83416-9781-4442-B527-BEC66EDE5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1840D5F-1203-4255-8C46-024299564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4AA787B-D7D3-4099-8F10-B24CF7835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BF964C-CB3B-41B3-BEF9-643C6E4B9679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9D28DEA-222C-43CE-9B0F-4CE8CF4AF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0D4E79D-CD69-492E-BAEF-66C7009A8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3FADEB2-2A2B-4627-B421-B4293CE0B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0B6CE8-3B3E-4737-97C9-F8CA1D7CB32D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8874125-8761-43AC-B89B-582AB3A83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105BAE4-3EF0-46C0-96EF-FD60F94F7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3C0E4A8-FB33-4E38-9B2D-8BCE5570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BB541C1-CAA9-4BB7-A53F-7D816191E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C69FD8-C6E5-4DDB-A38A-A777D8DC9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6DF98-B552-4309-8C23-67F41B1416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8BC5018-1286-4648-8817-45261B450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09E127-11EC-4EE2-9DF8-CC3DE3CE9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B700E-D5FC-4492-9EEB-4D90DB00C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DC8A6-6C48-473C-B9F3-D9288C142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EF2E98-0196-4FAF-9DC4-F27629880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3FFE6-FD77-4C0D-8976-9BD326A51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41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2D8D4-B93B-4BBF-ABFC-9E3736F14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B31A67-F862-4C87-9122-E25E09917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91BA75-54F6-487E-9F8D-A944988A4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785F6-DA7A-4CD7-81B4-8DC4CE04E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9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F1A51-88D9-402C-9ABE-027E58CB8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26C82-B8A5-408C-8AA8-A652466D13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2187-BE1C-4873-BF3D-DA8B988C8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3B12-D145-4577-A293-080D074E4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56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BCB7E-9274-4CDE-932B-A67E0CF9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D2E5E-3EFD-424A-AADE-6E401415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B7824-EACA-4384-99F3-6E25A288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5BD555-17DF-4F8E-9685-320990524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BAB503-FFB1-46F9-8C92-AF8B74254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1B4F52-5A45-4529-86A2-8D012228E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5059C6-9739-4C70-9A1F-85DBDE297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33E0B-294D-4471-A37B-1B84846C7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9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ABA644-EFC0-4C73-8F74-7D5AA8644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2D9B26-F945-409B-B033-40361F1CC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2E3849-E31F-4A37-A4FB-3C106255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70DD-6D56-432F-9ED7-7B18EF599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6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828E2-9A77-45FE-88AB-11468531B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11FE3-1E28-4A89-A33B-F6D2F9C63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3B1E3-9DEB-41B8-9CBB-F75A93FFA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D0EE-1219-436E-945F-D7012FE9B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6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039645-1AB5-4F84-B19D-3761F83EE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AB521D-3637-41EB-B5AF-1AF3B6847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F33373-2732-484E-A1B6-0EE498851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58D2-CF39-4D50-AD6A-45DEF4F19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91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F80D46-B473-4F5B-9575-6F5D820C9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1F2594-3680-4D01-9BDC-39B157623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D466C3-BF09-4059-80CF-730731E3B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71B29-41A4-4FED-AA45-B0F56C2FA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6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89F025-EE26-42D2-91E9-5ADEE62C4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1B4055-5187-468F-A8E0-B09B68D1C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89F781-E001-49E1-9963-153F0ED01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0A00-4554-4370-8FE4-DCD7C2856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0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2600D-29AD-46CA-A62F-C750CD10BB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71F88-B7A5-48BB-99DE-59D5E5281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03B66-3EA6-41C2-8516-8D83D9757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525CB-6D7A-4EBD-B23A-024EDD47F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85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2B3C4-F862-46F9-8E91-872315225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02C66-A2B3-4779-81D4-745F650E0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9DA83-4C8C-4A5E-B954-6C90C6D9E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CE3F-CB44-44B8-8ECE-2DC5E3AA3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1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FA38D-07BF-4038-8C67-1442E08EF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8FDE34-4453-4503-B747-EF778363E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52E79611-175A-43BD-9FF2-279BE82EE3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98ED993-60BB-49AC-A631-4890D1C44C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947B88F6-7CB5-4AE2-9BE0-B97DE54FBA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314CE74-48B6-4E93-8A77-8A97BD223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0E5CF1C6-D7D5-4D27-9299-51246FBA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0F999A6-BFD1-4CD2-9A87-C1107FF1B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49EDB01B-E21A-4C0B-82AA-2E27F8DED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E39BA-A027-45FF-BC95-7F470002AA31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F967CB13-F598-4B22-A421-049B1AD0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编译原理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A848D01F-EB9F-4450-AAB2-8C28B287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089025"/>
            <a:ext cx="77041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1"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kumimoji="1"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kumimoji="1"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 编译程序概论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1" lang="zh-CN" altLang="en-US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kumimoji="1" lang="en-US" altLang="zh-CN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1" lang="zh-CN" altLang="en-US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 </a:t>
            </a:r>
            <a:r>
              <a:rPr lang="en-US" altLang="zh-CN" sz="2600" b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PL/0</a:t>
            </a:r>
            <a:r>
              <a:rPr kumimoji="1" lang="zh-CN" altLang="en-US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编译程序的实现</a:t>
            </a:r>
            <a:br>
              <a:rPr kumimoji="1"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kumimoji="1"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kumimoji="1"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1"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 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文法和语言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4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章  词法分析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 自顶向下语法分析方法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 自底向上语法分析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-LR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 语法制导翻译和中间代码生成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 符号表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目标程序运行时的存储分配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r>
              <a:rPr lang="zh-CN" altLang="en-US" sz="2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章 编译程序的开发途径（课件）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>
            <a:extLst>
              <a:ext uri="{FF2B5EF4-FFF2-40B4-BE49-F238E27FC236}">
                <a16:creationId xmlns:a16="http://schemas.microsoft.com/office/drawing/2014/main" id="{E4B0742F-F1A4-484F-A210-623BB565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87" name="Text Box 17">
            <a:extLst>
              <a:ext uri="{FF2B5EF4-FFF2-40B4-BE49-F238E27FC236}">
                <a16:creationId xmlns:a16="http://schemas.microsoft.com/office/drawing/2014/main" id="{996D8188-50FF-4B1C-941D-766E106AF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4450"/>
            <a:ext cx="8464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G[S]</a:t>
            </a:r>
            <a:r>
              <a:rPr lang="zh-CN" altLang="en-US" sz="2400"/>
              <a:t>：</a:t>
            </a:r>
            <a:r>
              <a:rPr lang="en-US" altLang="zh-CN" sz="2400"/>
              <a:t>	S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aA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		A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aA|bS|a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F5961F57-CC8A-42EC-AB99-BF5371D0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65024"/>
            <a:ext cx="4429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B97AC4-C10C-43F9-9939-53E7FAA81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9717"/>
              </p:ext>
            </p:extLst>
          </p:nvPr>
        </p:nvGraphicFramePr>
        <p:xfrm>
          <a:off x="861702" y="2736636"/>
          <a:ext cx="3214688" cy="1670646"/>
        </p:xfrm>
        <a:graphic>
          <a:graphicData uri="http://schemas.openxmlformats.org/drawingml/2006/table">
            <a:tbl>
              <a:tblPr/>
              <a:tblGrid>
                <a:gridCol w="80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NFA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A,Z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9F1D3DD-22CB-47A4-A487-13DF802F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00371"/>
              </p:ext>
            </p:extLst>
          </p:nvPr>
        </p:nvGraphicFramePr>
        <p:xfrm>
          <a:off x="4660900" y="2879524"/>
          <a:ext cx="3429000" cy="15720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DFA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F’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[S]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[A]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[A]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[A,Z]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[S]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[A,Z]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[A,Z]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[S]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9">
            <a:extLst>
              <a:ext uri="{FF2B5EF4-FFF2-40B4-BE49-F238E27FC236}">
                <a16:creationId xmlns:a16="http://schemas.microsoft.com/office/drawing/2014/main" id="{666BE3E6-8460-4647-8EF2-FD6A6FC8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835726"/>
            <a:ext cx="475252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arenBoth" startAt="2"/>
            </a:pPr>
            <a:r>
              <a:rPr lang="zh-CN" altLang="en-US" sz="2400" dirty="0"/>
              <a:t>由</a:t>
            </a:r>
            <a:r>
              <a:rPr lang="en-US" altLang="zh-CN" sz="2400" dirty="0"/>
              <a:t>NFA</a:t>
            </a:r>
            <a:r>
              <a:rPr lang="zh-CN" altLang="en-US" sz="2400" dirty="0"/>
              <a:t>的状态转换图，可得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正则式 </a:t>
            </a:r>
            <a:r>
              <a:rPr lang="en-US" altLang="zh-CN" sz="2400" dirty="0"/>
              <a:t>r =a(</a:t>
            </a:r>
            <a:r>
              <a:rPr lang="en-US" altLang="zh-CN" sz="2400" dirty="0" err="1"/>
              <a:t>a|ba</a:t>
            </a:r>
            <a:r>
              <a:rPr lang="en-US" altLang="zh-CN" sz="2400" dirty="0"/>
              <a:t>)*a </a:t>
            </a:r>
            <a:r>
              <a:rPr lang="zh-CN" altLang="en-US" sz="2400" dirty="0"/>
              <a:t>   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         或   </a:t>
            </a:r>
            <a:r>
              <a:rPr lang="en-US" altLang="zh-CN" sz="2400" dirty="0"/>
              <a:t>a(a*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)*a*a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也可以由文法求得正则式  。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>
            <a:extLst>
              <a:ext uri="{FF2B5EF4-FFF2-40B4-BE49-F238E27FC236}">
                <a16:creationId xmlns:a16="http://schemas.microsoft.com/office/drawing/2014/main" id="{997E06C4-ADC5-4420-ADCA-5A2919FD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440" name="TextBox 9">
            <a:extLst>
              <a:ext uri="{FF2B5EF4-FFF2-40B4-BE49-F238E27FC236}">
                <a16:creationId xmlns:a16="http://schemas.microsoft.com/office/drawing/2014/main" id="{0539AEB2-C1AD-46DB-B22A-F20BB221B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54" y="4005064"/>
            <a:ext cx="442912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由文法求正则式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      将</a:t>
            </a:r>
            <a:r>
              <a:rPr lang="en-US" altLang="zh-CN" sz="2400" dirty="0"/>
              <a:t>S</a:t>
            </a:r>
            <a:r>
              <a:rPr lang="zh-CN" altLang="en-US" sz="2400" dirty="0"/>
              <a:t>代入</a:t>
            </a:r>
            <a:r>
              <a:rPr lang="en-US" altLang="zh-CN" sz="2400" dirty="0"/>
              <a:t>A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aA|baA|a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A=(</a:t>
            </a:r>
            <a:r>
              <a:rPr lang="en-US" altLang="zh-CN" sz="2400" dirty="0" err="1"/>
              <a:t>a|ba</a:t>
            </a:r>
            <a:r>
              <a:rPr lang="en-US" altLang="zh-CN" sz="2400" dirty="0"/>
              <a:t>)*a </a:t>
            </a:r>
            <a:r>
              <a:rPr lang="zh-CN" altLang="en-US" sz="2400" dirty="0"/>
              <a:t>代回</a:t>
            </a:r>
            <a:r>
              <a:rPr lang="en-US" altLang="zh-CN" sz="2400" dirty="0"/>
              <a:t>S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S=a(</a:t>
            </a:r>
            <a:r>
              <a:rPr lang="en-US" altLang="zh-CN" sz="2400" dirty="0" err="1"/>
              <a:t>a|ba</a:t>
            </a:r>
            <a:r>
              <a:rPr lang="en-US" altLang="zh-CN" sz="2400" dirty="0"/>
              <a:t>)*a </a:t>
            </a:r>
            <a:r>
              <a:rPr lang="zh-CN" altLang="en-US" sz="2400" dirty="0"/>
              <a:t>即为所求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8BFBBF09-C443-4367-8138-80AC4904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38427"/>
            <a:ext cx="4429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17">
            <a:extLst>
              <a:ext uri="{FF2B5EF4-FFF2-40B4-BE49-F238E27FC236}">
                <a16:creationId xmlns:a16="http://schemas.microsoft.com/office/drawing/2014/main" id="{C1E6E5DA-9F90-40C4-A713-5D40E149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05" y="1678771"/>
            <a:ext cx="8464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G[S]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aA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aA|bS|a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42915A4-74C6-433E-953E-24C81991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005064"/>
            <a:ext cx="44291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根据文法，可得：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S|bS|a</a:t>
            </a:r>
            <a:r>
              <a:rPr lang="en-US" altLang="zh-CN" sz="2400" dirty="0"/>
              <a:t> </a:t>
            </a:r>
            <a:r>
              <a:rPr lang="zh-CN" altLang="en-US" sz="2400" dirty="0"/>
              <a:t>， 代入</a:t>
            </a:r>
            <a:r>
              <a:rPr lang="en-US" altLang="zh-CN" sz="2400" dirty="0"/>
              <a:t>S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S|bS|a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aS|abS|aa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S=(</a:t>
            </a:r>
            <a:r>
              <a:rPr lang="en-US" altLang="zh-CN" sz="2400" dirty="0" err="1"/>
              <a:t>a|ab</a:t>
            </a:r>
            <a:r>
              <a:rPr lang="en-US" altLang="zh-CN" sz="2400" dirty="0"/>
              <a:t>)*aa </a:t>
            </a:r>
            <a:r>
              <a:rPr lang="zh-CN" altLang="en-US" sz="2400" dirty="0"/>
              <a:t>即为所求              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62FC2F1A-B875-417C-A43A-56F1BB4D6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44559-371C-49F8-A827-782CBAFCB469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DD31626-B4BB-4AF7-8710-801DA7501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175" y="277813"/>
            <a:ext cx="8175625" cy="722312"/>
          </a:xfrm>
        </p:spPr>
        <p:txBody>
          <a:bodyPr/>
          <a:lstStyle/>
          <a:p>
            <a:pPr eaLnBrk="1" hangingPunct="1"/>
            <a:r>
              <a:rPr lang="zh-CN" altLang="en-US" sz="3600" b="1"/>
              <a:t>文法的分类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6A2182D-64DF-41EC-B236-2FD95DE4F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58200" cy="5203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通过对产生式施加不同的限制，</a:t>
            </a:r>
            <a:r>
              <a:rPr lang="en-US" altLang="zh-CN" sz="2600" b="1"/>
              <a:t>Chomsky</a:t>
            </a:r>
            <a:r>
              <a:rPr lang="zh-CN" altLang="en-US" sz="2600" b="1"/>
              <a:t>将文法分为四种类型：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CC3300"/>
                </a:solidFill>
              </a:rPr>
              <a:t>0</a:t>
            </a:r>
            <a:r>
              <a:rPr lang="zh-CN" altLang="en-US" sz="2200" b="1">
                <a:solidFill>
                  <a:srgbClr val="CC3300"/>
                </a:solidFill>
              </a:rPr>
              <a:t>型文法：</a:t>
            </a:r>
            <a:r>
              <a:rPr lang="zh-CN" altLang="en-US" sz="2200" b="1"/>
              <a:t>对任一产生式</a:t>
            </a:r>
            <a:r>
              <a:rPr lang="en-US" altLang="zh-CN" sz="2200" b="1">
                <a:latin typeface="宋体" panose="02010600030101010101" pitchFamily="2" charset="-122"/>
              </a:rPr>
              <a:t>α→β</a:t>
            </a:r>
            <a:r>
              <a:rPr lang="zh-CN" altLang="en-US" sz="2200" b="1">
                <a:latin typeface="宋体" panose="02010600030101010101" pitchFamily="2" charset="-122"/>
              </a:rPr>
              <a:t>，都有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</a:t>
            </a:r>
            <a:r>
              <a:rPr lang="en-US" altLang="zh-CN" sz="2200" b="1">
                <a:latin typeface="宋体" panose="02010600030101010101" pitchFamily="2" charset="-122"/>
              </a:rPr>
              <a:t>α∈ (V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∪V</a:t>
            </a:r>
            <a:r>
              <a:rPr lang="en-US" altLang="zh-CN" sz="2200" b="1" baseline="-25000">
                <a:latin typeface="宋体" panose="02010600030101010101" pitchFamily="2" charset="-122"/>
              </a:rPr>
              <a:t>T</a:t>
            </a:r>
            <a:r>
              <a:rPr lang="en-US" altLang="zh-CN" sz="2200" b="1">
                <a:latin typeface="宋体" panose="02010600030101010101" pitchFamily="2" charset="-122"/>
              </a:rPr>
              <a:t>)</a:t>
            </a:r>
            <a:r>
              <a:rPr lang="en-US" altLang="zh-CN" sz="2200" b="1" baseline="30000">
                <a:latin typeface="宋体" panose="02010600030101010101" pitchFamily="2" charset="-122"/>
              </a:rPr>
              <a:t>* </a:t>
            </a:r>
            <a:r>
              <a:rPr lang="en-US" altLang="zh-CN" sz="2200" b="1">
                <a:latin typeface="宋体" panose="02010600030101010101" pitchFamily="2" charset="-122"/>
              </a:rPr>
              <a:t>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 baseline="30000"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latin typeface="宋体" panose="02010600030101010101" pitchFamily="2" charset="-122"/>
              </a:rPr>
              <a:t>(V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∪V</a:t>
            </a:r>
            <a:r>
              <a:rPr lang="en-US" altLang="zh-CN" sz="2200" b="1" baseline="-25000">
                <a:latin typeface="宋体" panose="02010600030101010101" pitchFamily="2" charset="-122"/>
              </a:rPr>
              <a:t>T</a:t>
            </a:r>
            <a:r>
              <a:rPr lang="en-US" altLang="zh-CN" sz="2200" b="1">
                <a:latin typeface="宋体" panose="02010600030101010101" pitchFamily="2" charset="-122"/>
              </a:rPr>
              <a:t>)</a:t>
            </a:r>
            <a:r>
              <a:rPr lang="en-US" altLang="zh-CN" sz="2200" b="1" baseline="30000">
                <a:latin typeface="宋体" panose="02010600030101010101" pitchFamily="2" charset="-122"/>
              </a:rPr>
              <a:t>* </a:t>
            </a:r>
            <a:r>
              <a:rPr lang="zh-CN" altLang="en-US" sz="2200" b="1">
                <a:latin typeface="宋体" panose="02010600030101010101" pitchFamily="2" charset="-122"/>
              </a:rPr>
              <a:t>， </a:t>
            </a:r>
            <a:r>
              <a:rPr lang="en-US" altLang="zh-CN" sz="2200" b="1">
                <a:latin typeface="宋体" panose="02010600030101010101" pitchFamily="2" charset="-122"/>
              </a:rPr>
              <a:t>β∈(V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∪V</a:t>
            </a:r>
            <a:r>
              <a:rPr lang="en-US" altLang="zh-CN" sz="2200" b="1" baseline="-25000">
                <a:latin typeface="宋体" panose="02010600030101010101" pitchFamily="2" charset="-122"/>
              </a:rPr>
              <a:t>T</a:t>
            </a:r>
            <a:r>
              <a:rPr lang="en-US" altLang="zh-CN" sz="2200" b="1">
                <a:latin typeface="宋体" panose="02010600030101010101" pitchFamily="2" charset="-122"/>
              </a:rPr>
              <a:t>)</a:t>
            </a:r>
            <a:r>
              <a:rPr lang="en-US" altLang="zh-CN" sz="2200" b="1" baseline="30000">
                <a:latin typeface="宋体" panose="02010600030101010101" pitchFamily="2" charset="-122"/>
              </a:rPr>
              <a:t>*</a:t>
            </a:r>
            <a:endParaRPr lang="en-US" altLang="zh-CN" sz="2200" b="1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rgbClr val="CC3300"/>
                </a:solidFill>
                <a:latin typeface="宋体" panose="02010600030101010101" pitchFamily="2" charset="-122"/>
              </a:rPr>
              <a:t>型文法：</a:t>
            </a:r>
            <a:r>
              <a:rPr lang="zh-CN" altLang="en-US" sz="2200" b="1"/>
              <a:t>对任一产生式</a:t>
            </a:r>
            <a:r>
              <a:rPr lang="en-US" altLang="zh-CN" sz="2200" b="1">
                <a:latin typeface="宋体" panose="02010600030101010101" pitchFamily="2" charset="-122"/>
              </a:rPr>
              <a:t>α→β</a:t>
            </a:r>
            <a:r>
              <a:rPr lang="zh-CN" altLang="en-US" sz="2200" b="1">
                <a:latin typeface="宋体" panose="02010600030101010101" pitchFamily="2" charset="-122"/>
              </a:rPr>
              <a:t>，都有</a:t>
            </a:r>
            <a:r>
              <a:rPr lang="en-US" altLang="zh-CN" sz="2200" b="1">
                <a:latin typeface="宋体" panose="02010600030101010101" pitchFamily="2" charset="-122"/>
              </a:rPr>
              <a:t>|β|≥|α|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  (|α|</a:t>
            </a:r>
            <a:r>
              <a:rPr lang="zh-CN" altLang="en-US" sz="2200" b="1">
                <a:latin typeface="宋体" panose="02010600030101010101" pitchFamily="2" charset="-122"/>
              </a:rPr>
              <a:t>表示</a:t>
            </a:r>
            <a:r>
              <a:rPr lang="en-US" altLang="zh-CN" sz="2200" b="1">
                <a:latin typeface="宋体" panose="02010600030101010101" pitchFamily="2" charset="-122"/>
              </a:rPr>
              <a:t>α </a:t>
            </a:r>
            <a:r>
              <a:rPr lang="zh-CN" altLang="en-US" sz="2200" b="1">
                <a:latin typeface="宋体" panose="02010600030101010101" pitchFamily="2" charset="-122"/>
              </a:rPr>
              <a:t>串长</a:t>
            </a:r>
            <a:r>
              <a:rPr lang="en-US" altLang="zh-CN" sz="2200" b="1"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>
                <a:solidFill>
                  <a:srgbClr val="CC3300"/>
                </a:solidFill>
                <a:latin typeface="宋体" panose="02010600030101010101" pitchFamily="2" charset="-122"/>
              </a:rPr>
              <a:t>型文法：</a:t>
            </a:r>
            <a:r>
              <a:rPr lang="zh-CN" altLang="en-US" sz="2200" b="1"/>
              <a:t>对任一产生式</a:t>
            </a:r>
            <a:r>
              <a:rPr lang="en-US" altLang="zh-CN" sz="2200" b="1">
                <a:latin typeface="宋体" panose="02010600030101010101" pitchFamily="2" charset="-122"/>
              </a:rPr>
              <a:t>α→β</a:t>
            </a:r>
            <a:r>
              <a:rPr lang="zh-CN" altLang="en-US" sz="2200" b="1">
                <a:latin typeface="宋体" panose="02010600030101010101" pitchFamily="2" charset="-122"/>
              </a:rPr>
              <a:t>，都有</a:t>
            </a:r>
            <a:r>
              <a:rPr lang="en-US" altLang="zh-CN" sz="2200" b="1">
                <a:latin typeface="宋体" panose="02010600030101010101" pitchFamily="2" charset="-122"/>
              </a:rPr>
              <a:t>α∈V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CC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>
                <a:solidFill>
                  <a:srgbClr val="CC3300"/>
                </a:solidFill>
                <a:latin typeface="宋体" panose="02010600030101010101" pitchFamily="2" charset="-122"/>
              </a:rPr>
              <a:t>型文法：</a:t>
            </a:r>
            <a:r>
              <a:rPr lang="zh-CN" altLang="en-US" sz="2200" b="1"/>
              <a:t>任一产生式</a:t>
            </a:r>
            <a:r>
              <a:rPr lang="en-US" altLang="zh-CN" sz="2200" b="1">
                <a:latin typeface="宋体" panose="02010600030101010101" pitchFamily="2" charset="-122"/>
              </a:rPr>
              <a:t>α→β</a:t>
            </a:r>
            <a:r>
              <a:rPr lang="zh-CN" altLang="en-US" sz="2200" b="1">
                <a:latin typeface="宋体" panose="02010600030101010101" pitchFamily="2" charset="-122"/>
              </a:rPr>
              <a:t>的形式都为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（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</a:rPr>
              <a:t>） </a:t>
            </a:r>
            <a:r>
              <a:rPr lang="en-US" altLang="zh-CN" sz="2200" b="1">
                <a:latin typeface="宋体" panose="02010600030101010101" pitchFamily="2" charset="-122"/>
              </a:rPr>
              <a:t>A→aB</a:t>
            </a:r>
            <a:r>
              <a:rPr lang="zh-CN" altLang="zh-CN" sz="2200" b="1">
                <a:latin typeface="宋体" panose="02010600030101010101" pitchFamily="2" charset="-122"/>
              </a:rPr>
              <a:t>或</a:t>
            </a:r>
            <a:r>
              <a:rPr lang="en-US" altLang="zh-CN" sz="2200" b="1">
                <a:latin typeface="宋体" panose="02010600030101010101" pitchFamily="2" charset="-122"/>
              </a:rPr>
              <a:t>A→a</a:t>
            </a:r>
            <a:r>
              <a:rPr lang="zh-CN" altLang="en-US" sz="2200" b="1">
                <a:latin typeface="宋体" panose="02010600030101010101" pitchFamily="2" charset="-122"/>
              </a:rPr>
              <a:t>：</a:t>
            </a:r>
            <a:r>
              <a:rPr lang="en-US" altLang="zh-CN" sz="2200" b="1">
                <a:latin typeface="宋体" panose="02010600030101010101" pitchFamily="2" charset="-122"/>
              </a:rPr>
              <a:t>G</a:t>
            </a:r>
            <a:r>
              <a:rPr lang="zh-CN" altLang="en-US" sz="2200" b="1">
                <a:latin typeface="宋体" panose="02010600030101010101" pitchFamily="2" charset="-122"/>
              </a:rPr>
              <a:t>为右线性文法；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	   （</a:t>
            </a:r>
            <a:r>
              <a:rPr lang="en-US" altLang="zh-CN" sz="2200" b="1">
                <a:latin typeface="宋体" panose="02010600030101010101" pitchFamily="2" charset="-122"/>
              </a:rPr>
              <a:t>2</a:t>
            </a:r>
            <a:r>
              <a:rPr lang="zh-CN" altLang="en-US" sz="2200" b="1">
                <a:latin typeface="宋体" panose="02010600030101010101" pitchFamily="2" charset="-122"/>
              </a:rPr>
              <a:t>） </a:t>
            </a:r>
            <a:r>
              <a:rPr lang="en-US" altLang="zh-CN" sz="2200" b="1">
                <a:latin typeface="宋体" panose="02010600030101010101" pitchFamily="2" charset="-122"/>
              </a:rPr>
              <a:t>A→Ba</a:t>
            </a:r>
            <a:r>
              <a:rPr lang="zh-CN" altLang="zh-CN" sz="2200" b="1">
                <a:latin typeface="宋体" panose="02010600030101010101" pitchFamily="2" charset="-122"/>
              </a:rPr>
              <a:t>或</a:t>
            </a:r>
            <a:r>
              <a:rPr lang="en-US" altLang="zh-CN" sz="2200" b="1">
                <a:latin typeface="宋体" panose="02010600030101010101" pitchFamily="2" charset="-122"/>
              </a:rPr>
              <a:t>A→a</a:t>
            </a:r>
            <a:r>
              <a:rPr lang="zh-CN" altLang="en-US" sz="2200" b="1">
                <a:latin typeface="宋体" panose="02010600030101010101" pitchFamily="2" charset="-122"/>
              </a:rPr>
              <a:t>：</a:t>
            </a:r>
            <a:r>
              <a:rPr lang="en-US" altLang="zh-CN" sz="2200" b="1">
                <a:latin typeface="宋体" panose="02010600030101010101" pitchFamily="2" charset="-122"/>
              </a:rPr>
              <a:t>G</a:t>
            </a:r>
            <a:r>
              <a:rPr lang="zh-CN" altLang="en-US" sz="2200" b="1">
                <a:latin typeface="宋体" panose="02010600030101010101" pitchFamily="2" charset="-122"/>
              </a:rPr>
              <a:t>为左线性文法； （都为</a:t>
            </a:r>
            <a:r>
              <a:rPr lang="en-US" altLang="zh-CN" sz="2200" b="1">
                <a:latin typeface="宋体" panose="02010600030101010101" pitchFamily="2" charset="-122"/>
              </a:rPr>
              <a:t>3</a:t>
            </a:r>
            <a:r>
              <a:rPr lang="zh-CN" altLang="en-US" sz="2200" b="1">
                <a:latin typeface="宋体" panose="02010600030101010101" pitchFamily="2" charset="-122"/>
              </a:rPr>
              <a:t>型文法）	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其中</a:t>
            </a:r>
            <a:r>
              <a:rPr lang="en-US" altLang="zh-CN" sz="2200" b="1">
                <a:latin typeface="宋体" panose="02010600030101010101" pitchFamily="2" charset="-122"/>
              </a:rPr>
              <a:t>A∈V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 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  <a:r>
              <a:rPr lang="en-US" altLang="zh-CN" sz="2200" b="1">
                <a:latin typeface="宋体" panose="02010600030101010101" pitchFamily="2" charset="-122"/>
              </a:rPr>
              <a:t>B∈V</a:t>
            </a:r>
            <a:r>
              <a:rPr lang="en-US" altLang="zh-CN" sz="2200" b="1" baseline="-25000">
                <a:latin typeface="宋体" panose="02010600030101010101" pitchFamily="2" charset="-122"/>
              </a:rPr>
              <a:t>N</a:t>
            </a:r>
            <a:r>
              <a:rPr lang="en-US" altLang="zh-CN" sz="2200" b="1">
                <a:latin typeface="宋体" panose="02010600030101010101" pitchFamily="2" charset="-122"/>
              </a:rPr>
              <a:t> 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  <a:r>
              <a:rPr lang="en-US" altLang="zh-CN" sz="2200" b="1">
                <a:latin typeface="宋体" panose="02010600030101010101" pitchFamily="2" charset="-122"/>
              </a:rPr>
              <a:t>a∈V</a:t>
            </a:r>
            <a:r>
              <a:rPr lang="en-US" altLang="zh-CN" sz="2200" b="1" baseline="-25000">
                <a:latin typeface="宋体" panose="02010600030101010101" pitchFamily="2" charset="-122"/>
              </a:rPr>
              <a:t>T </a:t>
            </a:r>
            <a:r>
              <a:rPr lang="en-US" altLang="zh-CN" sz="2200" b="1" baseline="30000">
                <a:latin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F859324D-4FF0-447F-9932-B7CE9DDDD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1B467-142D-44DA-81B4-73CFCF06D21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71F20FE-CF2F-42CE-A186-E85666517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CC3300"/>
                </a:solidFill>
              </a:rPr>
              <a:t>四类</a:t>
            </a:r>
            <a:r>
              <a:rPr lang="zh-CN" altLang="en-US" sz="3200" b="1"/>
              <a:t>文法</a:t>
            </a:r>
            <a:r>
              <a:rPr lang="zh-CN" altLang="en-US" sz="3200" b="1">
                <a:solidFill>
                  <a:srgbClr val="CC3300"/>
                </a:solidFill>
              </a:rPr>
              <a:t>之间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0033CC"/>
                </a:solidFill>
              </a:rPr>
              <a:t>逐级</a:t>
            </a:r>
            <a:r>
              <a:rPr lang="zh-CN" altLang="en-US" sz="3200" b="1"/>
              <a:t>“</a:t>
            </a:r>
            <a:r>
              <a:rPr lang="zh-CN" altLang="en-US" sz="3200" b="1">
                <a:solidFill>
                  <a:srgbClr val="CC3300"/>
                </a:solidFill>
              </a:rPr>
              <a:t>包含</a:t>
            </a:r>
            <a:r>
              <a:rPr lang="zh-CN" altLang="en-US" sz="3200" b="1"/>
              <a:t>”</a:t>
            </a:r>
            <a:r>
              <a:rPr lang="zh-CN" altLang="en-US" sz="3200" b="1">
                <a:solidFill>
                  <a:srgbClr val="0033CC"/>
                </a:solidFill>
              </a:rPr>
              <a:t>关系</a:t>
            </a:r>
            <a:endParaRPr lang="zh-CN" altLang="en-US" sz="3200" b="1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EFFE7DE3-A229-4837-B0FE-8051FE414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L</a:t>
            </a:r>
            <a:r>
              <a:rPr lang="en-US" altLang="zh-CN" b="1" baseline="-25000"/>
              <a:t>3</a:t>
            </a:r>
            <a:r>
              <a:rPr lang="zh-CN" altLang="en-US" b="1"/>
              <a:t>（</a:t>
            </a:r>
            <a:r>
              <a:rPr lang="en-US" altLang="zh-CN" b="1"/>
              <a:t>T</a:t>
            </a:r>
            <a:r>
              <a:rPr lang="en-US" altLang="zh-CN" b="1" baseline="-25000"/>
              <a:t>3</a:t>
            </a:r>
            <a:r>
              <a:rPr lang="zh-CN" altLang="en-US" b="1"/>
              <a:t>）</a:t>
            </a:r>
            <a:r>
              <a:rPr lang="zh-CN" altLang="en-US" b="1">
                <a:sym typeface="Symbol" panose="05050102010706020507" pitchFamily="18" charset="2"/>
              </a:rPr>
              <a:t></a:t>
            </a:r>
            <a:r>
              <a:rPr lang="zh-CN" altLang="en-US" b="1"/>
              <a:t> </a:t>
            </a:r>
            <a:r>
              <a:rPr lang="en-US" altLang="zh-CN" b="1"/>
              <a:t>L</a:t>
            </a:r>
            <a:r>
              <a:rPr lang="en-US" altLang="zh-CN" b="1" baseline="-25000"/>
              <a:t>2</a:t>
            </a:r>
            <a:r>
              <a:rPr lang="zh-CN" altLang="en-US" b="1"/>
              <a:t>（</a:t>
            </a:r>
            <a:r>
              <a:rPr lang="en-US" altLang="zh-CN" b="1"/>
              <a:t>T</a:t>
            </a:r>
            <a:r>
              <a:rPr lang="en-US" altLang="zh-CN" b="1" baseline="-25000"/>
              <a:t>2</a:t>
            </a:r>
            <a:r>
              <a:rPr lang="zh-CN" altLang="en-US" b="1"/>
              <a:t>）</a:t>
            </a:r>
            <a:r>
              <a:rPr lang="zh-CN" altLang="en-US" b="1">
                <a:sym typeface="Symbol" panose="05050102010706020507" pitchFamily="18" charset="2"/>
              </a:rPr>
              <a:t></a:t>
            </a:r>
            <a:r>
              <a:rPr lang="zh-CN" altLang="en-US" b="1"/>
              <a:t> </a:t>
            </a:r>
            <a:r>
              <a:rPr lang="en-US" altLang="zh-CN" b="1"/>
              <a:t>L</a:t>
            </a:r>
            <a:r>
              <a:rPr lang="en-US" altLang="zh-CN" b="1" baseline="-25000"/>
              <a:t>1</a:t>
            </a:r>
            <a:r>
              <a:rPr lang="zh-CN" altLang="en-US" b="1"/>
              <a:t>（</a:t>
            </a: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r>
              <a:rPr lang="zh-CN" altLang="en-US" b="1"/>
              <a:t>）</a:t>
            </a:r>
            <a:r>
              <a:rPr lang="zh-CN" altLang="en-US" b="1">
                <a:sym typeface="Symbol" panose="05050102010706020507" pitchFamily="18" charset="2"/>
              </a:rPr>
              <a:t></a:t>
            </a:r>
            <a:r>
              <a:rPr lang="zh-CN" altLang="en-US" b="1"/>
              <a:t> </a:t>
            </a:r>
            <a:r>
              <a:rPr lang="en-US" altLang="zh-CN" b="1"/>
              <a:t>L</a:t>
            </a:r>
            <a:r>
              <a:rPr lang="en-US" altLang="zh-CN" b="1" baseline="-25000"/>
              <a:t>0</a:t>
            </a:r>
            <a:r>
              <a:rPr lang="zh-CN" altLang="en-US" b="1"/>
              <a:t>（</a:t>
            </a:r>
            <a:r>
              <a:rPr lang="en-US" altLang="zh-CN" b="1"/>
              <a:t>T</a:t>
            </a:r>
            <a:r>
              <a:rPr lang="en-US" altLang="zh-CN" b="1" baseline="-25000"/>
              <a:t>0</a:t>
            </a:r>
            <a:r>
              <a:rPr lang="zh-CN" altLang="en-US" b="1"/>
              <a:t>）</a:t>
            </a:r>
            <a:r>
              <a:rPr lang="zh-CN" altLang="en-US"/>
              <a:t> </a:t>
            </a:r>
            <a:endParaRPr lang="zh-CN" altLang="en-US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b="1">
              <a:solidFill>
                <a:srgbClr val="CC3300"/>
              </a:solidFill>
            </a:endParaRP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910204AB-34C1-4CC2-8501-B4614CE1711D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420938"/>
            <a:ext cx="4824412" cy="2620962"/>
            <a:chOff x="1248" y="1632"/>
            <a:chExt cx="3408" cy="1968"/>
          </a:xfrm>
        </p:grpSpPr>
        <p:sp>
          <p:nvSpPr>
            <p:cNvPr id="19464" name="Oval 5">
              <a:extLst>
                <a:ext uri="{FF2B5EF4-FFF2-40B4-BE49-F238E27FC236}">
                  <a16:creationId xmlns:a16="http://schemas.microsoft.com/office/drawing/2014/main" id="{8692D388-4910-468C-8E29-674DA095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32"/>
              <a:ext cx="3408" cy="1968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9465" name="Group 6">
              <a:extLst>
                <a:ext uri="{FF2B5EF4-FFF2-40B4-BE49-F238E27FC236}">
                  <a16:creationId xmlns:a16="http://schemas.microsoft.com/office/drawing/2014/main" id="{9BF6CA25-9BD2-44C3-9EBF-D867EBC84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20"/>
              <a:ext cx="3024" cy="1632"/>
              <a:chOff x="1440" y="1920"/>
              <a:chExt cx="3024" cy="1632"/>
            </a:xfrm>
          </p:grpSpPr>
          <p:sp>
            <p:nvSpPr>
              <p:cNvPr id="19468" name="Oval 7">
                <a:extLst>
                  <a:ext uri="{FF2B5EF4-FFF2-40B4-BE49-F238E27FC236}">
                    <a16:creationId xmlns:a16="http://schemas.microsoft.com/office/drawing/2014/main" id="{29B9E688-628C-4850-BEC1-9A943D06F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3024" cy="16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69" name="Oval 8">
                <a:extLst>
                  <a:ext uri="{FF2B5EF4-FFF2-40B4-BE49-F238E27FC236}">
                    <a16:creationId xmlns:a16="http://schemas.microsoft.com/office/drawing/2014/main" id="{C0AAC92B-52C3-49CA-907B-80D6A9DAF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2430" cy="105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70" name="Oval 9">
                <a:extLst>
                  <a:ext uri="{FF2B5EF4-FFF2-40B4-BE49-F238E27FC236}">
                    <a16:creationId xmlns:a16="http://schemas.microsoft.com/office/drawing/2014/main" id="{86C94522-69BB-4B1A-89B2-5C3AEA12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1512" cy="52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71" name="Text Box 10">
                <a:extLst>
                  <a:ext uri="{FF2B5EF4-FFF2-40B4-BE49-F238E27FC236}">
                    <a16:creationId xmlns:a16="http://schemas.microsoft.com/office/drawing/2014/main" id="{AA39A09F-7294-437A-A32F-62EFF31C1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" y="2496"/>
                <a:ext cx="1025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型语言</a:t>
                </a:r>
              </a:p>
            </p:txBody>
          </p:sp>
          <p:sp>
            <p:nvSpPr>
              <p:cNvPr id="19472" name="Text Box 11">
                <a:extLst>
                  <a:ext uri="{FF2B5EF4-FFF2-40B4-BE49-F238E27FC236}">
                    <a16:creationId xmlns:a16="http://schemas.microsoft.com/office/drawing/2014/main" id="{43EFC0CF-A839-4E67-9813-F2EF39FB4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7" y="1920"/>
                <a:ext cx="98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型语言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66" name="Text Box 12">
              <a:extLst>
                <a:ext uri="{FF2B5EF4-FFF2-40B4-BE49-F238E27FC236}">
                  <a16:creationId xmlns:a16="http://schemas.microsoft.com/office/drawing/2014/main" id="{F3F53253-B991-4C2A-8FA8-B1204B5CD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32"/>
              <a:ext cx="96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型语言</a:t>
              </a:r>
            </a:p>
          </p:txBody>
        </p:sp>
        <p:sp>
          <p:nvSpPr>
            <p:cNvPr id="19467" name="Text Box 13">
              <a:extLst>
                <a:ext uri="{FF2B5EF4-FFF2-40B4-BE49-F238E27FC236}">
                  <a16:creationId xmlns:a16="http://schemas.microsoft.com/office/drawing/2014/main" id="{25C18247-DD09-4186-A1FE-E3EAF742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28"/>
              <a:ext cx="8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型语言</a:t>
              </a:r>
            </a:p>
          </p:txBody>
        </p:sp>
      </p:grpSp>
      <p:sp>
        <p:nvSpPr>
          <p:cNvPr id="19462" name="Text Box 14">
            <a:extLst>
              <a:ext uri="{FF2B5EF4-FFF2-40B4-BE49-F238E27FC236}">
                <a16:creationId xmlns:a16="http://schemas.microsoft.com/office/drawing/2014/main" id="{813BDCBE-7640-4550-8F2F-87656B34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63087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9463" name="Text Box 15">
            <a:extLst>
              <a:ext uri="{FF2B5EF4-FFF2-40B4-BE49-F238E27FC236}">
                <a16:creationId xmlns:a16="http://schemas.microsoft.com/office/drawing/2014/main" id="{CD4EC0ED-1D2B-4AD8-9917-B440E2B57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8424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上述定义的</a:t>
            </a:r>
            <a:r>
              <a:rPr kumimoji="1" lang="en-US" altLang="zh-CN" sz="2400" b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0">
                <a:latin typeface="Times New Roman" panose="02020603050405020304" pitchFamily="18" charset="0"/>
              </a:rPr>
              <a:t>类文法在描述语法的能力上是从</a:t>
            </a:r>
            <a:r>
              <a:rPr kumimoji="1" lang="en-US" altLang="zh-CN" sz="2400" b="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0">
                <a:latin typeface="Times New Roman" panose="02020603050405020304" pitchFamily="18" charset="0"/>
              </a:rPr>
              <a:t>型开始依次减弱（但规则的限制逐步增强）。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D646CA63-0C56-45A4-BE68-60A6BAB5FD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806368-F4FC-4C12-B1ED-FFC6C963BBB5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B581BBF-7F01-49AD-A91F-C52FE9457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>
                <a:latin typeface="Arial Unicode MS" pitchFamily="34" charset="-122"/>
                <a:ea typeface="Arial Unicode MS" pitchFamily="34" charset="-122"/>
              </a:rPr>
              <a:t>第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4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</a:rPr>
              <a:t>章  词法分析</a:t>
            </a:r>
            <a:endParaRPr kumimoji="1" lang="zh-CN" altLang="en-US" b="1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1021623-7B07-4969-8C66-4C946476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82296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</a:rPr>
              <a:t>１．词法分析器的设计技术，即有穷状态自动机技术和正则式技术．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</a:rPr>
              <a:t>２．正则文法、正则式、非确定的有穷状态自动机（</a:t>
            </a:r>
            <a:r>
              <a:rPr kumimoji="1" lang="en-US" altLang="zh-CN" sz="3200" b="0">
                <a:latin typeface="宋体" panose="02010600030101010101" pitchFamily="2" charset="-122"/>
              </a:rPr>
              <a:t>NFA</a:t>
            </a:r>
            <a:r>
              <a:rPr kumimoji="1" lang="zh-CN" altLang="en-US" sz="3200" b="0">
                <a:latin typeface="宋体" panose="02010600030101010101" pitchFamily="2" charset="-122"/>
              </a:rPr>
              <a:t>）、确定的有穷状态自动机（</a:t>
            </a:r>
            <a:r>
              <a:rPr kumimoji="1" lang="en-US" altLang="zh-CN" sz="3200" b="0">
                <a:latin typeface="宋体" panose="02010600030101010101" pitchFamily="2" charset="-122"/>
              </a:rPr>
              <a:t>DFA</a:t>
            </a:r>
            <a:r>
              <a:rPr kumimoji="1" lang="zh-CN" altLang="en-US" sz="3200" b="0">
                <a:latin typeface="宋体" panose="02010600030101010101" pitchFamily="2" charset="-122"/>
              </a:rPr>
              <a:t>）之间的等价性及相互变换的方法。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19412BFB-B7BF-4A76-9A22-844A2E4D4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3CB1CF-2625-4322-94F1-CE94555FA7F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2BFEF1C-A01E-4F0B-83E0-A1D79233C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572500" cy="4321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解： </a:t>
            </a:r>
            <a:r>
              <a:rPr lang="en-US" altLang="zh-CN" sz="2400" b="1">
                <a:latin typeface="宋体" panose="02010600030101010101" pitchFamily="2" charset="-122"/>
              </a:rPr>
              <a:t>NFA M</a:t>
            </a:r>
            <a:r>
              <a:rPr lang="zh-CN" altLang="en-US" sz="2400" b="1">
                <a:latin typeface="宋体" panose="02010600030101010101" pitchFamily="2" charset="-122"/>
              </a:rPr>
              <a:t>构造如下：</a:t>
            </a:r>
          </a:p>
          <a:p>
            <a:pPr eaLnBrk="1" hangingPunct="1">
              <a:lnSpc>
                <a:spcPct val="130000"/>
              </a:lnSpc>
            </a:pPr>
            <a:endParaRPr lang="en-US" altLang="zh-CN" sz="21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3B425A2D-E3DE-499D-9A4A-5BD7C891D41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76475"/>
            <a:ext cx="4681538" cy="2967038"/>
            <a:chOff x="1156" y="1434"/>
            <a:chExt cx="3334" cy="1930"/>
          </a:xfrm>
        </p:grpSpPr>
        <p:sp>
          <p:nvSpPr>
            <p:cNvPr id="22535" name="AutoShape 4">
              <a:extLst>
                <a:ext uri="{FF2B5EF4-FFF2-40B4-BE49-F238E27FC236}">
                  <a16:creationId xmlns:a16="http://schemas.microsoft.com/office/drawing/2014/main" id="{60E22446-E736-4EF3-9CE1-A8CE8283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53"/>
              <a:ext cx="514" cy="221"/>
            </a:xfrm>
            <a:prstGeom prst="rightArrow">
              <a:avLst>
                <a:gd name="adj1" fmla="val 50000"/>
                <a:gd name="adj2" fmla="val 581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36" name="Oval 5">
              <a:extLst>
                <a:ext uri="{FF2B5EF4-FFF2-40B4-BE49-F238E27FC236}">
                  <a16:creationId xmlns:a16="http://schemas.microsoft.com/office/drawing/2014/main" id="{4C51B8D5-C96A-420B-A095-78E761D0B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436"/>
              <a:ext cx="620" cy="497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37" name="Text Box 6">
              <a:extLst>
                <a:ext uri="{FF2B5EF4-FFF2-40B4-BE49-F238E27FC236}">
                  <a16:creationId xmlns:a16="http://schemas.microsoft.com/office/drawing/2014/main" id="{60A8481F-CECB-4AE3-94E2-D6020268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570"/>
              <a:ext cx="51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Line 7">
              <a:extLst>
                <a:ext uri="{FF2B5EF4-FFF2-40B4-BE49-F238E27FC236}">
                  <a16:creationId xmlns:a16="http://schemas.microsoft.com/office/drawing/2014/main" id="{ADAD45CE-07A2-40FF-B15D-D877593AA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43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8">
              <a:extLst>
                <a:ext uri="{FF2B5EF4-FFF2-40B4-BE49-F238E27FC236}">
                  <a16:creationId xmlns:a16="http://schemas.microsoft.com/office/drawing/2014/main" id="{5C39F9F5-2214-40E3-A11A-3C093B0A9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43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>
              <a:extLst>
                <a:ext uri="{FF2B5EF4-FFF2-40B4-BE49-F238E27FC236}">
                  <a16:creationId xmlns:a16="http://schemas.microsoft.com/office/drawing/2014/main" id="{AABA2F4A-7B33-4E92-85B9-0BD4CD404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722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Oval 10">
              <a:extLst>
                <a:ext uri="{FF2B5EF4-FFF2-40B4-BE49-F238E27FC236}">
                  <a16:creationId xmlns:a16="http://schemas.microsoft.com/office/drawing/2014/main" id="{397F9480-6A2C-4C01-A7BE-BF275A20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434"/>
              <a:ext cx="635" cy="63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2" name="Oval 11">
              <a:extLst>
                <a:ext uri="{FF2B5EF4-FFF2-40B4-BE49-F238E27FC236}">
                  <a16:creationId xmlns:a16="http://schemas.microsoft.com/office/drawing/2014/main" id="{F46ACF9F-0F13-4FF5-8696-FD6F1A07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525"/>
              <a:ext cx="453" cy="476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3" name="Line 12">
              <a:extLst>
                <a:ext uri="{FF2B5EF4-FFF2-40B4-BE49-F238E27FC236}">
                  <a16:creationId xmlns:a16="http://schemas.microsoft.com/office/drawing/2014/main" id="{8B0817A5-AB9D-4AD9-AD6C-FB6FF624F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45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3">
              <a:extLst>
                <a:ext uri="{FF2B5EF4-FFF2-40B4-BE49-F238E27FC236}">
                  <a16:creationId xmlns:a16="http://schemas.microsoft.com/office/drawing/2014/main" id="{302A85E2-A4D4-4460-9455-49E5A55B3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45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Oval 14">
              <a:extLst>
                <a:ext uri="{FF2B5EF4-FFF2-40B4-BE49-F238E27FC236}">
                  <a16:creationId xmlns:a16="http://schemas.microsoft.com/office/drawing/2014/main" id="{FCCA732C-56D2-447B-A987-B1102942E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442"/>
              <a:ext cx="575" cy="489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A</a:t>
              </a:r>
            </a:p>
          </p:txBody>
        </p:sp>
        <p:cxnSp>
          <p:nvCxnSpPr>
            <p:cNvPr id="22546" name="AutoShape 15">
              <a:extLst>
                <a:ext uri="{FF2B5EF4-FFF2-40B4-BE49-F238E27FC236}">
                  <a16:creationId xmlns:a16="http://schemas.microsoft.com/office/drawing/2014/main" id="{4836B359-EB6A-4ECE-A056-1F038065DAA6}"/>
                </a:ext>
              </a:extLst>
            </p:cNvPr>
            <p:cNvCxnSpPr>
              <a:cxnSpLocks noChangeShapeType="1"/>
              <a:stCxn id="22536" idx="4"/>
              <a:endCxn id="22545" idx="2"/>
            </p:cNvCxnSpPr>
            <p:nvPr/>
          </p:nvCxnSpPr>
          <p:spPr bwMode="auto">
            <a:xfrm rot="16200000" flipH="1">
              <a:off x="1834" y="2079"/>
              <a:ext cx="754" cy="461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16">
              <a:extLst>
                <a:ext uri="{FF2B5EF4-FFF2-40B4-BE49-F238E27FC236}">
                  <a16:creationId xmlns:a16="http://schemas.microsoft.com/office/drawing/2014/main" id="{9FC13091-22D3-47E7-9831-FDEEEFF162E9}"/>
                </a:ext>
              </a:extLst>
            </p:cNvPr>
            <p:cNvCxnSpPr>
              <a:cxnSpLocks noChangeShapeType="1"/>
              <a:stCxn id="22545" idx="6"/>
              <a:endCxn id="22541" idx="4"/>
            </p:cNvCxnSpPr>
            <p:nvPr/>
          </p:nvCxnSpPr>
          <p:spPr bwMode="auto">
            <a:xfrm flipV="1">
              <a:off x="3016" y="2069"/>
              <a:ext cx="636" cy="618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8" name="Text Box 17">
              <a:extLst>
                <a:ext uri="{FF2B5EF4-FFF2-40B4-BE49-F238E27FC236}">
                  <a16:creationId xmlns:a16="http://schemas.microsoft.com/office/drawing/2014/main" id="{48B0C5A5-A41C-47B5-A88F-6097C6185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251"/>
              <a:ext cx="65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1~9</a:t>
              </a:r>
            </a:p>
          </p:txBody>
        </p:sp>
        <p:sp>
          <p:nvSpPr>
            <p:cNvPr id="22549" name="Text Box 18">
              <a:extLst>
                <a:ext uri="{FF2B5EF4-FFF2-40B4-BE49-F238E27FC236}">
                  <a16:creationId xmlns:a16="http://schemas.microsoft.com/office/drawing/2014/main" id="{AB060B90-1FB6-442E-AB82-9DD19C36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387"/>
              <a:ext cx="9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0,2,4,6,8</a:t>
              </a:r>
            </a:p>
          </p:txBody>
        </p:sp>
        <p:sp>
          <p:nvSpPr>
            <p:cNvPr id="22550" name="Text Box 19">
              <a:extLst>
                <a:ext uri="{FF2B5EF4-FFF2-40B4-BE49-F238E27FC236}">
                  <a16:creationId xmlns:a16="http://schemas.microsoft.com/office/drawing/2014/main" id="{1C78F293-1ED9-44B3-8EF0-9EE4B59E3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439"/>
              <a:ext cx="75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2,4,6,8</a:t>
              </a:r>
            </a:p>
          </p:txBody>
        </p:sp>
        <p:sp>
          <p:nvSpPr>
            <p:cNvPr id="22551" name="Text Box 20">
              <a:extLst>
                <a:ext uri="{FF2B5EF4-FFF2-40B4-BE49-F238E27FC236}">
                  <a16:creationId xmlns:a16="http://schemas.microsoft.com/office/drawing/2014/main" id="{E4CD5394-E313-4346-87E4-BE89182F1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90" y="3067"/>
              <a:ext cx="89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0~9</a:t>
              </a:r>
            </a:p>
          </p:txBody>
        </p:sp>
        <p:sp>
          <p:nvSpPr>
            <p:cNvPr id="22552" name="Text Box 21">
              <a:extLst>
                <a:ext uri="{FF2B5EF4-FFF2-40B4-BE49-F238E27FC236}">
                  <a16:creationId xmlns:a16="http://schemas.microsoft.com/office/drawing/2014/main" id="{86085365-8C97-475A-93C3-88E2E89B4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616"/>
              <a:ext cx="31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2553" name="AutoShape 22">
              <a:extLst>
                <a:ext uri="{FF2B5EF4-FFF2-40B4-BE49-F238E27FC236}">
                  <a16:creationId xmlns:a16="http://schemas.microsoft.com/office/drawing/2014/main" id="{A5F9598E-AB63-4FA3-BF73-7CB08C5231D9}"/>
                </a:ext>
              </a:extLst>
            </p:cNvPr>
            <p:cNvCxnSpPr>
              <a:cxnSpLocks noChangeShapeType="1"/>
              <a:stCxn id="22545" idx="3"/>
              <a:endCxn id="22545" idx="5"/>
            </p:cNvCxnSpPr>
            <p:nvPr/>
          </p:nvCxnSpPr>
          <p:spPr bwMode="auto">
            <a:xfrm rot="16200000" flipH="1">
              <a:off x="2728" y="2656"/>
              <a:ext cx="1" cy="407"/>
            </a:xfrm>
            <a:prstGeom prst="curvedConnector3">
              <a:avLst>
                <a:gd name="adj1" fmla="val 2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3" name="Text Box 23">
            <a:extLst>
              <a:ext uri="{FF2B5EF4-FFF2-40B4-BE49-F238E27FC236}">
                <a16:creationId xmlns:a16="http://schemas.microsoft.com/office/drawing/2014/main" id="{D65F5D6C-208C-4AB7-9BCC-CDAB1B20C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42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  <a:r>
              <a:rPr lang="zh-CN" altLang="zh-CN" sz="2400">
                <a:latin typeface="宋体" panose="02010600030101010101" pitchFamily="2" charset="-122"/>
              </a:rPr>
              <a:t>构造</a:t>
            </a:r>
            <a:r>
              <a:rPr lang="en-US" altLang="zh-CN" sz="2400">
                <a:latin typeface="宋体" panose="02010600030101010101" pitchFamily="2" charset="-122"/>
              </a:rPr>
              <a:t>NFA</a:t>
            </a:r>
            <a:r>
              <a:rPr lang="zh-CN" altLang="en-US" sz="2400">
                <a:latin typeface="宋体" panose="02010600030101010101" pitchFamily="2" charset="-122"/>
              </a:rPr>
              <a:t>，识别语言</a:t>
            </a:r>
            <a:r>
              <a:rPr lang="en-US" altLang="zh-CN" sz="2400">
                <a:latin typeface="宋体" panose="02010600030101010101" pitchFamily="2" charset="-122"/>
              </a:rPr>
              <a:t>{x | x</a:t>
            </a:r>
            <a:r>
              <a:rPr lang="zh-CN" altLang="en-US" sz="2400">
                <a:latin typeface="宋体" panose="02010600030101010101" pitchFamily="2" charset="-122"/>
              </a:rPr>
              <a:t>为非负偶整数，不允许</a:t>
            </a:r>
            <a:r>
              <a:rPr lang="en-US" altLang="zh-CN" sz="24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开头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05880" name="Text Box 24">
            <a:extLst>
              <a:ext uri="{FF2B5EF4-FFF2-40B4-BE49-F238E27FC236}">
                <a16:creationId xmlns:a16="http://schemas.microsoft.com/office/drawing/2014/main" id="{F9D4AE3A-F87D-48C4-9D38-556555DC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2071688"/>
            <a:ext cx="399573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对应正规文法：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S→D</a:t>
            </a:r>
            <a:r>
              <a:rPr kumimoji="1" lang="en-US" altLang="zh-CN" sz="2000" baseline="-25000"/>
              <a:t>1</a:t>
            </a:r>
            <a:r>
              <a:rPr kumimoji="1" lang="en-US" altLang="zh-CN" sz="2000"/>
              <a:t> A | 2 | 4 | 6 |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 </a:t>
            </a:r>
            <a:r>
              <a:rPr kumimoji="1" lang="en-US" altLang="zh-CN" sz="2000"/>
              <a:t>D</a:t>
            </a:r>
            <a:r>
              <a:rPr kumimoji="1" lang="en-US" altLang="zh-CN" sz="2000" baseline="-25000"/>
              <a:t>1</a:t>
            </a:r>
            <a:r>
              <a:rPr kumimoji="1" lang="en-US" altLang="zh-CN" sz="2000"/>
              <a:t> →1 | 2 | 3 | 4 | 5 | 6 | 7 | 8 |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 A→</a:t>
            </a:r>
            <a:r>
              <a:rPr kumimoji="1" lang="en-US" altLang="zh-CN" sz="2000">
                <a:solidFill>
                  <a:srgbClr val="CC3300"/>
                </a:solidFill>
              </a:rPr>
              <a:t>D</a:t>
            </a:r>
            <a:r>
              <a:rPr kumimoji="1" lang="en-US" altLang="zh-CN" sz="2000" baseline="-25000">
                <a:solidFill>
                  <a:srgbClr val="CC3300"/>
                </a:solidFill>
              </a:rPr>
              <a:t>1</a:t>
            </a:r>
            <a:r>
              <a:rPr kumimoji="1" lang="en-US" altLang="zh-CN" sz="2000">
                <a:solidFill>
                  <a:srgbClr val="CC3300"/>
                </a:solidFill>
              </a:rPr>
              <a:t>A | 0A</a:t>
            </a:r>
            <a:r>
              <a:rPr kumimoji="1" lang="en-US" altLang="zh-CN" sz="2000"/>
              <a:t>|</a:t>
            </a:r>
            <a:r>
              <a:rPr kumimoji="1" lang="en-US" altLang="zh-CN" sz="2000" b="0"/>
              <a:t> </a:t>
            </a:r>
            <a:r>
              <a:rPr kumimoji="1" lang="en-US" altLang="zh-CN" sz="2000"/>
              <a:t>0 | 2 | 4 | 6 | 8</a:t>
            </a:r>
            <a:endParaRPr kumimoji="1" lang="en-US" altLang="zh-CN" sz="2000" b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81778961-B399-4309-B508-60A542B9A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32EBFD-82C3-47EA-AA10-5A38DE4958B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2279A4C-784D-42D0-A9BB-2EEAD7FDF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3887788"/>
          </a:xfrm>
        </p:spPr>
        <p:txBody>
          <a:bodyPr/>
          <a:lstStyle/>
          <a:p>
            <a:pPr eaLnBrk="1" hangingPunct="1"/>
            <a:r>
              <a:rPr lang="zh-CN" altLang="en-US" sz="2400" b="1"/>
              <a:t>例</a:t>
            </a:r>
            <a:r>
              <a:rPr lang="en-US" altLang="zh-CN" sz="2400" b="1"/>
              <a:t>2</a:t>
            </a:r>
            <a:r>
              <a:rPr lang="zh-CN" altLang="en-US" sz="2400" b="1"/>
              <a:t>：识别由偶数个</a:t>
            </a:r>
            <a:r>
              <a:rPr lang="en-US" altLang="zh-CN" sz="2400" b="1"/>
              <a:t>0</a:t>
            </a:r>
            <a:r>
              <a:rPr lang="zh-CN" altLang="en-US" sz="2400" b="1"/>
              <a:t>和偶数个</a:t>
            </a:r>
            <a:r>
              <a:rPr lang="en-US" altLang="zh-CN" sz="2400" b="1"/>
              <a:t>1</a:t>
            </a:r>
            <a:r>
              <a:rPr lang="zh-CN" altLang="en-US" sz="2400" b="1"/>
              <a:t>组成的串 。</a:t>
            </a:r>
          </a:p>
          <a:p>
            <a:pPr eaLnBrk="1" hangingPunct="1"/>
            <a:r>
              <a:rPr lang="zh-CN" altLang="en-US" sz="2400" b="1"/>
              <a:t>解：构造</a:t>
            </a:r>
            <a:r>
              <a:rPr lang="en-US" altLang="zh-CN" sz="2400" b="1"/>
              <a:t>FA</a:t>
            </a:r>
            <a:r>
              <a:rPr lang="zh-CN" altLang="en-US" sz="2400" b="1"/>
              <a:t>的状态转换图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8F55F0DC-FD81-4DF7-8360-C23A436B5E6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628775"/>
            <a:ext cx="3924300" cy="2808288"/>
            <a:chOff x="3288" y="2750"/>
            <a:chExt cx="2472" cy="1769"/>
          </a:xfrm>
        </p:grpSpPr>
        <p:sp>
          <p:nvSpPr>
            <p:cNvPr id="24582" name="Text Box 4">
              <a:extLst>
                <a:ext uri="{FF2B5EF4-FFF2-40B4-BE49-F238E27FC236}">
                  <a16:creationId xmlns:a16="http://schemas.microsoft.com/office/drawing/2014/main" id="{BA6E5FA1-8A0E-48DE-B2F2-72A19188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49"/>
              <a:ext cx="58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4583" name="Group 5">
              <a:extLst>
                <a:ext uri="{FF2B5EF4-FFF2-40B4-BE49-F238E27FC236}">
                  <a16:creationId xmlns:a16="http://schemas.microsoft.com/office/drawing/2014/main" id="{866D0168-C14E-4405-AFAF-074A626BB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750"/>
              <a:ext cx="2172" cy="1769"/>
              <a:chOff x="3310" y="2750"/>
              <a:chExt cx="2172" cy="1769"/>
            </a:xfrm>
          </p:grpSpPr>
          <p:grpSp>
            <p:nvGrpSpPr>
              <p:cNvPr id="24584" name="Group 6">
                <a:extLst>
                  <a:ext uri="{FF2B5EF4-FFF2-40B4-BE49-F238E27FC236}">
                    <a16:creationId xmlns:a16="http://schemas.microsoft.com/office/drawing/2014/main" id="{EC90BD4E-2026-4F53-BAF0-66ED260675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3344"/>
                <a:ext cx="585" cy="530"/>
                <a:chOff x="5652" y="7860"/>
                <a:chExt cx="720" cy="630"/>
              </a:xfrm>
            </p:grpSpPr>
            <p:sp>
              <p:nvSpPr>
                <p:cNvPr id="24617" name="Arc 7">
                  <a:extLst>
                    <a:ext uri="{FF2B5EF4-FFF2-40B4-BE49-F238E27FC236}">
                      <a16:creationId xmlns:a16="http://schemas.microsoft.com/office/drawing/2014/main" id="{858DD0BA-194B-418C-8C9E-4F5FD3345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225869" flipH="1">
                  <a:off x="5832" y="7986"/>
                  <a:ext cx="540" cy="504"/>
                </a:xfrm>
                <a:custGeom>
                  <a:avLst/>
                  <a:gdLst>
                    <a:gd name="T0" fmla="*/ 0 w 21600"/>
                    <a:gd name="T1" fmla="*/ 0 h 23256"/>
                    <a:gd name="T2" fmla="*/ 0 w 21600"/>
                    <a:gd name="T3" fmla="*/ 0 h 23256"/>
                    <a:gd name="T4" fmla="*/ 0 w 21600"/>
                    <a:gd name="T5" fmla="*/ 0 h 232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256"/>
                    <a:gd name="T11" fmla="*/ 21600 w 21600"/>
                    <a:gd name="T12" fmla="*/ 23256 h 232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25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</a:path>
                    <a:path w="21600" h="2325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Arc 8">
                  <a:extLst>
                    <a:ext uri="{FF2B5EF4-FFF2-40B4-BE49-F238E27FC236}">
                      <a16:creationId xmlns:a16="http://schemas.microsoft.com/office/drawing/2014/main" id="{ED8E4428-1B57-4C89-9E8A-0499F5645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9229798" flipH="1">
                  <a:off x="5652" y="7860"/>
                  <a:ext cx="540" cy="504"/>
                </a:xfrm>
                <a:custGeom>
                  <a:avLst/>
                  <a:gdLst>
                    <a:gd name="T0" fmla="*/ 0 w 21600"/>
                    <a:gd name="T1" fmla="*/ 0 h 23256"/>
                    <a:gd name="T2" fmla="*/ 0 w 21600"/>
                    <a:gd name="T3" fmla="*/ 0 h 23256"/>
                    <a:gd name="T4" fmla="*/ 0 w 21600"/>
                    <a:gd name="T5" fmla="*/ 0 h 232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256"/>
                    <a:gd name="T11" fmla="*/ 21600 w 21600"/>
                    <a:gd name="T12" fmla="*/ 23256 h 232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25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</a:path>
                    <a:path w="21600" h="2325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85" name="Group 9">
                <a:extLst>
                  <a:ext uri="{FF2B5EF4-FFF2-40B4-BE49-F238E27FC236}">
                    <a16:creationId xmlns:a16="http://schemas.microsoft.com/office/drawing/2014/main" id="{D9082743-7F2E-41BC-895D-6C16E281C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3" y="3375"/>
                <a:ext cx="586" cy="530"/>
                <a:chOff x="5652" y="7860"/>
                <a:chExt cx="720" cy="630"/>
              </a:xfrm>
            </p:grpSpPr>
            <p:sp>
              <p:nvSpPr>
                <p:cNvPr id="24615" name="Arc 10">
                  <a:extLst>
                    <a:ext uri="{FF2B5EF4-FFF2-40B4-BE49-F238E27FC236}">
                      <a16:creationId xmlns:a16="http://schemas.microsoft.com/office/drawing/2014/main" id="{41D329F6-DE83-4E50-9AC6-C7F4B44A8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225869" flipH="1">
                  <a:off x="5832" y="7986"/>
                  <a:ext cx="540" cy="504"/>
                </a:xfrm>
                <a:custGeom>
                  <a:avLst/>
                  <a:gdLst>
                    <a:gd name="T0" fmla="*/ 0 w 21600"/>
                    <a:gd name="T1" fmla="*/ 0 h 23256"/>
                    <a:gd name="T2" fmla="*/ 0 w 21600"/>
                    <a:gd name="T3" fmla="*/ 0 h 23256"/>
                    <a:gd name="T4" fmla="*/ 0 w 21600"/>
                    <a:gd name="T5" fmla="*/ 0 h 232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256"/>
                    <a:gd name="T11" fmla="*/ 21600 w 21600"/>
                    <a:gd name="T12" fmla="*/ 23256 h 232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25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</a:path>
                    <a:path w="21600" h="2325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6" name="Arc 11">
                  <a:extLst>
                    <a:ext uri="{FF2B5EF4-FFF2-40B4-BE49-F238E27FC236}">
                      <a16:creationId xmlns:a16="http://schemas.microsoft.com/office/drawing/2014/main" id="{8E13D2FC-B34C-4556-BC40-D88A2F11B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9229798" flipH="1">
                  <a:off x="5652" y="7860"/>
                  <a:ext cx="540" cy="504"/>
                </a:xfrm>
                <a:custGeom>
                  <a:avLst/>
                  <a:gdLst>
                    <a:gd name="T0" fmla="*/ 0 w 21600"/>
                    <a:gd name="T1" fmla="*/ 0 h 23256"/>
                    <a:gd name="T2" fmla="*/ 0 w 21600"/>
                    <a:gd name="T3" fmla="*/ 0 h 23256"/>
                    <a:gd name="T4" fmla="*/ 0 w 21600"/>
                    <a:gd name="T5" fmla="*/ 0 h 232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256"/>
                    <a:gd name="T11" fmla="*/ 21600 w 21600"/>
                    <a:gd name="T12" fmla="*/ 23256 h 232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25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</a:path>
                    <a:path w="21600" h="2325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152"/>
                        <a:pt x="21578" y="22705"/>
                        <a:pt x="21536" y="2325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586" name="AutoShape 12">
                <a:extLst>
                  <a:ext uri="{FF2B5EF4-FFF2-40B4-BE49-F238E27FC236}">
                    <a16:creationId xmlns:a16="http://schemas.microsoft.com/office/drawing/2014/main" id="{8B0188A6-75A1-41C0-AAF6-DC8E2D264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3111"/>
                <a:ext cx="293" cy="132"/>
              </a:xfrm>
              <a:prstGeom prst="rightArrow">
                <a:avLst>
                  <a:gd name="adj1" fmla="val 50000"/>
                  <a:gd name="adj2" fmla="val 5549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587" name="Oval 13">
                <a:extLst>
                  <a:ext uri="{FF2B5EF4-FFF2-40B4-BE49-F238E27FC236}">
                    <a16:creationId xmlns:a16="http://schemas.microsoft.com/office/drawing/2014/main" id="{5CE57A6A-10F7-4F3D-9C39-11C7D32D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2980"/>
                <a:ext cx="439" cy="395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588" name="Text Box 14">
                <a:extLst>
                  <a:ext uri="{FF2B5EF4-FFF2-40B4-BE49-F238E27FC236}">
                    <a16:creationId xmlns:a16="http://schemas.microsoft.com/office/drawing/2014/main" id="{924F9DC0-F5CB-4E9F-85EA-20E76D193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022"/>
                <a:ext cx="439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A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9" name="Line 15">
                <a:extLst>
                  <a:ext uri="{FF2B5EF4-FFF2-40B4-BE49-F238E27FC236}">
                    <a16:creationId xmlns:a16="http://schemas.microsoft.com/office/drawing/2014/main" id="{FB58437F-EC0A-4854-A945-CAD3372A0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5" y="291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0" name="Line 16">
                <a:extLst>
                  <a:ext uri="{FF2B5EF4-FFF2-40B4-BE49-F238E27FC236}">
                    <a16:creationId xmlns:a16="http://schemas.microsoft.com/office/drawing/2014/main" id="{7C68C790-A1D8-4427-9806-6E5B641BC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5" y="291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1" name="Arc 17">
                <a:extLst>
                  <a:ext uri="{FF2B5EF4-FFF2-40B4-BE49-F238E27FC236}">
                    <a16:creationId xmlns:a16="http://schemas.microsoft.com/office/drawing/2014/main" id="{93CE8AA6-0C20-4362-BA20-8EF45ED91E21}"/>
                  </a:ext>
                </a:extLst>
              </p:cNvPr>
              <p:cNvSpPr>
                <a:spLocks/>
              </p:cNvSpPr>
              <p:nvPr/>
            </p:nvSpPr>
            <p:spPr bwMode="auto">
              <a:xfrm rot="-659127" flipH="1" flipV="1">
                <a:off x="4164" y="3018"/>
                <a:ext cx="756" cy="360"/>
              </a:xfrm>
              <a:custGeom>
                <a:avLst/>
                <a:gdLst>
                  <a:gd name="T0" fmla="*/ 0 w 22289"/>
                  <a:gd name="T1" fmla="*/ 0 h 21600"/>
                  <a:gd name="T2" fmla="*/ 0 w 22289"/>
                  <a:gd name="T3" fmla="*/ 0 h 21600"/>
                  <a:gd name="T4" fmla="*/ 0 w 222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289"/>
                  <a:gd name="T10" fmla="*/ 0 h 21600"/>
                  <a:gd name="T11" fmla="*/ 22289 w 222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89" h="21600" fill="none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</a:path>
                  <a:path w="22289" h="21600" stroke="0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  <a:lnTo>
                      <a:pt x="2825" y="21600"/>
                    </a:lnTo>
                    <a:lnTo>
                      <a:pt x="-1" y="1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2" name="Arc 18">
                <a:extLst>
                  <a:ext uri="{FF2B5EF4-FFF2-40B4-BE49-F238E27FC236}">
                    <a16:creationId xmlns:a16="http://schemas.microsoft.com/office/drawing/2014/main" id="{0DD40D7E-7108-4BFE-B73F-539FF3C04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-659127">
                <a:off x="4213" y="2993"/>
                <a:ext cx="756" cy="359"/>
              </a:xfrm>
              <a:custGeom>
                <a:avLst/>
                <a:gdLst>
                  <a:gd name="T0" fmla="*/ 0 w 22289"/>
                  <a:gd name="T1" fmla="*/ 0 h 21600"/>
                  <a:gd name="T2" fmla="*/ 0 w 22289"/>
                  <a:gd name="T3" fmla="*/ 0 h 21600"/>
                  <a:gd name="T4" fmla="*/ 0 w 222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289"/>
                  <a:gd name="T10" fmla="*/ 0 h 21600"/>
                  <a:gd name="T11" fmla="*/ 22289 w 222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89" h="21600" fill="none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</a:path>
                  <a:path w="22289" h="21600" stroke="0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  <a:lnTo>
                      <a:pt x="2825" y="21600"/>
                    </a:lnTo>
                    <a:lnTo>
                      <a:pt x="-1" y="1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3" name="Text Box 19">
                <a:extLst>
                  <a:ext uri="{FF2B5EF4-FFF2-40B4-BE49-F238E27FC236}">
                    <a16:creationId xmlns:a16="http://schemas.microsoft.com/office/drawing/2014/main" id="{6F6FD977-19B0-4D58-974C-245C0B00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7" y="2750"/>
                <a:ext cx="732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594" name="Oval 20">
                <a:extLst>
                  <a:ext uri="{FF2B5EF4-FFF2-40B4-BE49-F238E27FC236}">
                    <a16:creationId xmlns:a16="http://schemas.microsoft.com/office/drawing/2014/main" id="{1DC2A478-C457-4F6A-8A0F-BF0A36857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66"/>
                <a:ext cx="586" cy="526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595" name="Oval 21">
                <a:extLst>
                  <a:ext uri="{FF2B5EF4-FFF2-40B4-BE49-F238E27FC236}">
                    <a16:creationId xmlns:a16="http://schemas.microsoft.com/office/drawing/2014/main" id="{D53D22CA-C96C-4179-8768-6D49CAD00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2934"/>
                <a:ext cx="439" cy="395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596" name="Text Box 22">
                <a:extLst>
                  <a:ext uri="{FF2B5EF4-FFF2-40B4-BE49-F238E27FC236}">
                    <a16:creationId xmlns:a16="http://schemas.microsoft.com/office/drawing/2014/main" id="{319F0947-64FE-4EBB-A88D-BB9CEC593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2934"/>
                <a:ext cx="439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7" name="Line 23">
                <a:extLst>
                  <a:ext uri="{FF2B5EF4-FFF2-40B4-BE49-F238E27FC236}">
                    <a16:creationId xmlns:a16="http://schemas.microsoft.com/office/drawing/2014/main" id="{B4719783-B8ED-4EFE-A8C0-839C8F47F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6" y="293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8" name="Line 24">
                <a:extLst>
                  <a:ext uri="{FF2B5EF4-FFF2-40B4-BE49-F238E27FC236}">
                    <a16:creationId xmlns:a16="http://schemas.microsoft.com/office/drawing/2014/main" id="{6B24C34C-690F-4DED-9882-4534210E8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6" y="293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9" name="Oval 25">
                <a:extLst>
                  <a:ext uri="{FF2B5EF4-FFF2-40B4-BE49-F238E27FC236}">
                    <a16:creationId xmlns:a16="http://schemas.microsoft.com/office/drawing/2014/main" id="{B3FDDC34-8476-4F03-A4F4-2A3E8F2C8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3829"/>
                <a:ext cx="439" cy="394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600" name="Text Box 26">
                <a:extLst>
                  <a:ext uri="{FF2B5EF4-FFF2-40B4-BE49-F238E27FC236}">
                    <a16:creationId xmlns:a16="http://schemas.microsoft.com/office/drawing/2014/main" id="{83102702-DF2F-40B9-9A00-6ED2D04DA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6" y="3829"/>
                <a:ext cx="439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4601" name="Line 27">
                <a:extLst>
                  <a:ext uri="{FF2B5EF4-FFF2-40B4-BE49-F238E27FC236}">
                    <a16:creationId xmlns:a16="http://schemas.microsoft.com/office/drawing/2014/main" id="{0AC54264-F9FF-405A-B238-9173BE86E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9" y="376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Line 28">
                <a:extLst>
                  <a:ext uri="{FF2B5EF4-FFF2-40B4-BE49-F238E27FC236}">
                    <a16:creationId xmlns:a16="http://schemas.microsoft.com/office/drawing/2014/main" id="{338CA06F-F26D-48EE-A052-2249DFB7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9" y="376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Arc 29">
                <a:extLst>
                  <a:ext uri="{FF2B5EF4-FFF2-40B4-BE49-F238E27FC236}">
                    <a16:creationId xmlns:a16="http://schemas.microsoft.com/office/drawing/2014/main" id="{ED51F58F-033B-4B8A-9F8F-16A3200F3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659127" flipH="1" flipV="1">
                <a:off x="4128" y="3867"/>
                <a:ext cx="756" cy="359"/>
              </a:xfrm>
              <a:custGeom>
                <a:avLst/>
                <a:gdLst>
                  <a:gd name="T0" fmla="*/ 0 w 22289"/>
                  <a:gd name="T1" fmla="*/ 0 h 21600"/>
                  <a:gd name="T2" fmla="*/ 0 w 22289"/>
                  <a:gd name="T3" fmla="*/ 0 h 21600"/>
                  <a:gd name="T4" fmla="*/ 0 w 222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289"/>
                  <a:gd name="T10" fmla="*/ 0 h 21600"/>
                  <a:gd name="T11" fmla="*/ 22289 w 222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89" h="21600" fill="none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</a:path>
                  <a:path w="22289" h="21600" stroke="0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  <a:lnTo>
                      <a:pt x="2825" y="21600"/>
                    </a:lnTo>
                    <a:lnTo>
                      <a:pt x="-1" y="1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4" name="Arc 30">
                <a:extLst>
                  <a:ext uri="{FF2B5EF4-FFF2-40B4-BE49-F238E27FC236}">
                    <a16:creationId xmlns:a16="http://schemas.microsoft.com/office/drawing/2014/main" id="{E83EEB57-CFC1-449C-A2AB-6A7E3F01CC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659127">
                <a:off x="4177" y="3841"/>
                <a:ext cx="756" cy="360"/>
              </a:xfrm>
              <a:custGeom>
                <a:avLst/>
                <a:gdLst>
                  <a:gd name="T0" fmla="*/ 0 w 22289"/>
                  <a:gd name="T1" fmla="*/ 0 h 21600"/>
                  <a:gd name="T2" fmla="*/ 0 w 22289"/>
                  <a:gd name="T3" fmla="*/ 0 h 21600"/>
                  <a:gd name="T4" fmla="*/ 0 w 222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289"/>
                  <a:gd name="T10" fmla="*/ 0 h 21600"/>
                  <a:gd name="T11" fmla="*/ 22289 w 222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89" h="21600" fill="none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</a:path>
                  <a:path w="22289" h="21600" stroke="0" extrusionOk="0">
                    <a:moveTo>
                      <a:pt x="-1" y="185"/>
                    </a:moveTo>
                    <a:cubicBezTo>
                      <a:pt x="936" y="61"/>
                      <a:pt x="1880" y="-1"/>
                      <a:pt x="2825" y="0"/>
                    </a:cubicBezTo>
                    <a:cubicBezTo>
                      <a:pt x="11124" y="0"/>
                      <a:pt x="18690" y="4755"/>
                      <a:pt x="22288" y="12234"/>
                    </a:cubicBezTo>
                    <a:lnTo>
                      <a:pt x="2825" y="21600"/>
                    </a:lnTo>
                    <a:lnTo>
                      <a:pt x="-1" y="1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Text Box 31">
                <a:extLst>
                  <a:ext uri="{FF2B5EF4-FFF2-40B4-BE49-F238E27FC236}">
                    <a16:creationId xmlns:a16="http://schemas.microsoft.com/office/drawing/2014/main" id="{F557EAFB-842E-4781-B674-5655308441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3599"/>
                <a:ext cx="73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606" name="Oval 32">
                <a:extLst>
                  <a:ext uri="{FF2B5EF4-FFF2-40B4-BE49-F238E27FC236}">
                    <a16:creationId xmlns:a16="http://schemas.microsoft.com/office/drawing/2014/main" id="{CCA6035C-4F7D-4D63-AFAA-5E8C64A96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809"/>
                <a:ext cx="439" cy="393"/>
              </a:xfrm>
              <a:prstGeom prst="ellipse">
                <a:avLst/>
              </a:prstGeom>
              <a:solidFill>
                <a:srgbClr val="99FF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607" name="Text Box 33">
                <a:extLst>
                  <a:ext uri="{FF2B5EF4-FFF2-40B4-BE49-F238E27FC236}">
                    <a16:creationId xmlns:a16="http://schemas.microsoft.com/office/drawing/2014/main" id="{32879D06-5F1F-4E8B-8F95-3931A78AF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3809"/>
                <a:ext cx="439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8" name="Line 34">
                <a:extLst>
                  <a:ext uri="{FF2B5EF4-FFF2-40B4-BE49-F238E27FC236}">
                    <a16:creationId xmlns:a16="http://schemas.microsoft.com/office/drawing/2014/main" id="{E98A6BC4-08D9-474E-80DE-D3C3D651C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3783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5">
                <a:extLst>
                  <a:ext uri="{FF2B5EF4-FFF2-40B4-BE49-F238E27FC236}">
                    <a16:creationId xmlns:a16="http://schemas.microsoft.com/office/drawing/2014/main" id="{8C94CF55-09DB-4C34-9124-2AB5B2E6B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3783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Text Box 36">
                <a:extLst>
                  <a:ext uri="{FF2B5EF4-FFF2-40B4-BE49-F238E27FC236}">
                    <a16:creationId xmlns:a16="http://schemas.microsoft.com/office/drawing/2014/main" id="{E7F67AB9-349D-4DA5-9A12-70D84BEE5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3" y="3280"/>
                <a:ext cx="439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611" name="Text Box 37">
                <a:extLst>
                  <a:ext uri="{FF2B5EF4-FFF2-40B4-BE49-F238E27FC236}">
                    <a16:creationId xmlns:a16="http://schemas.microsoft.com/office/drawing/2014/main" id="{208BD8E5-8C21-49FC-B138-D46EF8E32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9" y="3506"/>
                <a:ext cx="44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612" name="Text Box 38">
                <a:extLst>
                  <a:ext uri="{FF2B5EF4-FFF2-40B4-BE49-F238E27FC236}">
                    <a16:creationId xmlns:a16="http://schemas.microsoft.com/office/drawing/2014/main" id="{F3E748FD-6CCD-4E1B-AA88-9EB7BFF99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" y="4124"/>
                <a:ext cx="438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613" name="Text Box 39">
                <a:extLst>
                  <a:ext uri="{FF2B5EF4-FFF2-40B4-BE49-F238E27FC236}">
                    <a16:creationId xmlns:a16="http://schemas.microsoft.com/office/drawing/2014/main" id="{29DB2BCC-BD54-40E4-8850-597F8D3A4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412"/>
                <a:ext cx="439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614" name="Text Box 40">
                <a:extLst>
                  <a:ext uri="{FF2B5EF4-FFF2-40B4-BE49-F238E27FC236}">
                    <a16:creationId xmlns:a16="http://schemas.microsoft.com/office/drawing/2014/main" id="{3E0D9FF7-0FE9-4B11-9CF7-D284FCE26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506"/>
                <a:ext cx="43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24581" name="Text Box 42">
            <a:extLst>
              <a:ext uri="{FF2B5EF4-FFF2-40B4-BE49-F238E27FC236}">
                <a16:creationId xmlns:a16="http://schemas.microsoft.com/office/drawing/2014/main" id="{F2584274-AE68-4037-9478-1D23BE781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1722438"/>
            <a:ext cx="27590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G[S]:S</a:t>
            </a:r>
            <a:r>
              <a:rPr lang="en-US" altLang="zh-CN" sz="2800" b="0">
                <a:latin typeface="Times New Roman" panose="02020603050405020304" pitchFamily="18" charset="0"/>
                <a:sym typeface="Wingdings" panose="05000000000000000000" pitchFamily="2" charset="2"/>
              </a:rPr>
              <a:t>0A|1B| </a:t>
            </a: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    A</a:t>
            </a:r>
            <a:r>
              <a:rPr lang="en-US" altLang="zh-CN" sz="2800" b="0">
                <a:latin typeface="Times New Roman" panose="02020603050405020304" pitchFamily="18" charset="0"/>
                <a:sym typeface="Wingdings" panose="05000000000000000000" pitchFamily="2" charset="2"/>
              </a:rPr>
              <a:t>0S|1C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sym typeface="Wingdings" panose="05000000000000000000" pitchFamily="2" charset="2"/>
              </a:rPr>
              <a:t>    B0C|1S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sym typeface="Wingdings" panose="05000000000000000000" pitchFamily="2" charset="2"/>
              </a:rPr>
              <a:t>    C1A|0B</a:t>
            </a:r>
            <a:endParaRPr lang="en-US" altLang="zh-CN" sz="280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5AD41C4A-27F2-4697-9540-A7AC9DF9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79BA46-AB6D-4726-8ACE-25ABE549CCC0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D20717BC-16EC-4981-A4C2-8C8184903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571500"/>
            <a:ext cx="82296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例：奇偶测试器（串中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的个数的奇偶性）</a:t>
            </a:r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endParaRPr lang="zh-CN" altLang="en-US" sz="2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dirty="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dirty="0"/>
              <a:t>        语言：含有奇数个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的</a:t>
            </a:r>
            <a:r>
              <a:rPr lang="en-US" altLang="zh-CN" sz="2600" b="1" dirty="0"/>
              <a:t>0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串</a:t>
            </a:r>
            <a:endParaRPr lang="en-US" altLang="zh-CN" sz="2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      </a:t>
            </a:r>
            <a:r>
              <a:rPr lang="zh-CN" altLang="en-US" sz="2600" b="1" dirty="0"/>
              <a:t>由</a:t>
            </a:r>
            <a:r>
              <a:rPr lang="en-US" altLang="zh-CN" sz="2600" b="1" dirty="0"/>
              <a:t>FA</a:t>
            </a:r>
            <a:r>
              <a:rPr lang="zh-CN" altLang="en-US" sz="2600" b="1" dirty="0"/>
              <a:t>的状态转换图，可得正则式 </a:t>
            </a:r>
            <a:r>
              <a:rPr lang="en-US" altLang="zh-CN" sz="2600" b="1" dirty="0"/>
              <a:t>r=0*1(0|10*1)*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                                                 </a:t>
            </a:r>
            <a:r>
              <a:rPr lang="zh-CN" altLang="en-US" sz="2600" b="1" dirty="0"/>
              <a:t>或者：</a:t>
            </a:r>
            <a:r>
              <a:rPr lang="en-US" altLang="zh-CN" sz="2600" b="1" dirty="0"/>
              <a:t>r= (0|10*1)*10*</a:t>
            </a:r>
            <a:endParaRPr lang="zh-CN" altLang="en-US" sz="2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  </a:t>
            </a:r>
          </a:p>
        </p:txBody>
      </p:sp>
      <p:grpSp>
        <p:nvGrpSpPr>
          <p:cNvPr id="26628" name="Group 3">
            <a:extLst>
              <a:ext uri="{FF2B5EF4-FFF2-40B4-BE49-F238E27FC236}">
                <a16:creationId xmlns:a16="http://schemas.microsoft.com/office/drawing/2014/main" id="{D29B2076-20B7-43DA-8FBF-4DC2463927B1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484313"/>
            <a:ext cx="3600450" cy="2232025"/>
            <a:chOff x="1837" y="2387"/>
            <a:chExt cx="2268" cy="1406"/>
          </a:xfrm>
        </p:grpSpPr>
        <p:sp>
          <p:nvSpPr>
            <p:cNvPr id="26629" name="AutoShape 4">
              <a:extLst>
                <a:ext uri="{FF2B5EF4-FFF2-40B4-BE49-F238E27FC236}">
                  <a16:creationId xmlns:a16="http://schemas.microsoft.com/office/drawing/2014/main" id="{24F9CB2D-8F4F-4C76-B3E9-108FB822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238"/>
              <a:ext cx="299" cy="123"/>
            </a:xfrm>
            <a:prstGeom prst="rightArrow">
              <a:avLst>
                <a:gd name="adj1" fmla="val 50000"/>
                <a:gd name="adj2" fmla="val 607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0" name="Oval 5">
              <a:extLst>
                <a:ext uri="{FF2B5EF4-FFF2-40B4-BE49-F238E27FC236}">
                  <a16:creationId xmlns:a16="http://schemas.microsoft.com/office/drawing/2014/main" id="{417DF67E-9175-4F2A-B7E0-B91CD9D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751"/>
              <a:ext cx="449" cy="4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1" name="Oval 6">
              <a:extLst>
                <a:ext uri="{FF2B5EF4-FFF2-40B4-BE49-F238E27FC236}">
                  <a16:creationId xmlns:a16="http://schemas.microsoft.com/office/drawing/2014/main" id="{9126DCC7-3DFD-4ED6-BD83-84EC30E9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3120"/>
              <a:ext cx="449" cy="36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FCF25BBD-BB4C-43FB-9343-EB6E6B4D1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120"/>
              <a:ext cx="4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q</a:t>
              </a:r>
              <a:r>
                <a:rPr lang="en-US" altLang="zh-CN" sz="2800" b="0" baseline="-25000">
                  <a:latin typeface="Times New Roman" panose="02020603050405020304" pitchFamily="18" charset="0"/>
                </a:rPr>
                <a:t>0 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6633" name="Line 8">
              <a:extLst>
                <a:ext uri="{FF2B5EF4-FFF2-40B4-BE49-F238E27FC236}">
                  <a16:creationId xmlns:a16="http://schemas.microsoft.com/office/drawing/2014/main" id="{B454A66C-B5D2-483C-99E9-06FBEE133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1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id="{E89B888A-8BDD-466F-95C8-A3A3AFF3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1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0">
              <a:extLst>
                <a:ext uri="{FF2B5EF4-FFF2-40B4-BE49-F238E27FC236}">
                  <a16:creationId xmlns:a16="http://schemas.microsoft.com/office/drawing/2014/main" id="{08BFE5BE-F880-47DB-871A-458D267F4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020"/>
              <a:ext cx="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D961238A-2E85-45A2-A401-9A2535AF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387"/>
              <a:ext cx="74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37" name="Oval 12">
              <a:extLst>
                <a:ext uri="{FF2B5EF4-FFF2-40B4-BE49-F238E27FC236}">
                  <a16:creationId xmlns:a16="http://schemas.microsoft.com/office/drawing/2014/main" id="{E73486FB-C6E1-44D6-9BDB-48DCE01AF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6"/>
              <a:ext cx="448" cy="4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8" name="Oval 13">
              <a:extLst>
                <a:ext uri="{FF2B5EF4-FFF2-40B4-BE49-F238E27FC236}">
                  <a16:creationId xmlns:a16="http://schemas.microsoft.com/office/drawing/2014/main" id="{38D9F659-5A6D-4171-80F7-EB498408A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997"/>
              <a:ext cx="598" cy="49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9" name="Oval 14">
              <a:extLst>
                <a:ext uri="{FF2B5EF4-FFF2-40B4-BE49-F238E27FC236}">
                  <a16:creationId xmlns:a16="http://schemas.microsoft.com/office/drawing/2014/main" id="{2C9AF5B8-B6CF-40AC-A4BB-374BC528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061"/>
              <a:ext cx="449" cy="36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0" name="Text Box 15">
              <a:extLst>
                <a:ext uri="{FF2B5EF4-FFF2-40B4-BE49-F238E27FC236}">
                  <a16:creationId xmlns:a16="http://schemas.microsoft.com/office/drawing/2014/main" id="{43BA366D-A1F2-450A-8DCA-4D979F712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022"/>
              <a:ext cx="4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q1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AC4CE02E-D1A7-4551-A7EA-9023D4014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061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7">
              <a:extLst>
                <a:ext uri="{FF2B5EF4-FFF2-40B4-BE49-F238E27FC236}">
                  <a16:creationId xmlns:a16="http://schemas.microsoft.com/office/drawing/2014/main" id="{279F7C06-85BA-444F-BC20-2C6FA8A4D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061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8">
              <a:extLst>
                <a:ext uri="{FF2B5EF4-FFF2-40B4-BE49-F238E27FC236}">
                  <a16:creationId xmlns:a16="http://schemas.microsoft.com/office/drawing/2014/main" id="{2B0259B3-F542-4169-A357-52B98649E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954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Text Box 19">
              <a:extLst>
                <a:ext uri="{FF2B5EF4-FFF2-40B4-BE49-F238E27FC236}">
                  <a16:creationId xmlns:a16="http://schemas.microsoft.com/office/drawing/2014/main" id="{8BBAC0EF-69D9-401E-883F-A3100F39A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465"/>
              <a:ext cx="7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45" name="Arc 20">
              <a:extLst>
                <a:ext uri="{FF2B5EF4-FFF2-40B4-BE49-F238E27FC236}">
                  <a16:creationId xmlns:a16="http://schemas.microsoft.com/office/drawing/2014/main" id="{359348C4-666B-4C07-89D1-62E107E893EF}"/>
                </a:ext>
              </a:extLst>
            </p:cNvPr>
            <p:cNvSpPr>
              <a:spLocks/>
            </p:cNvSpPr>
            <p:nvPr/>
          </p:nvSpPr>
          <p:spPr bwMode="auto">
            <a:xfrm rot="-659127" flipH="1" flipV="1">
              <a:off x="2622" y="3160"/>
              <a:ext cx="772" cy="336"/>
            </a:xfrm>
            <a:custGeom>
              <a:avLst/>
              <a:gdLst>
                <a:gd name="T0" fmla="*/ 0 w 22289"/>
                <a:gd name="T1" fmla="*/ 0 h 21600"/>
                <a:gd name="T2" fmla="*/ 0 w 22289"/>
                <a:gd name="T3" fmla="*/ 0 h 21600"/>
                <a:gd name="T4" fmla="*/ 0 w 222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9"/>
                <a:gd name="T10" fmla="*/ 0 h 21600"/>
                <a:gd name="T11" fmla="*/ 22289 w 222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9" h="21600" fill="none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</a:path>
                <a:path w="22289" h="21600" stroke="0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  <a:lnTo>
                    <a:pt x="2825" y="21600"/>
                  </a:lnTo>
                  <a:lnTo>
                    <a:pt x="-1" y="18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id="{C11A5E1B-3B3D-4BF5-837C-36372BEED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401"/>
              <a:ext cx="74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7" name="Arc 22">
              <a:extLst>
                <a:ext uri="{FF2B5EF4-FFF2-40B4-BE49-F238E27FC236}">
                  <a16:creationId xmlns:a16="http://schemas.microsoft.com/office/drawing/2014/main" id="{56508E74-75F0-4B29-9E77-B61F401663CA}"/>
                </a:ext>
              </a:extLst>
            </p:cNvPr>
            <p:cNvSpPr>
              <a:spLocks/>
            </p:cNvSpPr>
            <p:nvPr/>
          </p:nvSpPr>
          <p:spPr bwMode="auto">
            <a:xfrm rot="-659127">
              <a:off x="2609" y="3136"/>
              <a:ext cx="773" cy="336"/>
            </a:xfrm>
            <a:custGeom>
              <a:avLst/>
              <a:gdLst>
                <a:gd name="T0" fmla="*/ 0 w 22289"/>
                <a:gd name="T1" fmla="*/ 0 h 21600"/>
                <a:gd name="T2" fmla="*/ 0 w 22289"/>
                <a:gd name="T3" fmla="*/ 0 h 21600"/>
                <a:gd name="T4" fmla="*/ 0 w 222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9"/>
                <a:gd name="T10" fmla="*/ 0 h 21600"/>
                <a:gd name="T11" fmla="*/ 22289 w 222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9" h="21600" fill="none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</a:path>
                <a:path w="22289" h="21600" stroke="0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  <a:lnTo>
                    <a:pt x="2825" y="21600"/>
                  </a:lnTo>
                  <a:lnTo>
                    <a:pt x="-1" y="18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Text Box 23">
              <a:extLst>
                <a:ext uri="{FF2B5EF4-FFF2-40B4-BE49-F238E27FC236}">
                  <a16:creationId xmlns:a16="http://schemas.microsoft.com/office/drawing/2014/main" id="{6F7D69BC-3D5E-4E00-A60F-19AC3A914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2909"/>
              <a:ext cx="74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0A2A0A92-0FC5-4209-8D56-EFB3AA8E5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11B9F-A1A3-404E-9A42-9DCC3E76741C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768FBF-7B40-4363-BA75-FA9FD9214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z="3600" b="1"/>
              <a:t>根据正则文法来构造</a:t>
            </a:r>
            <a:r>
              <a:rPr lang="en-US" altLang="zh-CN" sz="3600" b="1"/>
              <a:t>FA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6F9B5DA-E3A4-4FBE-A9B4-F236E5583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已知： </a:t>
            </a:r>
            <a:r>
              <a:rPr lang="en-US" altLang="zh-CN" b="1">
                <a:latin typeface="Times New Roman" panose="02020603050405020304" pitchFamily="18" charset="0"/>
              </a:rPr>
              <a:t>G = (</a:t>
            </a:r>
            <a:r>
              <a:rPr lang="en-US" altLang="zh-CN" b="1"/>
              <a:t>V</a:t>
            </a:r>
            <a:r>
              <a:rPr lang="en-US" altLang="zh-CN" b="1" baseline="-25000"/>
              <a:t>N</a:t>
            </a:r>
            <a:r>
              <a:rPr lang="zh-CN" altLang="en-US" b="1"/>
              <a:t>，</a:t>
            </a:r>
            <a:r>
              <a:rPr lang="en-US" altLang="zh-CN" b="1"/>
              <a:t>V</a:t>
            </a:r>
            <a:r>
              <a:rPr lang="en-US" altLang="zh-CN" b="1" baseline="-25000"/>
              <a:t>T</a:t>
            </a:r>
            <a:r>
              <a:rPr lang="zh-CN" altLang="en-US" b="1"/>
              <a:t>，</a:t>
            </a:r>
            <a:r>
              <a:rPr lang="en-US" altLang="zh-CN" b="1"/>
              <a:t>P</a:t>
            </a:r>
            <a:r>
              <a:rPr lang="zh-CN" altLang="en-US" b="1"/>
              <a:t>，</a:t>
            </a:r>
            <a:r>
              <a:rPr lang="en-US" altLang="zh-CN" b="1"/>
              <a:t>S</a:t>
            </a:r>
            <a:r>
              <a:rPr lang="en-US" altLang="zh-CN" b="1">
                <a:latin typeface="Times New Roman" panose="02020603050405020304" pitchFamily="18" charset="0"/>
              </a:rPr>
              <a:t> )</a:t>
            </a:r>
            <a:r>
              <a:rPr lang="zh-CN" altLang="en-US" b="1">
                <a:latin typeface="Times New Roman" panose="02020603050405020304" pitchFamily="18" charset="0"/>
              </a:rPr>
              <a:t>是正则文法，不失一般性，假定规则是右线性，用文法的非终极符作为状态，开始符号作为开始状态。再增加一个新的符号</a:t>
            </a:r>
            <a:r>
              <a:rPr lang="en-US" altLang="zh-CN" b="1">
                <a:latin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</a:rPr>
              <a:t>，作为终止状态。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若文法中有：</a:t>
            </a:r>
            <a:r>
              <a:rPr lang="en-US" altLang="zh-CN" b="1">
                <a:latin typeface="Times New Roman" panose="02020603050405020304" pitchFamily="18" charset="0"/>
              </a:rPr>
              <a:t>q</a:t>
            </a:r>
            <a:r>
              <a:rPr lang="en-US" altLang="zh-CN" sz="1400" b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3200" b="1">
                <a:latin typeface="Times New Roman" panose="02020603050405020304" pitchFamily="18" charset="0"/>
                <a:sym typeface="Wingdings" panose="05000000000000000000" pitchFamily="2" charset="2"/>
              </a:rPr>
              <a:t>aq</a:t>
            </a:r>
            <a:r>
              <a:rPr lang="en-US" altLang="zh-CN" sz="1400" b="1">
                <a:latin typeface="Times New Roman" panose="02020603050405020304" pitchFamily="18" charset="0"/>
                <a:sym typeface="Wingdings" panose="05000000000000000000" pitchFamily="2" charset="2"/>
              </a:rPr>
              <a:t>j           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f(</a:t>
            </a:r>
            <a:r>
              <a:rPr lang="en-US" altLang="zh-CN" b="1">
                <a:latin typeface="Times New Roman" panose="02020603050405020304" pitchFamily="18" charset="0"/>
              </a:rPr>
              <a:t>q</a:t>
            </a:r>
            <a:r>
              <a:rPr lang="en-US" altLang="zh-CN" sz="1400" b="1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,a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3200" b="1"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1400" b="1">
                <a:latin typeface="Times New Roman" panose="02020603050405020304" pitchFamily="18" charset="0"/>
                <a:sym typeface="Wingdings" panose="05000000000000000000" pitchFamily="2" charset="2"/>
              </a:rPr>
              <a:t>j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3000" b="1"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1200" b="1">
                <a:latin typeface="Times New Roman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a         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f(</a:t>
            </a:r>
            <a:r>
              <a:rPr lang="en-US" altLang="zh-CN" b="1">
                <a:latin typeface="Times New Roman" panose="02020603050405020304" pitchFamily="18" charset="0"/>
              </a:rPr>
              <a:t>q</a:t>
            </a:r>
            <a:r>
              <a:rPr lang="en-US" altLang="zh-CN" sz="1200" b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,a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) = 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 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A</a:t>
            </a:r>
            <a:r>
              <a:rPr lang="en-US" altLang="zh-CN" b="1">
                <a:latin typeface="宋体" panose="02010600030101010101" pitchFamily="2" charset="-122"/>
              </a:rPr>
              <a:t>ε    </a:t>
            </a:r>
            <a:r>
              <a:rPr lang="zh-CN" altLang="en-US" b="1">
                <a:latin typeface="宋体" panose="02010600030101010101" pitchFamily="2" charset="-122"/>
              </a:rPr>
              <a:t>则</a:t>
            </a:r>
            <a:r>
              <a:rPr lang="en-US" altLang="zh-CN" b="1">
                <a:latin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也作为终止状态</a:t>
            </a:r>
            <a:endParaRPr lang="zh-CN" altLang="en-US" sz="20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4" eaLnBrk="1" hangingPunct="1"/>
            <a:endParaRPr lang="en-US" altLang="zh-CN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5107531C-A520-49F9-8D77-27F414F37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2CB66-ED2F-41D0-A64F-C992155D8A74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F44AFD4-758F-4A3E-9E14-96E97459E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根据</a:t>
            </a:r>
            <a:r>
              <a:rPr lang="en-US" altLang="zh-CN" sz="3600" b="1" dirty="0"/>
              <a:t>FA</a:t>
            </a:r>
            <a:r>
              <a:rPr lang="zh-CN" altLang="en-US" sz="3600" b="1" dirty="0"/>
              <a:t>来构造正则文法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230BCB0-4196-40C2-BC46-18ADB875A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928688"/>
            <a:ext cx="8496300" cy="37147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40000"/>
              </a:spcAft>
            </a:pPr>
            <a:r>
              <a:rPr lang="zh-CN" altLang="en-US" sz="2400" b="1" dirty="0">
                <a:sym typeface="Wingdings" panose="05000000000000000000" pitchFamily="2" charset="2"/>
              </a:rPr>
              <a:t>已知</a:t>
            </a:r>
            <a:r>
              <a:rPr lang="en-US" altLang="zh-CN" sz="2400" b="1" dirty="0">
                <a:sym typeface="Wingdings" panose="05000000000000000000" pitchFamily="2" charset="2"/>
              </a:rPr>
              <a:t>FA</a:t>
            </a:r>
            <a:r>
              <a:rPr lang="en-US" altLang="zh-CN" sz="2200" b="1" dirty="0"/>
              <a:t>=(Q,∑,δ,q0, F)</a:t>
            </a:r>
            <a:r>
              <a:rPr lang="zh-CN" altLang="en-US" sz="2400" b="1" dirty="0">
                <a:sym typeface="Wingdings" panose="05000000000000000000" pitchFamily="2" charset="2"/>
              </a:rPr>
              <a:t>，构造正则文法（</a:t>
            </a:r>
            <a:r>
              <a:rPr lang="en-US" altLang="zh-CN" sz="2400" b="1" dirty="0">
                <a:sym typeface="Wingdings" panose="05000000000000000000" pitchFamily="2" charset="2"/>
              </a:rPr>
              <a:t>V</a:t>
            </a:r>
            <a:r>
              <a:rPr lang="en-US" altLang="zh-CN" sz="2400" b="1" baseline="-25000" dirty="0">
                <a:sym typeface="Wingdings" panose="05000000000000000000" pitchFamily="2" charset="2"/>
              </a:rPr>
              <a:t>N</a:t>
            </a:r>
            <a:r>
              <a:rPr lang="zh-CN" altLang="en-US" sz="2400" b="1" dirty="0"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ym typeface="Wingdings" panose="05000000000000000000" pitchFamily="2" charset="2"/>
              </a:rPr>
              <a:t>V</a:t>
            </a:r>
            <a:r>
              <a:rPr lang="en-US" altLang="zh-CN" sz="2400" b="1" baseline="-25000" dirty="0">
                <a:sym typeface="Wingdings" panose="05000000000000000000" pitchFamily="2" charset="2"/>
              </a:rPr>
              <a:t>t</a:t>
            </a:r>
            <a:r>
              <a:rPr lang="en-US" altLang="zh-CN" sz="2400" b="1" dirty="0"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ym typeface="Wingdings" panose="05000000000000000000" pitchFamily="2" charset="2"/>
              </a:rPr>
              <a:t>P</a:t>
            </a:r>
            <a:r>
              <a:rPr lang="zh-CN" altLang="en-US" sz="2400" b="1" dirty="0"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ym typeface="Wingdings" panose="05000000000000000000" pitchFamily="2" charset="2"/>
              </a:rPr>
              <a:t>S</a:t>
            </a:r>
            <a:r>
              <a:rPr lang="zh-CN" altLang="en-US" sz="2400" b="1" dirty="0">
                <a:sym typeface="Wingdings" panose="05000000000000000000" pitchFamily="2" charset="2"/>
              </a:rPr>
              <a:t>）</a:t>
            </a:r>
          </a:p>
          <a:p>
            <a:pPr eaLnBrk="1" hangingPunct="1">
              <a:lnSpc>
                <a:spcPct val="125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zh-CN" altLang="ja-JP" sz="2400" b="1" dirty="0"/>
              <a:t> </a:t>
            </a:r>
            <a:r>
              <a:rPr lang="zh-CN" altLang="en-US" sz="2400" b="1" dirty="0"/>
              <a:t>   对转换函数</a:t>
            </a:r>
            <a:r>
              <a:rPr lang="en-US" altLang="zh-CN" sz="2400" b="1" dirty="0"/>
              <a:t>δ(A, t) =B</a:t>
            </a:r>
            <a:r>
              <a:rPr lang="zh-CN" altLang="en-US" sz="2400" b="1" dirty="0"/>
              <a:t>可写一产生式</a:t>
            </a:r>
            <a:r>
              <a:rPr lang="en-US" altLang="zh-CN" sz="2400" b="1" dirty="0" err="1"/>
              <a:t>A</a:t>
            </a:r>
            <a:r>
              <a:rPr lang="en-US" altLang="zh-CN" sz="2400" b="1" dirty="0" err="1">
                <a:sym typeface="Wingdings" panose="05000000000000000000" pitchFamily="2" charset="2"/>
              </a:rPr>
              <a:t>tB</a:t>
            </a:r>
            <a:endParaRPr lang="en-US" altLang="ja-JP" sz="2400" b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25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ja-JP" sz="2400" b="1" dirty="0">
                <a:sym typeface="Wingdings" panose="05000000000000000000" pitchFamily="2" charset="2"/>
              </a:rPr>
              <a:t>	 </a:t>
            </a:r>
            <a:r>
              <a:rPr lang="zh-CN" altLang="en-US" sz="2400" b="1" dirty="0">
                <a:sym typeface="Wingdings" panose="05000000000000000000" pitchFamily="2" charset="2"/>
              </a:rPr>
              <a:t>可接受状态</a:t>
            </a:r>
            <a:r>
              <a:rPr lang="en-US" altLang="zh-CN" sz="2400" b="1" dirty="0">
                <a:sym typeface="Wingdings" panose="05000000000000000000" pitchFamily="2" charset="2"/>
              </a:rPr>
              <a:t>z</a:t>
            </a:r>
            <a:r>
              <a:rPr lang="zh-CN" altLang="en-US" sz="2400" b="1" dirty="0">
                <a:sym typeface="Wingdings" panose="05000000000000000000" pitchFamily="2" charset="2"/>
              </a:rPr>
              <a:t>，增加一产生式</a:t>
            </a:r>
            <a:r>
              <a:rPr lang="en-US" altLang="zh-CN" sz="2400" b="1" dirty="0">
                <a:sym typeface="Wingdings" panose="05000000000000000000" pitchFamily="2" charset="2"/>
              </a:rPr>
              <a:t>z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endParaRPr lang="zh-CN" altLang="ja-JP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此外，</a:t>
            </a:r>
            <a:r>
              <a:rPr lang="en-US" altLang="zh-CN" sz="2400" b="1" dirty="0">
                <a:sym typeface="Symbol" panose="05050102010706020507" pitchFamily="18" charset="2"/>
              </a:rPr>
              <a:t>S=q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endParaRPr lang="zh-CN" altLang="ja-JP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	</a:t>
            </a:r>
            <a:r>
              <a:rPr lang="zh-CN" altLang="ja-JP" sz="2400" b="1" dirty="0">
                <a:sym typeface="Symbol" panose="05050102010706020507" pitchFamily="18" charset="2"/>
              </a:rPr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   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T </a:t>
            </a:r>
            <a:r>
              <a:rPr lang="en-US" altLang="zh-CN" sz="2400" b="1" dirty="0"/>
              <a:t>=∑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FA</a:t>
            </a:r>
            <a:r>
              <a:rPr lang="zh-CN" altLang="en-US" sz="2400" b="1" dirty="0"/>
              <a:t>的字母）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EE0192D8-269F-4638-8CC0-62648905D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F43445-B99F-4BB6-8757-A1F8A8BCF8A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DE476969-8268-44DC-9D1B-FB5E393E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kumimoji="1"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章 编译程序概论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149518F-50D7-4423-A96D-7A49D1BC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264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2"/>
                </a:solidFill>
              </a:rPr>
              <a:t>基本概念</a:t>
            </a:r>
            <a:endParaRPr kumimoji="1" lang="en-US" altLang="zh-CN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kumimoji="1" lang="zh-CN" altLang="en-US"/>
              <a:t>   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24D6EAC1-BE99-4693-B20B-FC156490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85938"/>
            <a:ext cx="8458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1.2 </a:t>
            </a:r>
            <a:r>
              <a:rPr kumimoji="1" lang="zh-CN" altLang="en-US" sz="2800">
                <a:latin typeface="Times New Roman" panose="02020603050405020304" pitchFamily="18" charset="0"/>
              </a:rPr>
              <a:t>典型的编译程序可划分为几部分？各部分的主要功能是什么？每部分都是必不可少的吗？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1.3   </a:t>
            </a:r>
            <a:r>
              <a:rPr kumimoji="1" lang="zh-CN" altLang="en-US" sz="2800">
                <a:latin typeface="Times New Roman" panose="02020603050405020304" pitchFamily="18" charset="0"/>
              </a:rPr>
              <a:t>解释方式和编译方式的区别是什么？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1.4   </a:t>
            </a:r>
            <a:r>
              <a:rPr kumimoji="1" lang="zh-CN" altLang="en-US" sz="2800">
                <a:latin typeface="Times New Roman" panose="02020603050405020304" pitchFamily="18" charset="0"/>
              </a:rPr>
              <a:t>论述多遍扫描编译程序的优缺点。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1.5   </a:t>
            </a:r>
            <a:r>
              <a:rPr kumimoji="1" lang="zh-CN" altLang="en-US" sz="2800">
                <a:latin typeface="Times New Roman" panose="02020603050405020304" pitchFamily="18" charset="0"/>
              </a:rPr>
              <a:t>解释下列名词：源程序、目标程序、翻译程序、汇编程序、编译程序、遍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5107531C-A520-49F9-8D77-27F414F37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2CB66-ED2F-41D0-A64F-C992155D8A74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F44AFD4-758F-4A3E-9E14-96E97459E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正则文法</a:t>
            </a:r>
            <a:r>
              <a:rPr lang="en-US" altLang="zh-CN" sz="3600" b="1" dirty="0"/>
              <a:t>, FA</a:t>
            </a:r>
            <a:r>
              <a:rPr lang="zh-CN" altLang="en-US" sz="3600" b="1" dirty="0"/>
              <a:t>转换实例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230BCB0-4196-40C2-BC46-18ADB875A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36" y="857250"/>
            <a:ext cx="8496300" cy="37147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40000"/>
              </a:spcAft>
              <a:buNone/>
              <a:defRPr/>
            </a:pPr>
            <a:r>
              <a:rPr lang="en-US" altLang="zh-CN" sz="2400" b="1" dirty="0">
                <a:sym typeface="Wingdings" panose="05000000000000000000" pitchFamily="2" charset="2"/>
              </a:rPr>
              <a:t>4.1</a:t>
            </a:r>
            <a:r>
              <a:rPr lang="zh-CN" altLang="en-US" sz="2400" b="1" dirty="0">
                <a:sym typeface="Wingdings" panose="05000000000000000000" pitchFamily="2" charset="2"/>
              </a:rPr>
              <a:t> 已知</a:t>
            </a:r>
            <a:r>
              <a:rPr lang="zh-CN" altLang="en-US" sz="2400" dirty="0"/>
              <a:t>：</a:t>
            </a:r>
            <a:r>
              <a:rPr lang="en-US" altLang="zh-CN" sz="2400" dirty="0"/>
              <a:t>     G[S]:    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0S | 1A </a:t>
            </a:r>
          </a:p>
          <a:p>
            <a:pPr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                                   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0A|1S | </a:t>
            </a:r>
            <a:r>
              <a:rPr lang="en-US" altLang="zh-CN" sz="2400" dirty="0">
                <a:sym typeface="Symbol" pitchFamily="18" charset="2"/>
              </a:rPr>
              <a:t></a:t>
            </a:r>
          </a:p>
          <a:p>
            <a:pPr eaLnBrk="1" hangingPunct="1">
              <a:lnSpc>
                <a:spcPct val="110000"/>
              </a:lnSpc>
              <a:buNone/>
              <a:defRPr/>
            </a:pPr>
            <a:r>
              <a:rPr lang="zh-CN" altLang="en-US" sz="2400" dirty="0"/>
              <a:t>      构造出如下的</a:t>
            </a:r>
            <a:r>
              <a:rPr lang="en-US" altLang="zh-CN" sz="2400" dirty="0"/>
              <a:t>FA:  </a:t>
            </a:r>
            <a:endParaRPr lang="zh-CN" altLang="en-US" sz="2400" b="1" dirty="0"/>
          </a:p>
        </p:txBody>
      </p:sp>
      <p:grpSp>
        <p:nvGrpSpPr>
          <p:cNvPr id="30725" name="Group 3">
            <a:extLst>
              <a:ext uri="{FF2B5EF4-FFF2-40B4-BE49-F238E27FC236}">
                <a16:creationId xmlns:a16="http://schemas.microsoft.com/office/drawing/2014/main" id="{712D9021-F0A6-4AE4-8B68-5349A4C243A4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2226725"/>
            <a:ext cx="3600450" cy="2232025"/>
            <a:chOff x="1837" y="2387"/>
            <a:chExt cx="2268" cy="1406"/>
          </a:xfrm>
        </p:grpSpPr>
        <p:sp>
          <p:nvSpPr>
            <p:cNvPr id="30727" name="AutoShape 4">
              <a:extLst>
                <a:ext uri="{FF2B5EF4-FFF2-40B4-BE49-F238E27FC236}">
                  <a16:creationId xmlns:a16="http://schemas.microsoft.com/office/drawing/2014/main" id="{EF1015CF-003C-4505-AC4E-2088B6AF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238"/>
              <a:ext cx="299" cy="123"/>
            </a:xfrm>
            <a:prstGeom prst="rightArrow">
              <a:avLst>
                <a:gd name="adj1" fmla="val 50000"/>
                <a:gd name="adj2" fmla="val 607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28" name="Oval 5">
              <a:extLst>
                <a:ext uri="{FF2B5EF4-FFF2-40B4-BE49-F238E27FC236}">
                  <a16:creationId xmlns:a16="http://schemas.microsoft.com/office/drawing/2014/main" id="{ACB7A1D9-D4E6-44D5-85FD-C9ADDB59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751"/>
              <a:ext cx="449" cy="4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29" name="Oval 6">
              <a:extLst>
                <a:ext uri="{FF2B5EF4-FFF2-40B4-BE49-F238E27FC236}">
                  <a16:creationId xmlns:a16="http://schemas.microsoft.com/office/drawing/2014/main" id="{C0578DD7-6ECE-491B-BB39-C222440C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3120"/>
              <a:ext cx="449" cy="36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30" name="Text Box 7">
              <a:extLst>
                <a:ext uri="{FF2B5EF4-FFF2-40B4-BE49-F238E27FC236}">
                  <a16:creationId xmlns:a16="http://schemas.microsoft.com/office/drawing/2014/main" id="{87186644-9F43-4323-B79B-091944BB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120"/>
              <a:ext cx="4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0731" name="Line 8">
              <a:extLst>
                <a:ext uri="{FF2B5EF4-FFF2-40B4-BE49-F238E27FC236}">
                  <a16:creationId xmlns:a16="http://schemas.microsoft.com/office/drawing/2014/main" id="{E0DC93E4-F578-4B57-BE9E-CD05BD85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1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9">
              <a:extLst>
                <a:ext uri="{FF2B5EF4-FFF2-40B4-BE49-F238E27FC236}">
                  <a16:creationId xmlns:a16="http://schemas.microsoft.com/office/drawing/2014/main" id="{C15F79CF-8BED-4C30-81B0-662FDB3E3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1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0">
              <a:extLst>
                <a:ext uri="{FF2B5EF4-FFF2-40B4-BE49-F238E27FC236}">
                  <a16:creationId xmlns:a16="http://schemas.microsoft.com/office/drawing/2014/main" id="{AA32EEEE-ABD1-4681-BEF9-B2E0DC76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020"/>
              <a:ext cx="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Text Box 11">
              <a:extLst>
                <a:ext uri="{FF2B5EF4-FFF2-40B4-BE49-F238E27FC236}">
                  <a16:creationId xmlns:a16="http://schemas.microsoft.com/office/drawing/2014/main" id="{6AC88656-A9F8-46FD-8BEC-1A8FD17C1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387"/>
              <a:ext cx="74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35" name="Oval 12">
              <a:extLst>
                <a:ext uri="{FF2B5EF4-FFF2-40B4-BE49-F238E27FC236}">
                  <a16:creationId xmlns:a16="http://schemas.microsoft.com/office/drawing/2014/main" id="{808AB29C-B836-445E-ABE4-BEBAFF98F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6"/>
              <a:ext cx="448" cy="4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36" name="Oval 13">
              <a:extLst>
                <a:ext uri="{FF2B5EF4-FFF2-40B4-BE49-F238E27FC236}">
                  <a16:creationId xmlns:a16="http://schemas.microsoft.com/office/drawing/2014/main" id="{18D48BBF-F8BA-422C-9815-00EA8B14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997"/>
              <a:ext cx="598" cy="49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37" name="Oval 14">
              <a:extLst>
                <a:ext uri="{FF2B5EF4-FFF2-40B4-BE49-F238E27FC236}">
                  <a16:creationId xmlns:a16="http://schemas.microsoft.com/office/drawing/2014/main" id="{593DBC35-3C1C-4BE4-8D49-05DE8A68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061"/>
              <a:ext cx="449" cy="36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38" name="Text Box 15">
              <a:extLst>
                <a:ext uri="{FF2B5EF4-FFF2-40B4-BE49-F238E27FC236}">
                  <a16:creationId xmlns:a16="http://schemas.microsoft.com/office/drawing/2014/main" id="{512EF783-3119-4F2B-963F-09C944B45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022"/>
              <a:ext cx="4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 baseline="-2500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39" name="Line 16">
              <a:extLst>
                <a:ext uri="{FF2B5EF4-FFF2-40B4-BE49-F238E27FC236}">
                  <a16:creationId xmlns:a16="http://schemas.microsoft.com/office/drawing/2014/main" id="{FC49C84A-C464-4360-ABF1-1BAC99D1B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061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7">
              <a:extLst>
                <a:ext uri="{FF2B5EF4-FFF2-40B4-BE49-F238E27FC236}">
                  <a16:creationId xmlns:a16="http://schemas.microsoft.com/office/drawing/2014/main" id="{4B3CF2AD-DCE7-473A-9FB2-76BFE74D0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061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18">
              <a:extLst>
                <a:ext uri="{FF2B5EF4-FFF2-40B4-BE49-F238E27FC236}">
                  <a16:creationId xmlns:a16="http://schemas.microsoft.com/office/drawing/2014/main" id="{1E4DB74C-6419-4F68-BFAE-4F6744F37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954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Text Box 19">
              <a:extLst>
                <a:ext uri="{FF2B5EF4-FFF2-40B4-BE49-F238E27FC236}">
                  <a16:creationId xmlns:a16="http://schemas.microsoft.com/office/drawing/2014/main" id="{72ADF42F-2E2C-4F0A-A0AB-A20FB668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465"/>
              <a:ext cx="7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43" name="Arc 20">
              <a:extLst>
                <a:ext uri="{FF2B5EF4-FFF2-40B4-BE49-F238E27FC236}">
                  <a16:creationId xmlns:a16="http://schemas.microsoft.com/office/drawing/2014/main" id="{E8FC053D-17D0-48D4-B8D2-06D84D6220E2}"/>
                </a:ext>
              </a:extLst>
            </p:cNvPr>
            <p:cNvSpPr>
              <a:spLocks/>
            </p:cNvSpPr>
            <p:nvPr/>
          </p:nvSpPr>
          <p:spPr bwMode="auto">
            <a:xfrm rot="-659127" flipH="1" flipV="1">
              <a:off x="2622" y="3160"/>
              <a:ext cx="772" cy="336"/>
            </a:xfrm>
            <a:custGeom>
              <a:avLst/>
              <a:gdLst>
                <a:gd name="T0" fmla="*/ 0 w 22289"/>
                <a:gd name="T1" fmla="*/ 0 h 21600"/>
                <a:gd name="T2" fmla="*/ 0 w 22289"/>
                <a:gd name="T3" fmla="*/ 0 h 21600"/>
                <a:gd name="T4" fmla="*/ 0 w 222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9"/>
                <a:gd name="T10" fmla="*/ 0 h 21600"/>
                <a:gd name="T11" fmla="*/ 22289 w 222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9" h="21600" fill="none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</a:path>
                <a:path w="22289" h="21600" stroke="0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  <a:lnTo>
                    <a:pt x="2825" y="21600"/>
                  </a:lnTo>
                  <a:lnTo>
                    <a:pt x="-1" y="18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Text Box 21">
              <a:extLst>
                <a:ext uri="{FF2B5EF4-FFF2-40B4-BE49-F238E27FC236}">
                  <a16:creationId xmlns:a16="http://schemas.microsoft.com/office/drawing/2014/main" id="{441259F5-46F5-42CF-ADE5-3A9DD6B4E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401"/>
              <a:ext cx="74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5" name="Arc 22">
              <a:extLst>
                <a:ext uri="{FF2B5EF4-FFF2-40B4-BE49-F238E27FC236}">
                  <a16:creationId xmlns:a16="http://schemas.microsoft.com/office/drawing/2014/main" id="{4A23A665-FBBF-47ED-8470-B62F062EAEC6}"/>
                </a:ext>
              </a:extLst>
            </p:cNvPr>
            <p:cNvSpPr>
              <a:spLocks/>
            </p:cNvSpPr>
            <p:nvPr/>
          </p:nvSpPr>
          <p:spPr bwMode="auto">
            <a:xfrm rot="-659127">
              <a:off x="2609" y="3136"/>
              <a:ext cx="773" cy="336"/>
            </a:xfrm>
            <a:custGeom>
              <a:avLst/>
              <a:gdLst>
                <a:gd name="T0" fmla="*/ 0 w 22289"/>
                <a:gd name="T1" fmla="*/ 0 h 21600"/>
                <a:gd name="T2" fmla="*/ 0 w 22289"/>
                <a:gd name="T3" fmla="*/ 0 h 21600"/>
                <a:gd name="T4" fmla="*/ 0 w 222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9"/>
                <a:gd name="T10" fmla="*/ 0 h 21600"/>
                <a:gd name="T11" fmla="*/ 22289 w 222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9" h="21600" fill="none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</a:path>
                <a:path w="22289" h="21600" stroke="0" extrusionOk="0">
                  <a:moveTo>
                    <a:pt x="-1" y="185"/>
                  </a:moveTo>
                  <a:cubicBezTo>
                    <a:pt x="936" y="61"/>
                    <a:pt x="1880" y="-1"/>
                    <a:pt x="2825" y="0"/>
                  </a:cubicBezTo>
                  <a:cubicBezTo>
                    <a:pt x="11124" y="0"/>
                    <a:pt x="18690" y="4755"/>
                    <a:pt x="22288" y="12234"/>
                  </a:cubicBezTo>
                  <a:lnTo>
                    <a:pt x="2825" y="21600"/>
                  </a:lnTo>
                  <a:lnTo>
                    <a:pt x="-1" y="18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Text Box 23">
              <a:extLst>
                <a:ext uri="{FF2B5EF4-FFF2-40B4-BE49-F238E27FC236}">
                  <a16:creationId xmlns:a16="http://schemas.microsoft.com/office/drawing/2014/main" id="{8384CAA6-A358-4712-B703-1A72D55E1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2909"/>
              <a:ext cx="74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9" name="Rectangle 3">
            <a:extLst>
              <a:ext uri="{FF2B5EF4-FFF2-40B4-BE49-F238E27FC236}">
                <a16:creationId xmlns:a16="http://schemas.microsoft.com/office/drawing/2014/main" id="{9D5C32F1-BF21-46FE-A4A5-33A6ABE4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44" y="4439359"/>
            <a:ext cx="800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4.2 </a:t>
            </a:r>
            <a:r>
              <a:rPr lang="zh-CN" altLang="en-US" sz="2400" kern="0" dirty="0">
                <a:latin typeface="+mn-lt"/>
                <a:ea typeface="+mn-ea"/>
              </a:rPr>
              <a:t>反之，根据上述的</a:t>
            </a:r>
            <a:r>
              <a:rPr lang="en-US" altLang="zh-CN" sz="2400" kern="0" dirty="0">
                <a:latin typeface="+mn-lt"/>
                <a:ea typeface="+mn-ea"/>
              </a:rPr>
              <a:t>FA M</a:t>
            </a:r>
            <a:r>
              <a:rPr lang="zh-CN" altLang="en-US" sz="2400" kern="0" dirty="0">
                <a:latin typeface="+mn-lt"/>
                <a:ea typeface="+mn-ea"/>
              </a:rPr>
              <a:t>，可以构造出如下的正则文法：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      G[S]:    S </a:t>
            </a:r>
            <a:r>
              <a:rPr lang="en-US" altLang="zh-CN" sz="2400" kern="0" dirty="0">
                <a:latin typeface="+mn-lt"/>
                <a:ea typeface="+mn-ea"/>
                <a:sym typeface="Symbol" pitchFamily="18" charset="2"/>
              </a:rPr>
              <a:t></a:t>
            </a:r>
            <a:r>
              <a:rPr lang="en-US" altLang="zh-CN" sz="2400" kern="0" dirty="0">
                <a:latin typeface="+mn-lt"/>
                <a:ea typeface="+mn-ea"/>
              </a:rPr>
              <a:t>0S | 1A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                   A </a:t>
            </a:r>
            <a:r>
              <a:rPr lang="en-US" altLang="zh-CN" sz="2400" kern="0" dirty="0">
                <a:latin typeface="+mn-lt"/>
                <a:ea typeface="+mn-ea"/>
                <a:sym typeface="Symbol" pitchFamily="18" charset="2"/>
              </a:rPr>
              <a:t></a:t>
            </a:r>
            <a:r>
              <a:rPr lang="en-US" altLang="zh-CN" sz="2400" kern="0" dirty="0">
                <a:latin typeface="+mn-lt"/>
                <a:ea typeface="+mn-ea"/>
              </a:rPr>
              <a:t>0A|1S | </a:t>
            </a:r>
            <a:r>
              <a:rPr lang="en-US" altLang="zh-CN" sz="2400" kern="0" dirty="0">
                <a:latin typeface="+mn-lt"/>
                <a:ea typeface="+mn-ea"/>
                <a:sym typeface="Symbol" pitchFamily="18" charset="2"/>
              </a:rPr>
              <a:t></a:t>
            </a:r>
            <a:endParaRPr lang="en-US" altLang="zh-CN" sz="2400" kern="0" dirty="0">
              <a:latin typeface="+mn-lt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86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87C816A4-F251-44FC-A3B9-258C7CB27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F97D8-7007-4D55-A06A-80C538A87690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1BE38081-EE18-4745-BDB9-9A75215FC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056" y="944562"/>
            <a:ext cx="8497888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例： 文法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ja-JP" sz="2400" b="1" dirty="0"/>
              <a:t>		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 err="1"/>
              <a:t>aS</a:t>
            </a:r>
            <a:r>
              <a:rPr lang="en-US" altLang="zh-CN" sz="2400" b="1" dirty="0"/>
              <a:t> | </a:t>
            </a:r>
            <a:r>
              <a:rPr lang="en-US" altLang="zh-CN" sz="2400" b="1" dirty="0" err="1"/>
              <a:t>aB</a:t>
            </a:r>
            <a:r>
              <a:rPr lang="en-US" altLang="zh-CN" sz="2400" b="1" dirty="0"/>
              <a:t> ①  </a:t>
            </a:r>
            <a:r>
              <a:rPr lang="en-US" altLang="ja-JP" sz="2400" b="1" dirty="0"/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ja-JP" sz="2400" b="1" dirty="0"/>
              <a:t>     	 </a:t>
            </a:r>
            <a:r>
              <a:rPr lang="en-US" altLang="zh-CN" sz="2400" b="1" dirty="0" err="1"/>
              <a:t>B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dirty="0" err="1"/>
              <a:t>bC</a:t>
            </a:r>
            <a:r>
              <a:rPr lang="en-US" altLang="zh-CN" sz="2400" b="1" dirty="0"/>
              <a:t>  ②    </a:t>
            </a:r>
            <a:r>
              <a:rPr lang="en-US" altLang="ja-JP" sz="2400" b="1" dirty="0"/>
              <a:t>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ja-JP" sz="2400" b="1" dirty="0"/>
              <a:t>     	 </a:t>
            </a:r>
            <a:r>
              <a:rPr lang="en-US" altLang="zh-CN" sz="2400" b="1" dirty="0" err="1"/>
              <a:t>C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dirty="0" err="1"/>
              <a:t>aC</a:t>
            </a:r>
            <a:r>
              <a:rPr lang="en-US" altLang="zh-CN" sz="2400" b="1" dirty="0"/>
              <a:t> | a ③</a:t>
            </a:r>
            <a:r>
              <a:rPr lang="en-US" altLang="ja-JP" sz="2400" b="1" dirty="0"/>
              <a:t>         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求正则式。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解：由③得        </a:t>
            </a:r>
            <a:r>
              <a:rPr lang="en-US" altLang="zh-CN" sz="2400" b="1" dirty="0"/>
              <a:t>C=a*a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代入②得     </a:t>
            </a:r>
            <a:r>
              <a:rPr lang="en-US" altLang="zh-CN" sz="2400" b="1" dirty="0"/>
              <a:t>B=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*a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代入①：     </a:t>
            </a:r>
            <a:r>
              <a:rPr lang="en-US" altLang="zh-CN" sz="2400" b="1" dirty="0" err="1"/>
              <a:t>S</a:t>
            </a:r>
            <a:r>
              <a:rPr lang="en-US" altLang="zh-CN" sz="2400" b="1" dirty="0" err="1">
                <a:sym typeface="Wingdings" panose="05000000000000000000" pitchFamily="2" charset="2"/>
              </a:rPr>
              <a:t>aS|aba</a:t>
            </a:r>
            <a:r>
              <a:rPr lang="en-US" altLang="zh-CN" sz="2400" b="1" dirty="0">
                <a:sym typeface="Wingdings" panose="05000000000000000000" pitchFamily="2" charset="2"/>
              </a:rPr>
              <a:t>*a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ja-JP" sz="2400" b="1" dirty="0">
                <a:sym typeface="Wingdings" panose="05000000000000000000" pitchFamily="2" charset="2"/>
              </a:rPr>
              <a:t>	</a:t>
            </a:r>
            <a:r>
              <a:rPr lang="en-US" altLang="zh-CN" sz="2400" b="1" dirty="0">
                <a:sym typeface="Wingdings" panose="05000000000000000000" pitchFamily="2" charset="2"/>
              </a:rPr>
              <a:t>	</a:t>
            </a:r>
            <a:r>
              <a:rPr lang="zh-CN" altLang="en-US" sz="2400" b="1" dirty="0">
                <a:sym typeface="Wingdings" panose="05000000000000000000" pitchFamily="2" charset="2"/>
              </a:rPr>
              <a:t>所以        </a:t>
            </a:r>
            <a:r>
              <a:rPr lang="en-US" altLang="zh-CN" sz="2400" b="1" dirty="0">
                <a:sym typeface="Wingdings" panose="05000000000000000000" pitchFamily="2" charset="2"/>
              </a:rPr>
              <a:t>S=a*aba*a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F508AA-A592-4CB5-BB39-21A20E921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正则文法</a:t>
            </a:r>
            <a:r>
              <a:rPr lang="en-US" altLang="zh-CN" sz="3600" b="1" dirty="0"/>
              <a:t>, </a:t>
            </a:r>
            <a:r>
              <a:rPr lang="zh-CN" altLang="en-US" sz="3600" b="1" dirty="0"/>
              <a:t>正则式转换实例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CECE20BD-3D7D-4512-A3DD-E4D0A6B77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3DCE35-9AEE-4486-A828-6F7AC948E474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786C355-EE40-4B18-B7BB-50073C1C6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2160588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例：</a:t>
            </a:r>
            <a:r>
              <a:rPr lang="zh-CN" altLang="en-US" sz="2800" dirty="0"/>
              <a:t>已知正则式</a:t>
            </a:r>
            <a:r>
              <a:rPr lang="en-US" altLang="zh-CN" sz="2800" dirty="0"/>
              <a:t>r= 1 (01)*(0* | 1* ) 0 </a:t>
            </a:r>
            <a:r>
              <a:rPr lang="zh-CN" altLang="en-US" sz="2800" dirty="0"/>
              <a:t>，构造等价的</a:t>
            </a:r>
            <a:r>
              <a:rPr lang="en-US" altLang="zh-CN" sz="2800" dirty="0"/>
              <a:t>NFA M</a:t>
            </a:r>
            <a:r>
              <a:rPr lang="zh-CN" altLang="en-US" sz="2800" dirty="0"/>
              <a:t>。 </a:t>
            </a:r>
          </a:p>
          <a:p>
            <a:pPr eaLnBrk="1" hangingPunct="1"/>
            <a:r>
              <a:rPr lang="zh-CN" altLang="en-US" sz="2800" dirty="0"/>
              <a:t>解：根据正则式定义语言的特征，可以使</a:t>
            </a:r>
            <a:r>
              <a:rPr lang="en-US" altLang="zh-CN" sz="2800" dirty="0"/>
              <a:t>NFA M</a:t>
            </a:r>
            <a:r>
              <a:rPr lang="zh-CN" altLang="en-US" sz="2800" dirty="0"/>
              <a:t>的状态图更简化。</a:t>
            </a:r>
            <a:r>
              <a:rPr lang="zh-CN" altLang="en-US" dirty="0"/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9A8D26E-4EB4-4559-B925-01783E0766E2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2636838"/>
            <a:ext cx="3632200" cy="2736850"/>
            <a:chOff x="1519" y="1842"/>
            <a:chExt cx="2288" cy="1724"/>
          </a:xfrm>
        </p:grpSpPr>
        <p:sp>
          <p:nvSpPr>
            <p:cNvPr id="34821" name="Line 4">
              <a:extLst>
                <a:ext uri="{FF2B5EF4-FFF2-40B4-BE49-F238E27FC236}">
                  <a16:creationId xmlns:a16="http://schemas.microsoft.com/office/drawing/2014/main" id="{C399C629-35EB-42AA-B091-20E2D3AF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597"/>
              <a:ext cx="298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Oval 5">
              <a:extLst>
                <a:ext uri="{FF2B5EF4-FFF2-40B4-BE49-F238E27FC236}">
                  <a16:creationId xmlns:a16="http://schemas.microsoft.com/office/drawing/2014/main" id="{F950F651-F45A-4878-9DDA-39D13F5A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059"/>
              <a:ext cx="199" cy="29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23" name="Arc 6">
              <a:extLst>
                <a:ext uri="{FF2B5EF4-FFF2-40B4-BE49-F238E27FC236}">
                  <a16:creationId xmlns:a16="http://schemas.microsoft.com/office/drawing/2014/main" id="{1A879AB2-4815-4728-80B0-49FDF1261F82}"/>
                </a:ext>
              </a:extLst>
            </p:cNvPr>
            <p:cNvSpPr>
              <a:spLocks/>
            </p:cNvSpPr>
            <p:nvPr/>
          </p:nvSpPr>
          <p:spPr bwMode="auto">
            <a:xfrm rot="18484736" flipH="1">
              <a:off x="2296" y="2612"/>
              <a:ext cx="232" cy="259"/>
            </a:xfrm>
            <a:custGeom>
              <a:avLst/>
              <a:gdLst>
                <a:gd name="T0" fmla="*/ 0 w 21848"/>
                <a:gd name="T1" fmla="*/ 0 h 21600"/>
                <a:gd name="T2" fmla="*/ 0 w 21848"/>
                <a:gd name="T3" fmla="*/ 0 h 21600"/>
                <a:gd name="T4" fmla="*/ 0 w 218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48"/>
                <a:gd name="T10" fmla="*/ 0 h 21600"/>
                <a:gd name="T11" fmla="*/ 21848 w 218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48" h="21600" fill="none" extrusionOk="0">
                  <a:moveTo>
                    <a:pt x="-1" y="28"/>
                  </a:moveTo>
                  <a:cubicBezTo>
                    <a:pt x="371" y="9"/>
                    <a:pt x="742" y="-1"/>
                    <a:pt x="1114" y="0"/>
                  </a:cubicBezTo>
                  <a:cubicBezTo>
                    <a:pt x="10711" y="0"/>
                    <a:pt x="19157" y="6332"/>
                    <a:pt x="21847" y="15545"/>
                  </a:cubicBezTo>
                </a:path>
                <a:path w="21848" h="21600" stroke="0" extrusionOk="0">
                  <a:moveTo>
                    <a:pt x="-1" y="28"/>
                  </a:moveTo>
                  <a:cubicBezTo>
                    <a:pt x="371" y="9"/>
                    <a:pt x="742" y="-1"/>
                    <a:pt x="1114" y="0"/>
                  </a:cubicBezTo>
                  <a:cubicBezTo>
                    <a:pt x="10711" y="0"/>
                    <a:pt x="19157" y="6332"/>
                    <a:pt x="21847" y="15545"/>
                  </a:cubicBezTo>
                  <a:lnTo>
                    <a:pt x="1114" y="21600"/>
                  </a:lnTo>
                  <a:lnTo>
                    <a:pt x="-1" y="2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Arc 7">
              <a:extLst>
                <a:ext uri="{FF2B5EF4-FFF2-40B4-BE49-F238E27FC236}">
                  <a16:creationId xmlns:a16="http://schemas.microsoft.com/office/drawing/2014/main" id="{6EC4F842-A302-446C-ABB3-DEB5300138CD}"/>
                </a:ext>
              </a:extLst>
            </p:cNvPr>
            <p:cNvSpPr>
              <a:spLocks/>
            </p:cNvSpPr>
            <p:nvPr/>
          </p:nvSpPr>
          <p:spPr bwMode="auto">
            <a:xfrm rot="8398735" flipH="1">
              <a:off x="2373" y="2664"/>
              <a:ext cx="201" cy="298"/>
            </a:xfrm>
            <a:custGeom>
              <a:avLst/>
              <a:gdLst>
                <a:gd name="T0" fmla="*/ 0 w 21848"/>
                <a:gd name="T1" fmla="*/ 0 h 21600"/>
                <a:gd name="T2" fmla="*/ 0 w 21848"/>
                <a:gd name="T3" fmla="*/ 0 h 21600"/>
                <a:gd name="T4" fmla="*/ 0 w 218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48"/>
                <a:gd name="T10" fmla="*/ 0 h 21600"/>
                <a:gd name="T11" fmla="*/ 21848 w 218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48" h="21600" fill="none" extrusionOk="0">
                  <a:moveTo>
                    <a:pt x="-1" y="28"/>
                  </a:moveTo>
                  <a:cubicBezTo>
                    <a:pt x="371" y="9"/>
                    <a:pt x="742" y="-1"/>
                    <a:pt x="1114" y="0"/>
                  </a:cubicBezTo>
                  <a:cubicBezTo>
                    <a:pt x="10711" y="0"/>
                    <a:pt x="19157" y="6332"/>
                    <a:pt x="21847" y="15545"/>
                  </a:cubicBezTo>
                </a:path>
                <a:path w="21848" h="21600" stroke="0" extrusionOk="0">
                  <a:moveTo>
                    <a:pt x="-1" y="28"/>
                  </a:moveTo>
                  <a:cubicBezTo>
                    <a:pt x="371" y="9"/>
                    <a:pt x="742" y="-1"/>
                    <a:pt x="1114" y="0"/>
                  </a:cubicBezTo>
                  <a:cubicBezTo>
                    <a:pt x="10711" y="0"/>
                    <a:pt x="19157" y="6332"/>
                    <a:pt x="21847" y="15545"/>
                  </a:cubicBezTo>
                  <a:lnTo>
                    <a:pt x="1114" y="21600"/>
                  </a:lnTo>
                  <a:lnTo>
                    <a:pt x="-1" y="2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9B8591C3-A531-4A9F-B18E-BB36266E0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249"/>
              <a:ext cx="72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NFA M</a:t>
              </a:r>
            </a:p>
          </p:txBody>
        </p:sp>
        <p:sp>
          <p:nvSpPr>
            <p:cNvPr id="34826" name="AutoShape 9">
              <a:extLst>
                <a:ext uri="{FF2B5EF4-FFF2-40B4-BE49-F238E27FC236}">
                  <a16:creationId xmlns:a16="http://schemas.microsoft.com/office/drawing/2014/main" id="{74C7FEB3-61A2-4653-8A09-67C47F40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475"/>
              <a:ext cx="199" cy="99"/>
            </a:xfrm>
            <a:prstGeom prst="rightArrow">
              <a:avLst>
                <a:gd name="adj1" fmla="val 50000"/>
                <a:gd name="adj2" fmla="val 502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27" name="Oval 10">
              <a:extLst>
                <a:ext uri="{FF2B5EF4-FFF2-40B4-BE49-F238E27FC236}">
                  <a16:creationId xmlns:a16="http://schemas.microsoft.com/office/drawing/2014/main" id="{3A722613-36B0-41CD-9603-58C0A75A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76"/>
              <a:ext cx="298" cy="297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29CA7159-2444-4649-9FDA-E380E239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87"/>
              <a:ext cx="29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4829" name="Line 12">
              <a:extLst>
                <a:ext uri="{FF2B5EF4-FFF2-40B4-BE49-F238E27FC236}">
                  <a16:creationId xmlns:a16="http://schemas.microsoft.com/office/drawing/2014/main" id="{ED4F0D83-E645-4265-A5CE-73676C224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37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3">
              <a:extLst>
                <a:ext uri="{FF2B5EF4-FFF2-40B4-BE49-F238E27FC236}">
                  <a16:creationId xmlns:a16="http://schemas.microsoft.com/office/drawing/2014/main" id="{5CB306DE-03C0-4ECA-9B33-46E48E1F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37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Text Box 14">
              <a:extLst>
                <a:ext uri="{FF2B5EF4-FFF2-40B4-BE49-F238E27FC236}">
                  <a16:creationId xmlns:a16="http://schemas.microsoft.com/office/drawing/2014/main" id="{4CD80B86-B141-43BE-A246-D7D099279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315"/>
              <a:ext cx="29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32" name="Line 15">
              <a:extLst>
                <a:ext uri="{FF2B5EF4-FFF2-40B4-BE49-F238E27FC236}">
                  <a16:creationId xmlns:a16="http://schemas.microsoft.com/office/drawing/2014/main" id="{01CE58B8-51D1-410D-915D-174CF106D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55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Oval 16">
              <a:extLst>
                <a:ext uri="{FF2B5EF4-FFF2-40B4-BE49-F238E27FC236}">
                  <a16:creationId xmlns:a16="http://schemas.microsoft.com/office/drawing/2014/main" id="{452935F7-74E2-4B42-A3AE-6EC49823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2748"/>
              <a:ext cx="241" cy="35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34" name="Line 17">
              <a:extLst>
                <a:ext uri="{FF2B5EF4-FFF2-40B4-BE49-F238E27FC236}">
                  <a16:creationId xmlns:a16="http://schemas.microsoft.com/office/drawing/2014/main" id="{FD8C4A5B-BCB3-407E-AB05-0728B3366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654"/>
              <a:ext cx="324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8">
              <a:extLst>
                <a:ext uri="{FF2B5EF4-FFF2-40B4-BE49-F238E27FC236}">
                  <a16:creationId xmlns:a16="http://schemas.microsoft.com/office/drawing/2014/main" id="{2430CF1E-70B9-47E6-9E8D-E8391A757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683"/>
              <a:ext cx="298" cy="29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36" name="Text Box 19">
              <a:extLst>
                <a:ext uri="{FF2B5EF4-FFF2-40B4-BE49-F238E27FC236}">
                  <a16:creationId xmlns:a16="http://schemas.microsoft.com/office/drawing/2014/main" id="{B142D0D4-CB1F-48E5-88E4-203C9A8DC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04"/>
              <a:ext cx="39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4837" name="Oval 20">
              <a:extLst>
                <a:ext uri="{FF2B5EF4-FFF2-40B4-BE49-F238E27FC236}">
                  <a16:creationId xmlns:a16="http://schemas.microsoft.com/office/drawing/2014/main" id="{84AD5DAD-4241-4E60-96B0-14F628615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357"/>
              <a:ext cx="398" cy="397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38" name="Oval 21">
              <a:extLst>
                <a:ext uri="{FF2B5EF4-FFF2-40B4-BE49-F238E27FC236}">
                  <a16:creationId xmlns:a16="http://schemas.microsoft.com/office/drawing/2014/main" id="{9EF4BB37-1E0D-4BAA-BA89-E708A0057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409"/>
              <a:ext cx="298" cy="297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39" name="Text Box 22">
              <a:extLst>
                <a:ext uri="{FF2B5EF4-FFF2-40B4-BE49-F238E27FC236}">
                  <a16:creationId xmlns:a16="http://schemas.microsoft.com/office/drawing/2014/main" id="{82FB7D22-EC38-443F-86BF-4EEBA465E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432"/>
              <a:ext cx="29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E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4840" name="Line 23">
              <a:extLst>
                <a:ext uri="{FF2B5EF4-FFF2-40B4-BE49-F238E27FC236}">
                  <a16:creationId xmlns:a16="http://schemas.microsoft.com/office/drawing/2014/main" id="{AAEC4C11-2740-4E6F-87EA-93C077A9A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40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4">
              <a:extLst>
                <a:ext uri="{FF2B5EF4-FFF2-40B4-BE49-F238E27FC236}">
                  <a16:creationId xmlns:a16="http://schemas.microsoft.com/office/drawing/2014/main" id="{7B81ADA8-D932-4DE0-80FF-E1E812DCD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40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Text Box 25">
              <a:extLst>
                <a:ext uri="{FF2B5EF4-FFF2-40B4-BE49-F238E27FC236}">
                  <a16:creationId xmlns:a16="http://schemas.microsoft.com/office/drawing/2014/main" id="{474FEE6C-88A6-4851-958A-7234E3324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504"/>
              <a:ext cx="30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43" name="Line 26">
              <a:extLst>
                <a:ext uri="{FF2B5EF4-FFF2-40B4-BE49-F238E27FC236}">
                  <a16:creationId xmlns:a16="http://schemas.microsoft.com/office/drawing/2014/main" id="{3BCD0791-A6EB-46DC-9C22-857D7722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891"/>
              <a:ext cx="0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Text Box 27">
              <a:extLst>
                <a:ext uri="{FF2B5EF4-FFF2-40B4-BE49-F238E27FC236}">
                  <a16:creationId xmlns:a16="http://schemas.microsoft.com/office/drawing/2014/main" id="{82BEB3D3-40F8-4B1B-9569-DFBE4E20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3042"/>
              <a:ext cx="30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45" name="Oval 28">
              <a:extLst>
                <a:ext uri="{FF2B5EF4-FFF2-40B4-BE49-F238E27FC236}">
                  <a16:creationId xmlns:a16="http://schemas.microsoft.com/office/drawing/2014/main" id="{7BFDA8F8-66F7-4BFB-8118-CA0C3F67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2405"/>
              <a:ext cx="299" cy="297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46" name="Text Box 29">
              <a:extLst>
                <a:ext uri="{FF2B5EF4-FFF2-40B4-BE49-F238E27FC236}">
                  <a16:creationId xmlns:a16="http://schemas.microsoft.com/office/drawing/2014/main" id="{357184FA-06FB-419C-ADB9-0A06E1756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432"/>
              <a:ext cx="26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847" name="Text Box 30">
              <a:extLst>
                <a:ext uri="{FF2B5EF4-FFF2-40B4-BE49-F238E27FC236}">
                  <a16:creationId xmlns:a16="http://schemas.microsoft.com/office/drawing/2014/main" id="{3E5119C2-3BBB-477A-B25F-ABAF753D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2635"/>
              <a:ext cx="30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48" name="Oval 31">
              <a:extLst>
                <a:ext uri="{FF2B5EF4-FFF2-40B4-BE49-F238E27FC236}">
                  <a16:creationId xmlns:a16="http://schemas.microsoft.com/office/drawing/2014/main" id="{7170A35A-FC9C-4D0E-86AB-67D78EBB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2853"/>
              <a:ext cx="299" cy="297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49" name="Text Box 32">
              <a:extLst>
                <a:ext uri="{FF2B5EF4-FFF2-40B4-BE49-F238E27FC236}">
                  <a16:creationId xmlns:a16="http://schemas.microsoft.com/office/drawing/2014/main" id="{AFEF8B60-8435-400F-BD25-97E024BBF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853"/>
              <a:ext cx="26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4850" name="Text Box 33">
              <a:extLst>
                <a:ext uri="{FF2B5EF4-FFF2-40B4-BE49-F238E27FC236}">
                  <a16:creationId xmlns:a16="http://schemas.microsoft.com/office/drawing/2014/main" id="{868DC9A4-39DA-41AF-8EEB-8C17B9CFF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704"/>
              <a:ext cx="3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51" name="Line 34">
              <a:extLst>
                <a:ext uri="{FF2B5EF4-FFF2-40B4-BE49-F238E27FC236}">
                  <a16:creationId xmlns:a16="http://schemas.microsoft.com/office/drawing/2014/main" id="{FD6228EF-2F1B-41F7-9203-3C65D8B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382"/>
              <a:ext cx="282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Oval 35">
              <a:extLst>
                <a:ext uri="{FF2B5EF4-FFF2-40B4-BE49-F238E27FC236}">
                  <a16:creationId xmlns:a16="http://schemas.microsoft.com/office/drawing/2014/main" id="{F6B1DFAD-0330-4813-9AB6-580151C6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187"/>
              <a:ext cx="298" cy="298"/>
            </a:xfrm>
            <a:prstGeom prst="ellipse">
              <a:avLst/>
            </a:prstGeom>
            <a:solidFill>
              <a:srgbClr val="99FF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53" name="Text Box 36">
              <a:extLst>
                <a:ext uri="{FF2B5EF4-FFF2-40B4-BE49-F238E27FC236}">
                  <a16:creationId xmlns:a16="http://schemas.microsoft.com/office/drawing/2014/main" id="{A72CDA59-0753-4EDB-93E6-C83524A37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05"/>
              <a:ext cx="39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4854" name="Text Box 37">
              <a:extLst>
                <a:ext uri="{FF2B5EF4-FFF2-40B4-BE49-F238E27FC236}">
                  <a16:creationId xmlns:a16="http://schemas.microsoft.com/office/drawing/2014/main" id="{072DA356-8CC9-47C5-A372-7DA40FF0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2239"/>
              <a:ext cx="30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55" name="Line 38">
              <a:extLst>
                <a:ext uri="{FF2B5EF4-FFF2-40B4-BE49-F238E27FC236}">
                  <a16:creationId xmlns:a16="http://schemas.microsoft.com/office/drawing/2014/main" id="{2918195B-75D9-4844-AA06-12571C381D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818049" flipV="1">
              <a:off x="3127" y="2159"/>
              <a:ext cx="1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39">
              <a:extLst>
                <a:ext uri="{FF2B5EF4-FFF2-40B4-BE49-F238E27FC236}">
                  <a16:creationId xmlns:a16="http://schemas.microsoft.com/office/drawing/2014/main" id="{E6879A22-7955-4F0B-8EDA-08BDE137F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2357"/>
              <a:ext cx="299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Text Box 40">
              <a:extLst>
                <a:ext uri="{FF2B5EF4-FFF2-40B4-BE49-F238E27FC236}">
                  <a16:creationId xmlns:a16="http://schemas.microsoft.com/office/drawing/2014/main" id="{F0A89B4D-D814-425E-BBFD-B3D6B7ED0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2460"/>
              <a:ext cx="1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4858" name="Text Box 41">
              <a:extLst>
                <a:ext uri="{FF2B5EF4-FFF2-40B4-BE49-F238E27FC236}">
                  <a16:creationId xmlns:a16="http://schemas.microsoft.com/office/drawing/2014/main" id="{992D4174-2A74-4170-A163-E44F21064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2159"/>
              <a:ext cx="1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4859" name="Text Box 42">
              <a:extLst>
                <a:ext uri="{FF2B5EF4-FFF2-40B4-BE49-F238E27FC236}">
                  <a16:creationId xmlns:a16="http://schemas.microsoft.com/office/drawing/2014/main" id="{F8011942-6D8E-4739-8D96-9C99EC720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842"/>
              <a:ext cx="3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1E0E2C3-7059-480B-8DEB-79F034424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A595D-997A-4615-877A-DBFC0B046275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6A01569-2E83-4A05-8E7D-6ACF4201F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58113" cy="1387475"/>
          </a:xfrm>
        </p:spPr>
        <p:txBody>
          <a:bodyPr/>
          <a:lstStyle/>
          <a:p>
            <a:pPr eaLnBrk="1" hangingPunct="1"/>
            <a:br>
              <a:rPr lang="en-US" altLang="zh-CN" sz="2500">
                <a:solidFill>
                  <a:srgbClr val="000000"/>
                </a:solidFill>
              </a:rPr>
            </a:br>
            <a:endParaRPr lang="en-US" altLang="zh-CN" sz="2500">
              <a:solidFill>
                <a:srgbClr val="000000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940C604-1E51-4850-9E27-8381F0D3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第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5</a:t>
            </a: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章  自顶向下语法分析方法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B0348981-B16A-44C1-A13D-86D673E25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178800" cy="41719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5.1 </a:t>
            </a:r>
            <a:r>
              <a:rPr kumimoji="1" lang="zh-CN" altLang="en-US" b="1"/>
              <a:t>语法分析器的功能</a:t>
            </a:r>
            <a:endParaRPr lang="zh-CN" altLang="en-US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5.2 </a:t>
            </a:r>
            <a:r>
              <a:rPr kumimoji="1" lang="zh-CN" altLang="en-US" b="1"/>
              <a:t>自顶向下分析面临的问题</a:t>
            </a:r>
            <a:endParaRPr lang="zh-CN" altLang="en-US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5.3 </a:t>
            </a:r>
            <a:r>
              <a:rPr kumimoji="1" lang="en-US" altLang="zh-CN" b="1"/>
              <a:t>LL</a:t>
            </a:r>
            <a:r>
              <a:rPr kumimoji="1" lang="zh-CN" altLang="en-US" b="1"/>
              <a:t>分析法（预测分析法）</a:t>
            </a:r>
            <a:endParaRPr lang="zh-CN" altLang="en-US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5.4 </a:t>
            </a:r>
            <a:r>
              <a:rPr kumimoji="1" lang="zh-CN" altLang="en-US" b="1">
                <a:latin typeface="宋体" panose="02010600030101010101" pitchFamily="2" charset="-122"/>
              </a:rPr>
              <a:t>递归子程序法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B381E08C-4B36-4ED8-A03A-EA1D99E4D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2E205F-25CB-4342-B13D-DE4DF8978501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30DF7F6-BB2E-4A5B-8887-3C0DC74D0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58113" cy="1387475"/>
          </a:xfrm>
        </p:spPr>
        <p:txBody>
          <a:bodyPr/>
          <a:lstStyle/>
          <a:p>
            <a:pPr eaLnBrk="1" hangingPunct="1"/>
            <a:br>
              <a:rPr lang="en-US" altLang="zh-CN" sz="2500">
                <a:solidFill>
                  <a:srgbClr val="000000"/>
                </a:solidFill>
              </a:rPr>
            </a:br>
            <a:endParaRPr lang="en-US" altLang="zh-CN" sz="2500">
              <a:solidFill>
                <a:srgbClr val="000000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9AAAE64-F1AB-4759-970A-86F622CF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第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5</a:t>
            </a: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章  自顶向下语法分析方法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7D4116C3-BB5A-4DD8-825E-A0698333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178800" cy="4657725"/>
          </a:xfrm>
        </p:spPr>
        <p:txBody>
          <a:bodyPr/>
          <a:lstStyle/>
          <a:p>
            <a:pPr>
              <a:defRPr/>
            </a:pPr>
            <a:r>
              <a:rPr lang="zh-CN" sz="2000" b="1" dirty="0"/>
              <a:t>六</a:t>
            </a:r>
            <a:r>
              <a:rPr lang="en-GB" sz="2000" b="1" dirty="0"/>
              <a:t>.</a:t>
            </a:r>
            <a:r>
              <a:rPr lang="zh-CN" sz="2000" b="1" dirty="0"/>
              <a:t>（</a:t>
            </a:r>
            <a:r>
              <a:rPr lang="en-GB" sz="2000" b="1" dirty="0"/>
              <a:t>13</a:t>
            </a:r>
            <a:r>
              <a:rPr lang="zh-CN" sz="2000" b="1" dirty="0"/>
              <a:t>分）已知文法</a:t>
            </a:r>
            <a:r>
              <a:rPr lang="en-GB" sz="2000" b="1" dirty="0"/>
              <a:t>G[S]</a:t>
            </a:r>
            <a:r>
              <a:rPr lang="zh-CN" sz="2000" b="1" dirty="0"/>
              <a:t>：</a:t>
            </a:r>
            <a:r>
              <a:rPr lang="en-GB" sz="2000" b="1" dirty="0"/>
              <a:t>   </a:t>
            </a:r>
          </a:p>
          <a:p>
            <a:pPr>
              <a:defRPr/>
            </a:pPr>
            <a:r>
              <a:rPr lang="en-US" altLang="zh-CN" sz="2000" b="1" dirty="0"/>
              <a:t> …</a:t>
            </a:r>
            <a:endParaRPr lang="zh-CN" sz="2000" b="1" dirty="0"/>
          </a:p>
          <a:p>
            <a:pPr>
              <a:defRPr/>
            </a:pPr>
            <a:r>
              <a:rPr lang="en-GB" sz="2000" b="1" dirty="0"/>
              <a:t>1</a:t>
            </a:r>
            <a:r>
              <a:rPr lang="zh-CN" sz="2000" b="1" dirty="0"/>
              <a:t>．（</a:t>
            </a:r>
            <a:r>
              <a:rPr lang="en-GB" sz="2000" b="1" dirty="0"/>
              <a:t>4</a:t>
            </a:r>
            <a:r>
              <a:rPr lang="zh-CN" sz="2000" b="1" dirty="0"/>
              <a:t>分）求每一非终结符的</a:t>
            </a:r>
            <a:r>
              <a:rPr lang="en-GB" sz="2000" b="1" dirty="0"/>
              <a:t>FIRST</a:t>
            </a:r>
            <a:r>
              <a:rPr lang="zh-CN" sz="2000" b="1" dirty="0"/>
              <a:t>集和</a:t>
            </a:r>
            <a:r>
              <a:rPr lang="en-GB" sz="2000" b="1" dirty="0"/>
              <a:t>FOLLOW</a:t>
            </a:r>
            <a:r>
              <a:rPr lang="zh-CN" sz="2000" b="1" dirty="0"/>
              <a:t>集</a:t>
            </a:r>
            <a:r>
              <a:rPr lang="en-GB" sz="2000" b="1" dirty="0"/>
              <a:t>,</a:t>
            </a:r>
            <a:r>
              <a:rPr lang="zh-CN" sz="2000" b="1" dirty="0"/>
              <a:t>并将计算结果填入下表。</a:t>
            </a:r>
            <a:endParaRPr lang="en-US" altLang="zh-CN" sz="2000" b="1" dirty="0"/>
          </a:p>
          <a:p>
            <a:pPr>
              <a:defRPr/>
            </a:pPr>
            <a:r>
              <a:rPr lang="en-US" altLang="zh-CN" sz="2000" b="1" dirty="0"/>
              <a:t>2. </a:t>
            </a:r>
            <a:r>
              <a:rPr lang="zh-CN" sz="2000" b="1" dirty="0"/>
              <a:t>（</a:t>
            </a:r>
            <a:r>
              <a:rPr lang="en-GB" altLang="zh-CN" sz="2000" b="1" dirty="0"/>
              <a:t>9</a:t>
            </a:r>
            <a:r>
              <a:rPr lang="zh-CN" sz="2000" b="1" dirty="0"/>
              <a:t>分）填写该文法的</a:t>
            </a:r>
            <a:r>
              <a:rPr lang="en-US" sz="2000" b="1" dirty="0"/>
              <a:t>LL</a:t>
            </a:r>
            <a:r>
              <a:rPr lang="zh-CN" sz="2000" b="1" dirty="0"/>
              <a:t>（</a:t>
            </a:r>
            <a:r>
              <a:rPr lang="en-US" sz="2000" b="1" dirty="0"/>
              <a:t>1</a:t>
            </a:r>
            <a:r>
              <a:rPr lang="zh-CN" sz="2000" b="1" dirty="0"/>
              <a:t>）分析表。</a:t>
            </a:r>
          </a:p>
          <a:p>
            <a:pPr>
              <a:defRPr/>
            </a:pPr>
            <a:r>
              <a:rPr lang="en-US" sz="2000" b="1" dirty="0"/>
              <a:t>3</a:t>
            </a:r>
            <a:r>
              <a:rPr lang="zh-CN" sz="2000" b="1" dirty="0"/>
              <a:t>．（</a:t>
            </a:r>
            <a:r>
              <a:rPr lang="en-US" sz="2000" b="1" dirty="0"/>
              <a:t>2</a:t>
            </a:r>
            <a:r>
              <a:rPr lang="zh-CN" sz="2000" b="1" dirty="0"/>
              <a:t>分）该文法是否是</a:t>
            </a:r>
            <a:r>
              <a:rPr lang="en-US" sz="2000" b="1" dirty="0"/>
              <a:t>LL(1)</a:t>
            </a:r>
            <a:r>
              <a:rPr lang="zh-CN" sz="2000" b="1" dirty="0"/>
              <a:t>文法？请解释你的回答。</a:t>
            </a:r>
          </a:p>
          <a:p>
            <a:pPr>
              <a:defRPr/>
            </a:pPr>
            <a:endParaRPr lang="zh-CN" sz="2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8C7F0360-7D86-4682-A010-4B9782761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EB0CE-EFE9-4291-807A-F0BD4FFBB82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DDC3B0B-6A20-4B23-B873-D77B1FE2E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77813"/>
            <a:ext cx="8075612" cy="7747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>
                <a:latin typeface="宋体" panose="02010600030101010101" pitchFamily="2" charset="-122"/>
              </a:rPr>
              <a:t>第</a:t>
            </a:r>
            <a:r>
              <a:rPr lang="en-US" altLang="zh-CN" sz="3200" b="1">
                <a:latin typeface="宋体" panose="02010600030101010101" pitchFamily="2" charset="-122"/>
              </a:rPr>
              <a:t>7</a:t>
            </a:r>
            <a:r>
              <a:rPr lang="zh-CN" altLang="en-US" sz="3200" b="1">
                <a:latin typeface="宋体" panose="02010600030101010101" pitchFamily="2" charset="-122"/>
              </a:rPr>
              <a:t>章 自底向上语法分析</a:t>
            </a:r>
            <a:r>
              <a:rPr lang="en-US" altLang="zh-CN" sz="3200" b="1">
                <a:latin typeface="宋体" panose="02010600030101010101" pitchFamily="2" charset="-122"/>
              </a:rPr>
              <a:t>- LR</a:t>
            </a:r>
            <a:r>
              <a:rPr lang="zh-CN" altLang="en-US" sz="3200" b="1">
                <a:latin typeface="宋体" panose="02010600030101010101" pitchFamily="2" charset="-122"/>
              </a:rPr>
              <a:t>分析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2A27063F-28B1-416B-BFB4-BD36C1A0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6624637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9925" indent="-3254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99"/>
                </a:solidFill>
                <a:latin typeface="宋体" panose="02010600030101010101" pitchFamily="2" charset="-122"/>
              </a:rPr>
              <a:t>本章内容</a:t>
            </a:r>
            <a:r>
              <a:rPr lang="zh-CN" altLang="en-US" sz="2800" b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35000"/>
              </a:lnSpc>
              <a:spcAft>
                <a:spcPct val="35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/>
              <a:t>预备知识</a:t>
            </a:r>
            <a:r>
              <a:rPr lang="en-US" altLang="zh-CN" sz="2400"/>
              <a:t>:</a:t>
            </a:r>
            <a:r>
              <a:rPr lang="zh-CN" altLang="en-US" sz="2400"/>
              <a:t>自底向上语法分析概述</a:t>
            </a:r>
          </a:p>
          <a:p>
            <a:pPr eaLnBrk="1" hangingPunct="1">
              <a:lnSpc>
                <a:spcPct val="135000"/>
              </a:lnSpc>
              <a:spcAft>
                <a:spcPct val="35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7.1  </a:t>
            </a:r>
            <a:r>
              <a:rPr kumimoji="1" lang="en-US" altLang="zh-CN" sz="2400"/>
              <a:t>LR</a:t>
            </a:r>
            <a:r>
              <a:rPr kumimoji="1" lang="zh-CN" altLang="en-US" sz="2400"/>
              <a:t>分析器概述</a:t>
            </a:r>
            <a:endParaRPr lang="zh-CN" altLang="en-US" sz="2400"/>
          </a:p>
          <a:p>
            <a:pPr eaLnBrk="1" hangingPunct="1">
              <a:lnSpc>
                <a:spcPct val="135000"/>
              </a:lnSpc>
              <a:spcAft>
                <a:spcPct val="35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7.2  </a:t>
            </a:r>
            <a:r>
              <a:rPr kumimoji="1" lang="en-US" altLang="zh-CN" sz="2400"/>
              <a:t>LR(0)</a:t>
            </a:r>
            <a:r>
              <a:rPr kumimoji="1" lang="zh-CN" altLang="en-US" sz="2400"/>
              <a:t>分析				</a:t>
            </a:r>
          </a:p>
          <a:p>
            <a:pPr eaLnBrk="1" hangingPunct="1">
              <a:lnSpc>
                <a:spcPct val="135000"/>
              </a:lnSpc>
              <a:spcAft>
                <a:spcPct val="35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/>
              <a:t>7.3 SLR(1)</a:t>
            </a:r>
            <a:r>
              <a:rPr kumimoji="1" lang="zh-CN" altLang="en-US" sz="2400"/>
              <a:t>分析</a:t>
            </a:r>
            <a:endParaRPr lang="zh-CN" altLang="en-US" sz="2400"/>
          </a:p>
          <a:p>
            <a:pPr eaLnBrk="1" hangingPunct="1">
              <a:lnSpc>
                <a:spcPct val="135000"/>
              </a:lnSpc>
              <a:spcAft>
                <a:spcPct val="35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*</a:t>
            </a:r>
            <a:r>
              <a:rPr lang="en-US" altLang="zh-CN" sz="2400">
                <a:solidFill>
                  <a:srgbClr val="0000CC"/>
                </a:solidFill>
              </a:rPr>
              <a:t>7.4	 </a:t>
            </a:r>
            <a:r>
              <a:rPr kumimoji="1" lang="en-US" altLang="zh-CN" sz="2400">
                <a:solidFill>
                  <a:srgbClr val="0000CC"/>
                </a:solidFill>
              </a:rPr>
              <a:t>LR(1)</a:t>
            </a:r>
            <a:r>
              <a:rPr kumimoji="1" lang="zh-CN" altLang="en-US" sz="2400">
                <a:solidFill>
                  <a:srgbClr val="0000CC"/>
                </a:solidFill>
              </a:rPr>
              <a:t>分析</a:t>
            </a:r>
            <a:endParaRPr lang="zh-CN" altLang="en-US" sz="2400" b="0">
              <a:solidFill>
                <a:srgbClr val="0000CC"/>
              </a:solidFill>
            </a:endParaRP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568DBB1D-A912-44CE-AEF0-A79A0BB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89588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复习：所有的课上例题，课后作业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992BFD1-4D9A-4A7A-8C84-14D95386C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14D6F3B6-311C-4363-B4C1-F68CE3B94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/>
              <a:t>七</a:t>
            </a:r>
            <a:r>
              <a:rPr lang="en-US" altLang="zh-CN" sz="2000" b="1" dirty="0"/>
              <a:t>.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14</a:t>
            </a:r>
            <a:r>
              <a:rPr lang="zh-CN" altLang="zh-CN" sz="2000" b="1" dirty="0"/>
              <a:t>分）已知文法</a:t>
            </a:r>
            <a:r>
              <a:rPr lang="en-GB" altLang="zh-CN" sz="2000" b="1" dirty="0"/>
              <a:t>G[S]</a:t>
            </a:r>
            <a:r>
              <a:rPr lang="zh-CN" altLang="zh-CN" sz="2000" b="1" dirty="0"/>
              <a:t>：</a:t>
            </a:r>
            <a:endParaRPr lang="en-US" altLang="zh-CN" sz="2000" b="1" dirty="0"/>
          </a:p>
          <a:p>
            <a:r>
              <a:rPr lang="en-US" altLang="zh-CN" sz="2000" b="1" dirty="0"/>
              <a:t>                                          …</a:t>
            </a:r>
          </a:p>
          <a:p>
            <a:r>
              <a:rPr lang="zh-CN" altLang="zh-CN" sz="2000" b="1" dirty="0"/>
              <a:t>（</a:t>
            </a:r>
            <a:r>
              <a:rPr lang="en-GB" altLang="zh-CN" sz="2000" b="1" dirty="0"/>
              <a:t>1</a:t>
            </a:r>
            <a:r>
              <a:rPr lang="zh-CN" altLang="zh-CN" sz="2000" b="1" dirty="0"/>
              <a:t>）（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分）求出</a:t>
            </a:r>
            <a:r>
              <a:rPr lang="en-GB" altLang="zh-CN" sz="2000" b="1" dirty="0"/>
              <a:t>S, A, B</a:t>
            </a:r>
            <a:r>
              <a:rPr lang="zh-CN" altLang="zh-CN" sz="2000" b="1" dirty="0"/>
              <a:t>的</a:t>
            </a:r>
            <a:r>
              <a:rPr lang="en-GB" altLang="zh-CN" sz="2000" b="1" dirty="0"/>
              <a:t>first</a:t>
            </a:r>
            <a:r>
              <a:rPr lang="zh-CN" altLang="zh-CN" sz="2000" b="1" dirty="0"/>
              <a:t>集和</a:t>
            </a:r>
            <a:r>
              <a:rPr lang="en-GB" altLang="zh-CN" sz="2000" b="1" dirty="0"/>
              <a:t> follow </a:t>
            </a:r>
            <a:r>
              <a:rPr lang="zh-CN" altLang="zh-CN" sz="2000" b="1" dirty="0"/>
              <a:t>集。</a:t>
            </a:r>
            <a:r>
              <a:rPr lang="en-GB" altLang="zh-CN" sz="2000" b="1" dirty="0"/>
              <a:t> 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分）求该文法的</a:t>
            </a:r>
            <a:r>
              <a:rPr lang="en-US" altLang="zh-CN" sz="2000" b="1" dirty="0"/>
              <a:t>LR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）项目集规范族</a:t>
            </a:r>
            <a:endParaRPr lang="en-US" altLang="zh-CN" sz="2000" b="1" dirty="0"/>
          </a:p>
          <a:p>
            <a:r>
              <a:rPr lang="en-US" altLang="zh-CN" sz="2000" b="1" dirty="0"/>
              <a:t>                   (</a:t>
            </a:r>
            <a:r>
              <a:rPr lang="zh-CN" altLang="en-US" sz="2000" b="1" dirty="0">
                <a:sym typeface="Wingdings" pitchFamily="2" charset="2"/>
              </a:rPr>
              <a:t>构造识别活前缀的</a:t>
            </a:r>
            <a:r>
              <a:rPr lang="en-US" altLang="zh-CN" sz="2000" b="1" dirty="0">
                <a:sym typeface="Wingdings" pitchFamily="2" charset="2"/>
              </a:rPr>
              <a:t>DFA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。</a:t>
            </a:r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分）该文法是否为</a:t>
            </a:r>
            <a:r>
              <a:rPr lang="en-US" altLang="zh-CN" sz="2000" b="1" dirty="0"/>
              <a:t>LR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）文法？是否为</a:t>
            </a:r>
            <a:r>
              <a:rPr lang="en-US" altLang="zh-CN" sz="2000" b="1" dirty="0"/>
              <a:t>SLR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）文法？ 说明理由，并构造出相应的</a:t>
            </a:r>
            <a:r>
              <a:rPr lang="en-US" altLang="zh-CN" sz="2000" b="1" dirty="0"/>
              <a:t>SLR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）分析表。</a:t>
            </a:r>
          </a:p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FF554890-E57C-403A-9A6A-CCA1F3399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5D5B67-27BF-4F8C-8A34-19E86410C9AB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3F26566B-CE74-4164-A5FC-E1C2D510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DA7F3-8C67-4619-800A-11052780017D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B64743E-4087-4576-A678-47308777F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b="1"/>
              <a:t>第</a:t>
            </a:r>
            <a:r>
              <a:rPr lang="en-US" altLang="zh-CN" sz="3600" b="1"/>
              <a:t>8</a:t>
            </a:r>
            <a:r>
              <a:rPr lang="zh-CN" altLang="en-US" sz="3600" b="1"/>
              <a:t>章  语法制导翻译和中间代码生成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51594633-00AC-4503-9568-F9AB129E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813593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8.1 </a:t>
            </a:r>
            <a:r>
              <a:rPr lang="zh-CN" altLang="en-US" sz="2800">
                <a:latin typeface="宋体" panose="02010600030101010101" pitchFamily="2" charset="-122"/>
              </a:rPr>
              <a:t>语义分析概述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8.2 </a:t>
            </a:r>
            <a:r>
              <a:rPr kumimoji="1" lang="zh-CN" altLang="en-US" sz="2800">
                <a:latin typeface="宋体" panose="02010600030101010101" pitchFamily="2" charset="-122"/>
              </a:rPr>
              <a:t>属性文法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8.3 S-</a:t>
            </a:r>
            <a:r>
              <a:rPr kumimoji="1" lang="zh-CN" altLang="en-US" sz="2800">
                <a:latin typeface="宋体" panose="02010600030101010101" pitchFamily="2" charset="-122"/>
              </a:rPr>
              <a:t>属性文法的自下而上翻译</a:t>
            </a:r>
            <a:endParaRPr lang="zh-CN" altLang="en-US" sz="280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8.4 L-</a:t>
            </a:r>
            <a:r>
              <a:rPr kumimoji="1" lang="zh-CN" altLang="en-US" sz="2800">
                <a:latin typeface="Times New Roman" panose="02020603050405020304" pitchFamily="18" charset="0"/>
              </a:rPr>
              <a:t>属性文法的自上而下翻译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8.5 </a:t>
            </a:r>
            <a:r>
              <a:rPr kumimoji="1" lang="zh-CN" altLang="en-US" sz="2800">
                <a:latin typeface="宋体" panose="02010600030101010101" pitchFamily="2" charset="-122"/>
              </a:rPr>
              <a:t>中间代码的形式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8.6 </a:t>
            </a:r>
            <a:r>
              <a:rPr kumimoji="1" lang="zh-CN" altLang="en-US" sz="2800">
                <a:latin typeface="宋体" panose="02010600030101010101" pitchFamily="2" charset="-122"/>
              </a:rPr>
              <a:t>简单赋值语句的翻译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8.7 </a:t>
            </a:r>
            <a:r>
              <a:rPr kumimoji="1" lang="zh-CN" altLang="en-US" sz="2800">
                <a:latin typeface="宋体" panose="02010600030101010101" pitchFamily="2" charset="-122"/>
              </a:rPr>
              <a:t>控制结构的翻译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F2F9ED2A-98B5-4A9A-83BE-16C19FAC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268413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3399"/>
                </a:solidFill>
                <a:latin typeface="宋体" panose="02010600030101010101" pitchFamily="2" charset="-122"/>
              </a:rPr>
              <a:t>本章内容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5511C35-4E7D-43CA-85D1-EA8887650B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7F0BF-2B67-44F1-8ACC-4662B93A2C5E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4150CC1-77AA-42B8-9B0C-E26204436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/>
              <a:t>第</a:t>
            </a:r>
            <a:r>
              <a:rPr lang="en-US" altLang="zh-CN" sz="3200" b="1"/>
              <a:t>8</a:t>
            </a:r>
            <a:r>
              <a:rPr lang="zh-CN" altLang="en-US" sz="3200" b="1"/>
              <a:t>章  语法制导翻译和中间代码生成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6A037D84-C2BD-4762-8A65-644277CA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81359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8.1-8.4 </a:t>
            </a:r>
            <a:r>
              <a:rPr lang="zh-CN" altLang="en-US" sz="2800">
                <a:latin typeface="宋体" panose="02010600030101010101" pitchFamily="2" charset="-122"/>
              </a:rPr>
              <a:t>基本概念为主</a:t>
            </a:r>
            <a:endParaRPr kumimoji="1"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3300"/>
                </a:solidFill>
                <a:latin typeface="宋体" panose="02010600030101010101" pitchFamily="2" charset="-122"/>
              </a:rPr>
              <a:t>8.5 </a:t>
            </a:r>
            <a:r>
              <a:rPr kumimoji="1"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中间代码的形式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CC3300"/>
                </a:solidFill>
                <a:latin typeface="宋体" panose="02010600030101010101" pitchFamily="2" charset="-122"/>
              </a:rPr>
              <a:t>8.6 </a:t>
            </a:r>
            <a:r>
              <a:rPr kumimoji="1"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简单赋值语句的翻译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CC3300"/>
                </a:solidFill>
                <a:latin typeface="宋体" panose="02010600030101010101" pitchFamily="2" charset="-122"/>
              </a:rPr>
              <a:t>8.7 </a:t>
            </a:r>
            <a:r>
              <a:rPr kumimoji="1"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控制结构的翻译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后</a:t>
            </a:r>
            <a:r>
              <a:rPr kumimoji="1" lang="en-US" altLang="zh-CN" sz="2800">
                <a:latin typeface="宋体" panose="02010600030101010101" pitchFamily="2" charset="-122"/>
              </a:rPr>
              <a:t>3</a:t>
            </a:r>
            <a:r>
              <a:rPr kumimoji="1" lang="zh-CN" altLang="en-US" sz="2800">
                <a:latin typeface="宋体" panose="02010600030101010101" pitchFamily="2" charset="-122"/>
              </a:rPr>
              <a:t>节：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对于给定的程序语言的语句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求翻译后的四元式目标代码。（参见课件上的习题）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BC9120DE-8B17-41FE-A315-0EA0A0DA4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268413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3399"/>
                </a:solidFill>
                <a:latin typeface="宋体" panose="02010600030101010101" pitchFamily="2" charset="-122"/>
              </a:rPr>
              <a:t>复习重点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8C8F8912-9FC7-41FB-8498-4339FA8E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C22EC904-F0A1-45DF-9942-67DBCAB7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0"/>
            <a:ext cx="8321675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将下列语句翻译成四元式代码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IF  a</a:t>
            </a:r>
            <a:r>
              <a:rPr lang="zh-CN" altLang="en-US" sz="2400">
                <a:sym typeface="Symbol" panose="05050102010706020507" pitchFamily="18" charset="2"/>
              </a:rPr>
              <a:t>＜</a:t>
            </a:r>
            <a:r>
              <a:rPr lang="en-US" altLang="zh-CN" sz="2400">
                <a:sym typeface="Symbol" panose="05050102010706020507" pitchFamily="18" charset="2"/>
              </a:rPr>
              <a:t>b OR c&lt;d THEN s:=a ELSE s:=c+d </a:t>
            </a:r>
            <a:r>
              <a:rPr lang="zh-CN" altLang="en-US" sz="2400">
                <a:sym typeface="Symbol" panose="05050102010706020507" pitchFamily="18" charset="2"/>
              </a:rPr>
              <a:t>（设当前四元式编号从</a:t>
            </a:r>
            <a:r>
              <a:rPr lang="en-US" altLang="zh-CN" sz="2400">
                <a:sym typeface="Symbol" panose="05050102010706020507" pitchFamily="18" charset="2"/>
              </a:rPr>
              <a:t>10</a:t>
            </a:r>
            <a:r>
              <a:rPr lang="zh-CN" altLang="en-US" sz="2400">
                <a:sym typeface="Symbol" panose="05050102010706020507" pitchFamily="18" charset="2"/>
              </a:rPr>
              <a:t>开始）。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解：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（</a:t>
            </a:r>
            <a:r>
              <a:rPr lang="en-US" altLang="zh-CN" sz="2400">
                <a:sym typeface="Symbol" panose="05050102010706020507" pitchFamily="18" charset="2"/>
              </a:rPr>
              <a:t>10</a:t>
            </a:r>
            <a:r>
              <a:rPr lang="zh-CN" altLang="en-US" sz="2400">
                <a:sym typeface="Symbol" panose="05050102010706020507" pitchFamily="18" charset="2"/>
              </a:rPr>
              <a:t>）（</a:t>
            </a:r>
            <a:r>
              <a:rPr lang="en-US" altLang="zh-CN" sz="2400">
                <a:sym typeface="Symbol" panose="05050102010706020507" pitchFamily="18" charset="2"/>
              </a:rPr>
              <a:t>j</a:t>
            </a:r>
            <a:r>
              <a:rPr lang="zh-CN" altLang="en-US" sz="2400">
                <a:sym typeface="Symbol" panose="05050102010706020507" pitchFamily="18" charset="2"/>
              </a:rPr>
              <a:t>＜， </a:t>
            </a:r>
            <a:r>
              <a:rPr lang="en-US" altLang="zh-CN" sz="2400">
                <a:sym typeface="Symbol" panose="05050102010706020507" pitchFamily="18" charset="2"/>
              </a:rPr>
              <a:t>a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b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14</a:t>
            </a:r>
            <a:r>
              <a:rPr lang="zh-CN" altLang="en-US" sz="2400">
                <a:sym typeface="Symbol" panose="05050102010706020507" pitchFamily="18" charset="2"/>
              </a:rPr>
              <a:t>）  真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(11)  (j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12)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(12)  (j&lt;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c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d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14</a:t>
            </a:r>
            <a:r>
              <a:rPr lang="en-US" altLang="zh-CN" sz="2400">
                <a:sym typeface="Symbol" panose="05050102010706020507" pitchFamily="18" charset="2"/>
              </a:rPr>
              <a:t>)          </a:t>
            </a:r>
            <a:r>
              <a:rPr lang="zh-CN" altLang="en-US" sz="2400">
                <a:sym typeface="Symbol" panose="05050102010706020507" pitchFamily="18" charset="2"/>
              </a:rPr>
              <a:t>真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(13)  (j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16</a:t>
            </a:r>
            <a:r>
              <a:rPr lang="en-US" altLang="zh-CN" sz="2400">
                <a:sym typeface="Symbol" panose="05050102010706020507" pitchFamily="18" charset="2"/>
              </a:rPr>
              <a:t>)           </a:t>
            </a:r>
            <a:r>
              <a:rPr lang="zh-CN" altLang="en-US" sz="2400">
                <a:sym typeface="Symbol" panose="05050102010706020507" pitchFamily="18" charset="2"/>
              </a:rPr>
              <a:t>假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(14)  (:=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a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400">
                <a:sym typeface="Symbol" panose="05050102010706020507" pitchFamily="18" charset="2"/>
              </a:rPr>
              <a:t>     (15)  (j</a:t>
            </a:r>
            <a:r>
              <a:rPr lang="zh-CN" altLang="fr-FR" sz="2400">
                <a:sym typeface="Symbol" panose="05050102010706020507" pitchFamily="18" charset="2"/>
              </a:rPr>
              <a:t>，  </a:t>
            </a:r>
            <a:r>
              <a:rPr lang="fr-FR" altLang="zh-CN" sz="2400">
                <a:sym typeface="Symbol" panose="05050102010706020507" pitchFamily="18" charset="2"/>
              </a:rPr>
              <a:t>_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_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olidFill>
                  <a:srgbClr val="C00000"/>
                </a:solidFill>
                <a:sym typeface="Symbol" panose="05050102010706020507" pitchFamily="18" charset="2"/>
              </a:rPr>
              <a:t>18)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400">
                <a:sym typeface="Symbol" panose="05050102010706020507" pitchFamily="18" charset="2"/>
              </a:rPr>
              <a:t>     (16)  (+</a:t>
            </a:r>
            <a:r>
              <a:rPr lang="zh-CN" altLang="fr-FR" sz="2400">
                <a:sym typeface="Symbol" panose="05050102010706020507" pitchFamily="18" charset="2"/>
              </a:rPr>
              <a:t>，  </a:t>
            </a:r>
            <a:r>
              <a:rPr lang="fr-FR" altLang="zh-CN" sz="2400">
                <a:sym typeface="Symbol" panose="05050102010706020507" pitchFamily="18" charset="2"/>
              </a:rPr>
              <a:t>c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d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T1)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(17)  (:=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T1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en-US" altLang="zh-CN" sz="2400">
                <a:sym typeface="Symbol" panose="05050102010706020507" pitchFamily="18" charset="2"/>
              </a:rPr>
              <a:t>_ 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s)</a:t>
            </a:r>
            <a:endParaRPr lang="fr-FR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400">
                <a:sym typeface="Symbol" panose="05050102010706020507" pitchFamily="18" charset="2"/>
              </a:rPr>
              <a:t>     (18)</a:t>
            </a: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FEBCF8D5-F4ED-441E-B0AB-DF7BF46B1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5388F5-ECD1-42B3-99F7-C48EDBA42E86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1FF5A179-D68F-4B9D-877B-B700AD7A4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章 </a:t>
            </a:r>
            <a:r>
              <a:rPr lang="en-US" altLang="zh-CN" sz="3200" b="1"/>
              <a:t>PL/0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编译程序的实现</a:t>
            </a:r>
            <a:b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1D3085-1C96-4FBA-8AAC-FB8AF7E77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本章目的：对编译程序的实现建立起整体概念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6E7C3AF6-B356-4D5F-916D-90092EF73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0684D-2904-4758-B168-2127D428F704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B2A92724-0452-41CD-A7E1-55A58D50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符号表的作用∶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         保存各类标识符的属性</a:t>
            </a:r>
            <a:endParaRPr kumimoji="1"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         检查上下文语义的正确性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	   作为目标代码生成阶段地址分配的依据</a:t>
            </a:r>
            <a:r>
              <a:rPr kumimoji="1" lang="zh-CN" altLang="en-US" sz="2400" b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6F8C9DD-BA03-46F1-9D44-D9C8C3BD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第</a:t>
            </a:r>
            <a:r>
              <a:rPr lang="en-US" altLang="zh-CN" sz="3200">
                <a:solidFill>
                  <a:schemeClr val="tx2"/>
                </a:solidFill>
              </a:rPr>
              <a:t>9</a:t>
            </a:r>
            <a:r>
              <a:rPr lang="zh-CN" altLang="en-US" sz="3200">
                <a:solidFill>
                  <a:schemeClr val="tx2"/>
                </a:solidFill>
              </a:rPr>
              <a:t>章 符号表管理技术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CE14ACAC-9069-4D36-86D2-F2FCA294A4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3E7C3-BD91-47DF-8F25-C3E9970E91E7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FD8C87-9633-4A6B-B696-D38DD0FA9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60425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CC"/>
                </a:solidFill>
                <a:latin typeface="宋体" panose="02010600030101010101" pitchFamily="2" charset="-122"/>
              </a:rPr>
              <a:t>第１０章 目标程序运行时的存储组织</a:t>
            </a:r>
            <a:endParaRPr lang="zh-CN" altLang="en-US" sz="3400">
              <a:solidFill>
                <a:srgbClr val="00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25BC1A96-2419-4B08-B19D-129DBBE33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68413"/>
            <a:ext cx="89154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 b="0">
                <a:latin typeface="宋体" panose="02010600030101010101" pitchFamily="2" charset="-122"/>
              </a:rPr>
              <a:t>　</a:t>
            </a:r>
            <a:r>
              <a:rPr kumimoji="1" lang="zh-CN" altLang="en-US" sz="2400"/>
              <a:t>根据程序的生命周期（编译和运行），编译中存储分配策略分为：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/>
              <a:t>	静态存储分配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/>
              <a:t>	栈式动态存储分配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/>
              <a:t>	堆式动态存储分配</a:t>
            </a: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44B2FCAD-2E32-4D02-9585-BC5DA75C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编译程序采用的存储分配策略与它所编译的源语言有关。</a:t>
            </a:r>
            <a:r>
              <a:rPr lang="zh-CN" altLang="en-US" sz="18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7F05439A-3C7C-4942-8104-EC28911A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1CEBF-BFA0-49E2-85F8-031C4EE5238E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5BCFA9D-F0CE-4D1D-8914-068E4144F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071563"/>
            <a:ext cx="8964612" cy="4781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采用</a:t>
            </a:r>
            <a:r>
              <a:rPr lang="zh-CN" altLang="en-US" sz="2400" b="1">
                <a:solidFill>
                  <a:srgbClr val="CC3300"/>
                </a:solidFill>
              </a:rPr>
              <a:t>静态存储分配</a:t>
            </a:r>
            <a:r>
              <a:rPr lang="zh-CN" altLang="en-US" sz="2400" b="1"/>
              <a:t>的语言必须满足下列条件：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（</a:t>
            </a:r>
            <a:r>
              <a:rPr lang="en-US" altLang="zh-CN" sz="2400" b="1"/>
              <a:t>1</a:t>
            </a:r>
            <a:r>
              <a:rPr lang="zh-CN" altLang="en-US" sz="2400" b="1"/>
              <a:t>）不允许过程有递归调用。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（</a:t>
            </a:r>
            <a:r>
              <a:rPr lang="en-US" altLang="zh-CN" sz="2400" b="1"/>
              <a:t>2</a:t>
            </a:r>
            <a:r>
              <a:rPr lang="zh-CN" altLang="en-US" sz="2400" b="1"/>
              <a:t>）不允许有可变大小的数据项，如可变数组或可变字符串。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（</a:t>
            </a:r>
            <a:r>
              <a:rPr lang="en-US" altLang="zh-CN" sz="2400" b="1"/>
              <a:t>3</a:t>
            </a:r>
            <a:r>
              <a:rPr lang="zh-CN" altLang="en-US" sz="2400" b="1"/>
              <a:t>）不允许用户动态建立数据实体。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静态存储分配策略实际上是把内存看成一个一维数组。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其特点是：如果编译时将一个存储单元分配给某个变量，那么在整个程序运行期间，该单元就一直被这个变量所占用。这种策略对</a:t>
            </a:r>
            <a:r>
              <a:rPr lang="en-US" altLang="zh-CN" sz="2400" b="1"/>
              <a:t>FORTRAN</a:t>
            </a:r>
            <a:r>
              <a:rPr lang="zh-CN" altLang="en-US" sz="2400" b="1"/>
              <a:t>语言是一种合适的策略，但对块结构语言显然不是很好的。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64304DE-5CF1-4F7D-BB9D-1131A7C7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8604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第１０章 目标程序运行时的存储组织</a:t>
            </a:r>
            <a:endParaRPr lang="zh-CN" altLang="en-US" sz="3400" b="0">
              <a:solidFill>
                <a:srgbClr val="00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C71D1372-2D3F-41BB-94B8-74AF4AB5F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3B425-E383-42E5-8346-FE518B9068F1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5188680-1C12-44AD-8462-72E7BDD49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5334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21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栈式动态存储分配</a:t>
            </a:r>
            <a:r>
              <a:rPr lang="zh-CN" altLang="en-US" sz="3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CB45CF68-ED73-471F-9D96-06CC7CA8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896461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宋体" panose="02010600030101010101" pitchFamily="2" charset="-122"/>
              </a:rPr>
              <a:t>　　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栈式动态存储分配策略</a:t>
            </a:r>
            <a:r>
              <a:rPr kumimoji="1" lang="zh-CN" altLang="en-US" sz="2400" dirty="0">
                <a:latin typeface="宋体" panose="02010600030101010101" pitchFamily="2" charset="-122"/>
              </a:rPr>
              <a:t>是将整个程序的数据空间设计为一个栈</a:t>
            </a:r>
            <a:r>
              <a:rPr kumimoji="1" lang="en-US" altLang="zh-CN" sz="2400" dirty="0">
                <a:latin typeface="宋体" panose="02010600030101010101" pitchFamily="2" charset="-122"/>
              </a:rPr>
              <a:t>(</a:t>
            </a:r>
            <a:r>
              <a:rPr kumimoji="1" lang="zh-CN" altLang="en-US" sz="2400" dirty="0">
                <a:latin typeface="宋体" panose="02010600030101010101" pitchFamily="2" charset="-122"/>
              </a:rPr>
              <a:t>称为运行时栈</a:t>
            </a:r>
            <a:r>
              <a:rPr kumimoji="1" lang="en-US" altLang="zh-CN" sz="2400" dirty="0"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宋体" panose="02010600030101010101" pitchFamily="2" charset="-122"/>
              </a:rPr>
              <a:t>（一）每当程序调用一个过程（进入一个块）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，就在栈顶为被调过程分配一个新的数据空间；即：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⑴ 保留块的开始地址：→基地址寄存器（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BASE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，或用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sp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⑵ 为当前块分配存储：在栈顶留出相应单元，作为当前数据区。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⑶ 为每个局部量分配相对地址，填入符号表（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adr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属性）中。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相对地址为相对于该块数据区开始地址的位移量。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⑷ 块内变量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的运行时地址：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BASE+offset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E09D8247-0F2E-4D2F-8FBC-804424876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E0CD60-EFA9-4351-B266-1A66CE1DF969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118BE5B-9D5F-4577-8303-8D6C8C68C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5334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1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10.3 </a:t>
            </a:r>
            <a:r>
              <a:rPr lang="zh-CN" altLang="en-US" sz="21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栈式动态存储分配</a:t>
            </a:r>
            <a:r>
              <a:rPr lang="zh-CN" altLang="en-US" sz="3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9760C949-AE1B-48C2-BDCD-A99A7ED34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868680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宋体" panose="02010600030101010101" pitchFamily="2" charset="-122"/>
              </a:rPr>
              <a:t>　　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栈式动态存储分配策略</a:t>
            </a:r>
            <a:r>
              <a:rPr kumimoji="1" lang="zh-CN" altLang="en-US" sz="2400" dirty="0">
                <a:latin typeface="宋体" panose="02010600030101010101" pitchFamily="2" charset="-122"/>
              </a:rPr>
              <a:t>是将整个程序的数据空间设计为一个栈。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宋体" panose="02010600030101010101" pitchFamily="2" charset="-122"/>
              </a:rPr>
              <a:t>（二）当被调过程结束时（退出块），则释放栈顶的这部分空间；即：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宋体" panose="02010600030101010101" pitchFamily="2" charset="-122"/>
              </a:rPr>
              <a:t>	恢复当前块的开始地址。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top= sp-1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                           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老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sp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B6168891-3B5E-4EED-99B5-89C99963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92600"/>
            <a:ext cx="60118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栈式动态存储分配策略</a:t>
            </a:r>
            <a:r>
              <a:rPr kumimoji="1" lang="zh-CN" altLang="en-US" sz="2400" b="0" dirty="0">
                <a:latin typeface="Times New Roman" panose="02020603050405020304" pitchFamily="18" charset="0"/>
              </a:rPr>
              <a:t>适合于块结构语言。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</a:rPr>
              <a:t>如 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b="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PASCAL</a:t>
            </a:r>
            <a:r>
              <a:rPr kumimoji="1" lang="zh-CN" altLang="en-US" sz="2400" b="0" dirty="0">
                <a:latin typeface="Times New Roman" panose="02020603050405020304" pitchFamily="18" charset="0"/>
              </a:rPr>
              <a:t>等语言即采用这种存储分配方式。</a:t>
            </a:r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0254181B-8823-423F-B174-4872F2B56F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277971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7B64F336-3DF8-45F6-951A-D5D35E19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995613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50184" name="Text Box 7">
            <a:extLst>
              <a:ext uri="{FF2B5EF4-FFF2-40B4-BE49-F238E27FC236}">
                <a16:creationId xmlns:a16="http://schemas.microsoft.com/office/drawing/2014/main" id="{4867CD52-AEF8-4DF3-B2ED-9FF59772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364331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sp</a:t>
            </a:r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7B938CBD-AB35-4798-A07B-E58A648CA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40036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9">
            <a:extLst>
              <a:ext uri="{FF2B5EF4-FFF2-40B4-BE49-F238E27FC236}">
                <a16:creationId xmlns:a16="http://schemas.microsoft.com/office/drawing/2014/main" id="{589E38AC-70B6-46D9-B606-62CA1EE26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594836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0">
            <a:extLst>
              <a:ext uri="{FF2B5EF4-FFF2-40B4-BE49-F238E27FC236}">
                <a16:creationId xmlns:a16="http://schemas.microsoft.com/office/drawing/2014/main" id="{633C3BB0-EC1C-4C19-90AA-B3544B44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9403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1FF8EF76-A1DA-4EC2-8FEC-3D26A1C77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635250"/>
            <a:ext cx="42863" cy="385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2">
            <a:extLst>
              <a:ext uri="{FF2B5EF4-FFF2-40B4-BE49-F238E27FC236}">
                <a16:creationId xmlns:a16="http://schemas.microsoft.com/office/drawing/2014/main" id="{CF5F5A76-31AA-467D-9F08-A180AD359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5213" y="648970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0" name="Group 13">
            <a:extLst>
              <a:ext uri="{FF2B5EF4-FFF2-40B4-BE49-F238E27FC236}">
                <a16:creationId xmlns:a16="http://schemas.microsoft.com/office/drawing/2014/main" id="{9A1441AD-C43D-4CD2-B16B-CBD19B01177E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5054600"/>
            <a:ext cx="3097212" cy="889000"/>
            <a:chOff x="3424" y="3294"/>
            <a:chExt cx="1951" cy="560"/>
          </a:xfrm>
        </p:grpSpPr>
        <p:sp>
          <p:nvSpPr>
            <p:cNvPr id="50206" name="Text Box 14">
              <a:extLst>
                <a:ext uri="{FF2B5EF4-FFF2-40B4-BE49-F238E27FC236}">
                  <a16:creationId xmlns:a16="http://schemas.microsoft.com/office/drawing/2014/main" id="{054BE1A3-3571-43C8-BBC5-E80FFBA75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566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老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0207" name="Text Box 15">
              <a:extLst>
                <a:ext uri="{FF2B5EF4-FFF2-40B4-BE49-F238E27FC236}">
                  <a16:creationId xmlns:a16="http://schemas.microsoft.com/office/drawing/2014/main" id="{45F12FA9-E448-4C3C-A39C-33886AAF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94"/>
              <a:ext cx="1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Ｐ</a:t>
              </a:r>
              <a:r>
                <a:rPr kumimoji="1" lang="zh-CN" altLang="en-US" sz="2400" b="0" baseline="-25000">
                  <a:latin typeface="Times New Roman" panose="02020603050405020304" pitchFamily="18" charset="0"/>
                </a:rPr>
                <a:t>０</a:t>
              </a:r>
              <a:r>
                <a:rPr kumimoji="1" lang="zh-CN" altLang="en-US" sz="2400" b="0">
                  <a:latin typeface="Times New Roman" panose="02020603050405020304" pitchFamily="18" charset="0"/>
                </a:rPr>
                <a:t>活动记录</a:t>
              </a:r>
            </a:p>
          </p:txBody>
        </p:sp>
      </p:grpSp>
      <p:grpSp>
        <p:nvGrpSpPr>
          <p:cNvPr id="50191" name="Group 16">
            <a:extLst>
              <a:ext uri="{FF2B5EF4-FFF2-40B4-BE49-F238E27FC236}">
                <a16:creationId xmlns:a16="http://schemas.microsoft.com/office/drawing/2014/main" id="{847A63AA-0E42-47D6-87B7-39B878AC2D5B}"/>
              </a:ext>
            </a:extLst>
          </p:cNvPr>
          <p:cNvGrpSpPr>
            <a:grpSpLocks/>
          </p:cNvGrpSpPr>
          <p:nvPr/>
        </p:nvGrpSpPr>
        <p:grpSpPr bwMode="auto">
          <a:xfrm>
            <a:off x="6062663" y="4075113"/>
            <a:ext cx="3097212" cy="889000"/>
            <a:chOff x="3424" y="3294"/>
            <a:chExt cx="1951" cy="560"/>
          </a:xfrm>
        </p:grpSpPr>
        <p:sp>
          <p:nvSpPr>
            <p:cNvPr id="50204" name="Text Box 17">
              <a:extLst>
                <a:ext uri="{FF2B5EF4-FFF2-40B4-BE49-F238E27FC236}">
                  <a16:creationId xmlns:a16="http://schemas.microsoft.com/office/drawing/2014/main" id="{6FFB4BB9-E3A5-4E12-AB78-A61C28A1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566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老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0205" name="Text Box 18">
              <a:extLst>
                <a:ext uri="{FF2B5EF4-FFF2-40B4-BE49-F238E27FC236}">
                  <a16:creationId xmlns:a16="http://schemas.microsoft.com/office/drawing/2014/main" id="{DDF8B438-4AB8-4679-BB63-CD0887338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94"/>
              <a:ext cx="1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Ｐ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0">
                  <a:latin typeface="Times New Roman" panose="02020603050405020304" pitchFamily="18" charset="0"/>
                </a:rPr>
                <a:t>活动记录</a:t>
              </a:r>
            </a:p>
          </p:txBody>
        </p:sp>
      </p:grpSp>
      <p:sp>
        <p:nvSpPr>
          <p:cNvPr id="50192" name="Line 19">
            <a:extLst>
              <a:ext uri="{FF2B5EF4-FFF2-40B4-BE49-F238E27FC236}">
                <a16:creationId xmlns:a16="http://schemas.microsoft.com/office/drawing/2014/main" id="{692D68C8-84BA-4423-A732-48E4081D7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407511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3" name="Group 20">
            <a:extLst>
              <a:ext uri="{FF2B5EF4-FFF2-40B4-BE49-F238E27FC236}">
                <a16:creationId xmlns:a16="http://schemas.microsoft.com/office/drawing/2014/main" id="{578B0128-B1D4-4B2C-85BB-AA31F49D0842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3211513"/>
            <a:ext cx="3097212" cy="889000"/>
            <a:chOff x="3424" y="3294"/>
            <a:chExt cx="1951" cy="560"/>
          </a:xfrm>
        </p:grpSpPr>
        <p:sp>
          <p:nvSpPr>
            <p:cNvPr id="50202" name="Text Box 21">
              <a:extLst>
                <a:ext uri="{FF2B5EF4-FFF2-40B4-BE49-F238E27FC236}">
                  <a16:creationId xmlns:a16="http://schemas.microsoft.com/office/drawing/2014/main" id="{836F5D68-3876-416D-9F9D-D111ABBC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566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老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0203" name="Text Box 22">
              <a:extLst>
                <a:ext uri="{FF2B5EF4-FFF2-40B4-BE49-F238E27FC236}">
                  <a16:creationId xmlns:a16="http://schemas.microsoft.com/office/drawing/2014/main" id="{AAA1A107-AE42-4B4B-B372-BBFEFDC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94"/>
              <a:ext cx="1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Ｐ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0">
                  <a:latin typeface="Times New Roman" panose="02020603050405020304" pitchFamily="18" charset="0"/>
                </a:rPr>
                <a:t>活动记录</a:t>
              </a:r>
            </a:p>
          </p:txBody>
        </p:sp>
      </p:grpSp>
      <p:sp>
        <p:nvSpPr>
          <p:cNvPr id="50194" name="Freeform 23">
            <a:extLst>
              <a:ext uri="{FF2B5EF4-FFF2-40B4-BE49-F238E27FC236}">
                <a16:creationId xmlns:a16="http://schemas.microsoft.com/office/drawing/2014/main" id="{EE519B23-FA68-450C-B19A-790EA31EEE37}"/>
              </a:ext>
            </a:extLst>
          </p:cNvPr>
          <p:cNvSpPr>
            <a:spLocks/>
          </p:cNvSpPr>
          <p:nvPr/>
        </p:nvSpPr>
        <p:spPr bwMode="auto">
          <a:xfrm>
            <a:off x="7451725" y="5613400"/>
            <a:ext cx="814388" cy="838200"/>
          </a:xfrm>
          <a:custGeom>
            <a:avLst/>
            <a:gdLst>
              <a:gd name="T0" fmla="*/ 0 w 513"/>
              <a:gd name="T1" fmla="*/ 2147483646 h 528"/>
              <a:gd name="T2" fmla="*/ 2147483646 w 513"/>
              <a:gd name="T3" fmla="*/ 2147483646 h 528"/>
              <a:gd name="T4" fmla="*/ 2147483646 w 513"/>
              <a:gd name="T5" fmla="*/ 2147483646 h 528"/>
              <a:gd name="T6" fmla="*/ 0 60000 65536"/>
              <a:gd name="T7" fmla="*/ 0 60000 65536"/>
              <a:gd name="T8" fmla="*/ 0 60000 65536"/>
              <a:gd name="T9" fmla="*/ 0 w 513"/>
              <a:gd name="T10" fmla="*/ 0 h 528"/>
              <a:gd name="T11" fmla="*/ 513 w 51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" h="528">
                <a:moveTo>
                  <a:pt x="0" y="75"/>
                </a:moveTo>
                <a:cubicBezTo>
                  <a:pt x="196" y="37"/>
                  <a:pt x="393" y="0"/>
                  <a:pt x="453" y="75"/>
                </a:cubicBezTo>
                <a:cubicBezTo>
                  <a:pt x="513" y="150"/>
                  <a:pt x="438" y="339"/>
                  <a:pt x="363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4">
            <a:extLst>
              <a:ext uri="{FF2B5EF4-FFF2-40B4-BE49-F238E27FC236}">
                <a16:creationId xmlns:a16="http://schemas.microsoft.com/office/drawing/2014/main" id="{14DC7795-30C0-40F5-8E24-167B5972B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6235700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Freeform 25">
            <a:extLst>
              <a:ext uri="{FF2B5EF4-FFF2-40B4-BE49-F238E27FC236}">
                <a16:creationId xmlns:a16="http://schemas.microsoft.com/office/drawing/2014/main" id="{E11C9900-B35C-48E3-844E-E4E8EC0D1E9E}"/>
              </a:ext>
            </a:extLst>
          </p:cNvPr>
          <p:cNvSpPr>
            <a:spLocks/>
          </p:cNvSpPr>
          <p:nvPr/>
        </p:nvSpPr>
        <p:spPr bwMode="auto">
          <a:xfrm>
            <a:off x="7532688" y="4675188"/>
            <a:ext cx="827087" cy="1271587"/>
          </a:xfrm>
          <a:custGeom>
            <a:avLst/>
            <a:gdLst>
              <a:gd name="T0" fmla="*/ 2147483646 w 521"/>
              <a:gd name="T1" fmla="*/ 2147483646 h 801"/>
              <a:gd name="T2" fmla="*/ 2147483646 w 521"/>
              <a:gd name="T3" fmla="*/ 2147483646 h 801"/>
              <a:gd name="T4" fmla="*/ 2147483646 w 521"/>
              <a:gd name="T5" fmla="*/ 2147483646 h 801"/>
              <a:gd name="T6" fmla="*/ 2147483646 w 521"/>
              <a:gd name="T7" fmla="*/ 2147483646 h 801"/>
              <a:gd name="T8" fmla="*/ 0 60000 65536"/>
              <a:gd name="T9" fmla="*/ 0 60000 65536"/>
              <a:gd name="T10" fmla="*/ 0 60000 65536"/>
              <a:gd name="T11" fmla="*/ 0 60000 65536"/>
              <a:gd name="T12" fmla="*/ 0 w 521"/>
              <a:gd name="T13" fmla="*/ 0 h 801"/>
              <a:gd name="T14" fmla="*/ 521 w 521"/>
              <a:gd name="T15" fmla="*/ 801 h 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1" h="801">
                <a:moveTo>
                  <a:pt x="30" y="76"/>
                </a:moveTo>
                <a:cubicBezTo>
                  <a:pt x="15" y="72"/>
                  <a:pt x="0" y="69"/>
                  <a:pt x="75" y="76"/>
                </a:cubicBezTo>
                <a:cubicBezTo>
                  <a:pt x="150" y="83"/>
                  <a:pt x="445" y="0"/>
                  <a:pt x="483" y="121"/>
                </a:cubicBezTo>
                <a:cubicBezTo>
                  <a:pt x="521" y="242"/>
                  <a:pt x="411" y="521"/>
                  <a:pt x="302" y="8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6">
            <a:extLst>
              <a:ext uri="{FF2B5EF4-FFF2-40B4-BE49-F238E27FC236}">
                <a16:creationId xmlns:a16="http://schemas.microsoft.com/office/drawing/2014/main" id="{F46E27BA-945F-4E42-8884-6214D2E77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9888" y="5659438"/>
            <a:ext cx="1428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8" name="Freeform 27">
            <a:extLst>
              <a:ext uri="{FF2B5EF4-FFF2-40B4-BE49-F238E27FC236}">
                <a16:creationId xmlns:a16="http://schemas.microsoft.com/office/drawing/2014/main" id="{D8353743-7A56-4451-8A5D-866C900E8271}"/>
              </a:ext>
            </a:extLst>
          </p:cNvPr>
          <p:cNvSpPr>
            <a:spLocks/>
          </p:cNvSpPr>
          <p:nvPr/>
        </p:nvSpPr>
        <p:spPr bwMode="auto">
          <a:xfrm>
            <a:off x="7727950" y="3752850"/>
            <a:ext cx="552450" cy="1114425"/>
          </a:xfrm>
          <a:custGeom>
            <a:avLst/>
            <a:gdLst>
              <a:gd name="T0" fmla="*/ 2147483646 w 348"/>
              <a:gd name="T1" fmla="*/ 2147483646 h 793"/>
              <a:gd name="T2" fmla="*/ 2147483646 w 348"/>
              <a:gd name="T3" fmla="*/ 2147483646 h 793"/>
              <a:gd name="T4" fmla="*/ 2147483646 w 348"/>
              <a:gd name="T5" fmla="*/ 2147483646 h 793"/>
              <a:gd name="T6" fmla="*/ 2147483646 w 348"/>
              <a:gd name="T7" fmla="*/ 2147483646 h 793"/>
              <a:gd name="T8" fmla="*/ 0 60000 65536"/>
              <a:gd name="T9" fmla="*/ 0 60000 65536"/>
              <a:gd name="T10" fmla="*/ 0 60000 65536"/>
              <a:gd name="T11" fmla="*/ 0 60000 65536"/>
              <a:gd name="T12" fmla="*/ 0 w 348"/>
              <a:gd name="T13" fmla="*/ 0 h 793"/>
              <a:gd name="T14" fmla="*/ 348 w 348"/>
              <a:gd name="T15" fmla="*/ 793 h 7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" h="793">
                <a:moveTo>
                  <a:pt x="7" y="113"/>
                </a:moveTo>
                <a:cubicBezTo>
                  <a:pt x="3" y="113"/>
                  <a:pt x="0" y="113"/>
                  <a:pt x="53" y="113"/>
                </a:cubicBezTo>
                <a:cubicBezTo>
                  <a:pt x="106" y="113"/>
                  <a:pt x="302" y="0"/>
                  <a:pt x="325" y="113"/>
                </a:cubicBezTo>
                <a:cubicBezTo>
                  <a:pt x="348" y="226"/>
                  <a:pt x="268" y="509"/>
                  <a:pt x="189" y="7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28">
            <a:extLst>
              <a:ext uri="{FF2B5EF4-FFF2-40B4-BE49-F238E27FC236}">
                <a16:creationId xmlns:a16="http://schemas.microsoft.com/office/drawing/2014/main" id="{B27770C1-C2C0-4D16-A080-7C0BB9BC9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321151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Line 29">
            <a:extLst>
              <a:ext uri="{FF2B5EF4-FFF2-40B4-BE49-F238E27FC236}">
                <a16:creationId xmlns:a16="http://schemas.microsoft.com/office/drawing/2014/main" id="{B3025E77-E6F8-4A31-8754-65EE5D554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328295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1" name="Line 30">
            <a:extLst>
              <a:ext uri="{FF2B5EF4-FFF2-40B4-BE49-F238E27FC236}">
                <a16:creationId xmlns:a16="http://schemas.microsoft.com/office/drawing/2014/main" id="{AD97FA8F-B14D-4A66-B851-828976756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4714875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B3985C3E-62DB-40CF-94FD-26A79FC3A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D01DC8-8301-4755-9C39-C3D7F875792F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10EDCFD-5E9F-4536-BC57-7B272ED5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88392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宋体" panose="02010600030101010101" pitchFamily="2" charset="-122"/>
              </a:rPr>
              <a:t>何时采用堆式动态存储分配：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400">
                <a:latin typeface="宋体" panose="02010600030101010101" pitchFamily="2" charset="-122"/>
              </a:rPr>
              <a:t>如果源语言提供自由地申请与释放数据空间的机制，未必服从“先申请后释放，后申请先释放”的原则时，不适宜用栈，应该采用堆式动态存储分配。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堆式动态存储分配特点：</a:t>
            </a:r>
            <a:endParaRPr kumimoji="1" lang="zh-CN" altLang="en-US" sz="24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　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．局部名的值在活动结束时必须被保存。 </a:t>
            </a:r>
            <a:br>
              <a:rPr lang="zh-CN" altLang="en-US" sz="2400">
                <a:latin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</a:rPr>
              <a:t>   </a:t>
            </a:r>
            <a:r>
              <a:rPr lang="en-US" altLang="zh-CN" sz="2400">
                <a:latin typeface="宋体" panose="02010600030101010101" pitchFamily="2" charset="-122"/>
              </a:rPr>
              <a:t>2. </a:t>
            </a:r>
            <a:r>
              <a:rPr lang="zh-CN" altLang="en-US" sz="2400">
                <a:latin typeface="宋体" panose="02010600030101010101" pitchFamily="2" charset="-122"/>
              </a:rPr>
              <a:t>被调用者的活动生存期超过调用者。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</a:t>
            </a:r>
            <a:r>
              <a:rPr lang="en-US" altLang="zh-CN" sz="2400">
                <a:latin typeface="宋体" panose="02010600030101010101" pitchFamily="2" charset="-122"/>
              </a:rPr>
              <a:t>new(p); dispose(p);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6A66B938-EA12-4952-AA0F-83F1F5878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60425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第１０章 目标程序运行时的存储组织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DC24E94-EC7B-4C99-B638-F9C6B773C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14313"/>
            <a:ext cx="860425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第１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章 编译程序的开发途径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BA369117-D682-4505-9FF4-E59F48C4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36625"/>
            <a:ext cx="891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＊　编译程序的Ｔ型图：任何一个编译程序涉及到三方面的语言，即：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 源语言、目标语言和书写语言，可用如下的Ｔ型图表示：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2564DE11-4B5B-43DD-B5E6-04F100A0DB16}"/>
              </a:ext>
            </a:extLst>
          </p:cNvPr>
          <p:cNvGrpSpPr>
            <a:grpSpLocks/>
          </p:cNvGrpSpPr>
          <p:nvPr/>
        </p:nvGrpSpPr>
        <p:grpSpPr bwMode="auto">
          <a:xfrm>
            <a:off x="2773363" y="2492375"/>
            <a:ext cx="2087562" cy="890588"/>
            <a:chOff x="1791" y="2795"/>
            <a:chExt cx="1315" cy="561"/>
          </a:xfrm>
        </p:grpSpPr>
        <p:sp>
          <p:nvSpPr>
            <p:cNvPr id="54296" name="Line 5">
              <a:extLst>
                <a:ext uri="{FF2B5EF4-FFF2-40B4-BE49-F238E27FC236}">
                  <a16:creationId xmlns:a16="http://schemas.microsoft.com/office/drawing/2014/main" id="{DEFA3588-5652-4A25-92EC-62006762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795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97" name="Group 6">
              <a:extLst>
                <a:ext uri="{FF2B5EF4-FFF2-40B4-BE49-F238E27FC236}">
                  <a16:creationId xmlns:a16="http://schemas.microsoft.com/office/drawing/2014/main" id="{A63A14EC-8CA7-44F1-B604-7FC87047D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795"/>
              <a:ext cx="1315" cy="561"/>
              <a:chOff x="1565" y="2840"/>
              <a:chExt cx="1315" cy="561"/>
            </a:xfrm>
          </p:grpSpPr>
          <p:sp>
            <p:nvSpPr>
              <p:cNvPr id="54298" name="Line 7">
                <a:extLst>
                  <a:ext uri="{FF2B5EF4-FFF2-40B4-BE49-F238E27FC236}">
                    <a16:creationId xmlns:a16="http://schemas.microsoft.com/office/drawing/2014/main" id="{DC5697E6-67BC-42C5-AB29-4E418E44E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Line 8">
                <a:extLst>
                  <a:ext uri="{FF2B5EF4-FFF2-40B4-BE49-F238E27FC236}">
                    <a16:creationId xmlns:a16="http://schemas.microsoft.com/office/drawing/2014/main" id="{6B2308B3-0B4B-47D1-8D49-C4F16B7C7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1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9">
                <a:extLst>
                  <a:ext uri="{FF2B5EF4-FFF2-40B4-BE49-F238E27FC236}">
                    <a16:creationId xmlns:a16="http://schemas.microsoft.com/office/drawing/2014/main" id="{DA2EAFE8-AFC5-446E-9A75-014E88255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1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10">
                <a:extLst>
                  <a:ext uri="{FF2B5EF4-FFF2-40B4-BE49-F238E27FC236}">
                    <a16:creationId xmlns:a16="http://schemas.microsoft.com/office/drawing/2014/main" id="{36CC5AAB-0C88-4AE3-9353-DE1803EF7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11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Line 11">
                <a:extLst>
                  <a:ext uri="{FF2B5EF4-FFF2-40B4-BE49-F238E27FC236}">
                    <a16:creationId xmlns:a16="http://schemas.microsoft.com/office/drawing/2014/main" id="{91933F18-AF10-4AFB-B46C-967CAEBCD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113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12">
                <a:extLst>
                  <a:ext uri="{FF2B5EF4-FFF2-40B4-BE49-F238E27FC236}">
                    <a16:creationId xmlns:a16="http://schemas.microsoft.com/office/drawing/2014/main" id="{E4B6EC1B-CCDC-45FC-AD56-22F509455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9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Text Box 13">
                <a:extLst>
                  <a:ext uri="{FF2B5EF4-FFF2-40B4-BE49-F238E27FC236}">
                    <a16:creationId xmlns:a16="http://schemas.microsoft.com/office/drawing/2014/main" id="{0FB9AA9E-BC15-4C70-96BE-C53DC6C56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840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SL</a:t>
                </a:r>
              </a:p>
            </p:txBody>
          </p:sp>
          <p:sp>
            <p:nvSpPr>
              <p:cNvPr id="54305" name="Text Box 14">
                <a:extLst>
                  <a:ext uri="{FF2B5EF4-FFF2-40B4-BE49-F238E27FC236}">
                    <a16:creationId xmlns:a16="http://schemas.microsoft.com/office/drawing/2014/main" id="{5DB92E5F-5A30-4066-87E8-E5A8F6B93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840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OL</a:t>
                </a:r>
              </a:p>
            </p:txBody>
          </p:sp>
          <p:sp>
            <p:nvSpPr>
              <p:cNvPr id="54306" name="Text Box 15">
                <a:extLst>
                  <a:ext uri="{FF2B5EF4-FFF2-40B4-BE49-F238E27FC236}">
                    <a16:creationId xmlns:a16="http://schemas.microsoft.com/office/drawing/2014/main" id="{BF6C6DF6-0860-4B05-9577-A8571F8CE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3113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WL</a:t>
                </a:r>
              </a:p>
            </p:txBody>
          </p:sp>
          <p:sp>
            <p:nvSpPr>
              <p:cNvPr id="54307" name="Line 16">
                <a:extLst>
                  <a:ext uri="{FF2B5EF4-FFF2-40B4-BE49-F238E27FC236}">
                    <a16:creationId xmlns:a16="http://schemas.microsoft.com/office/drawing/2014/main" id="{B5F199A9-DEEF-4CAD-9776-56188DC05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385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4277" name="Group 36">
            <a:extLst>
              <a:ext uri="{FF2B5EF4-FFF2-40B4-BE49-F238E27FC236}">
                <a16:creationId xmlns:a16="http://schemas.microsoft.com/office/drawing/2014/main" id="{2843DF30-054B-4F33-BFB9-11A204A1D30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789363"/>
            <a:ext cx="4249737" cy="457200"/>
            <a:chOff x="295" y="2387"/>
            <a:chExt cx="2677" cy="288"/>
          </a:xfrm>
        </p:grpSpPr>
        <p:sp>
          <p:nvSpPr>
            <p:cNvPr id="54291" name="Text Box 18">
              <a:extLst>
                <a:ext uri="{FF2B5EF4-FFF2-40B4-BE49-F238E27FC236}">
                  <a16:creationId xmlns:a16="http://schemas.microsoft.com/office/drawing/2014/main" id="{228283A8-D172-4602-BD2D-F98F0D5D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387"/>
              <a:ext cx="26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例如，编译程序                 的Ｔ型图：</a:t>
              </a:r>
            </a:p>
          </p:txBody>
        </p:sp>
        <p:grpSp>
          <p:nvGrpSpPr>
            <p:cNvPr id="54292" name="Group 19">
              <a:extLst>
                <a:ext uri="{FF2B5EF4-FFF2-40B4-BE49-F238E27FC236}">
                  <a16:creationId xmlns:a16="http://schemas.microsoft.com/office/drawing/2014/main" id="{9FF33D88-F699-41A7-BDA2-37BD5573B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2387"/>
              <a:ext cx="454" cy="288"/>
              <a:chOff x="1927" y="3702"/>
              <a:chExt cx="454" cy="288"/>
            </a:xfrm>
          </p:grpSpPr>
          <p:sp>
            <p:nvSpPr>
              <p:cNvPr id="54293" name="Text Box 20">
                <a:extLst>
                  <a:ext uri="{FF2B5EF4-FFF2-40B4-BE49-F238E27FC236}">
                    <a16:creationId xmlns:a16="http://schemas.microsoft.com/office/drawing/2014/main" id="{BF915C94-4968-4A7D-BD29-25501F94C2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370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C</a:t>
                </a:r>
              </a:p>
            </p:txBody>
          </p:sp>
          <p:sp>
            <p:nvSpPr>
              <p:cNvPr id="54294" name="Text Box 21">
                <a:extLst>
                  <a:ext uri="{FF2B5EF4-FFF2-40B4-BE49-F238E27FC236}">
                    <a16:creationId xmlns:a16="http://schemas.microsoft.com/office/drawing/2014/main" id="{B5674706-ACD6-4266-AE1E-5F2157918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729"/>
                <a:ext cx="31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aseline="30000"/>
                  <a:t>xy</a:t>
                </a:r>
              </a:p>
            </p:txBody>
          </p:sp>
          <p:sp>
            <p:nvSpPr>
              <p:cNvPr id="54295" name="Text Box 22">
                <a:extLst>
                  <a:ext uri="{FF2B5EF4-FFF2-40B4-BE49-F238E27FC236}">
                    <a16:creationId xmlns:a16="http://schemas.microsoft.com/office/drawing/2014/main" id="{14082219-EC5A-40BB-A37B-9B9C7AC43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748"/>
                <a:ext cx="1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aseline="-25000"/>
                  <a:t>z</a:t>
                </a:r>
              </a:p>
            </p:txBody>
          </p:sp>
        </p:grpSp>
      </p:grpSp>
      <p:grpSp>
        <p:nvGrpSpPr>
          <p:cNvPr id="54278" name="Group 23">
            <a:extLst>
              <a:ext uri="{FF2B5EF4-FFF2-40B4-BE49-F238E27FC236}">
                <a16:creationId xmlns:a16="http://schemas.microsoft.com/office/drawing/2014/main" id="{1718426A-9010-484F-9C9D-E549AA4A7D2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571875"/>
            <a:ext cx="2087563" cy="890588"/>
            <a:chOff x="1791" y="2795"/>
            <a:chExt cx="1315" cy="561"/>
          </a:xfrm>
        </p:grpSpPr>
        <p:sp>
          <p:nvSpPr>
            <p:cNvPr id="54279" name="Line 24">
              <a:extLst>
                <a:ext uri="{FF2B5EF4-FFF2-40B4-BE49-F238E27FC236}">
                  <a16:creationId xmlns:a16="http://schemas.microsoft.com/office/drawing/2014/main" id="{1216749C-599F-44F6-9A20-6991AAB8C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795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0" name="Group 25">
              <a:extLst>
                <a:ext uri="{FF2B5EF4-FFF2-40B4-BE49-F238E27FC236}">
                  <a16:creationId xmlns:a16="http://schemas.microsoft.com/office/drawing/2014/main" id="{58773495-A5FD-4E32-B591-C952783E2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795"/>
              <a:ext cx="1315" cy="561"/>
              <a:chOff x="1565" y="2840"/>
              <a:chExt cx="1315" cy="561"/>
            </a:xfrm>
          </p:grpSpPr>
          <p:sp>
            <p:nvSpPr>
              <p:cNvPr id="54281" name="Line 26">
                <a:extLst>
                  <a:ext uri="{FF2B5EF4-FFF2-40B4-BE49-F238E27FC236}">
                    <a16:creationId xmlns:a16="http://schemas.microsoft.com/office/drawing/2014/main" id="{9119E16F-0FD3-4F45-A527-21633445A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2" name="Line 27">
                <a:extLst>
                  <a:ext uri="{FF2B5EF4-FFF2-40B4-BE49-F238E27FC236}">
                    <a16:creationId xmlns:a16="http://schemas.microsoft.com/office/drawing/2014/main" id="{B33CE225-31CC-46E4-8B16-B54607402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1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3" name="Line 28">
                <a:extLst>
                  <a:ext uri="{FF2B5EF4-FFF2-40B4-BE49-F238E27FC236}">
                    <a16:creationId xmlns:a16="http://schemas.microsoft.com/office/drawing/2014/main" id="{59B3B361-1ED1-497B-A452-929E95C08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1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4" name="Line 29">
                <a:extLst>
                  <a:ext uri="{FF2B5EF4-FFF2-40B4-BE49-F238E27FC236}">
                    <a16:creationId xmlns:a16="http://schemas.microsoft.com/office/drawing/2014/main" id="{C01D75C4-4910-43CE-8A61-9717FB7FC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11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5" name="Line 30">
                <a:extLst>
                  <a:ext uri="{FF2B5EF4-FFF2-40B4-BE49-F238E27FC236}">
                    <a16:creationId xmlns:a16="http://schemas.microsoft.com/office/drawing/2014/main" id="{34D5E470-7B05-4316-858F-E63217E29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113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6" name="Line 31">
                <a:extLst>
                  <a:ext uri="{FF2B5EF4-FFF2-40B4-BE49-F238E27FC236}">
                    <a16:creationId xmlns:a16="http://schemas.microsoft.com/office/drawing/2014/main" id="{38F5EF74-1DF9-45F2-B5A6-90AE221F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9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7" name="Text Box 32">
                <a:extLst>
                  <a:ext uri="{FF2B5EF4-FFF2-40B4-BE49-F238E27FC236}">
                    <a16:creationId xmlns:a16="http://schemas.microsoft.com/office/drawing/2014/main" id="{2912024C-94E0-40E3-AAE7-23D3AB27A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840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x</a:t>
                </a:r>
              </a:p>
            </p:txBody>
          </p:sp>
          <p:sp>
            <p:nvSpPr>
              <p:cNvPr id="54288" name="Text Box 33">
                <a:extLst>
                  <a:ext uri="{FF2B5EF4-FFF2-40B4-BE49-F238E27FC236}">
                    <a16:creationId xmlns:a16="http://schemas.microsoft.com/office/drawing/2014/main" id="{790EE15E-9C4C-4012-B647-A20FA8AA8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840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y</a:t>
                </a:r>
              </a:p>
            </p:txBody>
          </p:sp>
          <p:sp>
            <p:nvSpPr>
              <p:cNvPr id="54289" name="Text Box 34">
                <a:extLst>
                  <a:ext uri="{FF2B5EF4-FFF2-40B4-BE49-F238E27FC236}">
                    <a16:creationId xmlns:a16="http://schemas.microsoft.com/office/drawing/2014/main" id="{C66FAF95-EA8B-44DE-8FE3-151919651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3113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  z</a:t>
                </a:r>
              </a:p>
            </p:txBody>
          </p:sp>
          <p:sp>
            <p:nvSpPr>
              <p:cNvPr id="54290" name="Line 35">
                <a:extLst>
                  <a:ext uri="{FF2B5EF4-FFF2-40B4-BE49-F238E27FC236}">
                    <a16:creationId xmlns:a16="http://schemas.microsoft.com/office/drawing/2014/main" id="{BC5BD76D-2770-41EA-B0E2-91AF13C29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385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B4BAE36C-A5FD-45A3-A8C8-CE9E0F88534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1700" y="500063"/>
          <a:ext cx="57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3" imgW="266469" imgH="241091" progId="Equation.DSMT4">
                  <p:embed/>
                </p:oleObj>
              </mc:Choice>
              <mc:Fallback>
                <p:oleObj name="Equation" r:id="rId3" imgW="266469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500063"/>
                        <a:ext cx="574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F7B0A0D1-40B6-40AF-A744-708DDAACE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9036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一．编译程序的自展技术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　例：要在目标机Ａ上实现Ｌ语言的编译程序         </a:t>
            </a:r>
            <a:r>
              <a:rPr lang="en-US" altLang="zh-CN" sz="1800"/>
              <a:t>, </a:t>
            </a:r>
            <a:r>
              <a:rPr lang="zh-CN" altLang="en-US" sz="1800"/>
              <a:t>给出实现过程，分别用双层Ｔ型图和三层Ｔ型图表示．</a:t>
            </a:r>
          </a:p>
        </p:txBody>
      </p:sp>
      <p:grpSp>
        <p:nvGrpSpPr>
          <p:cNvPr id="55300" name="Group 45">
            <a:extLst>
              <a:ext uri="{FF2B5EF4-FFF2-40B4-BE49-F238E27FC236}">
                <a16:creationId xmlns:a16="http://schemas.microsoft.com/office/drawing/2014/main" id="{695FBD6E-222C-41E2-8295-BC972651398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341438"/>
            <a:ext cx="4500563" cy="800100"/>
            <a:chOff x="158" y="981"/>
            <a:chExt cx="2835" cy="504"/>
          </a:xfrm>
        </p:grpSpPr>
        <p:graphicFrame>
          <p:nvGraphicFramePr>
            <p:cNvPr id="55379" name="Object 8">
              <a:extLst>
                <a:ext uri="{FF2B5EF4-FFF2-40B4-BE49-F238E27FC236}">
                  <a16:creationId xmlns:a16="http://schemas.microsoft.com/office/drawing/2014/main" id="{541BB7B0-FBA3-48AE-846C-B5553B743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9" y="1121"/>
            <a:ext cx="37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0" name="Equation" r:id="rId5" imgW="266469" imgH="241091" progId="Equation.DSMT4">
                    <p:embed/>
                  </p:oleObj>
                </mc:Choice>
                <mc:Fallback>
                  <p:oleObj name="Equation" r:id="rId5" imgW="266469" imgH="24109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121"/>
                          <a:ext cx="37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80" name="Text Box 14">
              <a:extLst>
                <a:ext uri="{FF2B5EF4-FFF2-40B4-BE49-F238E27FC236}">
                  <a16:creationId xmlns:a16="http://schemas.microsoft.com/office/drawing/2014/main" id="{8FAE52A8-686A-4F17-AEF7-9CD31A35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981"/>
              <a:ext cx="283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</a:rPr>
                <a:t>解</a:t>
              </a:r>
              <a:r>
                <a:rPr lang="en-US" altLang="zh-CN" sz="1800">
                  <a:solidFill>
                    <a:srgbClr val="FF0000"/>
                  </a:solidFill>
                  <a:sym typeface="Wingdings" panose="05000000000000000000" pitchFamily="2" charset="2"/>
                </a:rPr>
                <a:t>:</a:t>
              </a:r>
              <a:r>
                <a:rPr lang="en-US" altLang="zh-CN" sz="1800">
                  <a:sym typeface="Wingdings" panose="05000000000000000000" pitchFamily="2" charset="2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ym typeface="Wingdings" panose="05000000000000000000" pitchFamily="2" charset="2"/>
                </a:rPr>
                <a:t>１． 实现　　  的</a:t>
              </a:r>
              <a:r>
                <a:rPr lang="zh-CN" altLang="en-US" sz="1800"/>
                <a:t>双型Ｔ型图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7E8DC57B-B8A7-406E-9952-41BC3E86465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349500"/>
            <a:ext cx="7958138" cy="741363"/>
            <a:chOff x="68" y="1661"/>
            <a:chExt cx="5013" cy="467"/>
          </a:xfrm>
        </p:grpSpPr>
        <p:grpSp>
          <p:nvGrpSpPr>
            <p:cNvPr id="55364" name="Group 47">
              <a:extLst>
                <a:ext uri="{FF2B5EF4-FFF2-40B4-BE49-F238E27FC236}">
                  <a16:creationId xmlns:a16="http://schemas.microsoft.com/office/drawing/2014/main" id="{A1F2246B-01D0-45B5-995C-8236C72DD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1752"/>
              <a:ext cx="3538" cy="288"/>
              <a:chOff x="68" y="1752"/>
              <a:chExt cx="3538" cy="288"/>
            </a:xfrm>
          </p:grpSpPr>
          <p:graphicFrame>
            <p:nvGraphicFramePr>
              <p:cNvPr id="55377" name="Object 7">
                <a:extLst>
                  <a:ext uri="{FF2B5EF4-FFF2-40B4-BE49-F238E27FC236}">
                    <a16:creationId xmlns:a16="http://schemas.microsoft.com/office/drawing/2014/main" id="{BC33EA09-8C6D-4542-8FB3-2DA35C57DF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1752"/>
              <a:ext cx="32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11" name="Equation" r:id="rId7" imgW="291973" imgH="241195" progId="Equation.DSMT4">
                      <p:embed/>
                    </p:oleObj>
                  </mc:Choice>
                  <mc:Fallback>
                    <p:oleObj name="Equation" r:id="rId7" imgW="291973" imgH="241195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52"/>
                            <a:ext cx="329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78" name="Text Box 18">
                <a:extLst>
                  <a:ext uri="{FF2B5EF4-FFF2-40B4-BE49-F238E27FC236}">
                    <a16:creationId xmlns:a16="http://schemas.microsoft.com/office/drawing/2014/main" id="{3A77ACF5-3EFD-4D86-8A4B-A6039B393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752"/>
                <a:ext cx="35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(1) </a:t>
                </a:r>
                <a:r>
                  <a:rPr lang="zh-CN" altLang="en-US" sz="1800"/>
                  <a:t>用Ａ机上的目标语言书写Ｌ</a:t>
                </a:r>
                <a:r>
                  <a:rPr lang="en-US" altLang="zh-CN" sz="1800" baseline="-25000"/>
                  <a:t>1</a:t>
                </a:r>
                <a:r>
                  <a:rPr lang="zh-CN" altLang="en-US" sz="1800"/>
                  <a:t>的编译器</a:t>
                </a:r>
                <a:endParaRPr lang="zh-CN" altLang="en-US" sz="1800" baseline="-25000"/>
              </a:p>
            </p:txBody>
          </p:sp>
        </p:grpSp>
        <p:grpSp>
          <p:nvGrpSpPr>
            <p:cNvPr id="55365" name="Group 34">
              <a:extLst>
                <a:ext uri="{FF2B5EF4-FFF2-40B4-BE49-F238E27FC236}">
                  <a16:creationId xmlns:a16="http://schemas.microsoft.com/office/drawing/2014/main" id="{537E7E3A-9754-4EF5-A8ED-924389E67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661"/>
              <a:ext cx="886" cy="467"/>
              <a:chOff x="1359" y="2235"/>
              <a:chExt cx="886" cy="467"/>
            </a:xfrm>
          </p:grpSpPr>
          <p:sp>
            <p:nvSpPr>
              <p:cNvPr id="55366" name="Line 21">
                <a:extLst>
                  <a:ext uri="{FF2B5EF4-FFF2-40B4-BE49-F238E27FC236}">
                    <a16:creationId xmlns:a16="http://schemas.microsoft.com/office/drawing/2014/main" id="{EA5F5859-1415-46D6-8AB3-BA8235FD1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296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7" name="Line 22">
                <a:extLst>
                  <a:ext uri="{FF2B5EF4-FFF2-40B4-BE49-F238E27FC236}">
                    <a16:creationId xmlns:a16="http://schemas.microsoft.com/office/drawing/2014/main" id="{F45A358A-177B-450F-B463-6F726037F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29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8" name="Line 23">
                <a:extLst>
                  <a:ext uri="{FF2B5EF4-FFF2-40B4-BE49-F238E27FC236}">
                    <a16:creationId xmlns:a16="http://schemas.microsoft.com/office/drawing/2014/main" id="{7F7998D2-6F95-46C0-A0E6-D7B958AF0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4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9" name="Line 24">
                <a:extLst>
                  <a:ext uri="{FF2B5EF4-FFF2-40B4-BE49-F238E27FC236}">
                    <a16:creationId xmlns:a16="http://schemas.microsoft.com/office/drawing/2014/main" id="{81B81EDD-B49C-4E01-B70E-0CB0A2C33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47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0" name="Line 25">
                <a:extLst>
                  <a:ext uri="{FF2B5EF4-FFF2-40B4-BE49-F238E27FC236}">
                    <a16:creationId xmlns:a16="http://schemas.microsoft.com/office/drawing/2014/main" id="{BFB14D5D-D49F-42B4-8745-895AC7FD8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5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1" name="Line 26">
                <a:extLst>
                  <a:ext uri="{FF2B5EF4-FFF2-40B4-BE49-F238E27FC236}">
                    <a16:creationId xmlns:a16="http://schemas.microsoft.com/office/drawing/2014/main" id="{F1ED42B7-274E-4E4E-BF47-B28F95DFC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247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2" name="Line 27">
                <a:extLst>
                  <a:ext uri="{FF2B5EF4-FFF2-40B4-BE49-F238E27FC236}">
                    <a16:creationId xmlns:a16="http://schemas.microsoft.com/office/drawing/2014/main" id="{F6258D7A-3C44-463F-B36D-7E484708C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47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3" name="Line 28">
                <a:extLst>
                  <a:ext uri="{FF2B5EF4-FFF2-40B4-BE49-F238E27FC236}">
                    <a16:creationId xmlns:a16="http://schemas.microsoft.com/office/drawing/2014/main" id="{9E0C9522-6C1B-44AC-871B-A455FEB3B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29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4" name="Text Box 29">
                <a:extLst>
                  <a:ext uri="{FF2B5EF4-FFF2-40B4-BE49-F238E27FC236}">
                    <a16:creationId xmlns:a16="http://schemas.microsoft.com/office/drawing/2014/main" id="{BDA59996-508A-475B-9F83-7A9FED23B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9" y="2235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L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55375" name="Text Box 32">
                <a:extLst>
                  <a:ext uri="{FF2B5EF4-FFF2-40B4-BE49-F238E27FC236}">
                    <a16:creationId xmlns:a16="http://schemas.microsoft.com/office/drawing/2014/main" id="{04E7765D-9DDB-498D-AE29-3F8BF7526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251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55376" name="Text Box 33">
                <a:extLst>
                  <a:ext uri="{FF2B5EF4-FFF2-40B4-BE49-F238E27FC236}">
                    <a16:creationId xmlns:a16="http://schemas.microsoft.com/office/drawing/2014/main" id="{71E0AA68-7287-4A04-9799-493E4C1C5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2414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</p:grpSp>
      </p:grpSp>
      <p:grpSp>
        <p:nvGrpSpPr>
          <p:cNvPr id="6" name="Group 110">
            <a:extLst>
              <a:ext uri="{FF2B5EF4-FFF2-40B4-BE49-F238E27FC236}">
                <a16:creationId xmlns:a16="http://schemas.microsoft.com/office/drawing/2014/main" id="{3D9DD1E0-7497-435D-97A1-C61DE1E1A2E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141663"/>
            <a:ext cx="6911975" cy="711200"/>
            <a:chOff x="68" y="2160"/>
            <a:chExt cx="4354" cy="448"/>
          </a:xfrm>
        </p:grpSpPr>
        <p:sp>
          <p:nvSpPr>
            <p:cNvPr id="55349" name="Text Box 35">
              <a:extLst>
                <a:ext uri="{FF2B5EF4-FFF2-40B4-BE49-F238E27FC236}">
                  <a16:creationId xmlns:a16="http://schemas.microsoft.com/office/drawing/2014/main" id="{515E91A3-9A47-436F-952F-E59C4EB6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160"/>
              <a:ext cx="3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(2) </a:t>
              </a:r>
              <a:r>
                <a:rPr lang="zh-CN" altLang="en-US" sz="1800"/>
                <a:t>用Ｌ</a:t>
              </a:r>
              <a:r>
                <a:rPr lang="en-US" altLang="zh-CN" sz="1800" baseline="-25000"/>
                <a:t>1</a:t>
              </a:r>
              <a:r>
                <a:rPr lang="zh-CN" altLang="en-US" sz="1800"/>
                <a:t>书写Ｌ语言的编译程序　　</a:t>
              </a:r>
            </a:p>
          </p:txBody>
        </p:sp>
        <p:graphicFrame>
          <p:nvGraphicFramePr>
            <p:cNvPr id="55350" name="Object 6">
              <a:extLst>
                <a:ext uri="{FF2B5EF4-FFF2-40B4-BE49-F238E27FC236}">
                  <a16:creationId xmlns:a16="http://schemas.microsoft.com/office/drawing/2014/main" id="{7F45D7F9-E9B1-432F-8344-B8143CA83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0" y="2160"/>
            <a:ext cx="45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2" name="Equation" r:id="rId9" imgW="266469" imgH="253780" progId="Equation.DSMT4">
                    <p:embed/>
                  </p:oleObj>
                </mc:Choice>
                <mc:Fallback>
                  <p:oleObj name="Equation" r:id="rId9" imgW="266469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2160"/>
                          <a:ext cx="45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51" name="Group 67">
              <a:extLst>
                <a:ext uri="{FF2B5EF4-FFF2-40B4-BE49-F238E27FC236}">
                  <a16:creationId xmlns:a16="http://schemas.microsoft.com/office/drawing/2014/main" id="{389E748C-A560-44C5-AD75-F21DBAEFA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160"/>
              <a:ext cx="998" cy="448"/>
              <a:chOff x="3424" y="2160"/>
              <a:chExt cx="998" cy="448"/>
            </a:xfrm>
          </p:grpSpPr>
          <p:grpSp>
            <p:nvGrpSpPr>
              <p:cNvPr id="55352" name="Group 66">
                <a:extLst>
                  <a:ext uri="{FF2B5EF4-FFF2-40B4-BE49-F238E27FC236}">
                    <a16:creationId xmlns:a16="http://schemas.microsoft.com/office/drawing/2014/main" id="{828AD74E-1083-435C-A5C0-F3F0C6656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2160"/>
                <a:ext cx="998" cy="424"/>
                <a:chOff x="3424" y="2160"/>
                <a:chExt cx="998" cy="424"/>
              </a:xfrm>
            </p:grpSpPr>
            <p:sp>
              <p:nvSpPr>
                <p:cNvPr id="55354" name="Line 50">
                  <a:extLst>
                    <a:ext uri="{FF2B5EF4-FFF2-40B4-BE49-F238E27FC236}">
                      <a16:creationId xmlns:a16="http://schemas.microsoft.com/office/drawing/2014/main" id="{4BECF88D-8810-46CF-96CA-D7ABC57DD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5" name="Line 51">
                  <a:extLst>
                    <a:ext uri="{FF2B5EF4-FFF2-40B4-BE49-F238E27FC236}">
                      <a16:creationId xmlns:a16="http://schemas.microsoft.com/office/drawing/2014/main" id="{F16E6235-964B-4ACC-B107-8ACAB73FE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6" name="Line 52">
                  <a:extLst>
                    <a:ext uri="{FF2B5EF4-FFF2-40B4-BE49-F238E27FC236}">
                      <a16:creationId xmlns:a16="http://schemas.microsoft.com/office/drawing/2014/main" id="{4F2418C2-4AEF-4B21-A374-A59B9CBAA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403"/>
                  <a:ext cx="3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7" name="Line 53">
                  <a:extLst>
                    <a:ext uri="{FF2B5EF4-FFF2-40B4-BE49-F238E27FC236}">
                      <a16:creationId xmlns:a16="http://schemas.microsoft.com/office/drawing/2014/main" id="{4395294D-A17E-4404-803A-31C0D7550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8" name="Line 54">
                  <a:extLst>
                    <a:ext uri="{FF2B5EF4-FFF2-40B4-BE49-F238E27FC236}">
                      <a16:creationId xmlns:a16="http://schemas.microsoft.com/office/drawing/2014/main" id="{270C08A2-603B-48BB-87E7-FE4123B85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584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9" name="Line 55">
                  <a:extLst>
                    <a:ext uri="{FF2B5EF4-FFF2-40B4-BE49-F238E27FC236}">
                      <a16:creationId xmlns:a16="http://schemas.microsoft.com/office/drawing/2014/main" id="{FFAE46D2-656D-403E-998A-429730DC2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3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60" name="Line 56">
                  <a:extLst>
                    <a:ext uri="{FF2B5EF4-FFF2-40B4-BE49-F238E27FC236}">
                      <a16:creationId xmlns:a16="http://schemas.microsoft.com/office/drawing/2014/main" id="{318B0162-7308-4F06-82D1-92A0B0F80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3" y="2403"/>
                  <a:ext cx="3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61" name="Line 57">
                  <a:extLst>
                    <a:ext uri="{FF2B5EF4-FFF2-40B4-BE49-F238E27FC236}">
                      <a16:creationId xmlns:a16="http://schemas.microsoft.com/office/drawing/2014/main" id="{CA33DAA8-42AD-461A-B5F3-FF73F62AD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62" name="Text Box 58">
                  <a:extLst>
                    <a:ext uri="{FF2B5EF4-FFF2-40B4-BE49-F238E27FC236}">
                      <a16:creationId xmlns:a16="http://schemas.microsoft.com/office/drawing/2014/main" id="{082A1F11-4042-4CA3-8BFC-EBFCD3ED4F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4" y="216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L</a:t>
                  </a:r>
                  <a:endParaRPr lang="en-US" altLang="zh-CN" sz="1800" baseline="-25000"/>
                </a:p>
              </p:txBody>
            </p:sp>
            <p:sp>
              <p:nvSpPr>
                <p:cNvPr id="55363" name="Text Box 59">
                  <a:extLst>
                    <a:ext uri="{FF2B5EF4-FFF2-40B4-BE49-F238E27FC236}">
                      <a16:creationId xmlns:a16="http://schemas.microsoft.com/office/drawing/2014/main" id="{E75226FC-4040-4C2C-A935-1A068FCA73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3" y="2176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55353" name="Text Box 60">
                <a:extLst>
                  <a:ext uri="{FF2B5EF4-FFF2-40B4-BE49-F238E27FC236}">
                    <a16:creationId xmlns:a16="http://schemas.microsoft.com/office/drawing/2014/main" id="{C13A3478-E4A8-43AF-A028-2453E161E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32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L</a:t>
                </a:r>
                <a:r>
                  <a:rPr lang="en-US" altLang="zh-CN" sz="1800" baseline="-25000"/>
                  <a:t>1</a:t>
                </a:r>
                <a:endParaRPr lang="en-US" altLang="zh-CN" sz="1800"/>
              </a:p>
            </p:txBody>
          </p:sp>
        </p:grpSp>
      </p:grpSp>
      <p:grpSp>
        <p:nvGrpSpPr>
          <p:cNvPr id="9" name="Group 109">
            <a:extLst>
              <a:ext uri="{FF2B5EF4-FFF2-40B4-BE49-F238E27FC236}">
                <a16:creationId xmlns:a16="http://schemas.microsoft.com/office/drawing/2014/main" id="{22AC3C37-4F42-49AA-9A85-3A074FD8D05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933825"/>
            <a:ext cx="8496300" cy="577850"/>
            <a:chOff x="204" y="2704"/>
            <a:chExt cx="5352" cy="364"/>
          </a:xfrm>
        </p:grpSpPr>
        <p:sp>
          <p:nvSpPr>
            <p:cNvPr id="55345" name="Text Box 62">
              <a:extLst>
                <a:ext uri="{FF2B5EF4-FFF2-40B4-BE49-F238E27FC236}">
                  <a16:creationId xmlns:a16="http://schemas.microsoft.com/office/drawing/2014/main" id="{BD7F1E80-FC00-40BE-880F-C7E477235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750"/>
              <a:ext cx="53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(3) </a:t>
              </a:r>
              <a:r>
                <a:rPr lang="zh-CN" altLang="en-US" sz="1800"/>
                <a:t>用　　        编译 　　，得到Ａ机器上的Ｌ语言的编译器</a:t>
              </a:r>
            </a:p>
          </p:txBody>
        </p:sp>
        <p:graphicFrame>
          <p:nvGraphicFramePr>
            <p:cNvPr id="55346" name="Object 3">
              <a:extLst>
                <a:ext uri="{FF2B5EF4-FFF2-40B4-BE49-F238E27FC236}">
                  <a16:creationId xmlns:a16="http://schemas.microsoft.com/office/drawing/2014/main" id="{E2F63753-6A5F-4F15-9D01-D80479EDA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704"/>
            <a:ext cx="40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3" name="Equation" r:id="rId11" imgW="291973" imgH="241195" progId="Equation.DSMT4">
                    <p:embed/>
                  </p:oleObj>
                </mc:Choice>
                <mc:Fallback>
                  <p:oleObj name="Equation" r:id="rId11" imgW="291973" imgH="2411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704"/>
                          <a:ext cx="40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7" name="Object 4">
              <a:extLst>
                <a:ext uri="{FF2B5EF4-FFF2-40B4-BE49-F238E27FC236}">
                  <a16:creationId xmlns:a16="http://schemas.microsoft.com/office/drawing/2014/main" id="{61D08FD8-31A3-419A-BB27-179F42186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" y="2750"/>
            <a:ext cx="4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4" name="Equation" r:id="rId13" imgW="266469" imgH="253780" progId="Equation.DSMT4">
                    <p:embed/>
                  </p:oleObj>
                </mc:Choice>
                <mc:Fallback>
                  <p:oleObj name="Equation" r:id="rId13" imgW="266469" imgH="2537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2750"/>
                          <a:ext cx="40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8" name="Object 5">
              <a:extLst>
                <a:ext uri="{FF2B5EF4-FFF2-40B4-BE49-F238E27FC236}">
                  <a16:creationId xmlns:a16="http://schemas.microsoft.com/office/drawing/2014/main" id="{3442FBF6-627C-4FAC-8869-75B48A5CC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9" y="2704"/>
            <a:ext cx="37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5" name="Equation" r:id="rId15" imgW="266469" imgH="241091" progId="Equation.DSMT4">
                    <p:embed/>
                  </p:oleObj>
                </mc:Choice>
                <mc:Fallback>
                  <p:oleObj name="Equation" r:id="rId15" imgW="266469" imgH="24109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2704"/>
                          <a:ext cx="37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1">
            <a:extLst>
              <a:ext uri="{FF2B5EF4-FFF2-40B4-BE49-F238E27FC236}">
                <a16:creationId xmlns:a16="http://schemas.microsoft.com/office/drawing/2014/main" id="{8D9AABF0-8AAC-4360-8624-CA71E279990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029200"/>
            <a:ext cx="1584325" cy="711200"/>
            <a:chOff x="3424" y="2160"/>
            <a:chExt cx="998" cy="448"/>
          </a:xfrm>
        </p:grpSpPr>
        <p:grpSp>
          <p:nvGrpSpPr>
            <p:cNvPr id="55333" name="Group 82">
              <a:extLst>
                <a:ext uri="{FF2B5EF4-FFF2-40B4-BE49-F238E27FC236}">
                  <a16:creationId xmlns:a16="http://schemas.microsoft.com/office/drawing/2014/main" id="{84953DAF-B801-4782-976E-5BC8C5787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160"/>
              <a:ext cx="998" cy="424"/>
              <a:chOff x="3424" y="2160"/>
              <a:chExt cx="998" cy="424"/>
            </a:xfrm>
          </p:grpSpPr>
          <p:sp>
            <p:nvSpPr>
              <p:cNvPr id="55335" name="Line 83">
                <a:extLst>
                  <a:ext uri="{FF2B5EF4-FFF2-40B4-BE49-F238E27FC236}">
                    <a16:creationId xmlns:a16="http://schemas.microsoft.com/office/drawing/2014/main" id="{371042E5-1025-4987-BADB-9ECE97711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221"/>
                <a:ext cx="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6" name="Line 84">
                <a:extLst>
                  <a:ext uri="{FF2B5EF4-FFF2-40B4-BE49-F238E27FC236}">
                    <a16:creationId xmlns:a16="http://schemas.microsoft.com/office/drawing/2014/main" id="{B2C1B7AC-898F-40D0-BD1E-C9D3B9F97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22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7" name="Line 85">
                <a:extLst>
                  <a:ext uri="{FF2B5EF4-FFF2-40B4-BE49-F238E27FC236}">
                    <a16:creationId xmlns:a16="http://schemas.microsoft.com/office/drawing/2014/main" id="{E129C4E6-5390-4279-95DB-B8FF41D8A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403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8" name="Line 86">
                <a:extLst>
                  <a:ext uri="{FF2B5EF4-FFF2-40B4-BE49-F238E27FC236}">
                    <a16:creationId xmlns:a16="http://schemas.microsoft.com/office/drawing/2014/main" id="{F7C2FD34-7ECB-4497-8100-A0143ABBD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40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9" name="Line 87">
                <a:extLst>
                  <a:ext uri="{FF2B5EF4-FFF2-40B4-BE49-F238E27FC236}">
                    <a16:creationId xmlns:a16="http://schemas.microsoft.com/office/drawing/2014/main" id="{27599012-2D42-4DC5-96DF-6EF8E24BA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584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Line 88">
                <a:extLst>
                  <a:ext uri="{FF2B5EF4-FFF2-40B4-BE49-F238E27FC236}">
                    <a16:creationId xmlns:a16="http://schemas.microsoft.com/office/drawing/2014/main" id="{7EB8EDB2-093A-4EC0-8184-1DB533E65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3" y="240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1" name="Line 89">
                <a:extLst>
                  <a:ext uri="{FF2B5EF4-FFF2-40B4-BE49-F238E27FC236}">
                    <a16:creationId xmlns:a16="http://schemas.microsoft.com/office/drawing/2014/main" id="{A178CFCA-B8C4-4350-9B43-09C1DB12D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" y="2403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2" name="Line 90">
                <a:extLst>
                  <a:ext uri="{FF2B5EF4-FFF2-40B4-BE49-F238E27FC236}">
                    <a16:creationId xmlns:a16="http://schemas.microsoft.com/office/drawing/2014/main" id="{1BE28D28-B83B-4236-A87A-6419C0C9C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222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3" name="Text Box 91">
                <a:extLst>
                  <a:ext uri="{FF2B5EF4-FFF2-40B4-BE49-F238E27FC236}">
                    <a16:creationId xmlns:a16="http://schemas.microsoft.com/office/drawing/2014/main" id="{6C143323-39BE-42C1-94E2-465C266D7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216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L</a:t>
                </a:r>
                <a:endParaRPr lang="en-US" altLang="zh-CN" sz="1800" baseline="-25000"/>
              </a:p>
            </p:txBody>
          </p:sp>
          <p:sp>
            <p:nvSpPr>
              <p:cNvPr id="55344" name="Text Box 92">
                <a:extLst>
                  <a:ext uri="{FF2B5EF4-FFF2-40B4-BE49-F238E27FC236}">
                    <a16:creationId xmlns:a16="http://schemas.microsoft.com/office/drawing/2014/main" id="{6A3B2AC4-7817-4491-A639-FFBD87B4C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2176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55334" name="Text Box 93">
              <a:extLst>
                <a:ext uri="{FF2B5EF4-FFF2-40B4-BE49-F238E27FC236}">
                  <a16:creationId xmlns:a16="http://schemas.microsoft.com/office/drawing/2014/main" id="{2B86BCD1-A460-42F9-9699-667E93F2C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320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L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</p:grpSp>
      <p:grpSp>
        <p:nvGrpSpPr>
          <p:cNvPr id="12" name="Group 94">
            <a:extLst>
              <a:ext uri="{FF2B5EF4-FFF2-40B4-BE49-F238E27FC236}">
                <a16:creationId xmlns:a16="http://schemas.microsoft.com/office/drawing/2014/main" id="{BBF32C7F-5D38-4205-B1EA-4BD8517FC551}"/>
              </a:ext>
            </a:extLst>
          </p:cNvPr>
          <p:cNvGrpSpPr>
            <a:grpSpLocks/>
          </p:cNvGrpSpPr>
          <p:nvPr/>
        </p:nvGrpSpPr>
        <p:grpSpPr bwMode="auto">
          <a:xfrm>
            <a:off x="4221163" y="5029200"/>
            <a:ext cx="1584325" cy="711200"/>
            <a:chOff x="3424" y="2160"/>
            <a:chExt cx="998" cy="448"/>
          </a:xfrm>
        </p:grpSpPr>
        <p:grpSp>
          <p:nvGrpSpPr>
            <p:cNvPr id="55321" name="Group 95">
              <a:extLst>
                <a:ext uri="{FF2B5EF4-FFF2-40B4-BE49-F238E27FC236}">
                  <a16:creationId xmlns:a16="http://schemas.microsoft.com/office/drawing/2014/main" id="{D4BB9814-39AB-46B6-90ED-86D5A5238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160"/>
              <a:ext cx="998" cy="424"/>
              <a:chOff x="3424" y="2160"/>
              <a:chExt cx="998" cy="424"/>
            </a:xfrm>
          </p:grpSpPr>
          <p:sp>
            <p:nvSpPr>
              <p:cNvPr id="55323" name="Line 96">
                <a:extLst>
                  <a:ext uri="{FF2B5EF4-FFF2-40B4-BE49-F238E27FC236}">
                    <a16:creationId xmlns:a16="http://schemas.microsoft.com/office/drawing/2014/main" id="{2D6F5A11-1643-48DD-846E-CBB22A672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221"/>
                <a:ext cx="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4" name="Line 97">
                <a:extLst>
                  <a:ext uri="{FF2B5EF4-FFF2-40B4-BE49-F238E27FC236}">
                    <a16:creationId xmlns:a16="http://schemas.microsoft.com/office/drawing/2014/main" id="{CA973CBE-BFB2-4A14-A69F-972728FDF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22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5" name="Line 98">
                <a:extLst>
                  <a:ext uri="{FF2B5EF4-FFF2-40B4-BE49-F238E27FC236}">
                    <a16:creationId xmlns:a16="http://schemas.microsoft.com/office/drawing/2014/main" id="{4ED8B39A-C363-4FF5-AD22-C36577F1D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403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6" name="Line 99">
                <a:extLst>
                  <a:ext uri="{FF2B5EF4-FFF2-40B4-BE49-F238E27FC236}">
                    <a16:creationId xmlns:a16="http://schemas.microsoft.com/office/drawing/2014/main" id="{35B6B64A-AEEE-4020-B62A-4B7B0FC54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40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Line 100">
                <a:extLst>
                  <a:ext uri="{FF2B5EF4-FFF2-40B4-BE49-F238E27FC236}">
                    <a16:creationId xmlns:a16="http://schemas.microsoft.com/office/drawing/2014/main" id="{77D02CE0-CDEA-4E28-9486-3BFA9DF35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584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8" name="Line 101">
                <a:extLst>
                  <a:ext uri="{FF2B5EF4-FFF2-40B4-BE49-F238E27FC236}">
                    <a16:creationId xmlns:a16="http://schemas.microsoft.com/office/drawing/2014/main" id="{18A5566C-042A-4190-98BA-BE4AF4029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3" y="240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9" name="Line 102">
                <a:extLst>
                  <a:ext uri="{FF2B5EF4-FFF2-40B4-BE49-F238E27FC236}">
                    <a16:creationId xmlns:a16="http://schemas.microsoft.com/office/drawing/2014/main" id="{7C01A3A0-B370-4C03-85B4-58936A214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" y="2403"/>
                <a:ext cx="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0" name="Line 103">
                <a:extLst>
                  <a:ext uri="{FF2B5EF4-FFF2-40B4-BE49-F238E27FC236}">
                    <a16:creationId xmlns:a16="http://schemas.microsoft.com/office/drawing/2014/main" id="{985E2D3C-929B-48DC-AB59-8346E8AEA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222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Text Box 104">
                <a:extLst>
                  <a:ext uri="{FF2B5EF4-FFF2-40B4-BE49-F238E27FC236}">
                    <a16:creationId xmlns:a16="http://schemas.microsoft.com/office/drawing/2014/main" id="{B9404D00-33BC-4D0E-8A1E-C78E79052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216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L</a:t>
                </a:r>
                <a:endParaRPr lang="en-US" altLang="zh-CN" sz="1800" baseline="-25000"/>
              </a:p>
            </p:txBody>
          </p:sp>
          <p:sp>
            <p:nvSpPr>
              <p:cNvPr id="55332" name="Text Box 105">
                <a:extLst>
                  <a:ext uri="{FF2B5EF4-FFF2-40B4-BE49-F238E27FC236}">
                    <a16:creationId xmlns:a16="http://schemas.microsoft.com/office/drawing/2014/main" id="{05612185-A19E-4B65-B412-F3B9CC7C9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2176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55322" name="Text Box 106">
              <a:extLst>
                <a:ext uri="{FF2B5EF4-FFF2-40B4-BE49-F238E27FC236}">
                  <a16:creationId xmlns:a16="http://schemas.microsoft.com/office/drawing/2014/main" id="{CBE0A593-0FB5-409C-BDE2-9A57FF634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320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Ａ</a:t>
              </a:r>
            </a:p>
          </p:txBody>
        </p:sp>
      </p:grpSp>
      <p:grpSp>
        <p:nvGrpSpPr>
          <p:cNvPr id="14" name="Group 111">
            <a:extLst>
              <a:ext uri="{FF2B5EF4-FFF2-40B4-BE49-F238E27FC236}">
                <a16:creationId xmlns:a16="http://schemas.microsoft.com/office/drawing/2014/main" id="{4013EE60-E7F1-4AC4-8BAC-3E11D7C7E48E}"/>
              </a:ext>
            </a:extLst>
          </p:cNvPr>
          <p:cNvGrpSpPr>
            <a:grpSpLocks/>
          </p:cNvGrpSpPr>
          <p:nvPr/>
        </p:nvGrpSpPr>
        <p:grpSpPr bwMode="auto">
          <a:xfrm>
            <a:off x="3251200" y="5302250"/>
            <a:ext cx="1584325" cy="730250"/>
            <a:chOff x="2048" y="3340"/>
            <a:chExt cx="998" cy="460"/>
          </a:xfrm>
        </p:grpSpPr>
        <p:grpSp>
          <p:nvGrpSpPr>
            <p:cNvPr id="55307" name="Group 68">
              <a:extLst>
                <a:ext uri="{FF2B5EF4-FFF2-40B4-BE49-F238E27FC236}">
                  <a16:creationId xmlns:a16="http://schemas.microsoft.com/office/drawing/2014/main" id="{E1FC9B97-8C88-41C4-8EB3-5596370E6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8" y="3352"/>
              <a:ext cx="998" cy="448"/>
              <a:chOff x="3424" y="2160"/>
              <a:chExt cx="998" cy="448"/>
            </a:xfrm>
          </p:grpSpPr>
          <p:grpSp>
            <p:nvGrpSpPr>
              <p:cNvPr id="55309" name="Group 69">
                <a:extLst>
                  <a:ext uri="{FF2B5EF4-FFF2-40B4-BE49-F238E27FC236}">
                    <a16:creationId xmlns:a16="http://schemas.microsoft.com/office/drawing/2014/main" id="{80641A58-8835-45F7-9C83-5DC213826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2160"/>
                <a:ext cx="998" cy="424"/>
                <a:chOff x="3424" y="2160"/>
                <a:chExt cx="998" cy="424"/>
              </a:xfrm>
            </p:grpSpPr>
            <p:sp>
              <p:nvSpPr>
                <p:cNvPr id="55311" name="Line 70">
                  <a:extLst>
                    <a:ext uri="{FF2B5EF4-FFF2-40B4-BE49-F238E27FC236}">
                      <a16:creationId xmlns:a16="http://schemas.microsoft.com/office/drawing/2014/main" id="{AF611B3C-DBF4-41E1-AE68-22851B6A0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2" name="Line 71">
                  <a:extLst>
                    <a:ext uri="{FF2B5EF4-FFF2-40B4-BE49-F238E27FC236}">
                      <a16:creationId xmlns:a16="http://schemas.microsoft.com/office/drawing/2014/main" id="{7989BF07-269D-4044-B60B-4F113E5352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3" name="Line 72">
                  <a:extLst>
                    <a:ext uri="{FF2B5EF4-FFF2-40B4-BE49-F238E27FC236}">
                      <a16:creationId xmlns:a16="http://schemas.microsoft.com/office/drawing/2014/main" id="{0AEB7019-814B-421B-BCA1-52127A704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403"/>
                  <a:ext cx="3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4" name="Line 73">
                  <a:extLst>
                    <a:ext uri="{FF2B5EF4-FFF2-40B4-BE49-F238E27FC236}">
                      <a16:creationId xmlns:a16="http://schemas.microsoft.com/office/drawing/2014/main" id="{4BFDF966-E158-47B4-9CBC-8C50CF3F0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5" name="Line 74">
                  <a:extLst>
                    <a:ext uri="{FF2B5EF4-FFF2-40B4-BE49-F238E27FC236}">
                      <a16:creationId xmlns:a16="http://schemas.microsoft.com/office/drawing/2014/main" id="{E1CCF27D-EF45-4319-85D0-9F72DF712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584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6" name="Line 75">
                  <a:extLst>
                    <a:ext uri="{FF2B5EF4-FFF2-40B4-BE49-F238E27FC236}">
                      <a16:creationId xmlns:a16="http://schemas.microsoft.com/office/drawing/2014/main" id="{7AC156B3-DFF8-4AA2-808B-7E578E0DC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3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7" name="Line 76">
                  <a:extLst>
                    <a:ext uri="{FF2B5EF4-FFF2-40B4-BE49-F238E27FC236}">
                      <a16:creationId xmlns:a16="http://schemas.microsoft.com/office/drawing/2014/main" id="{2073D170-8980-49A3-8D89-70C0801A3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3" y="2403"/>
                  <a:ext cx="3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8" name="Line 77">
                  <a:extLst>
                    <a:ext uri="{FF2B5EF4-FFF2-40B4-BE49-F238E27FC236}">
                      <a16:creationId xmlns:a16="http://schemas.microsoft.com/office/drawing/2014/main" id="{9E93057B-B65A-4689-A325-3E57B47093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9" name="Text Box 78">
                  <a:extLst>
                    <a:ext uri="{FF2B5EF4-FFF2-40B4-BE49-F238E27FC236}">
                      <a16:creationId xmlns:a16="http://schemas.microsoft.com/office/drawing/2014/main" id="{59858F48-4105-4223-AF7E-9C7B972BA5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4" y="2160"/>
                  <a:ext cx="4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aseline="-25000"/>
                </a:p>
              </p:txBody>
            </p:sp>
            <p:sp>
              <p:nvSpPr>
                <p:cNvPr id="55320" name="Text Box 79">
                  <a:extLst>
                    <a:ext uri="{FF2B5EF4-FFF2-40B4-BE49-F238E27FC236}">
                      <a16:creationId xmlns:a16="http://schemas.microsoft.com/office/drawing/2014/main" id="{E414377D-9D13-43AA-9C62-4D4713F080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3" y="2176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55310" name="Text Box 80">
                <a:extLst>
                  <a:ext uri="{FF2B5EF4-FFF2-40B4-BE49-F238E27FC236}">
                    <a16:creationId xmlns:a16="http://schemas.microsoft.com/office/drawing/2014/main" id="{A803A195-1E27-4C61-9BFB-4F42D3F88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32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Ａ</a:t>
                </a:r>
              </a:p>
            </p:txBody>
          </p:sp>
        </p:grpSp>
        <p:sp>
          <p:nvSpPr>
            <p:cNvPr id="55308" name="Rectangle 107">
              <a:extLst>
                <a:ext uri="{FF2B5EF4-FFF2-40B4-BE49-F238E27FC236}">
                  <a16:creationId xmlns:a16="http://schemas.microsoft.com/office/drawing/2014/main" id="{73E6CC8F-CE4E-4E59-B214-AB5F0F6C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34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L</a:t>
              </a:r>
              <a:r>
                <a:rPr lang="en-US" altLang="zh-CN" sz="1800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EB95C466-1E86-47DF-9D6F-A9F5F4F9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0360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　二．交叉编译与移植技术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问题：运行在Ａ机器上的Ｌ语言，如何运行在Ｂ机器上？</a:t>
            </a:r>
          </a:p>
        </p:txBody>
      </p:sp>
      <p:grpSp>
        <p:nvGrpSpPr>
          <p:cNvPr id="56323" name="Group 58">
            <a:extLst>
              <a:ext uri="{FF2B5EF4-FFF2-40B4-BE49-F238E27FC236}">
                <a16:creationId xmlns:a16="http://schemas.microsoft.com/office/drawing/2014/main" id="{4C19EF0B-E8F2-401F-968B-7B58B589AAA1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765175"/>
            <a:ext cx="6353175" cy="457200"/>
            <a:chOff x="113" y="799"/>
            <a:chExt cx="3765" cy="299"/>
          </a:xfrm>
        </p:grpSpPr>
        <p:sp>
          <p:nvSpPr>
            <p:cNvPr id="56443" name="Text Box 23">
              <a:extLst>
                <a:ext uri="{FF2B5EF4-FFF2-40B4-BE49-F238E27FC236}">
                  <a16:creationId xmlns:a16="http://schemas.microsoft.com/office/drawing/2014/main" id="{05452DA7-B40F-410B-A07E-E91A7B139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799"/>
              <a:ext cx="376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例：已知宿主机Ａ上已有Ｌ语言的编译程序</a:t>
              </a:r>
            </a:p>
          </p:txBody>
        </p:sp>
        <p:graphicFrame>
          <p:nvGraphicFramePr>
            <p:cNvPr id="56444" name="Object 11">
              <a:extLst>
                <a:ext uri="{FF2B5EF4-FFF2-40B4-BE49-F238E27FC236}">
                  <a16:creationId xmlns:a16="http://schemas.microsoft.com/office/drawing/2014/main" id="{7B531BDD-D943-43DB-9F65-CE968ACB18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1" y="810"/>
            <a:ext cx="33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5" name="Equation" r:id="rId3" imgW="266469" imgH="241091" progId="Equation.DSMT4">
                    <p:embed/>
                  </p:oleObj>
                </mc:Choice>
                <mc:Fallback>
                  <p:oleObj name="Equation" r:id="rId3" imgW="266469" imgH="24109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810"/>
                          <a:ext cx="33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4" name="Group 59">
            <a:extLst>
              <a:ext uri="{FF2B5EF4-FFF2-40B4-BE49-F238E27FC236}">
                <a16:creationId xmlns:a16="http://schemas.microsoft.com/office/drawing/2014/main" id="{3DEB0655-8BAC-4717-B597-57BE779A41D9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341438"/>
            <a:ext cx="4824413" cy="457200"/>
            <a:chOff x="204" y="1162"/>
            <a:chExt cx="3039" cy="288"/>
          </a:xfrm>
        </p:grpSpPr>
        <p:graphicFrame>
          <p:nvGraphicFramePr>
            <p:cNvPr id="56441" name="Object 10">
              <a:extLst>
                <a:ext uri="{FF2B5EF4-FFF2-40B4-BE49-F238E27FC236}">
                  <a16:creationId xmlns:a16="http://schemas.microsoft.com/office/drawing/2014/main" id="{67F5BAE8-138E-4128-BCE0-7E74E5A484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5" y="1170"/>
            <a:ext cx="3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6" name="Equation" r:id="rId5" imgW="266469" imgH="241091" progId="Equation.DSMT4">
                    <p:embed/>
                  </p:oleObj>
                </mc:Choice>
                <mc:Fallback>
                  <p:oleObj name="Equation" r:id="rId5" imgW="266469" imgH="24109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1170"/>
                          <a:ext cx="31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42" name="Text Box 27">
              <a:extLst>
                <a:ext uri="{FF2B5EF4-FFF2-40B4-BE49-F238E27FC236}">
                  <a16:creationId xmlns:a16="http://schemas.microsoft.com/office/drawing/2014/main" id="{955FF9E8-EB33-4DF9-8675-E3CEB8FE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162"/>
              <a:ext cx="3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求：目标机Ｂ的Ｌ语言的编译程序</a:t>
              </a:r>
            </a:p>
          </p:txBody>
        </p:sp>
      </p:grpSp>
      <p:graphicFrame>
        <p:nvGraphicFramePr>
          <p:cNvPr id="56325" name="Rectangle 2">
            <a:extLst>
              <a:ext uri="{FF2B5EF4-FFF2-40B4-BE49-F238E27FC236}">
                <a16:creationId xmlns:a16="http://schemas.microsoft.com/office/drawing/2014/main" id="{F72FD8F0-5571-48DE-81B9-961543A8AA27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2">
            <a:extLst>
              <a:ext uri="{FF2B5EF4-FFF2-40B4-BE49-F238E27FC236}">
                <a16:creationId xmlns:a16="http://schemas.microsoft.com/office/drawing/2014/main" id="{EAFD274A-715E-4788-A9DF-C8F60ED9C908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2133600"/>
            <a:ext cx="3833812" cy="711200"/>
            <a:chOff x="158" y="1570"/>
            <a:chExt cx="2415" cy="448"/>
          </a:xfrm>
        </p:grpSpPr>
        <p:graphicFrame>
          <p:nvGraphicFramePr>
            <p:cNvPr id="56426" name="Object 9">
              <a:extLst>
                <a:ext uri="{FF2B5EF4-FFF2-40B4-BE49-F238E27FC236}">
                  <a16:creationId xmlns:a16="http://schemas.microsoft.com/office/drawing/2014/main" id="{0E7083BB-6DB8-4F17-8DC6-7690CFD5F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570"/>
            <a:ext cx="36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8" name="Equation" r:id="rId8" imgW="266469" imgH="241091" progId="Equation.DSMT4">
                    <p:embed/>
                  </p:oleObj>
                </mc:Choice>
                <mc:Fallback>
                  <p:oleObj name="Equation" r:id="rId8" imgW="266469" imgH="24109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570"/>
                          <a:ext cx="36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27" name="Text Box 60">
              <a:extLst>
                <a:ext uri="{FF2B5EF4-FFF2-40B4-BE49-F238E27FC236}">
                  <a16:creationId xmlns:a16="http://schemas.microsoft.com/office/drawing/2014/main" id="{A174FF7B-73C4-45C3-AEF8-77EB70CC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570"/>
              <a:ext cx="1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解</a:t>
              </a:r>
              <a:r>
                <a:rPr lang="en-US" altLang="zh-CN" sz="1800">
                  <a:sym typeface="Wingdings" panose="05000000000000000000" pitchFamily="2" charset="2"/>
                </a:rPr>
                <a:t>: (1)</a:t>
              </a:r>
              <a:r>
                <a:rPr lang="zh-CN" altLang="en-US" sz="1800">
                  <a:sym typeface="Wingdings" panose="05000000000000000000" pitchFamily="2" charset="2"/>
                </a:rPr>
                <a:t>构造</a:t>
              </a:r>
              <a:endParaRPr lang="zh-CN" altLang="en-US" sz="1800"/>
            </a:p>
          </p:txBody>
        </p:sp>
        <p:grpSp>
          <p:nvGrpSpPr>
            <p:cNvPr id="56428" name="Group 88">
              <a:extLst>
                <a:ext uri="{FF2B5EF4-FFF2-40B4-BE49-F238E27FC236}">
                  <a16:creationId xmlns:a16="http://schemas.microsoft.com/office/drawing/2014/main" id="{406C3950-2F99-4C3C-906F-616C67036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570"/>
              <a:ext cx="1008" cy="448"/>
              <a:chOff x="3424" y="2160"/>
              <a:chExt cx="998" cy="448"/>
            </a:xfrm>
          </p:grpSpPr>
          <p:grpSp>
            <p:nvGrpSpPr>
              <p:cNvPr id="56429" name="Group 89">
                <a:extLst>
                  <a:ext uri="{FF2B5EF4-FFF2-40B4-BE49-F238E27FC236}">
                    <a16:creationId xmlns:a16="http://schemas.microsoft.com/office/drawing/2014/main" id="{3E7A75AC-50FE-4B8B-9411-09352D88F6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2160"/>
                <a:ext cx="998" cy="424"/>
                <a:chOff x="3424" y="2160"/>
                <a:chExt cx="998" cy="424"/>
              </a:xfrm>
            </p:grpSpPr>
            <p:sp>
              <p:nvSpPr>
                <p:cNvPr id="56431" name="Line 90">
                  <a:extLst>
                    <a:ext uri="{FF2B5EF4-FFF2-40B4-BE49-F238E27FC236}">
                      <a16:creationId xmlns:a16="http://schemas.microsoft.com/office/drawing/2014/main" id="{81B0AFA7-97C8-4A1A-821C-565859841B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2" name="Line 91">
                  <a:extLst>
                    <a:ext uri="{FF2B5EF4-FFF2-40B4-BE49-F238E27FC236}">
                      <a16:creationId xmlns:a16="http://schemas.microsoft.com/office/drawing/2014/main" id="{56EEA6C3-102A-4B24-8BF2-2CB0C01FD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3" name="Line 92">
                  <a:extLst>
                    <a:ext uri="{FF2B5EF4-FFF2-40B4-BE49-F238E27FC236}">
                      <a16:creationId xmlns:a16="http://schemas.microsoft.com/office/drawing/2014/main" id="{0EB7FC67-9D8D-4131-A962-0A2357C6B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403"/>
                  <a:ext cx="3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4" name="Line 93">
                  <a:extLst>
                    <a:ext uri="{FF2B5EF4-FFF2-40B4-BE49-F238E27FC236}">
                      <a16:creationId xmlns:a16="http://schemas.microsoft.com/office/drawing/2014/main" id="{1065DDC1-4090-4722-B851-66305BAFB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5" name="Line 94">
                  <a:extLst>
                    <a:ext uri="{FF2B5EF4-FFF2-40B4-BE49-F238E27FC236}">
                      <a16:creationId xmlns:a16="http://schemas.microsoft.com/office/drawing/2014/main" id="{13ABE60A-DD21-479A-AFAE-63CB000D8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584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6" name="Line 95">
                  <a:extLst>
                    <a:ext uri="{FF2B5EF4-FFF2-40B4-BE49-F238E27FC236}">
                      <a16:creationId xmlns:a16="http://schemas.microsoft.com/office/drawing/2014/main" id="{044EFE51-7038-475A-89D6-1B9BF604D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3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7" name="Line 96">
                  <a:extLst>
                    <a:ext uri="{FF2B5EF4-FFF2-40B4-BE49-F238E27FC236}">
                      <a16:creationId xmlns:a16="http://schemas.microsoft.com/office/drawing/2014/main" id="{B0EE5291-3833-4641-8388-545177EB7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3" y="2403"/>
                  <a:ext cx="3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8" name="Line 97">
                  <a:extLst>
                    <a:ext uri="{FF2B5EF4-FFF2-40B4-BE49-F238E27FC236}">
                      <a16:creationId xmlns:a16="http://schemas.microsoft.com/office/drawing/2014/main" id="{0C994DF0-FBBE-46D9-A582-074309A0C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9" name="Text Box 98">
                  <a:extLst>
                    <a:ext uri="{FF2B5EF4-FFF2-40B4-BE49-F238E27FC236}">
                      <a16:creationId xmlns:a16="http://schemas.microsoft.com/office/drawing/2014/main" id="{10332E15-2C7F-4D04-8094-966F7DAC4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4" y="216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L</a:t>
                  </a:r>
                  <a:endParaRPr lang="en-US" altLang="zh-CN" sz="1800" baseline="-25000"/>
                </a:p>
              </p:txBody>
            </p:sp>
            <p:sp>
              <p:nvSpPr>
                <p:cNvPr id="56440" name="Text Box 99">
                  <a:extLst>
                    <a:ext uri="{FF2B5EF4-FFF2-40B4-BE49-F238E27FC236}">
                      <a16:creationId xmlns:a16="http://schemas.microsoft.com/office/drawing/2014/main" id="{995203F7-D583-4529-A0F9-9C716AC57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3" y="2176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Ｂ</a:t>
                  </a:r>
                </a:p>
              </p:txBody>
            </p:sp>
          </p:grpSp>
          <p:sp>
            <p:nvSpPr>
              <p:cNvPr id="56430" name="Text Box 100">
                <a:extLst>
                  <a:ext uri="{FF2B5EF4-FFF2-40B4-BE49-F238E27FC236}">
                    <a16:creationId xmlns:a16="http://schemas.microsoft.com/office/drawing/2014/main" id="{641535FA-1836-46A6-A17C-DA00C3A48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32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Ｌ</a:t>
                </a:r>
              </a:p>
            </p:txBody>
          </p:sp>
        </p:grpSp>
      </p:grpSp>
      <p:grpSp>
        <p:nvGrpSpPr>
          <p:cNvPr id="7" name="Group 146">
            <a:extLst>
              <a:ext uri="{FF2B5EF4-FFF2-40B4-BE49-F238E27FC236}">
                <a16:creationId xmlns:a16="http://schemas.microsoft.com/office/drawing/2014/main" id="{C5693F3E-1D43-40BC-97C0-07A1106B0AE8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2997200"/>
            <a:ext cx="7475537" cy="1003300"/>
            <a:chOff x="431" y="2069"/>
            <a:chExt cx="4709" cy="632"/>
          </a:xfrm>
        </p:grpSpPr>
        <p:grpSp>
          <p:nvGrpSpPr>
            <p:cNvPr id="56380" name="Group 104">
              <a:extLst>
                <a:ext uri="{FF2B5EF4-FFF2-40B4-BE49-F238E27FC236}">
                  <a16:creationId xmlns:a16="http://schemas.microsoft.com/office/drawing/2014/main" id="{3193C599-C727-4AAB-8243-64B6C1D49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069"/>
              <a:ext cx="2268" cy="334"/>
              <a:chOff x="431" y="1978"/>
              <a:chExt cx="2268" cy="334"/>
            </a:xfrm>
          </p:grpSpPr>
          <p:graphicFrame>
            <p:nvGraphicFramePr>
              <p:cNvPr id="56422" name="Object 6">
                <a:extLst>
                  <a:ext uri="{FF2B5EF4-FFF2-40B4-BE49-F238E27FC236}">
                    <a16:creationId xmlns:a16="http://schemas.microsoft.com/office/drawing/2014/main" id="{7851ECB3-C4B8-433C-B214-C95218AF2E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5" y="2024"/>
              <a:ext cx="36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89" name="Equation" r:id="rId10" imgW="266469" imgH="241091" progId="Equation.DSMT4">
                      <p:embed/>
                    </p:oleObj>
                  </mc:Choice>
                  <mc:Fallback>
                    <p:oleObj name="Equation" r:id="rId10" imgW="266469" imgH="241091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" y="2024"/>
                            <a:ext cx="36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23" name="Object 7">
                <a:extLst>
                  <a:ext uri="{FF2B5EF4-FFF2-40B4-BE49-F238E27FC236}">
                    <a16:creationId xmlns:a16="http://schemas.microsoft.com/office/drawing/2014/main" id="{8E99C603-89A6-488F-B903-1CAFB3B53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023"/>
              <a:ext cx="4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90" name="Equation" r:id="rId11" imgW="266469" imgH="241091" progId="Equation.DSMT4">
                      <p:embed/>
                    </p:oleObj>
                  </mc:Choice>
                  <mc:Fallback>
                    <p:oleObj name="Equation" r:id="rId11" imgW="266469" imgH="241091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023"/>
                            <a:ext cx="4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24" name="Object 8">
                <a:extLst>
                  <a:ext uri="{FF2B5EF4-FFF2-40B4-BE49-F238E27FC236}">
                    <a16:creationId xmlns:a16="http://schemas.microsoft.com/office/drawing/2014/main" id="{6F7CF9B0-AAA4-4FAB-9291-1A422880EA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3" y="1978"/>
              <a:ext cx="31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91" name="Equation" r:id="rId13" imgW="266469" imgH="241091" progId="Equation.DSMT4">
                      <p:embed/>
                    </p:oleObj>
                  </mc:Choice>
                  <mc:Fallback>
                    <p:oleObj name="Equation" r:id="rId13" imgW="266469" imgH="241091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3" y="1978"/>
                            <a:ext cx="317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425" name="Text Box 103">
                <a:extLst>
                  <a:ext uri="{FF2B5EF4-FFF2-40B4-BE49-F238E27FC236}">
                    <a16:creationId xmlns:a16="http://schemas.microsoft.com/office/drawing/2014/main" id="{AF6EDC74-5A25-4FFB-B323-CB12DD007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2024"/>
                <a:ext cx="22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(2)</a:t>
                </a:r>
                <a:r>
                  <a:rPr lang="zh-CN" altLang="en-US" sz="1800"/>
                  <a:t>用　　编译　　，得</a:t>
                </a:r>
              </a:p>
            </p:txBody>
          </p:sp>
        </p:grpSp>
        <p:grpSp>
          <p:nvGrpSpPr>
            <p:cNvPr id="56381" name="Group 105">
              <a:extLst>
                <a:ext uri="{FF2B5EF4-FFF2-40B4-BE49-F238E27FC236}">
                  <a16:creationId xmlns:a16="http://schemas.microsoft.com/office/drawing/2014/main" id="{F099C39C-3F3F-4F4C-A8C4-E2A5EB073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069"/>
              <a:ext cx="2169" cy="632"/>
              <a:chOff x="1458" y="3291"/>
              <a:chExt cx="2169" cy="632"/>
            </a:xfrm>
          </p:grpSpPr>
          <p:grpSp>
            <p:nvGrpSpPr>
              <p:cNvPr id="56382" name="Group 106">
                <a:extLst>
                  <a:ext uri="{FF2B5EF4-FFF2-40B4-BE49-F238E27FC236}">
                    <a16:creationId xmlns:a16="http://schemas.microsoft.com/office/drawing/2014/main" id="{B5032339-80CC-49AF-A1D9-28A23A789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3475"/>
                <a:ext cx="998" cy="448"/>
                <a:chOff x="3424" y="2160"/>
                <a:chExt cx="998" cy="448"/>
              </a:xfrm>
            </p:grpSpPr>
            <p:grpSp>
              <p:nvGrpSpPr>
                <p:cNvPr id="56410" name="Group 107">
                  <a:extLst>
                    <a:ext uri="{FF2B5EF4-FFF2-40B4-BE49-F238E27FC236}">
                      <a16:creationId xmlns:a16="http://schemas.microsoft.com/office/drawing/2014/main" id="{8E636DDE-125E-4B82-A31B-128C96C884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412" name="Line 108">
                    <a:extLst>
                      <a:ext uri="{FF2B5EF4-FFF2-40B4-BE49-F238E27FC236}">
                        <a16:creationId xmlns:a16="http://schemas.microsoft.com/office/drawing/2014/main" id="{4CE125CF-C43B-4493-9C77-C09DD20F35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3" name="Line 109">
                    <a:extLst>
                      <a:ext uri="{FF2B5EF4-FFF2-40B4-BE49-F238E27FC236}">
                        <a16:creationId xmlns:a16="http://schemas.microsoft.com/office/drawing/2014/main" id="{3810EAF2-9F67-4BD0-8A64-E0BB352468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4" name="Line 110">
                    <a:extLst>
                      <a:ext uri="{FF2B5EF4-FFF2-40B4-BE49-F238E27FC236}">
                        <a16:creationId xmlns:a16="http://schemas.microsoft.com/office/drawing/2014/main" id="{BA84A5A0-9F84-463D-820D-2D404342F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5" name="Line 111">
                    <a:extLst>
                      <a:ext uri="{FF2B5EF4-FFF2-40B4-BE49-F238E27FC236}">
                        <a16:creationId xmlns:a16="http://schemas.microsoft.com/office/drawing/2014/main" id="{61366B35-0248-476F-86CF-198585A72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6" name="Line 112">
                    <a:extLst>
                      <a:ext uri="{FF2B5EF4-FFF2-40B4-BE49-F238E27FC236}">
                        <a16:creationId xmlns:a16="http://schemas.microsoft.com/office/drawing/2014/main" id="{852DF020-91D7-4EFA-B824-54680CA4B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7" name="Line 113">
                    <a:extLst>
                      <a:ext uri="{FF2B5EF4-FFF2-40B4-BE49-F238E27FC236}">
                        <a16:creationId xmlns:a16="http://schemas.microsoft.com/office/drawing/2014/main" id="{48563E96-EE08-48BE-9EC0-0EA098EAB4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8" name="Line 114">
                    <a:extLst>
                      <a:ext uri="{FF2B5EF4-FFF2-40B4-BE49-F238E27FC236}">
                        <a16:creationId xmlns:a16="http://schemas.microsoft.com/office/drawing/2014/main" id="{A401A5B3-DD6F-483E-933E-948C56E091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19" name="Line 115">
                    <a:extLst>
                      <a:ext uri="{FF2B5EF4-FFF2-40B4-BE49-F238E27FC236}">
                        <a16:creationId xmlns:a16="http://schemas.microsoft.com/office/drawing/2014/main" id="{9A06DA92-A01A-4DB4-BF0A-4F6E45629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20" name="Text Box 116">
                    <a:extLst>
                      <a:ext uri="{FF2B5EF4-FFF2-40B4-BE49-F238E27FC236}">
                        <a16:creationId xmlns:a16="http://schemas.microsoft.com/office/drawing/2014/main" id="{89AFB7B8-4E02-4569-9462-68A0D776F5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1800" baseline="-25000"/>
                  </a:p>
                </p:txBody>
              </p:sp>
              <p:sp>
                <p:nvSpPr>
                  <p:cNvPr id="56421" name="Text Box 117">
                    <a:extLst>
                      <a:ext uri="{FF2B5EF4-FFF2-40B4-BE49-F238E27FC236}">
                        <a16:creationId xmlns:a16="http://schemas.microsoft.com/office/drawing/2014/main" id="{3FC64690-3545-48A6-A162-4928A361F2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A</a:t>
                    </a:r>
                  </a:p>
                </p:txBody>
              </p:sp>
            </p:grpSp>
            <p:sp>
              <p:nvSpPr>
                <p:cNvPr id="56411" name="Text Box 118">
                  <a:extLst>
                    <a:ext uri="{FF2B5EF4-FFF2-40B4-BE49-F238E27FC236}">
                      <a16:creationId xmlns:a16="http://schemas.microsoft.com/office/drawing/2014/main" id="{2A039878-8E50-40C0-B594-F5F4544E80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Ａ</a:t>
                  </a:r>
                </a:p>
              </p:txBody>
            </p:sp>
          </p:grpSp>
          <p:grpSp>
            <p:nvGrpSpPr>
              <p:cNvPr id="56383" name="Group 119">
                <a:extLst>
                  <a:ext uri="{FF2B5EF4-FFF2-40B4-BE49-F238E27FC236}">
                    <a16:creationId xmlns:a16="http://schemas.microsoft.com/office/drawing/2014/main" id="{1E19A7BA-5F2E-481B-967B-58D43E7A7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8" y="3291"/>
                <a:ext cx="998" cy="448"/>
                <a:chOff x="3424" y="2160"/>
                <a:chExt cx="998" cy="448"/>
              </a:xfrm>
            </p:grpSpPr>
            <p:grpSp>
              <p:nvGrpSpPr>
                <p:cNvPr id="56398" name="Group 120">
                  <a:extLst>
                    <a:ext uri="{FF2B5EF4-FFF2-40B4-BE49-F238E27FC236}">
                      <a16:creationId xmlns:a16="http://schemas.microsoft.com/office/drawing/2014/main" id="{E9245ACC-955E-4837-BADA-9B183CAE98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400" name="Line 121">
                    <a:extLst>
                      <a:ext uri="{FF2B5EF4-FFF2-40B4-BE49-F238E27FC236}">
                        <a16:creationId xmlns:a16="http://schemas.microsoft.com/office/drawing/2014/main" id="{A18DDC94-A850-4253-BF67-FCA61B01CF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1" name="Line 122">
                    <a:extLst>
                      <a:ext uri="{FF2B5EF4-FFF2-40B4-BE49-F238E27FC236}">
                        <a16:creationId xmlns:a16="http://schemas.microsoft.com/office/drawing/2014/main" id="{C183BB21-59F9-4793-BC41-8D0E12F23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2" name="Line 123">
                    <a:extLst>
                      <a:ext uri="{FF2B5EF4-FFF2-40B4-BE49-F238E27FC236}">
                        <a16:creationId xmlns:a16="http://schemas.microsoft.com/office/drawing/2014/main" id="{91F74522-12F2-4F83-82C2-BBCAD3B22A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3" name="Line 124">
                    <a:extLst>
                      <a:ext uri="{FF2B5EF4-FFF2-40B4-BE49-F238E27FC236}">
                        <a16:creationId xmlns:a16="http://schemas.microsoft.com/office/drawing/2014/main" id="{FFE3BA0E-15C3-4357-8792-71D4942632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4" name="Line 125">
                    <a:extLst>
                      <a:ext uri="{FF2B5EF4-FFF2-40B4-BE49-F238E27FC236}">
                        <a16:creationId xmlns:a16="http://schemas.microsoft.com/office/drawing/2014/main" id="{2B41F0BC-A873-4FE5-9EB1-8B93D03F60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5" name="Line 126">
                    <a:extLst>
                      <a:ext uri="{FF2B5EF4-FFF2-40B4-BE49-F238E27FC236}">
                        <a16:creationId xmlns:a16="http://schemas.microsoft.com/office/drawing/2014/main" id="{D1D4E9BA-38D2-4571-A7F2-CA5727F7B0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6" name="Line 127">
                    <a:extLst>
                      <a:ext uri="{FF2B5EF4-FFF2-40B4-BE49-F238E27FC236}">
                        <a16:creationId xmlns:a16="http://schemas.microsoft.com/office/drawing/2014/main" id="{FD463225-5ECF-426E-8F05-4E50677253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7" name="Line 128">
                    <a:extLst>
                      <a:ext uri="{FF2B5EF4-FFF2-40B4-BE49-F238E27FC236}">
                        <a16:creationId xmlns:a16="http://schemas.microsoft.com/office/drawing/2014/main" id="{B4963AA7-7162-4B52-A2E0-CCE88A4C1E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8" name="Text Box 129">
                    <a:extLst>
                      <a:ext uri="{FF2B5EF4-FFF2-40B4-BE49-F238E27FC236}">
                        <a16:creationId xmlns:a16="http://schemas.microsoft.com/office/drawing/2014/main" id="{9991DFAA-1B11-4FB2-8A5D-A5883E2FA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L</a:t>
                    </a:r>
                    <a:endParaRPr lang="en-US" altLang="zh-CN" sz="1800" baseline="-25000"/>
                  </a:p>
                </p:txBody>
              </p:sp>
              <p:sp>
                <p:nvSpPr>
                  <p:cNvPr id="56409" name="Text Box 130">
                    <a:extLst>
                      <a:ext uri="{FF2B5EF4-FFF2-40B4-BE49-F238E27FC236}">
                        <a16:creationId xmlns:a16="http://schemas.microsoft.com/office/drawing/2014/main" id="{F0B83F25-0103-4A7C-B13B-DD445862B3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800"/>
                      <a:t>Ｂ</a:t>
                    </a:r>
                  </a:p>
                </p:txBody>
              </p:sp>
            </p:grpSp>
            <p:sp>
              <p:nvSpPr>
                <p:cNvPr id="56399" name="Text Box 131">
                  <a:extLst>
                    <a:ext uri="{FF2B5EF4-FFF2-40B4-BE49-F238E27FC236}">
                      <a16:creationId xmlns:a16="http://schemas.microsoft.com/office/drawing/2014/main" id="{BDF7BD6F-E5E3-438D-BD5B-5194CC9CFF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</p:txBody>
            </p:sp>
          </p:grpSp>
          <p:grpSp>
            <p:nvGrpSpPr>
              <p:cNvPr id="56384" name="Group 132">
                <a:extLst>
                  <a:ext uri="{FF2B5EF4-FFF2-40B4-BE49-F238E27FC236}">
                    <a16:creationId xmlns:a16="http://schemas.microsoft.com/office/drawing/2014/main" id="{6D66DC13-C925-4B72-AC44-FAF7B5FA5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9" y="3291"/>
                <a:ext cx="998" cy="448"/>
                <a:chOff x="3424" y="2160"/>
                <a:chExt cx="998" cy="448"/>
              </a:xfrm>
            </p:grpSpPr>
            <p:grpSp>
              <p:nvGrpSpPr>
                <p:cNvPr id="56386" name="Group 133">
                  <a:extLst>
                    <a:ext uri="{FF2B5EF4-FFF2-40B4-BE49-F238E27FC236}">
                      <a16:creationId xmlns:a16="http://schemas.microsoft.com/office/drawing/2014/main" id="{2D4B0D36-8FA6-45FB-BA32-D47AB9CCC5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388" name="Line 134">
                    <a:extLst>
                      <a:ext uri="{FF2B5EF4-FFF2-40B4-BE49-F238E27FC236}">
                        <a16:creationId xmlns:a16="http://schemas.microsoft.com/office/drawing/2014/main" id="{E70F9B12-064C-40D1-A177-793EC0F3D5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89" name="Line 135">
                    <a:extLst>
                      <a:ext uri="{FF2B5EF4-FFF2-40B4-BE49-F238E27FC236}">
                        <a16:creationId xmlns:a16="http://schemas.microsoft.com/office/drawing/2014/main" id="{92C9A09F-3D7B-4550-B8C3-130461E328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0" name="Line 136">
                    <a:extLst>
                      <a:ext uri="{FF2B5EF4-FFF2-40B4-BE49-F238E27FC236}">
                        <a16:creationId xmlns:a16="http://schemas.microsoft.com/office/drawing/2014/main" id="{3C5F7151-6A26-4C89-9520-E9372FA5CB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1" name="Line 137">
                    <a:extLst>
                      <a:ext uri="{FF2B5EF4-FFF2-40B4-BE49-F238E27FC236}">
                        <a16:creationId xmlns:a16="http://schemas.microsoft.com/office/drawing/2014/main" id="{A3F0540C-2E41-4836-A19C-350227B443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2" name="Line 138">
                    <a:extLst>
                      <a:ext uri="{FF2B5EF4-FFF2-40B4-BE49-F238E27FC236}">
                        <a16:creationId xmlns:a16="http://schemas.microsoft.com/office/drawing/2014/main" id="{4E8BA008-8832-4BCC-9E19-D1350E2ABE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3" name="Line 139">
                    <a:extLst>
                      <a:ext uri="{FF2B5EF4-FFF2-40B4-BE49-F238E27FC236}">
                        <a16:creationId xmlns:a16="http://schemas.microsoft.com/office/drawing/2014/main" id="{7EB49739-F8E4-4505-BD82-039E76C241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4" name="Line 140">
                    <a:extLst>
                      <a:ext uri="{FF2B5EF4-FFF2-40B4-BE49-F238E27FC236}">
                        <a16:creationId xmlns:a16="http://schemas.microsoft.com/office/drawing/2014/main" id="{EF0BFF08-02E7-4568-ADA3-ACD5F23ABA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5" name="Line 141">
                    <a:extLst>
                      <a:ext uri="{FF2B5EF4-FFF2-40B4-BE49-F238E27FC236}">
                        <a16:creationId xmlns:a16="http://schemas.microsoft.com/office/drawing/2014/main" id="{BA4CCD49-2906-4D3C-811A-84F7005B53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96" name="Text Box 142">
                    <a:extLst>
                      <a:ext uri="{FF2B5EF4-FFF2-40B4-BE49-F238E27FC236}">
                        <a16:creationId xmlns:a16="http://schemas.microsoft.com/office/drawing/2014/main" id="{015C82BC-D845-4A26-9D4B-ECD4BA8C28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L</a:t>
                    </a:r>
                    <a:endParaRPr lang="en-US" altLang="zh-CN" sz="1800" baseline="-25000"/>
                  </a:p>
                </p:txBody>
              </p:sp>
              <p:sp>
                <p:nvSpPr>
                  <p:cNvPr id="56397" name="Text Box 143">
                    <a:extLst>
                      <a:ext uri="{FF2B5EF4-FFF2-40B4-BE49-F238E27FC236}">
                        <a16:creationId xmlns:a16="http://schemas.microsoft.com/office/drawing/2014/main" id="{9E307F42-A9F2-494A-B5D9-D78570CE95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800"/>
                      <a:t>Ｂ</a:t>
                    </a:r>
                  </a:p>
                </p:txBody>
              </p:sp>
            </p:grpSp>
            <p:sp>
              <p:nvSpPr>
                <p:cNvPr id="56387" name="Text Box 144">
                  <a:extLst>
                    <a:ext uri="{FF2B5EF4-FFF2-40B4-BE49-F238E27FC236}">
                      <a16:creationId xmlns:a16="http://schemas.microsoft.com/office/drawing/2014/main" id="{F1BD545B-E1F1-4770-9EFC-5FF3F79A5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Ａ</a:t>
                  </a:r>
                </a:p>
              </p:txBody>
            </p:sp>
          </p:grpSp>
          <p:sp>
            <p:nvSpPr>
              <p:cNvPr id="56385" name="Rectangle 145">
                <a:extLst>
                  <a:ext uri="{FF2B5EF4-FFF2-40B4-BE49-F238E27FC236}">
                    <a16:creationId xmlns:a16="http://schemas.microsoft.com/office/drawing/2014/main" id="{DF4408BD-4AF9-4ED3-8E20-440852460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346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L</a:t>
                </a:r>
                <a:endParaRPr lang="en-US" altLang="zh-CN" sz="1800" baseline="-25000"/>
              </a:p>
            </p:txBody>
          </p:sp>
        </p:grpSp>
      </p:grpSp>
      <p:grpSp>
        <p:nvGrpSpPr>
          <p:cNvPr id="16" name="Group 189">
            <a:extLst>
              <a:ext uri="{FF2B5EF4-FFF2-40B4-BE49-F238E27FC236}">
                <a16:creationId xmlns:a16="http://schemas.microsoft.com/office/drawing/2014/main" id="{9F9852BC-089F-4C55-B3DD-6D2D36EC6F0B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4078288"/>
            <a:ext cx="4308475" cy="1547812"/>
            <a:chOff x="385" y="2614"/>
            <a:chExt cx="2714" cy="975"/>
          </a:xfrm>
        </p:grpSpPr>
        <p:graphicFrame>
          <p:nvGraphicFramePr>
            <p:cNvPr id="56335" name="Object 3">
              <a:extLst>
                <a:ext uri="{FF2B5EF4-FFF2-40B4-BE49-F238E27FC236}">
                  <a16:creationId xmlns:a16="http://schemas.microsoft.com/office/drawing/2014/main" id="{BC87542E-1128-4A04-BE30-89511E814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614"/>
            <a:ext cx="31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2" name="Equation" r:id="rId15" imgW="266469" imgH="241091" progId="Equation.DSMT4">
                    <p:embed/>
                  </p:oleObj>
                </mc:Choice>
                <mc:Fallback>
                  <p:oleObj name="Equation" r:id="rId15" imgW="266469" imgH="24109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614"/>
                          <a:ext cx="31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6" name="Object 4">
              <a:extLst>
                <a:ext uri="{FF2B5EF4-FFF2-40B4-BE49-F238E27FC236}">
                  <a16:creationId xmlns:a16="http://schemas.microsoft.com/office/drawing/2014/main" id="{7EDC96F8-27FE-410A-A5C8-BAF59D356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2659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3" name="Equation" r:id="rId17" imgW="266469" imgH="241091" progId="Equation.DSMT4">
                    <p:embed/>
                  </p:oleObj>
                </mc:Choice>
                <mc:Fallback>
                  <p:oleObj name="Equation" r:id="rId17" imgW="266469" imgH="24109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7" name="Object 5">
              <a:extLst>
                <a:ext uri="{FF2B5EF4-FFF2-40B4-BE49-F238E27FC236}">
                  <a16:creationId xmlns:a16="http://schemas.microsoft.com/office/drawing/2014/main" id="{62449E92-4B99-4377-8F9E-A3FCEB917A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4" name="Equation" r:id="rId19" imgW="266469" imgH="241091" progId="Equation.DSMT4">
                    <p:embed/>
                  </p:oleObj>
                </mc:Choice>
                <mc:Fallback>
                  <p:oleObj name="Equation" r:id="rId19" imgW="266469" imgH="24109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Text Box 147">
              <a:extLst>
                <a:ext uri="{FF2B5EF4-FFF2-40B4-BE49-F238E27FC236}">
                  <a16:creationId xmlns:a16="http://schemas.microsoft.com/office/drawing/2014/main" id="{A0097E8E-0377-4523-9C6C-D79280A32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614"/>
              <a:ext cx="235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/>
                <a:t>(3) </a:t>
              </a:r>
              <a:r>
                <a:rPr lang="zh-CN" altLang="en-US" sz="2200"/>
                <a:t>用　　　编译　　，得</a:t>
              </a:r>
            </a:p>
          </p:txBody>
        </p:sp>
        <p:grpSp>
          <p:nvGrpSpPr>
            <p:cNvPr id="56339" name="Group 148">
              <a:extLst>
                <a:ext uri="{FF2B5EF4-FFF2-40B4-BE49-F238E27FC236}">
                  <a16:creationId xmlns:a16="http://schemas.microsoft.com/office/drawing/2014/main" id="{CBDCFFB8-2650-4CAE-8C97-E85FE57D0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976"/>
              <a:ext cx="2169" cy="613"/>
              <a:chOff x="1458" y="3291"/>
              <a:chExt cx="2169" cy="613"/>
            </a:xfrm>
          </p:grpSpPr>
          <p:grpSp>
            <p:nvGrpSpPr>
              <p:cNvPr id="56340" name="Group 149">
                <a:extLst>
                  <a:ext uri="{FF2B5EF4-FFF2-40B4-BE49-F238E27FC236}">
                    <a16:creationId xmlns:a16="http://schemas.microsoft.com/office/drawing/2014/main" id="{A5FE3362-2B6C-421F-AB52-7DA065C26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3475"/>
                <a:ext cx="998" cy="429"/>
                <a:chOff x="3424" y="2160"/>
                <a:chExt cx="998" cy="429"/>
              </a:xfrm>
            </p:grpSpPr>
            <p:grpSp>
              <p:nvGrpSpPr>
                <p:cNvPr id="56368" name="Group 150">
                  <a:extLst>
                    <a:ext uri="{FF2B5EF4-FFF2-40B4-BE49-F238E27FC236}">
                      <a16:creationId xmlns:a16="http://schemas.microsoft.com/office/drawing/2014/main" id="{2F98E16C-DE07-4E1D-BC2F-4D045860B0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370" name="Line 151">
                    <a:extLst>
                      <a:ext uri="{FF2B5EF4-FFF2-40B4-BE49-F238E27FC236}">
                        <a16:creationId xmlns:a16="http://schemas.microsoft.com/office/drawing/2014/main" id="{7A89DFDA-E4E3-4B45-8AD0-2B3936CDC4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1" name="Line 152">
                    <a:extLst>
                      <a:ext uri="{FF2B5EF4-FFF2-40B4-BE49-F238E27FC236}">
                        <a16:creationId xmlns:a16="http://schemas.microsoft.com/office/drawing/2014/main" id="{755A523D-DD0D-4B80-B7D2-74F9BAAD8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2" name="Line 153">
                    <a:extLst>
                      <a:ext uri="{FF2B5EF4-FFF2-40B4-BE49-F238E27FC236}">
                        <a16:creationId xmlns:a16="http://schemas.microsoft.com/office/drawing/2014/main" id="{DF356CDF-DDFB-4F3A-9F0F-3856522ED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3" name="Line 154">
                    <a:extLst>
                      <a:ext uri="{FF2B5EF4-FFF2-40B4-BE49-F238E27FC236}">
                        <a16:creationId xmlns:a16="http://schemas.microsoft.com/office/drawing/2014/main" id="{5720C92D-DC77-4EDC-937A-B2BE8A3371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4" name="Line 155">
                    <a:extLst>
                      <a:ext uri="{FF2B5EF4-FFF2-40B4-BE49-F238E27FC236}">
                        <a16:creationId xmlns:a16="http://schemas.microsoft.com/office/drawing/2014/main" id="{95328CE7-8C56-4996-9D0F-C600828E6F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5" name="Line 156">
                    <a:extLst>
                      <a:ext uri="{FF2B5EF4-FFF2-40B4-BE49-F238E27FC236}">
                        <a16:creationId xmlns:a16="http://schemas.microsoft.com/office/drawing/2014/main" id="{EAC03F24-97F1-44AD-AE63-789F285395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6" name="Line 157">
                    <a:extLst>
                      <a:ext uri="{FF2B5EF4-FFF2-40B4-BE49-F238E27FC236}">
                        <a16:creationId xmlns:a16="http://schemas.microsoft.com/office/drawing/2014/main" id="{0FB5149C-7282-4490-AB4C-D926DD782F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7" name="Line 158">
                    <a:extLst>
                      <a:ext uri="{FF2B5EF4-FFF2-40B4-BE49-F238E27FC236}">
                        <a16:creationId xmlns:a16="http://schemas.microsoft.com/office/drawing/2014/main" id="{AB1C85B2-2722-4054-85C9-F2EE668978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78" name="Text Box 159">
                    <a:extLst>
                      <a:ext uri="{FF2B5EF4-FFF2-40B4-BE49-F238E27FC236}">
                        <a16:creationId xmlns:a16="http://schemas.microsoft.com/office/drawing/2014/main" id="{5BFCCCE9-0BD6-4E03-9537-269D0E634C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2200" baseline="-25000"/>
                  </a:p>
                </p:txBody>
              </p:sp>
              <p:sp>
                <p:nvSpPr>
                  <p:cNvPr id="56379" name="Text Box 160">
                    <a:extLst>
                      <a:ext uri="{FF2B5EF4-FFF2-40B4-BE49-F238E27FC236}">
                        <a16:creationId xmlns:a16="http://schemas.microsoft.com/office/drawing/2014/main" id="{4B22B62A-8CA0-4FD1-A143-22D75DAADE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200"/>
                      <a:t>Ｂ</a:t>
                    </a:r>
                  </a:p>
                </p:txBody>
              </p:sp>
            </p:grpSp>
            <p:sp>
              <p:nvSpPr>
                <p:cNvPr id="56369" name="Text Box 161">
                  <a:extLst>
                    <a:ext uri="{FF2B5EF4-FFF2-40B4-BE49-F238E27FC236}">
                      <a16:creationId xmlns:a16="http://schemas.microsoft.com/office/drawing/2014/main" id="{5D3DE956-FE0B-4A9A-9E0E-F9F6429783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/>
                    <a:t>Ａ</a:t>
                  </a:r>
                </a:p>
              </p:txBody>
            </p:sp>
          </p:grpSp>
          <p:grpSp>
            <p:nvGrpSpPr>
              <p:cNvPr id="56341" name="Group 162">
                <a:extLst>
                  <a:ext uri="{FF2B5EF4-FFF2-40B4-BE49-F238E27FC236}">
                    <a16:creationId xmlns:a16="http://schemas.microsoft.com/office/drawing/2014/main" id="{29B83F12-1572-493E-92A3-7D06CD643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8" y="3291"/>
                <a:ext cx="998" cy="429"/>
                <a:chOff x="3424" y="2160"/>
                <a:chExt cx="998" cy="429"/>
              </a:xfrm>
            </p:grpSpPr>
            <p:grpSp>
              <p:nvGrpSpPr>
                <p:cNvPr id="56356" name="Group 163">
                  <a:extLst>
                    <a:ext uri="{FF2B5EF4-FFF2-40B4-BE49-F238E27FC236}">
                      <a16:creationId xmlns:a16="http://schemas.microsoft.com/office/drawing/2014/main" id="{EC30F428-64DD-4C61-A022-B3BD0B80E7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358" name="Line 164">
                    <a:extLst>
                      <a:ext uri="{FF2B5EF4-FFF2-40B4-BE49-F238E27FC236}">
                        <a16:creationId xmlns:a16="http://schemas.microsoft.com/office/drawing/2014/main" id="{F18B8753-C58E-495D-AE51-905DE0FFA4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9" name="Line 165">
                    <a:extLst>
                      <a:ext uri="{FF2B5EF4-FFF2-40B4-BE49-F238E27FC236}">
                        <a16:creationId xmlns:a16="http://schemas.microsoft.com/office/drawing/2014/main" id="{1C34A02D-41A8-4538-8DC4-2A04FF9EFA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0" name="Line 166">
                    <a:extLst>
                      <a:ext uri="{FF2B5EF4-FFF2-40B4-BE49-F238E27FC236}">
                        <a16:creationId xmlns:a16="http://schemas.microsoft.com/office/drawing/2014/main" id="{B02A4BD9-583A-4348-BD0B-92B0E0AAFA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1" name="Line 167">
                    <a:extLst>
                      <a:ext uri="{FF2B5EF4-FFF2-40B4-BE49-F238E27FC236}">
                        <a16:creationId xmlns:a16="http://schemas.microsoft.com/office/drawing/2014/main" id="{243EB5B4-8549-4687-A70E-27E1D92E3A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2" name="Line 168">
                    <a:extLst>
                      <a:ext uri="{FF2B5EF4-FFF2-40B4-BE49-F238E27FC236}">
                        <a16:creationId xmlns:a16="http://schemas.microsoft.com/office/drawing/2014/main" id="{2B2ED88E-5F3B-4706-AC9E-25F1E36FC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3" name="Line 169">
                    <a:extLst>
                      <a:ext uri="{FF2B5EF4-FFF2-40B4-BE49-F238E27FC236}">
                        <a16:creationId xmlns:a16="http://schemas.microsoft.com/office/drawing/2014/main" id="{139D5FE1-46DF-49E6-A895-227E719476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4" name="Line 170">
                    <a:extLst>
                      <a:ext uri="{FF2B5EF4-FFF2-40B4-BE49-F238E27FC236}">
                        <a16:creationId xmlns:a16="http://schemas.microsoft.com/office/drawing/2014/main" id="{79A13348-4442-4CCE-AF36-0A1DEDC81F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5" name="Line 171">
                    <a:extLst>
                      <a:ext uri="{FF2B5EF4-FFF2-40B4-BE49-F238E27FC236}">
                        <a16:creationId xmlns:a16="http://schemas.microsoft.com/office/drawing/2014/main" id="{44E5A124-D339-4677-BB5F-384966D64C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66" name="Text Box 172">
                    <a:extLst>
                      <a:ext uri="{FF2B5EF4-FFF2-40B4-BE49-F238E27FC236}">
                        <a16:creationId xmlns:a16="http://schemas.microsoft.com/office/drawing/2014/main" id="{98DF86B8-83F1-4523-BF3A-D40F13DA7F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200"/>
                      <a:t>L</a:t>
                    </a:r>
                    <a:endParaRPr lang="en-US" altLang="zh-CN" sz="2200" baseline="-25000"/>
                  </a:p>
                </p:txBody>
              </p:sp>
              <p:sp>
                <p:nvSpPr>
                  <p:cNvPr id="56367" name="Text Box 173">
                    <a:extLst>
                      <a:ext uri="{FF2B5EF4-FFF2-40B4-BE49-F238E27FC236}">
                        <a16:creationId xmlns:a16="http://schemas.microsoft.com/office/drawing/2014/main" id="{9C7B2BB0-479C-41DD-9907-4C3CD61858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200"/>
                      <a:t>Ｂ</a:t>
                    </a:r>
                  </a:p>
                </p:txBody>
              </p:sp>
            </p:grpSp>
            <p:sp>
              <p:nvSpPr>
                <p:cNvPr id="56357" name="Text Box 174">
                  <a:extLst>
                    <a:ext uri="{FF2B5EF4-FFF2-40B4-BE49-F238E27FC236}">
                      <a16:creationId xmlns:a16="http://schemas.microsoft.com/office/drawing/2014/main" id="{259E990D-1462-4E9E-9502-0ECA3E44B6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/>
                    <a:t>L</a:t>
                  </a:r>
                </a:p>
              </p:txBody>
            </p:sp>
          </p:grpSp>
          <p:grpSp>
            <p:nvGrpSpPr>
              <p:cNvPr id="56342" name="Group 175">
                <a:extLst>
                  <a:ext uri="{FF2B5EF4-FFF2-40B4-BE49-F238E27FC236}">
                    <a16:creationId xmlns:a16="http://schemas.microsoft.com/office/drawing/2014/main" id="{44919A9A-7B55-402E-8B66-1F1DC525B9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9" y="3291"/>
                <a:ext cx="998" cy="429"/>
                <a:chOff x="3424" y="2160"/>
                <a:chExt cx="998" cy="429"/>
              </a:xfrm>
            </p:grpSpPr>
            <p:grpSp>
              <p:nvGrpSpPr>
                <p:cNvPr id="56344" name="Group 176">
                  <a:extLst>
                    <a:ext uri="{FF2B5EF4-FFF2-40B4-BE49-F238E27FC236}">
                      <a16:creationId xmlns:a16="http://schemas.microsoft.com/office/drawing/2014/main" id="{5A51DD4C-0B98-4D38-BE40-F04BBDB35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6346" name="Line 177">
                    <a:extLst>
                      <a:ext uri="{FF2B5EF4-FFF2-40B4-BE49-F238E27FC236}">
                        <a16:creationId xmlns:a16="http://schemas.microsoft.com/office/drawing/2014/main" id="{A9BDD38A-856E-49F8-8ADA-BD754E841C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47" name="Line 178">
                    <a:extLst>
                      <a:ext uri="{FF2B5EF4-FFF2-40B4-BE49-F238E27FC236}">
                        <a16:creationId xmlns:a16="http://schemas.microsoft.com/office/drawing/2014/main" id="{E7564DE5-1267-4C2F-BEE5-CE60367205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48" name="Line 179">
                    <a:extLst>
                      <a:ext uri="{FF2B5EF4-FFF2-40B4-BE49-F238E27FC236}">
                        <a16:creationId xmlns:a16="http://schemas.microsoft.com/office/drawing/2014/main" id="{6FBAE3ED-B156-4250-ACBA-B7D88E877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49" name="Line 180">
                    <a:extLst>
                      <a:ext uri="{FF2B5EF4-FFF2-40B4-BE49-F238E27FC236}">
                        <a16:creationId xmlns:a16="http://schemas.microsoft.com/office/drawing/2014/main" id="{3EAA6C20-12DB-4339-9E3B-44CCC4B0B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0" name="Line 181">
                    <a:extLst>
                      <a:ext uri="{FF2B5EF4-FFF2-40B4-BE49-F238E27FC236}">
                        <a16:creationId xmlns:a16="http://schemas.microsoft.com/office/drawing/2014/main" id="{7462175B-4E70-4439-953A-C6E2AE007C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1" name="Line 182">
                    <a:extLst>
                      <a:ext uri="{FF2B5EF4-FFF2-40B4-BE49-F238E27FC236}">
                        <a16:creationId xmlns:a16="http://schemas.microsoft.com/office/drawing/2014/main" id="{072E0EBF-EF1E-4E83-A8DC-89C8698200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2" name="Line 183">
                    <a:extLst>
                      <a:ext uri="{FF2B5EF4-FFF2-40B4-BE49-F238E27FC236}">
                        <a16:creationId xmlns:a16="http://schemas.microsoft.com/office/drawing/2014/main" id="{549159C7-7512-4C07-9C4A-D8CAC8CE56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3" name="Line 184">
                    <a:extLst>
                      <a:ext uri="{FF2B5EF4-FFF2-40B4-BE49-F238E27FC236}">
                        <a16:creationId xmlns:a16="http://schemas.microsoft.com/office/drawing/2014/main" id="{FA388382-00F6-42E0-BBFA-DFDD984C98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54" name="Text Box 185">
                    <a:extLst>
                      <a:ext uri="{FF2B5EF4-FFF2-40B4-BE49-F238E27FC236}">
                        <a16:creationId xmlns:a16="http://schemas.microsoft.com/office/drawing/2014/main" id="{318EC40A-F75B-41ED-83A9-28EE2B75D6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200"/>
                      <a:t>L</a:t>
                    </a:r>
                    <a:endParaRPr lang="en-US" altLang="zh-CN" sz="2200" baseline="-25000"/>
                  </a:p>
                </p:txBody>
              </p:sp>
              <p:sp>
                <p:nvSpPr>
                  <p:cNvPr id="56355" name="Text Box 186">
                    <a:extLst>
                      <a:ext uri="{FF2B5EF4-FFF2-40B4-BE49-F238E27FC236}">
                        <a16:creationId xmlns:a16="http://schemas.microsoft.com/office/drawing/2014/main" id="{E7BFA3A1-B692-4031-A813-46FA9B2D8D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200"/>
                      <a:t>Ｂ</a:t>
                    </a:r>
                  </a:p>
                </p:txBody>
              </p:sp>
            </p:grpSp>
            <p:sp>
              <p:nvSpPr>
                <p:cNvPr id="56345" name="Text Box 187">
                  <a:extLst>
                    <a:ext uri="{FF2B5EF4-FFF2-40B4-BE49-F238E27FC236}">
                      <a16:creationId xmlns:a16="http://schemas.microsoft.com/office/drawing/2014/main" id="{260ACE2B-B0CF-4CC9-B116-09DD790E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200"/>
                    <a:t>Ｂ</a:t>
                  </a:r>
                </a:p>
              </p:txBody>
            </p:sp>
          </p:grpSp>
          <p:sp>
            <p:nvSpPr>
              <p:cNvPr id="56343" name="Rectangle 188">
                <a:extLst>
                  <a:ext uri="{FF2B5EF4-FFF2-40B4-BE49-F238E27FC236}">
                    <a16:creationId xmlns:a16="http://schemas.microsoft.com/office/drawing/2014/main" id="{8E79527B-9F39-4AD0-9181-24F603F06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3478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/>
                  <a:t>L</a:t>
                </a:r>
                <a:endParaRPr lang="en-US" altLang="zh-CN" sz="2200" baseline="-25000"/>
              </a:p>
            </p:txBody>
          </p:sp>
        </p:grpSp>
      </p:grpSp>
      <p:grpSp>
        <p:nvGrpSpPr>
          <p:cNvPr id="56329" name="Group 195">
            <a:extLst>
              <a:ext uri="{FF2B5EF4-FFF2-40B4-BE49-F238E27FC236}">
                <a16:creationId xmlns:a16="http://schemas.microsoft.com/office/drawing/2014/main" id="{B0041098-6DC6-4899-90A5-B8AB9CB2CB48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188913"/>
            <a:ext cx="1728787" cy="593725"/>
            <a:chOff x="3288" y="0"/>
            <a:chExt cx="1089" cy="374"/>
          </a:xfrm>
        </p:grpSpPr>
        <p:sp>
          <p:nvSpPr>
            <p:cNvPr id="56330" name="Text Box 190">
              <a:extLst>
                <a:ext uri="{FF2B5EF4-FFF2-40B4-BE49-F238E27FC236}">
                  <a16:creationId xmlns:a16="http://schemas.microsoft.com/office/drawing/2014/main" id="{AFCA0170-648B-4597-93B4-E7B03B975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0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Ｌ</a:t>
              </a:r>
            </a:p>
          </p:txBody>
        </p:sp>
        <p:sp>
          <p:nvSpPr>
            <p:cNvPr id="56331" name="Line 191">
              <a:extLst>
                <a:ext uri="{FF2B5EF4-FFF2-40B4-BE49-F238E27FC236}">
                  <a16:creationId xmlns:a16="http://schemas.microsoft.com/office/drawing/2014/main" id="{329BFD28-84EF-4E26-B6A0-9DF593EE0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73"/>
              <a:ext cx="40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92">
              <a:extLst>
                <a:ext uri="{FF2B5EF4-FFF2-40B4-BE49-F238E27FC236}">
                  <a16:creationId xmlns:a16="http://schemas.microsoft.com/office/drawing/2014/main" id="{31B1B7CE-47D5-4207-9318-A81FEEE7F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64"/>
              <a:ext cx="40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Rectangle 193">
              <a:extLst>
                <a:ext uri="{FF2B5EF4-FFF2-40B4-BE49-F238E27FC236}">
                  <a16:creationId xmlns:a16="http://schemas.microsoft.com/office/drawing/2014/main" id="{89F3A6C5-5735-483C-8C70-D410A65C5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0"/>
              <a:ext cx="363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Ａ</a:t>
              </a:r>
            </a:p>
          </p:txBody>
        </p:sp>
        <p:sp>
          <p:nvSpPr>
            <p:cNvPr id="56334" name="Rectangle 194">
              <a:extLst>
                <a:ext uri="{FF2B5EF4-FFF2-40B4-BE49-F238E27FC236}">
                  <a16:creationId xmlns:a16="http://schemas.microsoft.com/office/drawing/2014/main" id="{D1769A43-94CD-4C71-9DD2-F8024BBF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10"/>
              <a:ext cx="363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4">
            <a:extLst>
              <a:ext uri="{FF2B5EF4-FFF2-40B4-BE49-F238E27FC236}">
                <a16:creationId xmlns:a16="http://schemas.microsoft.com/office/drawing/2014/main" id="{C230A239-2195-47E5-A8A8-D2D5A51882C8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0"/>
            <a:ext cx="8766175" cy="962025"/>
            <a:chOff x="0" y="209"/>
            <a:chExt cx="5522" cy="606"/>
          </a:xfrm>
        </p:grpSpPr>
        <p:sp>
          <p:nvSpPr>
            <p:cNvPr id="57421" name="Text Box 3">
              <a:extLst>
                <a:ext uri="{FF2B5EF4-FFF2-40B4-BE49-F238E27FC236}">
                  <a16:creationId xmlns:a16="http://schemas.microsoft.com/office/drawing/2014/main" id="{12765D5F-BF80-470A-B186-992D6F07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9"/>
              <a:ext cx="3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例：已知Ａ机器上已有Ｃ语言的编译程序</a:t>
              </a:r>
            </a:p>
          </p:txBody>
        </p:sp>
        <p:graphicFrame>
          <p:nvGraphicFramePr>
            <p:cNvPr id="57422" name="Object 9">
              <a:extLst>
                <a:ext uri="{FF2B5EF4-FFF2-40B4-BE49-F238E27FC236}">
                  <a16:creationId xmlns:a16="http://schemas.microsoft.com/office/drawing/2014/main" id="{71B65D10-C5D9-4C80-AB7B-E145FD63D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6" y="214"/>
            <a:ext cx="33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3" name="Equation" r:id="rId3" imgW="266469" imgH="241091" progId="Equation.DSMT4">
                    <p:embed/>
                  </p:oleObj>
                </mc:Choice>
                <mc:Fallback>
                  <p:oleObj name="Equation" r:id="rId3" imgW="266469" imgH="24109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14"/>
                          <a:ext cx="33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3" name="Text Box 22">
              <a:extLst>
                <a:ext uri="{FF2B5EF4-FFF2-40B4-BE49-F238E27FC236}">
                  <a16:creationId xmlns:a16="http://schemas.microsoft.com/office/drawing/2014/main" id="{FC626B7B-1CC3-4268-90FD-3F19176E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246"/>
              <a:ext cx="23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，是否可以在Ａ机</a:t>
              </a:r>
            </a:p>
          </p:txBody>
        </p:sp>
        <p:sp>
          <p:nvSpPr>
            <p:cNvPr id="57424" name="Text Box 23">
              <a:extLst>
                <a:ext uri="{FF2B5EF4-FFF2-40B4-BE49-F238E27FC236}">
                  <a16:creationId xmlns:a16="http://schemas.microsoft.com/office/drawing/2014/main" id="{ADECB0D7-FCD5-4178-8B67-2EAC88BCC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527"/>
              <a:ext cx="3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器上开发其它语言的编译程序？</a:t>
              </a:r>
            </a:p>
          </p:txBody>
        </p:sp>
      </p:grpSp>
      <p:grpSp>
        <p:nvGrpSpPr>
          <p:cNvPr id="57347" name="Group 30">
            <a:extLst>
              <a:ext uri="{FF2B5EF4-FFF2-40B4-BE49-F238E27FC236}">
                <a16:creationId xmlns:a16="http://schemas.microsoft.com/office/drawing/2014/main" id="{A5AC7428-EEFB-4310-9BBD-D175BFE9FFFD}"/>
              </a:ext>
            </a:extLst>
          </p:cNvPr>
          <p:cNvGrpSpPr>
            <a:grpSpLocks/>
          </p:cNvGrpSpPr>
          <p:nvPr/>
        </p:nvGrpSpPr>
        <p:grpSpPr bwMode="auto">
          <a:xfrm>
            <a:off x="5888038" y="901700"/>
            <a:ext cx="1800225" cy="889000"/>
            <a:chOff x="3470" y="754"/>
            <a:chExt cx="1134" cy="560"/>
          </a:xfrm>
        </p:grpSpPr>
        <p:sp>
          <p:nvSpPr>
            <p:cNvPr id="57416" name="Text Box 25">
              <a:extLst>
                <a:ext uri="{FF2B5EF4-FFF2-40B4-BE49-F238E27FC236}">
                  <a16:creationId xmlns:a16="http://schemas.microsoft.com/office/drawing/2014/main" id="{E13AD567-42E8-4B8A-8AB6-3FBB712A5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75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Ｃ</a:t>
              </a:r>
            </a:p>
          </p:txBody>
        </p:sp>
        <p:sp>
          <p:nvSpPr>
            <p:cNvPr id="57417" name="Text Box 26">
              <a:extLst>
                <a:ext uri="{FF2B5EF4-FFF2-40B4-BE49-F238E27FC236}">
                  <a16:creationId xmlns:a16="http://schemas.microsoft.com/office/drawing/2014/main" id="{DA36437C-FCDF-4A58-98D4-2DC8A1808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026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Ｐ</a:t>
              </a:r>
            </a:p>
          </p:txBody>
        </p:sp>
        <p:sp>
          <p:nvSpPr>
            <p:cNvPr id="57418" name="Line 27">
              <a:extLst>
                <a:ext uri="{FF2B5EF4-FFF2-40B4-BE49-F238E27FC236}">
                  <a16:creationId xmlns:a16="http://schemas.microsoft.com/office/drawing/2014/main" id="{894E212E-662C-4CE0-9723-94A1B720E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890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Line 28">
              <a:extLst>
                <a:ext uri="{FF2B5EF4-FFF2-40B4-BE49-F238E27FC236}">
                  <a16:creationId xmlns:a16="http://schemas.microsoft.com/office/drawing/2014/main" id="{63047FBC-BBD3-460A-ACDE-58153AAE4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1071"/>
              <a:ext cx="22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0" name="Rectangle 29">
              <a:extLst>
                <a:ext uri="{FF2B5EF4-FFF2-40B4-BE49-F238E27FC236}">
                  <a16:creationId xmlns:a16="http://schemas.microsoft.com/office/drawing/2014/main" id="{A58676BE-33B2-4D4E-8911-6ADFD5004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890"/>
              <a:ext cx="454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Ａ</a:t>
              </a: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9CA1DA78-3EF7-407D-95F2-3247F137741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00188"/>
            <a:ext cx="4183062" cy="519112"/>
            <a:chOff x="113" y="1305"/>
            <a:chExt cx="2635" cy="327"/>
          </a:xfrm>
        </p:grpSpPr>
        <p:graphicFrame>
          <p:nvGraphicFramePr>
            <p:cNvPr id="57412" name="Object 7">
              <a:extLst>
                <a:ext uri="{FF2B5EF4-FFF2-40B4-BE49-F238E27FC236}">
                  <a16:creationId xmlns:a16="http://schemas.microsoft.com/office/drawing/2014/main" id="{CCB7FDFB-E6C2-44BC-9181-F5C9AD3F6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5" y="1305"/>
            <a:ext cx="36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4" name="Equation" r:id="rId5" imgW="266469" imgH="241091" progId="Equation.DSMT4">
                    <p:embed/>
                  </p:oleObj>
                </mc:Choice>
                <mc:Fallback>
                  <p:oleObj name="Equation" r:id="rId5" imgW="266469" imgH="24109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305"/>
                          <a:ext cx="36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3" name="Object 8">
              <a:extLst>
                <a:ext uri="{FF2B5EF4-FFF2-40B4-BE49-F238E27FC236}">
                  <a16:creationId xmlns:a16="http://schemas.microsoft.com/office/drawing/2014/main" id="{4EAB77F3-F14C-47E1-989C-552911DAE7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5" y="1350"/>
            <a:ext cx="33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5" name="Equation" r:id="rId7" imgW="266469" imgH="241091" progId="Equation.DSMT4">
                    <p:embed/>
                  </p:oleObj>
                </mc:Choice>
                <mc:Fallback>
                  <p:oleObj name="Equation" r:id="rId7" imgW="266469" imgH="24109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350"/>
                          <a:ext cx="33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14" name="Text Box 7">
              <a:extLst>
                <a:ext uri="{FF2B5EF4-FFF2-40B4-BE49-F238E27FC236}">
                  <a16:creationId xmlns:a16="http://schemas.microsoft.com/office/drawing/2014/main" id="{73991E28-6206-4516-AAE1-62489E71E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344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解：题目是已知</a:t>
              </a:r>
            </a:p>
          </p:txBody>
        </p:sp>
        <p:sp>
          <p:nvSpPr>
            <p:cNvPr id="57415" name="Text Box 31">
              <a:extLst>
                <a:ext uri="{FF2B5EF4-FFF2-40B4-BE49-F238E27FC236}">
                  <a16:creationId xmlns:a16="http://schemas.microsoft.com/office/drawing/2014/main" id="{4A9120C3-AE1A-45E1-9EE9-2B5017106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344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，求</a:t>
              </a: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3F5601F2-5E6C-453E-A62C-9E68FD4A03B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81238"/>
            <a:ext cx="4681537" cy="711200"/>
            <a:chOff x="113" y="1797"/>
            <a:chExt cx="2949" cy="448"/>
          </a:xfrm>
        </p:grpSpPr>
        <p:graphicFrame>
          <p:nvGraphicFramePr>
            <p:cNvPr id="57397" name="Object 6">
              <a:extLst>
                <a:ext uri="{FF2B5EF4-FFF2-40B4-BE49-F238E27FC236}">
                  <a16:creationId xmlns:a16="http://schemas.microsoft.com/office/drawing/2014/main" id="{2799BD2B-D656-4A32-96D6-93BC02521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797"/>
            <a:ext cx="3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6" name="Equation" r:id="rId9" imgW="266469" imgH="241091" progId="Equation.DSMT4">
                    <p:embed/>
                  </p:oleObj>
                </mc:Choice>
                <mc:Fallback>
                  <p:oleObj name="Equation" r:id="rId9" imgW="266469" imgH="24109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797"/>
                          <a:ext cx="3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8" name="Text Box 33">
              <a:extLst>
                <a:ext uri="{FF2B5EF4-FFF2-40B4-BE49-F238E27FC236}">
                  <a16:creationId xmlns:a16="http://schemas.microsoft.com/office/drawing/2014/main" id="{9A3913DF-C05F-434E-B7E7-90DC1467D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797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(1) </a:t>
              </a:r>
              <a:r>
                <a:rPr lang="zh-CN" altLang="en-US" sz="1800"/>
                <a:t>构造编译程序</a:t>
              </a:r>
            </a:p>
          </p:txBody>
        </p:sp>
        <p:grpSp>
          <p:nvGrpSpPr>
            <p:cNvPr id="57399" name="Group 61">
              <a:extLst>
                <a:ext uri="{FF2B5EF4-FFF2-40B4-BE49-F238E27FC236}">
                  <a16:creationId xmlns:a16="http://schemas.microsoft.com/office/drawing/2014/main" id="{7B4A0E78-D744-48A0-80DF-3607A73AE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797"/>
              <a:ext cx="998" cy="448"/>
              <a:chOff x="3424" y="2160"/>
              <a:chExt cx="998" cy="448"/>
            </a:xfrm>
          </p:grpSpPr>
          <p:grpSp>
            <p:nvGrpSpPr>
              <p:cNvPr id="57400" name="Group 62">
                <a:extLst>
                  <a:ext uri="{FF2B5EF4-FFF2-40B4-BE49-F238E27FC236}">
                    <a16:creationId xmlns:a16="http://schemas.microsoft.com/office/drawing/2014/main" id="{E8D9957E-375E-4B89-90ED-2FEFB73BA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2160"/>
                <a:ext cx="998" cy="424"/>
                <a:chOff x="3424" y="2160"/>
                <a:chExt cx="998" cy="424"/>
              </a:xfrm>
            </p:grpSpPr>
            <p:sp>
              <p:nvSpPr>
                <p:cNvPr id="57402" name="Line 63">
                  <a:extLst>
                    <a:ext uri="{FF2B5EF4-FFF2-40B4-BE49-F238E27FC236}">
                      <a16:creationId xmlns:a16="http://schemas.microsoft.com/office/drawing/2014/main" id="{A66FE3E5-5A67-4AE6-9DFA-DD003BEB5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3" name="Line 64">
                  <a:extLst>
                    <a:ext uri="{FF2B5EF4-FFF2-40B4-BE49-F238E27FC236}">
                      <a16:creationId xmlns:a16="http://schemas.microsoft.com/office/drawing/2014/main" id="{D813BB0B-2AB6-40DB-B5BE-E1C608EB4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4" name="Line 65">
                  <a:extLst>
                    <a:ext uri="{FF2B5EF4-FFF2-40B4-BE49-F238E27FC236}">
                      <a16:creationId xmlns:a16="http://schemas.microsoft.com/office/drawing/2014/main" id="{265EB206-4637-4A23-B98B-C43064801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" y="2403"/>
                  <a:ext cx="3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5" name="Line 66">
                  <a:extLst>
                    <a:ext uri="{FF2B5EF4-FFF2-40B4-BE49-F238E27FC236}">
                      <a16:creationId xmlns:a16="http://schemas.microsoft.com/office/drawing/2014/main" id="{BB6A8F4A-607A-476C-A60C-DE1E2EA6C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6" name="Line 67">
                  <a:extLst>
                    <a:ext uri="{FF2B5EF4-FFF2-40B4-BE49-F238E27FC236}">
                      <a16:creationId xmlns:a16="http://schemas.microsoft.com/office/drawing/2014/main" id="{8E1BACDC-E149-4124-887B-74002EDBB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7" y="2584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7" name="Line 68">
                  <a:extLst>
                    <a:ext uri="{FF2B5EF4-FFF2-40B4-BE49-F238E27FC236}">
                      <a16:creationId xmlns:a16="http://schemas.microsoft.com/office/drawing/2014/main" id="{0209707D-F4B0-4FF8-A22A-F0D392F85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3" y="2403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8" name="Line 69">
                  <a:extLst>
                    <a:ext uri="{FF2B5EF4-FFF2-40B4-BE49-F238E27FC236}">
                      <a16:creationId xmlns:a16="http://schemas.microsoft.com/office/drawing/2014/main" id="{571AAFFB-102C-4A0B-9960-E25EDC655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3" y="2403"/>
                  <a:ext cx="3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9" name="Line 70">
                  <a:extLst>
                    <a:ext uri="{FF2B5EF4-FFF2-40B4-BE49-F238E27FC236}">
                      <a16:creationId xmlns:a16="http://schemas.microsoft.com/office/drawing/2014/main" id="{215AE723-0D3B-4107-9C0C-8C47988C7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1" y="2221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0" name="Text Box 71">
                  <a:extLst>
                    <a:ext uri="{FF2B5EF4-FFF2-40B4-BE49-F238E27FC236}">
                      <a16:creationId xmlns:a16="http://schemas.microsoft.com/office/drawing/2014/main" id="{A414132A-8929-4872-B6E3-C545EA6EAC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4" y="216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Ｐ</a:t>
                  </a:r>
                  <a:endParaRPr lang="zh-CN" altLang="en-US" sz="1800" baseline="-25000"/>
                </a:p>
              </p:txBody>
            </p:sp>
            <p:sp>
              <p:nvSpPr>
                <p:cNvPr id="57411" name="Text Box 72">
                  <a:extLst>
                    <a:ext uri="{FF2B5EF4-FFF2-40B4-BE49-F238E27FC236}">
                      <a16:creationId xmlns:a16="http://schemas.microsoft.com/office/drawing/2014/main" id="{6E7F02E4-6020-4569-A17B-A338C68F3C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3" y="2176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57401" name="Text Box 73">
                <a:extLst>
                  <a:ext uri="{FF2B5EF4-FFF2-40B4-BE49-F238E27FC236}">
                    <a16:creationId xmlns:a16="http://schemas.microsoft.com/office/drawing/2014/main" id="{652E7C77-2998-45B1-AC75-DE5C296A9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32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Ｃ</a:t>
                </a:r>
              </a:p>
            </p:txBody>
          </p:sp>
        </p:grpSp>
      </p:grpSp>
      <p:grpSp>
        <p:nvGrpSpPr>
          <p:cNvPr id="8" name="Group 119">
            <a:extLst>
              <a:ext uri="{FF2B5EF4-FFF2-40B4-BE49-F238E27FC236}">
                <a16:creationId xmlns:a16="http://schemas.microsoft.com/office/drawing/2014/main" id="{76F45183-C332-4440-87E6-58BA3F8E9C0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071813"/>
            <a:ext cx="4378325" cy="1581150"/>
            <a:chOff x="68" y="2295"/>
            <a:chExt cx="2758" cy="996"/>
          </a:xfrm>
        </p:grpSpPr>
        <p:grpSp>
          <p:nvGrpSpPr>
            <p:cNvPr id="57351" name="Group 77">
              <a:extLst>
                <a:ext uri="{FF2B5EF4-FFF2-40B4-BE49-F238E27FC236}">
                  <a16:creationId xmlns:a16="http://schemas.microsoft.com/office/drawing/2014/main" id="{0719350F-3DF1-4925-8BF1-64F341D00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2295"/>
              <a:ext cx="2223" cy="334"/>
              <a:chOff x="158" y="2205"/>
              <a:chExt cx="2223" cy="334"/>
            </a:xfrm>
          </p:grpSpPr>
          <p:graphicFrame>
            <p:nvGraphicFramePr>
              <p:cNvPr id="57393" name="Object 3">
                <a:extLst>
                  <a:ext uri="{FF2B5EF4-FFF2-40B4-BE49-F238E27FC236}">
                    <a16:creationId xmlns:a16="http://schemas.microsoft.com/office/drawing/2014/main" id="{6A99FB5F-F48F-44E0-AC0F-F1E6949F78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0" y="2250"/>
              <a:ext cx="349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57" name="Equation" r:id="rId11" imgW="266469" imgH="241091" progId="Equation.DSMT4">
                      <p:embed/>
                    </p:oleObj>
                  </mc:Choice>
                  <mc:Fallback>
                    <p:oleObj name="Equation" r:id="rId11" imgW="266469" imgH="241091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" y="2250"/>
                            <a:ext cx="349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94" name="Object 4">
                <a:extLst>
                  <a:ext uri="{FF2B5EF4-FFF2-40B4-BE49-F238E27FC236}">
                    <a16:creationId xmlns:a16="http://schemas.microsoft.com/office/drawing/2014/main" id="{8793D184-035C-46BC-A4FD-46C91CCBE3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36" y="2205"/>
              <a:ext cx="30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58" name="Equation" r:id="rId13" imgW="266469" imgH="241091" progId="Equation.DSMT4">
                      <p:embed/>
                    </p:oleObj>
                  </mc:Choice>
                  <mc:Fallback>
                    <p:oleObj name="Equation" r:id="rId13" imgW="266469" imgH="241091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6" y="2205"/>
                            <a:ext cx="304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95" name="Object 5">
                <a:extLst>
                  <a:ext uri="{FF2B5EF4-FFF2-40B4-BE49-F238E27FC236}">
                    <a16:creationId xmlns:a16="http://schemas.microsoft.com/office/drawing/2014/main" id="{7027C1F9-CA31-40EF-B94D-939A24B139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00" y="2205"/>
              <a:ext cx="36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59" name="Equation" r:id="rId15" imgW="266469" imgH="241091" progId="Equation.DSMT4">
                      <p:embed/>
                    </p:oleObj>
                  </mc:Choice>
                  <mc:Fallback>
                    <p:oleObj name="Equation" r:id="rId15" imgW="266469" imgH="241091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2205"/>
                            <a:ext cx="36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96" name="Text Box 76">
                <a:extLst>
                  <a:ext uri="{FF2B5EF4-FFF2-40B4-BE49-F238E27FC236}">
                    <a16:creationId xmlns:a16="http://schemas.microsoft.com/office/drawing/2014/main" id="{0A8E7F9F-553C-4973-8C72-716FBAEB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251"/>
                <a:ext cx="2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(2) </a:t>
                </a:r>
                <a:r>
                  <a:rPr lang="zh-CN" altLang="en-US" sz="1800"/>
                  <a:t>用　　编译　　，得</a:t>
                </a:r>
              </a:p>
            </p:txBody>
          </p:sp>
        </p:grpSp>
        <p:grpSp>
          <p:nvGrpSpPr>
            <p:cNvPr id="57352" name="Group 78">
              <a:extLst>
                <a:ext uri="{FF2B5EF4-FFF2-40B4-BE49-F238E27FC236}">
                  <a16:creationId xmlns:a16="http://schemas.microsoft.com/office/drawing/2014/main" id="{ED336227-E219-45B8-A0EB-134A7A199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659"/>
              <a:ext cx="2169" cy="632"/>
              <a:chOff x="1458" y="3291"/>
              <a:chExt cx="2169" cy="632"/>
            </a:xfrm>
          </p:grpSpPr>
          <p:grpSp>
            <p:nvGrpSpPr>
              <p:cNvPr id="57353" name="Group 79">
                <a:extLst>
                  <a:ext uri="{FF2B5EF4-FFF2-40B4-BE49-F238E27FC236}">
                    <a16:creationId xmlns:a16="http://schemas.microsoft.com/office/drawing/2014/main" id="{261E37E5-F4F5-403B-9BC3-6F5E2D012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3475"/>
                <a:ext cx="998" cy="448"/>
                <a:chOff x="3424" y="2160"/>
                <a:chExt cx="998" cy="448"/>
              </a:xfrm>
            </p:grpSpPr>
            <p:grpSp>
              <p:nvGrpSpPr>
                <p:cNvPr id="57381" name="Group 80">
                  <a:extLst>
                    <a:ext uri="{FF2B5EF4-FFF2-40B4-BE49-F238E27FC236}">
                      <a16:creationId xmlns:a16="http://schemas.microsoft.com/office/drawing/2014/main" id="{72D6EE16-8409-44D6-8BE5-44BEE116CD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7383" name="Line 81">
                    <a:extLst>
                      <a:ext uri="{FF2B5EF4-FFF2-40B4-BE49-F238E27FC236}">
                        <a16:creationId xmlns:a16="http://schemas.microsoft.com/office/drawing/2014/main" id="{B7B0163B-E3CE-4853-BB15-DCE207CBBD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4" name="Line 82">
                    <a:extLst>
                      <a:ext uri="{FF2B5EF4-FFF2-40B4-BE49-F238E27FC236}">
                        <a16:creationId xmlns:a16="http://schemas.microsoft.com/office/drawing/2014/main" id="{4DB1DC53-1EA4-4083-B3EB-757E676378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5" name="Line 83">
                    <a:extLst>
                      <a:ext uri="{FF2B5EF4-FFF2-40B4-BE49-F238E27FC236}">
                        <a16:creationId xmlns:a16="http://schemas.microsoft.com/office/drawing/2014/main" id="{E108E0E8-5F5F-4CCA-BB59-66BB78F34F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6" name="Line 84">
                    <a:extLst>
                      <a:ext uri="{FF2B5EF4-FFF2-40B4-BE49-F238E27FC236}">
                        <a16:creationId xmlns:a16="http://schemas.microsoft.com/office/drawing/2014/main" id="{69516A74-85A0-41A8-99E8-6CF2A4C26F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7" name="Line 85">
                    <a:extLst>
                      <a:ext uri="{FF2B5EF4-FFF2-40B4-BE49-F238E27FC236}">
                        <a16:creationId xmlns:a16="http://schemas.microsoft.com/office/drawing/2014/main" id="{833E4B84-845E-4F7C-9153-B7303EADB0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8" name="Line 86">
                    <a:extLst>
                      <a:ext uri="{FF2B5EF4-FFF2-40B4-BE49-F238E27FC236}">
                        <a16:creationId xmlns:a16="http://schemas.microsoft.com/office/drawing/2014/main" id="{E6A7BCF1-AA4E-4F6C-863E-B15092DBB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9" name="Line 87">
                    <a:extLst>
                      <a:ext uri="{FF2B5EF4-FFF2-40B4-BE49-F238E27FC236}">
                        <a16:creationId xmlns:a16="http://schemas.microsoft.com/office/drawing/2014/main" id="{D44F58A0-E5E3-4554-AA2E-485BA8585B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0" name="Line 88">
                    <a:extLst>
                      <a:ext uri="{FF2B5EF4-FFF2-40B4-BE49-F238E27FC236}">
                        <a16:creationId xmlns:a16="http://schemas.microsoft.com/office/drawing/2014/main" id="{AD517908-5F44-4068-A99A-479D3F9F27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1" name="Text Box 89">
                    <a:extLst>
                      <a:ext uri="{FF2B5EF4-FFF2-40B4-BE49-F238E27FC236}">
                        <a16:creationId xmlns:a16="http://schemas.microsoft.com/office/drawing/2014/main" id="{ED27FBF1-9829-495B-BAB2-4278B42D40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1800" baseline="-25000"/>
                  </a:p>
                </p:txBody>
              </p:sp>
              <p:sp>
                <p:nvSpPr>
                  <p:cNvPr id="57392" name="Text Box 90">
                    <a:extLst>
                      <a:ext uri="{FF2B5EF4-FFF2-40B4-BE49-F238E27FC236}">
                        <a16:creationId xmlns:a16="http://schemas.microsoft.com/office/drawing/2014/main" id="{AD1E3D7C-7D71-4E47-BE5D-BC5A11E53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A</a:t>
                    </a:r>
                  </a:p>
                </p:txBody>
              </p:sp>
            </p:grpSp>
            <p:sp>
              <p:nvSpPr>
                <p:cNvPr id="57382" name="Text Box 91">
                  <a:extLst>
                    <a:ext uri="{FF2B5EF4-FFF2-40B4-BE49-F238E27FC236}">
                      <a16:creationId xmlns:a16="http://schemas.microsoft.com/office/drawing/2014/main" id="{89E2E18A-D7AE-42B3-AD91-DF713AF40C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Ａ</a:t>
                  </a:r>
                </a:p>
              </p:txBody>
            </p:sp>
          </p:grpSp>
          <p:grpSp>
            <p:nvGrpSpPr>
              <p:cNvPr id="57354" name="Group 92">
                <a:extLst>
                  <a:ext uri="{FF2B5EF4-FFF2-40B4-BE49-F238E27FC236}">
                    <a16:creationId xmlns:a16="http://schemas.microsoft.com/office/drawing/2014/main" id="{7C0FA361-832D-4A4A-8CA3-7D1714709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8" y="3291"/>
                <a:ext cx="998" cy="448"/>
                <a:chOff x="3424" y="2160"/>
                <a:chExt cx="998" cy="448"/>
              </a:xfrm>
            </p:grpSpPr>
            <p:grpSp>
              <p:nvGrpSpPr>
                <p:cNvPr id="57369" name="Group 93">
                  <a:extLst>
                    <a:ext uri="{FF2B5EF4-FFF2-40B4-BE49-F238E27FC236}">
                      <a16:creationId xmlns:a16="http://schemas.microsoft.com/office/drawing/2014/main" id="{F36A9578-6316-4411-A078-4BC8AA1D1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7371" name="Line 94">
                    <a:extLst>
                      <a:ext uri="{FF2B5EF4-FFF2-40B4-BE49-F238E27FC236}">
                        <a16:creationId xmlns:a16="http://schemas.microsoft.com/office/drawing/2014/main" id="{68F46FE5-FC14-451B-96B2-E9AA4AB315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2" name="Line 95">
                    <a:extLst>
                      <a:ext uri="{FF2B5EF4-FFF2-40B4-BE49-F238E27FC236}">
                        <a16:creationId xmlns:a16="http://schemas.microsoft.com/office/drawing/2014/main" id="{E69E8FCC-70EC-439C-AEC1-DD6B9AB27D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3" name="Line 96">
                    <a:extLst>
                      <a:ext uri="{FF2B5EF4-FFF2-40B4-BE49-F238E27FC236}">
                        <a16:creationId xmlns:a16="http://schemas.microsoft.com/office/drawing/2014/main" id="{D0D26A4A-009F-4E1D-BBE2-FF8D39375D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4" name="Line 97">
                    <a:extLst>
                      <a:ext uri="{FF2B5EF4-FFF2-40B4-BE49-F238E27FC236}">
                        <a16:creationId xmlns:a16="http://schemas.microsoft.com/office/drawing/2014/main" id="{CFC7DBF1-C490-40B8-A45B-4EBD9EE2CD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5" name="Line 98">
                    <a:extLst>
                      <a:ext uri="{FF2B5EF4-FFF2-40B4-BE49-F238E27FC236}">
                        <a16:creationId xmlns:a16="http://schemas.microsoft.com/office/drawing/2014/main" id="{6D6FCAC3-D00B-4361-9448-066AF574E8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6" name="Line 99">
                    <a:extLst>
                      <a:ext uri="{FF2B5EF4-FFF2-40B4-BE49-F238E27FC236}">
                        <a16:creationId xmlns:a16="http://schemas.microsoft.com/office/drawing/2014/main" id="{BB8B4B74-7BFA-4ED2-8C5B-66ECBD3AE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7" name="Line 100">
                    <a:extLst>
                      <a:ext uri="{FF2B5EF4-FFF2-40B4-BE49-F238E27FC236}">
                        <a16:creationId xmlns:a16="http://schemas.microsoft.com/office/drawing/2014/main" id="{8397F9A6-49F7-4DEC-88BB-07D9FD89A3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8" name="Line 101">
                    <a:extLst>
                      <a:ext uri="{FF2B5EF4-FFF2-40B4-BE49-F238E27FC236}">
                        <a16:creationId xmlns:a16="http://schemas.microsoft.com/office/drawing/2014/main" id="{C2B9235E-FE62-4BB6-A344-00597A63F6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9" name="Text Box 102">
                    <a:extLst>
                      <a:ext uri="{FF2B5EF4-FFF2-40B4-BE49-F238E27FC236}">
                        <a16:creationId xmlns:a16="http://schemas.microsoft.com/office/drawing/2014/main" id="{52F4273E-86BC-42CB-9F14-C26FEC4AC6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800"/>
                      <a:t>Ｐ</a:t>
                    </a:r>
                    <a:endParaRPr lang="zh-CN" altLang="en-US" sz="1800" baseline="-25000"/>
                  </a:p>
                </p:txBody>
              </p:sp>
              <p:sp>
                <p:nvSpPr>
                  <p:cNvPr id="57380" name="Text Box 103">
                    <a:extLst>
                      <a:ext uri="{FF2B5EF4-FFF2-40B4-BE49-F238E27FC236}">
                        <a16:creationId xmlns:a16="http://schemas.microsoft.com/office/drawing/2014/main" id="{D65772BE-9232-435C-86CB-6ED026CBA1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A</a:t>
                    </a:r>
                  </a:p>
                </p:txBody>
              </p:sp>
            </p:grpSp>
            <p:sp>
              <p:nvSpPr>
                <p:cNvPr id="57370" name="Text Box 104">
                  <a:extLst>
                    <a:ext uri="{FF2B5EF4-FFF2-40B4-BE49-F238E27FC236}">
                      <a16:creationId xmlns:a16="http://schemas.microsoft.com/office/drawing/2014/main" id="{28986960-6ECA-438D-A207-93367D7C8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Ｃ</a:t>
                  </a:r>
                </a:p>
              </p:txBody>
            </p:sp>
          </p:grpSp>
          <p:grpSp>
            <p:nvGrpSpPr>
              <p:cNvPr id="57355" name="Group 105">
                <a:extLst>
                  <a:ext uri="{FF2B5EF4-FFF2-40B4-BE49-F238E27FC236}">
                    <a16:creationId xmlns:a16="http://schemas.microsoft.com/office/drawing/2014/main" id="{C0AAF429-3F1C-45CB-930D-26B9C8D5BB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9" y="3291"/>
                <a:ext cx="998" cy="448"/>
                <a:chOff x="3424" y="2160"/>
                <a:chExt cx="998" cy="448"/>
              </a:xfrm>
            </p:grpSpPr>
            <p:grpSp>
              <p:nvGrpSpPr>
                <p:cNvPr id="57357" name="Group 106">
                  <a:extLst>
                    <a:ext uri="{FF2B5EF4-FFF2-40B4-BE49-F238E27FC236}">
                      <a16:creationId xmlns:a16="http://schemas.microsoft.com/office/drawing/2014/main" id="{D4DFAAC9-DB56-436E-B043-119A87E1DD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160"/>
                  <a:ext cx="998" cy="424"/>
                  <a:chOff x="3424" y="2160"/>
                  <a:chExt cx="998" cy="424"/>
                </a:xfrm>
              </p:grpSpPr>
              <p:sp>
                <p:nvSpPr>
                  <p:cNvPr id="57359" name="Line 107">
                    <a:extLst>
                      <a:ext uri="{FF2B5EF4-FFF2-40B4-BE49-F238E27FC236}">
                        <a16:creationId xmlns:a16="http://schemas.microsoft.com/office/drawing/2014/main" id="{AE8B7446-BC7A-4E04-BB72-E174D16BBF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0" name="Line 108">
                    <a:extLst>
                      <a:ext uri="{FF2B5EF4-FFF2-40B4-BE49-F238E27FC236}">
                        <a16:creationId xmlns:a16="http://schemas.microsoft.com/office/drawing/2014/main" id="{EDB43C12-2CEB-4B21-ABE1-ED4BB91C3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1" name="Line 109">
                    <a:extLst>
                      <a:ext uri="{FF2B5EF4-FFF2-40B4-BE49-F238E27FC236}">
                        <a16:creationId xmlns:a16="http://schemas.microsoft.com/office/drawing/2014/main" id="{C7EDF475-0F35-47A9-B8A0-7CEAEB4CC6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" y="2403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2" name="Line 110">
                    <a:extLst>
                      <a:ext uri="{FF2B5EF4-FFF2-40B4-BE49-F238E27FC236}">
                        <a16:creationId xmlns:a16="http://schemas.microsoft.com/office/drawing/2014/main" id="{CF107C35-949C-47F7-A794-F19D476B4F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3" name="Line 111">
                    <a:extLst>
                      <a:ext uri="{FF2B5EF4-FFF2-40B4-BE49-F238E27FC236}">
                        <a16:creationId xmlns:a16="http://schemas.microsoft.com/office/drawing/2014/main" id="{F3704EAB-411E-4A76-8CD0-B14F1304AD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584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4" name="Line 112">
                    <a:extLst>
                      <a:ext uri="{FF2B5EF4-FFF2-40B4-BE49-F238E27FC236}">
                        <a16:creationId xmlns:a16="http://schemas.microsoft.com/office/drawing/2014/main" id="{2E4512F5-4598-44E7-AEA2-572337A93F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3" y="2403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5" name="Line 113">
                    <a:extLst>
                      <a:ext uri="{FF2B5EF4-FFF2-40B4-BE49-F238E27FC236}">
                        <a16:creationId xmlns:a16="http://schemas.microsoft.com/office/drawing/2014/main" id="{54C2485B-EDDE-4563-B672-4467FA5D27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" y="2403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6" name="Line 114">
                    <a:extLst>
                      <a:ext uri="{FF2B5EF4-FFF2-40B4-BE49-F238E27FC236}">
                        <a16:creationId xmlns:a16="http://schemas.microsoft.com/office/drawing/2014/main" id="{4B3DAC72-B31E-4B70-9C27-10544966F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1" y="2221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7" name="Text Box 115">
                    <a:extLst>
                      <a:ext uri="{FF2B5EF4-FFF2-40B4-BE49-F238E27FC236}">
                        <a16:creationId xmlns:a16="http://schemas.microsoft.com/office/drawing/2014/main" id="{72343F0C-E776-4617-A08B-C14EF24855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160"/>
                    <a:ext cx="4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800"/>
                      <a:t>Ｐ</a:t>
                    </a:r>
                    <a:endParaRPr lang="zh-CN" altLang="en-US" sz="1800" baseline="-25000"/>
                  </a:p>
                </p:txBody>
              </p:sp>
              <p:sp>
                <p:nvSpPr>
                  <p:cNvPr id="57368" name="Text Box 116">
                    <a:extLst>
                      <a:ext uri="{FF2B5EF4-FFF2-40B4-BE49-F238E27FC236}">
                        <a16:creationId xmlns:a16="http://schemas.microsoft.com/office/drawing/2014/main" id="{ABF24100-3AF4-4DD7-9525-BEC7561B7F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2176"/>
                    <a:ext cx="3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/>
                      <a:t>A</a:t>
                    </a:r>
                  </a:p>
                </p:txBody>
              </p:sp>
            </p:grpSp>
            <p:sp>
              <p:nvSpPr>
                <p:cNvPr id="57358" name="Text Box 117">
                  <a:extLst>
                    <a:ext uri="{FF2B5EF4-FFF2-40B4-BE49-F238E27FC236}">
                      <a16:creationId xmlns:a16="http://schemas.microsoft.com/office/drawing/2014/main" id="{78EDA666-64E6-49E7-A2F5-89A7BE8527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2" y="232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/>
                    <a:t>Ａ</a:t>
                  </a:r>
                </a:p>
              </p:txBody>
            </p:sp>
          </p:grpSp>
          <p:sp>
            <p:nvSpPr>
              <p:cNvPr id="57356" name="Rectangle 118">
                <a:extLst>
                  <a:ext uri="{FF2B5EF4-FFF2-40B4-BE49-F238E27FC236}">
                    <a16:creationId xmlns:a16="http://schemas.microsoft.com/office/drawing/2014/main" id="{836096D3-19C9-48BA-9D41-6DFCABFC8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345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Ｃ</a:t>
                </a:r>
                <a:endParaRPr lang="zh-CN" altLang="en-US" sz="1800" baseline="-25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53F98A37-6C48-45BE-9425-F7580077C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08883-2C8E-44E3-9295-6BE64C8723C3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6A3B4468-15CD-4C87-A6F0-176E86BD8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kumimoji="1"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章 </a:t>
            </a:r>
            <a:r>
              <a:rPr lang="zh-CN" altLang="en-US" sz="4000" b="1"/>
              <a:t>文法和语言</a:t>
            </a:r>
            <a:endParaRPr lang="zh-CN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2C18148-D54A-4216-8EBC-790B6C439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178800" cy="41719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主要内容：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1 </a:t>
            </a:r>
            <a:r>
              <a:rPr lang="zh-CN" altLang="en-US" b="1"/>
              <a:t>文法和语言的形式定义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2 </a:t>
            </a:r>
            <a:r>
              <a:rPr lang="zh-CN" altLang="en-US" b="1"/>
              <a:t>文法的分类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3 </a:t>
            </a:r>
            <a:r>
              <a:rPr lang="zh-CN" altLang="en-US" b="1"/>
              <a:t>上下文无关文法及其语法树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4 </a:t>
            </a:r>
            <a:r>
              <a:rPr lang="zh-CN" altLang="en-US" b="1"/>
              <a:t>对实用文法的限制与扩充</a:t>
            </a:r>
            <a:endParaRPr lang="zh-CN" altLang="en-US" b="1"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>
            <a:extLst>
              <a:ext uri="{FF2B5EF4-FFF2-40B4-BE49-F238E27FC236}">
                <a16:creationId xmlns:a16="http://schemas.microsoft.com/office/drawing/2014/main" id="{EB284890-15AE-4FF3-A634-B76D1DD44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1848C-BC1E-49C7-897A-5F14497481CC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963EE12-0D8E-47F8-A78D-2C1A190310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57250"/>
            <a:ext cx="8002588" cy="5500688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600" b="1" dirty="0"/>
              <a:t>	</a:t>
            </a:r>
            <a:r>
              <a:rPr lang="en-US" altLang="zh-CN" sz="2600" b="1" dirty="0"/>
              <a:t>G[S]</a:t>
            </a:r>
            <a:r>
              <a:rPr lang="zh-CN" altLang="en-US" sz="2600" b="1" dirty="0"/>
              <a:t>：</a:t>
            </a:r>
            <a:r>
              <a:rPr lang="en-US" altLang="zh-CN" sz="2600" b="1" dirty="0"/>
              <a:t>S→AB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		     </a:t>
            </a:r>
            <a:r>
              <a:rPr lang="en-US" altLang="zh-CN" sz="2600" b="1" dirty="0" err="1"/>
              <a:t>A→aA</a:t>
            </a:r>
            <a:r>
              <a:rPr lang="en-US" altLang="zh-CN" sz="2600" b="1" dirty="0"/>
              <a:t> | a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 		     </a:t>
            </a:r>
            <a:r>
              <a:rPr lang="en-US" altLang="zh-CN" sz="2600" b="1" dirty="0" err="1"/>
              <a:t>B→bB</a:t>
            </a:r>
            <a:r>
              <a:rPr lang="en-US" altLang="zh-CN" sz="2600" b="1" dirty="0"/>
              <a:t> | b     </a:t>
            </a:r>
            <a:r>
              <a:rPr lang="zh-CN" altLang="en-US" sz="2600" b="1" dirty="0"/>
              <a:t>或</a:t>
            </a:r>
            <a:endParaRPr lang="en-US" altLang="zh-CN" sz="26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  G[S]</a:t>
            </a:r>
            <a:r>
              <a:rPr lang="zh-CN" altLang="en-US" sz="2600" b="1" dirty="0"/>
              <a:t>：</a:t>
            </a:r>
            <a:r>
              <a:rPr lang="en-US" altLang="zh-CN" sz="2600" b="1" dirty="0" err="1"/>
              <a:t>S→aS|aB</a:t>
            </a:r>
            <a:endParaRPr lang="en-US" altLang="zh-CN" sz="26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	            </a:t>
            </a:r>
            <a:r>
              <a:rPr lang="en-US" altLang="zh-CN" sz="2600" b="1" dirty="0" err="1"/>
              <a:t>B→bB</a:t>
            </a:r>
            <a:r>
              <a:rPr lang="en-US" altLang="zh-CN" sz="2600" b="1" dirty="0"/>
              <a:t> | b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 </a:t>
            </a:r>
            <a:r>
              <a:rPr lang="zh-CN" altLang="en-US" sz="2600" b="1" dirty="0"/>
              <a:t>语言属于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型语言。（可写成正则式：</a:t>
            </a:r>
            <a:r>
              <a:rPr lang="en-US" altLang="zh-CN" sz="2600" b="1" dirty="0"/>
              <a:t>aa</a:t>
            </a:r>
            <a:r>
              <a:rPr lang="zh-CN" altLang="en-US" sz="2600" b="1" dirty="0"/>
              <a:t>*</a:t>
            </a:r>
            <a:r>
              <a:rPr lang="en-US" altLang="zh-CN" sz="2600" b="1" dirty="0"/>
              <a:t>bb*</a:t>
            </a:r>
            <a:r>
              <a:rPr lang="zh-CN" altLang="en-US" sz="2600" b="1" dirty="0"/>
              <a:t>）</a:t>
            </a:r>
            <a:endParaRPr lang="en-US" altLang="zh-CN" sz="2600" b="1" dirty="0"/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8FCAB243-A246-4013-98A1-0B82728CC05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85813" y="1071563"/>
          <a:ext cx="2520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257300" imgH="228600" progId="Equation.DSMT4">
                  <p:embed/>
                </p:oleObj>
              </mc:Choice>
              <mc:Fallback>
                <p:oleObj name="Equation" r:id="rId3" imgW="1257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71563"/>
                        <a:ext cx="2520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3">
            <a:extLst>
              <a:ext uri="{FF2B5EF4-FFF2-40B4-BE49-F238E27FC236}">
                <a16:creationId xmlns:a16="http://schemas.microsoft.com/office/drawing/2014/main" id="{2A58B24B-8FD4-4A4C-A3BF-09BAB67A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8642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写出生成下述语言的文法，并指出该语言属于２型还是３型语言。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22B44C0-1657-49FB-938A-95F02098A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2291" name="Text Box 26">
            <a:extLst>
              <a:ext uri="{FF2B5EF4-FFF2-40B4-BE49-F238E27FC236}">
                <a16:creationId xmlns:a16="http://schemas.microsoft.com/office/drawing/2014/main" id="{02EC0956-1870-4AF6-B076-AEE1A644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8931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L={a</a:t>
            </a:r>
            <a:r>
              <a:rPr lang="en-US" altLang="zh-CN" sz="2400" baseline="30000"/>
              <a:t>m</a:t>
            </a:r>
            <a:r>
              <a:rPr lang="en-US" altLang="zh-CN" sz="2400"/>
              <a:t>b</a:t>
            </a:r>
            <a:r>
              <a:rPr lang="en-US" altLang="zh-CN" sz="2400" baseline="30000"/>
              <a:t>n</a:t>
            </a:r>
            <a:r>
              <a:rPr lang="en-US" altLang="zh-CN" sz="2400"/>
              <a:t> |m&gt;n&gt;=0}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解：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aS|aB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BaBb| 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或者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aA|a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BaBb| 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　　　</a:t>
            </a:r>
            <a:r>
              <a:rPr lang="en-US" altLang="zh-CN" sz="2400">
                <a:sym typeface="Symbol" panose="05050102010706020507" pitchFamily="18" charset="2"/>
              </a:rPr>
              <a:t>2</a:t>
            </a:r>
            <a:r>
              <a:rPr lang="zh-CN" altLang="en-US" sz="2400">
                <a:sym typeface="Symbol" panose="05050102010706020507" pitchFamily="18" charset="2"/>
              </a:rPr>
              <a:t>型文法，语言属于２型语言．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BF853D40-4D70-4343-BCF5-312964F5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C455C9FA-87AE-4B7F-9D63-97893D4EF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89317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    L={a</a:t>
            </a:r>
            <a:r>
              <a:rPr lang="en-US" altLang="zh-CN" sz="2400" baseline="30000"/>
              <a:t>m</a:t>
            </a:r>
            <a:r>
              <a:rPr lang="en-US" altLang="zh-CN" sz="2400"/>
              <a:t>bc</a:t>
            </a:r>
            <a:r>
              <a:rPr lang="en-US" altLang="zh-CN" sz="2400" baseline="30000"/>
              <a:t>m</a:t>
            </a:r>
            <a:r>
              <a:rPr lang="en-US" altLang="zh-CN" sz="2400"/>
              <a:t> |m&gt;=1} </a:t>
            </a:r>
            <a:r>
              <a:rPr kumimoji="1" lang="en-US" altLang="zh-CN" sz="1800">
                <a:solidFill>
                  <a:srgbClr val="000000"/>
                </a:solidFill>
              </a:rPr>
              <a:t>∪{</a:t>
            </a:r>
            <a:r>
              <a:rPr kumimoji="1" lang="en-US" altLang="zh-CN" sz="2400">
                <a:solidFill>
                  <a:srgbClr val="000000"/>
                </a:solidFill>
              </a:rPr>
              <a:t>a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</a:rPr>
              <a:t>b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</a:rPr>
              <a:t>c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</a:rPr>
              <a:t>d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</a:rPr>
              <a:t>|m,n </a:t>
            </a:r>
            <a:r>
              <a:rPr lang="en-US" altLang="zh-CN" sz="2400"/>
              <a:t>&gt;=1}</a:t>
            </a:r>
            <a:r>
              <a:rPr lang="en-US" altLang="zh-CN" sz="1800"/>
              <a:t> 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解：  </a:t>
            </a:r>
            <a:r>
              <a:rPr lang="en-US" altLang="zh-CN" sz="2400"/>
              <a:t>G[S]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          S</a:t>
            </a:r>
            <a:r>
              <a:rPr lang="en-US" altLang="zh-CN" sz="2400">
                <a:sym typeface="Symbol" panose="05050102010706020507" pitchFamily="18" charset="2"/>
              </a:rPr>
              <a:t>D|AB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DaDc| abc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AaAb| ab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BcBd| cd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2</a:t>
            </a:r>
            <a:r>
              <a:rPr lang="zh-CN" altLang="en-US" sz="2400">
                <a:sym typeface="Symbol" panose="05050102010706020507" pitchFamily="18" charset="2"/>
              </a:rPr>
              <a:t>型文法，语言属于２型语言．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ym typeface="Symbol" panose="05050102010706020507" pitchFamily="18" charset="2"/>
              </a:rPr>
              <a:t>　　　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5">
            <a:extLst>
              <a:ext uri="{FF2B5EF4-FFF2-40B4-BE49-F238E27FC236}">
                <a16:creationId xmlns:a16="http://schemas.microsoft.com/office/drawing/2014/main" id="{BD6FC4C0-62D0-4A1C-8D64-51EF291B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339" name="Text Box 17">
            <a:extLst>
              <a:ext uri="{FF2B5EF4-FFF2-40B4-BE49-F238E27FC236}">
                <a16:creationId xmlns:a16="http://schemas.microsoft.com/office/drawing/2014/main" id="{6A676AF8-90C8-4800-896E-A596CC6F2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423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１．给出下面文法</a:t>
            </a:r>
            <a:r>
              <a:rPr lang="en-US" altLang="zh-CN" sz="2400"/>
              <a:t>G[S]</a:t>
            </a:r>
            <a:r>
              <a:rPr lang="zh-CN" altLang="en-US" sz="2400"/>
              <a:t>所产生的语言．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aS|bA|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①</a:t>
            </a:r>
            <a:r>
              <a:rPr lang="en-US" altLang="zh-CN" sz="2400">
                <a:sym typeface="Symbol" panose="05050102010706020507" pitchFamily="18" charset="2"/>
              </a:rPr>
              <a:t>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aS|a 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②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解：</a:t>
            </a:r>
            <a:r>
              <a:rPr lang="zh-CN" altLang="en-US" sz="2400">
                <a:sym typeface="Symbol" panose="05050102010706020507" pitchFamily="18" charset="2"/>
              </a:rPr>
              <a:t> ②代入①：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　　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 b(aS|a )| 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zh-CN" altLang="en-US" sz="2400">
                <a:sym typeface="Symbol" panose="05050102010706020507" pitchFamily="18" charset="2"/>
              </a:rPr>
              <a:t>即　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 baS|ba | 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(a|ba)S| (ba| )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</a:t>
            </a:r>
            <a:r>
              <a:rPr lang="zh-CN" altLang="en-US" sz="2400">
                <a:sym typeface="Symbol" panose="05050102010706020507" pitchFamily="18" charset="2"/>
              </a:rPr>
              <a:t>所以 </a:t>
            </a:r>
            <a:r>
              <a:rPr lang="en-US" altLang="zh-CN" sz="2400">
                <a:sym typeface="Symbol" panose="05050102010706020507" pitchFamily="18" charset="2"/>
              </a:rPr>
              <a:t>S=(a|ba)* (ba| )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5">
            <a:extLst>
              <a:ext uri="{FF2B5EF4-FFF2-40B4-BE49-F238E27FC236}">
                <a16:creationId xmlns:a16="http://schemas.microsoft.com/office/drawing/2014/main" id="{A679ECAC-8E66-4368-A06F-AD9F56A7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3" name="Text Box 17">
            <a:extLst>
              <a:ext uri="{FF2B5EF4-FFF2-40B4-BE49-F238E27FC236}">
                <a16:creationId xmlns:a16="http://schemas.microsoft.com/office/drawing/2014/main" id="{D5E195DF-A4C1-404B-8D15-01A55F6FC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65175"/>
            <a:ext cx="8464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2</a:t>
            </a:r>
            <a:r>
              <a:rPr lang="zh-CN" altLang="en-US" sz="2400"/>
              <a:t>．设有正规文法</a:t>
            </a:r>
            <a:r>
              <a:rPr lang="en-US" altLang="zh-CN" sz="2400"/>
              <a:t>G[S]</a:t>
            </a:r>
            <a:r>
              <a:rPr lang="zh-CN" altLang="en-US" sz="2400"/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G[S]</a:t>
            </a:r>
            <a:r>
              <a:rPr lang="zh-CN" altLang="en-US" sz="2400"/>
              <a:t>：</a:t>
            </a:r>
            <a:r>
              <a:rPr lang="en-US" altLang="zh-CN" sz="2400"/>
              <a:t>	S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aA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		A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aA|bS|a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）试构造一确定的有穷自动机</a:t>
            </a:r>
            <a:r>
              <a:rPr lang="en-US" altLang="zh-CN" sz="2400"/>
              <a:t> M</a:t>
            </a:r>
            <a:r>
              <a:rPr lang="zh-CN" altLang="en-US" sz="2400"/>
              <a:t>，使</a:t>
            </a:r>
            <a:r>
              <a:rPr lang="en-US" altLang="zh-CN" sz="2400"/>
              <a:t>L</a:t>
            </a:r>
            <a:r>
              <a:rPr lang="zh-CN" altLang="en-US" sz="2400"/>
              <a:t>（</a:t>
            </a:r>
            <a:r>
              <a:rPr lang="en-US" altLang="zh-CN" sz="2400"/>
              <a:t>M</a:t>
            </a:r>
            <a:r>
              <a:rPr lang="zh-CN" altLang="en-US" sz="2400"/>
              <a:t>）</a:t>
            </a:r>
            <a:r>
              <a:rPr lang="en-US" altLang="zh-CN" sz="2400"/>
              <a:t>=L</a:t>
            </a:r>
            <a:r>
              <a:rPr lang="zh-CN" altLang="en-US" sz="2400"/>
              <a:t>（</a:t>
            </a:r>
            <a:r>
              <a:rPr lang="en-US" altLang="zh-CN" sz="2400"/>
              <a:t>G</a:t>
            </a:r>
            <a:r>
              <a:rPr lang="zh-CN" altLang="en-US" sz="2400"/>
              <a:t>）；</a:t>
            </a:r>
            <a:r>
              <a:rPr lang="en-US" altLang="zh-CN" sz="2400"/>
              <a:t> 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）求一正规式，恰好是该文法所定义的语言。</a:t>
            </a:r>
            <a:r>
              <a:rPr lang="en-US" altLang="zh-CN" sz="2400"/>
              <a:t>        </a:t>
            </a:r>
            <a:endParaRPr lang="zh-CN" altLang="en-US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解：</a:t>
            </a:r>
            <a:r>
              <a:rPr lang="en-US" altLang="zh-CN" sz="2400"/>
              <a:t> (1) </a:t>
            </a:r>
            <a:r>
              <a:rPr lang="zh-CN" altLang="en-US" sz="2400"/>
              <a:t>有穷自动机状态图：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26A3A51-6FDC-423D-9489-2FE1B39C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643313"/>
            <a:ext cx="4429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4902</TotalTime>
  <Words>3177</Words>
  <Application>Microsoft Office PowerPoint</Application>
  <PresentationFormat>全屏显示(4:3)</PresentationFormat>
  <Paragraphs>475</Paragraphs>
  <Slides>39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 Unicode MS</vt:lpstr>
      <vt:lpstr>Gungsuh</vt:lpstr>
      <vt:lpstr>华文细黑</vt:lpstr>
      <vt:lpstr>楷体_GB2312</vt:lpstr>
      <vt:lpstr>隶书</vt:lpstr>
      <vt:lpstr>宋体</vt:lpstr>
      <vt:lpstr>Arial</vt:lpstr>
      <vt:lpstr>Garamond</vt:lpstr>
      <vt:lpstr>Times New Roman</vt:lpstr>
      <vt:lpstr>Wingdings</vt:lpstr>
      <vt:lpstr>Edge</vt:lpstr>
      <vt:lpstr>Equation</vt:lpstr>
      <vt:lpstr>PowerPoint 演示文稿</vt:lpstr>
      <vt:lpstr>PowerPoint 演示文稿</vt:lpstr>
      <vt:lpstr>第2章 PL/0编译程序的实现 </vt:lpstr>
      <vt:lpstr>第3章 文法和语言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文法的分类</vt:lpstr>
      <vt:lpstr>四类文法之间的逐级“包含”关系</vt:lpstr>
      <vt:lpstr>第4章  词法分析</vt:lpstr>
      <vt:lpstr>PowerPoint 演示文稿</vt:lpstr>
      <vt:lpstr>PowerPoint 演示文稿</vt:lpstr>
      <vt:lpstr>PowerPoint 演示文稿</vt:lpstr>
      <vt:lpstr>根据正则文法来构造FA</vt:lpstr>
      <vt:lpstr>根据FA来构造正则文法</vt:lpstr>
      <vt:lpstr>正则文法, FA转换实例</vt:lpstr>
      <vt:lpstr>正则文法, 正则式转换实例</vt:lpstr>
      <vt:lpstr>PowerPoint 演示文稿</vt:lpstr>
      <vt:lpstr> </vt:lpstr>
      <vt:lpstr> </vt:lpstr>
      <vt:lpstr>第7章 自底向上语法分析- LR分析</vt:lpstr>
      <vt:lpstr>PowerPoint 演示文稿</vt:lpstr>
      <vt:lpstr>第8章  语法制导翻译和中间代码生成</vt:lpstr>
      <vt:lpstr>第8章  语法制导翻译和中间代码生成</vt:lpstr>
      <vt:lpstr>PowerPoint 演示文稿</vt:lpstr>
      <vt:lpstr>PowerPoint 演示文稿</vt:lpstr>
      <vt:lpstr>第１０章 目标程序运行时的存储组织</vt:lpstr>
      <vt:lpstr>PowerPoint 演示文稿</vt:lpstr>
      <vt:lpstr>栈式动态存储分配 </vt:lpstr>
      <vt:lpstr>10.3 栈式动态存储分配 </vt:lpstr>
      <vt:lpstr>第１０章 目标程序运行时的存储组织</vt:lpstr>
      <vt:lpstr>第１3章 编译程序的开发途径 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paths in weighted timed automata</dc:title>
  <dc:creator>Liang Fengxin</dc:creator>
  <cp:lastModifiedBy>yao</cp:lastModifiedBy>
  <cp:revision>228</cp:revision>
  <dcterms:created xsi:type="dcterms:W3CDTF">2009-02-06T23:49:36Z</dcterms:created>
  <dcterms:modified xsi:type="dcterms:W3CDTF">2019-12-04T01:41:50Z</dcterms:modified>
</cp:coreProperties>
</file>