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94" r:id="rId1"/>
  </p:sldMasterIdLst>
  <p:notesMasterIdLst>
    <p:notesMasterId r:id="rId117"/>
  </p:notesMasterIdLst>
  <p:handoutMasterIdLst>
    <p:handoutMasterId r:id="rId118"/>
  </p:handoutMasterIdLst>
  <p:sldIdLst>
    <p:sldId id="320" r:id="rId2"/>
    <p:sldId id="746" r:id="rId3"/>
    <p:sldId id="747" r:id="rId4"/>
    <p:sldId id="748" r:id="rId5"/>
    <p:sldId id="749" r:id="rId6"/>
    <p:sldId id="750" r:id="rId7"/>
    <p:sldId id="751" r:id="rId8"/>
    <p:sldId id="752" r:id="rId9"/>
    <p:sldId id="753" r:id="rId10"/>
    <p:sldId id="754" r:id="rId11"/>
    <p:sldId id="755" r:id="rId12"/>
    <p:sldId id="756" r:id="rId13"/>
    <p:sldId id="757" r:id="rId14"/>
    <p:sldId id="758" r:id="rId15"/>
    <p:sldId id="759" r:id="rId16"/>
    <p:sldId id="760" r:id="rId17"/>
    <p:sldId id="768" r:id="rId18"/>
    <p:sldId id="769" r:id="rId19"/>
    <p:sldId id="770" r:id="rId20"/>
    <p:sldId id="624" r:id="rId21"/>
    <p:sldId id="625" r:id="rId22"/>
    <p:sldId id="626" r:id="rId23"/>
    <p:sldId id="627" r:id="rId24"/>
    <p:sldId id="628" r:id="rId25"/>
    <p:sldId id="731" r:id="rId26"/>
    <p:sldId id="732" r:id="rId27"/>
    <p:sldId id="307" r:id="rId28"/>
    <p:sldId id="258" r:id="rId29"/>
    <p:sldId id="259" r:id="rId30"/>
    <p:sldId id="262" r:id="rId31"/>
    <p:sldId id="264" r:id="rId32"/>
    <p:sldId id="267" r:id="rId33"/>
    <p:sldId id="268" r:id="rId34"/>
    <p:sldId id="269" r:id="rId35"/>
    <p:sldId id="733" r:id="rId36"/>
    <p:sldId id="734" r:id="rId37"/>
    <p:sldId id="477" r:id="rId38"/>
    <p:sldId id="478" r:id="rId39"/>
    <p:sldId id="479" r:id="rId40"/>
    <p:sldId id="480" r:id="rId41"/>
    <p:sldId id="271" r:id="rId42"/>
    <p:sldId id="272" r:id="rId43"/>
    <p:sldId id="273" r:id="rId44"/>
    <p:sldId id="481" r:id="rId45"/>
    <p:sldId id="482" r:id="rId46"/>
    <p:sldId id="483" r:id="rId47"/>
    <p:sldId id="484" r:id="rId48"/>
    <p:sldId id="485" r:id="rId49"/>
    <p:sldId id="486" r:id="rId50"/>
    <p:sldId id="487" r:id="rId51"/>
    <p:sldId id="517" r:id="rId52"/>
    <p:sldId id="518" r:id="rId53"/>
    <p:sldId id="519" r:id="rId54"/>
    <p:sldId id="520" r:id="rId55"/>
    <p:sldId id="521" r:id="rId56"/>
    <p:sldId id="522" r:id="rId57"/>
    <p:sldId id="523" r:id="rId58"/>
    <p:sldId id="524" r:id="rId59"/>
    <p:sldId id="525" r:id="rId60"/>
    <p:sldId id="526" r:id="rId61"/>
    <p:sldId id="530" r:id="rId62"/>
    <p:sldId id="531" r:id="rId63"/>
    <p:sldId id="564" r:id="rId64"/>
    <p:sldId id="565" r:id="rId65"/>
    <p:sldId id="566" r:id="rId66"/>
    <p:sldId id="510" r:id="rId67"/>
    <p:sldId id="415" r:id="rId68"/>
    <p:sldId id="568" r:id="rId69"/>
    <p:sldId id="417" r:id="rId70"/>
    <p:sldId id="315" r:id="rId71"/>
    <p:sldId id="316" r:id="rId72"/>
    <p:sldId id="496" r:id="rId73"/>
    <p:sldId id="497" r:id="rId74"/>
    <p:sldId id="498" r:id="rId75"/>
    <p:sldId id="499" r:id="rId76"/>
    <p:sldId id="500" r:id="rId77"/>
    <p:sldId id="501" r:id="rId78"/>
    <p:sldId id="502" r:id="rId79"/>
    <p:sldId id="503" r:id="rId80"/>
    <p:sldId id="504" r:id="rId81"/>
    <p:sldId id="505" r:id="rId82"/>
    <p:sldId id="506" r:id="rId83"/>
    <p:sldId id="507" r:id="rId84"/>
    <p:sldId id="508" r:id="rId85"/>
    <p:sldId id="629" r:id="rId86"/>
    <p:sldId id="630" r:id="rId87"/>
    <p:sldId id="631" r:id="rId88"/>
    <p:sldId id="632" r:id="rId89"/>
    <p:sldId id="633" r:id="rId90"/>
    <p:sldId id="634" r:id="rId91"/>
    <p:sldId id="635" r:id="rId92"/>
    <p:sldId id="636" r:id="rId93"/>
    <p:sldId id="637" r:id="rId94"/>
    <p:sldId id="638" r:id="rId95"/>
    <p:sldId id="639" r:id="rId96"/>
    <p:sldId id="640" r:id="rId97"/>
    <p:sldId id="641" r:id="rId98"/>
    <p:sldId id="642" r:id="rId99"/>
    <p:sldId id="643" r:id="rId100"/>
    <p:sldId id="644" r:id="rId101"/>
    <p:sldId id="645" r:id="rId102"/>
    <p:sldId id="646" r:id="rId103"/>
    <p:sldId id="647" r:id="rId104"/>
    <p:sldId id="648" r:id="rId105"/>
    <p:sldId id="649" r:id="rId106"/>
    <p:sldId id="650" r:id="rId107"/>
    <p:sldId id="651" r:id="rId108"/>
    <p:sldId id="652" r:id="rId109"/>
    <p:sldId id="653" r:id="rId110"/>
    <p:sldId id="654" r:id="rId111"/>
    <p:sldId id="655" r:id="rId112"/>
    <p:sldId id="656" r:id="rId113"/>
    <p:sldId id="657" r:id="rId114"/>
    <p:sldId id="658" r:id="rId115"/>
    <p:sldId id="659" r:id="rId116"/>
  </p:sldIdLst>
  <p:sldSz cx="12192000" cy="6858000"/>
  <p:notesSz cx="6648450" cy="9780588"/>
  <p:defaultTextStyle>
    <a:defPPr>
      <a:defRPr lang="zh-CN"/>
    </a:defPPr>
    <a:lvl1pPr algn="l" rtl="0" eaLnBrk="0" fontAlgn="base" hangingPunct="0">
      <a:spcBef>
        <a:spcPct val="0"/>
      </a:spcBef>
      <a:spcAft>
        <a:spcPct val="0"/>
      </a:spcAft>
      <a:defRPr kumimoji="1" sz="3200" kern="1200">
        <a:solidFill>
          <a:schemeClr val="tx1"/>
        </a:solidFill>
        <a:latin typeface="Arial Narrow" panose="020B0606020202030204" pitchFamily="34" charset="0"/>
        <a:ea typeface="华文新魏" panose="02010800040101010101" pitchFamily="2" charset="-122"/>
        <a:cs typeface="+mn-cs"/>
      </a:defRPr>
    </a:lvl1pPr>
    <a:lvl2pPr marL="457200" algn="l" rtl="0" eaLnBrk="0" fontAlgn="base" hangingPunct="0">
      <a:spcBef>
        <a:spcPct val="0"/>
      </a:spcBef>
      <a:spcAft>
        <a:spcPct val="0"/>
      </a:spcAft>
      <a:defRPr kumimoji="1" sz="3200" kern="1200">
        <a:solidFill>
          <a:schemeClr val="tx1"/>
        </a:solidFill>
        <a:latin typeface="Arial Narrow" panose="020B0606020202030204" pitchFamily="34" charset="0"/>
        <a:ea typeface="华文新魏" panose="02010800040101010101" pitchFamily="2" charset="-122"/>
        <a:cs typeface="+mn-cs"/>
      </a:defRPr>
    </a:lvl2pPr>
    <a:lvl3pPr marL="914400" algn="l" rtl="0" eaLnBrk="0" fontAlgn="base" hangingPunct="0">
      <a:spcBef>
        <a:spcPct val="0"/>
      </a:spcBef>
      <a:spcAft>
        <a:spcPct val="0"/>
      </a:spcAft>
      <a:defRPr kumimoji="1" sz="3200" kern="1200">
        <a:solidFill>
          <a:schemeClr val="tx1"/>
        </a:solidFill>
        <a:latin typeface="Arial Narrow" panose="020B0606020202030204" pitchFamily="34" charset="0"/>
        <a:ea typeface="华文新魏" panose="02010800040101010101" pitchFamily="2" charset="-122"/>
        <a:cs typeface="+mn-cs"/>
      </a:defRPr>
    </a:lvl3pPr>
    <a:lvl4pPr marL="1371600" algn="l" rtl="0" eaLnBrk="0" fontAlgn="base" hangingPunct="0">
      <a:spcBef>
        <a:spcPct val="0"/>
      </a:spcBef>
      <a:spcAft>
        <a:spcPct val="0"/>
      </a:spcAft>
      <a:defRPr kumimoji="1" sz="3200" kern="1200">
        <a:solidFill>
          <a:schemeClr val="tx1"/>
        </a:solidFill>
        <a:latin typeface="Arial Narrow" panose="020B0606020202030204" pitchFamily="34" charset="0"/>
        <a:ea typeface="华文新魏" panose="02010800040101010101" pitchFamily="2" charset="-122"/>
        <a:cs typeface="+mn-cs"/>
      </a:defRPr>
    </a:lvl4pPr>
    <a:lvl5pPr marL="1828800" algn="l" rtl="0" eaLnBrk="0" fontAlgn="base" hangingPunct="0">
      <a:spcBef>
        <a:spcPct val="0"/>
      </a:spcBef>
      <a:spcAft>
        <a:spcPct val="0"/>
      </a:spcAft>
      <a:defRPr kumimoji="1" sz="3200" kern="1200">
        <a:solidFill>
          <a:schemeClr val="tx1"/>
        </a:solidFill>
        <a:latin typeface="Arial Narrow" panose="020B0606020202030204" pitchFamily="34" charset="0"/>
        <a:ea typeface="华文新魏" panose="02010800040101010101" pitchFamily="2" charset="-122"/>
        <a:cs typeface="+mn-cs"/>
      </a:defRPr>
    </a:lvl5pPr>
    <a:lvl6pPr marL="2286000" algn="l" defTabSz="914400" rtl="0" eaLnBrk="1" latinLnBrk="0" hangingPunct="1">
      <a:defRPr kumimoji="1" sz="3200" kern="1200">
        <a:solidFill>
          <a:schemeClr val="tx1"/>
        </a:solidFill>
        <a:latin typeface="Arial Narrow" panose="020B0606020202030204" pitchFamily="34" charset="0"/>
        <a:ea typeface="华文新魏" panose="02010800040101010101" pitchFamily="2" charset="-122"/>
        <a:cs typeface="+mn-cs"/>
      </a:defRPr>
    </a:lvl6pPr>
    <a:lvl7pPr marL="2743200" algn="l" defTabSz="914400" rtl="0" eaLnBrk="1" latinLnBrk="0" hangingPunct="1">
      <a:defRPr kumimoji="1" sz="3200" kern="1200">
        <a:solidFill>
          <a:schemeClr val="tx1"/>
        </a:solidFill>
        <a:latin typeface="Arial Narrow" panose="020B0606020202030204" pitchFamily="34" charset="0"/>
        <a:ea typeface="华文新魏" panose="02010800040101010101" pitchFamily="2" charset="-122"/>
        <a:cs typeface="+mn-cs"/>
      </a:defRPr>
    </a:lvl7pPr>
    <a:lvl8pPr marL="3200400" algn="l" defTabSz="914400" rtl="0" eaLnBrk="1" latinLnBrk="0" hangingPunct="1">
      <a:defRPr kumimoji="1" sz="3200" kern="1200">
        <a:solidFill>
          <a:schemeClr val="tx1"/>
        </a:solidFill>
        <a:latin typeface="Arial Narrow" panose="020B0606020202030204" pitchFamily="34" charset="0"/>
        <a:ea typeface="华文新魏" panose="02010800040101010101" pitchFamily="2" charset="-122"/>
        <a:cs typeface="+mn-cs"/>
      </a:defRPr>
    </a:lvl8pPr>
    <a:lvl9pPr marL="3657600" algn="l" defTabSz="914400" rtl="0" eaLnBrk="1" latinLnBrk="0" hangingPunct="1">
      <a:defRPr kumimoji="1" sz="3200" kern="1200">
        <a:solidFill>
          <a:schemeClr val="tx1"/>
        </a:solidFill>
        <a:latin typeface="Arial Narrow" panose="020B0606020202030204" pitchFamily="34" charset="0"/>
        <a:ea typeface="华文新魏" panose="02010800040101010101"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3081">
          <p15:clr>
            <a:srgbClr val="A4A3A4"/>
          </p15:clr>
        </p15:guide>
        <p15:guide id="2" pos="209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3FF"/>
    <a:srgbClr val="0066FF"/>
    <a:srgbClr val="6699FF"/>
    <a:srgbClr val="66CCFF"/>
    <a:srgbClr val="FF7C80"/>
    <a:srgbClr val="FF9933"/>
    <a:srgbClr val="6666FF"/>
    <a:srgbClr val="96969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486" autoAdjust="0"/>
    <p:restoredTop sz="87337" autoAdjust="0"/>
  </p:normalViewPr>
  <p:slideViewPr>
    <p:cSldViewPr>
      <p:cViewPr varScale="1">
        <p:scale>
          <a:sx n="78" d="100"/>
          <a:sy n="78" d="100"/>
        </p:scale>
        <p:origin x="643" y="58"/>
      </p:cViewPr>
      <p:guideLst>
        <p:guide orient="horz" pos="2160"/>
        <p:guide pos="3840"/>
      </p:guideLst>
    </p:cSldViewPr>
  </p:slideViewPr>
  <p:outlineViewPr>
    <p:cViewPr>
      <p:scale>
        <a:sx n="33" d="100"/>
        <a:sy n="33" d="100"/>
      </p:scale>
      <p:origin x="0" y="0"/>
    </p:cViewPr>
    <p:sldLst>
      <p:sld r:id="rId1" collapse="1"/>
      <p:sld r:id="rId2" collapse="1"/>
    </p:sldLst>
  </p:outlineViewPr>
  <p:notesTextViewPr>
    <p:cViewPr>
      <p:scale>
        <a:sx n="100" d="100"/>
        <a:sy n="100" d="100"/>
      </p:scale>
      <p:origin x="0" y="0"/>
    </p:cViewPr>
  </p:notesTextViewPr>
  <p:sorterViewPr>
    <p:cViewPr>
      <p:scale>
        <a:sx n="66" d="100"/>
        <a:sy n="66" d="100"/>
      </p:scale>
      <p:origin x="0" y="15114"/>
    </p:cViewPr>
  </p:sorterViewPr>
  <p:notesViewPr>
    <p:cSldViewPr>
      <p:cViewPr varScale="1">
        <p:scale>
          <a:sx n="43" d="100"/>
          <a:sy n="43" d="100"/>
        </p:scale>
        <p:origin x="-1398" y="-102"/>
      </p:cViewPr>
      <p:guideLst>
        <p:guide orient="horz" pos="3081"/>
        <p:guide pos="2094"/>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notesMaster" Target="notesMasters/notesMaster1.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handoutMaster" Target="handoutMasters/handoutMaster1.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presProps" Target="presProps.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theme" Target="theme/theme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tableStyles" Target="tableStyles.xml"/></Relationships>
</file>

<file path=ppt/_rels/viewProps.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slide" Target="slides/slide6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png"/></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image" Target="../media/image9.wmf"/><Relationship Id="rId1" Type="http://schemas.openxmlformats.org/officeDocument/2006/relationships/image" Target="../media/image8.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image" Target="../media/image9.wmf"/><Relationship Id="rId1" Type="http://schemas.openxmlformats.org/officeDocument/2006/relationships/image" Target="../media/image8.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image" Target="../media/image8.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image" Target="../media/image12.wmf"/><Relationship Id="rId1" Type="http://schemas.openxmlformats.org/officeDocument/2006/relationships/image" Target="../media/image11.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506" name="Rectangle 2"/>
          <p:cNvSpPr>
            <a:spLocks noGrp="1" noChangeArrowheads="1"/>
          </p:cNvSpPr>
          <p:nvPr>
            <p:ph type="hdr" sz="quarter"/>
          </p:nvPr>
        </p:nvSpPr>
        <p:spPr bwMode="auto">
          <a:xfrm>
            <a:off x="0" y="0"/>
            <a:ext cx="2881313" cy="4889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spcBef>
                <a:spcPct val="50000"/>
              </a:spcBef>
              <a:buClrTx/>
              <a:buSzTx/>
              <a:buFont typeface="Wingdings" pitchFamily="2" charset="2"/>
              <a:buChar char="§"/>
              <a:defRPr sz="1200">
                <a:latin typeface="Tahoma" pitchFamily="34" charset="0"/>
                <a:ea typeface="宋体" pitchFamily="2" charset="-122"/>
              </a:defRPr>
            </a:lvl1pPr>
          </a:lstStyle>
          <a:p>
            <a:pPr>
              <a:defRPr/>
            </a:pPr>
            <a:endParaRPr lang="en-US" altLang="zh-CN"/>
          </a:p>
        </p:txBody>
      </p:sp>
      <p:sp>
        <p:nvSpPr>
          <p:cNvPr id="21507" name="Rectangle 3"/>
          <p:cNvSpPr>
            <a:spLocks noGrp="1" noChangeArrowheads="1"/>
          </p:cNvSpPr>
          <p:nvPr>
            <p:ph type="dt" sz="quarter" idx="1"/>
          </p:nvPr>
        </p:nvSpPr>
        <p:spPr bwMode="auto">
          <a:xfrm>
            <a:off x="3767138" y="0"/>
            <a:ext cx="2881312" cy="4889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spcBef>
                <a:spcPct val="50000"/>
              </a:spcBef>
              <a:buClrTx/>
              <a:buSzTx/>
              <a:buFont typeface="Wingdings" pitchFamily="2" charset="2"/>
              <a:buChar char="§"/>
              <a:defRPr sz="1200">
                <a:latin typeface="Tahoma" pitchFamily="34" charset="0"/>
                <a:ea typeface="宋体" pitchFamily="2" charset="-122"/>
              </a:defRPr>
            </a:lvl1pPr>
          </a:lstStyle>
          <a:p>
            <a:pPr>
              <a:defRPr/>
            </a:pPr>
            <a:endParaRPr lang="en-US" altLang="zh-CN"/>
          </a:p>
        </p:txBody>
      </p:sp>
      <p:sp>
        <p:nvSpPr>
          <p:cNvPr id="21508" name="Rectangle 4"/>
          <p:cNvSpPr>
            <a:spLocks noGrp="1" noChangeArrowheads="1"/>
          </p:cNvSpPr>
          <p:nvPr>
            <p:ph type="ftr" sz="quarter" idx="2"/>
          </p:nvPr>
        </p:nvSpPr>
        <p:spPr bwMode="auto">
          <a:xfrm>
            <a:off x="0" y="9291638"/>
            <a:ext cx="2881313" cy="4889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spcBef>
                <a:spcPct val="50000"/>
              </a:spcBef>
              <a:buClrTx/>
              <a:buSzTx/>
              <a:buFont typeface="Wingdings" pitchFamily="2" charset="2"/>
              <a:buChar char="§"/>
              <a:defRPr sz="1200">
                <a:latin typeface="Tahoma" pitchFamily="34" charset="0"/>
                <a:ea typeface="宋体" pitchFamily="2" charset="-122"/>
              </a:defRPr>
            </a:lvl1pPr>
          </a:lstStyle>
          <a:p>
            <a:pPr>
              <a:defRPr/>
            </a:pPr>
            <a:endParaRPr lang="en-US" altLang="zh-CN"/>
          </a:p>
        </p:txBody>
      </p:sp>
      <p:sp>
        <p:nvSpPr>
          <p:cNvPr id="21509" name="Rectangle 5"/>
          <p:cNvSpPr>
            <a:spLocks noGrp="1" noChangeArrowheads="1"/>
          </p:cNvSpPr>
          <p:nvPr>
            <p:ph type="sldNum" sz="quarter" idx="3"/>
          </p:nvPr>
        </p:nvSpPr>
        <p:spPr bwMode="auto">
          <a:xfrm>
            <a:off x="3767138" y="9291638"/>
            <a:ext cx="2881312" cy="4889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spcBef>
                <a:spcPct val="50000"/>
              </a:spcBef>
              <a:buClrTx/>
              <a:buSzTx/>
              <a:buFont typeface="Wingdings" panose="05000000000000000000" pitchFamily="2" charset="2"/>
              <a:buChar char="§"/>
              <a:defRPr sz="1200">
                <a:latin typeface="Tahoma" panose="020B0604030504040204" pitchFamily="34" charset="0"/>
                <a:ea typeface="宋体" panose="02010600030101010101" pitchFamily="2" charset="-122"/>
              </a:defRPr>
            </a:lvl1pPr>
          </a:lstStyle>
          <a:p>
            <a:pPr>
              <a:defRPr/>
            </a:pPr>
            <a:fld id="{B6E5D24B-9F9F-4D5C-8007-9641B5204F12}" type="slidenum">
              <a:rPr lang="en-US" altLang="zh-CN"/>
              <a:pPr>
                <a:defRPr/>
              </a:pPr>
              <a:t>‹#›</a:t>
            </a:fld>
            <a:endParaRPr lang="en-US" altLang="zh-CN"/>
          </a:p>
        </p:txBody>
      </p:sp>
    </p:spTree>
    <p:extLst>
      <p:ext uri="{BB962C8B-B14F-4D97-AF65-F5344CB8AC3E}">
        <p14:creationId xmlns:p14="http://schemas.microsoft.com/office/powerpoint/2010/main" val="428894945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6802" name="Rectangle 2"/>
          <p:cNvSpPr>
            <a:spLocks noGrp="1" noChangeArrowheads="1"/>
          </p:cNvSpPr>
          <p:nvPr>
            <p:ph type="hdr" sz="quarter"/>
          </p:nvPr>
        </p:nvSpPr>
        <p:spPr bwMode="auto">
          <a:xfrm>
            <a:off x="0" y="0"/>
            <a:ext cx="2881313" cy="4889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spcBef>
                <a:spcPct val="20000"/>
              </a:spcBef>
              <a:buClr>
                <a:schemeClr val="folHlink"/>
              </a:buClr>
              <a:buSzPct val="60000"/>
              <a:buFont typeface="Wingdings" pitchFamily="2" charset="2"/>
              <a:buBlip>
                <a:blip r:embed="rId2"/>
              </a:buBlip>
              <a:defRPr sz="1200"/>
            </a:lvl1pPr>
          </a:lstStyle>
          <a:p>
            <a:pPr>
              <a:defRPr/>
            </a:pPr>
            <a:endParaRPr lang="en-US" altLang="zh-CN"/>
          </a:p>
        </p:txBody>
      </p:sp>
      <p:sp>
        <p:nvSpPr>
          <p:cNvPr id="76803" name="Rectangle 3"/>
          <p:cNvSpPr>
            <a:spLocks noGrp="1" noChangeArrowheads="1"/>
          </p:cNvSpPr>
          <p:nvPr>
            <p:ph type="dt" idx="1"/>
          </p:nvPr>
        </p:nvSpPr>
        <p:spPr bwMode="auto">
          <a:xfrm>
            <a:off x="3767138" y="0"/>
            <a:ext cx="2881312" cy="4889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spcBef>
                <a:spcPct val="20000"/>
              </a:spcBef>
              <a:buClr>
                <a:schemeClr val="folHlink"/>
              </a:buClr>
              <a:buSzPct val="60000"/>
              <a:buFont typeface="Wingdings" pitchFamily="2" charset="2"/>
              <a:buBlip>
                <a:blip r:embed="rId2"/>
              </a:buBlip>
              <a:defRPr sz="1200"/>
            </a:lvl1pPr>
          </a:lstStyle>
          <a:p>
            <a:pPr>
              <a:defRPr/>
            </a:pPr>
            <a:endParaRPr lang="en-US" altLang="zh-CN"/>
          </a:p>
        </p:txBody>
      </p:sp>
      <p:sp>
        <p:nvSpPr>
          <p:cNvPr id="3076" name="Rectangle 4"/>
          <p:cNvSpPr>
            <a:spLocks noGrp="1" noRot="1" noChangeAspect="1" noChangeArrowheads="1" noTextEdit="1"/>
          </p:cNvSpPr>
          <p:nvPr>
            <p:ph type="sldImg" idx="2"/>
          </p:nvPr>
        </p:nvSpPr>
        <p:spPr bwMode="auto">
          <a:xfrm>
            <a:off x="65088" y="733425"/>
            <a:ext cx="6518275" cy="36671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6805" name="Rectangle 5"/>
          <p:cNvSpPr>
            <a:spLocks noGrp="1" noChangeArrowheads="1"/>
          </p:cNvSpPr>
          <p:nvPr>
            <p:ph type="body" sz="quarter" idx="3"/>
          </p:nvPr>
        </p:nvSpPr>
        <p:spPr bwMode="auto">
          <a:xfrm>
            <a:off x="885825" y="4645025"/>
            <a:ext cx="4876800" cy="4402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76806" name="Rectangle 6"/>
          <p:cNvSpPr>
            <a:spLocks noGrp="1" noChangeArrowheads="1"/>
          </p:cNvSpPr>
          <p:nvPr>
            <p:ph type="ftr" sz="quarter" idx="4"/>
          </p:nvPr>
        </p:nvSpPr>
        <p:spPr bwMode="auto">
          <a:xfrm>
            <a:off x="0" y="9291638"/>
            <a:ext cx="2881313" cy="4889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spcBef>
                <a:spcPct val="20000"/>
              </a:spcBef>
              <a:buClr>
                <a:schemeClr val="folHlink"/>
              </a:buClr>
              <a:buSzPct val="60000"/>
              <a:buFont typeface="Wingdings" pitchFamily="2" charset="2"/>
              <a:buBlip>
                <a:blip r:embed="rId2"/>
              </a:buBlip>
              <a:defRPr sz="1200"/>
            </a:lvl1pPr>
          </a:lstStyle>
          <a:p>
            <a:pPr>
              <a:defRPr/>
            </a:pPr>
            <a:endParaRPr lang="en-US" altLang="zh-CN"/>
          </a:p>
        </p:txBody>
      </p:sp>
      <p:sp>
        <p:nvSpPr>
          <p:cNvPr id="76807" name="Rectangle 7"/>
          <p:cNvSpPr>
            <a:spLocks noGrp="1" noChangeArrowheads="1"/>
          </p:cNvSpPr>
          <p:nvPr>
            <p:ph type="sldNum" sz="quarter" idx="5"/>
          </p:nvPr>
        </p:nvSpPr>
        <p:spPr bwMode="auto">
          <a:xfrm>
            <a:off x="3767138" y="9291638"/>
            <a:ext cx="2881312" cy="4889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spcBef>
                <a:spcPct val="20000"/>
              </a:spcBef>
              <a:buClr>
                <a:schemeClr val="folHlink"/>
              </a:buClr>
              <a:buSzPct val="60000"/>
              <a:buFont typeface="Wingdings" panose="05000000000000000000" pitchFamily="2" charset="2"/>
              <a:buBlip>
                <a:blip r:embed="rId2"/>
              </a:buBlip>
              <a:defRPr sz="1200"/>
            </a:lvl1pPr>
          </a:lstStyle>
          <a:p>
            <a:pPr>
              <a:defRPr/>
            </a:pPr>
            <a:fld id="{ADA1DB6D-0A06-44D9-8168-E388DA6FF90F}" type="slidenum">
              <a:rPr lang="en-US" altLang="zh-CN"/>
              <a:pPr>
                <a:defRPr/>
              </a:pPr>
              <a:t>‹#›</a:t>
            </a:fld>
            <a:endParaRPr lang="en-US" altLang="zh-CN"/>
          </a:p>
        </p:txBody>
      </p:sp>
    </p:spTree>
    <p:extLst>
      <p:ext uri="{BB962C8B-B14F-4D97-AF65-F5344CB8AC3E}">
        <p14:creationId xmlns:p14="http://schemas.microsoft.com/office/powerpoint/2010/main" val="93149641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smtClean="0"/>
              <a:t>单击以编辑母版副标题样式</a:t>
            </a:r>
            <a:endParaRPr lang="en-US" dirty="0"/>
          </a:p>
        </p:txBody>
      </p:sp>
      <p:sp>
        <p:nvSpPr>
          <p:cNvPr id="4" name="Date Placeholder 3"/>
          <p:cNvSpPr>
            <a:spLocks noGrp="1"/>
          </p:cNvSpPr>
          <p:nvPr>
            <p:ph type="dt" sz="half" idx="10"/>
          </p:nvPr>
        </p:nvSpPr>
        <p:spPr/>
        <p:txBody>
          <a:bodyPr/>
          <a:lstStyle/>
          <a:p>
            <a:pPr>
              <a:defRPr/>
            </a:pPr>
            <a:fld id="{93545E94-6D2F-49B8-8DDE-2137AF239E55}" type="datetime1">
              <a:rPr lang="zh-CN" altLang="en-US" smtClean="0"/>
              <a:pPr>
                <a:defRPr/>
              </a:pPr>
              <a:t>2019/9/18</a:t>
            </a:fld>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6" name="Slide Number Placeholder 5"/>
          <p:cNvSpPr>
            <a:spLocks noGrp="1"/>
          </p:cNvSpPr>
          <p:nvPr>
            <p:ph type="sldNum" sz="quarter" idx="12"/>
          </p:nvPr>
        </p:nvSpPr>
        <p:spPr/>
        <p:txBody>
          <a:bodyPr/>
          <a:lstStyle/>
          <a:p>
            <a:pPr>
              <a:defRPr/>
            </a:pPr>
            <a:fld id="{4078CE6B-084E-41B0-B64D-E999C274C8EE}" type="slidenum">
              <a:rPr lang="en-US" altLang="zh-CN" smtClean="0"/>
              <a:pPr>
                <a:defRPr/>
              </a:pPr>
              <a:t>‹#›</a:t>
            </a:fld>
            <a:endParaRPr lang="en-US" altLang="zh-C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540772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pPr>
              <a:defRPr/>
            </a:pPr>
            <a:fld id="{E9400313-5D97-4149-B00E-1D5CBB157496}" type="datetime1">
              <a:rPr lang="zh-CN" altLang="en-US" smtClean="0"/>
              <a:pPr>
                <a:defRPr/>
              </a:pPr>
              <a:t>2019/9/18</a:t>
            </a:fld>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6" name="Slide Number Placeholder 5"/>
          <p:cNvSpPr>
            <a:spLocks noGrp="1"/>
          </p:cNvSpPr>
          <p:nvPr>
            <p:ph type="sldNum" sz="quarter" idx="12"/>
          </p:nvPr>
        </p:nvSpPr>
        <p:spPr/>
        <p:txBody>
          <a:bodyPr/>
          <a:lstStyle/>
          <a:p>
            <a:pPr>
              <a:defRPr/>
            </a:pPr>
            <a:fld id="{2A62544A-857B-4155-ACEA-14F03FE1E489}" type="slidenum">
              <a:rPr lang="en-US" altLang="zh-CN" smtClean="0"/>
              <a:pPr>
                <a:defRPr/>
              </a:pPr>
              <a:t>‹#›</a:t>
            </a:fld>
            <a:endParaRPr lang="en-US" altLang="zh-CN"/>
          </a:p>
        </p:txBody>
      </p:sp>
    </p:spTree>
    <p:extLst>
      <p:ext uri="{BB962C8B-B14F-4D97-AF65-F5344CB8AC3E}">
        <p14:creationId xmlns:p14="http://schemas.microsoft.com/office/powerpoint/2010/main" val="11340446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竖排标题与文本">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pPr>
              <a:defRPr/>
            </a:pPr>
            <a:fld id="{5935A840-1FB8-4C7C-945D-982CD678FE49}" type="datetime1">
              <a:rPr lang="zh-CN" altLang="en-US" smtClean="0"/>
              <a:pPr>
                <a:defRPr/>
              </a:pPr>
              <a:t>2019/9/18</a:t>
            </a:fld>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6" name="Slide Number Placeholder 5"/>
          <p:cNvSpPr>
            <a:spLocks noGrp="1"/>
          </p:cNvSpPr>
          <p:nvPr>
            <p:ph type="sldNum" sz="quarter" idx="12"/>
          </p:nvPr>
        </p:nvSpPr>
        <p:spPr/>
        <p:txBody>
          <a:bodyPr/>
          <a:lstStyle/>
          <a:p>
            <a:pPr>
              <a:defRPr/>
            </a:pPr>
            <a:fld id="{B9BFE455-03AF-4DF4-99A4-81F498D06C00}" type="slidenum">
              <a:rPr lang="en-US" altLang="zh-CN" smtClean="0"/>
              <a:pPr>
                <a:defRPr/>
              </a:pPr>
              <a:t>‹#›</a:t>
            </a:fld>
            <a:endParaRPr lang="en-US" altLang="zh-CN"/>
          </a:p>
        </p:txBody>
      </p:sp>
    </p:spTree>
    <p:extLst>
      <p:ext uri="{BB962C8B-B14F-4D97-AF65-F5344CB8AC3E}">
        <p14:creationId xmlns:p14="http://schemas.microsoft.com/office/powerpoint/2010/main" val="2179742179"/>
      </p:ext>
    </p:extLst>
  </p:cSld>
  <p:clrMapOvr>
    <a:masterClrMapping/>
  </p:clrMapOvr>
  <p:hf hdr="0" ftr="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pPr>
              <a:defRPr/>
            </a:pPr>
            <a:fld id="{5B1AA878-51EE-4FAC-B930-39FD0AB4572B}" type="datetime1">
              <a:rPr lang="zh-CN" altLang="en-US" smtClean="0"/>
              <a:pPr>
                <a:defRPr/>
              </a:pPr>
              <a:t>2019/9/18</a:t>
            </a:fld>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6" name="Slide Number Placeholder 5"/>
          <p:cNvSpPr>
            <a:spLocks noGrp="1"/>
          </p:cNvSpPr>
          <p:nvPr>
            <p:ph type="sldNum" sz="quarter" idx="12"/>
          </p:nvPr>
        </p:nvSpPr>
        <p:spPr/>
        <p:txBody>
          <a:bodyPr/>
          <a:lstStyle/>
          <a:p>
            <a:pPr>
              <a:defRPr/>
            </a:pPr>
            <a:fld id="{296B1397-8407-4579-AF03-2E39F87D1409}" type="slidenum">
              <a:rPr lang="en-US" altLang="zh-CN" smtClean="0"/>
              <a:pPr>
                <a:defRPr/>
              </a:pPr>
              <a:t>‹#›</a:t>
            </a:fld>
            <a:endParaRPr lang="en-US" altLang="zh-CN"/>
          </a:p>
        </p:txBody>
      </p:sp>
    </p:spTree>
    <p:extLst>
      <p:ext uri="{BB962C8B-B14F-4D97-AF65-F5344CB8AC3E}">
        <p14:creationId xmlns:p14="http://schemas.microsoft.com/office/powerpoint/2010/main" val="17218611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pPr>
              <a:defRPr/>
            </a:pPr>
            <a:fld id="{C72E58A7-71EE-4AEF-9422-D829BA081E08}" type="datetime1">
              <a:rPr lang="zh-CN" altLang="en-US" smtClean="0"/>
              <a:pPr>
                <a:defRPr/>
              </a:pPr>
              <a:t>2019/9/18</a:t>
            </a:fld>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6" name="Slide Number Placeholder 5"/>
          <p:cNvSpPr>
            <a:spLocks noGrp="1"/>
          </p:cNvSpPr>
          <p:nvPr>
            <p:ph type="sldNum" sz="quarter" idx="12"/>
          </p:nvPr>
        </p:nvSpPr>
        <p:spPr/>
        <p:txBody>
          <a:bodyPr/>
          <a:lstStyle/>
          <a:p>
            <a:pPr>
              <a:defRPr/>
            </a:pPr>
            <a:fld id="{7CA58236-FF91-4742-8C72-E2C5220D015F}" type="slidenum">
              <a:rPr lang="en-US" altLang="zh-CN" smtClean="0"/>
              <a:pPr>
                <a:defRPr/>
              </a:pPr>
              <a:t>‹#›</a:t>
            </a:fld>
            <a:endParaRPr lang="en-US" altLang="zh-C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61036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pPr>
              <a:defRPr/>
            </a:pPr>
            <a:fld id="{C1BAD272-0183-4541-BA31-C20757D9F065}" type="datetime1">
              <a:rPr lang="zh-CN" altLang="en-US" smtClean="0"/>
              <a:pPr>
                <a:defRPr/>
              </a:pPr>
              <a:t>2019/9/18</a:t>
            </a:fld>
            <a:endParaRPr lang="en-US" altLang="zh-CN"/>
          </a:p>
        </p:txBody>
      </p:sp>
      <p:sp>
        <p:nvSpPr>
          <p:cNvPr id="6" name="Footer Placeholder 5"/>
          <p:cNvSpPr>
            <a:spLocks noGrp="1"/>
          </p:cNvSpPr>
          <p:nvPr>
            <p:ph type="ftr" sz="quarter" idx="11"/>
          </p:nvPr>
        </p:nvSpPr>
        <p:spPr/>
        <p:txBody>
          <a:bodyPr/>
          <a:lstStyle/>
          <a:p>
            <a:pPr>
              <a:defRPr/>
            </a:pPr>
            <a:endParaRPr lang="en-US" altLang="zh-CN"/>
          </a:p>
        </p:txBody>
      </p:sp>
      <p:sp>
        <p:nvSpPr>
          <p:cNvPr id="7" name="Slide Number Placeholder 6"/>
          <p:cNvSpPr>
            <a:spLocks noGrp="1"/>
          </p:cNvSpPr>
          <p:nvPr>
            <p:ph type="sldNum" sz="quarter" idx="12"/>
          </p:nvPr>
        </p:nvSpPr>
        <p:spPr/>
        <p:txBody>
          <a:bodyPr/>
          <a:lstStyle/>
          <a:p>
            <a:pPr>
              <a:defRPr/>
            </a:pPr>
            <a:fld id="{529FB241-CD9E-4BD6-9C18-475E62154F5D}" type="slidenum">
              <a:rPr lang="en-US" altLang="zh-CN" smtClean="0"/>
              <a:pPr>
                <a:defRPr/>
              </a:pPr>
              <a:t>‹#›</a:t>
            </a:fld>
            <a:endParaRPr lang="en-US" altLang="zh-CN"/>
          </a:p>
        </p:txBody>
      </p:sp>
    </p:spTree>
    <p:extLst>
      <p:ext uri="{BB962C8B-B14F-4D97-AF65-F5344CB8AC3E}">
        <p14:creationId xmlns:p14="http://schemas.microsoft.com/office/powerpoint/2010/main" val="39476276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Content Placeholder 3"/>
          <p:cNvSpPr>
            <a:spLocks noGrp="1"/>
          </p:cNvSpPr>
          <p:nvPr>
            <p:ph sz="half" idx="2"/>
          </p:nvPr>
        </p:nvSpPr>
        <p:spPr>
          <a:xfrm>
            <a:off x="1097280" y="2582334"/>
            <a:ext cx="4937760" cy="3378200"/>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Content Placeholder 5"/>
          <p:cNvSpPr>
            <a:spLocks noGrp="1"/>
          </p:cNvSpPr>
          <p:nvPr>
            <p:ph sz="quarter" idx="4"/>
          </p:nvPr>
        </p:nvSpPr>
        <p:spPr>
          <a:xfrm>
            <a:off x="6217920" y="2582334"/>
            <a:ext cx="4937760" cy="3378200"/>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pPr>
              <a:defRPr/>
            </a:pPr>
            <a:fld id="{437864C4-2E3B-46D9-8718-17A0D5824291}" type="datetime1">
              <a:rPr lang="zh-CN" altLang="en-US" smtClean="0"/>
              <a:pPr>
                <a:defRPr/>
              </a:pPr>
              <a:t>2019/9/18</a:t>
            </a:fld>
            <a:endParaRPr lang="en-US" altLang="zh-CN"/>
          </a:p>
        </p:txBody>
      </p:sp>
      <p:sp>
        <p:nvSpPr>
          <p:cNvPr id="8" name="Footer Placeholder 7"/>
          <p:cNvSpPr>
            <a:spLocks noGrp="1"/>
          </p:cNvSpPr>
          <p:nvPr>
            <p:ph type="ftr" sz="quarter" idx="11"/>
          </p:nvPr>
        </p:nvSpPr>
        <p:spPr/>
        <p:txBody>
          <a:bodyPr/>
          <a:lstStyle/>
          <a:p>
            <a:pPr>
              <a:defRPr/>
            </a:pPr>
            <a:endParaRPr lang="en-US" altLang="zh-CN"/>
          </a:p>
        </p:txBody>
      </p:sp>
      <p:sp>
        <p:nvSpPr>
          <p:cNvPr id="9" name="Slide Number Placeholder 8"/>
          <p:cNvSpPr>
            <a:spLocks noGrp="1"/>
          </p:cNvSpPr>
          <p:nvPr>
            <p:ph type="sldNum" sz="quarter" idx="12"/>
          </p:nvPr>
        </p:nvSpPr>
        <p:spPr/>
        <p:txBody>
          <a:bodyPr/>
          <a:lstStyle/>
          <a:p>
            <a:pPr>
              <a:defRPr/>
            </a:pPr>
            <a:fld id="{4916710E-B3B2-4DB7-B77C-549FF14E6424}" type="slidenum">
              <a:rPr lang="en-US" altLang="zh-CN" smtClean="0"/>
              <a:pPr>
                <a:defRPr/>
              </a:pPr>
              <a:t>‹#›</a:t>
            </a:fld>
            <a:endParaRPr lang="en-US" altLang="zh-CN"/>
          </a:p>
        </p:txBody>
      </p:sp>
    </p:spTree>
    <p:extLst>
      <p:ext uri="{BB962C8B-B14F-4D97-AF65-F5344CB8AC3E}">
        <p14:creationId xmlns:p14="http://schemas.microsoft.com/office/powerpoint/2010/main" val="12671145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pPr>
              <a:defRPr/>
            </a:pPr>
            <a:fld id="{568B22DA-D82D-45A6-AF8B-C0972ED903E3}" type="datetime1">
              <a:rPr lang="zh-CN" altLang="en-US" smtClean="0"/>
              <a:pPr>
                <a:defRPr/>
              </a:pPr>
              <a:t>2019/9/18</a:t>
            </a:fld>
            <a:endParaRPr lang="en-US" altLang="zh-CN"/>
          </a:p>
        </p:txBody>
      </p:sp>
      <p:sp>
        <p:nvSpPr>
          <p:cNvPr id="4" name="Footer Placeholder 3"/>
          <p:cNvSpPr>
            <a:spLocks noGrp="1"/>
          </p:cNvSpPr>
          <p:nvPr>
            <p:ph type="ftr" sz="quarter" idx="11"/>
          </p:nvPr>
        </p:nvSpPr>
        <p:spPr/>
        <p:txBody>
          <a:bodyPr/>
          <a:lstStyle/>
          <a:p>
            <a:pPr>
              <a:defRPr/>
            </a:pPr>
            <a:endParaRPr lang="en-US" altLang="zh-CN"/>
          </a:p>
        </p:txBody>
      </p:sp>
      <p:sp>
        <p:nvSpPr>
          <p:cNvPr id="5" name="Slide Number Placeholder 4"/>
          <p:cNvSpPr>
            <a:spLocks noGrp="1"/>
          </p:cNvSpPr>
          <p:nvPr>
            <p:ph type="sldNum" sz="quarter" idx="12"/>
          </p:nvPr>
        </p:nvSpPr>
        <p:spPr/>
        <p:txBody>
          <a:bodyPr/>
          <a:lstStyle/>
          <a:p>
            <a:pPr>
              <a:defRPr/>
            </a:pPr>
            <a:fld id="{95453CBF-B5F4-45C0-B640-2B2E9424B1BC}" type="slidenum">
              <a:rPr lang="en-US" altLang="zh-CN" smtClean="0"/>
              <a:pPr>
                <a:defRPr/>
              </a:pPr>
              <a:t>‹#›</a:t>
            </a:fld>
            <a:endParaRPr lang="en-US" altLang="zh-CN"/>
          </a:p>
        </p:txBody>
      </p:sp>
    </p:spTree>
    <p:extLst>
      <p:ext uri="{BB962C8B-B14F-4D97-AF65-F5344CB8AC3E}">
        <p14:creationId xmlns:p14="http://schemas.microsoft.com/office/powerpoint/2010/main" val="27742878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pPr>
              <a:defRPr/>
            </a:pPr>
            <a:fld id="{25783FCA-7290-43D9-9382-143FE2C417ED}" type="datetime1">
              <a:rPr lang="zh-CN" altLang="en-US" smtClean="0"/>
              <a:pPr>
                <a:defRPr/>
              </a:pPr>
              <a:t>2019/9/18</a:t>
            </a:fld>
            <a:endParaRPr lang="en-US" altLang="zh-CN"/>
          </a:p>
        </p:txBody>
      </p:sp>
      <p:sp>
        <p:nvSpPr>
          <p:cNvPr id="8" name="Footer Placeholder 7"/>
          <p:cNvSpPr>
            <a:spLocks noGrp="1"/>
          </p:cNvSpPr>
          <p:nvPr>
            <p:ph type="ftr" sz="quarter" idx="11"/>
          </p:nvPr>
        </p:nvSpPr>
        <p:spPr/>
        <p:txBody>
          <a:bodyPr/>
          <a:lstStyle>
            <a:lvl1pPr>
              <a:defRPr>
                <a:solidFill>
                  <a:srgbClr val="FFFFFF"/>
                </a:solidFill>
              </a:defRPr>
            </a:lvl1pPr>
          </a:lstStyle>
          <a:p>
            <a:pPr>
              <a:defRPr/>
            </a:pPr>
            <a:endParaRPr lang="en-US" altLang="zh-CN"/>
          </a:p>
        </p:txBody>
      </p:sp>
      <p:sp>
        <p:nvSpPr>
          <p:cNvPr id="9" name="Slide Number Placeholder 8"/>
          <p:cNvSpPr>
            <a:spLocks noGrp="1"/>
          </p:cNvSpPr>
          <p:nvPr>
            <p:ph type="sldNum" sz="quarter" idx="12"/>
          </p:nvPr>
        </p:nvSpPr>
        <p:spPr/>
        <p:txBody>
          <a:bodyPr/>
          <a:lstStyle/>
          <a:p>
            <a:pPr>
              <a:defRPr/>
            </a:pPr>
            <a:fld id="{4159224D-3E23-4FA2-9F35-320786C9BA08}" type="slidenum">
              <a:rPr lang="en-US" altLang="zh-CN" smtClean="0"/>
              <a:pPr>
                <a:defRPr/>
              </a:pPr>
              <a:t>‹#›</a:t>
            </a:fld>
            <a:endParaRPr lang="en-US" altLang="zh-CN"/>
          </a:p>
        </p:txBody>
      </p:sp>
    </p:spTree>
    <p:extLst>
      <p:ext uri="{BB962C8B-B14F-4D97-AF65-F5344CB8AC3E}">
        <p14:creationId xmlns:p14="http://schemas.microsoft.com/office/powerpoint/2010/main" val="33403173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zh-CN" altLang="en-US" smtClean="0"/>
              <a:t>单击此处编辑母版标题样式</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pPr>
              <a:defRPr/>
            </a:pPr>
            <a:fld id="{555AA567-5631-43A7-A9FF-75647F42AE37}" type="datetime1">
              <a:rPr lang="zh-CN" altLang="en-US" smtClean="0"/>
              <a:pPr>
                <a:defRPr/>
              </a:pPr>
              <a:t>2019/9/18</a:t>
            </a:fld>
            <a:endParaRPr lang="en-US" altLang="zh-C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pPr>
              <a:defRPr/>
            </a:pPr>
            <a:endParaRPr lang="en-US" altLang="zh-CN"/>
          </a:p>
        </p:txBody>
      </p:sp>
      <p:sp>
        <p:nvSpPr>
          <p:cNvPr id="7" name="Slide Number Placeholder 6"/>
          <p:cNvSpPr>
            <a:spLocks noGrp="1"/>
          </p:cNvSpPr>
          <p:nvPr>
            <p:ph type="sldNum" sz="quarter" idx="12"/>
          </p:nvPr>
        </p:nvSpPr>
        <p:spPr/>
        <p:txBody>
          <a:bodyPr/>
          <a:lstStyle>
            <a:lvl1pPr>
              <a:defRPr>
                <a:solidFill>
                  <a:schemeClr val="tx2"/>
                </a:solidFill>
              </a:defRPr>
            </a:lvl1pPr>
          </a:lstStyle>
          <a:p>
            <a:pPr>
              <a:defRPr/>
            </a:pPr>
            <a:fld id="{A5E7CE3B-6234-41DF-93DA-3F69D02C86C7}" type="slidenum">
              <a:rPr lang="en-US" altLang="zh-CN" smtClean="0"/>
              <a:pPr>
                <a:defRPr/>
              </a:pPr>
              <a:t>‹#›</a:t>
            </a:fld>
            <a:endParaRPr lang="en-US" altLang="zh-CN"/>
          </a:p>
        </p:txBody>
      </p:sp>
    </p:spTree>
    <p:extLst>
      <p:ext uri="{BB962C8B-B14F-4D97-AF65-F5344CB8AC3E}">
        <p14:creationId xmlns:p14="http://schemas.microsoft.com/office/powerpoint/2010/main" val="25304850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pPr>
              <a:defRPr/>
            </a:pPr>
            <a:fld id="{EA040750-969B-4222-B262-25B51124027E}" type="datetime1">
              <a:rPr lang="zh-CN" altLang="en-US" smtClean="0"/>
              <a:pPr>
                <a:defRPr/>
              </a:pPr>
              <a:t>2019/9/18</a:t>
            </a:fld>
            <a:endParaRPr lang="en-US" altLang="zh-CN"/>
          </a:p>
        </p:txBody>
      </p:sp>
      <p:sp>
        <p:nvSpPr>
          <p:cNvPr id="6" name="Footer Placeholder 5"/>
          <p:cNvSpPr>
            <a:spLocks noGrp="1"/>
          </p:cNvSpPr>
          <p:nvPr>
            <p:ph type="ftr" sz="quarter" idx="11"/>
          </p:nvPr>
        </p:nvSpPr>
        <p:spPr/>
        <p:txBody>
          <a:bodyPr/>
          <a:lstStyle/>
          <a:p>
            <a:pPr>
              <a:defRPr/>
            </a:pPr>
            <a:endParaRPr lang="en-US" altLang="zh-CN"/>
          </a:p>
        </p:txBody>
      </p:sp>
      <p:sp>
        <p:nvSpPr>
          <p:cNvPr id="7" name="Slide Number Placeholder 6"/>
          <p:cNvSpPr>
            <a:spLocks noGrp="1"/>
          </p:cNvSpPr>
          <p:nvPr>
            <p:ph type="sldNum" sz="quarter" idx="12"/>
          </p:nvPr>
        </p:nvSpPr>
        <p:spPr/>
        <p:txBody>
          <a:bodyPr/>
          <a:lstStyle/>
          <a:p>
            <a:pPr>
              <a:defRPr/>
            </a:pPr>
            <a:fld id="{3FBB20B7-0609-40D4-81CD-6AD12B8FE637}" type="slidenum">
              <a:rPr lang="en-US" altLang="zh-CN" smtClean="0"/>
              <a:pPr>
                <a:defRPr/>
              </a:pPr>
              <a:t>‹#›</a:t>
            </a:fld>
            <a:endParaRPr lang="en-US" altLang="zh-CN"/>
          </a:p>
        </p:txBody>
      </p:sp>
    </p:spTree>
    <p:extLst>
      <p:ext uri="{BB962C8B-B14F-4D97-AF65-F5344CB8AC3E}">
        <p14:creationId xmlns:p14="http://schemas.microsoft.com/office/powerpoint/2010/main" val="9531108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pPr>
              <a:defRPr/>
            </a:pPr>
            <a:fld id="{5935A840-1FB8-4C7C-945D-982CD678FE49}" type="datetime1">
              <a:rPr lang="zh-CN" altLang="en-US" smtClean="0"/>
              <a:pPr>
                <a:defRPr/>
              </a:pPr>
              <a:t>2019/9/18</a:t>
            </a:fld>
            <a:endParaRPr lang="en-US" altLang="zh-C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pPr>
              <a:defRPr/>
            </a:pPr>
            <a:endParaRPr lang="en-US" altLang="zh-C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pPr>
              <a:defRPr/>
            </a:pPr>
            <a:fld id="{B9BFE455-03AF-4DF4-99A4-81F498D06C00}" type="slidenum">
              <a:rPr lang="en-US" altLang="zh-CN" smtClean="0"/>
              <a:pPr>
                <a:defRPr/>
              </a:pPr>
              <a:t>‹#›</a:t>
            </a:fld>
            <a:endParaRPr lang="en-US" altLang="zh-C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34359014"/>
      </p:ext>
    </p:extLst>
  </p:cSld>
  <p:clrMap bg1="lt1" tx1="dk1" bg2="lt2" tx2="dk2" accent1="accent1" accent2="accent2" accent3="accent3" accent4="accent4" accent5="accent5" accent6="accent6" hlink="hlink" folHlink="folHlink"/>
  <p:sldLayoutIdLst>
    <p:sldLayoutId id="2147483995" r:id="rId1"/>
    <p:sldLayoutId id="2147483996" r:id="rId2"/>
    <p:sldLayoutId id="2147483997" r:id="rId3"/>
    <p:sldLayoutId id="2147483998" r:id="rId4"/>
    <p:sldLayoutId id="2147483999" r:id="rId5"/>
    <p:sldLayoutId id="2147484000" r:id="rId6"/>
    <p:sldLayoutId id="2147484001" r:id="rId7"/>
    <p:sldLayoutId id="2147484002" r:id="rId8"/>
    <p:sldLayoutId id="2147484003" r:id="rId9"/>
    <p:sldLayoutId id="2147484004" r:id="rId10"/>
    <p:sldLayoutId id="2147484005" r:id="rId11"/>
  </p:sldLayoutIdLst>
  <p:hf hdr="0" ftr="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8" Type="http://schemas.openxmlformats.org/officeDocument/2006/relationships/image" Target="../media/image10.wmf"/><Relationship Id="rId3" Type="http://schemas.openxmlformats.org/officeDocument/2006/relationships/oleObject" Target="../embeddings/oleObject3.bin"/><Relationship Id="rId7"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9.wmf"/><Relationship Id="rId5" Type="http://schemas.openxmlformats.org/officeDocument/2006/relationships/oleObject" Target="../embeddings/oleObject4.bin"/><Relationship Id="rId4" Type="http://schemas.openxmlformats.org/officeDocument/2006/relationships/image" Target="../media/image8.wmf"/><Relationship Id="rId9" Type="http://schemas.openxmlformats.org/officeDocument/2006/relationships/oleObject" Target="../embeddings/oleObject6.bin"/></Relationships>
</file>

<file path=ppt/slides/_rels/slide10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10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0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0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0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0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0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0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0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10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8" Type="http://schemas.openxmlformats.org/officeDocument/2006/relationships/image" Target="../media/image10.wmf"/><Relationship Id="rId13" Type="http://schemas.openxmlformats.org/officeDocument/2006/relationships/oleObject" Target="../embeddings/oleObject14.bin"/><Relationship Id="rId3" Type="http://schemas.openxmlformats.org/officeDocument/2006/relationships/oleObject" Target="../embeddings/oleObject7.bin"/><Relationship Id="rId7" Type="http://schemas.openxmlformats.org/officeDocument/2006/relationships/oleObject" Target="../embeddings/oleObject9.bin"/><Relationship Id="rId12"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9.wmf"/><Relationship Id="rId11" Type="http://schemas.openxmlformats.org/officeDocument/2006/relationships/oleObject" Target="../embeddings/oleObject12.bin"/><Relationship Id="rId5" Type="http://schemas.openxmlformats.org/officeDocument/2006/relationships/oleObject" Target="../embeddings/oleObject8.bin"/><Relationship Id="rId10" Type="http://schemas.openxmlformats.org/officeDocument/2006/relationships/oleObject" Target="../embeddings/oleObject11.bin"/><Relationship Id="rId4" Type="http://schemas.openxmlformats.org/officeDocument/2006/relationships/image" Target="../media/image8.wmf"/><Relationship Id="rId9" Type="http://schemas.openxmlformats.org/officeDocument/2006/relationships/oleObject" Target="../embeddings/oleObject10.bin"/></Relationships>
</file>

<file path=ppt/slides/_rels/slide1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1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1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1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15.bin"/><Relationship Id="rId7" Type="http://schemas.openxmlformats.org/officeDocument/2006/relationships/oleObject" Target="../embeddings/oleObject17.bin"/><Relationship Id="rId2" Type="http://schemas.openxmlformats.org/officeDocument/2006/relationships/slideLayout" Target="../slideLayouts/slideLayout7.xml"/><Relationship Id="rId1" Type="http://schemas.openxmlformats.org/officeDocument/2006/relationships/vmlDrawing" Target="../drawings/vmlDrawing5.vml"/><Relationship Id="rId6" Type="http://schemas.openxmlformats.org/officeDocument/2006/relationships/image" Target="../media/image10.wmf"/><Relationship Id="rId5" Type="http://schemas.openxmlformats.org/officeDocument/2006/relationships/oleObject" Target="../embeddings/oleObject16.bin"/><Relationship Id="rId4" Type="http://schemas.openxmlformats.org/officeDocument/2006/relationships/image" Target="../media/image8.wmf"/></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8" Type="http://schemas.openxmlformats.org/officeDocument/2006/relationships/image" Target="../media/image13.wmf"/><Relationship Id="rId3" Type="http://schemas.openxmlformats.org/officeDocument/2006/relationships/oleObject" Target="../embeddings/oleObject18.bin"/><Relationship Id="rId7" Type="http://schemas.openxmlformats.org/officeDocument/2006/relationships/oleObject" Target="../embeddings/oleObject20.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12.wmf"/><Relationship Id="rId5" Type="http://schemas.openxmlformats.org/officeDocument/2006/relationships/oleObject" Target="../embeddings/oleObject19.bin"/><Relationship Id="rId4" Type="http://schemas.openxmlformats.org/officeDocument/2006/relationships/image" Target="../media/image11.wmf"/></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oleObject" Target="../embeddings/oleObject23.bin"/><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oleObject" Target="../embeddings/oleObject22.bin"/><Relationship Id="rId5" Type="http://schemas.openxmlformats.org/officeDocument/2006/relationships/image" Target="../media/image14.wmf"/><Relationship Id="rId4" Type="http://schemas.openxmlformats.org/officeDocument/2006/relationships/oleObject" Target="../embeddings/oleObject21.bin"/></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16.emf"/><Relationship Id="rId4" Type="http://schemas.openxmlformats.org/officeDocument/2006/relationships/image" Target="../media/image4.png"/></Relationships>
</file>

<file path=ppt/slides/_rels/slide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6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7.png"/></Relationships>
</file>

<file path=ppt/slides/_rels/slide9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9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9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9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9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9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9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9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9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9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2"/>
          <p:cNvSpPr>
            <a:spLocks noGrp="1" noChangeArrowheads="1"/>
          </p:cNvSpPr>
          <p:nvPr>
            <p:ph type="title"/>
          </p:nvPr>
        </p:nvSpPr>
        <p:spPr/>
        <p:txBody>
          <a:bodyPr/>
          <a:lstStyle/>
          <a:p>
            <a:pPr eaLnBrk="1" hangingPunct="1"/>
            <a:r>
              <a:rPr lang="zh-CN" altLang="en-US" dirty="0" smtClean="0"/>
              <a:t>第</a:t>
            </a:r>
            <a:r>
              <a:rPr lang="en-US" altLang="zh-CN" dirty="0" smtClean="0"/>
              <a:t>3</a:t>
            </a:r>
            <a:r>
              <a:rPr lang="zh-CN" altLang="en-US" dirty="0" smtClean="0"/>
              <a:t>章 逻辑与推理</a:t>
            </a:r>
          </a:p>
        </p:txBody>
      </p:sp>
      <p:sp>
        <p:nvSpPr>
          <p:cNvPr id="5125" name="Rectangle 3"/>
          <p:cNvSpPr>
            <a:spLocks noGrp="1" noChangeArrowheads="1"/>
          </p:cNvSpPr>
          <p:nvPr>
            <p:ph idx="1"/>
          </p:nvPr>
        </p:nvSpPr>
        <p:spPr>
          <a:xfrm>
            <a:off x="1329546" y="1882195"/>
            <a:ext cx="8570912" cy="4283110"/>
          </a:xfrm>
        </p:spPr>
        <p:txBody>
          <a:bodyPr>
            <a:normAutofit fontScale="77500" lnSpcReduction="20000"/>
          </a:bodyPr>
          <a:lstStyle/>
          <a:p>
            <a:pPr eaLnBrk="1" hangingPunct="1">
              <a:lnSpc>
                <a:spcPct val="150000"/>
              </a:lnSpc>
            </a:pPr>
            <a:r>
              <a:rPr lang="en-US" altLang="zh-CN" sz="2800" dirty="0" smtClean="0"/>
              <a:t>3.1 </a:t>
            </a:r>
            <a:r>
              <a:rPr lang="zh-CN" altLang="en-US" sz="2800" dirty="0" smtClean="0"/>
              <a:t>一阶谓词逻辑</a:t>
            </a:r>
            <a:endParaRPr lang="en-US" altLang="zh-CN" sz="2800" dirty="0" smtClean="0"/>
          </a:p>
          <a:p>
            <a:pPr eaLnBrk="1" hangingPunct="1">
              <a:lnSpc>
                <a:spcPct val="150000"/>
              </a:lnSpc>
            </a:pPr>
            <a:r>
              <a:rPr lang="en-US" altLang="zh-CN" sz="2800" dirty="0" smtClean="0"/>
              <a:t>3.2 </a:t>
            </a:r>
            <a:r>
              <a:rPr lang="zh-CN" altLang="en-US" sz="2800" dirty="0" smtClean="0"/>
              <a:t>推理的基本概念</a:t>
            </a:r>
            <a:endParaRPr lang="en-US" altLang="zh-CN" sz="2800" dirty="0" smtClean="0"/>
          </a:p>
          <a:p>
            <a:pPr eaLnBrk="1" hangingPunct="1">
              <a:lnSpc>
                <a:spcPct val="150000"/>
              </a:lnSpc>
            </a:pPr>
            <a:r>
              <a:rPr lang="en-US" altLang="zh-CN" sz="2800" dirty="0" smtClean="0"/>
              <a:t>3.3 </a:t>
            </a:r>
            <a:r>
              <a:rPr lang="zh-CN" altLang="en-US" sz="2800" dirty="0" smtClean="0"/>
              <a:t>自然演绎推理</a:t>
            </a:r>
          </a:p>
          <a:p>
            <a:pPr>
              <a:lnSpc>
                <a:spcPct val="150000"/>
              </a:lnSpc>
            </a:pPr>
            <a:r>
              <a:rPr lang="en-US" altLang="zh-CN" sz="2800" dirty="0" smtClean="0"/>
              <a:t>3.4 </a:t>
            </a:r>
            <a:r>
              <a:rPr lang="zh-CN" altLang="en-US" sz="2800" dirty="0" smtClean="0"/>
              <a:t>归结演绎推理</a:t>
            </a:r>
            <a:endParaRPr lang="en-US" altLang="zh-CN" sz="2800" dirty="0" smtClean="0"/>
          </a:p>
          <a:p>
            <a:pPr>
              <a:lnSpc>
                <a:spcPct val="150000"/>
              </a:lnSpc>
            </a:pPr>
            <a:r>
              <a:rPr lang="en-US" altLang="zh-CN" sz="2800" dirty="0" smtClean="0"/>
              <a:t>3.5 </a:t>
            </a:r>
            <a:r>
              <a:rPr lang="zh-CN" altLang="en-US" sz="2800" dirty="0"/>
              <a:t>非归结</a:t>
            </a:r>
            <a:r>
              <a:rPr lang="zh-CN" altLang="en-US" sz="2800" dirty="0" smtClean="0"/>
              <a:t>演绎推理</a:t>
            </a:r>
            <a:endParaRPr lang="en-US" altLang="zh-CN" sz="2800" dirty="0" smtClean="0"/>
          </a:p>
          <a:p>
            <a:pPr>
              <a:lnSpc>
                <a:spcPct val="150000"/>
              </a:lnSpc>
            </a:pPr>
            <a:r>
              <a:rPr lang="en-US" altLang="zh-CN" sz="2800" dirty="0" smtClean="0"/>
              <a:t>3.6 </a:t>
            </a:r>
            <a:r>
              <a:rPr lang="zh-CN" altLang="en-US" sz="2800" dirty="0" smtClean="0"/>
              <a:t>知识图谱</a:t>
            </a:r>
            <a:endParaRPr lang="en-US" altLang="zh-CN" sz="2800" dirty="0" smtClean="0"/>
          </a:p>
          <a:p>
            <a:pPr>
              <a:lnSpc>
                <a:spcPct val="150000"/>
              </a:lnSpc>
            </a:pPr>
            <a:r>
              <a:rPr lang="en-US" altLang="zh-CN" sz="2800" dirty="0" smtClean="0"/>
              <a:t>3.7 </a:t>
            </a:r>
            <a:r>
              <a:rPr lang="zh-CN" altLang="en-US" sz="2800" dirty="0" smtClean="0"/>
              <a:t>不确定推理</a:t>
            </a:r>
            <a:endParaRPr lang="zh-CN" altLang="en-US" sz="2800" dirty="0"/>
          </a:p>
          <a:p>
            <a:pPr>
              <a:lnSpc>
                <a:spcPct val="150000"/>
              </a:lnSpc>
            </a:pPr>
            <a:endParaRPr lang="en-US" altLang="zh-CN" sz="2800" dirty="0"/>
          </a:p>
        </p:txBody>
      </p:sp>
      <p:sp>
        <p:nvSpPr>
          <p:cNvPr id="4" name="日期占位符 3"/>
          <p:cNvSpPr>
            <a:spLocks noGrp="1"/>
          </p:cNvSpPr>
          <p:nvPr>
            <p:ph type="dt" sz="half" idx="10"/>
          </p:nvPr>
        </p:nvSpPr>
        <p:spPr/>
        <p:txBody>
          <a:bodyPr/>
          <a:lstStyle/>
          <a:p>
            <a:pPr>
              <a:defRPr/>
            </a:pPr>
            <a:fld id="{5223096F-017D-44AB-B8AA-0A02D883A4F5}" type="datetime1">
              <a:rPr lang="zh-CN" altLang="en-US"/>
              <a:pPr>
                <a:defRPr/>
              </a:pPr>
              <a:t>2019/9/18</a:t>
            </a:fld>
            <a:endParaRPr lang="en-US" altLang="zh-CN"/>
          </a:p>
        </p:txBody>
      </p:sp>
      <p:sp>
        <p:nvSpPr>
          <p:cNvPr id="5123"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71897491-D90D-435B-927A-1303AB2C6C3C}" type="slidenum">
              <a:rPr kumimoji="0" lang="en-US" altLang="zh-CN" sz="1400">
                <a:latin typeface="Tahoma" panose="020B0604030504040204" pitchFamily="34" charset="0"/>
                <a:ea typeface="宋体" panose="02010600030101010101" pitchFamily="2" charset="-122"/>
              </a:rPr>
              <a:pPr>
                <a:spcBef>
                  <a:spcPct val="0"/>
                </a:spcBef>
                <a:buClrTx/>
                <a:buSzTx/>
                <a:buFontTx/>
                <a:buNone/>
              </a:pPr>
              <a:t>1</a:t>
            </a:fld>
            <a:endParaRPr kumimoji="0" lang="en-US" altLang="zh-CN" sz="1400">
              <a:latin typeface="Tahoma" panose="020B060403050404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9" name="Rectangle 2"/>
          <p:cNvSpPr>
            <a:spLocks noGrp="1"/>
          </p:cNvSpPr>
          <p:nvPr>
            <p:ph type="title"/>
          </p:nvPr>
        </p:nvSpPr>
        <p:spPr>
          <a:ln/>
        </p:spPr>
        <p:txBody>
          <a:bodyPr vert="horz" wrap="square" lIns="91440" tIns="45720" rIns="91440" bIns="45720" anchor="b"/>
          <a:lstStyle/>
          <a:p>
            <a:pPr eaLnBrk="1" hangingPunct="1"/>
            <a:r>
              <a:rPr lang="en-US" altLang="zh-CN" dirty="0" smtClean="0">
                <a:latin typeface="Times New Roman" panose="02020603050405020304" pitchFamily="18" charset="0"/>
              </a:rPr>
              <a:t>3.1.3  </a:t>
            </a:r>
            <a:r>
              <a:rPr lang="zh-CN" altLang="en-US" dirty="0">
                <a:latin typeface="Times New Roman" panose="02020603050405020304" pitchFamily="18" charset="0"/>
              </a:rPr>
              <a:t>谓词公式</a:t>
            </a:r>
          </a:p>
        </p:txBody>
      </p:sp>
      <p:sp>
        <p:nvSpPr>
          <p:cNvPr id="3080" name="Rectangle 3"/>
          <p:cNvSpPr>
            <a:spLocks noGrp="1"/>
          </p:cNvSpPr>
          <p:nvPr>
            <p:ph idx="1"/>
          </p:nvPr>
        </p:nvSpPr>
        <p:spPr>
          <a:xfrm>
            <a:off x="568960" y="1852815"/>
            <a:ext cx="11380471" cy="1960563"/>
          </a:xfrm>
          <a:ln/>
        </p:spPr>
        <p:txBody>
          <a:bodyPr vert="horz" wrap="square" lIns="91440" tIns="45720" rIns="91440" bIns="45720" anchor="t"/>
          <a:lstStyle/>
          <a:p>
            <a:pPr eaLnBrk="1" hangingPunct="1">
              <a:buNone/>
            </a:pPr>
            <a:r>
              <a:rPr lang="en-US" altLang="zh-CN" b="1" dirty="0">
                <a:latin typeface="Times New Roman" panose="02020603050405020304" pitchFamily="18" charset="0"/>
                <a:cs typeface="Times New Roman" panose="02020603050405020304" pitchFamily="18" charset="0"/>
              </a:rPr>
              <a:t>  2</a:t>
            </a:r>
            <a:r>
              <a:rPr lang="en-US" altLang="zh-CN" b="1" dirty="0">
                <a:latin typeface="Times New Roman" panose="02020603050405020304" pitchFamily="18" charset="0"/>
              </a:rPr>
              <a:t>. </a:t>
            </a:r>
            <a:r>
              <a:rPr lang="zh-CN" altLang="en-US" b="1" dirty="0">
                <a:latin typeface="Times New Roman" panose="02020603050405020304" pitchFamily="18" charset="0"/>
              </a:rPr>
              <a:t>量词（</a:t>
            </a:r>
            <a:r>
              <a:rPr lang="en-US" altLang="zh-CN" b="1" dirty="0">
                <a:latin typeface="Times New Roman" panose="02020603050405020304" pitchFamily="18" charset="0"/>
                <a:cs typeface="Times New Roman" panose="02020603050405020304" pitchFamily="18" charset="0"/>
              </a:rPr>
              <a:t>quantifier</a:t>
            </a:r>
            <a:r>
              <a:rPr lang="zh-CN" altLang="en-US" b="1" dirty="0">
                <a:latin typeface="Times New Roman" panose="02020603050405020304" pitchFamily="18" charset="0"/>
              </a:rPr>
              <a:t>）</a:t>
            </a:r>
          </a:p>
          <a:p>
            <a:pPr eaLnBrk="1" hangingPunct="1">
              <a:buNone/>
            </a:pPr>
            <a:r>
              <a:rPr lang="zh-CN" altLang="en-US" sz="2600" b="1" dirty="0">
                <a:latin typeface="宋体" panose="02010600030101010101" pitchFamily="2" charset="-122"/>
              </a:rPr>
              <a:t>（</a:t>
            </a:r>
            <a:r>
              <a:rPr lang="en-US" altLang="zh-CN" sz="2600" b="1" dirty="0">
                <a:latin typeface="Times New Roman" panose="02020603050405020304" pitchFamily="18" charset="0"/>
                <a:cs typeface="Times New Roman" panose="02020603050405020304" pitchFamily="18" charset="0"/>
              </a:rPr>
              <a:t>1</a:t>
            </a:r>
            <a:r>
              <a:rPr lang="zh-CN" altLang="en-US" sz="2600" b="1" dirty="0">
                <a:latin typeface="宋体" panose="02010600030101010101" pitchFamily="2" charset="-122"/>
              </a:rPr>
              <a:t>）全称量词（</a:t>
            </a:r>
            <a:r>
              <a:rPr lang="en-US" altLang="zh-CN" sz="2600" b="1" dirty="0">
                <a:latin typeface="Times New Roman" panose="02020603050405020304" pitchFamily="18" charset="0"/>
                <a:cs typeface="Times New Roman" panose="02020603050405020304" pitchFamily="18" charset="0"/>
              </a:rPr>
              <a:t>universal quantifier</a:t>
            </a:r>
            <a:r>
              <a:rPr lang="zh-CN" altLang="en-US" sz="2600" b="1" dirty="0">
                <a:latin typeface="宋体" panose="02010600030101010101" pitchFamily="2" charset="-122"/>
              </a:rPr>
              <a:t>）（  </a:t>
            </a:r>
            <a:r>
              <a:rPr lang="en-US" altLang="zh-CN" sz="2600" b="1" i="1" dirty="0">
                <a:latin typeface="Times New Roman" panose="02020603050405020304" pitchFamily="18" charset="0"/>
                <a:cs typeface="Times New Roman" panose="02020603050405020304" pitchFamily="18" charset="0"/>
              </a:rPr>
              <a:t>x</a:t>
            </a:r>
            <a:r>
              <a:rPr lang="zh-CN" altLang="en-US" sz="2600" b="1" dirty="0">
                <a:latin typeface="宋体" panose="02010600030101010101" pitchFamily="2" charset="-122"/>
              </a:rPr>
              <a:t>）：</a:t>
            </a:r>
            <a:r>
              <a:rPr lang="zh-CN" altLang="en-US" sz="2600" dirty="0">
                <a:latin typeface="Times New Roman" panose="02020603050405020304" pitchFamily="18" charset="0"/>
              </a:rPr>
              <a:t>“</a:t>
            </a:r>
            <a:r>
              <a:rPr lang="zh-CN" altLang="en-US" sz="2600" dirty="0">
                <a:latin typeface="宋体" panose="02010600030101010101" pitchFamily="2" charset="-122"/>
              </a:rPr>
              <a:t>对个体域中的所有（或任一个）个体 </a:t>
            </a:r>
            <a:r>
              <a:rPr lang="en-US" altLang="zh-CN" sz="2600" i="1" dirty="0">
                <a:latin typeface="Times New Roman" panose="02020603050405020304" pitchFamily="18" charset="0"/>
                <a:cs typeface="Times New Roman" panose="02020603050405020304" pitchFamily="18" charset="0"/>
              </a:rPr>
              <a:t>x </a:t>
            </a:r>
            <a:r>
              <a:rPr lang="en-US" altLang="zh-CN" sz="2600" dirty="0">
                <a:latin typeface="Times New Roman" panose="02020603050405020304" pitchFamily="18" charset="0"/>
              </a:rPr>
              <a:t>”</a:t>
            </a:r>
            <a:r>
              <a:rPr lang="zh-CN" altLang="en-US" sz="2600" dirty="0">
                <a:latin typeface="宋体" panose="02010600030101010101" pitchFamily="2" charset="-122"/>
              </a:rPr>
              <a:t>。</a:t>
            </a:r>
            <a:r>
              <a:rPr lang="zh-CN" altLang="en-US" sz="2600" dirty="0"/>
              <a:t>  </a:t>
            </a:r>
          </a:p>
        </p:txBody>
      </p:sp>
      <p:sp>
        <p:nvSpPr>
          <p:cNvPr id="3078"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ea typeface="MS PGothic" panose="020B0600070205080204" pitchFamily="34" charset="-128"/>
              </a:rPr>
              <a:t>10</a:t>
            </a:fld>
            <a:endParaRPr lang="ja-JP" altLang="en-US" dirty="0">
              <a:solidFill>
                <a:srgbClr val="A50021"/>
              </a:solidFill>
              <a:ea typeface="MS PGothic" panose="020B0600070205080204" pitchFamily="34" charset="-128"/>
            </a:endParaRPr>
          </a:p>
        </p:txBody>
      </p:sp>
      <p:graphicFrame>
        <p:nvGraphicFramePr>
          <p:cNvPr id="3074" name="Object 4"/>
          <p:cNvGraphicFramePr/>
          <p:nvPr>
            <p:extLst>
              <p:ext uri="{D42A27DB-BD31-4B8C-83A1-F6EECF244321}">
                <p14:modId xmlns:p14="http://schemas.microsoft.com/office/powerpoint/2010/main" val="2685484632"/>
              </p:ext>
            </p:extLst>
          </p:nvPr>
        </p:nvGraphicFramePr>
        <p:xfrm>
          <a:off x="6587188" y="2372858"/>
          <a:ext cx="500062" cy="381000"/>
        </p:xfrm>
        <a:graphic>
          <a:graphicData uri="http://schemas.openxmlformats.org/presentationml/2006/ole">
            <mc:AlternateContent xmlns:mc="http://schemas.openxmlformats.org/markup-compatibility/2006">
              <mc:Choice xmlns:v="urn:schemas-microsoft-com:vml" Requires="v">
                <p:oleObj spid="_x0000_s3194" r:id="rId3" imgW="152400" imgH="165100" progId="Equation.3">
                  <p:embed/>
                </p:oleObj>
              </mc:Choice>
              <mc:Fallback>
                <p:oleObj r:id="rId3" imgW="152400" imgH="165100" progId="Equation.3">
                  <p:embed/>
                  <p:pic>
                    <p:nvPicPr>
                      <p:cNvPr id="3074" name="Object 4"/>
                      <p:cNvPicPr/>
                      <p:nvPr/>
                    </p:nvPicPr>
                    <p:blipFill>
                      <a:blip r:embed="rId4"/>
                      <a:stretch>
                        <a:fillRect/>
                      </a:stretch>
                    </p:blipFill>
                    <p:spPr>
                      <a:xfrm>
                        <a:off x="6587188" y="2372858"/>
                        <a:ext cx="500062" cy="381000"/>
                      </a:xfrm>
                      <a:prstGeom prst="rect">
                        <a:avLst/>
                      </a:prstGeom>
                      <a:noFill/>
                      <a:ln w="38100">
                        <a:noFill/>
                        <a:miter/>
                      </a:ln>
                    </p:spPr>
                  </p:pic>
                </p:oleObj>
              </mc:Fallback>
            </mc:AlternateContent>
          </a:graphicData>
        </a:graphic>
      </p:graphicFrame>
      <p:sp>
        <p:nvSpPr>
          <p:cNvPr id="3081" name="Text Box 5"/>
          <p:cNvSpPr txBox="1"/>
          <p:nvPr/>
        </p:nvSpPr>
        <p:spPr>
          <a:xfrm>
            <a:off x="989648" y="3361788"/>
            <a:ext cx="10088879" cy="1231106"/>
          </a:xfrm>
          <a:prstGeom prst="rect">
            <a:avLst/>
          </a:prstGeom>
          <a:solidFill>
            <a:srgbClr val="FFFFFF"/>
          </a:solidFill>
          <a:ln w="9525" cap="flat" cmpd="sng">
            <a:solidFill>
              <a:srgbClr val="808080"/>
            </a:solidFill>
            <a:prstDash val="solid"/>
            <a:miter/>
            <a:headEnd type="none" w="med" len="med"/>
            <a:tailEnd type="none" w="med" len="med"/>
          </a:ln>
        </p:spPr>
        <p:txBody>
          <a:bodyPr wrap="square">
            <a:spAutoFit/>
          </a:bodyPr>
          <a:lstStyle/>
          <a:p>
            <a:pPr algn="just">
              <a:spcBef>
                <a:spcPct val="50000"/>
              </a:spcBef>
            </a:pPr>
            <a:r>
              <a:rPr lang="en-US" altLang="zh-CN" sz="2600" dirty="0">
                <a:latin typeface="Times New Roman" panose="02020603050405020304" pitchFamily="18" charset="0"/>
              </a:rPr>
              <a:t>“</a:t>
            </a:r>
            <a:r>
              <a:rPr lang="zh-CN" altLang="en-US" sz="2600" dirty="0">
                <a:latin typeface="宋体" panose="02010600030101010101" pitchFamily="2" charset="-122"/>
              </a:rPr>
              <a:t>所有的机器人都是灰色的</a:t>
            </a:r>
            <a:r>
              <a:rPr lang="zh-CN" altLang="en-US" sz="2600" dirty="0">
                <a:latin typeface="Times New Roman" panose="02020603050405020304" pitchFamily="18" charset="0"/>
              </a:rPr>
              <a:t>”</a:t>
            </a:r>
            <a:r>
              <a:rPr lang="zh-CN" altLang="en-US" sz="2600" dirty="0" smtClean="0">
                <a:latin typeface="宋体" panose="02010600030101010101" pitchFamily="2" charset="-122"/>
              </a:rPr>
              <a:t>：</a:t>
            </a:r>
          </a:p>
          <a:p>
            <a:pPr algn="just">
              <a:spcBef>
                <a:spcPct val="50000"/>
              </a:spcBef>
            </a:pPr>
            <a:r>
              <a:rPr lang="zh-CN" altLang="en-US" sz="2600" dirty="0" smtClean="0">
                <a:latin typeface="宋体" panose="02010600030101010101" pitchFamily="2" charset="-122"/>
              </a:rPr>
              <a:t>           </a:t>
            </a:r>
            <a:r>
              <a:rPr lang="en-US" altLang="zh-CN" sz="2600" dirty="0" smtClean="0">
                <a:latin typeface="Times New Roman" panose="02020603050405020304" pitchFamily="18" charset="0"/>
                <a:cs typeface="Times New Roman" panose="02020603050405020304" pitchFamily="18" charset="0"/>
              </a:rPr>
              <a:t>(    </a:t>
            </a:r>
            <a:r>
              <a:rPr lang="en-US" altLang="zh-CN" sz="2600" i="1" dirty="0" smtClean="0">
                <a:latin typeface="Times New Roman" panose="02020603050405020304" pitchFamily="18" charset="0"/>
                <a:cs typeface="Times New Roman" panose="02020603050405020304" pitchFamily="18" charset="0"/>
              </a:rPr>
              <a:t>x</a:t>
            </a:r>
            <a:r>
              <a:rPr lang="en-US" altLang="zh-CN" sz="2600" dirty="0" smtClean="0">
                <a:latin typeface="Times New Roman" panose="02020603050405020304" pitchFamily="18" charset="0"/>
                <a:cs typeface="Times New Roman" panose="02020603050405020304" pitchFamily="18" charset="0"/>
              </a:rPr>
              <a:t>)[</a:t>
            </a:r>
            <a:r>
              <a:rPr lang="en-US" altLang="zh-CN" sz="2600" i="1" dirty="0" smtClean="0">
                <a:latin typeface="Times New Roman" panose="02020603050405020304" pitchFamily="18" charset="0"/>
                <a:cs typeface="Times New Roman" panose="02020603050405020304" pitchFamily="18" charset="0"/>
              </a:rPr>
              <a:t>ROBOT </a:t>
            </a:r>
            <a:r>
              <a:rPr lang="en-US" altLang="zh-CN" sz="2600" dirty="0" smtClean="0">
                <a:latin typeface="Times New Roman" panose="02020603050405020304" pitchFamily="18" charset="0"/>
                <a:cs typeface="Times New Roman" panose="02020603050405020304" pitchFamily="18" charset="0"/>
              </a:rPr>
              <a:t>(</a:t>
            </a:r>
            <a:r>
              <a:rPr lang="en-US" altLang="zh-CN" sz="2600" i="1" dirty="0" smtClean="0">
                <a:latin typeface="Times New Roman" panose="02020603050405020304" pitchFamily="18" charset="0"/>
                <a:cs typeface="Times New Roman" panose="02020603050405020304" pitchFamily="18" charset="0"/>
              </a:rPr>
              <a:t>x</a:t>
            </a:r>
            <a:r>
              <a:rPr lang="en-US" altLang="zh-CN" sz="2600" dirty="0" smtClean="0">
                <a:latin typeface="Times New Roman" panose="02020603050405020304" pitchFamily="18" charset="0"/>
                <a:cs typeface="Times New Roman" panose="02020603050405020304" pitchFamily="18" charset="0"/>
              </a:rPr>
              <a:t>) </a:t>
            </a:r>
            <a:r>
              <a:rPr lang="en-US" altLang="zh-CN" b="1" dirty="0" smtClean="0">
                <a:latin typeface="Arial" panose="020B0604020202020204" pitchFamily="34" charset="0"/>
              </a:rPr>
              <a:t>→</a:t>
            </a:r>
            <a:r>
              <a:rPr lang="en-US" altLang="zh-CN" sz="2600" dirty="0" smtClean="0">
                <a:latin typeface="Times New Roman" panose="02020603050405020304" pitchFamily="18" charset="0"/>
                <a:cs typeface="Times New Roman" panose="02020603050405020304" pitchFamily="18" charset="0"/>
              </a:rPr>
              <a:t> </a:t>
            </a:r>
            <a:r>
              <a:rPr lang="en-US" altLang="zh-CN" sz="2600" i="1" dirty="0" smtClean="0">
                <a:latin typeface="Times New Roman" panose="02020603050405020304" pitchFamily="18" charset="0"/>
                <a:cs typeface="Times New Roman" panose="02020603050405020304" pitchFamily="18" charset="0"/>
              </a:rPr>
              <a:t>COLOR </a:t>
            </a:r>
            <a:r>
              <a:rPr lang="en-US" altLang="zh-CN" sz="2600" dirty="0" smtClean="0">
                <a:latin typeface="Times New Roman" panose="02020603050405020304" pitchFamily="18" charset="0"/>
                <a:cs typeface="Times New Roman" panose="02020603050405020304" pitchFamily="18" charset="0"/>
              </a:rPr>
              <a:t>(</a:t>
            </a:r>
            <a:r>
              <a:rPr lang="en-US" altLang="zh-CN" sz="2600" i="1" dirty="0" smtClean="0">
                <a:latin typeface="Times New Roman" panose="02020603050405020304" pitchFamily="18" charset="0"/>
                <a:cs typeface="Times New Roman" panose="02020603050405020304" pitchFamily="18" charset="0"/>
              </a:rPr>
              <a:t>x</a:t>
            </a:r>
            <a:r>
              <a:rPr lang="zh-CN" altLang="en-US" sz="2600" dirty="0" smtClean="0">
                <a:latin typeface="宋体" panose="02010600030101010101" pitchFamily="2" charset="-122"/>
              </a:rPr>
              <a:t>，</a:t>
            </a:r>
            <a:r>
              <a:rPr lang="en-US" altLang="zh-CN" sz="2600" i="1" dirty="0" smtClean="0">
                <a:latin typeface="Times New Roman" panose="02020603050405020304" pitchFamily="18" charset="0"/>
                <a:cs typeface="Times New Roman" panose="02020603050405020304" pitchFamily="18" charset="0"/>
              </a:rPr>
              <a:t>GRAY</a:t>
            </a:r>
            <a:r>
              <a:rPr lang="en-US" altLang="zh-CN" sz="2600" dirty="0" smtClean="0">
                <a:latin typeface="Times New Roman" panose="02020603050405020304" pitchFamily="18" charset="0"/>
                <a:cs typeface="Times New Roman" panose="02020603050405020304" pitchFamily="18" charset="0"/>
              </a:rPr>
              <a:t>)]</a:t>
            </a:r>
            <a:endParaRPr lang="en-US" altLang="zh-CN" sz="2600" dirty="0">
              <a:latin typeface="Times New Roman" panose="02020603050405020304" pitchFamily="18" charset="0"/>
              <a:ea typeface="Times New Roman" panose="02020603050405020304" pitchFamily="18" charset="0"/>
            </a:endParaRPr>
          </a:p>
        </p:txBody>
      </p:sp>
      <p:graphicFrame>
        <p:nvGraphicFramePr>
          <p:cNvPr id="3075" name="Object 6"/>
          <p:cNvGraphicFramePr/>
          <p:nvPr>
            <p:extLst>
              <p:ext uri="{D42A27DB-BD31-4B8C-83A1-F6EECF244321}">
                <p14:modId xmlns:p14="http://schemas.microsoft.com/office/powerpoint/2010/main" val="3181337418"/>
              </p:ext>
            </p:extLst>
          </p:nvPr>
        </p:nvGraphicFramePr>
        <p:xfrm>
          <a:off x="2927648" y="4160332"/>
          <a:ext cx="500063" cy="381000"/>
        </p:xfrm>
        <a:graphic>
          <a:graphicData uri="http://schemas.openxmlformats.org/presentationml/2006/ole">
            <mc:AlternateContent xmlns:mc="http://schemas.openxmlformats.org/markup-compatibility/2006">
              <mc:Choice xmlns:v="urn:schemas-microsoft-com:vml" Requires="v">
                <p:oleObj spid="_x0000_s3195" r:id="rId5" imgW="152400" imgH="165100" progId="Equation.3">
                  <p:embed/>
                </p:oleObj>
              </mc:Choice>
              <mc:Fallback>
                <p:oleObj r:id="rId5" imgW="152400" imgH="165100" progId="Equation.3">
                  <p:embed/>
                  <p:pic>
                    <p:nvPicPr>
                      <p:cNvPr id="3075" name="Object 6"/>
                      <p:cNvPicPr/>
                      <p:nvPr/>
                    </p:nvPicPr>
                    <p:blipFill>
                      <a:blip r:embed="rId6"/>
                      <a:stretch>
                        <a:fillRect/>
                      </a:stretch>
                    </p:blipFill>
                    <p:spPr>
                      <a:xfrm>
                        <a:off x="2927648" y="4160332"/>
                        <a:ext cx="500063" cy="381000"/>
                      </a:xfrm>
                      <a:prstGeom prst="rect">
                        <a:avLst/>
                      </a:prstGeom>
                      <a:noFill/>
                      <a:ln w="38100">
                        <a:noFill/>
                        <a:miter/>
                      </a:ln>
                    </p:spPr>
                  </p:pic>
                </p:oleObj>
              </mc:Fallback>
            </mc:AlternateContent>
          </a:graphicData>
        </a:graphic>
      </p:graphicFrame>
      <p:sp>
        <p:nvSpPr>
          <p:cNvPr id="3082" name="Rectangle 9"/>
          <p:cNvSpPr/>
          <p:nvPr/>
        </p:nvSpPr>
        <p:spPr>
          <a:xfrm>
            <a:off x="6034088" y="3352800"/>
            <a:ext cx="9144000" cy="369332"/>
          </a:xfrm>
          <a:prstGeom prst="rect">
            <a:avLst/>
          </a:prstGeom>
          <a:noFill/>
          <a:ln w="9525">
            <a:noFill/>
          </a:ln>
        </p:spPr>
        <p:txBody>
          <a:bodyPr>
            <a:spAutoFit/>
          </a:bodyPr>
          <a:lstStyle/>
          <a:p>
            <a:endParaRPr lang="zh-CN" altLang="en-US" dirty="0">
              <a:latin typeface="Arial" panose="020B0604020202020204" pitchFamily="34" charset="0"/>
            </a:endParaRPr>
          </a:p>
        </p:txBody>
      </p:sp>
      <p:sp>
        <p:nvSpPr>
          <p:cNvPr id="3083" name="Text Box 7"/>
          <p:cNvSpPr txBox="1"/>
          <p:nvPr/>
        </p:nvSpPr>
        <p:spPr>
          <a:xfrm>
            <a:off x="568960" y="4541579"/>
            <a:ext cx="11450320" cy="461665"/>
          </a:xfrm>
          <a:prstGeom prst="rect">
            <a:avLst/>
          </a:prstGeom>
          <a:noFill/>
          <a:ln w="9525">
            <a:noFill/>
          </a:ln>
        </p:spPr>
        <p:txBody>
          <a:bodyPr wrap="square">
            <a:spAutoFit/>
          </a:bodyPr>
          <a:lstStyle/>
          <a:p>
            <a:pPr>
              <a:spcBef>
                <a:spcPct val="50000"/>
              </a:spcBef>
            </a:pPr>
            <a:r>
              <a:rPr lang="zh-CN" altLang="en-US" sz="2400" b="1" dirty="0">
                <a:latin typeface="宋体" panose="02010600030101010101" pitchFamily="2" charset="-122"/>
              </a:rPr>
              <a:t>（</a:t>
            </a:r>
            <a:r>
              <a:rPr lang="en-US" altLang="zh-CN" sz="2400" b="1" dirty="0">
                <a:latin typeface="Times New Roman" panose="02020603050405020304" pitchFamily="18" charset="0"/>
                <a:cs typeface="Times New Roman" panose="02020603050405020304" pitchFamily="18" charset="0"/>
              </a:rPr>
              <a:t>2</a:t>
            </a:r>
            <a:r>
              <a:rPr lang="zh-CN" altLang="en-US" sz="2400" b="1" dirty="0">
                <a:latin typeface="宋体" panose="02010600030101010101" pitchFamily="2" charset="-122"/>
              </a:rPr>
              <a:t>）存在量词（</a:t>
            </a:r>
            <a:r>
              <a:rPr lang="en-US" altLang="zh-CN" sz="2400" b="1" dirty="0">
                <a:latin typeface="Times New Roman" panose="02020603050405020304" pitchFamily="18" charset="0"/>
                <a:cs typeface="Times New Roman" panose="02020603050405020304" pitchFamily="18" charset="0"/>
              </a:rPr>
              <a:t>existential quantifier</a:t>
            </a:r>
            <a:r>
              <a:rPr lang="zh-CN" altLang="en-US" sz="2400" b="1" dirty="0">
                <a:latin typeface="宋体" panose="02010600030101010101" pitchFamily="2" charset="-122"/>
              </a:rPr>
              <a:t>）（  </a:t>
            </a:r>
            <a:r>
              <a:rPr lang="en-US" altLang="zh-CN" sz="2400" b="1" i="1" dirty="0">
                <a:latin typeface="Times New Roman" panose="02020603050405020304" pitchFamily="18" charset="0"/>
                <a:cs typeface="Times New Roman" panose="02020603050405020304" pitchFamily="18" charset="0"/>
              </a:rPr>
              <a:t>x</a:t>
            </a:r>
            <a:r>
              <a:rPr lang="zh-CN" altLang="en-US" sz="2400" b="1" dirty="0">
                <a:latin typeface="宋体" panose="02010600030101010101" pitchFamily="2" charset="-122"/>
              </a:rPr>
              <a:t>）：</a:t>
            </a:r>
            <a:r>
              <a:rPr lang="zh-CN" altLang="en-US" sz="2400" dirty="0">
                <a:latin typeface="Times New Roman" panose="02020603050405020304" pitchFamily="18" charset="0"/>
              </a:rPr>
              <a:t>“</a:t>
            </a:r>
            <a:r>
              <a:rPr lang="zh-CN" altLang="en-US" sz="2400" dirty="0">
                <a:latin typeface="宋体" panose="02010600030101010101" pitchFamily="2" charset="-122"/>
              </a:rPr>
              <a:t>在个体域中存在个体</a:t>
            </a:r>
            <a:r>
              <a:rPr lang="zh-CN" altLang="en-US" sz="2400" b="1" dirty="0">
                <a:latin typeface="宋体" panose="02010600030101010101" pitchFamily="2" charset="-122"/>
              </a:rPr>
              <a:t> </a:t>
            </a:r>
            <a:r>
              <a:rPr lang="en-US" altLang="zh-CN" sz="2400" b="1" i="1" dirty="0">
                <a:latin typeface="Times New Roman" panose="02020603050405020304" pitchFamily="18" charset="0"/>
                <a:cs typeface="Times New Roman" panose="02020603050405020304" pitchFamily="18" charset="0"/>
              </a:rPr>
              <a:t>x</a:t>
            </a:r>
            <a:r>
              <a:rPr lang="en-US" altLang="zh-CN" sz="2400" b="1" dirty="0">
                <a:latin typeface="Times New Roman" panose="02020603050405020304" pitchFamily="18" charset="0"/>
                <a:cs typeface="Times New Roman" panose="02020603050405020304" pitchFamily="18" charset="0"/>
              </a:rPr>
              <a:t> </a:t>
            </a:r>
            <a:r>
              <a:rPr lang="en-US" altLang="zh-CN" sz="2400" b="1" dirty="0">
                <a:latin typeface="Times New Roman" panose="02020603050405020304" pitchFamily="18" charset="0"/>
              </a:rPr>
              <a:t>”</a:t>
            </a:r>
            <a:r>
              <a:rPr lang="zh-CN" altLang="en-US" sz="2400" b="1" dirty="0">
                <a:latin typeface="宋体" panose="02010600030101010101" pitchFamily="2" charset="-122"/>
              </a:rPr>
              <a:t>。</a:t>
            </a:r>
            <a:r>
              <a:rPr lang="zh-CN" altLang="en-US" sz="2400" b="1" dirty="0"/>
              <a:t> </a:t>
            </a:r>
          </a:p>
        </p:txBody>
      </p:sp>
      <p:graphicFrame>
        <p:nvGraphicFramePr>
          <p:cNvPr id="3076" name="Object 8"/>
          <p:cNvGraphicFramePr/>
          <p:nvPr>
            <p:extLst>
              <p:ext uri="{D42A27DB-BD31-4B8C-83A1-F6EECF244321}">
                <p14:modId xmlns:p14="http://schemas.microsoft.com/office/powerpoint/2010/main" val="2213019173"/>
              </p:ext>
            </p:extLst>
          </p:nvPr>
        </p:nvGraphicFramePr>
        <p:xfrm>
          <a:off x="6262835" y="4629528"/>
          <a:ext cx="361101" cy="349652"/>
        </p:xfrm>
        <a:graphic>
          <a:graphicData uri="http://schemas.openxmlformats.org/presentationml/2006/ole">
            <mc:AlternateContent xmlns:mc="http://schemas.openxmlformats.org/markup-compatibility/2006">
              <mc:Choice xmlns:v="urn:schemas-microsoft-com:vml" Requires="v">
                <p:oleObj spid="_x0000_s3196" r:id="rId7" imgW="127000" imgH="152400" progId="Equation.DSMT4">
                  <p:embed/>
                </p:oleObj>
              </mc:Choice>
              <mc:Fallback>
                <p:oleObj r:id="rId7" imgW="127000" imgH="152400" progId="Equation.DSMT4">
                  <p:embed/>
                  <p:pic>
                    <p:nvPicPr>
                      <p:cNvPr id="3076" name="Object 8"/>
                      <p:cNvPicPr/>
                      <p:nvPr/>
                    </p:nvPicPr>
                    <p:blipFill>
                      <a:blip r:embed="rId8"/>
                      <a:stretch>
                        <a:fillRect/>
                      </a:stretch>
                    </p:blipFill>
                    <p:spPr>
                      <a:xfrm>
                        <a:off x="6262835" y="4629528"/>
                        <a:ext cx="361101" cy="349652"/>
                      </a:xfrm>
                      <a:prstGeom prst="rect">
                        <a:avLst/>
                      </a:prstGeom>
                      <a:noFill/>
                      <a:ln w="38100">
                        <a:noFill/>
                        <a:miter/>
                      </a:ln>
                    </p:spPr>
                  </p:pic>
                </p:oleObj>
              </mc:Fallback>
            </mc:AlternateContent>
          </a:graphicData>
        </a:graphic>
      </p:graphicFrame>
      <p:sp>
        <p:nvSpPr>
          <p:cNvPr id="3084" name="Text Box 10"/>
          <p:cNvSpPr txBox="1"/>
          <p:nvPr/>
        </p:nvSpPr>
        <p:spPr>
          <a:xfrm>
            <a:off x="1046481" y="5175250"/>
            <a:ext cx="10088878" cy="1093788"/>
          </a:xfrm>
          <a:prstGeom prst="rect">
            <a:avLst/>
          </a:prstGeom>
          <a:solidFill>
            <a:srgbClr val="FFFFFF"/>
          </a:solidFill>
          <a:ln w="9525" cap="flat" cmpd="sng">
            <a:solidFill>
              <a:srgbClr val="808080"/>
            </a:solidFill>
            <a:prstDash val="solid"/>
            <a:miter/>
            <a:headEnd type="none" w="med" len="med"/>
            <a:tailEnd type="none" w="med" len="med"/>
          </a:ln>
        </p:spPr>
        <p:txBody>
          <a:bodyPr wrap="square">
            <a:spAutoFit/>
          </a:bodyPr>
          <a:lstStyle/>
          <a:p>
            <a:pPr algn="just">
              <a:spcBef>
                <a:spcPct val="50000"/>
              </a:spcBef>
            </a:pPr>
            <a:r>
              <a:rPr lang="en-US" altLang="zh-CN" sz="2600" dirty="0">
                <a:latin typeface="Times New Roman" panose="02020603050405020304" pitchFamily="18" charset="0"/>
              </a:rPr>
              <a:t>“1</a:t>
            </a:r>
            <a:r>
              <a:rPr lang="zh-CN" altLang="en-US" sz="2600" dirty="0">
                <a:latin typeface="Times New Roman" panose="02020603050405020304" pitchFamily="18" charset="0"/>
              </a:rPr>
              <a:t>号房间有个物体</a:t>
            </a:r>
            <a:r>
              <a:rPr lang="zh-CN" altLang="en-US" sz="2600" dirty="0" smtClean="0">
                <a:latin typeface="Times New Roman" panose="02020603050405020304" pitchFamily="18" charset="0"/>
              </a:rPr>
              <a:t>”：</a:t>
            </a:r>
          </a:p>
          <a:p>
            <a:pPr algn="ctr">
              <a:spcBef>
                <a:spcPct val="50000"/>
              </a:spcBef>
            </a:pPr>
            <a:r>
              <a:rPr lang="zh-CN" altLang="en-US" sz="2600" dirty="0" smtClean="0">
                <a:latin typeface="Times New Roman" panose="02020603050405020304" pitchFamily="18" charset="0"/>
              </a:rPr>
              <a:t>   （   </a:t>
            </a:r>
            <a:r>
              <a:rPr lang="en-US" altLang="zh-CN" sz="2600" i="1" dirty="0" smtClean="0">
                <a:latin typeface="Times New Roman" panose="02020603050405020304" pitchFamily="18" charset="0"/>
              </a:rPr>
              <a:t>x</a:t>
            </a:r>
            <a:r>
              <a:rPr lang="zh-CN" altLang="en-US" sz="2600" dirty="0" smtClean="0">
                <a:latin typeface="Times New Roman" panose="02020603050405020304" pitchFamily="18" charset="0"/>
              </a:rPr>
              <a:t>）</a:t>
            </a:r>
            <a:r>
              <a:rPr lang="en-US" altLang="zh-CN" sz="2600" i="1" dirty="0" smtClean="0">
                <a:latin typeface="Times New Roman" panose="02020603050405020304" pitchFamily="18" charset="0"/>
              </a:rPr>
              <a:t>INROOM</a:t>
            </a:r>
            <a:r>
              <a:rPr lang="zh-CN" altLang="en-US" sz="2600" dirty="0" smtClean="0">
                <a:latin typeface="Times New Roman" panose="02020603050405020304" pitchFamily="18" charset="0"/>
              </a:rPr>
              <a:t>（</a:t>
            </a:r>
            <a:r>
              <a:rPr lang="en-US" altLang="zh-CN" sz="2600" i="1" dirty="0" smtClean="0">
                <a:latin typeface="Times New Roman" panose="02020603050405020304" pitchFamily="18" charset="0"/>
              </a:rPr>
              <a:t>x</a:t>
            </a:r>
            <a:r>
              <a:rPr lang="zh-CN" altLang="en-US" sz="2600" dirty="0" smtClean="0">
                <a:latin typeface="Times New Roman" panose="02020603050405020304" pitchFamily="18" charset="0"/>
              </a:rPr>
              <a:t>，</a:t>
            </a:r>
            <a:r>
              <a:rPr lang="en-US" altLang="zh-CN" sz="2600" i="1" dirty="0" smtClean="0">
                <a:latin typeface="Times New Roman" panose="02020603050405020304" pitchFamily="18" charset="0"/>
              </a:rPr>
              <a:t>r</a:t>
            </a:r>
            <a:r>
              <a:rPr lang="en-US" altLang="zh-CN" sz="2600" dirty="0" smtClean="0">
                <a:latin typeface="Times New Roman" panose="02020603050405020304" pitchFamily="18" charset="0"/>
              </a:rPr>
              <a:t>1</a:t>
            </a:r>
            <a:r>
              <a:rPr lang="zh-CN" altLang="en-US" sz="2600" dirty="0" smtClean="0">
                <a:latin typeface="Times New Roman" panose="02020603050405020304" pitchFamily="18" charset="0"/>
              </a:rPr>
              <a:t>）</a:t>
            </a:r>
            <a:endParaRPr lang="zh-CN" altLang="en-US" sz="2600" dirty="0">
              <a:latin typeface="Times New Roman" panose="02020603050405020304" pitchFamily="18" charset="0"/>
            </a:endParaRPr>
          </a:p>
        </p:txBody>
      </p:sp>
      <p:graphicFrame>
        <p:nvGraphicFramePr>
          <p:cNvPr id="3077" name="Object 11"/>
          <p:cNvGraphicFramePr/>
          <p:nvPr>
            <p:extLst>
              <p:ext uri="{D42A27DB-BD31-4B8C-83A1-F6EECF244321}">
                <p14:modId xmlns:p14="http://schemas.microsoft.com/office/powerpoint/2010/main" val="2014042116"/>
              </p:ext>
            </p:extLst>
          </p:nvPr>
        </p:nvGraphicFramePr>
        <p:xfrm>
          <a:off x="4646498" y="5884864"/>
          <a:ext cx="276225" cy="339725"/>
        </p:xfrm>
        <a:graphic>
          <a:graphicData uri="http://schemas.openxmlformats.org/presentationml/2006/ole">
            <mc:AlternateContent xmlns:mc="http://schemas.openxmlformats.org/markup-compatibility/2006">
              <mc:Choice xmlns:v="urn:schemas-microsoft-com:vml" Requires="v">
                <p:oleObj spid="_x0000_s3197" r:id="rId9" imgW="127000" imgH="152400" progId="Equation.DSMT4">
                  <p:embed/>
                </p:oleObj>
              </mc:Choice>
              <mc:Fallback>
                <p:oleObj r:id="rId9" imgW="127000" imgH="152400" progId="Equation.DSMT4">
                  <p:embed/>
                  <p:pic>
                    <p:nvPicPr>
                      <p:cNvPr id="3077" name="Object 11"/>
                      <p:cNvPicPr/>
                      <p:nvPr/>
                    </p:nvPicPr>
                    <p:blipFill>
                      <a:blip r:embed="rId8"/>
                      <a:stretch>
                        <a:fillRect/>
                      </a:stretch>
                    </p:blipFill>
                    <p:spPr>
                      <a:xfrm>
                        <a:off x="4646498" y="5884864"/>
                        <a:ext cx="276225" cy="339725"/>
                      </a:xfrm>
                      <a:prstGeom prst="rect">
                        <a:avLst/>
                      </a:prstGeom>
                      <a:noFill/>
                      <a:ln w="38100">
                        <a:noFill/>
                        <a:miter/>
                      </a:ln>
                    </p:spPr>
                  </p:pic>
                </p:oleObj>
              </mc:Fallback>
            </mc:AlternateContent>
          </a:graphicData>
        </a:graphic>
      </p:graphicFrame>
    </p:spTree>
    <p:extLst>
      <p:ext uri="{BB962C8B-B14F-4D97-AF65-F5344CB8AC3E}">
        <p14:creationId xmlns:p14="http://schemas.microsoft.com/office/powerpoint/2010/main" val="33925997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日期占位符 1"/>
          <p:cNvSpPr>
            <a:spLocks noGrp="1"/>
          </p:cNvSpPr>
          <p:nvPr>
            <p:ph type="dt" sz="half" idx="10"/>
          </p:nvPr>
        </p:nvSpPr>
        <p:spPr/>
        <p:txBody>
          <a:bodyPr/>
          <a:lstStyle/>
          <a:p>
            <a:pPr>
              <a:defRPr/>
            </a:pPr>
            <a:fld id="{0C66A7DB-84B3-4C37-97C1-00E67916F2D8}" type="datetime1">
              <a:rPr lang="zh-CN" altLang="en-US"/>
              <a:pPr>
                <a:defRPr/>
              </a:pPr>
              <a:t>2019/9/18</a:t>
            </a:fld>
            <a:endParaRPr lang="en-US" altLang="zh-CN"/>
          </a:p>
        </p:txBody>
      </p:sp>
      <p:sp>
        <p:nvSpPr>
          <p:cNvPr id="84995"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9902517D-847C-4F8E-97EB-670CC3EE7030}" type="slidenum">
              <a:rPr kumimoji="0" lang="en-US" altLang="zh-CN" sz="1400">
                <a:latin typeface="Tahoma" panose="020B0604030504040204" pitchFamily="34" charset="0"/>
                <a:ea typeface="宋体" panose="02010600030101010101" pitchFamily="2" charset="-122"/>
              </a:rPr>
              <a:pPr>
                <a:spcBef>
                  <a:spcPct val="0"/>
                </a:spcBef>
                <a:buClrTx/>
                <a:buSzTx/>
                <a:buFontTx/>
                <a:buNone/>
              </a:pPr>
              <a:t>100</a:t>
            </a:fld>
            <a:endParaRPr kumimoji="0" lang="en-US" altLang="zh-CN" sz="1400">
              <a:latin typeface="Tahoma" panose="020B0604030504040204" pitchFamily="34" charset="0"/>
              <a:ea typeface="宋体" panose="02010600030101010101" pitchFamily="2" charset="-122"/>
            </a:endParaRPr>
          </a:p>
        </p:txBody>
      </p:sp>
      <p:sp>
        <p:nvSpPr>
          <p:cNvPr id="84996" name="Text Box 1026"/>
          <p:cNvSpPr txBox="1">
            <a:spLocks noChangeArrowheads="1"/>
          </p:cNvSpPr>
          <p:nvPr/>
        </p:nvSpPr>
        <p:spPr bwMode="auto">
          <a:xfrm>
            <a:off x="2057400" y="2057400"/>
            <a:ext cx="1790700" cy="23558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400">
                <a:latin typeface="Times New Roman" panose="02020603050405020304" pitchFamily="18" charset="0"/>
                <a:ea typeface="宋体" panose="02010600030101010101" pitchFamily="2" charset="-122"/>
              </a:rPr>
              <a:t>例：</a:t>
            </a:r>
          </a:p>
          <a:p>
            <a:pPr eaLnBrk="1" hangingPunct="1">
              <a:spcBef>
                <a:spcPct val="0"/>
              </a:spcBef>
              <a:buClrTx/>
              <a:buSzTx/>
              <a:buFontTx/>
              <a:buNone/>
            </a:pPr>
            <a:r>
              <a:rPr lang="zh-CN" altLang="en-US" sz="2400">
                <a:latin typeface="Times New Roman" panose="02020603050405020304" pitchFamily="18" charset="0"/>
                <a:ea typeface="宋体" panose="02010600030101010101" pitchFamily="2" charset="-122"/>
              </a:rPr>
              <a:t>事实：</a:t>
            </a:r>
            <a:r>
              <a:rPr lang="en-US" altLang="zh-CN" sz="2400">
                <a:latin typeface="Times New Roman" panose="02020603050405020304" pitchFamily="18" charset="0"/>
                <a:ea typeface="宋体" panose="02010600030101010101" pitchFamily="2" charset="-122"/>
              </a:rPr>
              <a:t>A </a:t>
            </a:r>
            <a:r>
              <a:rPr lang="en-US" altLang="zh-CN" sz="2000">
                <a:latin typeface="Times New Roman" panose="02020603050405020304" pitchFamily="18" charset="0"/>
                <a:ea typeface="宋体" panose="02010600030101010101" pitchFamily="2" charset="-122"/>
                <a:sym typeface="Symbol" panose="05050102010706020507" pitchFamily="18" charset="2"/>
              </a:rPr>
              <a:t> B</a:t>
            </a:r>
          </a:p>
          <a:p>
            <a:pPr eaLnBrk="1" hangingPunct="1">
              <a:spcBef>
                <a:spcPct val="0"/>
              </a:spcBef>
              <a:buClrTx/>
              <a:buSzTx/>
              <a:buFontTx/>
              <a:buNone/>
            </a:pPr>
            <a:r>
              <a:rPr lang="zh-CN" altLang="en-US" sz="2000">
                <a:latin typeface="Times New Roman" panose="02020603050405020304" pitchFamily="18" charset="0"/>
                <a:ea typeface="宋体" panose="02010600030101010101" pitchFamily="2" charset="-122"/>
                <a:sym typeface="Symbol" panose="05050102010706020507" pitchFamily="18" charset="2"/>
              </a:rPr>
              <a:t>规则集：</a:t>
            </a:r>
          </a:p>
          <a:p>
            <a:pPr eaLnBrk="1" hangingPunct="1">
              <a:spcBef>
                <a:spcPct val="0"/>
              </a:spcBef>
              <a:buClrTx/>
              <a:buSzTx/>
              <a:buFontTx/>
              <a:buNone/>
            </a:pPr>
            <a:r>
              <a:rPr lang="zh-CN" altLang="en-US" sz="2000">
                <a:latin typeface="Times New Roman" panose="02020603050405020304" pitchFamily="18" charset="0"/>
                <a:ea typeface="宋体" panose="02010600030101010101" pitchFamily="2" charset="-122"/>
                <a:sym typeface="Symbol" panose="05050102010706020507" pitchFamily="18" charset="2"/>
              </a:rPr>
              <a:t>    </a:t>
            </a:r>
            <a:r>
              <a:rPr lang="en-US" altLang="zh-CN" sz="2000">
                <a:latin typeface="Times New Roman" panose="02020603050405020304" pitchFamily="18" charset="0"/>
                <a:ea typeface="宋体" panose="02010600030101010101" pitchFamily="2" charset="-122"/>
                <a:sym typeface="Symbol" panose="05050102010706020507" pitchFamily="18" charset="2"/>
              </a:rPr>
              <a:t>A  C  D</a:t>
            </a:r>
          </a:p>
          <a:p>
            <a:pPr eaLnBrk="1" hangingPunct="1">
              <a:spcBef>
                <a:spcPct val="0"/>
              </a:spcBef>
              <a:buClrTx/>
              <a:buSzTx/>
              <a:buFontTx/>
              <a:buNone/>
            </a:pPr>
            <a:r>
              <a:rPr lang="en-US" altLang="zh-CN" sz="2000">
                <a:latin typeface="Times New Roman" panose="02020603050405020304" pitchFamily="18" charset="0"/>
                <a:ea typeface="宋体" panose="02010600030101010101" pitchFamily="2" charset="-122"/>
                <a:sym typeface="Symbol" panose="05050102010706020507" pitchFamily="18" charset="2"/>
              </a:rPr>
              <a:t>    B  E  G</a:t>
            </a:r>
          </a:p>
          <a:p>
            <a:pPr eaLnBrk="1" hangingPunct="1">
              <a:spcBef>
                <a:spcPct val="0"/>
              </a:spcBef>
              <a:buClrTx/>
              <a:buSzTx/>
              <a:buFontTx/>
              <a:buNone/>
            </a:pPr>
            <a:r>
              <a:rPr lang="zh-CN" altLang="en-US" sz="2000">
                <a:latin typeface="Times New Roman" panose="02020603050405020304" pitchFamily="18" charset="0"/>
                <a:ea typeface="宋体" panose="02010600030101010101" pitchFamily="2" charset="-122"/>
                <a:sym typeface="Symbol" panose="05050102010706020507" pitchFamily="18" charset="2"/>
              </a:rPr>
              <a:t>目标公式：</a:t>
            </a:r>
          </a:p>
          <a:p>
            <a:pPr eaLnBrk="1" hangingPunct="1">
              <a:spcBef>
                <a:spcPct val="0"/>
              </a:spcBef>
              <a:buClrTx/>
              <a:buSzTx/>
              <a:buFontTx/>
              <a:buNone/>
            </a:pPr>
            <a:r>
              <a:rPr lang="zh-CN" altLang="en-US" sz="2000">
                <a:latin typeface="Times New Roman" panose="02020603050405020304" pitchFamily="18" charset="0"/>
                <a:ea typeface="宋体" panose="02010600030101010101" pitchFamily="2" charset="-122"/>
                <a:sym typeface="Symbol" panose="05050102010706020507" pitchFamily="18" charset="2"/>
              </a:rPr>
              <a:t>    </a:t>
            </a:r>
            <a:r>
              <a:rPr lang="en-US" altLang="zh-CN" sz="2000">
                <a:latin typeface="Times New Roman" panose="02020603050405020304" pitchFamily="18" charset="0"/>
                <a:ea typeface="宋体" panose="02010600030101010101" pitchFamily="2" charset="-122"/>
                <a:sym typeface="Symbol" panose="05050102010706020507" pitchFamily="18" charset="2"/>
              </a:rPr>
              <a:t>C   G</a:t>
            </a:r>
          </a:p>
        </p:txBody>
      </p:sp>
      <p:sp>
        <p:nvSpPr>
          <p:cNvPr id="79875" name="Text Box 1027"/>
          <p:cNvSpPr txBox="1">
            <a:spLocks noChangeArrowheads="1"/>
          </p:cNvSpPr>
          <p:nvPr/>
        </p:nvSpPr>
        <p:spPr bwMode="auto">
          <a:xfrm>
            <a:off x="6515100" y="5400676"/>
            <a:ext cx="877888" cy="4667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2400">
                <a:latin typeface="Times New Roman" panose="02020603050405020304" pitchFamily="18" charset="0"/>
                <a:ea typeface="宋体" panose="02010600030101010101" pitchFamily="2" charset="-122"/>
              </a:rPr>
              <a:t>A</a:t>
            </a:r>
            <a:r>
              <a:rPr lang="en-US" altLang="zh-CN" sz="2400">
                <a:latin typeface="Times New Roman" panose="02020603050405020304" pitchFamily="18" charset="0"/>
                <a:ea typeface="宋体" panose="02010600030101010101" pitchFamily="2" charset="-122"/>
                <a:sym typeface="Symbol" panose="05050102010706020507" pitchFamily="18" charset="2"/>
              </a:rPr>
              <a:t> B</a:t>
            </a:r>
            <a:endParaRPr lang="en-US" altLang="zh-CN" sz="2000">
              <a:latin typeface="Times New Roman" panose="02020603050405020304" pitchFamily="18" charset="0"/>
              <a:ea typeface="宋体" panose="02010600030101010101" pitchFamily="2" charset="-122"/>
              <a:sym typeface="Symbol" panose="05050102010706020507" pitchFamily="18" charset="2"/>
            </a:endParaRPr>
          </a:p>
        </p:txBody>
      </p:sp>
      <p:sp>
        <p:nvSpPr>
          <p:cNvPr id="79876" name="Text Box 1028"/>
          <p:cNvSpPr txBox="1">
            <a:spLocks noChangeArrowheads="1"/>
          </p:cNvSpPr>
          <p:nvPr/>
        </p:nvSpPr>
        <p:spPr bwMode="auto">
          <a:xfrm>
            <a:off x="5907089" y="4486276"/>
            <a:ext cx="414337" cy="4667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2400">
                <a:latin typeface="Times New Roman" panose="02020603050405020304" pitchFamily="18" charset="0"/>
                <a:ea typeface="宋体" panose="02010600030101010101" pitchFamily="2" charset="-122"/>
              </a:rPr>
              <a:t>A</a:t>
            </a:r>
            <a:endParaRPr lang="en-US" altLang="zh-CN" sz="2000">
              <a:latin typeface="Times New Roman" panose="02020603050405020304" pitchFamily="18" charset="0"/>
              <a:ea typeface="宋体" panose="02010600030101010101" pitchFamily="2" charset="-122"/>
              <a:sym typeface="Symbol" panose="05050102010706020507" pitchFamily="18" charset="2"/>
            </a:endParaRPr>
          </a:p>
        </p:txBody>
      </p:sp>
      <p:sp>
        <p:nvSpPr>
          <p:cNvPr id="79877" name="Text Box 1029"/>
          <p:cNvSpPr txBox="1">
            <a:spLocks noChangeArrowheads="1"/>
          </p:cNvSpPr>
          <p:nvPr/>
        </p:nvSpPr>
        <p:spPr bwMode="auto">
          <a:xfrm>
            <a:off x="7604126" y="4486276"/>
            <a:ext cx="396875" cy="4667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2400">
                <a:latin typeface="Times New Roman" panose="02020603050405020304" pitchFamily="18" charset="0"/>
                <a:ea typeface="宋体" panose="02010600030101010101" pitchFamily="2" charset="-122"/>
                <a:sym typeface="Symbol" panose="05050102010706020507" pitchFamily="18" charset="2"/>
              </a:rPr>
              <a:t>B</a:t>
            </a:r>
            <a:endParaRPr lang="en-US" altLang="zh-CN" sz="2000">
              <a:latin typeface="Times New Roman" panose="02020603050405020304" pitchFamily="18" charset="0"/>
              <a:ea typeface="宋体" panose="02010600030101010101" pitchFamily="2" charset="-122"/>
              <a:sym typeface="Symbol" panose="05050102010706020507" pitchFamily="18" charset="2"/>
            </a:endParaRPr>
          </a:p>
        </p:txBody>
      </p:sp>
      <p:sp>
        <p:nvSpPr>
          <p:cNvPr id="79878" name="Line 1030"/>
          <p:cNvSpPr>
            <a:spLocks noChangeShapeType="1"/>
          </p:cNvSpPr>
          <p:nvPr/>
        </p:nvSpPr>
        <p:spPr bwMode="auto">
          <a:xfrm flipV="1">
            <a:off x="7010400" y="4943475"/>
            <a:ext cx="76200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9879" name="Line 1031"/>
          <p:cNvSpPr>
            <a:spLocks noChangeShapeType="1"/>
          </p:cNvSpPr>
          <p:nvPr/>
        </p:nvSpPr>
        <p:spPr bwMode="auto">
          <a:xfrm flipH="1" flipV="1">
            <a:off x="6096000" y="4943475"/>
            <a:ext cx="91440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9880" name="Freeform 1032"/>
          <p:cNvSpPr>
            <a:spLocks/>
          </p:cNvSpPr>
          <p:nvPr/>
        </p:nvSpPr>
        <p:spPr bwMode="auto">
          <a:xfrm>
            <a:off x="6629400" y="5095875"/>
            <a:ext cx="685800" cy="152400"/>
          </a:xfrm>
          <a:custGeom>
            <a:avLst/>
            <a:gdLst>
              <a:gd name="T0" fmla="*/ 0 w 432"/>
              <a:gd name="T1" fmla="*/ 2147483646 h 96"/>
              <a:gd name="T2" fmla="*/ 2147483646 w 432"/>
              <a:gd name="T3" fmla="*/ 0 h 96"/>
              <a:gd name="T4" fmla="*/ 2147483646 w 432"/>
              <a:gd name="T5" fmla="*/ 0 h 96"/>
              <a:gd name="T6" fmla="*/ 2147483646 w 432"/>
              <a:gd name="T7" fmla="*/ 2147483646 h 96"/>
              <a:gd name="T8" fmla="*/ 0 60000 65536"/>
              <a:gd name="T9" fmla="*/ 0 60000 65536"/>
              <a:gd name="T10" fmla="*/ 0 60000 65536"/>
              <a:gd name="T11" fmla="*/ 0 60000 65536"/>
              <a:gd name="T12" fmla="*/ 0 w 432"/>
              <a:gd name="T13" fmla="*/ 0 h 96"/>
              <a:gd name="T14" fmla="*/ 432 w 432"/>
              <a:gd name="T15" fmla="*/ 96 h 96"/>
            </a:gdLst>
            <a:ahLst/>
            <a:cxnLst>
              <a:cxn ang="T8">
                <a:pos x="T0" y="T1"/>
              </a:cxn>
              <a:cxn ang="T9">
                <a:pos x="T2" y="T3"/>
              </a:cxn>
              <a:cxn ang="T10">
                <a:pos x="T4" y="T5"/>
              </a:cxn>
              <a:cxn ang="T11">
                <a:pos x="T6" y="T7"/>
              </a:cxn>
            </a:cxnLst>
            <a:rect l="T12" t="T13" r="T14" b="T15"/>
            <a:pathLst>
              <a:path w="432" h="96">
                <a:moveTo>
                  <a:pt x="0" y="96"/>
                </a:moveTo>
                <a:lnTo>
                  <a:pt x="96" y="0"/>
                </a:lnTo>
                <a:lnTo>
                  <a:pt x="288" y="0"/>
                </a:lnTo>
                <a:lnTo>
                  <a:pt x="432" y="48"/>
                </a:lnTo>
              </a:path>
            </a:pathLst>
          </a:custGeom>
          <a:noFill/>
          <a:ln w="9525"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79881" name="Text Box 1033"/>
          <p:cNvSpPr txBox="1">
            <a:spLocks noChangeArrowheads="1"/>
          </p:cNvSpPr>
          <p:nvPr/>
        </p:nvSpPr>
        <p:spPr bwMode="auto">
          <a:xfrm>
            <a:off x="5910264" y="3190876"/>
            <a:ext cx="414337" cy="4667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2400">
                <a:latin typeface="Times New Roman" panose="02020603050405020304" pitchFamily="18" charset="0"/>
                <a:ea typeface="宋体" panose="02010600030101010101" pitchFamily="2" charset="-122"/>
              </a:rPr>
              <a:t>A</a:t>
            </a:r>
            <a:endParaRPr lang="en-US" altLang="zh-CN" sz="2000">
              <a:latin typeface="Times New Roman" panose="02020603050405020304" pitchFamily="18" charset="0"/>
              <a:ea typeface="宋体" panose="02010600030101010101" pitchFamily="2" charset="-122"/>
              <a:sym typeface="Symbol" panose="05050102010706020507" pitchFamily="18" charset="2"/>
            </a:endParaRPr>
          </a:p>
        </p:txBody>
      </p:sp>
      <p:sp>
        <p:nvSpPr>
          <p:cNvPr id="79882" name="AutoShape 1034"/>
          <p:cNvSpPr>
            <a:spLocks noChangeArrowheads="1"/>
          </p:cNvSpPr>
          <p:nvPr/>
        </p:nvSpPr>
        <p:spPr bwMode="auto">
          <a:xfrm>
            <a:off x="6019800" y="3724275"/>
            <a:ext cx="228600" cy="762000"/>
          </a:xfrm>
          <a:prstGeom prst="upArrow">
            <a:avLst>
              <a:gd name="adj1" fmla="val 50000"/>
              <a:gd name="adj2" fmla="val 83333"/>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Wingdings" panose="05000000000000000000" pitchFamily="2" charset="2"/>
              <a:buChar char="n"/>
            </a:pPr>
            <a:endParaRPr lang="zh-CN" altLang="en-US" sz="2400">
              <a:latin typeface="Times New Roman" panose="02020603050405020304" pitchFamily="18" charset="0"/>
            </a:endParaRPr>
          </a:p>
        </p:txBody>
      </p:sp>
      <p:sp>
        <p:nvSpPr>
          <p:cNvPr id="79883" name="Text Box 1035"/>
          <p:cNvSpPr txBox="1">
            <a:spLocks noChangeArrowheads="1"/>
          </p:cNvSpPr>
          <p:nvPr/>
        </p:nvSpPr>
        <p:spPr bwMode="auto">
          <a:xfrm>
            <a:off x="5341939" y="2200276"/>
            <a:ext cx="396875" cy="4667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2400">
                <a:latin typeface="Times New Roman" panose="02020603050405020304" pitchFamily="18" charset="0"/>
                <a:ea typeface="宋体" panose="02010600030101010101" pitchFamily="2" charset="-122"/>
              </a:rPr>
              <a:t>C</a:t>
            </a:r>
            <a:endParaRPr lang="en-US" altLang="zh-CN" sz="2000">
              <a:latin typeface="Times New Roman" panose="02020603050405020304" pitchFamily="18" charset="0"/>
              <a:ea typeface="宋体" panose="02010600030101010101" pitchFamily="2" charset="-122"/>
              <a:sym typeface="Symbol" panose="05050102010706020507" pitchFamily="18" charset="2"/>
            </a:endParaRPr>
          </a:p>
        </p:txBody>
      </p:sp>
      <p:sp>
        <p:nvSpPr>
          <p:cNvPr id="79884" name="Text Box 1036"/>
          <p:cNvSpPr txBox="1">
            <a:spLocks noChangeArrowheads="1"/>
          </p:cNvSpPr>
          <p:nvPr/>
        </p:nvSpPr>
        <p:spPr bwMode="auto">
          <a:xfrm>
            <a:off x="6248400" y="2200276"/>
            <a:ext cx="414338" cy="4667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2400">
                <a:latin typeface="Times New Roman" panose="02020603050405020304" pitchFamily="18" charset="0"/>
                <a:ea typeface="宋体" panose="02010600030101010101" pitchFamily="2" charset="-122"/>
              </a:rPr>
              <a:t>D</a:t>
            </a:r>
            <a:endParaRPr lang="en-US" altLang="zh-CN" sz="2000">
              <a:latin typeface="Times New Roman" panose="02020603050405020304" pitchFamily="18" charset="0"/>
              <a:ea typeface="宋体" panose="02010600030101010101" pitchFamily="2" charset="-122"/>
              <a:sym typeface="Symbol" panose="05050102010706020507" pitchFamily="18" charset="2"/>
            </a:endParaRPr>
          </a:p>
        </p:txBody>
      </p:sp>
      <p:sp>
        <p:nvSpPr>
          <p:cNvPr id="79885" name="Line 1037"/>
          <p:cNvSpPr>
            <a:spLocks noChangeShapeType="1"/>
          </p:cNvSpPr>
          <p:nvPr/>
        </p:nvSpPr>
        <p:spPr bwMode="auto">
          <a:xfrm flipH="1" flipV="1">
            <a:off x="5562600" y="2657475"/>
            <a:ext cx="533400" cy="533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9886" name="Line 1038"/>
          <p:cNvSpPr>
            <a:spLocks noChangeShapeType="1"/>
          </p:cNvSpPr>
          <p:nvPr/>
        </p:nvSpPr>
        <p:spPr bwMode="auto">
          <a:xfrm flipV="1">
            <a:off x="6096000" y="2657475"/>
            <a:ext cx="381000" cy="533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9887" name="Text Box 1039"/>
          <p:cNvSpPr txBox="1">
            <a:spLocks noChangeArrowheads="1"/>
          </p:cNvSpPr>
          <p:nvPr/>
        </p:nvSpPr>
        <p:spPr bwMode="auto">
          <a:xfrm>
            <a:off x="7627939" y="3190876"/>
            <a:ext cx="396875" cy="4667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2400">
                <a:latin typeface="Times New Roman" panose="02020603050405020304" pitchFamily="18" charset="0"/>
                <a:ea typeface="宋体" panose="02010600030101010101" pitchFamily="2" charset="-122"/>
              </a:rPr>
              <a:t>B</a:t>
            </a:r>
            <a:endParaRPr lang="en-US" altLang="zh-CN" sz="2000">
              <a:latin typeface="Times New Roman" panose="02020603050405020304" pitchFamily="18" charset="0"/>
              <a:ea typeface="宋体" panose="02010600030101010101" pitchFamily="2" charset="-122"/>
              <a:sym typeface="Symbol" panose="05050102010706020507" pitchFamily="18" charset="2"/>
            </a:endParaRPr>
          </a:p>
        </p:txBody>
      </p:sp>
      <p:sp>
        <p:nvSpPr>
          <p:cNvPr id="79888" name="AutoShape 1040"/>
          <p:cNvSpPr>
            <a:spLocks noChangeArrowheads="1"/>
          </p:cNvSpPr>
          <p:nvPr/>
        </p:nvSpPr>
        <p:spPr bwMode="auto">
          <a:xfrm>
            <a:off x="7696200" y="3724275"/>
            <a:ext cx="228600" cy="762000"/>
          </a:xfrm>
          <a:prstGeom prst="upArrow">
            <a:avLst>
              <a:gd name="adj1" fmla="val 50000"/>
              <a:gd name="adj2" fmla="val 83333"/>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Wingdings" panose="05000000000000000000" pitchFamily="2" charset="2"/>
              <a:buChar char="n"/>
            </a:pPr>
            <a:endParaRPr lang="zh-CN" altLang="en-US" sz="2400">
              <a:latin typeface="Times New Roman" panose="02020603050405020304" pitchFamily="18" charset="0"/>
            </a:endParaRPr>
          </a:p>
        </p:txBody>
      </p:sp>
      <p:sp>
        <p:nvSpPr>
          <p:cNvPr id="79889" name="Text Box 1041"/>
          <p:cNvSpPr txBox="1">
            <a:spLocks noChangeArrowheads="1"/>
          </p:cNvSpPr>
          <p:nvPr/>
        </p:nvSpPr>
        <p:spPr bwMode="auto">
          <a:xfrm>
            <a:off x="7061201" y="2200276"/>
            <a:ext cx="379413" cy="4667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2400">
                <a:latin typeface="Times New Roman" panose="02020603050405020304" pitchFamily="18" charset="0"/>
                <a:ea typeface="宋体" panose="02010600030101010101" pitchFamily="2" charset="-122"/>
              </a:rPr>
              <a:t>E</a:t>
            </a:r>
            <a:endParaRPr lang="en-US" altLang="zh-CN" sz="2000">
              <a:latin typeface="Times New Roman" panose="02020603050405020304" pitchFamily="18" charset="0"/>
              <a:ea typeface="宋体" panose="02010600030101010101" pitchFamily="2" charset="-122"/>
              <a:sym typeface="Symbol" panose="05050102010706020507" pitchFamily="18" charset="2"/>
            </a:endParaRPr>
          </a:p>
        </p:txBody>
      </p:sp>
      <p:sp>
        <p:nvSpPr>
          <p:cNvPr id="79890" name="Text Box 1042"/>
          <p:cNvSpPr txBox="1">
            <a:spLocks noChangeArrowheads="1"/>
          </p:cNvSpPr>
          <p:nvPr/>
        </p:nvSpPr>
        <p:spPr bwMode="auto">
          <a:xfrm>
            <a:off x="7958139" y="2200276"/>
            <a:ext cx="414337" cy="4667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2400">
                <a:latin typeface="Times New Roman" panose="02020603050405020304" pitchFamily="18" charset="0"/>
                <a:ea typeface="宋体" panose="02010600030101010101" pitchFamily="2" charset="-122"/>
              </a:rPr>
              <a:t>G</a:t>
            </a:r>
            <a:endParaRPr lang="en-US" altLang="zh-CN" sz="2000">
              <a:latin typeface="Times New Roman" panose="02020603050405020304" pitchFamily="18" charset="0"/>
              <a:ea typeface="宋体" panose="02010600030101010101" pitchFamily="2" charset="-122"/>
              <a:sym typeface="Symbol" panose="05050102010706020507" pitchFamily="18" charset="2"/>
            </a:endParaRPr>
          </a:p>
        </p:txBody>
      </p:sp>
      <p:sp>
        <p:nvSpPr>
          <p:cNvPr id="79891" name="Line 1043"/>
          <p:cNvSpPr>
            <a:spLocks noChangeShapeType="1"/>
          </p:cNvSpPr>
          <p:nvPr/>
        </p:nvSpPr>
        <p:spPr bwMode="auto">
          <a:xfrm flipH="1" flipV="1">
            <a:off x="7272338" y="2657475"/>
            <a:ext cx="533400" cy="533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9892" name="Line 1044"/>
          <p:cNvSpPr>
            <a:spLocks noChangeShapeType="1"/>
          </p:cNvSpPr>
          <p:nvPr/>
        </p:nvSpPr>
        <p:spPr bwMode="auto">
          <a:xfrm flipV="1">
            <a:off x="7805738" y="2657475"/>
            <a:ext cx="381000" cy="533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9893" name="AutoShape 1045"/>
          <p:cNvSpPr>
            <a:spLocks noChangeArrowheads="1"/>
          </p:cNvSpPr>
          <p:nvPr/>
        </p:nvSpPr>
        <p:spPr bwMode="auto">
          <a:xfrm>
            <a:off x="5410200" y="1438275"/>
            <a:ext cx="228600" cy="762000"/>
          </a:xfrm>
          <a:prstGeom prst="upArrow">
            <a:avLst>
              <a:gd name="adj1" fmla="val 50000"/>
              <a:gd name="adj2" fmla="val 83333"/>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Wingdings" panose="05000000000000000000" pitchFamily="2" charset="2"/>
              <a:buChar char="n"/>
            </a:pPr>
            <a:endParaRPr lang="zh-CN" altLang="en-US" sz="2400">
              <a:latin typeface="Times New Roman" panose="02020603050405020304" pitchFamily="18" charset="0"/>
            </a:endParaRPr>
          </a:p>
        </p:txBody>
      </p:sp>
      <p:sp>
        <p:nvSpPr>
          <p:cNvPr id="79894" name="Text Box 1046"/>
          <p:cNvSpPr txBox="1">
            <a:spLocks noChangeArrowheads="1"/>
          </p:cNvSpPr>
          <p:nvPr/>
        </p:nvSpPr>
        <p:spPr bwMode="auto">
          <a:xfrm>
            <a:off x="5334001" y="981076"/>
            <a:ext cx="396875" cy="4667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2400">
                <a:latin typeface="Times New Roman" panose="02020603050405020304" pitchFamily="18" charset="0"/>
                <a:ea typeface="宋体" panose="02010600030101010101" pitchFamily="2" charset="-122"/>
              </a:rPr>
              <a:t>C</a:t>
            </a:r>
            <a:endParaRPr lang="en-US" altLang="zh-CN" sz="2000">
              <a:latin typeface="Times New Roman" panose="02020603050405020304" pitchFamily="18" charset="0"/>
              <a:ea typeface="宋体" panose="02010600030101010101" pitchFamily="2" charset="-122"/>
              <a:sym typeface="Symbol" panose="05050102010706020507" pitchFamily="18" charset="2"/>
            </a:endParaRPr>
          </a:p>
        </p:txBody>
      </p:sp>
      <p:sp>
        <p:nvSpPr>
          <p:cNvPr id="79895" name="AutoShape 1047"/>
          <p:cNvSpPr>
            <a:spLocks noChangeArrowheads="1"/>
          </p:cNvSpPr>
          <p:nvPr/>
        </p:nvSpPr>
        <p:spPr bwMode="auto">
          <a:xfrm>
            <a:off x="8077200" y="1438275"/>
            <a:ext cx="228600" cy="762000"/>
          </a:xfrm>
          <a:prstGeom prst="upArrow">
            <a:avLst>
              <a:gd name="adj1" fmla="val 50000"/>
              <a:gd name="adj2" fmla="val 83333"/>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Wingdings" panose="05000000000000000000" pitchFamily="2" charset="2"/>
              <a:buChar char="n"/>
            </a:pPr>
            <a:endParaRPr lang="zh-CN" altLang="en-US" sz="2400">
              <a:latin typeface="Times New Roman" panose="02020603050405020304" pitchFamily="18" charset="0"/>
            </a:endParaRPr>
          </a:p>
        </p:txBody>
      </p:sp>
      <p:sp>
        <p:nvSpPr>
          <p:cNvPr id="79896" name="Text Box 1048"/>
          <p:cNvSpPr txBox="1">
            <a:spLocks noChangeArrowheads="1"/>
          </p:cNvSpPr>
          <p:nvPr/>
        </p:nvSpPr>
        <p:spPr bwMode="auto">
          <a:xfrm>
            <a:off x="8001000" y="981076"/>
            <a:ext cx="414338" cy="4667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2400">
                <a:latin typeface="Times New Roman" panose="02020603050405020304" pitchFamily="18" charset="0"/>
                <a:ea typeface="宋体" panose="02010600030101010101" pitchFamily="2" charset="-122"/>
              </a:rPr>
              <a:t>G</a:t>
            </a:r>
            <a:endParaRPr lang="en-US" altLang="zh-CN" sz="2000">
              <a:latin typeface="Times New Roman" panose="02020603050405020304" pitchFamily="18" charset="0"/>
              <a:ea typeface="宋体" panose="02010600030101010101" pitchFamily="2" charset="-122"/>
              <a:sym typeface="Symbol" panose="05050102010706020507" pitchFamily="18" charset="2"/>
            </a:endParaRPr>
          </a:p>
        </p:txBody>
      </p:sp>
      <p:sp>
        <p:nvSpPr>
          <p:cNvPr id="79897" name="AutoShape 1049"/>
          <p:cNvSpPr>
            <a:spLocks noChangeArrowheads="1"/>
          </p:cNvSpPr>
          <p:nvPr/>
        </p:nvSpPr>
        <p:spPr bwMode="auto">
          <a:xfrm>
            <a:off x="6172200" y="228600"/>
            <a:ext cx="1447800" cy="533400"/>
          </a:xfrm>
          <a:prstGeom prst="wedgeRoundRectCallout">
            <a:avLst>
              <a:gd name="adj1" fmla="val -83116"/>
              <a:gd name="adj2" fmla="val 86310"/>
              <a:gd name="adj3" fmla="val 16667"/>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zh-CN" sz="2400">
              <a:latin typeface="Times New Roman" panose="02020603050405020304" pitchFamily="18" charset="0"/>
              <a:ea typeface="宋体" panose="02010600030101010101" pitchFamily="2" charset="-122"/>
            </a:endParaRPr>
          </a:p>
        </p:txBody>
      </p:sp>
      <p:sp>
        <p:nvSpPr>
          <p:cNvPr id="79898" name="AutoShape 1050"/>
          <p:cNvSpPr>
            <a:spLocks noChangeArrowheads="1"/>
          </p:cNvSpPr>
          <p:nvPr/>
        </p:nvSpPr>
        <p:spPr bwMode="auto">
          <a:xfrm>
            <a:off x="6172200" y="228600"/>
            <a:ext cx="1447800" cy="533400"/>
          </a:xfrm>
          <a:prstGeom prst="wedgeRoundRectCallout">
            <a:avLst>
              <a:gd name="adj1" fmla="val 89037"/>
              <a:gd name="adj2" fmla="val 89880"/>
              <a:gd name="adj3" fmla="val 16667"/>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400">
                <a:solidFill>
                  <a:schemeClr val="tx2"/>
                </a:solidFill>
                <a:latin typeface="Times New Roman" panose="02020603050405020304" pitchFamily="18" charset="0"/>
                <a:ea typeface="宋体" panose="02010600030101010101" pitchFamily="2" charset="-122"/>
              </a:rPr>
              <a:t>目标</a:t>
            </a:r>
            <a:endParaRPr lang="zh-CN" altLang="en-US" sz="2400">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987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7987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79877"/>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79878"/>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79879"/>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79880"/>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79881"/>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79882"/>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79883"/>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79884"/>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79885"/>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0" nodeType="clickEffect">
                                  <p:stCondLst>
                                    <p:cond delay="0"/>
                                  </p:stCondLst>
                                  <p:childTnLst>
                                    <p:set>
                                      <p:cBhvr>
                                        <p:cTn id="50" dur="1" fill="hold">
                                          <p:stCondLst>
                                            <p:cond delay="499"/>
                                          </p:stCondLst>
                                        </p:cTn>
                                        <p:tgtEl>
                                          <p:spTgt spid="79886"/>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grpId="0" nodeType="clickEffect">
                                  <p:stCondLst>
                                    <p:cond delay="0"/>
                                  </p:stCondLst>
                                  <p:childTnLst>
                                    <p:set>
                                      <p:cBhvr>
                                        <p:cTn id="54" dur="1" fill="hold">
                                          <p:stCondLst>
                                            <p:cond delay="499"/>
                                          </p:stCondLst>
                                        </p:cTn>
                                        <p:tgtEl>
                                          <p:spTgt spid="79887"/>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grpId="0" nodeType="clickEffect">
                                  <p:stCondLst>
                                    <p:cond delay="0"/>
                                  </p:stCondLst>
                                  <p:childTnLst>
                                    <p:set>
                                      <p:cBhvr>
                                        <p:cTn id="58" dur="1" fill="hold">
                                          <p:stCondLst>
                                            <p:cond delay="499"/>
                                          </p:stCondLst>
                                        </p:cTn>
                                        <p:tgtEl>
                                          <p:spTgt spid="79888"/>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grpId="0" nodeType="clickEffect">
                                  <p:stCondLst>
                                    <p:cond delay="0"/>
                                  </p:stCondLst>
                                  <p:childTnLst>
                                    <p:set>
                                      <p:cBhvr>
                                        <p:cTn id="62" dur="1" fill="hold">
                                          <p:stCondLst>
                                            <p:cond delay="499"/>
                                          </p:stCondLst>
                                        </p:cTn>
                                        <p:tgtEl>
                                          <p:spTgt spid="79889"/>
                                        </p:tgtEl>
                                        <p:attrNameLst>
                                          <p:attrName>style.visibility</p:attrName>
                                        </p:attrNameLst>
                                      </p:cBhvr>
                                      <p:to>
                                        <p:strVal val="visible"/>
                                      </p:to>
                                    </p:set>
                                  </p:childTnLst>
                                </p:cTn>
                              </p:par>
                            </p:childTnLst>
                          </p:cTn>
                        </p:par>
                      </p:childTnLst>
                    </p:cTn>
                  </p:par>
                  <p:par>
                    <p:cTn id="63" fill="hold" nodeType="clickPar">
                      <p:stCondLst>
                        <p:cond delay="indefinite"/>
                      </p:stCondLst>
                      <p:childTnLst>
                        <p:par>
                          <p:cTn id="64" fill="hold" nodeType="withGroup">
                            <p:stCondLst>
                              <p:cond delay="0"/>
                            </p:stCondLst>
                            <p:childTnLst>
                              <p:par>
                                <p:cTn id="65" presetID="1" presetClass="entr" presetSubtype="0" fill="hold" grpId="0" nodeType="clickEffect">
                                  <p:stCondLst>
                                    <p:cond delay="0"/>
                                  </p:stCondLst>
                                  <p:childTnLst>
                                    <p:set>
                                      <p:cBhvr>
                                        <p:cTn id="66" dur="1" fill="hold">
                                          <p:stCondLst>
                                            <p:cond delay="499"/>
                                          </p:stCondLst>
                                        </p:cTn>
                                        <p:tgtEl>
                                          <p:spTgt spid="79890"/>
                                        </p:tgtEl>
                                        <p:attrNameLst>
                                          <p:attrName>style.visibility</p:attrName>
                                        </p:attrNameLst>
                                      </p:cBhvr>
                                      <p:to>
                                        <p:strVal val="visible"/>
                                      </p:to>
                                    </p:set>
                                  </p:childTnLst>
                                </p:cTn>
                              </p:par>
                            </p:childTnLst>
                          </p:cTn>
                        </p:par>
                      </p:childTnLst>
                    </p:cTn>
                  </p:par>
                  <p:par>
                    <p:cTn id="67" fill="hold" nodeType="clickPar">
                      <p:stCondLst>
                        <p:cond delay="indefinite"/>
                      </p:stCondLst>
                      <p:childTnLst>
                        <p:par>
                          <p:cTn id="68" fill="hold" nodeType="withGroup">
                            <p:stCondLst>
                              <p:cond delay="0"/>
                            </p:stCondLst>
                            <p:childTnLst>
                              <p:par>
                                <p:cTn id="69" presetID="1" presetClass="entr" presetSubtype="0" fill="hold" grpId="0" nodeType="clickEffect">
                                  <p:stCondLst>
                                    <p:cond delay="0"/>
                                  </p:stCondLst>
                                  <p:childTnLst>
                                    <p:set>
                                      <p:cBhvr>
                                        <p:cTn id="70" dur="1" fill="hold">
                                          <p:stCondLst>
                                            <p:cond delay="499"/>
                                          </p:stCondLst>
                                        </p:cTn>
                                        <p:tgtEl>
                                          <p:spTgt spid="79891"/>
                                        </p:tgtEl>
                                        <p:attrNameLst>
                                          <p:attrName>style.visibility</p:attrName>
                                        </p:attrNameLst>
                                      </p:cBhvr>
                                      <p:to>
                                        <p:strVal val="visible"/>
                                      </p:to>
                                    </p:set>
                                  </p:childTnLst>
                                </p:cTn>
                              </p:par>
                            </p:childTnLst>
                          </p:cTn>
                        </p:par>
                      </p:childTnLst>
                    </p:cTn>
                  </p:par>
                  <p:par>
                    <p:cTn id="71" fill="hold" nodeType="clickPar">
                      <p:stCondLst>
                        <p:cond delay="indefinite"/>
                      </p:stCondLst>
                      <p:childTnLst>
                        <p:par>
                          <p:cTn id="72" fill="hold" nodeType="withGroup">
                            <p:stCondLst>
                              <p:cond delay="0"/>
                            </p:stCondLst>
                            <p:childTnLst>
                              <p:par>
                                <p:cTn id="73" presetID="1" presetClass="entr" presetSubtype="0" fill="hold" grpId="0" nodeType="clickEffect">
                                  <p:stCondLst>
                                    <p:cond delay="0"/>
                                  </p:stCondLst>
                                  <p:childTnLst>
                                    <p:set>
                                      <p:cBhvr>
                                        <p:cTn id="74" dur="1" fill="hold">
                                          <p:stCondLst>
                                            <p:cond delay="499"/>
                                          </p:stCondLst>
                                        </p:cTn>
                                        <p:tgtEl>
                                          <p:spTgt spid="79892"/>
                                        </p:tgtEl>
                                        <p:attrNameLst>
                                          <p:attrName>style.visibility</p:attrName>
                                        </p:attrNameLst>
                                      </p:cBhvr>
                                      <p:to>
                                        <p:strVal val="visible"/>
                                      </p:to>
                                    </p:set>
                                  </p:childTnLst>
                                </p:cTn>
                              </p:par>
                            </p:childTnLst>
                          </p:cTn>
                        </p:par>
                      </p:childTnLst>
                    </p:cTn>
                  </p:par>
                  <p:par>
                    <p:cTn id="75" fill="hold" nodeType="clickPar">
                      <p:stCondLst>
                        <p:cond delay="indefinite"/>
                      </p:stCondLst>
                      <p:childTnLst>
                        <p:par>
                          <p:cTn id="76" fill="hold" nodeType="withGroup">
                            <p:stCondLst>
                              <p:cond delay="0"/>
                            </p:stCondLst>
                            <p:childTnLst>
                              <p:par>
                                <p:cTn id="77" presetID="1" presetClass="entr" presetSubtype="0" fill="hold" grpId="0" nodeType="clickEffect">
                                  <p:stCondLst>
                                    <p:cond delay="0"/>
                                  </p:stCondLst>
                                  <p:childTnLst>
                                    <p:set>
                                      <p:cBhvr>
                                        <p:cTn id="78" dur="1" fill="hold">
                                          <p:stCondLst>
                                            <p:cond delay="499"/>
                                          </p:stCondLst>
                                        </p:cTn>
                                        <p:tgtEl>
                                          <p:spTgt spid="79893"/>
                                        </p:tgtEl>
                                        <p:attrNameLst>
                                          <p:attrName>style.visibility</p:attrName>
                                        </p:attrNameLst>
                                      </p:cBhvr>
                                      <p:to>
                                        <p:strVal val="visible"/>
                                      </p:to>
                                    </p:set>
                                  </p:childTnLst>
                                </p:cTn>
                              </p:par>
                            </p:childTnLst>
                          </p:cTn>
                        </p:par>
                      </p:childTnLst>
                    </p:cTn>
                  </p:par>
                  <p:par>
                    <p:cTn id="79" fill="hold" nodeType="clickPar">
                      <p:stCondLst>
                        <p:cond delay="indefinite"/>
                      </p:stCondLst>
                      <p:childTnLst>
                        <p:par>
                          <p:cTn id="80" fill="hold" nodeType="withGroup">
                            <p:stCondLst>
                              <p:cond delay="0"/>
                            </p:stCondLst>
                            <p:childTnLst>
                              <p:par>
                                <p:cTn id="81" presetID="1" presetClass="entr" presetSubtype="0" fill="hold" grpId="0" nodeType="clickEffect">
                                  <p:stCondLst>
                                    <p:cond delay="0"/>
                                  </p:stCondLst>
                                  <p:childTnLst>
                                    <p:set>
                                      <p:cBhvr>
                                        <p:cTn id="82" dur="1" fill="hold">
                                          <p:stCondLst>
                                            <p:cond delay="499"/>
                                          </p:stCondLst>
                                        </p:cTn>
                                        <p:tgtEl>
                                          <p:spTgt spid="79894"/>
                                        </p:tgtEl>
                                        <p:attrNameLst>
                                          <p:attrName>style.visibility</p:attrName>
                                        </p:attrNameLst>
                                      </p:cBhvr>
                                      <p:to>
                                        <p:strVal val="visible"/>
                                      </p:to>
                                    </p:set>
                                  </p:childTnLst>
                                </p:cTn>
                              </p:par>
                            </p:childTnLst>
                          </p:cTn>
                        </p:par>
                      </p:childTnLst>
                    </p:cTn>
                  </p:par>
                  <p:par>
                    <p:cTn id="83" fill="hold" nodeType="clickPar">
                      <p:stCondLst>
                        <p:cond delay="indefinite"/>
                      </p:stCondLst>
                      <p:childTnLst>
                        <p:par>
                          <p:cTn id="84" fill="hold" nodeType="withGroup">
                            <p:stCondLst>
                              <p:cond delay="0"/>
                            </p:stCondLst>
                            <p:childTnLst>
                              <p:par>
                                <p:cTn id="85" presetID="1" presetClass="entr" presetSubtype="0" fill="hold" grpId="0" nodeType="clickEffect">
                                  <p:stCondLst>
                                    <p:cond delay="0"/>
                                  </p:stCondLst>
                                  <p:childTnLst>
                                    <p:set>
                                      <p:cBhvr>
                                        <p:cTn id="86" dur="1" fill="hold">
                                          <p:stCondLst>
                                            <p:cond delay="499"/>
                                          </p:stCondLst>
                                        </p:cTn>
                                        <p:tgtEl>
                                          <p:spTgt spid="79895"/>
                                        </p:tgtEl>
                                        <p:attrNameLst>
                                          <p:attrName>style.visibility</p:attrName>
                                        </p:attrNameLst>
                                      </p:cBhvr>
                                      <p:to>
                                        <p:strVal val="visible"/>
                                      </p:to>
                                    </p:set>
                                  </p:childTnLst>
                                </p:cTn>
                              </p:par>
                            </p:childTnLst>
                          </p:cTn>
                        </p:par>
                      </p:childTnLst>
                    </p:cTn>
                  </p:par>
                  <p:par>
                    <p:cTn id="87" fill="hold" nodeType="clickPar">
                      <p:stCondLst>
                        <p:cond delay="indefinite"/>
                      </p:stCondLst>
                      <p:childTnLst>
                        <p:par>
                          <p:cTn id="88" fill="hold" nodeType="withGroup">
                            <p:stCondLst>
                              <p:cond delay="0"/>
                            </p:stCondLst>
                            <p:childTnLst>
                              <p:par>
                                <p:cTn id="89" presetID="1" presetClass="entr" presetSubtype="0" fill="hold" grpId="0" nodeType="clickEffect">
                                  <p:stCondLst>
                                    <p:cond delay="0"/>
                                  </p:stCondLst>
                                  <p:childTnLst>
                                    <p:set>
                                      <p:cBhvr>
                                        <p:cTn id="90" dur="1" fill="hold">
                                          <p:stCondLst>
                                            <p:cond delay="499"/>
                                          </p:stCondLst>
                                        </p:cTn>
                                        <p:tgtEl>
                                          <p:spTgt spid="79896"/>
                                        </p:tgtEl>
                                        <p:attrNameLst>
                                          <p:attrName>style.visibility</p:attrName>
                                        </p:attrNameLst>
                                      </p:cBhvr>
                                      <p:to>
                                        <p:strVal val="visible"/>
                                      </p:to>
                                    </p:set>
                                  </p:childTnLst>
                                </p:cTn>
                              </p:par>
                            </p:childTnLst>
                          </p:cTn>
                        </p:par>
                      </p:childTnLst>
                    </p:cTn>
                  </p:par>
                  <p:par>
                    <p:cTn id="91" fill="hold" nodeType="clickPar">
                      <p:stCondLst>
                        <p:cond delay="indefinite"/>
                      </p:stCondLst>
                      <p:childTnLst>
                        <p:par>
                          <p:cTn id="92" fill="hold" nodeType="withGroup">
                            <p:stCondLst>
                              <p:cond delay="0"/>
                            </p:stCondLst>
                            <p:childTnLst>
                              <p:par>
                                <p:cTn id="93" presetID="1" presetClass="entr" presetSubtype="0" fill="hold" grpId="0" nodeType="clickEffect">
                                  <p:stCondLst>
                                    <p:cond delay="0"/>
                                  </p:stCondLst>
                                  <p:childTnLst>
                                    <p:set>
                                      <p:cBhvr>
                                        <p:cTn id="94" dur="1" fill="hold">
                                          <p:stCondLst>
                                            <p:cond delay="499"/>
                                          </p:stCondLst>
                                        </p:cTn>
                                        <p:tgtEl>
                                          <p:spTgt spid="79897"/>
                                        </p:tgtEl>
                                        <p:attrNameLst>
                                          <p:attrName>style.visibility</p:attrName>
                                        </p:attrNameLst>
                                      </p:cBhvr>
                                      <p:to>
                                        <p:strVal val="visible"/>
                                      </p:to>
                                    </p:set>
                                  </p:childTnLst>
                                </p:cTn>
                              </p:par>
                            </p:childTnLst>
                          </p:cTn>
                        </p:par>
                      </p:childTnLst>
                    </p:cTn>
                  </p:par>
                  <p:par>
                    <p:cTn id="95" fill="hold" nodeType="clickPar">
                      <p:stCondLst>
                        <p:cond delay="indefinite"/>
                      </p:stCondLst>
                      <p:childTnLst>
                        <p:par>
                          <p:cTn id="96" fill="hold" nodeType="withGroup">
                            <p:stCondLst>
                              <p:cond delay="0"/>
                            </p:stCondLst>
                            <p:childTnLst>
                              <p:par>
                                <p:cTn id="97" presetID="1" presetClass="entr" presetSubtype="0" fill="hold" grpId="0" nodeType="clickEffect">
                                  <p:stCondLst>
                                    <p:cond delay="0"/>
                                  </p:stCondLst>
                                  <p:childTnLst>
                                    <p:set>
                                      <p:cBhvr>
                                        <p:cTn id="98" dur="1" fill="hold">
                                          <p:stCondLst>
                                            <p:cond delay="499"/>
                                          </p:stCondLst>
                                        </p:cTn>
                                        <p:tgtEl>
                                          <p:spTgt spid="7989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75" grpId="0" animBg="1" autoUpdateAnimBg="0"/>
      <p:bldP spid="79876" grpId="0" animBg="1" autoUpdateAnimBg="0"/>
      <p:bldP spid="79877" grpId="0" animBg="1" autoUpdateAnimBg="0"/>
      <p:bldP spid="79878" grpId="0" animBg="1"/>
      <p:bldP spid="79879" grpId="0" animBg="1"/>
      <p:bldP spid="79880" grpId="0" animBg="1"/>
      <p:bldP spid="79881" grpId="0" animBg="1" autoUpdateAnimBg="0"/>
      <p:bldP spid="79882" grpId="0" animBg="1"/>
      <p:bldP spid="79883" grpId="0" animBg="1" autoUpdateAnimBg="0"/>
      <p:bldP spid="79884" grpId="0" animBg="1" autoUpdateAnimBg="0"/>
      <p:bldP spid="79885" grpId="0" animBg="1"/>
      <p:bldP spid="79886" grpId="0" animBg="1"/>
      <p:bldP spid="79887" grpId="0" animBg="1" autoUpdateAnimBg="0"/>
      <p:bldP spid="79888" grpId="0" animBg="1"/>
      <p:bldP spid="79889" grpId="0" animBg="1" autoUpdateAnimBg="0"/>
      <p:bldP spid="79890" grpId="0" animBg="1" autoUpdateAnimBg="0"/>
      <p:bldP spid="79891" grpId="0" animBg="1"/>
      <p:bldP spid="79892" grpId="0" animBg="1"/>
      <p:bldP spid="79893" grpId="0" animBg="1"/>
      <p:bldP spid="79894" grpId="0" animBg="1" autoUpdateAnimBg="0"/>
      <p:bldP spid="79895" grpId="0" animBg="1"/>
      <p:bldP spid="79896" grpId="0" animBg="1" autoUpdateAnimBg="0"/>
      <p:bldP spid="79897" grpId="0" animBg="1" autoUpdateAnimBg="0"/>
      <p:bldP spid="79898" grpId="0" animBg="1" autoUpdateAnimBg="0"/>
    </p:bldLst>
  </p:timing>
</p:sld>
</file>

<file path=ppt/slides/slide10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6020" name="Rectangle 2"/>
          <p:cNvSpPr>
            <a:spLocks noGrp="1" noChangeArrowheads="1"/>
          </p:cNvSpPr>
          <p:nvPr>
            <p:ph type="title"/>
          </p:nvPr>
        </p:nvSpPr>
        <p:spPr>
          <a:xfrm>
            <a:off x="1343472" y="1075247"/>
            <a:ext cx="7772400" cy="609600"/>
          </a:xfrm>
        </p:spPr>
        <p:txBody>
          <a:bodyPr/>
          <a:lstStyle/>
          <a:p>
            <a:pPr eaLnBrk="1" hangingPunct="1"/>
            <a:r>
              <a:rPr lang="zh-CN" altLang="en-US" sz="4000" dirty="0"/>
              <a:t>正向演绎系统小结</a:t>
            </a:r>
          </a:p>
        </p:txBody>
      </p:sp>
      <p:sp>
        <p:nvSpPr>
          <p:cNvPr id="2" name="Rectangle 3"/>
          <p:cNvSpPr>
            <a:spLocks noGrp="1" noChangeArrowheads="1"/>
          </p:cNvSpPr>
          <p:nvPr>
            <p:ph idx="1"/>
          </p:nvPr>
        </p:nvSpPr>
        <p:spPr>
          <a:xfrm>
            <a:off x="1415480" y="1905000"/>
            <a:ext cx="10081120" cy="4332312"/>
          </a:xfrm>
        </p:spPr>
        <p:txBody>
          <a:bodyPr/>
          <a:lstStyle/>
          <a:p>
            <a:pPr eaLnBrk="1" hangingPunct="1"/>
            <a:r>
              <a:rPr lang="zh-CN" altLang="en-US" sz="2000" dirty="0"/>
              <a:t>事实表达式为与或形</a:t>
            </a:r>
          </a:p>
          <a:p>
            <a:pPr eaLnBrk="1" hangingPunct="1"/>
            <a:r>
              <a:rPr lang="zh-CN" altLang="en-US" sz="2000" dirty="0"/>
              <a:t>规则形式：</a:t>
            </a:r>
            <a:r>
              <a:rPr lang="en-US" altLang="zh-CN" sz="2000" dirty="0"/>
              <a:t>L </a:t>
            </a:r>
            <a:r>
              <a:rPr lang="en-US" altLang="zh-CN" sz="2000" dirty="0">
                <a:sym typeface="Symbol" panose="05050102010706020507" pitchFamily="18" charset="2"/>
              </a:rPr>
              <a:t> W, </a:t>
            </a:r>
            <a:r>
              <a:rPr lang="zh-CN" altLang="zh-CN" sz="2000" dirty="0">
                <a:sym typeface="Symbol" panose="05050102010706020507" pitchFamily="18" charset="2"/>
              </a:rPr>
              <a:t>其中</a:t>
            </a:r>
            <a:r>
              <a:rPr lang="en-US" altLang="zh-CN" sz="2000" dirty="0">
                <a:sym typeface="Symbol" panose="05050102010706020507" pitchFamily="18" charset="2"/>
              </a:rPr>
              <a:t>L</a:t>
            </a:r>
            <a:r>
              <a:rPr lang="zh-CN" altLang="zh-CN" sz="2000" dirty="0">
                <a:sym typeface="Symbol" panose="05050102010706020507" pitchFamily="18" charset="2"/>
              </a:rPr>
              <a:t>为单文字</a:t>
            </a:r>
          </a:p>
          <a:p>
            <a:pPr eaLnBrk="1" hangingPunct="1"/>
            <a:r>
              <a:rPr lang="zh-CN" altLang="zh-CN" sz="2000" b="1" dirty="0">
                <a:sym typeface="Symbol" panose="05050102010706020507" pitchFamily="18" charset="2"/>
              </a:rPr>
              <a:t>目标公式为文字析取</a:t>
            </a:r>
          </a:p>
          <a:p>
            <a:pPr eaLnBrk="1" hangingPunct="1"/>
            <a:r>
              <a:rPr lang="zh-CN" altLang="zh-CN" sz="2000" dirty="0">
                <a:sym typeface="Symbol" panose="05050102010706020507" pitchFamily="18" charset="2"/>
              </a:rPr>
              <a:t>对事实和规则进行</a:t>
            </a:r>
            <a:r>
              <a:rPr lang="en-US" altLang="zh-CN" sz="2000" dirty="0" err="1">
                <a:sym typeface="Symbol" panose="05050102010706020507" pitchFamily="18" charset="2"/>
              </a:rPr>
              <a:t>Skolem</a:t>
            </a:r>
            <a:r>
              <a:rPr lang="zh-CN" altLang="zh-CN" sz="2000" dirty="0">
                <a:sym typeface="Symbol" panose="05050102010706020507" pitchFamily="18" charset="2"/>
              </a:rPr>
              <a:t>化，消去存在量词，变量受全称量词约束，对</a:t>
            </a:r>
            <a:r>
              <a:rPr lang="zh-CN" altLang="zh-CN" sz="2000" dirty="0">
                <a:solidFill>
                  <a:schemeClr val="tx2"/>
                </a:solidFill>
                <a:sym typeface="Symbol" panose="05050102010706020507" pitchFamily="18" charset="2"/>
              </a:rPr>
              <a:t>主合取元</a:t>
            </a:r>
            <a:r>
              <a:rPr lang="zh-CN" altLang="zh-CN" sz="2000" dirty="0">
                <a:sym typeface="Symbol" panose="05050102010706020507" pitchFamily="18" charset="2"/>
              </a:rPr>
              <a:t>和</a:t>
            </a:r>
            <a:r>
              <a:rPr lang="zh-CN" altLang="zh-CN" sz="2000" dirty="0">
                <a:solidFill>
                  <a:schemeClr val="tx2"/>
                </a:solidFill>
                <a:sym typeface="Symbol" panose="05050102010706020507" pitchFamily="18" charset="2"/>
              </a:rPr>
              <a:t>规则</a:t>
            </a:r>
            <a:r>
              <a:rPr lang="zh-CN" altLang="zh-CN" sz="2000" dirty="0">
                <a:sym typeface="Symbol" panose="05050102010706020507" pitchFamily="18" charset="2"/>
              </a:rPr>
              <a:t>中的</a:t>
            </a:r>
            <a:r>
              <a:rPr lang="zh-CN" altLang="zh-CN" sz="2000" dirty="0">
                <a:solidFill>
                  <a:schemeClr val="tx2"/>
                </a:solidFill>
                <a:sym typeface="Symbol" panose="05050102010706020507" pitchFamily="18" charset="2"/>
              </a:rPr>
              <a:t>变量换名</a:t>
            </a:r>
            <a:endParaRPr lang="zh-CN" altLang="zh-CN" sz="2000" dirty="0">
              <a:sym typeface="Symbol" panose="05050102010706020507" pitchFamily="18" charset="2"/>
            </a:endParaRPr>
          </a:p>
          <a:p>
            <a:pPr eaLnBrk="1" hangingPunct="1"/>
            <a:r>
              <a:rPr lang="zh-CN" altLang="zh-CN" sz="2000" dirty="0">
                <a:sym typeface="Symbol" panose="05050102010706020507" pitchFamily="18" charset="2"/>
              </a:rPr>
              <a:t>用“</a:t>
            </a:r>
            <a:r>
              <a:rPr lang="zh-CN" altLang="zh-CN" sz="2000" dirty="0">
                <a:solidFill>
                  <a:schemeClr val="tx2"/>
                </a:solidFill>
                <a:sym typeface="Symbol" panose="05050102010706020507" pitchFamily="18" charset="2"/>
              </a:rPr>
              <a:t>对偶形</a:t>
            </a:r>
            <a:r>
              <a:rPr lang="zh-CN" altLang="zh-CN" sz="2000" dirty="0">
                <a:sym typeface="Symbol" panose="05050102010706020507" pitchFamily="18" charset="2"/>
              </a:rPr>
              <a:t>”对目标进行</a:t>
            </a:r>
            <a:r>
              <a:rPr lang="en-US" altLang="zh-CN" sz="2000" dirty="0" err="1">
                <a:sym typeface="Symbol" panose="05050102010706020507" pitchFamily="18" charset="2"/>
              </a:rPr>
              <a:t>Skolem</a:t>
            </a:r>
            <a:r>
              <a:rPr lang="zh-CN" altLang="zh-CN" sz="2000" dirty="0">
                <a:sym typeface="Symbol" panose="05050102010706020507" pitchFamily="18" charset="2"/>
              </a:rPr>
              <a:t>化，消去全称量词，变量受存在量词约束，对</a:t>
            </a:r>
            <a:r>
              <a:rPr lang="zh-CN" altLang="zh-CN" sz="2000" dirty="0">
                <a:solidFill>
                  <a:schemeClr val="tx2"/>
                </a:solidFill>
                <a:sym typeface="Symbol" panose="05050102010706020507" pitchFamily="18" charset="2"/>
              </a:rPr>
              <a:t>析取元</a:t>
            </a:r>
            <a:r>
              <a:rPr lang="zh-CN" altLang="zh-CN" sz="2000" dirty="0">
                <a:sym typeface="Symbol" panose="05050102010706020507" pitchFamily="18" charset="2"/>
              </a:rPr>
              <a:t>中的</a:t>
            </a:r>
            <a:r>
              <a:rPr lang="zh-CN" altLang="zh-CN" sz="2000" dirty="0">
                <a:solidFill>
                  <a:schemeClr val="tx2"/>
                </a:solidFill>
                <a:sym typeface="Symbol" panose="05050102010706020507" pitchFamily="18" charset="2"/>
              </a:rPr>
              <a:t>变量换名</a:t>
            </a:r>
            <a:endParaRPr lang="zh-CN" altLang="zh-CN" sz="2000" dirty="0">
              <a:sym typeface="Symbol" panose="05050102010706020507" pitchFamily="18" charset="2"/>
            </a:endParaRPr>
          </a:p>
          <a:p>
            <a:pPr eaLnBrk="1" hangingPunct="1"/>
            <a:r>
              <a:rPr lang="zh-CN" altLang="zh-CN" sz="2000" dirty="0">
                <a:sym typeface="Symbol" panose="05050102010706020507" pitchFamily="18" charset="2"/>
              </a:rPr>
              <a:t>事实表达成与或树，其中，“</a:t>
            </a:r>
            <a:r>
              <a:rPr lang="zh-CN" altLang="en-US" sz="2000" dirty="0">
                <a:solidFill>
                  <a:schemeClr val="tx2"/>
                </a:solidFill>
                <a:sym typeface="Symbol" panose="05050102010706020507" pitchFamily="18" charset="2"/>
              </a:rPr>
              <a:t></a:t>
            </a:r>
            <a:r>
              <a:rPr lang="zh-CN" altLang="en-US" sz="2000" dirty="0">
                <a:sym typeface="Symbol" panose="05050102010706020507" pitchFamily="18" charset="2"/>
              </a:rPr>
              <a:t>”对应树中“</a:t>
            </a:r>
            <a:r>
              <a:rPr lang="zh-CN" altLang="en-US" sz="2000" dirty="0">
                <a:solidFill>
                  <a:schemeClr val="tx2"/>
                </a:solidFill>
                <a:sym typeface="Symbol" panose="05050102010706020507" pitchFamily="18" charset="2"/>
              </a:rPr>
              <a:t>与</a:t>
            </a:r>
            <a:r>
              <a:rPr lang="zh-CN" altLang="en-US" sz="2000" dirty="0">
                <a:sym typeface="Symbol" panose="05050102010706020507" pitchFamily="18" charset="2"/>
              </a:rPr>
              <a:t>”，“</a:t>
            </a:r>
            <a:r>
              <a:rPr lang="zh-CN" altLang="en-US" sz="2000" dirty="0">
                <a:solidFill>
                  <a:schemeClr val="tx2"/>
                </a:solidFill>
                <a:sym typeface="Symbol" panose="05050102010706020507" pitchFamily="18" charset="2"/>
              </a:rPr>
              <a:t></a:t>
            </a:r>
            <a:r>
              <a:rPr lang="zh-CN" altLang="en-US" sz="2000" dirty="0">
                <a:sym typeface="Symbol" panose="05050102010706020507" pitchFamily="18" charset="2"/>
              </a:rPr>
              <a:t>”对应树中“</a:t>
            </a:r>
            <a:r>
              <a:rPr lang="zh-CN" altLang="en-US" sz="2000" dirty="0">
                <a:solidFill>
                  <a:schemeClr val="tx2"/>
                </a:solidFill>
                <a:sym typeface="Symbol" panose="05050102010706020507" pitchFamily="18" charset="2"/>
              </a:rPr>
              <a:t>或</a:t>
            </a:r>
            <a:r>
              <a:rPr lang="zh-CN" altLang="en-US" sz="2000" dirty="0">
                <a:sym typeface="Symbol" panose="05050102010706020507" pitchFamily="18" charset="2"/>
              </a:rPr>
              <a:t>”</a:t>
            </a:r>
          </a:p>
          <a:p>
            <a:pPr eaLnBrk="1" hangingPunct="1"/>
            <a:r>
              <a:rPr lang="zh-CN" altLang="en-US" sz="2000" dirty="0">
                <a:sym typeface="Symbol" panose="05050102010706020507" pitchFamily="18" charset="2"/>
              </a:rPr>
              <a:t>从事实出发，</a:t>
            </a:r>
            <a:r>
              <a:rPr lang="zh-CN" altLang="en-US" sz="2000" dirty="0">
                <a:solidFill>
                  <a:schemeClr val="tx2"/>
                </a:solidFill>
                <a:sym typeface="Symbol" panose="05050102010706020507" pitchFamily="18" charset="2"/>
              </a:rPr>
              <a:t>正向</a:t>
            </a:r>
            <a:r>
              <a:rPr lang="zh-CN" altLang="en-US" sz="2000" dirty="0">
                <a:sym typeface="Symbol" panose="05050102010706020507" pitchFamily="18" charset="2"/>
              </a:rPr>
              <a:t>应用规则，到得到目标节点为结束的</a:t>
            </a:r>
            <a:r>
              <a:rPr lang="zh-CN" altLang="en-US" sz="2000" dirty="0">
                <a:solidFill>
                  <a:schemeClr val="tx2"/>
                </a:solidFill>
                <a:sym typeface="Symbol" panose="05050102010706020507" pitchFamily="18" charset="2"/>
              </a:rPr>
              <a:t>一致解图</a:t>
            </a:r>
            <a:r>
              <a:rPr lang="zh-CN" altLang="en-US" sz="2000" dirty="0">
                <a:sym typeface="Symbol" panose="05050102010706020507" pitchFamily="18" charset="2"/>
              </a:rPr>
              <a:t>为止</a:t>
            </a:r>
          </a:p>
          <a:p>
            <a:pPr eaLnBrk="1" hangingPunct="1"/>
            <a:r>
              <a:rPr lang="zh-CN" altLang="en-US" sz="2000" dirty="0">
                <a:sym typeface="Symbol" panose="05050102010706020507" pitchFamily="18" charset="2"/>
              </a:rPr>
              <a:t>存在合一复合时，则解图是一致的</a:t>
            </a:r>
          </a:p>
        </p:txBody>
      </p:sp>
      <p:sp>
        <p:nvSpPr>
          <p:cNvPr id="4" name="日期占位符 3"/>
          <p:cNvSpPr>
            <a:spLocks noGrp="1"/>
          </p:cNvSpPr>
          <p:nvPr>
            <p:ph type="dt" sz="half" idx="10"/>
          </p:nvPr>
        </p:nvSpPr>
        <p:spPr/>
        <p:txBody>
          <a:bodyPr/>
          <a:lstStyle/>
          <a:p>
            <a:pPr>
              <a:defRPr/>
            </a:pPr>
            <a:fld id="{5AAABCB2-4CA7-4CC1-8901-334CECDD030A}" type="datetime1">
              <a:rPr lang="zh-CN" altLang="en-US"/>
              <a:pPr>
                <a:defRPr/>
              </a:pPr>
              <a:t>2019/9/18</a:t>
            </a:fld>
            <a:endParaRPr lang="en-US" altLang="zh-CN"/>
          </a:p>
        </p:txBody>
      </p:sp>
      <p:sp>
        <p:nvSpPr>
          <p:cNvPr id="86019"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55DABFBB-4B0A-45C8-8FA7-589A83FD97B2}" type="slidenum">
              <a:rPr kumimoji="0" lang="en-US" altLang="zh-CN" sz="1400">
                <a:latin typeface="Tahoma" panose="020B0604030504040204" pitchFamily="34" charset="0"/>
                <a:ea typeface="宋体" panose="02010600030101010101" pitchFamily="2" charset="-122"/>
              </a:rPr>
              <a:pPr>
                <a:spcBef>
                  <a:spcPct val="0"/>
                </a:spcBef>
                <a:buClrTx/>
                <a:buSzTx/>
                <a:buFontTx/>
                <a:buNone/>
              </a:pPr>
              <a:t>101</a:t>
            </a:fld>
            <a:endParaRPr kumimoji="0" lang="en-US" altLang="zh-CN" sz="1400">
              <a:latin typeface="Tahoma" panose="020B060403050404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2">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2">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2">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utoUpdateAnimBg="0"/>
    </p:bldLst>
  </p:timing>
</p:sld>
</file>

<file path=ppt/slides/slide10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7044" name="Rectangle 2"/>
          <p:cNvSpPr>
            <a:spLocks noGrp="1" noChangeArrowheads="1"/>
          </p:cNvSpPr>
          <p:nvPr>
            <p:ph type="title"/>
          </p:nvPr>
        </p:nvSpPr>
        <p:spPr>
          <a:xfrm>
            <a:off x="1559496" y="980728"/>
            <a:ext cx="7772400" cy="685800"/>
          </a:xfrm>
        </p:spPr>
        <p:txBody>
          <a:bodyPr>
            <a:normAutofit fontScale="90000"/>
          </a:bodyPr>
          <a:lstStyle/>
          <a:p>
            <a:pPr eaLnBrk="1" hangingPunct="1"/>
            <a:r>
              <a:rPr lang="zh-CN" altLang="en-US" sz="4000" dirty="0"/>
              <a:t>规则演绎系统</a:t>
            </a:r>
            <a:r>
              <a:rPr lang="en-US" altLang="zh-CN" dirty="0" smtClean="0"/>
              <a:t>—</a:t>
            </a:r>
            <a:r>
              <a:rPr lang="zh-CN" altLang="en-US" sz="2400" dirty="0">
                <a:ea typeface="华文新魏" panose="02010800040101010101" pitchFamily="2" charset="-122"/>
              </a:rPr>
              <a:t>规则逆向演绎系统</a:t>
            </a:r>
            <a:endParaRPr lang="zh-CN" altLang="en-US" dirty="0" smtClean="0"/>
          </a:p>
        </p:txBody>
      </p:sp>
      <p:sp>
        <p:nvSpPr>
          <p:cNvPr id="2" name="Rectangle 3"/>
          <p:cNvSpPr>
            <a:spLocks noGrp="1" noChangeArrowheads="1"/>
          </p:cNvSpPr>
          <p:nvPr>
            <p:ph idx="1"/>
          </p:nvPr>
        </p:nvSpPr>
        <p:spPr>
          <a:xfrm>
            <a:off x="911424" y="1916832"/>
            <a:ext cx="11089232" cy="3891880"/>
          </a:xfrm>
        </p:spPr>
        <p:txBody>
          <a:bodyPr>
            <a:normAutofit/>
          </a:bodyPr>
          <a:lstStyle/>
          <a:p>
            <a:pPr eaLnBrk="1" hangingPunct="1"/>
            <a:r>
              <a:rPr lang="en-US" altLang="zh-CN" sz="2400" dirty="0">
                <a:solidFill>
                  <a:schemeClr val="tx1"/>
                </a:solidFill>
              </a:rPr>
              <a:t>(1)</a:t>
            </a:r>
            <a:r>
              <a:rPr lang="zh-CN" altLang="en-US" sz="2400" dirty="0">
                <a:solidFill>
                  <a:schemeClr val="tx1"/>
                </a:solidFill>
              </a:rPr>
              <a:t>目标：化简为不含蕴含符号的文字与或形</a:t>
            </a:r>
          </a:p>
          <a:p>
            <a:pPr eaLnBrk="1" hangingPunct="1">
              <a:buFont typeface="Wingdings" panose="05000000000000000000" pitchFamily="2" charset="2"/>
              <a:buNone/>
            </a:pPr>
            <a:r>
              <a:rPr lang="zh-CN" altLang="en-US" sz="2400" dirty="0">
                <a:solidFill>
                  <a:schemeClr val="tx1"/>
                </a:solidFill>
              </a:rPr>
              <a:t>     对目标进行</a:t>
            </a:r>
            <a:r>
              <a:rPr lang="en-US" altLang="zh-CN" sz="2400" dirty="0" err="1">
                <a:solidFill>
                  <a:schemeClr val="tx1"/>
                </a:solidFill>
              </a:rPr>
              <a:t>Skolem</a:t>
            </a:r>
            <a:r>
              <a:rPr lang="zh-CN" altLang="en-US" sz="2400" dirty="0">
                <a:solidFill>
                  <a:schemeClr val="tx1"/>
                </a:solidFill>
              </a:rPr>
              <a:t>化，即消去全称量词，变量受存在量词约束，对主析取元中的变量换名</a:t>
            </a:r>
          </a:p>
          <a:p>
            <a:pPr eaLnBrk="1" hangingPunct="1">
              <a:buFont typeface="Wingdings" panose="05000000000000000000" pitchFamily="2" charset="2"/>
              <a:buNone/>
            </a:pPr>
            <a:r>
              <a:rPr lang="zh-CN" altLang="en-US" sz="2400" dirty="0">
                <a:solidFill>
                  <a:schemeClr val="tx1"/>
                </a:solidFill>
              </a:rPr>
              <a:t>     目标用与或树表示，</a:t>
            </a:r>
            <a:r>
              <a:rPr lang="zh-CN" altLang="zh-CN" sz="2400" dirty="0">
                <a:solidFill>
                  <a:schemeClr val="tx1"/>
                </a:solidFill>
                <a:sym typeface="Symbol" panose="05050102010706020507" pitchFamily="18" charset="2"/>
              </a:rPr>
              <a:t>其中，“</a:t>
            </a:r>
            <a:r>
              <a:rPr lang="zh-CN" altLang="en-US" sz="2400" dirty="0">
                <a:solidFill>
                  <a:schemeClr val="tx1"/>
                </a:solidFill>
                <a:sym typeface="Symbol" panose="05050102010706020507" pitchFamily="18" charset="2"/>
              </a:rPr>
              <a:t>”对应树中“与”，“”对应树中“或”</a:t>
            </a:r>
          </a:p>
          <a:p>
            <a:pPr eaLnBrk="1" hangingPunct="1"/>
            <a:r>
              <a:rPr lang="en-US" altLang="zh-CN" sz="2400" dirty="0">
                <a:solidFill>
                  <a:schemeClr val="tx1"/>
                </a:solidFill>
                <a:sym typeface="Symbol" panose="05050102010706020507" pitchFamily="18" charset="2"/>
              </a:rPr>
              <a:t>(2)</a:t>
            </a:r>
            <a:r>
              <a:rPr lang="zh-CN" altLang="en-US" sz="2400" dirty="0">
                <a:solidFill>
                  <a:schemeClr val="tx1"/>
                </a:solidFill>
                <a:sym typeface="Symbol" panose="05050102010706020507" pitchFamily="18" charset="2"/>
              </a:rPr>
              <a:t>事实表达式：文字的合取</a:t>
            </a:r>
          </a:p>
          <a:p>
            <a:r>
              <a:rPr lang="en-US" altLang="zh-CN" sz="2400" dirty="0">
                <a:solidFill>
                  <a:schemeClr val="tx1"/>
                </a:solidFill>
              </a:rPr>
              <a:t>(3)</a:t>
            </a:r>
            <a:r>
              <a:rPr lang="zh-CN" altLang="en-US" sz="2400" dirty="0">
                <a:solidFill>
                  <a:schemeClr val="tx1"/>
                </a:solidFill>
              </a:rPr>
              <a:t>规则形式 ： </a:t>
            </a:r>
            <a:r>
              <a:rPr lang="en-US" altLang="zh-CN" sz="2400" dirty="0">
                <a:solidFill>
                  <a:schemeClr val="tx1"/>
                </a:solidFill>
                <a:sym typeface="Symbol" panose="05050102010706020507" pitchFamily="18" charset="2"/>
              </a:rPr>
              <a:t>W</a:t>
            </a:r>
            <a:r>
              <a:rPr lang="en-US" altLang="zh-CN" sz="2400" dirty="0">
                <a:solidFill>
                  <a:schemeClr val="tx1"/>
                </a:solidFill>
              </a:rPr>
              <a:t> </a:t>
            </a:r>
            <a:r>
              <a:rPr lang="en-US" altLang="zh-CN" sz="2400" dirty="0">
                <a:solidFill>
                  <a:schemeClr val="tx1"/>
                </a:solidFill>
                <a:sym typeface="Symbol" panose="05050102010706020507" pitchFamily="18" charset="2"/>
              </a:rPr>
              <a:t></a:t>
            </a:r>
            <a:r>
              <a:rPr lang="en-US" altLang="zh-CN" sz="2400" dirty="0">
                <a:solidFill>
                  <a:schemeClr val="tx1"/>
                </a:solidFill>
              </a:rPr>
              <a:t> L</a:t>
            </a:r>
            <a:r>
              <a:rPr lang="en-US" altLang="zh-CN" sz="2400" dirty="0">
                <a:solidFill>
                  <a:schemeClr val="tx1"/>
                </a:solidFill>
                <a:sym typeface="Symbol" panose="05050102010706020507" pitchFamily="18" charset="2"/>
              </a:rPr>
              <a:t>, </a:t>
            </a:r>
            <a:r>
              <a:rPr lang="zh-CN" altLang="zh-CN" sz="2400" dirty="0">
                <a:solidFill>
                  <a:schemeClr val="tx1"/>
                </a:solidFill>
                <a:sym typeface="Symbol" panose="05050102010706020507" pitchFamily="18" charset="2"/>
              </a:rPr>
              <a:t>其中</a:t>
            </a:r>
            <a:r>
              <a:rPr lang="en-US" altLang="zh-CN" sz="2400" dirty="0">
                <a:solidFill>
                  <a:schemeClr val="tx1"/>
                </a:solidFill>
              </a:rPr>
              <a:t>L</a:t>
            </a:r>
            <a:r>
              <a:rPr lang="zh-CN" altLang="zh-CN" sz="2400" dirty="0">
                <a:solidFill>
                  <a:schemeClr val="tx1"/>
                </a:solidFill>
                <a:sym typeface="Symbol" panose="05050102010706020507" pitchFamily="18" charset="2"/>
              </a:rPr>
              <a:t>为单文字，如形为</a:t>
            </a:r>
            <a:r>
              <a:rPr lang="zh-CN" altLang="zh-CN" sz="2400" dirty="0" smtClean="0">
                <a:solidFill>
                  <a:schemeClr val="tx1"/>
                </a:solidFill>
                <a:sym typeface="Symbol" panose="05050102010706020507" pitchFamily="18" charset="2"/>
              </a:rPr>
              <a:t>：</a:t>
            </a:r>
            <a:r>
              <a:rPr lang="zh-CN" altLang="en-US" sz="2400" dirty="0" smtClean="0">
                <a:solidFill>
                  <a:schemeClr val="tx1"/>
                </a:solidFill>
                <a:sym typeface="Symbol" panose="05050102010706020507" pitchFamily="18" charset="2"/>
              </a:rPr>
              <a:t>  </a:t>
            </a:r>
            <a:r>
              <a:rPr lang="en-US" altLang="zh-CN" sz="2400" dirty="0">
                <a:solidFill>
                  <a:schemeClr val="tx1"/>
                </a:solidFill>
                <a:sym typeface="Symbol" panose="05050102010706020507" pitchFamily="18" charset="2"/>
              </a:rPr>
              <a:t>W</a:t>
            </a:r>
            <a:r>
              <a:rPr lang="en-US" altLang="zh-CN" sz="2400" dirty="0">
                <a:solidFill>
                  <a:schemeClr val="tx1"/>
                </a:solidFill>
              </a:rPr>
              <a:t> </a:t>
            </a:r>
            <a:r>
              <a:rPr lang="en-US" altLang="zh-CN" sz="2400" dirty="0">
                <a:solidFill>
                  <a:schemeClr val="tx1"/>
                </a:solidFill>
                <a:sym typeface="Symbol" panose="05050102010706020507" pitchFamily="18" charset="2"/>
              </a:rPr>
              <a:t> </a:t>
            </a:r>
            <a:r>
              <a:rPr lang="en-US" altLang="zh-CN" sz="2400" dirty="0">
                <a:solidFill>
                  <a:schemeClr val="tx1"/>
                </a:solidFill>
              </a:rPr>
              <a:t>L</a:t>
            </a:r>
            <a:r>
              <a:rPr lang="en-US" altLang="zh-CN" sz="2400" dirty="0">
                <a:solidFill>
                  <a:schemeClr val="tx1"/>
                </a:solidFill>
                <a:sym typeface="Symbol" panose="05050102010706020507" pitchFamily="18" charset="2"/>
              </a:rPr>
              <a:t> 1  </a:t>
            </a:r>
            <a:r>
              <a:rPr lang="en-US" altLang="zh-CN" sz="2400" dirty="0">
                <a:solidFill>
                  <a:schemeClr val="tx1"/>
                </a:solidFill>
              </a:rPr>
              <a:t>L</a:t>
            </a:r>
            <a:r>
              <a:rPr lang="en-US" altLang="zh-CN" sz="2400" dirty="0">
                <a:solidFill>
                  <a:schemeClr val="tx1"/>
                </a:solidFill>
                <a:sym typeface="Symbol" panose="05050102010706020507" pitchFamily="18" charset="2"/>
              </a:rPr>
              <a:t> 2</a:t>
            </a:r>
            <a:r>
              <a:rPr lang="zh-CN" altLang="en-US" sz="2400" dirty="0">
                <a:solidFill>
                  <a:schemeClr val="tx1"/>
                </a:solidFill>
                <a:sym typeface="Symbol" panose="05050102010706020507" pitchFamily="18" charset="2"/>
              </a:rPr>
              <a:t>，则变换为：      	</a:t>
            </a:r>
            <a:r>
              <a:rPr lang="zh-CN" altLang="en-US" sz="2400" dirty="0" smtClean="0">
                <a:solidFill>
                  <a:schemeClr val="tx1"/>
                </a:solidFill>
                <a:sym typeface="Symbol" panose="05050102010706020507" pitchFamily="18" charset="2"/>
              </a:rPr>
              <a:t>      </a:t>
            </a:r>
            <a:r>
              <a:rPr lang="zh-CN" altLang="en-US" sz="2400" dirty="0">
                <a:solidFill>
                  <a:schemeClr val="tx1"/>
                </a:solidFill>
                <a:sym typeface="Symbol" panose="05050102010706020507" pitchFamily="18" charset="2"/>
              </a:rPr>
              <a:t>	</a:t>
            </a:r>
            <a:r>
              <a:rPr lang="en-US" altLang="zh-CN" sz="2400" dirty="0">
                <a:solidFill>
                  <a:schemeClr val="tx1"/>
                </a:solidFill>
                <a:sym typeface="Symbol" panose="05050102010706020507" pitchFamily="18" charset="2"/>
              </a:rPr>
              <a:t> W  </a:t>
            </a:r>
            <a:r>
              <a:rPr lang="en-US" altLang="zh-CN" sz="2400" dirty="0">
                <a:solidFill>
                  <a:schemeClr val="tx1"/>
                </a:solidFill>
              </a:rPr>
              <a:t>L</a:t>
            </a:r>
            <a:r>
              <a:rPr lang="en-US" altLang="zh-CN" sz="2400" dirty="0">
                <a:solidFill>
                  <a:schemeClr val="tx1"/>
                </a:solidFill>
                <a:sym typeface="Symbol" panose="05050102010706020507" pitchFamily="18" charset="2"/>
              </a:rPr>
              <a:t> 1 </a:t>
            </a:r>
            <a:r>
              <a:rPr lang="zh-CN" altLang="en-US" sz="2400" dirty="0">
                <a:solidFill>
                  <a:schemeClr val="tx1"/>
                </a:solidFill>
                <a:sym typeface="Symbol" panose="05050102010706020507" pitchFamily="18" charset="2"/>
              </a:rPr>
              <a:t>和 </a:t>
            </a:r>
            <a:r>
              <a:rPr lang="en-US" altLang="zh-CN" sz="2400" dirty="0">
                <a:solidFill>
                  <a:schemeClr val="tx1"/>
                </a:solidFill>
                <a:sym typeface="Symbol" panose="05050102010706020507" pitchFamily="18" charset="2"/>
              </a:rPr>
              <a:t>W </a:t>
            </a:r>
            <a:r>
              <a:rPr lang="en-US" altLang="zh-CN" sz="2400" dirty="0">
                <a:solidFill>
                  <a:schemeClr val="tx1"/>
                </a:solidFill>
              </a:rPr>
              <a:t>L</a:t>
            </a:r>
            <a:r>
              <a:rPr lang="en-US" altLang="zh-CN" sz="2400" dirty="0">
                <a:solidFill>
                  <a:schemeClr val="tx1"/>
                </a:solidFill>
                <a:sym typeface="Symbol" panose="05050102010706020507" pitchFamily="18" charset="2"/>
              </a:rPr>
              <a:t> 2</a:t>
            </a:r>
          </a:p>
          <a:p>
            <a:pPr eaLnBrk="1" hangingPunct="1">
              <a:buFont typeface="Wingdings" panose="05000000000000000000" pitchFamily="2" charset="2"/>
              <a:buNone/>
            </a:pPr>
            <a:r>
              <a:rPr lang="en-US" altLang="zh-CN" sz="2400" dirty="0">
                <a:solidFill>
                  <a:schemeClr val="tx1"/>
                </a:solidFill>
                <a:sym typeface="Symbol" panose="05050102010706020507" pitchFamily="18" charset="2"/>
              </a:rPr>
              <a:t>    </a:t>
            </a:r>
            <a:r>
              <a:rPr lang="zh-CN" altLang="en-US" sz="2400" dirty="0">
                <a:solidFill>
                  <a:schemeClr val="tx1"/>
                </a:solidFill>
                <a:sym typeface="Symbol" panose="05050102010706020507" pitchFamily="18" charset="2"/>
              </a:rPr>
              <a:t>从目标出发，逆向应用规则，到得到事实节点为结束条件的一致解图为止</a:t>
            </a:r>
          </a:p>
        </p:txBody>
      </p:sp>
      <p:sp>
        <p:nvSpPr>
          <p:cNvPr id="4" name="日期占位符 3"/>
          <p:cNvSpPr>
            <a:spLocks noGrp="1"/>
          </p:cNvSpPr>
          <p:nvPr>
            <p:ph type="dt" sz="half" idx="10"/>
          </p:nvPr>
        </p:nvSpPr>
        <p:spPr/>
        <p:txBody>
          <a:bodyPr/>
          <a:lstStyle/>
          <a:p>
            <a:pPr>
              <a:defRPr/>
            </a:pPr>
            <a:fld id="{A3A54702-4660-4881-9D88-38E02BFB2C6A}" type="datetime1">
              <a:rPr lang="zh-CN" altLang="en-US"/>
              <a:pPr>
                <a:defRPr/>
              </a:pPr>
              <a:t>2019/9/18</a:t>
            </a:fld>
            <a:endParaRPr lang="en-US" altLang="zh-CN"/>
          </a:p>
        </p:txBody>
      </p:sp>
      <p:sp>
        <p:nvSpPr>
          <p:cNvPr id="87043"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91D612AA-887E-4728-9738-3FDE7841EE7B}" type="slidenum">
              <a:rPr kumimoji="0" lang="en-US" altLang="zh-CN" sz="1400">
                <a:latin typeface="Tahoma" panose="020B0604030504040204" pitchFamily="34" charset="0"/>
                <a:ea typeface="宋体" panose="02010600030101010101" pitchFamily="2" charset="-122"/>
              </a:rPr>
              <a:pPr>
                <a:spcBef>
                  <a:spcPct val="0"/>
                </a:spcBef>
                <a:buClrTx/>
                <a:buSzTx/>
                <a:buFontTx/>
                <a:buNone/>
              </a:pPr>
              <a:t>102</a:t>
            </a:fld>
            <a:endParaRPr kumimoji="0" lang="en-US" altLang="zh-CN" sz="1400">
              <a:latin typeface="Tahoma" panose="020B060403050404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2">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utoUpdateAnimBg="0"/>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8" name="Rectangle 2"/>
          <p:cNvSpPr>
            <a:spLocks noGrp="1" noChangeArrowheads="1"/>
          </p:cNvSpPr>
          <p:nvPr>
            <p:ph type="title"/>
          </p:nvPr>
        </p:nvSpPr>
        <p:spPr/>
        <p:txBody>
          <a:bodyPr/>
          <a:lstStyle/>
          <a:p>
            <a:pPr eaLnBrk="1" hangingPunct="1"/>
            <a:r>
              <a:rPr lang="zh-CN" altLang="en-US" sz="4000"/>
              <a:t>目标表达式的与或形式</a:t>
            </a:r>
          </a:p>
        </p:txBody>
      </p:sp>
      <p:sp>
        <p:nvSpPr>
          <p:cNvPr id="164867" name="Rectangle 3"/>
          <p:cNvSpPr>
            <a:spLocks noGrp="1" noChangeArrowheads="1"/>
          </p:cNvSpPr>
          <p:nvPr>
            <p:ph idx="1"/>
          </p:nvPr>
        </p:nvSpPr>
        <p:spPr>
          <a:xfrm>
            <a:off x="911424" y="1737360"/>
            <a:ext cx="10945216" cy="4408512"/>
          </a:xfrm>
        </p:spPr>
        <p:txBody>
          <a:bodyPr>
            <a:normAutofit lnSpcReduction="10000"/>
          </a:bodyPr>
          <a:lstStyle/>
          <a:p>
            <a:pPr eaLnBrk="1" hangingPunct="1"/>
            <a:r>
              <a:rPr lang="zh-CN" altLang="en-US" sz="2400" dirty="0">
                <a:solidFill>
                  <a:srgbClr val="000000"/>
                </a:solidFill>
              </a:rPr>
              <a:t>如：目标公式</a:t>
            </a:r>
            <a:r>
              <a:rPr lang="en-US" altLang="zh-CN" sz="2400" dirty="0">
                <a:solidFill>
                  <a:srgbClr val="000000"/>
                </a:solidFill>
              </a:rPr>
              <a:t>(</a:t>
            </a:r>
            <a:r>
              <a:rPr lang="en-US" altLang="zh-CN" sz="2400" dirty="0">
                <a:solidFill>
                  <a:srgbClr val="000000"/>
                </a:solidFill>
                <a:ea typeface="宋体" panose="02010600030101010101" pitchFamily="2" charset="-122"/>
                <a:sym typeface="Symbol" panose="05050102010706020507" pitchFamily="18" charset="2"/>
              </a:rPr>
              <a:t></a:t>
            </a:r>
            <a:r>
              <a:rPr lang="en-US" altLang="zh-CN" sz="2400" dirty="0">
                <a:solidFill>
                  <a:srgbClr val="000000"/>
                </a:solidFill>
              </a:rPr>
              <a:t>y)(</a:t>
            </a:r>
            <a:r>
              <a:rPr lang="en-US" altLang="zh-CN" sz="2400" dirty="0">
                <a:solidFill>
                  <a:srgbClr val="000000"/>
                </a:solidFill>
                <a:ea typeface="宋体" panose="02010600030101010101" pitchFamily="2" charset="-122"/>
                <a:sym typeface="Symbol" panose="05050102010706020507" pitchFamily="18" charset="2"/>
              </a:rPr>
              <a:t></a:t>
            </a:r>
            <a:r>
              <a:rPr lang="en-US" altLang="zh-CN" sz="2400" dirty="0">
                <a:solidFill>
                  <a:srgbClr val="000000"/>
                </a:solidFill>
              </a:rPr>
              <a:t>x){P(x)</a:t>
            </a:r>
            <a:r>
              <a:rPr lang="en-US" altLang="zh-CN" sz="2400" dirty="0">
                <a:solidFill>
                  <a:schemeClr val="tx2"/>
                </a:solidFill>
              </a:rPr>
              <a:t>=&gt;</a:t>
            </a:r>
            <a:r>
              <a:rPr lang="en-US" altLang="zh-CN" sz="2400" dirty="0">
                <a:solidFill>
                  <a:srgbClr val="000000"/>
                </a:solidFill>
              </a:rPr>
              <a:t>[Q(</a:t>
            </a:r>
            <a:r>
              <a:rPr lang="en-US" altLang="zh-CN" sz="2400" dirty="0" err="1">
                <a:solidFill>
                  <a:srgbClr val="000000"/>
                </a:solidFill>
              </a:rPr>
              <a:t>x,y</a:t>
            </a:r>
            <a:r>
              <a:rPr lang="en-US" altLang="zh-CN" sz="2400" dirty="0">
                <a:solidFill>
                  <a:srgbClr val="000000"/>
                </a:solidFill>
              </a:rPr>
              <a:t>)∧~[~R(x)∧S(y)]]}</a:t>
            </a:r>
          </a:p>
          <a:p>
            <a:pPr eaLnBrk="1" hangingPunct="1">
              <a:buFont typeface="Wingdings" panose="05000000000000000000" pitchFamily="2" charset="2"/>
              <a:buNone/>
            </a:pPr>
            <a:r>
              <a:rPr lang="en-US" altLang="zh-CN" sz="2400" dirty="0">
                <a:solidFill>
                  <a:srgbClr val="000000"/>
                </a:solidFill>
              </a:rPr>
              <a:t>1)</a:t>
            </a:r>
            <a:r>
              <a:rPr lang="zh-CN" altLang="en-US" sz="2400" dirty="0">
                <a:solidFill>
                  <a:srgbClr val="000000"/>
                </a:solidFill>
              </a:rPr>
              <a:t>消去蕴含符号</a:t>
            </a:r>
          </a:p>
          <a:p>
            <a:pPr eaLnBrk="1" hangingPunct="1">
              <a:buFont typeface="Wingdings" panose="05000000000000000000" pitchFamily="2" charset="2"/>
              <a:buNone/>
            </a:pPr>
            <a:r>
              <a:rPr lang="en-US" altLang="zh-CN" sz="2400" dirty="0">
                <a:solidFill>
                  <a:srgbClr val="000000"/>
                </a:solidFill>
              </a:rPr>
              <a:t>(</a:t>
            </a:r>
            <a:r>
              <a:rPr lang="en-US" altLang="zh-CN" sz="2400" dirty="0">
                <a:solidFill>
                  <a:srgbClr val="000000"/>
                </a:solidFill>
                <a:ea typeface="宋体" panose="02010600030101010101" pitchFamily="2" charset="-122"/>
                <a:sym typeface="Symbol" panose="05050102010706020507" pitchFamily="18" charset="2"/>
              </a:rPr>
              <a:t></a:t>
            </a:r>
            <a:r>
              <a:rPr lang="en-US" altLang="zh-CN" sz="2400" dirty="0">
                <a:solidFill>
                  <a:srgbClr val="000000"/>
                </a:solidFill>
              </a:rPr>
              <a:t>y)(</a:t>
            </a:r>
            <a:r>
              <a:rPr lang="en-US" altLang="zh-CN" sz="2400" dirty="0">
                <a:solidFill>
                  <a:srgbClr val="000000"/>
                </a:solidFill>
                <a:ea typeface="宋体" panose="02010600030101010101" pitchFamily="2" charset="-122"/>
                <a:sym typeface="Symbol" panose="05050102010706020507" pitchFamily="18" charset="2"/>
              </a:rPr>
              <a:t></a:t>
            </a:r>
            <a:r>
              <a:rPr lang="en-US" altLang="zh-CN" sz="2400" dirty="0">
                <a:solidFill>
                  <a:srgbClr val="000000"/>
                </a:solidFill>
              </a:rPr>
              <a:t>x){</a:t>
            </a:r>
            <a:r>
              <a:rPr lang="en-US" altLang="zh-CN" sz="2400" dirty="0">
                <a:solidFill>
                  <a:schemeClr val="tx2"/>
                </a:solidFill>
              </a:rPr>
              <a:t>~</a:t>
            </a:r>
            <a:r>
              <a:rPr lang="en-US" altLang="zh-CN" sz="2400" dirty="0">
                <a:solidFill>
                  <a:srgbClr val="000000"/>
                </a:solidFill>
              </a:rPr>
              <a:t>P(x)∨[Q(</a:t>
            </a:r>
            <a:r>
              <a:rPr lang="en-US" altLang="zh-CN" sz="2400" dirty="0" err="1">
                <a:solidFill>
                  <a:srgbClr val="000000"/>
                </a:solidFill>
              </a:rPr>
              <a:t>x,y</a:t>
            </a:r>
            <a:r>
              <a:rPr lang="en-US" altLang="zh-CN" sz="2400" dirty="0">
                <a:solidFill>
                  <a:srgbClr val="000000"/>
                </a:solidFill>
              </a:rPr>
              <a:t>)∧~[~R(x)∧S(y)]]}</a:t>
            </a:r>
          </a:p>
          <a:p>
            <a:pPr eaLnBrk="1" hangingPunct="1">
              <a:buFont typeface="Wingdings" panose="05000000000000000000" pitchFamily="2" charset="2"/>
              <a:buNone/>
            </a:pPr>
            <a:r>
              <a:rPr lang="en-US" altLang="zh-CN" sz="2400" dirty="0">
                <a:solidFill>
                  <a:srgbClr val="000000"/>
                </a:solidFill>
              </a:rPr>
              <a:t>2)</a:t>
            </a:r>
            <a:r>
              <a:rPr lang="en-US" altLang="zh-CN" sz="2400" dirty="0" err="1">
                <a:solidFill>
                  <a:srgbClr val="000000"/>
                </a:solidFill>
              </a:rPr>
              <a:t>Skolem</a:t>
            </a:r>
            <a:r>
              <a:rPr lang="zh-CN" altLang="en-US" sz="2400" dirty="0">
                <a:solidFill>
                  <a:srgbClr val="000000"/>
                </a:solidFill>
              </a:rPr>
              <a:t>化，消去存在量词，</a:t>
            </a:r>
            <a:r>
              <a:rPr lang="en-US" altLang="zh-CN" sz="2400" dirty="0">
                <a:solidFill>
                  <a:srgbClr val="000000"/>
                </a:solidFill>
              </a:rPr>
              <a:t>x=f(y)</a:t>
            </a:r>
          </a:p>
          <a:p>
            <a:pPr eaLnBrk="1" hangingPunct="1">
              <a:buFont typeface="Wingdings" panose="05000000000000000000" pitchFamily="2" charset="2"/>
              <a:buNone/>
            </a:pPr>
            <a:r>
              <a:rPr lang="en-US" altLang="zh-CN" sz="2400" dirty="0">
                <a:solidFill>
                  <a:srgbClr val="000000"/>
                </a:solidFill>
              </a:rPr>
              <a:t>~P(</a:t>
            </a:r>
            <a:r>
              <a:rPr lang="en-US" altLang="zh-CN" sz="2400" dirty="0">
                <a:solidFill>
                  <a:schemeClr val="tx2"/>
                </a:solidFill>
              </a:rPr>
              <a:t>f(y)</a:t>
            </a:r>
            <a:r>
              <a:rPr lang="en-US" altLang="zh-CN" sz="2400" dirty="0">
                <a:solidFill>
                  <a:srgbClr val="000000"/>
                </a:solidFill>
              </a:rPr>
              <a:t>)∨{Q(</a:t>
            </a:r>
            <a:r>
              <a:rPr lang="en-US" altLang="zh-CN" sz="2400" dirty="0">
                <a:solidFill>
                  <a:schemeClr val="tx2"/>
                </a:solidFill>
              </a:rPr>
              <a:t>f(y)</a:t>
            </a:r>
            <a:r>
              <a:rPr lang="en-US" altLang="zh-CN" sz="2400" dirty="0">
                <a:solidFill>
                  <a:srgbClr val="000000"/>
                </a:solidFill>
              </a:rPr>
              <a:t>,y)∧[R(</a:t>
            </a:r>
            <a:r>
              <a:rPr lang="en-US" altLang="zh-CN" sz="2400" dirty="0">
                <a:solidFill>
                  <a:schemeClr val="tx2"/>
                </a:solidFill>
              </a:rPr>
              <a:t>f(y)</a:t>
            </a:r>
            <a:r>
              <a:rPr lang="en-US" altLang="zh-CN" sz="2400" dirty="0">
                <a:solidFill>
                  <a:srgbClr val="000000"/>
                </a:solidFill>
              </a:rPr>
              <a:t>)∨~S(y)]}</a:t>
            </a:r>
          </a:p>
          <a:p>
            <a:pPr eaLnBrk="1" hangingPunct="1">
              <a:buFont typeface="Wingdings" panose="05000000000000000000" pitchFamily="2" charset="2"/>
              <a:buNone/>
            </a:pPr>
            <a:r>
              <a:rPr lang="en-US" altLang="zh-CN" sz="2400" dirty="0">
                <a:solidFill>
                  <a:srgbClr val="000000"/>
                </a:solidFill>
              </a:rPr>
              <a:t>3)</a:t>
            </a:r>
            <a:r>
              <a:rPr lang="zh-CN" altLang="en-US" sz="2400" dirty="0">
                <a:solidFill>
                  <a:srgbClr val="000000"/>
                </a:solidFill>
              </a:rPr>
              <a:t>对目标的主要析取式中的变量分离标准化</a:t>
            </a:r>
          </a:p>
          <a:p>
            <a:pPr eaLnBrk="1" hangingPunct="1">
              <a:buFont typeface="Wingdings" panose="05000000000000000000" pitchFamily="2" charset="2"/>
              <a:buNone/>
            </a:pPr>
            <a:r>
              <a:rPr lang="en-US" altLang="zh-CN" sz="2400" dirty="0">
                <a:solidFill>
                  <a:srgbClr val="000000"/>
                </a:solidFill>
              </a:rPr>
              <a:t>~P(f(</a:t>
            </a:r>
            <a:r>
              <a:rPr lang="en-US" altLang="zh-CN" sz="2400" dirty="0">
                <a:solidFill>
                  <a:schemeClr val="tx2"/>
                </a:solidFill>
              </a:rPr>
              <a:t>z</a:t>
            </a:r>
            <a:r>
              <a:rPr lang="en-US" altLang="zh-CN" sz="2400" dirty="0">
                <a:solidFill>
                  <a:srgbClr val="000000"/>
                </a:solidFill>
              </a:rPr>
              <a:t>))∨{Q(f(y),y)∧[R(f(y))∨~S(y)]}</a:t>
            </a:r>
          </a:p>
          <a:p>
            <a:pPr eaLnBrk="1" hangingPunct="1">
              <a:buFont typeface="Wingdings" panose="05000000000000000000" pitchFamily="2" charset="2"/>
              <a:buNone/>
            </a:pPr>
            <a:r>
              <a:rPr lang="en-US" altLang="zh-CN" sz="2400" dirty="0">
                <a:solidFill>
                  <a:srgbClr val="000000"/>
                </a:solidFill>
              </a:rPr>
              <a:t>    </a:t>
            </a:r>
            <a:r>
              <a:rPr lang="zh-CN" altLang="en-US" sz="2400" dirty="0" smtClean="0">
                <a:solidFill>
                  <a:srgbClr val="000000"/>
                </a:solidFill>
              </a:rPr>
              <a:t>与</a:t>
            </a:r>
            <a:r>
              <a:rPr lang="zh-CN" altLang="en-US" sz="2400" dirty="0">
                <a:solidFill>
                  <a:srgbClr val="000000"/>
                </a:solidFill>
              </a:rPr>
              <a:t>或形的目标公式也可以表示为与或图。不过，与事实表达式的与或图不同的是：对于目标表达式，与或图中的</a:t>
            </a:r>
            <a:r>
              <a:rPr lang="en-US" altLang="zh-CN" sz="2400" dirty="0">
                <a:solidFill>
                  <a:srgbClr val="000000"/>
                </a:solidFill>
              </a:rPr>
              <a:t>k</a:t>
            </a:r>
            <a:r>
              <a:rPr lang="zh-CN" altLang="en-US" sz="2400" dirty="0">
                <a:solidFill>
                  <a:srgbClr val="000000"/>
                </a:solidFill>
              </a:rPr>
              <a:t>线连接符用来分开合取关系的子表达式。根节点的任一后裔叫做子目标节点，而标在这些后裔节点中的表达式叫子目标。</a:t>
            </a:r>
            <a:endParaRPr lang="zh-CN" altLang="en-US" sz="2400" dirty="0"/>
          </a:p>
        </p:txBody>
      </p:sp>
      <p:sp>
        <p:nvSpPr>
          <p:cNvPr id="4" name="日期占位符 3"/>
          <p:cNvSpPr>
            <a:spLocks noGrp="1"/>
          </p:cNvSpPr>
          <p:nvPr>
            <p:ph type="dt" sz="half" idx="10"/>
          </p:nvPr>
        </p:nvSpPr>
        <p:spPr/>
        <p:txBody>
          <a:bodyPr/>
          <a:lstStyle/>
          <a:p>
            <a:pPr>
              <a:defRPr/>
            </a:pPr>
            <a:fld id="{3C4221DF-D1EC-4204-A9AB-CC72894B34BD}" type="datetime1">
              <a:rPr lang="zh-CN" altLang="en-US"/>
              <a:pPr>
                <a:defRPr/>
              </a:pPr>
              <a:t>2019/9/18</a:t>
            </a:fld>
            <a:endParaRPr lang="en-US" altLang="zh-CN"/>
          </a:p>
        </p:txBody>
      </p:sp>
      <p:sp>
        <p:nvSpPr>
          <p:cNvPr id="88067"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C89B97B2-B9A9-4CE3-9425-D3EAB177FB93}" type="slidenum">
              <a:rPr kumimoji="0" lang="en-US" altLang="zh-CN" sz="1400">
                <a:latin typeface="Tahoma" panose="020B0604030504040204" pitchFamily="34" charset="0"/>
                <a:ea typeface="宋体" panose="02010600030101010101" pitchFamily="2" charset="-122"/>
              </a:rPr>
              <a:pPr>
                <a:spcBef>
                  <a:spcPct val="0"/>
                </a:spcBef>
                <a:buClrTx/>
                <a:buSzTx/>
                <a:buFontTx/>
                <a:buNone/>
              </a:pPr>
              <a:t>103</a:t>
            </a:fld>
            <a:endParaRPr kumimoji="0" lang="en-US" altLang="zh-CN" sz="1400">
              <a:latin typeface="Tahoma" panose="020B060403050404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64867">
                                            <p:txEl>
                                              <p:pRg st="0" end="0"/>
                                            </p:txEl>
                                          </p:spTgt>
                                        </p:tgtEl>
                                        <p:attrNameLst>
                                          <p:attrName>style.visibility</p:attrName>
                                        </p:attrNameLst>
                                      </p:cBhvr>
                                      <p:to>
                                        <p:strVal val="visible"/>
                                      </p:to>
                                    </p:set>
                                    <p:anim calcmode="lin" valueType="num">
                                      <p:cBhvr additive="base">
                                        <p:cTn id="7" dur="500" fill="hold"/>
                                        <p:tgtEl>
                                          <p:spTgt spid="16486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6486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64867">
                                            <p:txEl>
                                              <p:pRg st="1" end="1"/>
                                            </p:txEl>
                                          </p:spTgt>
                                        </p:tgtEl>
                                        <p:attrNameLst>
                                          <p:attrName>style.visibility</p:attrName>
                                        </p:attrNameLst>
                                      </p:cBhvr>
                                      <p:to>
                                        <p:strVal val="visible"/>
                                      </p:to>
                                    </p:set>
                                    <p:anim calcmode="lin" valueType="num">
                                      <p:cBhvr additive="base">
                                        <p:cTn id="13" dur="500" fill="hold"/>
                                        <p:tgtEl>
                                          <p:spTgt spid="164867">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6486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64867">
                                            <p:txEl>
                                              <p:pRg st="2" end="2"/>
                                            </p:txEl>
                                          </p:spTgt>
                                        </p:tgtEl>
                                        <p:attrNameLst>
                                          <p:attrName>style.visibility</p:attrName>
                                        </p:attrNameLst>
                                      </p:cBhvr>
                                      <p:to>
                                        <p:strVal val="visible"/>
                                      </p:to>
                                    </p:set>
                                    <p:anim calcmode="lin" valueType="num">
                                      <p:cBhvr additive="base">
                                        <p:cTn id="19" dur="500" fill="hold"/>
                                        <p:tgtEl>
                                          <p:spTgt spid="164867">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6486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64867">
                                            <p:txEl>
                                              <p:pRg st="3" end="3"/>
                                            </p:txEl>
                                          </p:spTgt>
                                        </p:tgtEl>
                                        <p:attrNameLst>
                                          <p:attrName>style.visibility</p:attrName>
                                        </p:attrNameLst>
                                      </p:cBhvr>
                                      <p:to>
                                        <p:strVal val="visible"/>
                                      </p:to>
                                    </p:set>
                                    <p:anim calcmode="lin" valueType="num">
                                      <p:cBhvr additive="base">
                                        <p:cTn id="25" dur="500" fill="hold"/>
                                        <p:tgtEl>
                                          <p:spTgt spid="164867">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64867">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64867">
                                            <p:txEl>
                                              <p:pRg st="4" end="4"/>
                                            </p:txEl>
                                          </p:spTgt>
                                        </p:tgtEl>
                                        <p:attrNameLst>
                                          <p:attrName>style.visibility</p:attrName>
                                        </p:attrNameLst>
                                      </p:cBhvr>
                                      <p:to>
                                        <p:strVal val="visible"/>
                                      </p:to>
                                    </p:set>
                                    <p:anim calcmode="lin" valueType="num">
                                      <p:cBhvr additive="base">
                                        <p:cTn id="31" dur="500" fill="hold"/>
                                        <p:tgtEl>
                                          <p:spTgt spid="164867">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64867">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64867">
                                            <p:txEl>
                                              <p:pRg st="5" end="5"/>
                                            </p:txEl>
                                          </p:spTgt>
                                        </p:tgtEl>
                                        <p:attrNameLst>
                                          <p:attrName>style.visibility</p:attrName>
                                        </p:attrNameLst>
                                      </p:cBhvr>
                                      <p:to>
                                        <p:strVal val="visible"/>
                                      </p:to>
                                    </p:set>
                                    <p:anim calcmode="lin" valueType="num">
                                      <p:cBhvr additive="base">
                                        <p:cTn id="37" dur="500" fill="hold"/>
                                        <p:tgtEl>
                                          <p:spTgt spid="164867">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64867">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164867">
                                            <p:txEl>
                                              <p:pRg st="6" end="6"/>
                                            </p:txEl>
                                          </p:spTgt>
                                        </p:tgtEl>
                                        <p:attrNameLst>
                                          <p:attrName>style.visibility</p:attrName>
                                        </p:attrNameLst>
                                      </p:cBhvr>
                                      <p:to>
                                        <p:strVal val="visible"/>
                                      </p:to>
                                    </p:set>
                                    <p:anim calcmode="lin" valueType="num">
                                      <p:cBhvr additive="base">
                                        <p:cTn id="43" dur="500" fill="hold"/>
                                        <p:tgtEl>
                                          <p:spTgt spid="164867">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164867">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164867">
                                            <p:txEl>
                                              <p:pRg st="7" end="7"/>
                                            </p:txEl>
                                          </p:spTgt>
                                        </p:tgtEl>
                                        <p:attrNameLst>
                                          <p:attrName>style.visibility</p:attrName>
                                        </p:attrNameLst>
                                      </p:cBhvr>
                                      <p:to>
                                        <p:strVal val="visible"/>
                                      </p:to>
                                    </p:set>
                                    <p:anim calcmode="lin" valueType="num">
                                      <p:cBhvr additive="base">
                                        <p:cTn id="49" dur="500" fill="hold"/>
                                        <p:tgtEl>
                                          <p:spTgt spid="164867">
                                            <p:txEl>
                                              <p:pRg st="7" end="7"/>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164867">
                                            <p:txEl>
                                              <p:pRg st="7" end="7"/>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867" grpId="0" build="p"/>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2" name="Rectangle 2"/>
          <p:cNvSpPr>
            <a:spLocks noGrp="1" noChangeArrowheads="1"/>
          </p:cNvSpPr>
          <p:nvPr>
            <p:ph type="title"/>
          </p:nvPr>
        </p:nvSpPr>
        <p:spPr/>
        <p:txBody>
          <a:bodyPr/>
          <a:lstStyle/>
          <a:p>
            <a:pPr eaLnBrk="1" hangingPunct="1"/>
            <a:r>
              <a:rPr lang="zh-CN" altLang="en-US" sz="4000"/>
              <a:t>目标公式的与或图表示</a:t>
            </a:r>
          </a:p>
        </p:txBody>
      </p:sp>
      <p:sp>
        <p:nvSpPr>
          <p:cNvPr id="18" name="日期占位符 3"/>
          <p:cNvSpPr>
            <a:spLocks noGrp="1"/>
          </p:cNvSpPr>
          <p:nvPr>
            <p:ph type="dt" sz="half" idx="10"/>
          </p:nvPr>
        </p:nvSpPr>
        <p:spPr/>
        <p:txBody>
          <a:bodyPr/>
          <a:lstStyle/>
          <a:p>
            <a:pPr>
              <a:defRPr/>
            </a:pPr>
            <a:fld id="{6FE1D844-F33E-410E-AB3D-7E309F81C1A4}" type="datetime1">
              <a:rPr lang="zh-CN" altLang="en-US"/>
              <a:pPr>
                <a:defRPr/>
              </a:pPr>
              <a:t>2019/9/18</a:t>
            </a:fld>
            <a:endParaRPr lang="en-US" altLang="zh-CN"/>
          </a:p>
        </p:txBody>
      </p:sp>
      <p:sp>
        <p:nvSpPr>
          <p:cNvPr id="89091"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9DD6098A-B557-4075-8DC6-707D72EBE43B}" type="slidenum">
              <a:rPr kumimoji="0" lang="en-US" altLang="zh-CN" sz="1400">
                <a:latin typeface="Tahoma" panose="020B0604030504040204" pitchFamily="34" charset="0"/>
                <a:ea typeface="宋体" panose="02010600030101010101" pitchFamily="2" charset="-122"/>
              </a:rPr>
              <a:pPr>
                <a:spcBef>
                  <a:spcPct val="0"/>
                </a:spcBef>
                <a:buClrTx/>
                <a:buSzTx/>
                <a:buFontTx/>
                <a:buNone/>
              </a:pPr>
              <a:t>104</a:t>
            </a:fld>
            <a:endParaRPr kumimoji="0" lang="en-US" altLang="zh-CN" sz="1400">
              <a:latin typeface="Tahoma" panose="020B0604030504040204" pitchFamily="34" charset="0"/>
              <a:ea typeface="宋体" panose="02010600030101010101" pitchFamily="2" charset="-122"/>
            </a:endParaRPr>
          </a:p>
        </p:txBody>
      </p:sp>
      <p:sp>
        <p:nvSpPr>
          <p:cNvPr id="165892" name="Text Box 4"/>
          <p:cNvSpPr txBox="1">
            <a:spLocks noChangeArrowheads="1"/>
          </p:cNvSpPr>
          <p:nvPr/>
        </p:nvSpPr>
        <p:spPr bwMode="auto">
          <a:xfrm>
            <a:off x="3578225" y="2103439"/>
            <a:ext cx="5245100" cy="466725"/>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 typeface="Wingdings" panose="05000000000000000000" pitchFamily="2" charset="2"/>
              <a:buNone/>
            </a:pPr>
            <a:r>
              <a:rPr lang="en-US" altLang="zh-CN" sz="2400">
                <a:solidFill>
                  <a:srgbClr val="000000"/>
                </a:solidFill>
                <a:latin typeface="Times New Roman" panose="02020603050405020304" pitchFamily="18" charset="0"/>
              </a:rPr>
              <a:t>~P(f(z))∨{Q(f(y),y)∧[R(f(y))∨~S(y)]}</a:t>
            </a:r>
            <a:endParaRPr lang="en-US" altLang="zh-CN" sz="2000">
              <a:latin typeface="Times New Roman" panose="02020603050405020304" pitchFamily="18" charset="0"/>
              <a:ea typeface="宋体" panose="02010600030101010101" pitchFamily="2" charset="-122"/>
              <a:sym typeface="Symbol" panose="05050102010706020507" pitchFamily="18" charset="2"/>
            </a:endParaRPr>
          </a:p>
        </p:txBody>
      </p:sp>
      <p:sp>
        <p:nvSpPr>
          <p:cNvPr id="165893" name="Text Box 5"/>
          <p:cNvSpPr txBox="1">
            <a:spLocks noChangeArrowheads="1"/>
          </p:cNvSpPr>
          <p:nvPr/>
        </p:nvSpPr>
        <p:spPr bwMode="auto">
          <a:xfrm>
            <a:off x="2935289" y="3170239"/>
            <a:ext cx="1171575" cy="466725"/>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2400">
                <a:solidFill>
                  <a:srgbClr val="000000"/>
                </a:solidFill>
                <a:latin typeface="Times New Roman" panose="02020603050405020304" pitchFamily="18" charset="0"/>
              </a:rPr>
              <a:t>~P(f(z))</a:t>
            </a:r>
          </a:p>
        </p:txBody>
      </p:sp>
      <p:sp>
        <p:nvSpPr>
          <p:cNvPr id="165894" name="Text Box 6"/>
          <p:cNvSpPr txBox="1">
            <a:spLocks noChangeArrowheads="1"/>
          </p:cNvSpPr>
          <p:nvPr/>
        </p:nvSpPr>
        <p:spPr bwMode="auto">
          <a:xfrm>
            <a:off x="4762500" y="3170239"/>
            <a:ext cx="3670300" cy="466725"/>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2400">
                <a:solidFill>
                  <a:srgbClr val="000000"/>
                </a:solidFill>
                <a:latin typeface="Times New Roman" panose="02020603050405020304" pitchFamily="18" charset="0"/>
              </a:rPr>
              <a:t>Q(f(y),y)∧[R(f(y))∨~S(y)]</a:t>
            </a:r>
          </a:p>
        </p:txBody>
      </p:sp>
      <p:sp>
        <p:nvSpPr>
          <p:cNvPr id="165895" name="Text Box 7"/>
          <p:cNvSpPr txBox="1">
            <a:spLocks noChangeArrowheads="1"/>
          </p:cNvSpPr>
          <p:nvPr/>
        </p:nvSpPr>
        <p:spPr bwMode="auto">
          <a:xfrm>
            <a:off x="4521200" y="4313239"/>
            <a:ext cx="1303338" cy="466725"/>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2400">
                <a:solidFill>
                  <a:srgbClr val="000000"/>
                </a:solidFill>
                <a:latin typeface="Times New Roman" panose="02020603050405020304" pitchFamily="18" charset="0"/>
              </a:rPr>
              <a:t>Q(f(y),y)</a:t>
            </a:r>
          </a:p>
        </p:txBody>
      </p:sp>
      <p:sp>
        <p:nvSpPr>
          <p:cNvPr id="165896" name="Text Box 8"/>
          <p:cNvSpPr txBox="1">
            <a:spLocks noChangeArrowheads="1"/>
          </p:cNvSpPr>
          <p:nvPr/>
        </p:nvSpPr>
        <p:spPr bwMode="auto">
          <a:xfrm>
            <a:off x="6756400" y="4313239"/>
            <a:ext cx="2319338" cy="466725"/>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2000">
                <a:latin typeface="Times New Roman" panose="02020603050405020304" pitchFamily="18" charset="0"/>
                <a:ea typeface="宋体" panose="02010600030101010101" pitchFamily="2" charset="-122"/>
                <a:sym typeface="Symbol" panose="05050102010706020507" pitchFamily="18" charset="2"/>
              </a:rPr>
              <a:t> </a:t>
            </a:r>
            <a:r>
              <a:rPr lang="en-US" altLang="zh-CN" sz="2400">
                <a:solidFill>
                  <a:srgbClr val="000000"/>
                </a:solidFill>
                <a:latin typeface="Times New Roman" panose="02020603050405020304" pitchFamily="18" charset="0"/>
              </a:rPr>
              <a:t>[R(f(y))∨~S(y)]</a:t>
            </a:r>
          </a:p>
        </p:txBody>
      </p:sp>
      <p:sp>
        <p:nvSpPr>
          <p:cNvPr id="165897" name="Text Box 9"/>
          <p:cNvSpPr txBox="1">
            <a:spLocks noChangeArrowheads="1"/>
          </p:cNvSpPr>
          <p:nvPr/>
        </p:nvSpPr>
        <p:spPr bwMode="auto">
          <a:xfrm>
            <a:off x="6180139" y="5456239"/>
            <a:ext cx="1057275" cy="466725"/>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2400">
                <a:solidFill>
                  <a:srgbClr val="000000"/>
                </a:solidFill>
                <a:latin typeface="Times New Roman" panose="02020603050405020304" pitchFamily="18" charset="0"/>
              </a:rPr>
              <a:t>R(f(y))</a:t>
            </a:r>
          </a:p>
        </p:txBody>
      </p:sp>
      <p:sp>
        <p:nvSpPr>
          <p:cNvPr id="165898" name="Text Box 10"/>
          <p:cNvSpPr txBox="1">
            <a:spLocks noChangeArrowheads="1"/>
          </p:cNvSpPr>
          <p:nvPr/>
        </p:nvSpPr>
        <p:spPr bwMode="auto">
          <a:xfrm>
            <a:off x="8248650" y="5456239"/>
            <a:ext cx="884238" cy="466725"/>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2400">
                <a:solidFill>
                  <a:srgbClr val="000000"/>
                </a:solidFill>
                <a:latin typeface="Times New Roman" panose="02020603050405020304" pitchFamily="18" charset="0"/>
              </a:rPr>
              <a:t>~S(y)</a:t>
            </a:r>
          </a:p>
        </p:txBody>
      </p:sp>
      <p:sp>
        <p:nvSpPr>
          <p:cNvPr id="165899" name="Line 11"/>
          <p:cNvSpPr>
            <a:spLocks noChangeShapeType="1"/>
          </p:cNvSpPr>
          <p:nvPr/>
        </p:nvSpPr>
        <p:spPr bwMode="auto">
          <a:xfrm flipH="1">
            <a:off x="3533776" y="2565400"/>
            <a:ext cx="2633663" cy="635000"/>
          </a:xfrm>
          <a:prstGeom prst="line">
            <a:avLst/>
          </a:prstGeom>
          <a:noFill/>
          <a:ln w="9525">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5900" name="Line 12"/>
          <p:cNvSpPr>
            <a:spLocks noChangeShapeType="1"/>
          </p:cNvSpPr>
          <p:nvPr/>
        </p:nvSpPr>
        <p:spPr bwMode="auto">
          <a:xfrm>
            <a:off x="6096001" y="2565400"/>
            <a:ext cx="714375" cy="635000"/>
          </a:xfrm>
          <a:prstGeom prst="line">
            <a:avLst/>
          </a:prstGeom>
          <a:noFill/>
          <a:ln w="9525">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5901" name="Line 13"/>
          <p:cNvSpPr>
            <a:spLocks noChangeShapeType="1"/>
          </p:cNvSpPr>
          <p:nvPr/>
        </p:nvSpPr>
        <p:spPr bwMode="auto">
          <a:xfrm flipH="1">
            <a:off x="5057775" y="3644900"/>
            <a:ext cx="1398588" cy="698500"/>
          </a:xfrm>
          <a:prstGeom prst="line">
            <a:avLst/>
          </a:prstGeom>
          <a:noFill/>
          <a:ln w="9525">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5902" name="Line 14"/>
          <p:cNvSpPr>
            <a:spLocks noChangeShapeType="1"/>
          </p:cNvSpPr>
          <p:nvPr/>
        </p:nvSpPr>
        <p:spPr bwMode="auto">
          <a:xfrm>
            <a:off x="6456363" y="3644900"/>
            <a:ext cx="1420812" cy="698500"/>
          </a:xfrm>
          <a:prstGeom prst="line">
            <a:avLst/>
          </a:prstGeom>
          <a:noFill/>
          <a:ln w="9525">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5903" name="Line 15"/>
          <p:cNvSpPr>
            <a:spLocks noChangeShapeType="1"/>
          </p:cNvSpPr>
          <p:nvPr/>
        </p:nvSpPr>
        <p:spPr bwMode="auto">
          <a:xfrm flipH="1">
            <a:off x="6724650" y="4800600"/>
            <a:ext cx="990600" cy="685800"/>
          </a:xfrm>
          <a:prstGeom prst="line">
            <a:avLst/>
          </a:prstGeom>
          <a:noFill/>
          <a:ln w="9525">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5904" name="Line 16"/>
          <p:cNvSpPr>
            <a:spLocks noChangeShapeType="1"/>
          </p:cNvSpPr>
          <p:nvPr/>
        </p:nvSpPr>
        <p:spPr bwMode="auto">
          <a:xfrm>
            <a:off x="7715250" y="4800600"/>
            <a:ext cx="990600" cy="685800"/>
          </a:xfrm>
          <a:prstGeom prst="line">
            <a:avLst/>
          </a:prstGeom>
          <a:noFill/>
          <a:ln w="9525">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5905" name="Freeform 17"/>
          <p:cNvSpPr>
            <a:spLocks/>
          </p:cNvSpPr>
          <p:nvPr/>
        </p:nvSpPr>
        <p:spPr bwMode="auto">
          <a:xfrm>
            <a:off x="6276975" y="3716338"/>
            <a:ext cx="395288" cy="93662"/>
          </a:xfrm>
          <a:custGeom>
            <a:avLst/>
            <a:gdLst>
              <a:gd name="T0" fmla="*/ 0 w 288"/>
              <a:gd name="T1" fmla="*/ 0 h 48"/>
              <a:gd name="T2" fmla="*/ 2147483646 w 288"/>
              <a:gd name="T3" fmla="*/ 2147483646 h 48"/>
              <a:gd name="T4" fmla="*/ 2147483646 w 288"/>
              <a:gd name="T5" fmla="*/ 2147483646 h 48"/>
              <a:gd name="T6" fmla="*/ 2147483646 w 288"/>
              <a:gd name="T7" fmla="*/ 0 h 48"/>
              <a:gd name="T8" fmla="*/ 0 60000 65536"/>
              <a:gd name="T9" fmla="*/ 0 60000 65536"/>
              <a:gd name="T10" fmla="*/ 0 60000 65536"/>
              <a:gd name="T11" fmla="*/ 0 60000 65536"/>
              <a:gd name="T12" fmla="*/ 0 w 288"/>
              <a:gd name="T13" fmla="*/ 0 h 48"/>
              <a:gd name="T14" fmla="*/ 288 w 288"/>
              <a:gd name="T15" fmla="*/ 48 h 48"/>
            </a:gdLst>
            <a:ahLst/>
            <a:cxnLst>
              <a:cxn ang="T8">
                <a:pos x="T0" y="T1"/>
              </a:cxn>
              <a:cxn ang="T9">
                <a:pos x="T2" y="T3"/>
              </a:cxn>
              <a:cxn ang="T10">
                <a:pos x="T4" y="T5"/>
              </a:cxn>
              <a:cxn ang="T11">
                <a:pos x="T6" y="T7"/>
              </a:cxn>
            </a:cxnLst>
            <a:rect l="T12" t="T13" r="T14" b="T15"/>
            <a:pathLst>
              <a:path w="288" h="48">
                <a:moveTo>
                  <a:pt x="0" y="0"/>
                </a:moveTo>
                <a:lnTo>
                  <a:pt x="96" y="48"/>
                </a:lnTo>
                <a:lnTo>
                  <a:pt x="192" y="48"/>
                </a:lnTo>
                <a:lnTo>
                  <a:pt x="288" y="0"/>
                </a:lnTo>
              </a:path>
            </a:pathLst>
          </a:custGeom>
          <a:noFill/>
          <a:ln w="9525" cap="flat" cmpd="sng">
            <a:solidFill>
              <a:schemeClr val="hlink"/>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65906" name="Text Box 18"/>
          <p:cNvSpPr txBox="1">
            <a:spLocks noChangeArrowheads="1"/>
          </p:cNvSpPr>
          <p:nvPr/>
        </p:nvSpPr>
        <p:spPr bwMode="auto">
          <a:xfrm>
            <a:off x="910082" y="5811837"/>
            <a:ext cx="678180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lnSpc>
                <a:spcPct val="150000"/>
              </a:lnSpc>
              <a:spcBef>
                <a:spcPct val="50000"/>
              </a:spcBef>
              <a:buClr>
                <a:schemeClr val="tx1"/>
              </a:buClr>
              <a:buSzPct val="50000"/>
              <a:buFont typeface="Wingdings 3" panose="05040102010807070707" pitchFamily="18" charset="2"/>
              <a:buNone/>
            </a:pPr>
            <a:r>
              <a:rPr lang="zh-CN" altLang="en-US" sz="2000" dirty="0">
                <a:latin typeface="Times New Roman" panose="02020603050405020304" pitchFamily="18" charset="0"/>
              </a:rPr>
              <a:t>解图集： </a:t>
            </a:r>
            <a:r>
              <a:rPr lang="en-US" altLang="zh-CN" sz="2000" dirty="0">
                <a:solidFill>
                  <a:srgbClr val="000000"/>
                </a:solidFill>
                <a:latin typeface="Times New Roman" panose="02020603050405020304" pitchFamily="18" charset="0"/>
              </a:rPr>
              <a:t>~P(f(z))</a:t>
            </a:r>
            <a:r>
              <a:rPr lang="zh-CN" altLang="en-US" sz="2000" dirty="0">
                <a:solidFill>
                  <a:srgbClr val="000000"/>
                </a:solidFill>
                <a:latin typeface="Times New Roman" panose="02020603050405020304" pitchFamily="18" charset="0"/>
              </a:rPr>
              <a:t>， </a:t>
            </a:r>
            <a:r>
              <a:rPr lang="en-US" altLang="zh-CN" sz="2000" dirty="0">
                <a:solidFill>
                  <a:srgbClr val="000000"/>
                </a:solidFill>
                <a:latin typeface="Times New Roman" panose="02020603050405020304" pitchFamily="18" charset="0"/>
              </a:rPr>
              <a:t>Q(f(y),y) ∧ R(f(y))</a:t>
            </a:r>
            <a:r>
              <a:rPr lang="zh-CN" altLang="en-US" sz="2000" dirty="0">
                <a:solidFill>
                  <a:srgbClr val="000000"/>
                </a:solidFill>
                <a:latin typeface="Times New Roman" panose="02020603050405020304" pitchFamily="18" charset="0"/>
              </a:rPr>
              <a:t>， </a:t>
            </a:r>
            <a:r>
              <a:rPr lang="en-US" altLang="zh-CN" sz="2000" dirty="0">
                <a:solidFill>
                  <a:srgbClr val="000000"/>
                </a:solidFill>
                <a:latin typeface="Times New Roman" panose="02020603050405020304" pitchFamily="18" charset="0"/>
              </a:rPr>
              <a:t>Q(f(y),y) ∧ ~S(y)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6589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65899"/>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65900"/>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65893"/>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65894"/>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65901"/>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165902"/>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165905"/>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165895"/>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165896"/>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165903"/>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0" nodeType="clickEffect">
                                  <p:stCondLst>
                                    <p:cond delay="0"/>
                                  </p:stCondLst>
                                  <p:childTnLst>
                                    <p:set>
                                      <p:cBhvr>
                                        <p:cTn id="50" dur="1" fill="hold">
                                          <p:stCondLst>
                                            <p:cond delay="499"/>
                                          </p:stCondLst>
                                        </p:cTn>
                                        <p:tgtEl>
                                          <p:spTgt spid="165904"/>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grpId="0" nodeType="clickEffect">
                                  <p:stCondLst>
                                    <p:cond delay="0"/>
                                  </p:stCondLst>
                                  <p:childTnLst>
                                    <p:set>
                                      <p:cBhvr>
                                        <p:cTn id="54" dur="1" fill="hold">
                                          <p:stCondLst>
                                            <p:cond delay="499"/>
                                          </p:stCondLst>
                                        </p:cTn>
                                        <p:tgtEl>
                                          <p:spTgt spid="165897"/>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grpId="0" nodeType="clickEffect">
                                  <p:stCondLst>
                                    <p:cond delay="0"/>
                                  </p:stCondLst>
                                  <p:childTnLst>
                                    <p:set>
                                      <p:cBhvr>
                                        <p:cTn id="58" dur="1" fill="hold">
                                          <p:stCondLst>
                                            <p:cond delay="499"/>
                                          </p:stCondLst>
                                        </p:cTn>
                                        <p:tgtEl>
                                          <p:spTgt spid="165898"/>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2" presetClass="entr" presetSubtype="4" fill="hold" grpId="0" nodeType="clickEffect">
                                  <p:stCondLst>
                                    <p:cond delay="0"/>
                                  </p:stCondLst>
                                  <p:childTnLst>
                                    <p:set>
                                      <p:cBhvr>
                                        <p:cTn id="62" dur="1" fill="hold">
                                          <p:stCondLst>
                                            <p:cond delay="0"/>
                                          </p:stCondLst>
                                        </p:cTn>
                                        <p:tgtEl>
                                          <p:spTgt spid="165906"/>
                                        </p:tgtEl>
                                        <p:attrNameLst>
                                          <p:attrName>style.visibility</p:attrName>
                                        </p:attrNameLst>
                                      </p:cBhvr>
                                      <p:to>
                                        <p:strVal val="visible"/>
                                      </p:to>
                                    </p:set>
                                    <p:anim calcmode="lin" valueType="num">
                                      <p:cBhvr additive="base">
                                        <p:cTn id="63" dur="500" fill="hold"/>
                                        <p:tgtEl>
                                          <p:spTgt spid="165906"/>
                                        </p:tgtEl>
                                        <p:attrNameLst>
                                          <p:attrName>ppt_x</p:attrName>
                                        </p:attrNameLst>
                                      </p:cBhvr>
                                      <p:tavLst>
                                        <p:tav tm="0">
                                          <p:val>
                                            <p:strVal val="#ppt_x"/>
                                          </p:val>
                                        </p:tav>
                                        <p:tav tm="100000">
                                          <p:val>
                                            <p:strVal val="#ppt_x"/>
                                          </p:val>
                                        </p:tav>
                                      </p:tavLst>
                                    </p:anim>
                                    <p:anim calcmode="lin" valueType="num">
                                      <p:cBhvr additive="base">
                                        <p:cTn id="64" dur="500" fill="hold"/>
                                        <p:tgtEl>
                                          <p:spTgt spid="16590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892" grpId="0" animBg="1" autoUpdateAnimBg="0"/>
      <p:bldP spid="165893" grpId="0" animBg="1" autoUpdateAnimBg="0"/>
      <p:bldP spid="165894" grpId="0" animBg="1" autoUpdateAnimBg="0"/>
      <p:bldP spid="165895" grpId="0" animBg="1" autoUpdateAnimBg="0"/>
      <p:bldP spid="165896" grpId="0" animBg="1" autoUpdateAnimBg="0"/>
      <p:bldP spid="165897" grpId="0" animBg="1" autoUpdateAnimBg="0"/>
      <p:bldP spid="165898" grpId="0" animBg="1" autoUpdateAnimBg="0"/>
      <p:bldP spid="165899" grpId="0" animBg="1"/>
      <p:bldP spid="165900" grpId="0" animBg="1"/>
      <p:bldP spid="165901" grpId="0" animBg="1"/>
      <p:bldP spid="165902" grpId="0" animBg="1"/>
      <p:bldP spid="165903" grpId="0" animBg="1"/>
      <p:bldP spid="165904" grpId="0" animBg="1"/>
      <p:bldP spid="165905" grpId="0" animBg="1"/>
      <p:bldP spid="165906" grpId="0"/>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6" name="Rectangle 2"/>
          <p:cNvSpPr>
            <a:spLocks noGrp="1" noChangeArrowheads="1"/>
          </p:cNvSpPr>
          <p:nvPr>
            <p:ph type="title"/>
          </p:nvPr>
        </p:nvSpPr>
        <p:spPr/>
        <p:txBody>
          <a:bodyPr/>
          <a:lstStyle/>
          <a:p>
            <a:pPr eaLnBrk="1" hangingPunct="1"/>
            <a:r>
              <a:rPr lang="zh-CN" altLang="en-US" sz="4000" dirty="0"/>
              <a:t>与或图的</a:t>
            </a:r>
            <a:r>
              <a:rPr lang="en-US" altLang="zh-CN" sz="4000" dirty="0"/>
              <a:t>B</a:t>
            </a:r>
            <a:r>
              <a:rPr lang="zh-CN" altLang="en-US" sz="4000" dirty="0"/>
              <a:t>规则变换</a:t>
            </a:r>
          </a:p>
        </p:txBody>
      </p:sp>
      <p:sp>
        <p:nvSpPr>
          <p:cNvPr id="90117" name="Rectangle 3"/>
          <p:cNvSpPr>
            <a:spLocks noGrp="1" noChangeArrowheads="1"/>
          </p:cNvSpPr>
          <p:nvPr>
            <p:ph idx="1"/>
          </p:nvPr>
        </p:nvSpPr>
        <p:spPr>
          <a:xfrm>
            <a:off x="1271464" y="1981200"/>
            <a:ext cx="10441160" cy="4114800"/>
          </a:xfrm>
        </p:spPr>
        <p:txBody>
          <a:bodyPr>
            <a:normAutofit/>
          </a:bodyPr>
          <a:lstStyle/>
          <a:p>
            <a:pPr eaLnBrk="1" hangingPunct="1"/>
            <a:r>
              <a:rPr lang="zh-CN" altLang="en-US" sz="2400" dirty="0" smtClean="0">
                <a:solidFill>
                  <a:srgbClr val="000000"/>
                </a:solidFill>
              </a:rPr>
              <a:t>应用</a:t>
            </a:r>
            <a:r>
              <a:rPr lang="en-US" altLang="zh-CN" sz="2400" dirty="0" smtClean="0">
                <a:solidFill>
                  <a:srgbClr val="000000"/>
                </a:solidFill>
              </a:rPr>
              <a:t>B</a:t>
            </a:r>
            <a:r>
              <a:rPr lang="zh-CN" altLang="en-US" sz="2400" dirty="0" smtClean="0">
                <a:solidFill>
                  <a:srgbClr val="000000"/>
                </a:solidFill>
              </a:rPr>
              <a:t>规则即逆向推理规则来变换逆向规则演绎系统的与或图结构。这个</a:t>
            </a:r>
            <a:r>
              <a:rPr lang="en-US" altLang="zh-CN" sz="2400" dirty="0" smtClean="0">
                <a:solidFill>
                  <a:srgbClr val="000000"/>
                </a:solidFill>
              </a:rPr>
              <a:t>B</a:t>
            </a:r>
            <a:r>
              <a:rPr lang="zh-CN" altLang="en-US" sz="2400" dirty="0" smtClean="0">
                <a:solidFill>
                  <a:srgbClr val="000000"/>
                </a:solidFill>
              </a:rPr>
              <a:t>规则是建立在确定的蕴含式基础上的，正如正向系统的</a:t>
            </a:r>
            <a:r>
              <a:rPr lang="en-US" altLang="zh-CN" sz="2400" dirty="0" smtClean="0">
                <a:solidFill>
                  <a:srgbClr val="000000"/>
                </a:solidFill>
              </a:rPr>
              <a:t>F</a:t>
            </a:r>
            <a:r>
              <a:rPr lang="zh-CN" altLang="en-US" sz="2400" dirty="0" smtClean="0">
                <a:solidFill>
                  <a:srgbClr val="000000"/>
                </a:solidFill>
              </a:rPr>
              <a:t>规则一样。不过，应把这些</a:t>
            </a:r>
            <a:r>
              <a:rPr lang="en-US" altLang="zh-CN" sz="2400" dirty="0" smtClean="0">
                <a:solidFill>
                  <a:srgbClr val="000000"/>
                </a:solidFill>
              </a:rPr>
              <a:t>B</a:t>
            </a:r>
            <a:r>
              <a:rPr lang="zh-CN" altLang="en-US" sz="2400" dirty="0" smtClean="0">
                <a:solidFill>
                  <a:srgbClr val="000000"/>
                </a:solidFill>
              </a:rPr>
              <a:t>规则限制为：</a:t>
            </a:r>
            <a:endParaRPr lang="zh-CN" altLang="en-US" sz="2400" dirty="0" smtClean="0"/>
          </a:p>
          <a:p>
            <a:pPr eaLnBrk="1" hangingPunct="1">
              <a:buFont typeface="Wingdings" panose="05000000000000000000" pitchFamily="2" charset="2"/>
              <a:buNone/>
            </a:pPr>
            <a:r>
              <a:rPr lang="zh-CN" altLang="en-US" sz="2400" dirty="0" smtClean="0">
                <a:solidFill>
                  <a:srgbClr val="000000"/>
                </a:solidFill>
              </a:rPr>
              <a:t>    </a:t>
            </a:r>
            <a:r>
              <a:rPr lang="en-US" altLang="zh-CN" sz="2400" dirty="0" smtClean="0">
                <a:solidFill>
                  <a:srgbClr val="000000"/>
                </a:solidFill>
              </a:rPr>
              <a:t>W=&gt;L </a:t>
            </a:r>
            <a:endParaRPr lang="en-US" altLang="zh-CN" sz="2400" dirty="0" smtClean="0"/>
          </a:p>
          <a:p>
            <a:pPr eaLnBrk="1" hangingPunct="1"/>
            <a:r>
              <a:rPr lang="zh-CN" altLang="en-US" sz="2400" dirty="0" smtClean="0">
                <a:solidFill>
                  <a:srgbClr val="000000"/>
                </a:solidFill>
              </a:rPr>
              <a:t>其中，</a:t>
            </a:r>
            <a:r>
              <a:rPr lang="en-US" altLang="zh-CN" sz="2400" dirty="0" smtClean="0">
                <a:solidFill>
                  <a:srgbClr val="000000"/>
                </a:solidFill>
              </a:rPr>
              <a:t>W</a:t>
            </a:r>
            <a:r>
              <a:rPr lang="zh-CN" altLang="en-US" sz="2400" dirty="0" smtClean="0">
                <a:solidFill>
                  <a:srgbClr val="000000"/>
                </a:solidFill>
              </a:rPr>
              <a:t>为任一与或形公式，</a:t>
            </a:r>
            <a:r>
              <a:rPr lang="en-US" altLang="zh-CN" sz="2400" dirty="0" smtClean="0">
                <a:solidFill>
                  <a:srgbClr val="000000"/>
                </a:solidFill>
              </a:rPr>
              <a:t>L</a:t>
            </a:r>
            <a:r>
              <a:rPr lang="zh-CN" altLang="en-US" sz="2400" dirty="0" smtClean="0">
                <a:solidFill>
                  <a:srgbClr val="000000"/>
                </a:solidFill>
              </a:rPr>
              <a:t>为文字，且蕴含式中任何变量的量词辖域为整个蕴含式。像</a:t>
            </a:r>
            <a:r>
              <a:rPr lang="en-US" altLang="zh-CN" sz="2400" dirty="0" smtClean="0">
                <a:solidFill>
                  <a:srgbClr val="000000"/>
                </a:solidFill>
              </a:rPr>
              <a:t>W=&gt;(L1</a:t>
            </a:r>
            <a:r>
              <a:rPr lang="en-US" altLang="zh-CN" sz="2400" b="1" dirty="0" smtClean="0">
                <a:solidFill>
                  <a:srgbClr val="000000"/>
                </a:solidFill>
              </a:rPr>
              <a:t>∧</a:t>
            </a:r>
            <a:r>
              <a:rPr lang="en-US" altLang="zh-CN" sz="2400" dirty="0" smtClean="0">
                <a:solidFill>
                  <a:srgbClr val="000000"/>
                </a:solidFill>
              </a:rPr>
              <a:t>L2</a:t>
            </a:r>
            <a:r>
              <a:rPr lang="en-US" altLang="zh-CN" sz="2400" dirty="0" smtClean="0"/>
              <a:t>)</a:t>
            </a:r>
            <a:r>
              <a:rPr lang="zh-CN" altLang="en-US" sz="2400" dirty="0" smtClean="0"/>
              <a:t>这样的蕴含式化为两个规则</a:t>
            </a:r>
            <a:r>
              <a:rPr lang="en-US" altLang="zh-CN" sz="2400" dirty="0" smtClean="0"/>
              <a:t>W=&gt;L1</a:t>
            </a:r>
            <a:r>
              <a:rPr lang="zh-CN" altLang="en-US" sz="2400" dirty="0" smtClean="0"/>
              <a:t>和</a:t>
            </a:r>
            <a:r>
              <a:rPr lang="en-US" altLang="zh-CN" sz="2400" dirty="0" smtClean="0"/>
              <a:t>W=&gt;L2</a:t>
            </a:r>
            <a:r>
              <a:rPr lang="zh-CN" altLang="en-US" sz="2400" dirty="0" smtClean="0"/>
              <a:t>。</a:t>
            </a:r>
          </a:p>
        </p:txBody>
      </p:sp>
      <p:sp>
        <p:nvSpPr>
          <p:cNvPr id="4" name="日期占位符 3"/>
          <p:cNvSpPr>
            <a:spLocks noGrp="1"/>
          </p:cNvSpPr>
          <p:nvPr>
            <p:ph type="dt" sz="half" idx="10"/>
          </p:nvPr>
        </p:nvSpPr>
        <p:spPr/>
        <p:txBody>
          <a:bodyPr/>
          <a:lstStyle/>
          <a:p>
            <a:pPr>
              <a:defRPr/>
            </a:pPr>
            <a:fld id="{075E2660-D1AE-47FB-8463-6D2386C39338}" type="datetime1">
              <a:rPr lang="zh-CN" altLang="en-US"/>
              <a:pPr>
                <a:defRPr/>
              </a:pPr>
              <a:t>2019/9/18</a:t>
            </a:fld>
            <a:endParaRPr lang="en-US" altLang="zh-CN"/>
          </a:p>
        </p:txBody>
      </p:sp>
      <p:sp>
        <p:nvSpPr>
          <p:cNvPr id="90115"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FACD81FE-3D3B-4A69-BA76-DD9AB892FCEF}" type="slidenum">
              <a:rPr kumimoji="0" lang="en-US" altLang="zh-CN" sz="1400">
                <a:latin typeface="Tahoma" panose="020B0604030504040204" pitchFamily="34" charset="0"/>
                <a:ea typeface="宋体" panose="02010600030101010101" pitchFamily="2" charset="-122"/>
              </a:rPr>
              <a:pPr>
                <a:spcBef>
                  <a:spcPct val="0"/>
                </a:spcBef>
                <a:buClrTx/>
                <a:buSzTx/>
                <a:buFontTx/>
                <a:buNone/>
              </a:pPr>
              <a:t>105</a:t>
            </a:fld>
            <a:endParaRPr kumimoji="0" lang="en-US" altLang="zh-CN" sz="1400">
              <a:latin typeface="Tahoma" panose="020B060403050404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40" name="Rectangle 2"/>
          <p:cNvSpPr>
            <a:spLocks noGrp="1" noChangeArrowheads="1"/>
          </p:cNvSpPr>
          <p:nvPr>
            <p:ph type="title"/>
          </p:nvPr>
        </p:nvSpPr>
        <p:spPr>
          <a:xfrm>
            <a:off x="1170168" y="656308"/>
            <a:ext cx="8410575" cy="1143000"/>
          </a:xfrm>
        </p:spPr>
        <p:txBody>
          <a:bodyPr>
            <a:normAutofit/>
          </a:bodyPr>
          <a:lstStyle/>
          <a:p>
            <a:pPr eaLnBrk="1" hangingPunct="1"/>
            <a:r>
              <a:rPr lang="zh-CN" altLang="en-US" sz="4000" dirty="0"/>
              <a:t>作为终止条件的事实节点的一致解图</a:t>
            </a:r>
          </a:p>
        </p:txBody>
      </p:sp>
      <p:sp>
        <p:nvSpPr>
          <p:cNvPr id="91141" name="Rectangle 3"/>
          <p:cNvSpPr>
            <a:spLocks noGrp="1" noChangeArrowheads="1"/>
          </p:cNvSpPr>
          <p:nvPr>
            <p:ph idx="1"/>
          </p:nvPr>
        </p:nvSpPr>
        <p:spPr>
          <a:xfrm>
            <a:off x="1199456" y="1981200"/>
            <a:ext cx="10225136" cy="4114800"/>
          </a:xfrm>
        </p:spPr>
        <p:txBody>
          <a:bodyPr>
            <a:normAutofit/>
          </a:bodyPr>
          <a:lstStyle/>
          <a:p>
            <a:pPr eaLnBrk="1" hangingPunct="1">
              <a:lnSpc>
                <a:spcPct val="150000"/>
              </a:lnSpc>
            </a:pPr>
            <a:r>
              <a:rPr lang="zh-CN" altLang="en-US" sz="2400" dirty="0" smtClean="0">
                <a:solidFill>
                  <a:srgbClr val="000000"/>
                </a:solidFill>
              </a:rPr>
              <a:t>逆向系统中的事实表达式均限制为文字合取形，它可以表示为一个文字集。当一个事实文字和标在该图文字节点上的文字相匹配时，就可把相应的后裔节点添加到该与或图中去。这个事实节点通过标有</a:t>
            </a:r>
            <a:r>
              <a:rPr lang="en-US" altLang="zh-CN" sz="2400" dirty="0" err="1" smtClean="0">
                <a:solidFill>
                  <a:srgbClr val="000000"/>
                </a:solidFill>
              </a:rPr>
              <a:t>mgu</a:t>
            </a:r>
            <a:r>
              <a:rPr lang="zh-CN" altLang="en-US" sz="2400" dirty="0" smtClean="0">
                <a:solidFill>
                  <a:srgbClr val="000000"/>
                </a:solidFill>
              </a:rPr>
              <a:t>的匹配弧与匹配的子目标文字节点连接起来。同一个事实文字可以多次重复使用（每次使用不同变量），以便建立多重事实节点。</a:t>
            </a:r>
            <a:endParaRPr lang="zh-CN" altLang="en-US" sz="2400" dirty="0" smtClean="0"/>
          </a:p>
          <a:p>
            <a:pPr eaLnBrk="1" hangingPunct="1">
              <a:lnSpc>
                <a:spcPct val="150000"/>
              </a:lnSpc>
            </a:pPr>
            <a:r>
              <a:rPr lang="zh-CN" altLang="en-US" sz="2400" dirty="0" smtClean="0">
                <a:solidFill>
                  <a:srgbClr val="000000"/>
                </a:solidFill>
              </a:rPr>
              <a:t>逆向系统</a:t>
            </a:r>
            <a:r>
              <a:rPr lang="zh-CN" altLang="en-US" sz="2400" dirty="0" smtClean="0"/>
              <a:t>成功的终止条件是与或图包含有某个终止在事实节点上的一致解图。</a:t>
            </a:r>
          </a:p>
        </p:txBody>
      </p:sp>
      <p:sp>
        <p:nvSpPr>
          <p:cNvPr id="4" name="日期占位符 3"/>
          <p:cNvSpPr>
            <a:spLocks noGrp="1"/>
          </p:cNvSpPr>
          <p:nvPr>
            <p:ph type="dt" sz="half" idx="10"/>
          </p:nvPr>
        </p:nvSpPr>
        <p:spPr/>
        <p:txBody>
          <a:bodyPr/>
          <a:lstStyle/>
          <a:p>
            <a:pPr>
              <a:defRPr/>
            </a:pPr>
            <a:fld id="{849B3C5E-AC92-49E7-97B6-0DB711BA4BBA}" type="datetime1">
              <a:rPr lang="zh-CN" altLang="en-US"/>
              <a:pPr>
                <a:defRPr/>
              </a:pPr>
              <a:t>2019/9/18</a:t>
            </a:fld>
            <a:endParaRPr lang="en-US" altLang="zh-CN"/>
          </a:p>
        </p:txBody>
      </p:sp>
      <p:sp>
        <p:nvSpPr>
          <p:cNvPr id="91139"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DB483AD8-B57D-4AB9-B46F-4D0A8407732B}" type="slidenum">
              <a:rPr kumimoji="0" lang="en-US" altLang="zh-CN" sz="1400">
                <a:latin typeface="Tahoma" panose="020B0604030504040204" pitchFamily="34" charset="0"/>
                <a:ea typeface="宋体" panose="02010600030101010101" pitchFamily="2" charset="-122"/>
              </a:rPr>
              <a:pPr>
                <a:spcBef>
                  <a:spcPct val="0"/>
                </a:spcBef>
                <a:buClrTx/>
                <a:buSzTx/>
                <a:buFontTx/>
                <a:buNone/>
              </a:pPr>
              <a:t>106</a:t>
            </a:fld>
            <a:endParaRPr kumimoji="0" lang="en-US" altLang="zh-CN" sz="1400">
              <a:latin typeface="Tahoma" panose="020B060403050404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4" name="Rectangle 2"/>
          <p:cNvSpPr>
            <a:spLocks noGrp="1" noChangeArrowheads="1"/>
          </p:cNvSpPr>
          <p:nvPr>
            <p:ph type="title"/>
          </p:nvPr>
        </p:nvSpPr>
        <p:spPr>
          <a:xfrm>
            <a:off x="1097280" y="626784"/>
            <a:ext cx="8486775" cy="1143000"/>
          </a:xfrm>
        </p:spPr>
        <p:txBody>
          <a:bodyPr/>
          <a:lstStyle/>
          <a:p>
            <a:pPr eaLnBrk="1" hangingPunct="1"/>
            <a:r>
              <a:rPr lang="zh-CN" altLang="en-US" sz="4000" dirty="0">
                <a:solidFill>
                  <a:schemeClr val="tx1"/>
                </a:solidFill>
              </a:rPr>
              <a:t>作为终止条件的事实节点的一致解图</a:t>
            </a:r>
          </a:p>
        </p:txBody>
      </p:sp>
      <p:sp>
        <p:nvSpPr>
          <p:cNvPr id="92165" name="Rectangle 3"/>
          <p:cNvSpPr>
            <a:spLocks noGrp="1" noChangeArrowheads="1"/>
          </p:cNvSpPr>
          <p:nvPr>
            <p:ph idx="1"/>
          </p:nvPr>
        </p:nvSpPr>
        <p:spPr>
          <a:xfrm>
            <a:off x="1411962" y="1838449"/>
            <a:ext cx="9252520" cy="4535487"/>
          </a:xfrm>
        </p:spPr>
        <p:txBody>
          <a:bodyPr>
            <a:normAutofit fontScale="77500" lnSpcReduction="20000"/>
          </a:bodyPr>
          <a:lstStyle/>
          <a:p>
            <a:pPr eaLnBrk="1" hangingPunct="1">
              <a:lnSpc>
                <a:spcPct val="90000"/>
              </a:lnSpc>
            </a:pPr>
            <a:r>
              <a:rPr lang="zh-CN" altLang="en-US" sz="2000" dirty="0"/>
              <a:t>事实：</a:t>
            </a:r>
            <a:r>
              <a:rPr lang="en-US" altLang="zh-CN" sz="2000" dirty="0"/>
              <a:t>F1:DOG(FIDO);</a:t>
            </a:r>
            <a:r>
              <a:rPr lang="zh-CN" altLang="en-US" sz="2000" dirty="0"/>
              <a:t>狗的名字叫</a:t>
            </a:r>
            <a:r>
              <a:rPr lang="en-US" altLang="zh-CN" sz="2000" dirty="0"/>
              <a:t>Fido</a:t>
            </a:r>
          </a:p>
          <a:p>
            <a:pPr eaLnBrk="1" hangingPunct="1">
              <a:lnSpc>
                <a:spcPct val="90000"/>
              </a:lnSpc>
              <a:buFont typeface="Wingdings" panose="05000000000000000000" pitchFamily="2" charset="2"/>
              <a:buNone/>
            </a:pPr>
            <a:r>
              <a:rPr lang="en-US" altLang="zh-CN" sz="2000" dirty="0"/>
              <a:t>                F2:~BARKS(FIDO);Fido</a:t>
            </a:r>
            <a:r>
              <a:rPr lang="zh-CN" altLang="en-US" sz="2000" dirty="0"/>
              <a:t>是不叫的</a:t>
            </a:r>
          </a:p>
          <a:p>
            <a:pPr eaLnBrk="1" hangingPunct="1">
              <a:lnSpc>
                <a:spcPct val="90000"/>
              </a:lnSpc>
              <a:buFont typeface="Wingdings" panose="05000000000000000000" pitchFamily="2" charset="2"/>
              <a:buNone/>
            </a:pPr>
            <a:r>
              <a:rPr lang="zh-CN" altLang="en-US" sz="2000" dirty="0"/>
              <a:t>                </a:t>
            </a:r>
            <a:r>
              <a:rPr lang="en-US" altLang="zh-CN" sz="2000" dirty="0"/>
              <a:t>F3:WAGS_TAIL(Fido);Fido</a:t>
            </a:r>
            <a:r>
              <a:rPr lang="zh-CN" altLang="en-US" sz="2000" dirty="0"/>
              <a:t>摇尾巴</a:t>
            </a:r>
          </a:p>
          <a:p>
            <a:pPr eaLnBrk="1" hangingPunct="1">
              <a:lnSpc>
                <a:spcPct val="90000"/>
              </a:lnSpc>
              <a:buFont typeface="Wingdings" panose="05000000000000000000" pitchFamily="2" charset="2"/>
              <a:buNone/>
            </a:pPr>
            <a:r>
              <a:rPr lang="zh-CN" altLang="en-US" sz="2000" dirty="0"/>
              <a:t>               </a:t>
            </a:r>
            <a:r>
              <a:rPr lang="en-US" altLang="zh-CN" sz="2000" dirty="0"/>
              <a:t>F4:MEOWS(MYRTLE);</a:t>
            </a:r>
            <a:r>
              <a:rPr lang="zh-CN" altLang="en-US" sz="2000" dirty="0"/>
              <a:t>猫咪的名字叫</a:t>
            </a:r>
            <a:r>
              <a:rPr lang="en-US" altLang="zh-CN" sz="2000" dirty="0"/>
              <a:t>Myrtle</a:t>
            </a:r>
          </a:p>
          <a:p>
            <a:pPr eaLnBrk="1" hangingPunct="1">
              <a:lnSpc>
                <a:spcPct val="90000"/>
              </a:lnSpc>
            </a:pPr>
            <a:r>
              <a:rPr lang="zh-CN" altLang="en-US" sz="2000" dirty="0"/>
              <a:t>规则：</a:t>
            </a:r>
            <a:r>
              <a:rPr lang="en-US" altLang="zh-CN" sz="2000" dirty="0"/>
              <a:t>R1:[WAGS_TAIL(x1)</a:t>
            </a:r>
            <a:r>
              <a:rPr lang="en-US" altLang="zh-CN" sz="2000" dirty="0">
                <a:solidFill>
                  <a:srgbClr val="000000"/>
                </a:solidFill>
              </a:rPr>
              <a:t>∧</a:t>
            </a:r>
            <a:r>
              <a:rPr lang="en-US" altLang="zh-CN" sz="2000" dirty="0"/>
              <a:t>DOG(x1)]=&gt;FRIENDLY(x1);</a:t>
            </a:r>
          </a:p>
          <a:p>
            <a:pPr eaLnBrk="1" hangingPunct="1">
              <a:lnSpc>
                <a:spcPct val="90000"/>
              </a:lnSpc>
              <a:buFont typeface="Wingdings" panose="05000000000000000000" pitchFamily="2" charset="2"/>
              <a:buNone/>
            </a:pPr>
            <a:r>
              <a:rPr lang="en-US" altLang="zh-CN" sz="2000" dirty="0"/>
              <a:t>                 </a:t>
            </a:r>
            <a:r>
              <a:rPr lang="zh-CN" altLang="en-US" sz="2000" dirty="0"/>
              <a:t>摇尾巴的狗是温顺的狗</a:t>
            </a:r>
          </a:p>
          <a:p>
            <a:pPr eaLnBrk="1" hangingPunct="1">
              <a:lnSpc>
                <a:spcPct val="90000"/>
              </a:lnSpc>
              <a:buFont typeface="Wingdings" panose="05000000000000000000" pitchFamily="2" charset="2"/>
              <a:buNone/>
            </a:pPr>
            <a:r>
              <a:rPr lang="zh-CN" altLang="en-US" sz="2000" dirty="0"/>
              <a:t>                </a:t>
            </a:r>
            <a:r>
              <a:rPr lang="en-US" altLang="zh-CN" sz="2000" dirty="0"/>
              <a:t>R2:[FRIENDLY(x2)</a:t>
            </a:r>
            <a:r>
              <a:rPr lang="en-US" altLang="zh-CN" sz="2000" dirty="0">
                <a:solidFill>
                  <a:srgbClr val="000000"/>
                </a:solidFill>
              </a:rPr>
              <a:t>∧</a:t>
            </a:r>
            <a:r>
              <a:rPr lang="en-US" altLang="zh-CN" sz="2000" dirty="0"/>
              <a:t>~BARKS(x2)]=&gt;~AFRAID(y2,x2);</a:t>
            </a:r>
          </a:p>
          <a:p>
            <a:pPr eaLnBrk="1" hangingPunct="1">
              <a:lnSpc>
                <a:spcPct val="90000"/>
              </a:lnSpc>
              <a:buFont typeface="Wingdings" panose="05000000000000000000" pitchFamily="2" charset="2"/>
              <a:buNone/>
            </a:pPr>
            <a:r>
              <a:rPr lang="en-US" altLang="zh-CN" sz="2000" dirty="0"/>
              <a:t>                 </a:t>
            </a:r>
            <a:r>
              <a:rPr lang="zh-CN" altLang="en-US" sz="2000" dirty="0"/>
              <a:t>温顺而又不叫的东西是不值得害怕的</a:t>
            </a:r>
          </a:p>
          <a:p>
            <a:pPr eaLnBrk="1" hangingPunct="1">
              <a:lnSpc>
                <a:spcPct val="90000"/>
              </a:lnSpc>
              <a:buFont typeface="Wingdings" panose="05000000000000000000" pitchFamily="2" charset="2"/>
              <a:buNone/>
            </a:pPr>
            <a:r>
              <a:rPr lang="zh-CN" altLang="en-US" sz="2000" dirty="0"/>
              <a:t>                </a:t>
            </a:r>
            <a:r>
              <a:rPr lang="en-US" altLang="zh-CN" sz="2000" dirty="0"/>
              <a:t>R3:DOG(x3)=&gt;ANIMAL(x3);</a:t>
            </a:r>
            <a:r>
              <a:rPr lang="zh-CN" altLang="en-US" sz="2000" dirty="0"/>
              <a:t>狗是动物</a:t>
            </a:r>
          </a:p>
          <a:p>
            <a:pPr eaLnBrk="1" hangingPunct="1">
              <a:lnSpc>
                <a:spcPct val="90000"/>
              </a:lnSpc>
              <a:buFont typeface="Wingdings" panose="05000000000000000000" pitchFamily="2" charset="2"/>
              <a:buNone/>
            </a:pPr>
            <a:r>
              <a:rPr lang="zh-CN" altLang="en-US" sz="2000" dirty="0"/>
              <a:t>               </a:t>
            </a:r>
            <a:r>
              <a:rPr lang="en-US" altLang="zh-CN" sz="2000" dirty="0"/>
              <a:t>R4:CAT(x4)=&gt;ANIMAL(x4);</a:t>
            </a:r>
            <a:r>
              <a:rPr lang="zh-CN" altLang="en-US" sz="2000" dirty="0"/>
              <a:t>猫是动物</a:t>
            </a:r>
          </a:p>
          <a:p>
            <a:pPr eaLnBrk="1" hangingPunct="1">
              <a:lnSpc>
                <a:spcPct val="90000"/>
              </a:lnSpc>
              <a:buFont typeface="Wingdings" panose="05000000000000000000" pitchFamily="2" charset="2"/>
              <a:buNone/>
            </a:pPr>
            <a:r>
              <a:rPr lang="zh-CN" altLang="en-US" sz="2000" dirty="0"/>
              <a:t>               </a:t>
            </a:r>
            <a:r>
              <a:rPr lang="en-US" altLang="zh-CN" sz="2000" dirty="0"/>
              <a:t>R5:MEOWS(x5)=&gt;CAT(x5);</a:t>
            </a:r>
            <a:r>
              <a:rPr lang="zh-CN" altLang="en-US" sz="2000" dirty="0"/>
              <a:t>猫咪是猫</a:t>
            </a:r>
          </a:p>
          <a:p>
            <a:pPr eaLnBrk="1" hangingPunct="1">
              <a:lnSpc>
                <a:spcPct val="90000"/>
              </a:lnSpc>
            </a:pPr>
            <a:r>
              <a:rPr lang="zh-CN" altLang="en-US" sz="2000" dirty="0"/>
              <a:t>问题：是否存在这样的一只猫和一条狗，使得这只猫不怕这条狗？</a:t>
            </a:r>
          </a:p>
          <a:p>
            <a:pPr eaLnBrk="1" hangingPunct="1">
              <a:lnSpc>
                <a:spcPct val="90000"/>
              </a:lnSpc>
              <a:buFont typeface="Wingdings" panose="05000000000000000000" pitchFamily="2" charset="2"/>
              <a:buNone/>
            </a:pPr>
            <a:r>
              <a:rPr lang="zh-CN" altLang="en-US" sz="2000" dirty="0">
                <a:solidFill>
                  <a:srgbClr val="000000"/>
                </a:solidFill>
              </a:rPr>
              <a:t>            </a:t>
            </a:r>
            <a:r>
              <a:rPr lang="en-US" altLang="zh-CN" sz="2000" dirty="0">
                <a:solidFill>
                  <a:srgbClr val="000000"/>
                </a:solidFill>
              </a:rPr>
              <a:t>(</a:t>
            </a:r>
            <a:r>
              <a:rPr lang="en-US" altLang="zh-CN" sz="2000" dirty="0">
                <a:ea typeface="宋体" panose="02010600030101010101" pitchFamily="2" charset="-122"/>
                <a:sym typeface="Symbol" panose="05050102010706020507" pitchFamily="18" charset="2"/>
              </a:rPr>
              <a:t></a:t>
            </a:r>
            <a:r>
              <a:rPr lang="en-US" altLang="zh-CN" sz="2000" dirty="0">
                <a:solidFill>
                  <a:srgbClr val="000000"/>
                </a:solidFill>
              </a:rPr>
              <a:t>x)(</a:t>
            </a:r>
            <a:r>
              <a:rPr lang="en-US" altLang="zh-CN" sz="2000" dirty="0">
                <a:ea typeface="宋体" panose="02010600030101010101" pitchFamily="2" charset="-122"/>
                <a:sym typeface="Symbol" panose="05050102010706020507" pitchFamily="18" charset="2"/>
              </a:rPr>
              <a:t></a:t>
            </a:r>
            <a:r>
              <a:rPr lang="en-US" altLang="zh-CN" sz="2000" dirty="0"/>
              <a:t>y</a:t>
            </a:r>
            <a:r>
              <a:rPr lang="en-US" altLang="zh-CN" sz="2000" dirty="0">
                <a:solidFill>
                  <a:srgbClr val="000000"/>
                </a:solidFill>
              </a:rPr>
              <a:t>)[CAT(x)∧DOG(y)∧~</a:t>
            </a:r>
            <a:r>
              <a:rPr lang="en-US" altLang="zh-CN" sz="2000" dirty="0"/>
              <a:t>AFRAID(</a:t>
            </a:r>
            <a:r>
              <a:rPr lang="en-US" altLang="zh-CN" sz="2000" dirty="0" err="1"/>
              <a:t>x,y</a:t>
            </a:r>
            <a:r>
              <a:rPr lang="en-US" altLang="zh-CN" sz="2000" dirty="0"/>
              <a:t>)</a:t>
            </a:r>
            <a:r>
              <a:rPr lang="en-US" altLang="zh-CN" sz="2000" dirty="0">
                <a:solidFill>
                  <a:srgbClr val="000000"/>
                </a:solidFill>
              </a:rPr>
              <a:t>]</a:t>
            </a:r>
            <a:endParaRPr lang="en-US" altLang="zh-CN" sz="2000" dirty="0"/>
          </a:p>
        </p:txBody>
      </p:sp>
      <p:sp>
        <p:nvSpPr>
          <p:cNvPr id="4" name="日期占位符 3"/>
          <p:cNvSpPr>
            <a:spLocks noGrp="1"/>
          </p:cNvSpPr>
          <p:nvPr>
            <p:ph type="dt" sz="half" idx="10"/>
          </p:nvPr>
        </p:nvSpPr>
        <p:spPr/>
        <p:txBody>
          <a:bodyPr/>
          <a:lstStyle/>
          <a:p>
            <a:pPr>
              <a:defRPr/>
            </a:pPr>
            <a:fld id="{CAE9D038-37E7-4859-BFDA-AC1DA6A45438}" type="datetime1">
              <a:rPr lang="zh-CN" altLang="en-US"/>
              <a:pPr>
                <a:defRPr/>
              </a:pPr>
              <a:t>2019/9/18</a:t>
            </a:fld>
            <a:endParaRPr lang="en-US" altLang="zh-CN"/>
          </a:p>
        </p:txBody>
      </p:sp>
      <p:sp>
        <p:nvSpPr>
          <p:cNvPr id="92163"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226FAF86-ABAA-482F-A35E-800B048751D7}" type="slidenum">
              <a:rPr kumimoji="0" lang="en-US" altLang="zh-CN" sz="1400">
                <a:latin typeface="Tahoma" panose="020B0604030504040204" pitchFamily="34" charset="0"/>
                <a:ea typeface="宋体" panose="02010600030101010101" pitchFamily="2" charset="-122"/>
              </a:rPr>
              <a:pPr>
                <a:spcBef>
                  <a:spcPct val="0"/>
                </a:spcBef>
                <a:buClrTx/>
                <a:buSzTx/>
                <a:buFontTx/>
                <a:buNone/>
              </a:pPr>
              <a:t>107</a:t>
            </a:fld>
            <a:endParaRPr kumimoji="0" lang="en-US" altLang="zh-CN" sz="1400">
              <a:latin typeface="Tahoma" panose="020B060403050404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日期占位符 1"/>
          <p:cNvSpPr>
            <a:spLocks noGrp="1"/>
          </p:cNvSpPr>
          <p:nvPr>
            <p:ph type="dt" sz="half" idx="10"/>
          </p:nvPr>
        </p:nvSpPr>
        <p:spPr/>
        <p:txBody>
          <a:bodyPr/>
          <a:lstStyle/>
          <a:p>
            <a:pPr>
              <a:defRPr/>
            </a:pPr>
            <a:fld id="{0D56F112-C18C-4E21-AB0D-B0B5531EAF42}" type="datetime1">
              <a:rPr lang="zh-CN" altLang="en-US"/>
              <a:pPr>
                <a:defRPr/>
              </a:pPr>
              <a:t>2019/9/18</a:t>
            </a:fld>
            <a:endParaRPr lang="en-US" altLang="zh-CN"/>
          </a:p>
        </p:txBody>
      </p:sp>
      <p:sp>
        <p:nvSpPr>
          <p:cNvPr id="93187"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AD5D1C72-CEA2-4B5C-AE7E-78EB8AFAF488}" type="slidenum">
              <a:rPr kumimoji="0" lang="en-US" altLang="zh-CN" sz="1400">
                <a:latin typeface="Tahoma" panose="020B0604030504040204" pitchFamily="34" charset="0"/>
                <a:ea typeface="宋体" panose="02010600030101010101" pitchFamily="2" charset="-122"/>
              </a:rPr>
              <a:pPr>
                <a:spcBef>
                  <a:spcPct val="0"/>
                </a:spcBef>
                <a:buClrTx/>
                <a:buSzTx/>
                <a:buFontTx/>
                <a:buNone/>
              </a:pPr>
              <a:t>108</a:t>
            </a:fld>
            <a:endParaRPr kumimoji="0" lang="en-US" altLang="zh-CN" sz="1400">
              <a:latin typeface="Tahoma" panose="020B0604030504040204" pitchFamily="34" charset="0"/>
              <a:ea typeface="宋体" panose="02010600030101010101" pitchFamily="2" charset="-122"/>
            </a:endParaRPr>
          </a:p>
        </p:txBody>
      </p:sp>
      <p:sp>
        <p:nvSpPr>
          <p:cNvPr id="93188" name="Text Box 2"/>
          <p:cNvSpPr txBox="1">
            <a:spLocks noChangeArrowheads="1"/>
          </p:cNvSpPr>
          <p:nvPr/>
        </p:nvSpPr>
        <p:spPr bwMode="auto">
          <a:xfrm>
            <a:off x="1752600" y="300039"/>
            <a:ext cx="3200400" cy="5578475"/>
          </a:xfrm>
          <a:prstGeom prst="rect">
            <a:avLst/>
          </a:prstGeom>
          <a:noFill/>
          <a:ln w="952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400">
                <a:latin typeface="Times New Roman" panose="02020603050405020304" pitchFamily="18" charset="0"/>
                <a:ea typeface="宋体" panose="02010600030101010101" pitchFamily="2" charset="-122"/>
              </a:rPr>
              <a:t>例：</a:t>
            </a:r>
          </a:p>
          <a:p>
            <a:pPr eaLnBrk="1" hangingPunct="1">
              <a:spcBef>
                <a:spcPct val="0"/>
              </a:spcBef>
              <a:buClrTx/>
              <a:buSzTx/>
              <a:buFontTx/>
              <a:buNone/>
            </a:pPr>
            <a:r>
              <a:rPr lang="zh-CN" altLang="en-US" sz="2400">
                <a:latin typeface="Times New Roman" panose="02020603050405020304" pitchFamily="18" charset="0"/>
                <a:ea typeface="宋体" panose="02010600030101010101" pitchFamily="2" charset="-122"/>
              </a:rPr>
              <a:t>事实：  </a:t>
            </a:r>
            <a:r>
              <a:rPr lang="en-US" altLang="zh-CN" sz="2400">
                <a:latin typeface="Times New Roman" panose="02020603050405020304" pitchFamily="18" charset="0"/>
                <a:ea typeface="宋体" panose="02010600030101010101" pitchFamily="2" charset="-122"/>
              </a:rPr>
              <a:t>D(F)</a:t>
            </a:r>
          </a:p>
          <a:p>
            <a:pPr eaLnBrk="1" hangingPunct="1">
              <a:spcBef>
                <a:spcPct val="0"/>
              </a:spcBef>
              <a:buClrTx/>
              <a:buSzTx/>
              <a:buFontTx/>
              <a:buNone/>
            </a:pPr>
            <a:r>
              <a:rPr lang="en-US" altLang="zh-CN" sz="2400">
                <a:latin typeface="Times New Roman" panose="02020603050405020304" pitchFamily="18" charset="0"/>
                <a:ea typeface="宋体" panose="02010600030101010101" pitchFamily="2" charset="-122"/>
              </a:rPr>
              <a:t>             ~B(F)</a:t>
            </a:r>
          </a:p>
          <a:p>
            <a:pPr eaLnBrk="1" hangingPunct="1">
              <a:spcBef>
                <a:spcPct val="0"/>
              </a:spcBef>
              <a:buClrTx/>
              <a:buSzTx/>
              <a:buFontTx/>
              <a:buNone/>
            </a:pPr>
            <a:r>
              <a:rPr lang="en-US" altLang="zh-CN" sz="2400">
                <a:latin typeface="Times New Roman" panose="02020603050405020304" pitchFamily="18" charset="0"/>
                <a:ea typeface="宋体" panose="02010600030101010101" pitchFamily="2" charset="-122"/>
              </a:rPr>
              <a:t>             W(F)</a:t>
            </a:r>
          </a:p>
          <a:p>
            <a:pPr eaLnBrk="1" hangingPunct="1">
              <a:spcBef>
                <a:spcPct val="0"/>
              </a:spcBef>
              <a:buClrTx/>
              <a:buSzTx/>
              <a:buFontTx/>
              <a:buNone/>
            </a:pPr>
            <a:r>
              <a:rPr lang="en-US" altLang="zh-CN" sz="2400">
                <a:latin typeface="Times New Roman" panose="02020603050405020304" pitchFamily="18" charset="0"/>
                <a:ea typeface="宋体" panose="02010600030101010101" pitchFamily="2" charset="-122"/>
              </a:rPr>
              <a:t>             M(N)</a:t>
            </a:r>
          </a:p>
          <a:p>
            <a:pPr eaLnBrk="1" hangingPunct="1">
              <a:spcBef>
                <a:spcPct val="0"/>
              </a:spcBef>
              <a:buClrTx/>
              <a:buSzTx/>
              <a:buFontTx/>
              <a:buNone/>
            </a:pPr>
            <a:r>
              <a:rPr lang="zh-CN" altLang="en-US" sz="2400">
                <a:latin typeface="Times New Roman" panose="02020603050405020304" pitchFamily="18" charset="0"/>
                <a:ea typeface="宋体" panose="02010600030101010101" pitchFamily="2" charset="-122"/>
              </a:rPr>
              <a:t>规则：</a:t>
            </a:r>
          </a:p>
          <a:p>
            <a:pPr eaLnBrk="1" hangingPunct="1">
              <a:spcBef>
                <a:spcPct val="0"/>
              </a:spcBef>
              <a:buClrTx/>
              <a:buSzTx/>
              <a:buFontTx/>
              <a:buNone/>
            </a:pPr>
            <a:r>
              <a:rPr lang="zh-CN" altLang="en-US" sz="2400">
                <a:latin typeface="Times New Roman" panose="02020603050405020304" pitchFamily="18" charset="0"/>
                <a:ea typeface="宋体" panose="02010600030101010101" pitchFamily="2" charset="-122"/>
              </a:rPr>
              <a:t>  </a:t>
            </a:r>
            <a:r>
              <a:rPr lang="en-US" altLang="zh-CN" sz="2400">
                <a:latin typeface="Times New Roman" panose="02020603050405020304" pitchFamily="18" charset="0"/>
                <a:ea typeface="宋体" panose="02010600030101010101" pitchFamily="2" charset="-122"/>
              </a:rPr>
              <a:t>R1: (W(x1) </a:t>
            </a:r>
            <a:r>
              <a:rPr lang="en-US" altLang="zh-CN" sz="2400">
                <a:latin typeface="Times New Roman" panose="02020603050405020304" pitchFamily="18" charset="0"/>
                <a:ea typeface="宋体" panose="02010600030101010101" pitchFamily="2" charset="-122"/>
                <a:sym typeface="Symbol" panose="05050102010706020507" pitchFamily="18" charset="2"/>
              </a:rPr>
              <a:t> D(x1))</a:t>
            </a:r>
          </a:p>
          <a:p>
            <a:pPr eaLnBrk="1" hangingPunct="1">
              <a:spcBef>
                <a:spcPct val="0"/>
              </a:spcBef>
              <a:buClrTx/>
              <a:buSzTx/>
              <a:buFontTx/>
              <a:buNone/>
            </a:pPr>
            <a:r>
              <a:rPr lang="en-US" altLang="zh-CN" sz="2400">
                <a:latin typeface="Times New Roman" panose="02020603050405020304" pitchFamily="18" charset="0"/>
                <a:ea typeface="宋体" panose="02010600030101010101" pitchFamily="2" charset="-122"/>
                <a:sym typeface="Symbol" panose="05050102010706020507" pitchFamily="18" charset="2"/>
              </a:rPr>
              <a:t>          F(x1)</a:t>
            </a:r>
          </a:p>
          <a:p>
            <a:pPr eaLnBrk="1" hangingPunct="1">
              <a:spcBef>
                <a:spcPct val="0"/>
              </a:spcBef>
              <a:buClrTx/>
              <a:buSzTx/>
              <a:buFontTx/>
              <a:buNone/>
            </a:pPr>
            <a:r>
              <a:rPr lang="en-US" altLang="zh-CN" sz="2400">
                <a:latin typeface="Times New Roman" panose="02020603050405020304" pitchFamily="18" charset="0"/>
                <a:ea typeface="宋体" panose="02010600030101010101" pitchFamily="2" charset="-122"/>
                <a:sym typeface="Symbol" panose="05050102010706020507" pitchFamily="18" charset="2"/>
              </a:rPr>
              <a:t>  R2: (F(x2)  ~B(x2))</a:t>
            </a:r>
          </a:p>
          <a:p>
            <a:pPr eaLnBrk="1" hangingPunct="1">
              <a:spcBef>
                <a:spcPct val="0"/>
              </a:spcBef>
              <a:buClrTx/>
              <a:buSzTx/>
              <a:buFontTx/>
              <a:buNone/>
            </a:pPr>
            <a:r>
              <a:rPr lang="en-US" altLang="zh-CN" sz="2400">
                <a:latin typeface="Times New Roman" panose="02020603050405020304" pitchFamily="18" charset="0"/>
                <a:ea typeface="宋体" panose="02010600030101010101" pitchFamily="2" charset="-122"/>
                <a:sym typeface="Symbol" panose="05050102010706020507" pitchFamily="18" charset="2"/>
              </a:rPr>
              <a:t>          ~A(y2, x2)</a:t>
            </a:r>
          </a:p>
          <a:p>
            <a:pPr eaLnBrk="1" hangingPunct="1">
              <a:spcBef>
                <a:spcPct val="0"/>
              </a:spcBef>
              <a:buClrTx/>
              <a:buSzTx/>
              <a:buFontTx/>
              <a:buNone/>
            </a:pPr>
            <a:r>
              <a:rPr lang="en-US" altLang="zh-CN" sz="2400">
                <a:latin typeface="Times New Roman" panose="02020603050405020304" pitchFamily="18" charset="0"/>
                <a:ea typeface="宋体" panose="02010600030101010101" pitchFamily="2" charset="-122"/>
                <a:sym typeface="Symbol" panose="05050102010706020507" pitchFamily="18" charset="2"/>
              </a:rPr>
              <a:t>  R3: D(X3)  A(x3)</a:t>
            </a:r>
          </a:p>
          <a:p>
            <a:pPr eaLnBrk="1" hangingPunct="1">
              <a:spcBef>
                <a:spcPct val="0"/>
              </a:spcBef>
              <a:buClrTx/>
              <a:buSzTx/>
              <a:buFontTx/>
              <a:buNone/>
            </a:pPr>
            <a:r>
              <a:rPr lang="en-US" altLang="zh-CN" sz="2400">
                <a:latin typeface="Times New Roman" panose="02020603050405020304" pitchFamily="18" charset="0"/>
                <a:ea typeface="宋体" panose="02010600030101010101" pitchFamily="2" charset="-122"/>
                <a:sym typeface="Symbol" panose="05050102010706020507" pitchFamily="18" charset="2"/>
              </a:rPr>
              <a:t>  R4: C(x4)  A(x4)</a:t>
            </a:r>
          </a:p>
          <a:p>
            <a:pPr eaLnBrk="1" hangingPunct="1">
              <a:spcBef>
                <a:spcPct val="0"/>
              </a:spcBef>
              <a:buClrTx/>
              <a:buSzTx/>
              <a:buFontTx/>
              <a:buNone/>
            </a:pPr>
            <a:r>
              <a:rPr lang="en-US" altLang="zh-CN" sz="2400">
                <a:latin typeface="Times New Roman" panose="02020603050405020304" pitchFamily="18" charset="0"/>
                <a:ea typeface="宋体" panose="02010600030101010101" pitchFamily="2" charset="-122"/>
                <a:sym typeface="Symbol" panose="05050102010706020507" pitchFamily="18" charset="2"/>
              </a:rPr>
              <a:t>  R5: M(x5)  C(x5)</a:t>
            </a:r>
          </a:p>
          <a:p>
            <a:pPr eaLnBrk="1" hangingPunct="1">
              <a:spcBef>
                <a:spcPct val="0"/>
              </a:spcBef>
              <a:buClrTx/>
              <a:buSzTx/>
              <a:buFontTx/>
              <a:buNone/>
            </a:pPr>
            <a:r>
              <a:rPr lang="zh-CN" altLang="en-US" sz="2400">
                <a:latin typeface="Times New Roman" panose="02020603050405020304" pitchFamily="18" charset="0"/>
                <a:ea typeface="宋体" panose="02010600030101010101" pitchFamily="2" charset="-122"/>
                <a:sym typeface="Symbol" panose="05050102010706020507" pitchFamily="18" charset="2"/>
              </a:rPr>
              <a:t>目标：</a:t>
            </a:r>
          </a:p>
          <a:p>
            <a:pPr eaLnBrk="1" hangingPunct="1">
              <a:spcBef>
                <a:spcPct val="0"/>
              </a:spcBef>
              <a:buClrTx/>
              <a:buSzTx/>
              <a:buFontTx/>
              <a:buNone/>
            </a:pPr>
            <a:r>
              <a:rPr lang="zh-CN" altLang="en-US" sz="2400">
                <a:latin typeface="Times New Roman" panose="02020603050405020304" pitchFamily="18" charset="0"/>
                <a:ea typeface="宋体" panose="02010600030101010101" pitchFamily="2" charset="-122"/>
                <a:sym typeface="Symbol" panose="05050102010706020507" pitchFamily="18" charset="2"/>
              </a:rPr>
              <a:t>  </a:t>
            </a:r>
            <a:r>
              <a:rPr lang="en-US" altLang="zh-CN" sz="2400">
                <a:latin typeface="Times New Roman" panose="02020603050405020304" pitchFamily="18" charset="0"/>
                <a:ea typeface="宋体" panose="02010600030101010101" pitchFamily="2" charset="-122"/>
                <a:sym typeface="Symbol" panose="05050102010706020507" pitchFamily="18" charset="2"/>
              </a:rPr>
              <a:t>C(x)  D(y)  ~A(x, y)</a:t>
            </a:r>
          </a:p>
        </p:txBody>
      </p:sp>
      <p:sp>
        <p:nvSpPr>
          <p:cNvPr id="89091" name="Text Box 3"/>
          <p:cNvSpPr txBox="1">
            <a:spLocks noChangeArrowheads="1"/>
          </p:cNvSpPr>
          <p:nvPr/>
        </p:nvSpPr>
        <p:spPr bwMode="auto">
          <a:xfrm>
            <a:off x="6053138" y="228601"/>
            <a:ext cx="3048000" cy="466725"/>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2400">
                <a:latin typeface="Times New Roman" panose="02020603050405020304" pitchFamily="18" charset="0"/>
                <a:ea typeface="宋体" panose="02010600030101010101" pitchFamily="2" charset="-122"/>
                <a:sym typeface="Symbol" panose="05050102010706020507" pitchFamily="18" charset="2"/>
              </a:rPr>
              <a:t>C(x)  D(y)  ~A(x, y)</a:t>
            </a:r>
          </a:p>
        </p:txBody>
      </p:sp>
      <p:sp>
        <p:nvSpPr>
          <p:cNvPr id="89092" name="Text Box 4"/>
          <p:cNvSpPr txBox="1">
            <a:spLocks noChangeArrowheads="1"/>
          </p:cNvSpPr>
          <p:nvPr/>
        </p:nvSpPr>
        <p:spPr bwMode="auto">
          <a:xfrm>
            <a:off x="5367339" y="1143001"/>
            <a:ext cx="752475" cy="466725"/>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2400">
                <a:latin typeface="Times New Roman" panose="02020603050405020304" pitchFamily="18" charset="0"/>
                <a:ea typeface="宋体" panose="02010600030101010101" pitchFamily="2" charset="-122"/>
                <a:sym typeface="Symbol" panose="05050102010706020507" pitchFamily="18" charset="2"/>
              </a:rPr>
              <a:t>C(x)</a:t>
            </a:r>
          </a:p>
        </p:txBody>
      </p:sp>
      <p:sp>
        <p:nvSpPr>
          <p:cNvPr id="89093" name="Text Box 5"/>
          <p:cNvSpPr txBox="1">
            <a:spLocks noChangeArrowheads="1"/>
          </p:cNvSpPr>
          <p:nvPr/>
        </p:nvSpPr>
        <p:spPr bwMode="auto">
          <a:xfrm>
            <a:off x="7043739" y="1143001"/>
            <a:ext cx="769937" cy="466725"/>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2400">
                <a:latin typeface="Times New Roman" panose="02020603050405020304" pitchFamily="18" charset="0"/>
                <a:ea typeface="宋体" panose="02010600030101010101" pitchFamily="2" charset="-122"/>
                <a:sym typeface="Symbol" panose="05050102010706020507" pitchFamily="18" charset="2"/>
              </a:rPr>
              <a:t>D(y)</a:t>
            </a:r>
          </a:p>
        </p:txBody>
      </p:sp>
      <p:sp>
        <p:nvSpPr>
          <p:cNvPr id="89094" name="Text Box 6"/>
          <p:cNvSpPr txBox="1">
            <a:spLocks noChangeArrowheads="1"/>
          </p:cNvSpPr>
          <p:nvPr/>
        </p:nvSpPr>
        <p:spPr bwMode="auto">
          <a:xfrm>
            <a:off x="8643939" y="1143001"/>
            <a:ext cx="1239837" cy="466725"/>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2400">
                <a:latin typeface="Times New Roman" panose="02020603050405020304" pitchFamily="18" charset="0"/>
                <a:ea typeface="宋体" panose="02010600030101010101" pitchFamily="2" charset="-122"/>
                <a:sym typeface="Symbol" panose="05050102010706020507" pitchFamily="18" charset="2"/>
              </a:rPr>
              <a:t>~A(x, y)</a:t>
            </a:r>
          </a:p>
        </p:txBody>
      </p:sp>
      <p:sp>
        <p:nvSpPr>
          <p:cNvPr id="89095" name="Line 7"/>
          <p:cNvSpPr>
            <a:spLocks noChangeShapeType="1"/>
          </p:cNvSpPr>
          <p:nvPr/>
        </p:nvSpPr>
        <p:spPr bwMode="auto">
          <a:xfrm flipH="1">
            <a:off x="5748338" y="685800"/>
            <a:ext cx="1752600" cy="457200"/>
          </a:xfrm>
          <a:prstGeom prst="line">
            <a:avLst/>
          </a:prstGeom>
          <a:noFill/>
          <a:ln w="9525">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9096" name="Line 8"/>
          <p:cNvSpPr>
            <a:spLocks noChangeShapeType="1"/>
          </p:cNvSpPr>
          <p:nvPr/>
        </p:nvSpPr>
        <p:spPr bwMode="auto">
          <a:xfrm flipH="1">
            <a:off x="7424738" y="685800"/>
            <a:ext cx="76200" cy="457200"/>
          </a:xfrm>
          <a:prstGeom prst="line">
            <a:avLst/>
          </a:prstGeom>
          <a:noFill/>
          <a:ln w="9525">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9097" name="Line 9"/>
          <p:cNvSpPr>
            <a:spLocks noChangeShapeType="1"/>
          </p:cNvSpPr>
          <p:nvPr/>
        </p:nvSpPr>
        <p:spPr bwMode="auto">
          <a:xfrm>
            <a:off x="7500938" y="685800"/>
            <a:ext cx="1828800" cy="457200"/>
          </a:xfrm>
          <a:prstGeom prst="line">
            <a:avLst/>
          </a:prstGeom>
          <a:noFill/>
          <a:ln w="9525">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9098" name="Freeform 10"/>
          <p:cNvSpPr>
            <a:spLocks/>
          </p:cNvSpPr>
          <p:nvPr/>
        </p:nvSpPr>
        <p:spPr bwMode="auto">
          <a:xfrm>
            <a:off x="6967538" y="838200"/>
            <a:ext cx="990600" cy="76200"/>
          </a:xfrm>
          <a:custGeom>
            <a:avLst/>
            <a:gdLst>
              <a:gd name="T0" fmla="*/ 0 w 624"/>
              <a:gd name="T1" fmla="*/ 0 h 48"/>
              <a:gd name="T2" fmla="*/ 2147483646 w 624"/>
              <a:gd name="T3" fmla="*/ 2147483646 h 48"/>
              <a:gd name="T4" fmla="*/ 2147483646 w 624"/>
              <a:gd name="T5" fmla="*/ 2147483646 h 48"/>
              <a:gd name="T6" fmla="*/ 2147483646 w 624"/>
              <a:gd name="T7" fmla="*/ 2147483646 h 48"/>
              <a:gd name="T8" fmla="*/ 2147483646 w 624"/>
              <a:gd name="T9" fmla="*/ 0 h 48"/>
              <a:gd name="T10" fmla="*/ 0 60000 65536"/>
              <a:gd name="T11" fmla="*/ 0 60000 65536"/>
              <a:gd name="T12" fmla="*/ 0 60000 65536"/>
              <a:gd name="T13" fmla="*/ 0 60000 65536"/>
              <a:gd name="T14" fmla="*/ 0 60000 65536"/>
              <a:gd name="T15" fmla="*/ 0 w 624"/>
              <a:gd name="T16" fmla="*/ 0 h 48"/>
              <a:gd name="T17" fmla="*/ 624 w 624"/>
              <a:gd name="T18" fmla="*/ 48 h 48"/>
            </a:gdLst>
            <a:ahLst/>
            <a:cxnLst>
              <a:cxn ang="T10">
                <a:pos x="T0" y="T1"/>
              </a:cxn>
              <a:cxn ang="T11">
                <a:pos x="T2" y="T3"/>
              </a:cxn>
              <a:cxn ang="T12">
                <a:pos x="T4" y="T5"/>
              </a:cxn>
              <a:cxn ang="T13">
                <a:pos x="T6" y="T7"/>
              </a:cxn>
              <a:cxn ang="T14">
                <a:pos x="T8" y="T9"/>
              </a:cxn>
            </a:cxnLst>
            <a:rect l="T15" t="T16" r="T17" b="T18"/>
            <a:pathLst>
              <a:path w="624" h="48">
                <a:moveTo>
                  <a:pt x="0" y="0"/>
                </a:moveTo>
                <a:lnTo>
                  <a:pt x="144" y="48"/>
                </a:lnTo>
                <a:lnTo>
                  <a:pt x="336" y="48"/>
                </a:lnTo>
                <a:lnTo>
                  <a:pt x="432" y="48"/>
                </a:lnTo>
                <a:lnTo>
                  <a:pt x="624" y="0"/>
                </a:lnTo>
              </a:path>
            </a:pathLst>
          </a:custGeom>
          <a:noFill/>
          <a:ln w="9525" cap="flat" cmpd="sng">
            <a:solidFill>
              <a:schemeClr val="tx2"/>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89099" name="AutoShape 11"/>
          <p:cNvSpPr>
            <a:spLocks noChangeArrowheads="1"/>
          </p:cNvSpPr>
          <p:nvPr/>
        </p:nvSpPr>
        <p:spPr bwMode="auto">
          <a:xfrm>
            <a:off x="5595938" y="1600200"/>
            <a:ext cx="228600" cy="381000"/>
          </a:xfrm>
          <a:prstGeom prst="downArrow">
            <a:avLst>
              <a:gd name="adj1" fmla="val 50000"/>
              <a:gd name="adj2" fmla="val 41667"/>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Wingdings" panose="05000000000000000000" pitchFamily="2" charset="2"/>
              <a:buChar char="n"/>
            </a:pPr>
            <a:endParaRPr lang="zh-CN" altLang="en-US" sz="2400">
              <a:latin typeface="Times New Roman" panose="02020603050405020304" pitchFamily="18" charset="0"/>
            </a:endParaRPr>
          </a:p>
        </p:txBody>
      </p:sp>
      <p:sp>
        <p:nvSpPr>
          <p:cNvPr id="89100" name="Text Box 12"/>
          <p:cNvSpPr txBox="1">
            <a:spLocks noChangeArrowheads="1"/>
          </p:cNvSpPr>
          <p:nvPr/>
        </p:nvSpPr>
        <p:spPr bwMode="auto">
          <a:xfrm>
            <a:off x="5291139" y="1981201"/>
            <a:ext cx="904875" cy="466725"/>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2400">
                <a:latin typeface="Times New Roman" panose="02020603050405020304" pitchFamily="18" charset="0"/>
                <a:ea typeface="宋体" panose="02010600030101010101" pitchFamily="2" charset="-122"/>
                <a:sym typeface="Symbol" panose="05050102010706020507" pitchFamily="18" charset="2"/>
              </a:rPr>
              <a:t>C(x5)</a:t>
            </a:r>
          </a:p>
        </p:txBody>
      </p:sp>
      <p:sp>
        <p:nvSpPr>
          <p:cNvPr id="89101" name="Text Box 13"/>
          <p:cNvSpPr txBox="1">
            <a:spLocks noChangeArrowheads="1"/>
          </p:cNvSpPr>
          <p:nvPr/>
        </p:nvSpPr>
        <p:spPr bwMode="auto">
          <a:xfrm>
            <a:off x="5853114" y="1600201"/>
            <a:ext cx="8794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2000">
                <a:solidFill>
                  <a:srgbClr val="FF3300"/>
                </a:solidFill>
                <a:latin typeface="Times New Roman" panose="02020603050405020304" pitchFamily="18" charset="0"/>
                <a:ea typeface="宋体" panose="02010600030101010101" pitchFamily="2" charset="-122"/>
              </a:rPr>
              <a:t>{x/x5}</a:t>
            </a:r>
            <a:endParaRPr lang="en-US" altLang="zh-CN" sz="2400">
              <a:latin typeface="Times New Roman" panose="02020603050405020304" pitchFamily="18" charset="0"/>
              <a:ea typeface="宋体" panose="02010600030101010101" pitchFamily="2" charset="-122"/>
            </a:endParaRPr>
          </a:p>
        </p:txBody>
      </p:sp>
      <p:sp>
        <p:nvSpPr>
          <p:cNvPr id="89102" name="Text Box 14"/>
          <p:cNvSpPr txBox="1">
            <a:spLocks noChangeArrowheads="1"/>
          </p:cNvSpPr>
          <p:nvPr/>
        </p:nvSpPr>
        <p:spPr bwMode="auto">
          <a:xfrm>
            <a:off x="5291139" y="2886076"/>
            <a:ext cx="820737" cy="466725"/>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2400">
                <a:latin typeface="Times New Roman" panose="02020603050405020304" pitchFamily="18" charset="0"/>
                <a:ea typeface="宋体" panose="02010600030101010101" pitchFamily="2" charset="-122"/>
                <a:sym typeface="Symbol" panose="05050102010706020507" pitchFamily="18" charset="2"/>
              </a:rPr>
              <a:t>M(x)</a:t>
            </a:r>
          </a:p>
        </p:txBody>
      </p:sp>
      <p:sp>
        <p:nvSpPr>
          <p:cNvPr id="89103" name="Line 15"/>
          <p:cNvSpPr>
            <a:spLocks noChangeShapeType="1"/>
          </p:cNvSpPr>
          <p:nvPr/>
        </p:nvSpPr>
        <p:spPr bwMode="auto">
          <a:xfrm>
            <a:off x="5672138" y="2438400"/>
            <a:ext cx="0" cy="457200"/>
          </a:xfrm>
          <a:prstGeom prst="line">
            <a:avLst/>
          </a:prstGeom>
          <a:noFill/>
          <a:ln w="9525">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9104" name="Text Box 16"/>
          <p:cNvSpPr txBox="1">
            <a:spLocks noChangeArrowheads="1"/>
          </p:cNvSpPr>
          <p:nvPr/>
        </p:nvSpPr>
        <p:spPr bwMode="auto">
          <a:xfrm>
            <a:off x="5975351" y="2438401"/>
            <a:ext cx="4810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2000">
                <a:solidFill>
                  <a:srgbClr val="FF3300"/>
                </a:solidFill>
                <a:latin typeface="Times New Roman" panose="02020603050405020304" pitchFamily="18" charset="0"/>
                <a:ea typeface="宋体" panose="02010600030101010101" pitchFamily="2" charset="-122"/>
              </a:rPr>
              <a:t>R5</a:t>
            </a:r>
            <a:endParaRPr lang="en-US" altLang="zh-CN" sz="2400">
              <a:latin typeface="Times New Roman" panose="02020603050405020304" pitchFamily="18" charset="0"/>
              <a:ea typeface="宋体" panose="02010600030101010101" pitchFamily="2" charset="-122"/>
            </a:endParaRPr>
          </a:p>
        </p:txBody>
      </p:sp>
      <p:sp>
        <p:nvSpPr>
          <p:cNvPr id="89105" name="AutoShape 17"/>
          <p:cNvSpPr>
            <a:spLocks noChangeArrowheads="1"/>
          </p:cNvSpPr>
          <p:nvPr/>
        </p:nvSpPr>
        <p:spPr bwMode="auto">
          <a:xfrm>
            <a:off x="5595938" y="3352800"/>
            <a:ext cx="228600" cy="381000"/>
          </a:xfrm>
          <a:prstGeom prst="downArrow">
            <a:avLst>
              <a:gd name="adj1" fmla="val 50000"/>
              <a:gd name="adj2" fmla="val 41667"/>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Wingdings" panose="05000000000000000000" pitchFamily="2" charset="2"/>
              <a:buChar char="n"/>
            </a:pPr>
            <a:endParaRPr lang="zh-CN" altLang="en-US" sz="2400">
              <a:latin typeface="Times New Roman" panose="02020603050405020304" pitchFamily="18" charset="0"/>
            </a:endParaRPr>
          </a:p>
        </p:txBody>
      </p:sp>
      <p:sp>
        <p:nvSpPr>
          <p:cNvPr id="89106" name="Text Box 18"/>
          <p:cNvSpPr txBox="1">
            <a:spLocks noChangeArrowheads="1"/>
          </p:cNvSpPr>
          <p:nvPr/>
        </p:nvSpPr>
        <p:spPr bwMode="auto">
          <a:xfrm>
            <a:off x="5257800" y="3733801"/>
            <a:ext cx="889000" cy="466725"/>
          </a:xfrm>
          <a:prstGeom prst="rect">
            <a:avLst/>
          </a:prstGeom>
          <a:noFill/>
          <a:ln w="9525">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2400">
                <a:latin typeface="Times New Roman" panose="02020603050405020304" pitchFamily="18" charset="0"/>
                <a:ea typeface="宋体" panose="02010600030101010101" pitchFamily="2" charset="-122"/>
                <a:sym typeface="Symbol" panose="05050102010706020507" pitchFamily="18" charset="2"/>
              </a:rPr>
              <a:t>M(N)</a:t>
            </a:r>
          </a:p>
        </p:txBody>
      </p:sp>
      <p:sp>
        <p:nvSpPr>
          <p:cNvPr id="89107" name="Text Box 19"/>
          <p:cNvSpPr txBox="1">
            <a:spLocks noChangeArrowheads="1"/>
          </p:cNvSpPr>
          <p:nvPr/>
        </p:nvSpPr>
        <p:spPr bwMode="auto">
          <a:xfrm>
            <a:off x="5888039" y="3352801"/>
            <a:ext cx="8096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2000">
                <a:solidFill>
                  <a:srgbClr val="FF3300"/>
                </a:solidFill>
                <a:latin typeface="Times New Roman" panose="02020603050405020304" pitchFamily="18" charset="0"/>
                <a:ea typeface="宋体" panose="02010600030101010101" pitchFamily="2" charset="-122"/>
              </a:rPr>
              <a:t>{N/x}</a:t>
            </a:r>
            <a:endParaRPr lang="en-US" altLang="zh-CN" sz="2400">
              <a:latin typeface="Times New Roman" panose="02020603050405020304" pitchFamily="18" charset="0"/>
              <a:ea typeface="宋体" panose="02010600030101010101" pitchFamily="2" charset="-122"/>
            </a:endParaRPr>
          </a:p>
        </p:txBody>
      </p:sp>
      <p:sp>
        <p:nvSpPr>
          <p:cNvPr id="89108" name="AutoShape 20"/>
          <p:cNvSpPr>
            <a:spLocks noChangeArrowheads="1"/>
          </p:cNvSpPr>
          <p:nvPr/>
        </p:nvSpPr>
        <p:spPr bwMode="auto">
          <a:xfrm>
            <a:off x="7348538" y="1600200"/>
            <a:ext cx="228600" cy="381000"/>
          </a:xfrm>
          <a:prstGeom prst="downArrow">
            <a:avLst>
              <a:gd name="adj1" fmla="val 50000"/>
              <a:gd name="adj2" fmla="val 41667"/>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Wingdings" panose="05000000000000000000" pitchFamily="2" charset="2"/>
              <a:buChar char="n"/>
            </a:pPr>
            <a:endParaRPr lang="zh-CN" altLang="en-US" sz="2400">
              <a:latin typeface="Times New Roman" panose="02020603050405020304" pitchFamily="18" charset="0"/>
            </a:endParaRPr>
          </a:p>
        </p:txBody>
      </p:sp>
      <p:sp>
        <p:nvSpPr>
          <p:cNvPr id="89109" name="Text Box 21"/>
          <p:cNvSpPr txBox="1">
            <a:spLocks noChangeArrowheads="1"/>
          </p:cNvSpPr>
          <p:nvPr/>
        </p:nvSpPr>
        <p:spPr bwMode="auto">
          <a:xfrm>
            <a:off x="7094538" y="1981201"/>
            <a:ext cx="787400" cy="466725"/>
          </a:xfrm>
          <a:prstGeom prst="rect">
            <a:avLst/>
          </a:prstGeom>
          <a:noFill/>
          <a:ln w="9525">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2400">
                <a:latin typeface="Times New Roman" panose="02020603050405020304" pitchFamily="18" charset="0"/>
                <a:ea typeface="宋体" panose="02010600030101010101" pitchFamily="2" charset="-122"/>
                <a:sym typeface="Symbol" panose="05050102010706020507" pitchFamily="18" charset="2"/>
              </a:rPr>
              <a:t>D(F)</a:t>
            </a:r>
          </a:p>
        </p:txBody>
      </p:sp>
      <p:sp>
        <p:nvSpPr>
          <p:cNvPr id="89110" name="Text Box 22"/>
          <p:cNvSpPr txBox="1">
            <a:spLocks noChangeArrowheads="1"/>
          </p:cNvSpPr>
          <p:nvPr/>
        </p:nvSpPr>
        <p:spPr bwMode="auto">
          <a:xfrm>
            <a:off x="7627938" y="1600201"/>
            <a:ext cx="7667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2000">
                <a:solidFill>
                  <a:srgbClr val="FF3300"/>
                </a:solidFill>
                <a:latin typeface="Times New Roman" panose="02020603050405020304" pitchFamily="18" charset="0"/>
                <a:ea typeface="宋体" panose="02010600030101010101" pitchFamily="2" charset="-122"/>
              </a:rPr>
              <a:t>{F/y}</a:t>
            </a:r>
            <a:endParaRPr lang="en-US" altLang="zh-CN" sz="2400">
              <a:latin typeface="Times New Roman" panose="02020603050405020304" pitchFamily="18" charset="0"/>
              <a:ea typeface="宋体" panose="02010600030101010101" pitchFamily="2" charset="-122"/>
            </a:endParaRPr>
          </a:p>
        </p:txBody>
      </p:sp>
      <p:sp>
        <p:nvSpPr>
          <p:cNvPr id="89111" name="AutoShape 23"/>
          <p:cNvSpPr>
            <a:spLocks noChangeArrowheads="1"/>
          </p:cNvSpPr>
          <p:nvPr/>
        </p:nvSpPr>
        <p:spPr bwMode="auto">
          <a:xfrm>
            <a:off x="9177338" y="1600200"/>
            <a:ext cx="228600" cy="381000"/>
          </a:xfrm>
          <a:prstGeom prst="downArrow">
            <a:avLst>
              <a:gd name="adj1" fmla="val 50000"/>
              <a:gd name="adj2" fmla="val 41667"/>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Wingdings" panose="05000000000000000000" pitchFamily="2" charset="2"/>
              <a:buChar char="n"/>
            </a:pPr>
            <a:endParaRPr lang="zh-CN" altLang="en-US" sz="2400">
              <a:latin typeface="Times New Roman" panose="02020603050405020304" pitchFamily="18" charset="0"/>
            </a:endParaRPr>
          </a:p>
        </p:txBody>
      </p:sp>
      <p:sp>
        <p:nvSpPr>
          <p:cNvPr id="89112" name="Text Box 24"/>
          <p:cNvSpPr txBox="1">
            <a:spLocks noChangeArrowheads="1"/>
          </p:cNvSpPr>
          <p:nvPr/>
        </p:nvSpPr>
        <p:spPr bwMode="auto">
          <a:xfrm>
            <a:off x="8567739" y="1981201"/>
            <a:ext cx="1544637" cy="466725"/>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2400">
                <a:latin typeface="Times New Roman" panose="02020603050405020304" pitchFamily="18" charset="0"/>
                <a:ea typeface="宋体" panose="02010600030101010101" pitchFamily="2" charset="-122"/>
                <a:sym typeface="Symbol" panose="05050102010706020507" pitchFamily="18" charset="2"/>
              </a:rPr>
              <a:t>~A(y2, x2)</a:t>
            </a:r>
          </a:p>
        </p:txBody>
      </p:sp>
      <p:sp>
        <p:nvSpPr>
          <p:cNvPr id="89113" name="Text Box 25"/>
          <p:cNvSpPr txBox="1">
            <a:spLocks noChangeArrowheads="1"/>
          </p:cNvSpPr>
          <p:nvPr/>
        </p:nvSpPr>
        <p:spPr bwMode="auto">
          <a:xfrm>
            <a:off x="9350376" y="1600201"/>
            <a:ext cx="13938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2000">
                <a:solidFill>
                  <a:srgbClr val="FF3300"/>
                </a:solidFill>
                <a:latin typeface="Times New Roman" panose="02020603050405020304" pitchFamily="18" charset="0"/>
                <a:ea typeface="宋体" panose="02010600030101010101" pitchFamily="2" charset="-122"/>
              </a:rPr>
              <a:t>{x/y2,y/x2}</a:t>
            </a:r>
            <a:endParaRPr lang="en-US" altLang="zh-CN" sz="2400">
              <a:latin typeface="Times New Roman" panose="02020603050405020304" pitchFamily="18" charset="0"/>
              <a:ea typeface="宋体" panose="02010600030101010101" pitchFamily="2" charset="-122"/>
            </a:endParaRPr>
          </a:p>
        </p:txBody>
      </p:sp>
      <p:sp>
        <p:nvSpPr>
          <p:cNvPr id="89114" name="Text Box 26"/>
          <p:cNvSpPr txBox="1">
            <a:spLocks noChangeArrowheads="1"/>
          </p:cNvSpPr>
          <p:nvPr/>
        </p:nvSpPr>
        <p:spPr bwMode="auto">
          <a:xfrm>
            <a:off x="7569200" y="2971801"/>
            <a:ext cx="719138" cy="466725"/>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2400">
                <a:latin typeface="Times New Roman" panose="02020603050405020304" pitchFamily="18" charset="0"/>
                <a:ea typeface="宋体" panose="02010600030101010101" pitchFamily="2" charset="-122"/>
                <a:sym typeface="Symbol" panose="05050102010706020507" pitchFamily="18" charset="2"/>
              </a:rPr>
              <a:t>F(y)</a:t>
            </a:r>
          </a:p>
        </p:txBody>
      </p:sp>
      <p:sp>
        <p:nvSpPr>
          <p:cNvPr id="89115" name="Text Box 27"/>
          <p:cNvSpPr txBox="1">
            <a:spLocks noChangeArrowheads="1"/>
          </p:cNvSpPr>
          <p:nvPr/>
        </p:nvSpPr>
        <p:spPr bwMode="auto">
          <a:xfrm>
            <a:off x="9145589" y="2971801"/>
            <a:ext cx="917575" cy="466725"/>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2400">
                <a:latin typeface="Times New Roman" panose="02020603050405020304" pitchFamily="18" charset="0"/>
                <a:ea typeface="宋体" panose="02010600030101010101" pitchFamily="2" charset="-122"/>
                <a:sym typeface="Symbol" panose="05050102010706020507" pitchFamily="18" charset="2"/>
              </a:rPr>
              <a:t>~B(y)</a:t>
            </a:r>
          </a:p>
        </p:txBody>
      </p:sp>
      <p:sp>
        <p:nvSpPr>
          <p:cNvPr id="89116" name="Line 28"/>
          <p:cNvSpPr>
            <a:spLocks noChangeShapeType="1"/>
          </p:cNvSpPr>
          <p:nvPr/>
        </p:nvSpPr>
        <p:spPr bwMode="auto">
          <a:xfrm flipH="1">
            <a:off x="7848600" y="2438400"/>
            <a:ext cx="1447800" cy="533400"/>
          </a:xfrm>
          <a:prstGeom prst="line">
            <a:avLst/>
          </a:prstGeom>
          <a:noFill/>
          <a:ln w="9525">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9117" name="Line 29"/>
          <p:cNvSpPr>
            <a:spLocks noChangeShapeType="1"/>
          </p:cNvSpPr>
          <p:nvPr/>
        </p:nvSpPr>
        <p:spPr bwMode="auto">
          <a:xfrm>
            <a:off x="9296400" y="2438400"/>
            <a:ext cx="381000" cy="533400"/>
          </a:xfrm>
          <a:prstGeom prst="line">
            <a:avLst/>
          </a:prstGeom>
          <a:noFill/>
          <a:ln w="9525">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9118" name="Freeform 30"/>
          <p:cNvSpPr>
            <a:spLocks/>
          </p:cNvSpPr>
          <p:nvPr/>
        </p:nvSpPr>
        <p:spPr bwMode="auto">
          <a:xfrm>
            <a:off x="8915400" y="2590800"/>
            <a:ext cx="533400" cy="76200"/>
          </a:xfrm>
          <a:custGeom>
            <a:avLst/>
            <a:gdLst>
              <a:gd name="T0" fmla="*/ 0 w 336"/>
              <a:gd name="T1" fmla="*/ 0 h 48"/>
              <a:gd name="T2" fmla="*/ 2147483646 w 336"/>
              <a:gd name="T3" fmla="*/ 2147483646 h 48"/>
              <a:gd name="T4" fmla="*/ 2147483646 w 336"/>
              <a:gd name="T5" fmla="*/ 2147483646 h 48"/>
              <a:gd name="T6" fmla="*/ 2147483646 w 336"/>
              <a:gd name="T7" fmla="*/ 0 h 48"/>
              <a:gd name="T8" fmla="*/ 0 60000 65536"/>
              <a:gd name="T9" fmla="*/ 0 60000 65536"/>
              <a:gd name="T10" fmla="*/ 0 60000 65536"/>
              <a:gd name="T11" fmla="*/ 0 60000 65536"/>
              <a:gd name="T12" fmla="*/ 0 w 336"/>
              <a:gd name="T13" fmla="*/ 0 h 48"/>
              <a:gd name="T14" fmla="*/ 336 w 336"/>
              <a:gd name="T15" fmla="*/ 48 h 48"/>
            </a:gdLst>
            <a:ahLst/>
            <a:cxnLst>
              <a:cxn ang="T8">
                <a:pos x="T0" y="T1"/>
              </a:cxn>
              <a:cxn ang="T9">
                <a:pos x="T2" y="T3"/>
              </a:cxn>
              <a:cxn ang="T10">
                <a:pos x="T4" y="T5"/>
              </a:cxn>
              <a:cxn ang="T11">
                <a:pos x="T6" y="T7"/>
              </a:cxn>
            </a:cxnLst>
            <a:rect l="T12" t="T13" r="T14" b="T15"/>
            <a:pathLst>
              <a:path w="336" h="48">
                <a:moveTo>
                  <a:pt x="0" y="0"/>
                </a:moveTo>
                <a:lnTo>
                  <a:pt x="144" y="48"/>
                </a:lnTo>
                <a:lnTo>
                  <a:pt x="240" y="48"/>
                </a:lnTo>
                <a:lnTo>
                  <a:pt x="336" y="0"/>
                </a:lnTo>
              </a:path>
            </a:pathLst>
          </a:custGeom>
          <a:noFill/>
          <a:ln w="9525" cap="flat" cmpd="sng">
            <a:solidFill>
              <a:schemeClr val="tx2"/>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89119" name="Text Box 31"/>
          <p:cNvSpPr txBox="1">
            <a:spLocks noChangeArrowheads="1"/>
          </p:cNvSpPr>
          <p:nvPr/>
        </p:nvSpPr>
        <p:spPr bwMode="auto">
          <a:xfrm>
            <a:off x="8534401" y="2667001"/>
            <a:ext cx="4810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2000">
                <a:solidFill>
                  <a:srgbClr val="FF3300"/>
                </a:solidFill>
                <a:latin typeface="Times New Roman" panose="02020603050405020304" pitchFamily="18" charset="0"/>
                <a:ea typeface="宋体" panose="02010600030101010101" pitchFamily="2" charset="-122"/>
              </a:rPr>
              <a:t>R2</a:t>
            </a:r>
            <a:endParaRPr lang="en-US" altLang="zh-CN" sz="2400">
              <a:latin typeface="Times New Roman" panose="02020603050405020304" pitchFamily="18" charset="0"/>
              <a:ea typeface="宋体" panose="02010600030101010101" pitchFamily="2" charset="-122"/>
            </a:endParaRPr>
          </a:p>
        </p:txBody>
      </p:sp>
      <p:sp>
        <p:nvSpPr>
          <p:cNvPr id="89120" name="AutoShape 32"/>
          <p:cNvSpPr>
            <a:spLocks noChangeArrowheads="1"/>
          </p:cNvSpPr>
          <p:nvPr/>
        </p:nvSpPr>
        <p:spPr bwMode="auto">
          <a:xfrm>
            <a:off x="9448800" y="3429000"/>
            <a:ext cx="228600" cy="381000"/>
          </a:xfrm>
          <a:prstGeom prst="downArrow">
            <a:avLst>
              <a:gd name="adj1" fmla="val 50000"/>
              <a:gd name="adj2" fmla="val 41667"/>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Wingdings" panose="05000000000000000000" pitchFamily="2" charset="2"/>
              <a:buChar char="n"/>
            </a:pPr>
            <a:endParaRPr lang="zh-CN" altLang="en-US" sz="2400">
              <a:latin typeface="Times New Roman" panose="02020603050405020304" pitchFamily="18" charset="0"/>
            </a:endParaRPr>
          </a:p>
        </p:txBody>
      </p:sp>
      <p:sp>
        <p:nvSpPr>
          <p:cNvPr id="89121" name="Text Box 33"/>
          <p:cNvSpPr txBox="1">
            <a:spLocks noChangeArrowheads="1"/>
          </p:cNvSpPr>
          <p:nvPr/>
        </p:nvSpPr>
        <p:spPr bwMode="auto">
          <a:xfrm>
            <a:off x="9136064" y="3810001"/>
            <a:ext cx="935037" cy="466725"/>
          </a:xfrm>
          <a:prstGeom prst="rect">
            <a:avLst/>
          </a:prstGeom>
          <a:noFill/>
          <a:ln w="9525">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2400">
                <a:latin typeface="Times New Roman" panose="02020603050405020304" pitchFamily="18" charset="0"/>
                <a:ea typeface="宋体" panose="02010600030101010101" pitchFamily="2" charset="-122"/>
                <a:sym typeface="Symbol" panose="05050102010706020507" pitchFamily="18" charset="2"/>
              </a:rPr>
              <a:t>~B(F)</a:t>
            </a:r>
          </a:p>
        </p:txBody>
      </p:sp>
      <p:sp>
        <p:nvSpPr>
          <p:cNvPr id="89122" name="Text Box 34"/>
          <p:cNvSpPr txBox="1">
            <a:spLocks noChangeArrowheads="1"/>
          </p:cNvSpPr>
          <p:nvPr/>
        </p:nvSpPr>
        <p:spPr bwMode="auto">
          <a:xfrm>
            <a:off x="9699626" y="3429001"/>
            <a:ext cx="7667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2000">
                <a:solidFill>
                  <a:srgbClr val="FF3300"/>
                </a:solidFill>
                <a:latin typeface="Times New Roman" panose="02020603050405020304" pitchFamily="18" charset="0"/>
                <a:ea typeface="宋体" panose="02010600030101010101" pitchFamily="2" charset="-122"/>
              </a:rPr>
              <a:t>{F/y}</a:t>
            </a:r>
            <a:endParaRPr lang="en-US" altLang="zh-CN" sz="2400">
              <a:latin typeface="Times New Roman" panose="02020603050405020304" pitchFamily="18" charset="0"/>
              <a:ea typeface="宋体" panose="02010600030101010101" pitchFamily="2" charset="-122"/>
            </a:endParaRPr>
          </a:p>
        </p:txBody>
      </p:sp>
      <p:sp>
        <p:nvSpPr>
          <p:cNvPr id="89123" name="AutoShape 35"/>
          <p:cNvSpPr>
            <a:spLocks noChangeArrowheads="1"/>
          </p:cNvSpPr>
          <p:nvPr/>
        </p:nvSpPr>
        <p:spPr bwMode="auto">
          <a:xfrm>
            <a:off x="7772400" y="3429000"/>
            <a:ext cx="228600" cy="381000"/>
          </a:xfrm>
          <a:prstGeom prst="downArrow">
            <a:avLst>
              <a:gd name="adj1" fmla="val 50000"/>
              <a:gd name="adj2" fmla="val 41667"/>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Wingdings" panose="05000000000000000000" pitchFamily="2" charset="2"/>
              <a:buChar char="n"/>
            </a:pPr>
            <a:endParaRPr lang="zh-CN" altLang="en-US" sz="2400">
              <a:latin typeface="Times New Roman" panose="02020603050405020304" pitchFamily="18" charset="0"/>
            </a:endParaRPr>
          </a:p>
        </p:txBody>
      </p:sp>
      <p:sp>
        <p:nvSpPr>
          <p:cNvPr id="89124" name="Text Box 36"/>
          <p:cNvSpPr txBox="1">
            <a:spLocks noChangeArrowheads="1"/>
          </p:cNvSpPr>
          <p:nvPr/>
        </p:nvSpPr>
        <p:spPr bwMode="auto">
          <a:xfrm>
            <a:off x="7467600" y="3810001"/>
            <a:ext cx="871538" cy="466725"/>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2400">
                <a:latin typeface="Times New Roman" panose="02020603050405020304" pitchFamily="18" charset="0"/>
                <a:ea typeface="宋体" panose="02010600030101010101" pitchFamily="2" charset="-122"/>
                <a:sym typeface="Symbol" panose="05050102010706020507" pitchFamily="18" charset="2"/>
              </a:rPr>
              <a:t>F(x1)</a:t>
            </a:r>
          </a:p>
        </p:txBody>
      </p:sp>
      <p:sp>
        <p:nvSpPr>
          <p:cNvPr id="89125" name="Text Box 37"/>
          <p:cNvSpPr txBox="1">
            <a:spLocks noChangeArrowheads="1"/>
          </p:cNvSpPr>
          <p:nvPr/>
        </p:nvSpPr>
        <p:spPr bwMode="auto">
          <a:xfrm>
            <a:off x="8001001" y="3429001"/>
            <a:ext cx="8794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2000">
                <a:solidFill>
                  <a:srgbClr val="FF3300"/>
                </a:solidFill>
                <a:latin typeface="Times New Roman" panose="02020603050405020304" pitchFamily="18" charset="0"/>
                <a:ea typeface="宋体" panose="02010600030101010101" pitchFamily="2" charset="-122"/>
              </a:rPr>
              <a:t>{y/x1}</a:t>
            </a:r>
            <a:endParaRPr lang="en-US" altLang="zh-CN" sz="2400">
              <a:latin typeface="Times New Roman" panose="02020603050405020304" pitchFamily="18" charset="0"/>
              <a:ea typeface="宋体" panose="02010600030101010101" pitchFamily="2" charset="-122"/>
            </a:endParaRPr>
          </a:p>
        </p:txBody>
      </p:sp>
      <p:sp>
        <p:nvSpPr>
          <p:cNvPr id="89126" name="Text Box 38"/>
          <p:cNvSpPr txBox="1">
            <a:spLocks noChangeArrowheads="1"/>
          </p:cNvSpPr>
          <p:nvPr/>
        </p:nvSpPr>
        <p:spPr bwMode="auto">
          <a:xfrm>
            <a:off x="6646863" y="4724401"/>
            <a:ext cx="836612" cy="466725"/>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2400">
                <a:latin typeface="Times New Roman" panose="02020603050405020304" pitchFamily="18" charset="0"/>
                <a:ea typeface="宋体" panose="02010600030101010101" pitchFamily="2" charset="-122"/>
                <a:sym typeface="Symbol" panose="05050102010706020507" pitchFamily="18" charset="2"/>
              </a:rPr>
              <a:t>W(y)</a:t>
            </a:r>
          </a:p>
        </p:txBody>
      </p:sp>
      <p:sp>
        <p:nvSpPr>
          <p:cNvPr id="89127" name="Text Box 39"/>
          <p:cNvSpPr txBox="1">
            <a:spLocks noChangeArrowheads="1"/>
          </p:cNvSpPr>
          <p:nvPr/>
        </p:nvSpPr>
        <p:spPr bwMode="auto">
          <a:xfrm>
            <a:off x="8280400" y="4724401"/>
            <a:ext cx="769938" cy="466725"/>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2400">
                <a:latin typeface="Times New Roman" panose="02020603050405020304" pitchFamily="18" charset="0"/>
                <a:ea typeface="宋体" panose="02010600030101010101" pitchFamily="2" charset="-122"/>
                <a:sym typeface="Symbol" panose="05050102010706020507" pitchFamily="18" charset="2"/>
              </a:rPr>
              <a:t>D(y)</a:t>
            </a:r>
          </a:p>
        </p:txBody>
      </p:sp>
      <p:sp>
        <p:nvSpPr>
          <p:cNvPr id="89128" name="Line 40"/>
          <p:cNvSpPr>
            <a:spLocks noChangeShapeType="1"/>
          </p:cNvSpPr>
          <p:nvPr/>
        </p:nvSpPr>
        <p:spPr bwMode="auto">
          <a:xfrm flipH="1">
            <a:off x="7010400" y="4267200"/>
            <a:ext cx="914400" cy="457200"/>
          </a:xfrm>
          <a:prstGeom prst="line">
            <a:avLst/>
          </a:prstGeom>
          <a:noFill/>
          <a:ln w="9525">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9129" name="Line 41"/>
          <p:cNvSpPr>
            <a:spLocks noChangeShapeType="1"/>
          </p:cNvSpPr>
          <p:nvPr/>
        </p:nvSpPr>
        <p:spPr bwMode="auto">
          <a:xfrm>
            <a:off x="7924800" y="4267200"/>
            <a:ext cx="762000" cy="457200"/>
          </a:xfrm>
          <a:prstGeom prst="line">
            <a:avLst/>
          </a:prstGeom>
          <a:noFill/>
          <a:ln w="9525">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9130" name="Freeform 42"/>
          <p:cNvSpPr>
            <a:spLocks/>
          </p:cNvSpPr>
          <p:nvPr/>
        </p:nvSpPr>
        <p:spPr bwMode="auto">
          <a:xfrm>
            <a:off x="7620000" y="4419600"/>
            <a:ext cx="609600" cy="76200"/>
          </a:xfrm>
          <a:custGeom>
            <a:avLst/>
            <a:gdLst>
              <a:gd name="T0" fmla="*/ 0 w 384"/>
              <a:gd name="T1" fmla="*/ 0 h 48"/>
              <a:gd name="T2" fmla="*/ 2147483646 w 384"/>
              <a:gd name="T3" fmla="*/ 2147483646 h 48"/>
              <a:gd name="T4" fmla="*/ 2147483646 w 384"/>
              <a:gd name="T5" fmla="*/ 2147483646 h 48"/>
              <a:gd name="T6" fmla="*/ 2147483646 w 384"/>
              <a:gd name="T7" fmla="*/ 0 h 48"/>
              <a:gd name="T8" fmla="*/ 0 60000 65536"/>
              <a:gd name="T9" fmla="*/ 0 60000 65536"/>
              <a:gd name="T10" fmla="*/ 0 60000 65536"/>
              <a:gd name="T11" fmla="*/ 0 60000 65536"/>
              <a:gd name="T12" fmla="*/ 0 w 384"/>
              <a:gd name="T13" fmla="*/ 0 h 48"/>
              <a:gd name="T14" fmla="*/ 384 w 384"/>
              <a:gd name="T15" fmla="*/ 48 h 48"/>
            </a:gdLst>
            <a:ahLst/>
            <a:cxnLst>
              <a:cxn ang="T8">
                <a:pos x="T0" y="T1"/>
              </a:cxn>
              <a:cxn ang="T9">
                <a:pos x="T2" y="T3"/>
              </a:cxn>
              <a:cxn ang="T10">
                <a:pos x="T4" y="T5"/>
              </a:cxn>
              <a:cxn ang="T11">
                <a:pos x="T6" y="T7"/>
              </a:cxn>
            </a:cxnLst>
            <a:rect l="T12" t="T13" r="T14" b="T15"/>
            <a:pathLst>
              <a:path w="384" h="48">
                <a:moveTo>
                  <a:pt x="0" y="0"/>
                </a:moveTo>
                <a:lnTo>
                  <a:pt x="144" y="48"/>
                </a:lnTo>
                <a:lnTo>
                  <a:pt x="288" y="48"/>
                </a:lnTo>
                <a:lnTo>
                  <a:pt x="384" y="0"/>
                </a:lnTo>
              </a:path>
            </a:pathLst>
          </a:custGeom>
          <a:noFill/>
          <a:ln w="9525" cap="flat" cmpd="sng">
            <a:solidFill>
              <a:schemeClr val="tx2"/>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89131" name="Text Box 43"/>
          <p:cNvSpPr txBox="1">
            <a:spLocks noChangeArrowheads="1"/>
          </p:cNvSpPr>
          <p:nvPr/>
        </p:nvSpPr>
        <p:spPr bwMode="auto">
          <a:xfrm>
            <a:off x="7696201" y="4495801"/>
            <a:ext cx="4810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2000">
                <a:solidFill>
                  <a:srgbClr val="FF3300"/>
                </a:solidFill>
                <a:latin typeface="Times New Roman" panose="02020603050405020304" pitchFamily="18" charset="0"/>
                <a:ea typeface="宋体" panose="02010600030101010101" pitchFamily="2" charset="-122"/>
              </a:rPr>
              <a:t>R1</a:t>
            </a:r>
            <a:endParaRPr lang="en-US" altLang="zh-CN" sz="2400">
              <a:latin typeface="Times New Roman" panose="02020603050405020304" pitchFamily="18" charset="0"/>
              <a:ea typeface="宋体" panose="02010600030101010101" pitchFamily="2" charset="-122"/>
            </a:endParaRPr>
          </a:p>
        </p:txBody>
      </p:sp>
      <p:sp>
        <p:nvSpPr>
          <p:cNvPr id="89132" name="AutoShape 44"/>
          <p:cNvSpPr>
            <a:spLocks noChangeArrowheads="1"/>
          </p:cNvSpPr>
          <p:nvPr/>
        </p:nvSpPr>
        <p:spPr bwMode="auto">
          <a:xfrm>
            <a:off x="6934200" y="5181600"/>
            <a:ext cx="228600" cy="381000"/>
          </a:xfrm>
          <a:prstGeom prst="downArrow">
            <a:avLst>
              <a:gd name="adj1" fmla="val 50000"/>
              <a:gd name="adj2" fmla="val 41667"/>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Wingdings" panose="05000000000000000000" pitchFamily="2" charset="2"/>
              <a:buChar char="n"/>
            </a:pPr>
            <a:endParaRPr lang="zh-CN" altLang="en-US" sz="2400">
              <a:latin typeface="Times New Roman" panose="02020603050405020304" pitchFamily="18" charset="0"/>
            </a:endParaRPr>
          </a:p>
        </p:txBody>
      </p:sp>
      <p:sp>
        <p:nvSpPr>
          <p:cNvPr id="89133" name="Text Box 45"/>
          <p:cNvSpPr txBox="1">
            <a:spLocks noChangeArrowheads="1"/>
          </p:cNvSpPr>
          <p:nvPr/>
        </p:nvSpPr>
        <p:spPr bwMode="auto">
          <a:xfrm>
            <a:off x="6621464" y="5562601"/>
            <a:ext cx="854075" cy="466725"/>
          </a:xfrm>
          <a:prstGeom prst="rect">
            <a:avLst/>
          </a:prstGeom>
          <a:noFill/>
          <a:ln w="9525">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2400">
                <a:latin typeface="Times New Roman" panose="02020603050405020304" pitchFamily="18" charset="0"/>
                <a:ea typeface="宋体" panose="02010600030101010101" pitchFamily="2" charset="-122"/>
                <a:sym typeface="Symbol" panose="05050102010706020507" pitchFamily="18" charset="2"/>
              </a:rPr>
              <a:t>W(F)</a:t>
            </a:r>
          </a:p>
        </p:txBody>
      </p:sp>
      <p:sp>
        <p:nvSpPr>
          <p:cNvPr id="89134" name="Text Box 46"/>
          <p:cNvSpPr txBox="1">
            <a:spLocks noChangeArrowheads="1"/>
          </p:cNvSpPr>
          <p:nvPr/>
        </p:nvSpPr>
        <p:spPr bwMode="auto">
          <a:xfrm>
            <a:off x="7219951" y="5181601"/>
            <a:ext cx="7667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2000">
                <a:solidFill>
                  <a:srgbClr val="FF3300"/>
                </a:solidFill>
                <a:latin typeface="Times New Roman" panose="02020603050405020304" pitchFamily="18" charset="0"/>
                <a:ea typeface="宋体" panose="02010600030101010101" pitchFamily="2" charset="-122"/>
              </a:rPr>
              <a:t>{F/y}</a:t>
            </a:r>
            <a:endParaRPr lang="en-US" altLang="zh-CN" sz="2400">
              <a:latin typeface="Times New Roman" panose="02020603050405020304" pitchFamily="18" charset="0"/>
              <a:ea typeface="宋体" panose="02010600030101010101" pitchFamily="2" charset="-122"/>
            </a:endParaRPr>
          </a:p>
        </p:txBody>
      </p:sp>
      <p:sp>
        <p:nvSpPr>
          <p:cNvPr id="89135" name="AutoShape 47"/>
          <p:cNvSpPr>
            <a:spLocks noChangeArrowheads="1"/>
          </p:cNvSpPr>
          <p:nvPr/>
        </p:nvSpPr>
        <p:spPr bwMode="auto">
          <a:xfrm>
            <a:off x="8534400" y="5181600"/>
            <a:ext cx="228600" cy="381000"/>
          </a:xfrm>
          <a:prstGeom prst="downArrow">
            <a:avLst>
              <a:gd name="adj1" fmla="val 50000"/>
              <a:gd name="adj2" fmla="val 41667"/>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Wingdings" panose="05000000000000000000" pitchFamily="2" charset="2"/>
              <a:buChar char="n"/>
            </a:pPr>
            <a:endParaRPr lang="zh-CN" altLang="en-US" sz="2400">
              <a:latin typeface="Times New Roman" panose="02020603050405020304" pitchFamily="18" charset="0"/>
            </a:endParaRPr>
          </a:p>
        </p:txBody>
      </p:sp>
      <p:sp>
        <p:nvSpPr>
          <p:cNvPr id="89136" name="Text Box 48"/>
          <p:cNvSpPr txBox="1">
            <a:spLocks noChangeArrowheads="1"/>
          </p:cNvSpPr>
          <p:nvPr/>
        </p:nvSpPr>
        <p:spPr bwMode="auto">
          <a:xfrm>
            <a:off x="8297863" y="5562601"/>
            <a:ext cx="787400" cy="466725"/>
          </a:xfrm>
          <a:prstGeom prst="rect">
            <a:avLst/>
          </a:prstGeom>
          <a:noFill/>
          <a:ln w="9525">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2400">
                <a:latin typeface="Times New Roman" panose="02020603050405020304" pitchFamily="18" charset="0"/>
                <a:ea typeface="宋体" panose="02010600030101010101" pitchFamily="2" charset="-122"/>
                <a:sym typeface="Symbol" panose="05050102010706020507" pitchFamily="18" charset="2"/>
              </a:rPr>
              <a:t>D(F)</a:t>
            </a:r>
          </a:p>
        </p:txBody>
      </p:sp>
      <p:sp>
        <p:nvSpPr>
          <p:cNvPr id="89137" name="Text Box 49"/>
          <p:cNvSpPr txBox="1">
            <a:spLocks noChangeArrowheads="1"/>
          </p:cNvSpPr>
          <p:nvPr/>
        </p:nvSpPr>
        <p:spPr bwMode="auto">
          <a:xfrm>
            <a:off x="8763001" y="5181601"/>
            <a:ext cx="7667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2000">
                <a:solidFill>
                  <a:srgbClr val="FF3300"/>
                </a:solidFill>
                <a:latin typeface="Times New Roman" panose="02020603050405020304" pitchFamily="18" charset="0"/>
                <a:ea typeface="宋体" panose="02010600030101010101" pitchFamily="2" charset="-122"/>
              </a:rPr>
              <a:t>{F/y}</a:t>
            </a:r>
            <a:endParaRPr lang="en-US" altLang="zh-CN" sz="2400">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8909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8909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89093"/>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89094"/>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89095"/>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89096"/>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89097"/>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89098"/>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89099"/>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89100"/>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89101"/>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0" nodeType="clickEffect">
                                  <p:stCondLst>
                                    <p:cond delay="0"/>
                                  </p:stCondLst>
                                  <p:childTnLst>
                                    <p:set>
                                      <p:cBhvr>
                                        <p:cTn id="50" dur="1" fill="hold">
                                          <p:stCondLst>
                                            <p:cond delay="499"/>
                                          </p:stCondLst>
                                        </p:cTn>
                                        <p:tgtEl>
                                          <p:spTgt spid="89102"/>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grpId="0" nodeType="clickEffect">
                                  <p:stCondLst>
                                    <p:cond delay="0"/>
                                  </p:stCondLst>
                                  <p:childTnLst>
                                    <p:set>
                                      <p:cBhvr>
                                        <p:cTn id="54" dur="1" fill="hold">
                                          <p:stCondLst>
                                            <p:cond delay="499"/>
                                          </p:stCondLst>
                                        </p:cTn>
                                        <p:tgtEl>
                                          <p:spTgt spid="89103"/>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grpId="0" nodeType="clickEffect">
                                  <p:stCondLst>
                                    <p:cond delay="0"/>
                                  </p:stCondLst>
                                  <p:childTnLst>
                                    <p:set>
                                      <p:cBhvr>
                                        <p:cTn id="58" dur="1" fill="hold">
                                          <p:stCondLst>
                                            <p:cond delay="499"/>
                                          </p:stCondLst>
                                        </p:cTn>
                                        <p:tgtEl>
                                          <p:spTgt spid="89104"/>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grpId="0" nodeType="clickEffect">
                                  <p:stCondLst>
                                    <p:cond delay="0"/>
                                  </p:stCondLst>
                                  <p:childTnLst>
                                    <p:set>
                                      <p:cBhvr>
                                        <p:cTn id="62" dur="1" fill="hold">
                                          <p:stCondLst>
                                            <p:cond delay="499"/>
                                          </p:stCondLst>
                                        </p:cTn>
                                        <p:tgtEl>
                                          <p:spTgt spid="89105"/>
                                        </p:tgtEl>
                                        <p:attrNameLst>
                                          <p:attrName>style.visibility</p:attrName>
                                        </p:attrNameLst>
                                      </p:cBhvr>
                                      <p:to>
                                        <p:strVal val="visible"/>
                                      </p:to>
                                    </p:set>
                                  </p:childTnLst>
                                </p:cTn>
                              </p:par>
                            </p:childTnLst>
                          </p:cTn>
                        </p:par>
                      </p:childTnLst>
                    </p:cTn>
                  </p:par>
                  <p:par>
                    <p:cTn id="63" fill="hold" nodeType="clickPar">
                      <p:stCondLst>
                        <p:cond delay="indefinite"/>
                      </p:stCondLst>
                      <p:childTnLst>
                        <p:par>
                          <p:cTn id="64" fill="hold" nodeType="withGroup">
                            <p:stCondLst>
                              <p:cond delay="0"/>
                            </p:stCondLst>
                            <p:childTnLst>
                              <p:par>
                                <p:cTn id="65" presetID="1" presetClass="entr" presetSubtype="0" fill="hold" grpId="0" nodeType="clickEffect">
                                  <p:stCondLst>
                                    <p:cond delay="0"/>
                                  </p:stCondLst>
                                  <p:childTnLst>
                                    <p:set>
                                      <p:cBhvr>
                                        <p:cTn id="66" dur="1" fill="hold">
                                          <p:stCondLst>
                                            <p:cond delay="499"/>
                                          </p:stCondLst>
                                        </p:cTn>
                                        <p:tgtEl>
                                          <p:spTgt spid="89106"/>
                                        </p:tgtEl>
                                        <p:attrNameLst>
                                          <p:attrName>style.visibility</p:attrName>
                                        </p:attrNameLst>
                                      </p:cBhvr>
                                      <p:to>
                                        <p:strVal val="visible"/>
                                      </p:to>
                                    </p:set>
                                  </p:childTnLst>
                                </p:cTn>
                              </p:par>
                            </p:childTnLst>
                          </p:cTn>
                        </p:par>
                      </p:childTnLst>
                    </p:cTn>
                  </p:par>
                  <p:par>
                    <p:cTn id="67" fill="hold" nodeType="clickPar">
                      <p:stCondLst>
                        <p:cond delay="indefinite"/>
                      </p:stCondLst>
                      <p:childTnLst>
                        <p:par>
                          <p:cTn id="68" fill="hold" nodeType="withGroup">
                            <p:stCondLst>
                              <p:cond delay="0"/>
                            </p:stCondLst>
                            <p:childTnLst>
                              <p:par>
                                <p:cTn id="69" presetID="1" presetClass="entr" presetSubtype="0" fill="hold" grpId="0" nodeType="clickEffect">
                                  <p:stCondLst>
                                    <p:cond delay="0"/>
                                  </p:stCondLst>
                                  <p:childTnLst>
                                    <p:set>
                                      <p:cBhvr>
                                        <p:cTn id="70" dur="1" fill="hold">
                                          <p:stCondLst>
                                            <p:cond delay="499"/>
                                          </p:stCondLst>
                                        </p:cTn>
                                        <p:tgtEl>
                                          <p:spTgt spid="89107"/>
                                        </p:tgtEl>
                                        <p:attrNameLst>
                                          <p:attrName>style.visibility</p:attrName>
                                        </p:attrNameLst>
                                      </p:cBhvr>
                                      <p:to>
                                        <p:strVal val="visible"/>
                                      </p:to>
                                    </p:set>
                                  </p:childTnLst>
                                </p:cTn>
                              </p:par>
                            </p:childTnLst>
                          </p:cTn>
                        </p:par>
                      </p:childTnLst>
                    </p:cTn>
                  </p:par>
                  <p:par>
                    <p:cTn id="71" fill="hold" nodeType="clickPar">
                      <p:stCondLst>
                        <p:cond delay="indefinite"/>
                      </p:stCondLst>
                      <p:childTnLst>
                        <p:par>
                          <p:cTn id="72" fill="hold" nodeType="withGroup">
                            <p:stCondLst>
                              <p:cond delay="0"/>
                            </p:stCondLst>
                            <p:childTnLst>
                              <p:par>
                                <p:cTn id="73" presetID="1" presetClass="entr" presetSubtype="0" fill="hold" grpId="0" nodeType="clickEffect">
                                  <p:stCondLst>
                                    <p:cond delay="0"/>
                                  </p:stCondLst>
                                  <p:childTnLst>
                                    <p:set>
                                      <p:cBhvr>
                                        <p:cTn id="74" dur="1" fill="hold">
                                          <p:stCondLst>
                                            <p:cond delay="499"/>
                                          </p:stCondLst>
                                        </p:cTn>
                                        <p:tgtEl>
                                          <p:spTgt spid="89108"/>
                                        </p:tgtEl>
                                        <p:attrNameLst>
                                          <p:attrName>style.visibility</p:attrName>
                                        </p:attrNameLst>
                                      </p:cBhvr>
                                      <p:to>
                                        <p:strVal val="visible"/>
                                      </p:to>
                                    </p:set>
                                  </p:childTnLst>
                                </p:cTn>
                              </p:par>
                            </p:childTnLst>
                          </p:cTn>
                        </p:par>
                      </p:childTnLst>
                    </p:cTn>
                  </p:par>
                  <p:par>
                    <p:cTn id="75" fill="hold" nodeType="clickPar">
                      <p:stCondLst>
                        <p:cond delay="indefinite"/>
                      </p:stCondLst>
                      <p:childTnLst>
                        <p:par>
                          <p:cTn id="76" fill="hold" nodeType="withGroup">
                            <p:stCondLst>
                              <p:cond delay="0"/>
                            </p:stCondLst>
                            <p:childTnLst>
                              <p:par>
                                <p:cTn id="77" presetID="1" presetClass="entr" presetSubtype="0" fill="hold" grpId="0" nodeType="clickEffect">
                                  <p:stCondLst>
                                    <p:cond delay="0"/>
                                  </p:stCondLst>
                                  <p:childTnLst>
                                    <p:set>
                                      <p:cBhvr>
                                        <p:cTn id="78" dur="1" fill="hold">
                                          <p:stCondLst>
                                            <p:cond delay="499"/>
                                          </p:stCondLst>
                                        </p:cTn>
                                        <p:tgtEl>
                                          <p:spTgt spid="89109"/>
                                        </p:tgtEl>
                                        <p:attrNameLst>
                                          <p:attrName>style.visibility</p:attrName>
                                        </p:attrNameLst>
                                      </p:cBhvr>
                                      <p:to>
                                        <p:strVal val="visible"/>
                                      </p:to>
                                    </p:set>
                                  </p:childTnLst>
                                </p:cTn>
                              </p:par>
                            </p:childTnLst>
                          </p:cTn>
                        </p:par>
                      </p:childTnLst>
                    </p:cTn>
                  </p:par>
                  <p:par>
                    <p:cTn id="79" fill="hold" nodeType="clickPar">
                      <p:stCondLst>
                        <p:cond delay="indefinite"/>
                      </p:stCondLst>
                      <p:childTnLst>
                        <p:par>
                          <p:cTn id="80" fill="hold" nodeType="withGroup">
                            <p:stCondLst>
                              <p:cond delay="0"/>
                            </p:stCondLst>
                            <p:childTnLst>
                              <p:par>
                                <p:cTn id="81" presetID="1" presetClass="entr" presetSubtype="0" fill="hold" grpId="0" nodeType="clickEffect">
                                  <p:stCondLst>
                                    <p:cond delay="0"/>
                                  </p:stCondLst>
                                  <p:childTnLst>
                                    <p:set>
                                      <p:cBhvr>
                                        <p:cTn id="82" dur="1" fill="hold">
                                          <p:stCondLst>
                                            <p:cond delay="499"/>
                                          </p:stCondLst>
                                        </p:cTn>
                                        <p:tgtEl>
                                          <p:spTgt spid="89110"/>
                                        </p:tgtEl>
                                        <p:attrNameLst>
                                          <p:attrName>style.visibility</p:attrName>
                                        </p:attrNameLst>
                                      </p:cBhvr>
                                      <p:to>
                                        <p:strVal val="visible"/>
                                      </p:to>
                                    </p:set>
                                  </p:childTnLst>
                                </p:cTn>
                              </p:par>
                            </p:childTnLst>
                          </p:cTn>
                        </p:par>
                      </p:childTnLst>
                    </p:cTn>
                  </p:par>
                  <p:par>
                    <p:cTn id="83" fill="hold" nodeType="clickPar">
                      <p:stCondLst>
                        <p:cond delay="indefinite"/>
                      </p:stCondLst>
                      <p:childTnLst>
                        <p:par>
                          <p:cTn id="84" fill="hold" nodeType="withGroup">
                            <p:stCondLst>
                              <p:cond delay="0"/>
                            </p:stCondLst>
                            <p:childTnLst>
                              <p:par>
                                <p:cTn id="85" presetID="1" presetClass="entr" presetSubtype="0" fill="hold" grpId="0" nodeType="clickEffect">
                                  <p:stCondLst>
                                    <p:cond delay="0"/>
                                  </p:stCondLst>
                                  <p:childTnLst>
                                    <p:set>
                                      <p:cBhvr>
                                        <p:cTn id="86" dur="1" fill="hold">
                                          <p:stCondLst>
                                            <p:cond delay="499"/>
                                          </p:stCondLst>
                                        </p:cTn>
                                        <p:tgtEl>
                                          <p:spTgt spid="89111"/>
                                        </p:tgtEl>
                                        <p:attrNameLst>
                                          <p:attrName>style.visibility</p:attrName>
                                        </p:attrNameLst>
                                      </p:cBhvr>
                                      <p:to>
                                        <p:strVal val="visible"/>
                                      </p:to>
                                    </p:set>
                                  </p:childTnLst>
                                </p:cTn>
                              </p:par>
                            </p:childTnLst>
                          </p:cTn>
                        </p:par>
                      </p:childTnLst>
                    </p:cTn>
                  </p:par>
                  <p:par>
                    <p:cTn id="87" fill="hold" nodeType="clickPar">
                      <p:stCondLst>
                        <p:cond delay="indefinite"/>
                      </p:stCondLst>
                      <p:childTnLst>
                        <p:par>
                          <p:cTn id="88" fill="hold" nodeType="withGroup">
                            <p:stCondLst>
                              <p:cond delay="0"/>
                            </p:stCondLst>
                            <p:childTnLst>
                              <p:par>
                                <p:cTn id="89" presetID="1" presetClass="entr" presetSubtype="0" fill="hold" grpId="0" nodeType="clickEffect">
                                  <p:stCondLst>
                                    <p:cond delay="0"/>
                                  </p:stCondLst>
                                  <p:childTnLst>
                                    <p:set>
                                      <p:cBhvr>
                                        <p:cTn id="90" dur="1" fill="hold">
                                          <p:stCondLst>
                                            <p:cond delay="499"/>
                                          </p:stCondLst>
                                        </p:cTn>
                                        <p:tgtEl>
                                          <p:spTgt spid="89112"/>
                                        </p:tgtEl>
                                        <p:attrNameLst>
                                          <p:attrName>style.visibility</p:attrName>
                                        </p:attrNameLst>
                                      </p:cBhvr>
                                      <p:to>
                                        <p:strVal val="visible"/>
                                      </p:to>
                                    </p:set>
                                  </p:childTnLst>
                                </p:cTn>
                              </p:par>
                            </p:childTnLst>
                          </p:cTn>
                        </p:par>
                      </p:childTnLst>
                    </p:cTn>
                  </p:par>
                  <p:par>
                    <p:cTn id="91" fill="hold" nodeType="clickPar">
                      <p:stCondLst>
                        <p:cond delay="indefinite"/>
                      </p:stCondLst>
                      <p:childTnLst>
                        <p:par>
                          <p:cTn id="92" fill="hold" nodeType="withGroup">
                            <p:stCondLst>
                              <p:cond delay="0"/>
                            </p:stCondLst>
                            <p:childTnLst>
                              <p:par>
                                <p:cTn id="93" presetID="1" presetClass="entr" presetSubtype="0" fill="hold" grpId="0" nodeType="clickEffect">
                                  <p:stCondLst>
                                    <p:cond delay="0"/>
                                  </p:stCondLst>
                                  <p:childTnLst>
                                    <p:set>
                                      <p:cBhvr>
                                        <p:cTn id="94" dur="1" fill="hold">
                                          <p:stCondLst>
                                            <p:cond delay="499"/>
                                          </p:stCondLst>
                                        </p:cTn>
                                        <p:tgtEl>
                                          <p:spTgt spid="89113"/>
                                        </p:tgtEl>
                                        <p:attrNameLst>
                                          <p:attrName>style.visibility</p:attrName>
                                        </p:attrNameLst>
                                      </p:cBhvr>
                                      <p:to>
                                        <p:strVal val="visible"/>
                                      </p:to>
                                    </p:set>
                                  </p:childTnLst>
                                </p:cTn>
                              </p:par>
                            </p:childTnLst>
                          </p:cTn>
                        </p:par>
                      </p:childTnLst>
                    </p:cTn>
                  </p:par>
                  <p:par>
                    <p:cTn id="95" fill="hold" nodeType="clickPar">
                      <p:stCondLst>
                        <p:cond delay="indefinite"/>
                      </p:stCondLst>
                      <p:childTnLst>
                        <p:par>
                          <p:cTn id="96" fill="hold" nodeType="withGroup">
                            <p:stCondLst>
                              <p:cond delay="0"/>
                            </p:stCondLst>
                            <p:childTnLst>
                              <p:par>
                                <p:cTn id="97" presetID="1" presetClass="entr" presetSubtype="0" fill="hold" grpId="0" nodeType="clickEffect">
                                  <p:stCondLst>
                                    <p:cond delay="0"/>
                                  </p:stCondLst>
                                  <p:childTnLst>
                                    <p:set>
                                      <p:cBhvr>
                                        <p:cTn id="98" dur="1" fill="hold">
                                          <p:stCondLst>
                                            <p:cond delay="499"/>
                                          </p:stCondLst>
                                        </p:cTn>
                                        <p:tgtEl>
                                          <p:spTgt spid="89114"/>
                                        </p:tgtEl>
                                        <p:attrNameLst>
                                          <p:attrName>style.visibility</p:attrName>
                                        </p:attrNameLst>
                                      </p:cBhvr>
                                      <p:to>
                                        <p:strVal val="visible"/>
                                      </p:to>
                                    </p:set>
                                  </p:childTnLst>
                                </p:cTn>
                              </p:par>
                            </p:childTnLst>
                          </p:cTn>
                        </p:par>
                      </p:childTnLst>
                    </p:cTn>
                  </p:par>
                  <p:par>
                    <p:cTn id="99" fill="hold" nodeType="clickPar">
                      <p:stCondLst>
                        <p:cond delay="indefinite"/>
                      </p:stCondLst>
                      <p:childTnLst>
                        <p:par>
                          <p:cTn id="100" fill="hold" nodeType="withGroup">
                            <p:stCondLst>
                              <p:cond delay="0"/>
                            </p:stCondLst>
                            <p:childTnLst>
                              <p:par>
                                <p:cTn id="101" presetID="1" presetClass="entr" presetSubtype="0" fill="hold" grpId="0" nodeType="clickEffect">
                                  <p:stCondLst>
                                    <p:cond delay="0"/>
                                  </p:stCondLst>
                                  <p:childTnLst>
                                    <p:set>
                                      <p:cBhvr>
                                        <p:cTn id="102" dur="1" fill="hold">
                                          <p:stCondLst>
                                            <p:cond delay="499"/>
                                          </p:stCondLst>
                                        </p:cTn>
                                        <p:tgtEl>
                                          <p:spTgt spid="89115"/>
                                        </p:tgtEl>
                                        <p:attrNameLst>
                                          <p:attrName>style.visibility</p:attrName>
                                        </p:attrNameLst>
                                      </p:cBhvr>
                                      <p:to>
                                        <p:strVal val="visible"/>
                                      </p:to>
                                    </p:set>
                                  </p:childTnLst>
                                </p:cTn>
                              </p:par>
                            </p:childTnLst>
                          </p:cTn>
                        </p:par>
                      </p:childTnLst>
                    </p:cTn>
                  </p:par>
                  <p:par>
                    <p:cTn id="103" fill="hold" nodeType="clickPar">
                      <p:stCondLst>
                        <p:cond delay="indefinite"/>
                      </p:stCondLst>
                      <p:childTnLst>
                        <p:par>
                          <p:cTn id="104" fill="hold" nodeType="withGroup">
                            <p:stCondLst>
                              <p:cond delay="0"/>
                            </p:stCondLst>
                            <p:childTnLst>
                              <p:par>
                                <p:cTn id="105" presetID="1" presetClass="entr" presetSubtype="0" fill="hold" grpId="0" nodeType="clickEffect">
                                  <p:stCondLst>
                                    <p:cond delay="0"/>
                                  </p:stCondLst>
                                  <p:childTnLst>
                                    <p:set>
                                      <p:cBhvr>
                                        <p:cTn id="106" dur="1" fill="hold">
                                          <p:stCondLst>
                                            <p:cond delay="499"/>
                                          </p:stCondLst>
                                        </p:cTn>
                                        <p:tgtEl>
                                          <p:spTgt spid="89116"/>
                                        </p:tgtEl>
                                        <p:attrNameLst>
                                          <p:attrName>style.visibility</p:attrName>
                                        </p:attrNameLst>
                                      </p:cBhvr>
                                      <p:to>
                                        <p:strVal val="visible"/>
                                      </p:to>
                                    </p:set>
                                  </p:childTnLst>
                                </p:cTn>
                              </p:par>
                            </p:childTnLst>
                          </p:cTn>
                        </p:par>
                      </p:childTnLst>
                    </p:cTn>
                  </p:par>
                  <p:par>
                    <p:cTn id="107" fill="hold" nodeType="clickPar">
                      <p:stCondLst>
                        <p:cond delay="indefinite"/>
                      </p:stCondLst>
                      <p:childTnLst>
                        <p:par>
                          <p:cTn id="108" fill="hold" nodeType="withGroup">
                            <p:stCondLst>
                              <p:cond delay="0"/>
                            </p:stCondLst>
                            <p:childTnLst>
                              <p:par>
                                <p:cTn id="109" presetID="1" presetClass="entr" presetSubtype="0" fill="hold" grpId="0" nodeType="clickEffect">
                                  <p:stCondLst>
                                    <p:cond delay="0"/>
                                  </p:stCondLst>
                                  <p:childTnLst>
                                    <p:set>
                                      <p:cBhvr>
                                        <p:cTn id="110" dur="1" fill="hold">
                                          <p:stCondLst>
                                            <p:cond delay="499"/>
                                          </p:stCondLst>
                                        </p:cTn>
                                        <p:tgtEl>
                                          <p:spTgt spid="89117"/>
                                        </p:tgtEl>
                                        <p:attrNameLst>
                                          <p:attrName>style.visibility</p:attrName>
                                        </p:attrNameLst>
                                      </p:cBhvr>
                                      <p:to>
                                        <p:strVal val="visible"/>
                                      </p:to>
                                    </p:set>
                                  </p:childTnLst>
                                </p:cTn>
                              </p:par>
                            </p:childTnLst>
                          </p:cTn>
                        </p:par>
                      </p:childTnLst>
                    </p:cTn>
                  </p:par>
                  <p:par>
                    <p:cTn id="111" fill="hold" nodeType="clickPar">
                      <p:stCondLst>
                        <p:cond delay="indefinite"/>
                      </p:stCondLst>
                      <p:childTnLst>
                        <p:par>
                          <p:cTn id="112" fill="hold" nodeType="withGroup">
                            <p:stCondLst>
                              <p:cond delay="0"/>
                            </p:stCondLst>
                            <p:childTnLst>
                              <p:par>
                                <p:cTn id="113" presetID="1" presetClass="entr" presetSubtype="0" fill="hold" grpId="0" nodeType="clickEffect">
                                  <p:stCondLst>
                                    <p:cond delay="0"/>
                                  </p:stCondLst>
                                  <p:childTnLst>
                                    <p:set>
                                      <p:cBhvr>
                                        <p:cTn id="114" dur="1" fill="hold">
                                          <p:stCondLst>
                                            <p:cond delay="499"/>
                                          </p:stCondLst>
                                        </p:cTn>
                                        <p:tgtEl>
                                          <p:spTgt spid="89118"/>
                                        </p:tgtEl>
                                        <p:attrNameLst>
                                          <p:attrName>style.visibility</p:attrName>
                                        </p:attrNameLst>
                                      </p:cBhvr>
                                      <p:to>
                                        <p:strVal val="visible"/>
                                      </p:to>
                                    </p:set>
                                  </p:childTnLst>
                                </p:cTn>
                              </p:par>
                            </p:childTnLst>
                          </p:cTn>
                        </p:par>
                      </p:childTnLst>
                    </p:cTn>
                  </p:par>
                  <p:par>
                    <p:cTn id="115" fill="hold" nodeType="clickPar">
                      <p:stCondLst>
                        <p:cond delay="indefinite"/>
                      </p:stCondLst>
                      <p:childTnLst>
                        <p:par>
                          <p:cTn id="116" fill="hold" nodeType="withGroup">
                            <p:stCondLst>
                              <p:cond delay="0"/>
                            </p:stCondLst>
                            <p:childTnLst>
                              <p:par>
                                <p:cTn id="117" presetID="1" presetClass="entr" presetSubtype="0" fill="hold" grpId="0" nodeType="clickEffect">
                                  <p:stCondLst>
                                    <p:cond delay="0"/>
                                  </p:stCondLst>
                                  <p:childTnLst>
                                    <p:set>
                                      <p:cBhvr>
                                        <p:cTn id="118" dur="1" fill="hold">
                                          <p:stCondLst>
                                            <p:cond delay="499"/>
                                          </p:stCondLst>
                                        </p:cTn>
                                        <p:tgtEl>
                                          <p:spTgt spid="89119"/>
                                        </p:tgtEl>
                                        <p:attrNameLst>
                                          <p:attrName>style.visibility</p:attrName>
                                        </p:attrNameLst>
                                      </p:cBhvr>
                                      <p:to>
                                        <p:strVal val="visible"/>
                                      </p:to>
                                    </p:set>
                                  </p:childTnLst>
                                </p:cTn>
                              </p:par>
                            </p:childTnLst>
                          </p:cTn>
                        </p:par>
                      </p:childTnLst>
                    </p:cTn>
                  </p:par>
                  <p:par>
                    <p:cTn id="119" fill="hold" nodeType="clickPar">
                      <p:stCondLst>
                        <p:cond delay="indefinite"/>
                      </p:stCondLst>
                      <p:childTnLst>
                        <p:par>
                          <p:cTn id="120" fill="hold" nodeType="withGroup">
                            <p:stCondLst>
                              <p:cond delay="0"/>
                            </p:stCondLst>
                            <p:childTnLst>
                              <p:par>
                                <p:cTn id="121" presetID="1" presetClass="entr" presetSubtype="0" fill="hold" grpId="0" nodeType="clickEffect">
                                  <p:stCondLst>
                                    <p:cond delay="0"/>
                                  </p:stCondLst>
                                  <p:childTnLst>
                                    <p:set>
                                      <p:cBhvr>
                                        <p:cTn id="122" dur="1" fill="hold">
                                          <p:stCondLst>
                                            <p:cond delay="499"/>
                                          </p:stCondLst>
                                        </p:cTn>
                                        <p:tgtEl>
                                          <p:spTgt spid="89120"/>
                                        </p:tgtEl>
                                        <p:attrNameLst>
                                          <p:attrName>style.visibility</p:attrName>
                                        </p:attrNameLst>
                                      </p:cBhvr>
                                      <p:to>
                                        <p:strVal val="visible"/>
                                      </p:to>
                                    </p:set>
                                  </p:childTnLst>
                                </p:cTn>
                              </p:par>
                            </p:childTnLst>
                          </p:cTn>
                        </p:par>
                      </p:childTnLst>
                    </p:cTn>
                  </p:par>
                  <p:par>
                    <p:cTn id="123" fill="hold" nodeType="clickPar">
                      <p:stCondLst>
                        <p:cond delay="indefinite"/>
                      </p:stCondLst>
                      <p:childTnLst>
                        <p:par>
                          <p:cTn id="124" fill="hold" nodeType="withGroup">
                            <p:stCondLst>
                              <p:cond delay="0"/>
                            </p:stCondLst>
                            <p:childTnLst>
                              <p:par>
                                <p:cTn id="125" presetID="1" presetClass="entr" presetSubtype="0" fill="hold" grpId="0" nodeType="clickEffect">
                                  <p:stCondLst>
                                    <p:cond delay="0"/>
                                  </p:stCondLst>
                                  <p:childTnLst>
                                    <p:set>
                                      <p:cBhvr>
                                        <p:cTn id="126" dur="1" fill="hold">
                                          <p:stCondLst>
                                            <p:cond delay="499"/>
                                          </p:stCondLst>
                                        </p:cTn>
                                        <p:tgtEl>
                                          <p:spTgt spid="89121"/>
                                        </p:tgtEl>
                                        <p:attrNameLst>
                                          <p:attrName>style.visibility</p:attrName>
                                        </p:attrNameLst>
                                      </p:cBhvr>
                                      <p:to>
                                        <p:strVal val="visible"/>
                                      </p:to>
                                    </p:set>
                                  </p:childTnLst>
                                </p:cTn>
                              </p:par>
                            </p:childTnLst>
                          </p:cTn>
                        </p:par>
                      </p:childTnLst>
                    </p:cTn>
                  </p:par>
                  <p:par>
                    <p:cTn id="127" fill="hold" nodeType="clickPar">
                      <p:stCondLst>
                        <p:cond delay="indefinite"/>
                      </p:stCondLst>
                      <p:childTnLst>
                        <p:par>
                          <p:cTn id="128" fill="hold" nodeType="withGroup">
                            <p:stCondLst>
                              <p:cond delay="0"/>
                            </p:stCondLst>
                            <p:childTnLst>
                              <p:par>
                                <p:cTn id="129" presetID="1" presetClass="entr" presetSubtype="0" fill="hold" grpId="0" nodeType="clickEffect">
                                  <p:stCondLst>
                                    <p:cond delay="0"/>
                                  </p:stCondLst>
                                  <p:childTnLst>
                                    <p:set>
                                      <p:cBhvr>
                                        <p:cTn id="130" dur="1" fill="hold">
                                          <p:stCondLst>
                                            <p:cond delay="499"/>
                                          </p:stCondLst>
                                        </p:cTn>
                                        <p:tgtEl>
                                          <p:spTgt spid="89122"/>
                                        </p:tgtEl>
                                        <p:attrNameLst>
                                          <p:attrName>style.visibility</p:attrName>
                                        </p:attrNameLst>
                                      </p:cBhvr>
                                      <p:to>
                                        <p:strVal val="visible"/>
                                      </p:to>
                                    </p:set>
                                  </p:childTnLst>
                                </p:cTn>
                              </p:par>
                            </p:childTnLst>
                          </p:cTn>
                        </p:par>
                      </p:childTnLst>
                    </p:cTn>
                  </p:par>
                  <p:par>
                    <p:cTn id="131" fill="hold" nodeType="clickPar">
                      <p:stCondLst>
                        <p:cond delay="indefinite"/>
                      </p:stCondLst>
                      <p:childTnLst>
                        <p:par>
                          <p:cTn id="132" fill="hold" nodeType="withGroup">
                            <p:stCondLst>
                              <p:cond delay="0"/>
                            </p:stCondLst>
                            <p:childTnLst>
                              <p:par>
                                <p:cTn id="133" presetID="1" presetClass="entr" presetSubtype="0" fill="hold" grpId="0" nodeType="clickEffect">
                                  <p:stCondLst>
                                    <p:cond delay="0"/>
                                  </p:stCondLst>
                                  <p:childTnLst>
                                    <p:set>
                                      <p:cBhvr>
                                        <p:cTn id="134" dur="1" fill="hold">
                                          <p:stCondLst>
                                            <p:cond delay="499"/>
                                          </p:stCondLst>
                                        </p:cTn>
                                        <p:tgtEl>
                                          <p:spTgt spid="89123"/>
                                        </p:tgtEl>
                                        <p:attrNameLst>
                                          <p:attrName>style.visibility</p:attrName>
                                        </p:attrNameLst>
                                      </p:cBhvr>
                                      <p:to>
                                        <p:strVal val="visible"/>
                                      </p:to>
                                    </p:set>
                                  </p:childTnLst>
                                </p:cTn>
                              </p:par>
                            </p:childTnLst>
                          </p:cTn>
                        </p:par>
                      </p:childTnLst>
                    </p:cTn>
                  </p:par>
                  <p:par>
                    <p:cTn id="135" fill="hold" nodeType="clickPar">
                      <p:stCondLst>
                        <p:cond delay="indefinite"/>
                      </p:stCondLst>
                      <p:childTnLst>
                        <p:par>
                          <p:cTn id="136" fill="hold" nodeType="withGroup">
                            <p:stCondLst>
                              <p:cond delay="0"/>
                            </p:stCondLst>
                            <p:childTnLst>
                              <p:par>
                                <p:cTn id="137" presetID="1" presetClass="entr" presetSubtype="0" fill="hold" grpId="0" nodeType="clickEffect">
                                  <p:stCondLst>
                                    <p:cond delay="0"/>
                                  </p:stCondLst>
                                  <p:childTnLst>
                                    <p:set>
                                      <p:cBhvr>
                                        <p:cTn id="138" dur="1" fill="hold">
                                          <p:stCondLst>
                                            <p:cond delay="499"/>
                                          </p:stCondLst>
                                        </p:cTn>
                                        <p:tgtEl>
                                          <p:spTgt spid="89124"/>
                                        </p:tgtEl>
                                        <p:attrNameLst>
                                          <p:attrName>style.visibility</p:attrName>
                                        </p:attrNameLst>
                                      </p:cBhvr>
                                      <p:to>
                                        <p:strVal val="visible"/>
                                      </p:to>
                                    </p:set>
                                  </p:childTnLst>
                                </p:cTn>
                              </p:par>
                            </p:childTnLst>
                          </p:cTn>
                        </p:par>
                      </p:childTnLst>
                    </p:cTn>
                  </p:par>
                  <p:par>
                    <p:cTn id="139" fill="hold" nodeType="clickPar">
                      <p:stCondLst>
                        <p:cond delay="indefinite"/>
                      </p:stCondLst>
                      <p:childTnLst>
                        <p:par>
                          <p:cTn id="140" fill="hold" nodeType="withGroup">
                            <p:stCondLst>
                              <p:cond delay="0"/>
                            </p:stCondLst>
                            <p:childTnLst>
                              <p:par>
                                <p:cTn id="141" presetID="1" presetClass="entr" presetSubtype="0" fill="hold" grpId="0" nodeType="clickEffect">
                                  <p:stCondLst>
                                    <p:cond delay="0"/>
                                  </p:stCondLst>
                                  <p:childTnLst>
                                    <p:set>
                                      <p:cBhvr>
                                        <p:cTn id="142" dur="1" fill="hold">
                                          <p:stCondLst>
                                            <p:cond delay="499"/>
                                          </p:stCondLst>
                                        </p:cTn>
                                        <p:tgtEl>
                                          <p:spTgt spid="89125"/>
                                        </p:tgtEl>
                                        <p:attrNameLst>
                                          <p:attrName>style.visibility</p:attrName>
                                        </p:attrNameLst>
                                      </p:cBhvr>
                                      <p:to>
                                        <p:strVal val="visible"/>
                                      </p:to>
                                    </p:set>
                                  </p:childTnLst>
                                </p:cTn>
                              </p:par>
                            </p:childTnLst>
                          </p:cTn>
                        </p:par>
                      </p:childTnLst>
                    </p:cTn>
                  </p:par>
                  <p:par>
                    <p:cTn id="143" fill="hold" nodeType="clickPar">
                      <p:stCondLst>
                        <p:cond delay="indefinite"/>
                      </p:stCondLst>
                      <p:childTnLst>
                        <p:par>
                          <p:cTn id="144" fill="hold" nodeType="withGroup">
                            <p:stCondLst>
                              <p:cond delay="0"/>
                            </p:stCondLst>
                            <p:childTnLst>
                              <p:par>
                                <p:cTn id="145" presetID="1" presetClass="entr" presetSubtype="0" fill="hold" grpId="0" nodeType="clickEffect">
                                  <p:stCondLst>
                                    <p:cond delay="0"/>
                                  </p:stCondLst>
                                  <p:childTnLst>
                                    <p:set>
                                      <p:cBhvr>
                                        <p:cTn id="146" dur="1" fill="hold">
                                          <p:stCondLst>
                                            <p:cond delay="499"/>
                                          </p:stCondLst>
                                        </p:cTn>
                                        <p:tgtEl>
                                          <p:spTgt spid="89126"/>
                                        </p:tgtEl>
                                        <p:attrNameLst>
                                          <p:attrName>style.visibility</p:attrName>
                                        </p:attrNameLst>
                                      </p:cBhvr>
                                      <p:to>
                                        <p:strVal val="visible"/>
                                      </p:to>
                                    </p:set>
                                  </p:childTnLst>
                                </p:cTn>
                              </p:par>
                            </p:childTnLst>
                          </p:cTn>
                        </p:par>
                      </p:childTnLst>
                    </p:cTn>
                  </p:par>
                  <p:par>
                    <p:cTn id="147" fill="hold" nodeType="clickPar">
                      <p:stCondLst>
                        <p:cond delay="indefinite"/>
                      </p:stCondLst>
                      <p:childTnLst>
                        <p:par>
                          <p:cTn id="148" fill="hold" nodeType="withGroup">
                            <p:stCondLst>
                              <p:cond delay="0"/>
                            </p:stCondLst>
                            <p:childTnLst>
                              <p:par>
                                <p:cTn id="149" presetID="1" presetClass="entr" presetSubtype="0" fill="hold" grpId="0" nodeType="clickEffect">
                                  <p:stCondLst>
                                    <p:cond delay="0"/>
                                  </p:stCondLst>
                                  <p:childTnLst>
                                    <p:set>
                                      <p:cBhvr>
                                        <p:cTn id="150" dur="1" fill="hold">
                                          <p:stCondLst>
                                            <p:cond delay="499"/>
                                          </p:stCondLst>
                                        </p:cTn>
                                        <p:tgtEl>
                                          <p:spTgt spid="89127"/>
                                        </p:tgtEl>
                                        <p:attrNameLst>
                                          <p:attrName>style.visibility</p:attrName>
                                        </p:attrNameLst>
                                      </p:cBhvr>
                                      <p:to>
                                        <p:strVal val="visible"/>
                                      </p:to>
                                    </p:set>
                                  </p:childTnLst>
                                </p:cTn>
                              </p:par>
                            </p:childTnLst>
                          </p:cTn>
                        </p:par>
                      </p:childTnLst>
                    </p:cTn>
                  </p:par>
                  <p:par>
                    <p:cTn id="151" fill="hold" nodeType="clickPar">
                      <p:stCondLst>
                        <p:cond delay="indefinite"/>
                      </p:stCondLst>
                      <p:childTnLst>
                        <p:par>
                          <p:cTn id="152" fill="hold" nodeType="withGroup">
                            <p:stCondLst>
                              <p:cond delay="0"/>
                            </p:stCondLst>
                            <p:childTnLst>
                              <p:par>
                                <p:cTn id="153" presetID="1" presetClass="entr" presetSubtype="0" fill="hold" grpId="0" nodeType="clickEffect">
                                  <p:stCondLst>
                                    <p:cond delay="0"/>
                                  </p:stCondLst>
                                  <p:childTnLst>
                                    <p:set>
                                      <p:cBhvr>
                                        <p:cTn id="154" dur="1" fill="hold">
                                          <p:stCondLst>
                                            <p:cond delay="499"/>
                                          </p:stCondLst>
                                        </p:cTn>
                                        <p:tgtEl>
                                          <p:spTgt spid="89128"/>
                                        </p:tgtEl>
                                        <p:attrNameLst>
                                          <p:attrName>style.visibility</p:attrName>
                                        </p:attrNameLst>
                                      </p:cBhvr>
                                      <p:to>
                                        <p:strVal val="visible"/>
                                      </p:to>
                                    </p:set>
                                  </p:childTnLst>
                                </p:cTn>
                              </p:par>
                            </p:childTnLst>
                          </p:cTn>
                        </p:par>
                      </p:childTnLst>
                    </p:cTn>
                  </p:par>
                  <p:par>
                    <p:cTn id="155" fill="hold" nodeType="clickPar">
                      <p:stCondLst>
                        <p:cond delay="indefinite"/>
                      </p:stCondLst>
                      <p:childTnLst>
                        <p:par>
                          <p:cTn id="156" fill="hold" nodeType="withGroup">
                            <p:stCondLst>
                              <p:cond delay="0"/>
                            </p:stCondLst>
                            <p:childTnLst>
                              <p:par>
                                <p:cTn id="157" presetID="1" presetClass="entr" presetSubtype="0" fill="hold" grpId="0" nodeType="clickEffect">
                                  <p:stCondLst>
                                    <p:cond delay="0"/>
                                  </p:stCondLst>
                                  <p:childTnLst>
                                    <p:set>
                                      <p:cBhvr>
                                        <p:cTn id="158" dur="1" fill="hold">
                                          <p:stCondLst>
                                            <p:cond delay="499"/>
                                          </p:stCondLst>
                                        </p:cTn>
                                        <p:tgtEl>
                                          <p:spTgt spid="89129"/>
                                        </p:tgtEl>
                                        <p:attrNameLst>
                                          <p:attrName>style.visibility</p:attrName>
                                        </p:attrNameLst>
                                      </p:cBhvr>
                                      <p:to>
                                        <p:strVal val="visible"/>
                                      </p:to>
                                    </p:set>
                                  </p:childTnLst>
                                </p:cTn>
                              </p:par>
                            </p:childTnLst>
                          </p:cTn>
                        </p:par>
                      </p:childTnLst>
                    </p:cTn>
                  </p:par>
                  <p:par>
                    <p:cTn id="159" fill="hold" nodeType="clickPar">
                      <p:stCondLst>
                        <p:cond delay="indefinite"/>
                      </p:stCondLst>
                      <p:childTnLst>
                        <p:par>
                          <p:cTn id="160" fill="hold" nodeType="withGroup">
                            <p:stCondLst>
                              <p:cond delay="0"/>
                            </p:stCondLst>
                            <p:childTnLst>
                              <p:par>
                                <p:cTn id="161" presetID="1" presetClass="entr" presetSubtype="0" fill="hold" grpId="0" nodeType="clickEffect">
                                  <p:stCondLst>
                                    <p:cond delay="0"/>
                                  </p:stCondLst>
                                  <p:childTnLst>
                                    <p:set>
                                      <p:cBhvr>
                                        <p:cTn id="162" dur="1" fill="hold">
                                          <p:stCondLst>
                                            <p:cond delay="499"/>
                                          </p:stCondLst>
                                        </p:cTn>
                                        <p:tgtEl>
                                          <p:spTgt spid="89130"/>
                                        </p:tgtEl>
                                        <p:attrNameLst>
                                          <p:attrName>style.visibility</p:attrName>
                                        </p:attrNameLst>
                                      </p:cBhvr>
                                      <p:to>
                                        <p:strVal val="visible"/>
                                      </p:to>
                                    </p:set>
                                  </p:childTnLst>
                                </p:cTn>
                              </p:par>
                            </p:childTnLst>
                          </p:cTn>
                        </p:par>
                      </p:childTnLst>
                    </p:cTn>
                  </p:par>
                  <p:par>
                    <p:cTn id="163" fill="hold" nodeType="clickPar">
                      <p:stCondLst>
                        <p:cond delay="indefinite"/>
                      </p:stCondLst>
                      <p:childTnLst>
                        <p:par>
                          <p:cTn id="164" fill="hold" nodeType="withGroup">
                            <p:stCondLst>
                              <p:cond delay="0"/>
                            </p:stCondLst>
                            <p:childTnLst>
                              <p:par>
                                <p:cTn id="165" presetID="1" presetClass="entr" presetSubtype="0" fill="hold" grpId="0" nodeType="clickEffect">
                                  <p:stCondLst>
                                    <p:cond delay="0"/>
                                  </p:stCondLst>
                                  <p:childTnLst>
                                    <p:set>
                                      <p:cBhvr>
                                        <p:cTn id="166" dur="1" fill="hold">
                                          <p:stCondLst>
                                            <p:cond delay="499"/>
                                          </p:stCondLst>
                                        </p:cTn>
                                        <p:tgtEl>
                                          <p:spTgt spid="89131"/>
                                        </p:tgtEl>
                                        <p:attrNameLst>
                                          <p:attrName>style.visibility</p:attrName>
                                        </p:attrNameLst>
                                      </p:cBhvr>
                                      <p:to>
                                        <p:strVal val="visible"/>
                                      </p:to>
                                    </p:set>
                                  </p:childTnLst>
                                </p:cTn>
                              </p:par>
                            </p:childTnLst>
                          </p:cTn>
                        </p:par>
                      </p:childTnLst>
                    </p:cTn>
                  </p:par>
                  <p:par>
                    <p:cTn id="167" fill="hold" nodeType="clickPar">
                      <p:stCondLst>
                        <p:cond delay="indefinite"/>
                      </p:stCondLst>
                      <p:childTnLst>
                        <p:par>
                          <p:cTn id="168" fill="hold" nodeType="withGroup">
                            <p:stCondLst>
                              <p:cond delay="0"/>
                            </p:stCondLst>
                            <p:childTnLst>
                              <p:par>
                                <p:cTn id="169" presetID="1" presetClass="entr" presetSubtype="0" fill="hold" grpId="0" nodeType="clickEffect">
                                  <p:stCondLst>
                                    <p:cond delay="0"/>
                                  </p:stCondLst>
                                  <p:childTnLst>
                                    <p:set>
                                      <p:cBhvr>
                                        <p:cTn id="170" dur="1" fill="hold">
                                          <p:stCondLst>
                                            <p:cond delay="499"/>
                                          </p:stCondLst>
                                        </p:cTn>
                                        <p:tgtEl>
                                          <p:spTgt spid="89132"/>
                                        </p:tgtEl>
                                        <p:attrNameLst>
                                          <p:attrName>style.visibility</p:attrName>
                                        </p:attrNameLst>
                                      </p:cBhvr>
                                      <p:to>
                                        <p:strVal val="visible"/>
                                      </p:to>
                                    </p:set>
                                  </p:childTnLst>
                                </p:cTn>
                              </p:par>
                            </p:childTnLst>
                          </p:cTn>
                        </p:par>
                      </p:childTnLst>
                    </p:cTn>
                  </p:par>
                  <p:par>
                    <p:cTn id="171" fill="hold" nodeType="clickPar">
                      <p:stCondLst>
                        <p:cond delay="indefinite"/>
                      </p:stCondLst>
                      <p:childTnLst>
                        <p:par>
                          <p:cTn id="172" fill="hold" nodeType="withGroup">
                            <p:stCondLst>
                              <p:cond delay="0"/>
                            </p:stCondLst>
                            <p:childTnLst>
                              <p:par>
                                <p:cTn id="173" presetID="1" presetClass="entr" presetSubtype="0" fill="hold" grpId="0" nodeType="clickEffect">
                                  <p:stCondLst>
                                    <p:cond delay="0"/>
                                  </p:stCondLst>
                                  <p:childTnLst>
                                    <p:set>
                                      <p:cBhvr>
                                        <p:cTn id="174" dur="1" fill="hold">
                                          <p:stCondLst>
                                            <p:cond delay="499"/>
                                          </p:stCondLst>
                                        </p:cTn>
                                        <p:tgtEl>
                                          <p:spTgt spid="89133"/>
                                        </p:tgtEl>
                                        <p:attrNameLst>
                                          <p:attrName>style.visibility</p:attrName>
                                        </p:attrNameLst>
                                      </p:cBhvr>
                                      <p:to>
                                        <p:strVal val="visible"/>
                                      </p:to>
                                    </p:set>
                                  </p:childTnLst>
                                </p:cTn>
                              </p:par>
                            </p:childTnLst>
                          </p:cTn>
                        </p:par>
                      </p:childTnLst>
                    </p:cTn>
                  </p:par>
                  <p:par>
                    <p:cTn id="175" fill="hold" nodeType="clickPar">
                      <p:stCondLst>
                        <p:cond delay="indefinite"/>
                      </p:stCondLst>
                      <p:childTnLst>
                        <p:par>
                          <p:cTn id="176" fill="hold" nodeType="withGroup">
                            <p:stCondLst>
                              <p:cond delay="0"/>
                            </p:stCondLst>
                            <p:childTnLst>
                              <p:par>
                                <p:cTn id="177" presetID="1" presetClass="entr" presetSubtype="0" fill="hold" grpId="0" nodeType="clickEffect">
                                  <p:stCondLst>
                                    <p:cond delay="0"/>
                                  </p:stCondLst>
                                  <p:childTnLst>
                                    <p:set>
                                      <p:cBhvr>
                                        <p:cTn id="178" dur="1" fill="hold">
                                          <p:stCondLst>
                                            <p:cond delay="499"/>
                                          </p:stCondLst>
                                        </p:cTn>
                                        <p:tgtEl>
                                          <p:spTgt spid="89134"/>
                                        </p:tgtEl>
                                        <p:attrNameLst>
                                          <p:attrName>style.visibility</p:attrName>
                                        </p:attrNameLst>
                                      </p:cBhvr>
                                      <p:to>
                                        <p:strVal val="visible"/>
                                      </p:to>
                                    </p:set>
                                  </p:childTnLst>
                                </p:cTn>
                              </p:par>
                            </p:childTnLst>
                          </p:cTn>
                        </p:par>
                      </p:childTnLst>
                    </p:cTn>
                  </p:par>
                  <p:par>
                    <p:cTn id="179" fill="hold" nodeType="clickPar">
                      <p:stCondLst>
                        <p:cond delay="indefinite"/>
                      </p:stCondLst>
                      <p:childTnLst>
                        <p:par>
                          <p:cTn id="180" fill="hold" nodeType="withGroup">
                            <p:stCondLst>
                              <p:cond delay="0"/>
                            </p:stCondLst>
                            <p:childTnLst>
                              <p:par>
                                <p:cTn id="181" presetID="1" presetClass="entr" presetSubtype="0" fill="hold" grpId="0" nodeType="clickEffect">
                                  <p:stCondLst>
                                    <p:cond delay="0"/>
                                  </p:stCondLst>
                                  <p:childTnLst>
                                    <p:set>
                                      <p:cBhvr>
                                        <p:cTn id="182" dur="1" fill="hold">
                                          <p:stCondLst>
                                            <p:cond delay="499"/>
                                          </p:stCondLst>
                                        </p:cTn>
                                        <p:tgtEl>
                                          <p:spTgt spid="89135"/>
                                        </p:tgtEl>
                                        <p:attrNameLst>
                                          <p:attrName>style.visibility</p:attrName>
                                        </p:attrNameLst>
                                      </p:cBhvr>
                                      <p:to>
                                        <p:strVal val="visible"/>
                                      </p:to>
                                    </p:set>
                                  </p:childTnLst>
                                </p:cTn>
                              </p:par>
                            </p:childTnLst>
                          </p:cTn>
                        </p:par>
                      </p:childTnLst>
                    </p:cTn>
                  </p:par>
                  <p:par>
                    <p:cTn id="183" fill="hold" nodeType="clickPar">
                      <p:stCondLst>
                        <p:cond delay="indefinite"/>
                      </p:stCondLst>
                      <p:childTnLst>
                        <p:par>
                          <p:cTn id="184" fill="hold" nodeType="withGroup">
                            <p:stCondLst>
                              <p:cond delay="0"/>
                            </p:stCondLst>
                            <p:childTnLst>
                              <p:par>
                                <p:cTn id="185" presetID="1" presetClass="entr" presetSubtype="0" fill="hold" grpId="0" nodeType="clickEffect">
                                  <p:stCondLst>
                                    <p:cond delay="0"/>
                                  </p:stCondLst>
                                  <p:childTnLst>
                                    <p:set>
                                      <p:cBhvr>
                                        <p:cTn id="186" dur="1" fill="hold">
                                          <p:stCondLst>
                                            <p:cond delay="499"/>
                                          </p:stCondLst>
                                        </p:cTn>
                                        <p:tgtEl>
                                          <p:spTgt spid="89136"/>
                                        </p:tgtEl>
                                        <p:attrNameLst>
                                          <p:attrName>style.visibility</p:attrName>
                                        </p:attrNameLst>
                                      </p:cBhvr>
                                      <p:to>
                                        <p:strVal val="visible"/>
                                      </p:to>
                                    </p:set>
                                  </p:childTnLst>
                                </p:cTn>
                              </p:par>
                            </p:childTnLst>
                          </p:cTn>
                        </p:par>
                      </p:childTnLst>
                    </p:cTn>
                  </p:par>
                  <p:par>
                    <p:cTn id="187" fill="hold" nodeType="clickPar">
                      <p:stCondLst>
                        <p:cond delay="indefinite"/>
                      </p:stCondLst>
                      <p:childTnLst>
                        <p:par>
                          <p:cTn id="188" fill="hold" nodeType="withGroup">
                            <p:stCondLst>
                              <p:cond delay="0"/>
                            </p:stCondLst>
                            <p:childTnLst>
                              <p:par>
                                <p:cTn id="189" presetID="1" presetClass="entr" presetSubtype="0" fill="hold" grpId="0" nodeType="clickEffect">
                                  <p:stCondLst>
                                    <p:cond delay="0"/>
                                  </p:stCondLst>
                                  <p:childTnLst>
                                    <p:set>
                                      <p:cBhvr>
                                        <p:cTn id="190" dur="1" fill="hold">
                                          <p:stCondLst>
                                            <p:cond delay="499"/>
                                          </p:stCondLst>
                                        </p:cTn>
                                        <p:tgtEl>
                                          <p:spTgt spid="891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091" grpId="0" animBg="1" autoUpdateAnimBg="0"/>
      <p:bldP spid="89092" grpId="0" animBg="1" autoUpdateAnimBg="0"/>
      <p:bldP spid="89093" grpId="0" animBg="1" autoUpdateAnimBg="0"/>
      <p:bldP spid="89094" grpId="0" animBg="1" autoUpdateAnimBg="0"/>
      <p:bldP spid="89095" grpId="0" animBg="1"/>
      <p:bldP spid="89096" grpId="0" animBg="1"/>
      <p:bldP spid="89097" grpId="0" animBg="1"/>
      <p:bldP spid="89098" grpId="0" animBg="1"/>
      <p:bldP spid="89099" grpId="0" animBg="1"/>
      <p:bldP spid="89100" grpId="0" animBg="1" autoUpdateAnimBg="0"/>
      <p:bldP spid="89101" grpId="0" autoUpdateAnimBg="0"/>
      <p:bldP spid="89102" grpId="0" animBg="1" autoUpdateAnimBg="0"/>
      <p:bldP spid="89103" grpId="0" animBg="1"/>
      <p:bldP spid="89104" grpId="0" autoUpdateAnimBg="0"/>
      <p:bldP spid="89105" grpId="0" animBg="1"/>
      <p:bldP spid="89106" grpId="0" animBg="1" autoUpdateAnimBg="0"/>
      <p:bldP spid="89107" grpId="0" autoUpdateAnimBg="0"/>
      <p:bldP spid="89108" grpId="0" animBg="1"/>
      <p:bldP spid="89109" grpId="0" animBg="1" autoUpdateAnimBg="0"/>
      <p:bldP spid="89110" grpId="0" autoUpdateAnimBg="0"/>
      <p:bldP spid="89111" grpId="0" animBg="1"/>
      <p:bldP spid="89112" grpId="0" animBg="1" autoUpdateAnimBg="0"/>
      <p:bldP spid="89113" grpId="0" autoUpdateAnimBg="0"/>
      <p:bldP spid="89114" grpId="0" animBg="1" autoUpdateAnimBg="0"/>
      <p:bldP spid="89115" grpId="0" animBg="1" autoUpdateAnimBg="0"/>
      <p:bldP spid="89116" grpId="0" animBg="1"/>
      <p:bldP spid="89117" grpId="0" animBg="1"/>
      <p:bldP spid="89118" grpId="0" animBg="1"/>
      <p:bldP spid="89119" grpId="0" autoUpdateAnimBg="0"/>
      <p:bldP spid="89120" grpId="0" animBg="1"/>
      <p:bldP spid="89121" grpId="0" animBg="1" autoUpdateAnimBg="0"/>
      <p:bldP spid="89122" grpId="0" autoUpdateAnimBg="0"/>
      <p:bldP spid="89123" grpId="0" animBg="1"/>
      <p:bldP spid="89124" grpId="0" animBg="1" autoUpdateAnimBg="0"/>
      <p:bldP spid="89125" grpId="0" autoUpdateAnimBg="0"/>
      <p:bldP spid="89126" grpId="0" animBg="1" autoUpdateAnimBg="0"/>
      <p:bldP spid="89127" grpId="0" animBg="1" autoUpdateAnimBg="0"/>
      <p:bldP spid="89128" grpId="0" animBg="1"/>
      <p:bldP spid="89129" grpId="0" animBg="1"/>
      <p:bldP spid="89130" grpId="0" animBg="1"/>
      <p:bldP spid="89131" grpId="0" autoUpdateAnimBg="0"/>
      <p:bldP spid="89132" grpId="0" animBg="1"/>
      <p:bldP spid="89133" grpId="0" animBg="1" autoUpdateAnimBg="0"/>
      <p:bldP spid="89134" grpId="0" autoUpdateAnimBg="0"/>
      <p:bldP spid="89135" grpId="0" animBg="1"/>
      <p:bldP spid="89136" grpId="0" animBg="1" autoUpdateAnimBg="0"/>
      <p:bldP spid="89137" grpId="0" autoUpdateAnimBg="0"/>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2" name="Rectangle 2"/>
          <p:cNvSpPr>
            <a:spLocks noGrp="1" noChangeArrowheads="1"/>
          </p:cNvSpPr>
          <p:nvPr>
            <p:ph type="title"/>
          </p:nvPr>
        </p:nvSpPr>
        <p:spPr>
          <a:xfrm>
            <a:off x="1271464" y="620688"/>
            <a:ext cx="7127875" cy="1143000"/>
          </a:xfrm>
        </p:spPr>
        <p:txBody>
          <a:bodyPr/>
          <a:lstStyle/>
          <a:p>
            <a:pPr eaLnBrk="1" hangingPunct="1"/>
            <a:r>
              <a:rPr lang="zh-CN" altLang="en-US" sz="3200" dirty="0">
                <a:ea typeface="华文新魏" panose="02010800040101010101" pitchFamily="2" charset="-122"/>
              </a:rPr>
              <a:t>应用逆向演绎推理来解决不等式问题。</a:t>
            </a:r>
          </a:p>
        </p:txBody>
      </p:sp>
      <p:sp>
        <p:nvSpPr>
          <p:cNvPr id="94213" name="Rectangle 3"/>
          <p:cNvSpPr>
            <a:spLocks noGrp="1" noChangeArrowheads="1"/>
          </p:cNvSpPr>
          <p:nvPr>
            <p:ph idx="1"/>
          </p:nvPr>
        </p:nvSpPr>
        <p:spPr>
          <a:xfrm>
            <a:off x="1343472" y="1916113"/>
            <a:ext cx="8853041" cy="4114800"/>
          </a:xfrm>
        </p:spPr>
        <p:txBody>
          <a:bodyPr>
            <a:normAutofit fontScale="92500" lnSpcReduction="20000"/>
          </a:bodyPr>
          <a:lstStyle/>
          <a:p>
            <a:pPr eaLnBrk="1" hangingPunct="1"/>
            <a:r>
              <a:rPr lang="zh-CN" altLang="en-US" sz="2000" dirty="0"/>
              <a:t>谓词定义： </a:t>
            </a:r>
          </a:p>
          <a:p>
            <a:pPr eaLnBrk="1" hangingPunct="1">
              <a:buFont typeface="Wingdings" panose="05000000000000000000" pitchFamily="2" charset="2"/>
              <a:buNone/>
            </a:pPr>
            <a:r>
              <a:rPr lang="en-US" altLang="zh-CN" sz="2000" dirty="0"/>
              <a:t>G(</a:t>
            </a:r>
            <a:r>
              <a:rPr lang="en-US" altLang="zh-CN" sz="2000" dirty="0" err="1"/>
              <a:t>x,y</a:t>
            </a:r>
            <a:r>
              <a:rPr lang="en-US" altLang="zh-CN" sz="2000" dirty="0"/>
              <a:t>):                   x&gt;y              </a:t>
            </a:r>
          </a:p>
          <a:p>
            <a:pPr eaLnBrk="1" hangingPunct="1">
              <a:buFont typeface="Wingdings" panose="05000000000000000000" pitchFamily="2" charset="2"/>
              <a:buNone/>
            </a:pPr>
            <a:r>
              <a:rPr lang="en-US" altLang="zh-CN" sz="2000" dirty="0"/>
              <a:t> plus(A,B,C):        A+B+C</a:t>
            </a:r>
          </a:p>
          <a:p>
            <a:pPr eaLnBrk="1" hangingPunct="1">
              <a:buFont typeface="Wingdings" panose="05000000000000000000" pitchFamily="2" charset="2"/>
              <a:buNone/>
            </a:pPr>
            <a:r>
              <a:rPr lang="en-US" altLang="zh-CN" sz="2000" dirty="0"/>
              <a:t>times(A,B,C):       A*B*C</a:t>
            </a:r>
          </a:p>
          <a:p>
            <a:pPr eaLnBrk="1" hangingPunct="1">
              <a:buFont typeface="Wingdings" panose="05000000000000000000" pitchFamily="2" charset="2"/>
              <a:buNone/>
            </a:pPr>
            <a:r>
              <a:rPr lang="en-US" altLang="zh-CN" sz="2000" dirty="0"/>
              <a:t> divides(A,B)</a:t>
            </a:r>
            <a:r>
              <a:rPr lang="zh-CN" altLang="en-US" sz="2000" dirty="0"/>
              <a:t>：    </a:t>
            </a:r>
            <a:r>
              <a:rPr lang="en-US" altLang="zh-CN" sz="2000" dirty="0"/>
              <a:t>A/B</a:t>
            </a:r>
          </a:p>
          <a:p>
            <a:pPr eaLnBrk="1" hangingPunct="1">
              <a:buFont typeface="Wingdings" panose="05000000000000000000" pitchFamily="2" charset="2"/>
              <a:buNone/>
            </a:pPr>
            <a:r>
              <a:rPr lang="zh-CN" altLang="en-US" sz="2000" dirty="0"/>
              <a:t>已有事实</a:t>
            </a:r>
            <a:r>
              <a:rPr lang="en-US" altLang="zh-CN" sz="2000" dirty="0"/>
              <a:t>:</a:t>
            </a:r>
            <a:r>
              <a:rPr lang="en-US" altLang="zh-CN" sz="2000" dirty="0">
                <a:sym typeface="Wingdings" panose="05000000000000000000" pitchFamily="2" charset="2"/>
              </a:rPr>
              <a:t>(E&gt;0)</a:t>
            </a:r>
            <a:r>
              <a:rPr lang="en-US" altLang="zh-CN" sz="2400" dirty="0"/>
              <a:t> </a:t>
            </a:r>
            <a:r>
              <a:rPr lang="en-US" altLang="zh-CN" sz="2400" dirty="0">
                <a:sym typeface="Symbol" panose="05050102010706020507" pitchFamily="18" charset="2"/>
              </a:rPr>
              <a:t></a:t>
            </a:r>
            <a:r>
              <a:rPr lang="en-US" altLang="zh-CN" sz="2000" dirty="0">
                <a:sym typeface="Wingdings" panose="05000000000000000000" pitchFamily="2" charset="2"/>
              </a:rPr>
              <a:t>(B&gt;0)</a:t>
            </a:r>
            <a:r>
              <a:rPr lang="en-US" altLang="zh-CN" sz="2400" dirty="0"/>
              <a:t> </a:t>
            </a:r>
            <a:r>
              <a:rPr lang="en-US" altLang="zh-CN" sz="2400" dirty="0">
                <a:sym typeface="Symbol" panose="05050102010706020507" pitchFamily="18" charset="2"/>
              </a:rPr>
              <a:t></a:t>
            </a:r>
            <a:r>
              <a:rPr lang="en-US" altLang="zh-CN" sz="2000" dirty="0">
                <a:sym typeface="Wingdings" panose="05000000000000000000" pitchFamily="2" charset="2"/>
              </a:rPr>
              <a:t>(A&gt;0</a:t>
            </a:r>
            <a:r>
              <a:rPr lang="en-US" altLang="zh-CN" sz="2000" b="1" dirty="0">
                <a:sym typeface="Wingdings" panose="05000000000000000000" pitchFamily="2" charset="2"/>
              </a:rPr>
              <a:t>)</a:t>
            </a:r>
            <a:r>
              <a:rPr lang="en-US" altLang="zh-CN" sz="2400" dirty="0"/>
              <a:t> </a:t>
            </a:r>
            <a:r>
              <a:rPr lang="en-US" altLang="zh-CN" sz="2400" dirty="0">
                <a:sym typeface="Symbol" panose="05050102010706020507" pitchFamily="18" charset="2"/>
              </a:rPr>
              <a:t></a:t>
            </a:r>
            <a:r>
              <a:rPr lang="en-US" altLang="zh-CN" sz="2000" b="1" dirty="0">
                <a:sym typeface="Wingdings" panose="05000000000000000000" pitchFamily="2" charset="2"/>
              </a:rPr>
              <a:t>(</a:t>
            </a:r>
            <a:r>
              <a:rPr lang="en-US" altLang="zh-CN" sz="2000" dirty="0">
                <a:sym typeface="Wingdings" panose="05000000000000000000" pitchFamily="2" charset="2"/>
              </a:rPr>
              <a:t>C&gt;0</a:t>
            </a:r>
            <a:r>
              <a:rPr lang="en-US" altLang="zh-CN" sz="2000" b="1" dirty="0">
                <a:sym typeface="Wingdings" panose="05000000000000000000" pitchFamily="2" charset="2"/>
              </a:rPr>
              <a:t>)</a:t>
            </a:r>
            <a:r>
              <a:rPr lang="en-US" altLang="zh-CN" sz="2400" dirty="0"/>
              <a:t> </a:t>
            </a:r>
            <a:r>
              <a:rPr lang="en-US" altLang="zh-CN" sz="2400" dirty="0">
                <a:sym typeface="Symbol" panose="05050102010706020507" pitchFamily="18" charset="2"/>
              </a:rPr>
              <a:t></a:t>
            </a:r>
            <a:r>
              <a:rPr lang="en-US" altLang="zh-CN" sz="2000" b="1" dirty="0">
                <a:sym typeface="Wingdings" panose="05000000000000000000" pitchFamily="2" charset="2"/>
              </a:rPr>
              <a:t>(</a:t>
            </a:r>
            <a:r>
              <a:rPr lang="en-US" altLang="zh-CN" sz="2000" dirty="0">
                <a:sym typeface="Wingdings" panose="05000000000000000000" pitchFamily="2" charset="2"/>
              </a:rPr>
              <a:t>C&gt;E)</a:t>
            </a:r>
          </a:p>
          <a:p>
            <a:pPr eaLnBrk="1" hangingPunct="1">
              <a:buFont typeface="Wingdings" panose="05000000000000000000" pitchFamily="2" charset="2"/>
              <a:buNone/>
            </a:pPr>
            <a:r>
              <a:rPr lang="en-US" altLang="zh-CN" sz="2000" dirty="0">
                <a:sym typeface="Wingdings" panose="05000000000000000000" pitchFamily="2" charset="2"/>
              </a:rPr>
              <a:t>B</a:t>
            </a:r>
            <a:r>
              <a:rPr lang="zh-CN" altLang="en-US" sz="2000" dirty="0">
                <a:sym typeface="Wingdings" panose="05000000000000000000" pitchFamily="2" charset="2"/>
              </a:rPr>
              <a:t>规则</a:t>
            </a:r>
            <a:r>
              <a:rPr lang="en-US" altLang="zh-CN" sz="2000" dirty="0">
                <a:sym typeface="Wingdings" panose="05000000000000000000" pitchFamily="2" charset="2"/>
              </a:rPr>
              <a:t>: (x&gt;0) </a:t>
            </a:r>
            <a:r>
              <a:rPr lang="en-US" altLang="zh-CN" sz="2400" dirty="0">
                <a:sym typeface="Symbol" panose="05050102010706020507" pitchFamily="18" charset="2"/>
              </a:rPr>
              <a:t></a:t>
            </a:r>
            <a:r>
              <a:rPr lang="en-US" altLang="zh-CN" sz="2000" dirty="0">
                <a:sym typeface="Wingdings" panose="05000000000000000000" pitchFamily="2" charset="2"/>
              </a:rPr>
              <a:t>(y&gt;z)</a:t>
            </a:r>
            <a:r>
              <a:rPr lang="en-US" altLang="zh-CN" sz="2000" dirty="0">
                <a:cs typeface="Times New Roman" panose="02020603050405020304" pitchFamily="18" charset="0"/>
                <a:sym typeface="Wingdings" panose="05000000000000000000" pitchFamily="2" charset="2"/>
              </a:rPr>
              <a:t>→</a:t>
            </a:r>
            <a:r>
              <a:rPr lang="en-US" altLang="zh-CN" sz="2000" dirty="0">
                <a:sym typeface="Wingdings" panose="05000000000000000000" pitchFamily="2" charset="2"/>
              </a:rPr>
              <a:t>(</a:t>
            </a:r>
            <a:r>
              <a:rPr lang="en-US" altLang="zh-CN" sz="2000" dirty="0" err="1">
                <a:sym typeface="Wingdings" panose="05000000000000000000" pitchFamily="2" charset="2"/>
              </a:rPr>
              <a:t>x+y</a:t>
            </a:r>
            <a:r>
              <a:rPr lang="en-US" altLang="zh-CN" sz="2000" dirty="0">
                <a:sym typeface="Wingdings" panose="05000000000000000000" pitchFamily="2" charset="2"/>
              </a:rPr>
              <a:t>)&gt;z</a:t>
            </a:r>
          </a:p>
          <a:p>
            <a:pPr eaLnBrk="1" hangingPunct="1">
              <a:buFont typeface="Wingdings" panose="05000000000000000000" pitchFamily="2" charset="2"/>
              <a:buNone/>
            </a:pPr>
            <a:r>
              <a:rPr lang="en-US" altLang="zh-CN" sz="2000" dirty="0">
                <a:sym typeface="Wingdings" panose="05000000000000000000" pitchFamily="2" charset="2"/>
              </a:rPr>
              <a:t>            (x&gt;0) </a:t>
            </a:r>
            <a:r>
              <a:rPr lang="en-US" altLang="zh-CN" sz="2400" dirty="0">
                <a:sym typeface="Symbol" panose="05050102010706020507" pitchFamily="18" charset="2"/>
              </a:rPr>
              <a:t></a:t>
            </a:r>
            <a:r>
              <a:rPr lang="en-US" altLang="zh-CN" sz="2000" dirty="0">
                <a:sym typeface="Wingdings" panose="05000000000000000000" pitchFamily="2" charset="2"/>
              </a:rPr>
              <a:t>(y&gt;z)</a:t>
            </a:r>
            <a:r>
              <a:rPr lang="en-US" altLang="zh-CN" sz="2000" dirty="0">
                <a:cs typeface="Times New Roman" panose="02020603050405020304" pitchFamily="18" charset="0"/>
                <a:sym typeface="Wingdings" panose="05000000000000000000" pitchFamily="2" charset="2"/>
              </a:rPr>
              <a:t>→</a:t>
            </a:r>
            <a:r>
              <a:rPr lang="en-US" altLang="zh-CN" sz="2000" dirty="0">
                <a:sym typeface="Wingdings" panose="05000000000000000000" pitchFamily="2" charset="2"/>
              </a:rPr>
              <a:t>(</a:t>
            </a:r>
            <a:r>
              <a:rPr lang="en-US" altLang="zh-CN" sz="2000" dirty="0" err="1">
                <a:sym typeface="Wingdings" panose="05000000000000000000" pitchFamily="2" charset="2"/>
              </a:rPr>
              <a:t>xy</a:t>
            </a:r>
            <a:r>
              <a:rPr lang="en-US" altLang="zh-CN" sz="2000" dirty="0">
                <a:sym typeface="Wingdings" panose="05000000000000000000" pitchFamily="2" charset="2"/>
              </a:rPr>
              <a:t>&gt;</a:t>
            </a:r>
            <a:r>
              <a:rPr lang="en-US" altLang="zh-CN" sz="2000" dirty="0" err="1">
                <a:sym typeface="Wingdings" panose="05000000000000000000" pitchFamily="2" charset="2"/>
              </a:rPr>
              <a:t>xz</a:t>
            </a:r>
            <a:r>
              <a:rPr lang="en-US" altLang="zh-CN" sz="2000" dirty="0">
                <a:sym typeface="Wingdings" panose="05000000000000000000" pitchFamily="2" charset="2"/>
              </a:rPr>
              <a:t>)</a:t>
            </a:r>
          </a:p>
          <a:p>
            <a:pPr eaLnBrk="1" hangingPunct="1">
              <a:buFont typeface="Wingdings" panose="05000000000000000000" pitchFamily="2" charset="2"/>
              <a:buNone/>
            </a:pPr>
            <a:r>
              <a:rPr lang="en-US" altLang="zh-CN" sz="2000" dirty="0">
                <a:sym typeface="Wingdings" panose="05000000000000000000" pitchFamily="2" charset="2"/>
              </a:rPr>
              <a:t>            (x&gt;</a:t>
            </a:r>
            <a:r>
              <a:rPr lang="en-US" altLang="zh-CN" sz="2000" dirty="0" err="1">
                <a:sym typeface="Wingdings" panose="05000000000000000000" pitchFamily="2" charset="2"/>
              </a:rPr>
              <a:t>wy</a:t>
            </a:r>
            <a:r>
              <a:rPr lang="en-US" altLang="zh-CN" sz="2000" dirty="0">
                <a:sym typeface="Wingdings" panose="05000000000000000000" pitchFamily="2" charset="2"/>
              </a:rPr>
              <a:t>) </a:t>
            </a:r>
            <a:r>
              <a:rPr lang="en-US" altLang="zh-CN" sz="2400" dirty="0">
                <a:sym typeface="Symbol" panose="05050102010706020507" pitchFamily="18" charset="2"/>
              </a:rPr>
              <a:t></a:t>
            </a:r>
            <a:r>
              <a:rPr lang="en-US" altLang="zh-CN" sz="2000" dirty="0">
                <a:sym typeface="Wingdings" panose="05000000000000000000" pitchFamily="2" charset="2"/>
              </a:rPr>
              <a:t>(y&gt;0)</a:t>
            </a:r>
            <a:r>
              <a:rPr lang="en-US" altLang="zh-CN" sz="2000" dirty="0">
                <a:cs typeface="Times New Roman" panose="02020603050405020304" pitchFamily="18" charset="0"/>
                <a:sym typeface="Wingdings" panose="05000000000000000000" pitchFamily="2" charset="2"/>
              </a:rPr>
              <a:t>→</a:t>
            </a:r>
            <a:r>
              <a:rPr lang="en-US" altLang="zh-CN" sz="2000" dirty="0">
                <a:sym typeface="Wingdings" panose="05000000000000000000" pitchFamily="2" charset="2"/>
              </a:rPr>
              <a:t>(x/y&gt;w)</a:t>
            </a:r>
          </a:p>
          <a:p>
            <a:pPr eaLnBrk="1" hangingPunct="1">
              <a:buFont typeface="Wingdings" panose="05000000000000000000" pitchFamily="2" charset="2"/>
              <a:buNone/>
            </a:pPr>
            <a:r>
              <a:rPr lang="zh-CN" altLang="en-US" sz="2000" dirty="0">
                <a:sym typeface="Wingdings" panose="05000000000000000000" pitchFamily="2" charset="2"/>
              </a:rPr>
              <a:t>求证：</a:t>
            </a:r>
            <a:r>
              <a:rPr lang="en-US" altLang="zh-CN" sz="2000" dirty="0">
                <a:sym typeface="Wingdings" panose="05000000000000000000" pitchFamily="2" charset="2"/>
              </a:rPr>
              <a:t>[B(A+C)/E]&gt;B</a:t>
            </a:r>
          </a:p>
        </p:txBody>
      </p:sp>
      <p:sp>
        <p:nvSpPr>
          <p:cNvPr id="4" name="日期占位符 3"/>
          <p:cNvSpPr>
            <a:spLocks noGrp="1"/>
          </p:cNvSpPr>
          <p:nvPr>
            <p:ph type="dt" sz="half" idx="10"/>
          </p:nvPr>
        </p:nvSpPr>
        <p:spPr/>
        <p:txBody>
          <a:bodyPr/>
          <a:lstStyle/>
          <a:p>
            <a:pPr>
              <a:defRPr/>
            </a:pPr>
            <a:fld id="{93DBC6F3-AE8D-4CEF-BAC5-D4407F6CCB7A}" type="datetime1">
              <a:rPr lang="zh-CN" altLang="en-US"/>
              <a:pPr>
                <a:defRPr/>
              </a:pPr>
              <a:t>2019/9/18</a:t>
            </a:fld>
            <a:endParaRPr lang="en-US" altLang="zh-CN"/>
          </a:p>
        </p:txBody>
      </p:sp>
      <p:sp>
        <p:nvSpPr>
          <p:cNvPr id="94211"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AF3A740A-09D8-4EAB-8EDF-3CCB0A2504B6}" type="slidenum">
              <a:rPr kumimoji="0" lang="en-US" altLang="zh-CN" sz="1400">
                <a:latin typeface="Tahoma" panose="020B0604030504040204" pitchFamily="34" charset="0"/>
                <a:ea typeface="宋体" panose="02010600030101010101" pitchFamily="2" charset="-122"/>
              </a:rPr>
              <a:pPr>
                <a:spcBef>
                  <a:spcPct val="0"/>
                </a:spcBef>
                <a:buClrTx/>
                <a:buSzTx/>
                <a:buFontTx/>
                <a:buNone/>
              </a:pPr>
              <a:t>109</a:t>
            </a:fld>
            <a:endParaRPr kumimoji="0" lang="en-US" altLang="zh-CN" sz="1400">
              <a:latin typeface="Tahoma" panose="020B060403050404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8" name="Rectangle 3"/>
          <p:cNvSpPr>
            <a:spLocks noGrp="1"/>
          </p:cNvSpPr>
          <p:nvPr>
            <p:ph idx="1"/>
          </p:nvPr>
        </p:nvSpPr>
        <p:spPr>
          <a:xfrm>
            <a:off x="702311" y="1722626"/>
            <a:ext cx="9756775" cy="1960562"/>
          </a:xfrm>
          <a:ln/>
        </p:spPr>
        <p:txBody>
          <a:bodyPr vert="horz" wrap="square" lIns="91440" tIns="45720" rIns="91440" bIns="45720" anchor="t"/>
          <a:lstStyle/>
          <a:p>
            <a:pPr eaLnBrk="1" hangingPunct="1">
              <a:buNone/>
            </a:pPr>
            <a:r>
              <a:rPr lang="zh-CN" altLang="en-US" b="1" dirty="0">
                <a:latin typeface="宋体" panose="02010600030101010101" pitchFamily="2" charset="-122"/>
              </a:rPr>
              <a:t>全称量词和存在量词举例：</a:t>
            </a:r>
          </a:p>
        </p:txBody>
      </p:sp>
      <p:sp>
        <p:nvSpPr>
          <p:cNvPr id="4106"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ea typeface="MS PGothic" panose="020B0600070205080204" pitchFamily="34" charset="-128"/>
              </a:rPr>
              <a:t>11</a:t>
            </a:fld>
            <a:endParaRPr lang="ja-JP" altLang="en-US" dirty="0">
              <a:solidFill>
                <a:srgbClr val="A50021"/>
              </a:solidFill>
              <a:ea typeface="MS PGothic" panose="020B0600070205080204" pitchFamily="34" charset="-128"/>
            </a:endParaRPr>
          </a:p>
        </p:txBody>
      </p:sp>
      <p:sp>
        <p:nvSpPr>
          <p:cNvPr id="4109" name="Rectangle 8"/>
          <p:cNvSpPr/>
          <p:nvPr/>
        </p:nvSpPr>
        <p:spPr>
          <a:xfrm>
            <a:off x="6034088" y="3352800"/>
            <a:ext cx="9144000" cy="369332"/>
          </a:xfrm>
          <a:prstGeom prst="rect">
            <a:avLst/>
          </a:prstGeom>
          <a:noFill/>
          <a:ln w="9525">
            <a:noFill/>
          </a:ln>
        </p:spPr>
        <p:txBody>
          <a:bodyPr>
            <a:spAutoFit/>
          </a:bodyPr>
          <a:lstStyle/>
          <a:p>
            <a:endParaRPr lang="zh-CN" altLang="en-US" dirty="0">
              <a:latin typeface="Arial" panose="020B0604020202020204" pitchFamily="34" charset="0"/>
            </a:endParaRPr>
          </a:p>
        </p:txBody>
      </p:sp>
      <p:grpSp>
        <p:nvGrpSpPr>
          <p:cNvPr id="2" name="组合 1"/>
          <p:cNvGrpSpPr/>
          <p:nvPr/>
        </p:nvGrpSpPr>
        <p:grpSpPr>
          <a:xfrm>
            <a:off x="702311" y="2265410"/>
            <a:ext cx="11352584" cy="2893100"/>
            <a:chOff x="839416" y="1602496"/>
            <a:chExt cx="11352584" cy="2893100"/>
          </a:xfrm>
        </p:grpSpPr>
        <p:sp>
          <p:nvSpPr>
            <p:cNvPr id="4110" name="Text Box 6"/>
            <p:cNvSpPr txBox="1"/>
            <p:nvPr/>
          </p:nvSpPr>
          <p:spPr>
            <a:xfrm>
              <a:off x="839416" y="1602496"/>
              <a:ext cx="11352584" cy="2893100"/>
            </a:xfrm>
            <a:prstGeom prst="rect">
              <a:avLst/>
            </a:prstGeom>
            <a:solidFill>
              <a:srgbClr val="FFFFFF"/>
            </a:solidFill>
            <a:ln w="9525" cap="flat" cmpd="sng">
              <a:solidFill>
                <a:srgbClr val="808080"/>
              </a:solidFill>
              <a:prstDash val="solid"/>
              <a:miter/>
              <a:headEnd type="none" w="med" len="med"/>
              <a:tailEnd type="none" w="med" len="med"/>
            </a:ln>
          </p:spPr>
          <p:txBody>
            <a:bodyPr wrap="square">
              <a:spAutoFit/>
            </a:bodyPr>
            <a:lstStyle/>
            <a:p>
              <a:pPr algn="just">
                <a:spcBef>
                  <a:spcPct val="50000"/>
                </a:spcBef>
              </a:pPr>
              <a:endParaRPr lang="en-US" altLang="zh-CN" sz="1000" dirty="0">
                <a:latin typeface="Times New Roman" panose="02020603050405020304" pitchFamily="18" charset="0"/>
              </a:endParaRPr>
            </a:p>
            <a:p>
              <a:pPr algn="just">
                <a:buClr>
                  <a:schemeClr val="accent2"/>
                </a:buClr>
                <a:buFont typeface="Wingdings" panose="05000000000000000000" pitchFamily="2" charset="2"/>
                <a:buChar char="§"/>
              </a:pPr>
              <a:r>
                <a:rPr lang="en-US" altLang="zh-CN" sz="2400" b="1" dirty="0">
                  <a:latin typeface="Times New Roman" panose="02020603050405020304" pitchFamily="18" charset="0"/>
                </a:rPr>
                <a:t> (   </a:t>
              </a:r>
              <a:r>
                <a:rPr lang="en-US" altLang="zh-CN" sz="2400" b="1" i="1" dirty="0">
                  <a:latin typeface="Times New Roman" panose="02020603050405020304" pitchFamily="18" charset="0"/>
                </a:rPr>
                <a:t>x</a:t>
              </a:r>
              <a:r>
                <a:rPr lang="en-US" altLang="zh-CN" sz="2400" b="1" dirty="0">
                  <a:latin typeface="Times New Roman" panose="02020603050405020304" pitchFamily="18" charset="0"/>
                </a:rPr>
                <a:t>)(   </a:t>
              </a:r>
              <a:r>
                <a:rPr lang="en-US" altLang="zh-CN" sz="2400" b="1" i="1" dirty="0">
                  <a:latin typeface="Times New Roman" panose="02020603050405020304" pitchFamily="18" charset="0"/>
                </a:rPr>
                <a:t>y</a:t>
              </a:r>
              <a:r>
                <a:rPr lang="en-US" altLang="zh-CN" sz="2400" b="1" dirty="0">
                  <a:latin typeface="Times New Roman" panose="02020603050405020304" pitchFamily="18" charset="0"/>
                </a:rPr>
                <a:t>) </a:t>
              </a:r>
              <a:r>
                <a:rPr lang="en-US" altLang="zh-CN" sz="2400" b="1" i="1" dirty="0">
                  <a:latin typeface="Times New Roman" panose="02020603050405020304" pitchFamily="18" charset="0"/>
                </a:rPr>
                <a:t>F</a:t>
              </a:r>
              <a:r>
                <a:rPr lang="en-US" altLang="zh-CN" sz="2400" b="1" dirty="0">
                  <a:latin typeface="Times New Roman" panose="02020603050405020304" pitchFamily="18" charset="0"/>
                </a:rPr>
                <a:t>(</a:t>
              </a:r>
              <a:r>
                <a:rPr lang="en-US" altLang="zh-CN" sz="2400" b="1" i="1" dirty="0">
                  <a:latin typeface="Times New Roman" panose="02020603050405020304" pitchFamily="18" charset="0"/>
                </a:rPr>
                <a:t>x</a:t>
              </a:r>
              <a:r>
                <a:rPr lang="en-US" altLang="zh-CN" sz="2400" b="1" dirty="0">
                  <a:latin typeface="Times New Roman" panose="02020603050405020304" pitchFamily="18" charset="0"/>
                </a:rPr>
                <a:t>, </a:t>
              </a:r>
              <a:r>
                <a:rPr lang="en-US" altLang="zh-CN" sz="2400" b="1" i="1" dirty="0">
                  <a:latin typeface="Times New Roman" panose="02020603050405020304" pitchFamily="18" charset="0"/>
                </a:rPr>
                <a:t>y</a:t>
              </a:r>
              <a:r>
                <a:rPr lang="en-US" altLang="zh-CN" sz="2400" b="1" dirty="0">
                  <a:latin typeface="Times New Roman" panose="02020603050405020304" pitchFamily="18" charset="0"/>
                </a:rPr>
                <a:t>) </a:t>
              </a:r>
              <a:r>
                <a:rPr lang="zh-CN" altLang="en-US" sz="2400" b="1" dirty="0">
                  <a:latin typeface="Times New Roman" panose="02020603050405020304" pitchFamily="18" charset="0"/>
                </a:rPr>
                <a:t>表示对于个体域中的任何个体</a:t>
              </a:r>
              <a:r>
                <a:rPr lang="en-US" altLang="zh-CN" sz="2400" b="1" i="1" dirty="0">
                  <a:latin typeface="Times New Roman" panose="02020603050405020304" pitchFamily="18" charset="0"/>
                </a:rPr>
                <a:t>x</a:t>
              </a:r>
              <a:r>
                <a:rPr lang="zh-CN" altLang="en-US" sz="2400" b="1" dirty="0">
                  <a:latin typeface="Times New Roman" panose="02020603050405020304" pitchFamily="18" charset="0"/>
                </a:rPr>
                <a:t>都存在个体</a:t>
              </a:r>
              <a:r>
                <a:rPr lang="en-US" altLang="zh-CN" sz="2400" b="1" i="1" dirty="0">
                  <a:latin typeface="Times New Roman" panose="02020603050405020304" pitchFamily="18" charset="0"/>
                </a:rPr>
                <a:t>y</a:t>
              </a:r>
              <a:r>
                <a:rPr lang="zh-CN" altLang="en-US" sz="2400" b="1" dirty="0">
                  <a:latin typeface="Times New Roman" panose="02020603050405020304" pitchFamily="18" charset="0"/>
                </a:rPr>
                <a:t>，</a:t>
              </a:r>
              <a:r>
                <a:rPr lang="en-US" altLang="zh-CN" sz="2400" b="1" i="1" dirty="0">
                  <a:latin typeface="Times New Roman" panose="02020603050405020304" pitchFamily="18" charset="0"/>
                </a:rPr>
                <a:t>x</a:t>
              </a:r>
              <a:r>
                <a:rPr lang="zh-CN" altLang="en-US" sz="2400" b="1" dirty="0">
                  <a:latin typeface="Times New Roman" panose="02020603050405020304" pitchFamily="18" charset="0"/>
                </a:rPr>
                <a:t>与</a:t>
              </a:r>
              <a:r>
                <a:rPr lang="en-US" altLang="zh-CN" sz="2400" b="1" i="1" dirty="0">
                  <a:latin typeface="Times New Roman" panose="02020603050405020304" pitchFamily="18" charset="0"/>
                </a:rPr>
                <a:t>y</a:t>
              </a:r>
              <a:r>
                <a:rPr lang="zh-CN" altLang="en-US" sz="2400" b="1" dirty="0">
                  <a:latin typeface="Times New Roman" panose="02020603050405020304" pitchFamily="18" charset="0"/>
                </a:rPr>
                <a:t>是朋友。</a:t>
              </a:r>
            </a:p>
            <a:p>
              <a:pPr algn="just">
                <a:spcBef>
                  <a:spcPct val="100000"/>
                </a:spcBef>
                <a:buClr>
                  <a:schemeClr val="accent2"/>
                </a:buClr>
                <a:buFont typeface="Wingdings" panose="05000000000000000000" pitchFamily="2" charset="2"/>
                <a:buChar char="§"/>
              </a:pPr>
              <a:r>
                <a:rPr lang="zh-CN" altLang="en-US" sz="2400" b="1" dirty="0">
                  <a:latin typeface="Times New Roman" panose="02020603050405020304" pitchFamily="18" charset="0"/>
                </a:rPr>
                <a:t> </a:t>
              </a:r>
              <a:r>
                <a:rPr lang="en-US" altLang="zh-CN" sz="2400" b="1" dirty="0">
                  <a:latin typeface="Times New Roman" panose="02020603050405020304" pitchFamily="18" charset="0"/>
                </a:rPr>
                <a:t>(    </a:t>
              </a:r>
              <a:r>
                <a:rPr lang="en-US" altLang="zh-CN" sz="2400" b="1" i="1" dirty="0">
                  <a:latin typeface="Times New Roman" panose="02020603050405020304" pitchFamily="18" charset="0"/>
                </a:rPr>
                <a:t>x</a:t>
              </a:r>
              <a:r>
                <a:rPr lang="en-US" altLang="zh-CN" sz="2400" b="1" dirty="0">
                  <a:latin typeface="Times New Roman" panose="02020603050405020304" pitchFamily="18" charset="0"/>
                </a:rPr>
                <a:t>)(    </a:t>
              </a:r>
              <a:r>
                <a:rPr lang="en-US" altLang="zh-CN" sz="2400" b="1" i="1" dirty="0">
                  <a:latin typeface="Times New Roman" panose="02020603050405020304" pitchFamily="18" charset="0"/>
                </a:rPr>
                <a:t>y</a:t>
              </a:r>
              <a:r>
                <a:rPr lang="en-US" altLang="zh-CN" sz="2400" b="1" dirty="0">
                  <a:latin typeface="Times New Roman" panose="02020603050405020304" pitchFamily="18" charset="0"/>
                </a:rPr>
                <a:t>) </a:t>
              </a:r>
              <a:r>
                <a:rPr lang="en-US" altLang="zh-CN" sz="2400" b="1" i="1" dirty="0">
                  <a:latin typeface="Times New Roman" panose="02020603050405020304" pitchFamily="18" charset="0"/>
                </a:rPr>
                <a:t>F</a:t>
              </a:r>
              <a:r>
                <a:rPr lang="en-US" altLang="zh-CN" sz="2400" b="1" dirty="0">
                  <a:latin typeface="Times New Roman" panose="02020603050405020304" pitchFamily="18" charset="0"/>
                </a:rPr>
                <a:t>(</a:t>
              </a:r>
              <a:r>
                <a:rPr lang="en-US" altLang="zh-CN" sz="2400" b="1" i="1" dirty="0">
                  <a:latin typeface="Times New Roman" panose="02020603050405020304" pitchFamily="18" charset="0"/>
                </a:rPr>
                <a:t>x</a:t>
              </a:r>
              <a:r>
                <a:rPr lang="en-US" altLang="zh-CN" sz="2400" b="1" dirty="0">
                  <a:latin typeface="Times New Roman" panose="02020603050405020304" pitchFamily="18" charset="0"/>
                </a:rPr>
                <a:t>, </a:t>
              </a:r>
              <a:r>
                <a:rPr lang="en-US" altLang="zh-CN" sz="2400" b="1" i="1" dirty="0">
                  <a:latin typeface="Times New Roman" panose="02020603050405020304" pitchFamily="18" charset="0"/>
                </a:rPr>
                <a:t>y</a:t>
              </a:r>
              <a:r>
                <a:rPr lang="en-US" altLang="zh-CN" sz="2400" b="1" dirty="0">
                  <a:latin typeface="Times New Roman" panose="02020603050405020304" pitchFamily="18" charset="0"/>
                </a:rPr>
                <a:t>) </a:t>
              </a:r>
              <a:r>
                <a:rPr lang="zh-CN" altLang="en-US" sz="2400" b="1" dirty="0">
                  <a:latin typeface="Times New Roman" panose="02020603050405020304" pitchFamily="18" charset="0"/>
                </a:rPr>
                <a:t>表示在个体域中存在个体</a:t>
              </a:r>
              <a:r>
                <a:rPr lang="en-US" altLang="zh-CN" sz="2400" b="1" i="1" dirty="0">
                  <a:latin typeface="Times New Roman" panose="02020603050405020304" pitchFamily="18" charset="0"/>
                </a:rPr>
                <a:t>x</a:t>
              </a:r>
              <a:r>
                <a:rPr lang="zh-CN" altLang="en-US" sz="2400" b="1" dirty="0">
                  <a:latin typeface="Times New Roman" panose="02020603050405020304" pitchFamily="18" charset="0"/>
                </a:rPr>
                <a:t>，与个体域中的任何个体</a:t>
              </a:r>
              <a:r>
                <a:rPr lang="en-US" altLang="zh-CN" sz="2400" b="1" i="1" dirty="0">
                  <a:latin typeface="Times New Roman" panose="02020603050405020304" pitchFamily="18" charset="0"/>
                </a:rPr>
                <a:t>y</a:t>
              </a:r>
              <a:r>
                <a:rPr lang="zh-CN" altLang="en-US" sz="2400" b="1" dirty="0">
                  <a:latin typeface="Times New Roman" panose="02020603050405020304" pitchFamily="18" charset="0"/>
                </a:rPr>
                <a:t>都是朋友。</a:t>
              </a:r>
            </a:p>
            <a:p>
              <a:pPr algn="just">
                <a:spcBef>
                  <a:spcPct val="100000"/>
                </a:spcBef>
                <a:buClr>
                  <a:schemeClr val="accent2"/>
                </a:buClr>
                <a:buFont typeface="Wingdings" panose="05000000000000000000" pitchFamily="2" charset="2"/>
                <a:buChar char="§"/>
              </a:pPr>
              <a:r>
                <a:rPr lang="zh-CN" altLang="en-US" sz="2400" b="1" dirty="0">
                  <a:latin typeface="Times New Roman" panose="02020603050405020304" pitchFamily="18" charset="0"/>
                </a:rPr>
                <a:t> </a:t>
              </a:r>
              <a:r>
                <a:rPr lang="en-US" altLang="zh-CN" sz="2400" b="1" dirty="0">
                  <a:latin typeface="Times New Roman" panose="02020603050405020304" pitchFamily="18" charset="0"/>
                </a:rPr>
                <a:t>(     </a:t>
              </a:r>
              <a:r>
                <a:rPr lang="en-US" altLang="zh-CN" sz="2400" b="1" i="1" dirty="0">
                  <a:latin typeface="Times New Roman" panose="02020603050405020304" pitchFamily="18" charset="0"/>
                </a:rPr>
                <a:t>x</a:t>
              </a:r>
              <a:r>
                <a:rPr lang="en-US" altLang="zh-CN" sz="2400" b="1" dirty="0">
                  <a:latin typeface="Times New Roman" panose="02020603050405020304" pitchFamily="18" charset="0"/>
                </a:rPr>
                <a:t>)( </a:t>
              </a:r>
              <a:r>
                <a:rPr lang="en-US" altLang="zh-CN" sz="2400" b="1" dirty="0" smtClean="0">
                  <a:latin typeface="Times New Roman" panose="02020603050405020304" pitchFamily="18" charset="0"/>
                </a:rPr>
                <a:t>  </a:t>
              </a:r>
              <a:r>
                <a:rPr lang="en-US" altLang="zh-CN" sz="2400" b="1" i="1" dirty="0">
                  <a:latin typeface="Times New Roman" panose="02020603050405020304" pitchFamily="18" charset="0"/>
                </a:rPr>
                <a:t>y</a:t>
              </a:r>
              <a:r>
                <a:rPr lang="en-US" altLang="zh-CN" sz="2400" b="1" dirty="0">
                  <a:latin typeface="Times New Roman" panose="02020603050405020304" pitchFamily="18" charset="0"/>
                </a:rPr>
                <a:t>) </a:t>
              </a:r>
              <a:r>
                <a:rPr lang="en-US" altLang="zh-CN" sz="2400" b="1" i="1" dirty="0">
                  <a:latin typeface="Times New Roman" panose="02020603050405020304" pitchFamily="18" charset="0"/>
                </a:rPr>
                <a:t>F</a:t>
              </a:r>
              <a:r>
                <a:rPr lang="en-US" altLang="zh-CN" sz="2400" b="1" dirty="0">
                  <a:latin typeface="Times New Roman" panose="02020603050405020304" pitchFamily="18" charset="0"/>
                </a:rPr>
                <a:t>(</a:t>
              </a:r>
              <a:r>
                <a:rPr lang="en-US" altLang="zh-CN" sz="2400" b="1" i="1" dirty="0">
                  <a:latin typeface="Times New Roman" panose="02020603050405020304" pitchFamily="18" charset="0"/>
                </a:rPr>
                <a:t>x</a:t>
              </a:r>
              <a:r>
                <a:rPr lang="en-US" altLang="zh-CN" sz="2400" b="1" dirty="0">
                  <a:latin typeface="Times New Roman" panose="02020603050405020304" pitchFamily="18" charset="0"/>
                </a:rPr>
                <a:t>, </a:t>
              </a:r>
              <a:r>
                <a:rPr lang="en-US" altLang="zh-CN" sz="2400" b="1" i="1" dirty="0">
                  <a:latin typeface="Times New Roman" panose="02020603050405020304" pitchFamily="18" charset="0"/>
                </a:rPr>
                <a:t>y</a:t>
              </a:r>
              <a:r>
                <a:rPr lang="en-US" altLang="zh-CN" sz="2400" b="1" dirty="0">
                  <a:latin typeface="Times New Roman" panose="02020603050405020304" pitchFamily="18" charset="0"/>
                </a:rPr>
                <a:t>) </a:t>
              </a:r>
              <a:r>
                <a:rPr lang="zh-CN" altLang="en-US" sz="2400" b="1" dirty="0">
                  <a:latin typeface="Times New Roman" panose="02020603050405020304" pitchFamily="18" charset="0"/>
                </a:rPr>
                <a:t>表示在个体域中存在个体</a:t>
              </a:r>
              <a:r>
                <a:rPr lang="en-US" altLang="zh-CN" sz="2400" b="1" i="1" dirty="0">
                  <a:latin typeface="Times New Roman" panose="02020603050405020304" pitchFamily="18" charset="0"/>
                </a:rPr>
                <a:t>x</a:t>
              </a:r>
              <a:r>
                <a:rPr lang="zh-CN" altLang="en-US" sz="2400" b="1" dirty="0">
                  <a:latin typeface="Times New Roman" panose="02020603050405020304" pitchFamily="18" charset="0"/>
                </a:rPr>
                <a:t>与个体</a:t>
              </a:r>
              <a:r>
                <a:rPr lang="en-US" altLang="zh-CN" sz="2400" b="1" i="1" dirty="0">
                  <a:latin typeface="Times New Roman" panose="02020603050405020304" pitchFamily="18" charset="0"/>
                </a:rPr>
                <a:t>y</a:t>
              </a:r>
              <a:r>
                <a:rPr lang="zh-CN" altLang="en-US" sz="2400" b="1" dirty="0">
                  <a:latin typeface="Times New Roman" panose="02020603050405020304" pitchFamily="18" charset="0"/>
                </a:rPr>
                <a:t>，</a:t>
              </a:r>
              <a:r>
                <a:rPr lang="en-US" altLang="zh-CN" sz="2400" b="1" i="1" dirty="0">
                  <a:latin typeface="Times New Roman" panose="02020603050405020304" pitchFamily="18" charset="0"/>
                </a:rPr>
                <a:t>x</a:t>
              </a:r>
              <a:r>
                <a:rPr lang="zh-CN" altLang="en-US" sz="2400" b="1" dirty="0">
                  <a:latin typeface="Times New Roman" panose="02020603050405020304" pitchFamily="18" charset="0"/>
                </a:rPr>
                <a:t>与</a:t>
              </a:r>
              <a:r>
                <a:rPr lang="en-US" altLang="zh-CN" sz="2400" b="1" i="1" dirty="0">
                  <a:latin typeface="Times New Roman" panose="02020603050405020304" pitchFamily="18" charset="0"/>
                </a:rPr>
                <a:t>y</a:t>
              </a:r>
              <a:r>
                <a:rPr lang="zh-CN" altLang="en-US" sz="2400" b="1" dirty="0">
                  <a:latin typeface="Times New Roman" panose="02020603050405020304" pitchFamily="18" charset="0"/>
                </a:rPr>
                <a:t>是朋友。</a:t>
              </a:r>
            </a:p>
            <a:p>
              <a:pPr algn="just">
                <a:spcBef>
                  <a:spcPct val="100000"/>
                </a:spcBef>
                <a:buClr>
                  <a:schemeClr val="accent2"/>
                </a:buClr>
                <a:buFont typeface="Wingdings" panose="05000000000000000000" pitchFamily="2" charset="2"/>
                <a:buChar char="§"/>
              </a:pPr>
              <a:r>
                <a:rPr lang="zh-CN" altLang="en-US" sz="2400" b="1" dirty="0">
                  <a:latin typeface="Times New Roman" panose="02020603050405020304" pitchFamily="18" charset="0"/>
                </a:rPr>
                <a:t> </a:t>
              </a:r>
              <a:r>
                <a:rPr lang="en-US" altLang="zh-CN" sz="2400" b="1" dirty="0">
                  <a:latin typeface="Times New Roman" panose="02020603050405020304" pitchFamily="18" charset="0"/>
                </a:rPr>
                <a:t>(     </a:t>
              </a:r>
              <a:r>
                <a:rPr lang="en-US" altLang="zh-CN" sz="2400" b="1" i="1" dirty="0">
                  <a:latin typeface="Times New Roman" panose="02020603050405020304" pitchFamily="18" charset="0"/>
                </a:rPr>
                <a:t>x</a:t>
              </a:r>
              <a:r>
                <a:rPr lang="en-US" altLang="zh-CN" sz="2400" b="1" dirty="0">
                  <a:latin typeface="Times New Roman" panose="02020603050405020304" pitchFamily="18" charset="0"/>
                </a:rPr>
                <a:t>)(     </a:t>
              </a:r>
              <a:r>
                <a:rPr lang="en-US" altLang="zh-CN" sz="2400" b="1" i="1" dirty="0">
                  <a:latin typeface="Times New Roman" panose="02020603050405020304" pitchFamily="18" charset="0"/>
                </a:rPr>
                <a:t>y</a:t>
              </a:r>
              <a:r>
                <a:rPr lang="en-US" altLang="zh-CN" sz="2400" b="1" dirty="0">
                  <a:latin typeface="Times New Roman" panose="02020603050405020304" pitchFamily="18" charset="0"/>
                </a:rPr>
                <a:t>) </a:t>
              </a:r>
              <a:r>
                <a:rPr lang="en-US" altLang="zh-CN" sz="2400" b="1" i="1" dirty="0">
                  <a:latin typeface="Times New Roman" panose="02020603050405020304" pitchFamily="18" charset="0"/>
                </a:rPr>
                <a:t>F</a:t>
              </a:r>
              <a:r>
                <a:rPr lang="en-US" altLang="zh-CN" sz="2400" b="1" dirty="0">
                  <a:latin typeface="Times New Roman" panose="02020603050405020304" pitchFamily="18" charset="0"/>
                </a:rPr>
                <a:t>(</a:t>
              </a:r>
              <a:r>
                <a:rPr lang="en-US" altLang="zh-CN" sz="2400" b="1" i="1" dirty="0">
                  <a:latin typeface="Times New Roman" panose="02020603050405020304" pitchFamily="18" charset="0"/>
                </a:rPr>
                <a:t>x</a:t>
              </a:r>
              <a:r>
                <a:rPr lang="en-US" altLang="zh-CN" sz="2400" b="1" dirty="0">
                  <a:latin typeface="Times New Roman" panose="02020603050405020304" pitchFamily="18" charset="0"/>
                </a:rPr>
                <a:t>, </a:t>
              </a:r>
              <a:r>
                <a:rPr lang="en-US" altLang="zh-CN" sz="2400" b="1" i="1" dirty="0">
                  <a:latin typeface="Times New Roman" panose="02020603050405020304" pitchFamily="18" charset="0"/>
                </a:rPr>
                <a:t>y</a:t>
              </a:r>
              <a:r>
                <a:rPr lang="en-US" altLang="zh-CN" sz="2400" b="1" dirty="0">
                  <a:latin typeface="Times New Roman" panose="02020603050405020304" pitchFamily="18" charset="0"/>
                </a:rPr>
                <a:t>) </a:t>
              </a:r>
              <a:r>
                <a:rPr lang="zh-CN" altLang="en-US" sz="2400" b="1" dirty="0">
                  <a:latin typeface="Times New Roman" panose="02020603050405020304" pitchFamily="18" charset="0"/>
                </a:rPr>
                <a:t>表示对于个</a:t>
              </a:r>
              <a:r>
                <a:rPr lang="zh-CN" altLang="en-US" sz="2600" b="1" dirty="0">
                  <a:latin typeface="Times New Roman" panose="02020603050405020304" pitchFamily="18" charset="0"/>
                </a:rPr>
                <a:t>体域中的任何两个个体</a:t>
              </a:r>
              <a:r>
                <a:rPr lang="en-US" altLang="zh-CN" sz="2600" b="1" i="1" dirty="0">
                  <a:latin typeface="Times New Roman" panose="02020603050405020304" pitchFamily="18" charset="0"/>
                </a:rPr>
                <a:t>x</a:t>
              </a:r>
              <a:r>
                <a:rPr lang="zh-CN" altLang="en-US" sz="2600" b="1" dirty="0">
                  <a:latin typeface="Times New Roman" panose="02020603050405020304" pitchFamily="18" charset="0"/>
                </a:rPr>
                <a:t>和</a:t>
              </a:r>
              <a:r>
                <a:rPr lang="en-US" altLang="zh-CN" sz="2600" b="1" i="1" dirty="0">
                  <a:latin typeface="Times New Roman" panose="02020603050405020304" pitchFamily="18" charset="0"/>
                </a:rPr>
                <a:t>y</a:t>
              </a:r>
              <a:r>
                <a:rPr lang="zh-CN" altLang="en-US" sz="2600" b="1" dirty="0">
                  <a:latin typeface="Times New Roman" panose="02020603050405020304" pitchFamily="18" charset="0"/>
                </a:rPr>
                <a:t>，</a:t>
              </a:r>
              <a:r>
                <a:rPr lang="en-US" altLang="zh-CN" sz="2600" b="1" i="1" dirty="0">
                  <a:latin typeface="Times New Roman" panose="02020603050405020304" pitchFamily="18" charset="0"/>
                </a:rPr>
                <a:t>x</a:t>
              </a:r>
              <a:r>
                <a:rPr lang="zh-CN" altLang="en-US" sz="2600" b="1" dirty="0">
                  <a:latin typeface="Times New Roman" panose="02020603050405020304" pitchFamily="18" charset="0"/>
                </a:rPr>
                <a:t>与</a:t>
              </a:r>
              <a:r>
                <a:rPr lang="en-US" altLang="zh-CN" sz="2600" b="1" i="1" dirty="0">
                  <a:latin typeface="Times New Roman" panose="02020603050405020304" pitchFamily="18" charset="0"/>
                </a:rPr>
                <a:t>y</a:t>
              </a:r>
              <a:r>
                <a:rPr lang="zh-CN" altLang="en-US" sz="2600" b="1" dirty="0">
                  <a:latin typeface="Times New Roman" panose="02020603050405020304" pitchFamily="18" charset="0"/>
                </a:rPr>
                <a:t>都是朋友。</a:t>
              </a:r>
              <a:r>
                <a:rPr lang="zh-CN" altLang="en-US" sz="2600" dirty="0">
                  <a:latin typeface="Times New Roman" panose="02020603050405020304" pitchFamily="18" charset="0"/>
                </a:rPr>
                <a:t>      </a:t>
              </a:r>
            </a:p>
          </p:txBody>
        </p:sp>
        <p:graphicFrame>
          <p:nvGraphicFramePr>
            <p:cNvPr id="4098" name="Object 4"/>
            <p:cNvGraphicFramePr/>
            <p:nvPr>
              <p:extLst>
                <p:ext uri="{D42A27DB-BD31-4B8C-83A1-F6EECF244321}">
                  <p14:modId xmlns:p14="http://schemas.microsoft.com/office/powerpoint/2010/main" val="3810243312"/>
                </p:ext>
              </p:extLst>
            </p:nvPr>
          </p:nvGraphicFramePr>
          <p:xfrm>
            <a:off x="1917144" y="2568291"/>
            <a:ext cx="520700" cy="381000"/>
          </p:xfrm>
          <a:graphic>
            <a:graphicData uri="http://schemas.openxmlformats.org/presentationml/2006/ole">
              <mc:AlternateContent xmlns:mc="http://schemas.openxmlformats.org/markup-compatibility/2006">
                <mc:Choice xmlns:v="urn:schemas-microsoft-com:vml" Requires="v">
                  <p:oleObj spid="_x0000_s4338" r:id="rId3" imgW="152400" imgH="165100" progId="Equation.3">
                    <p:embed/>
                  </p:oleObj>
                </mc:Choice>
                <mc:Fallback>
                  <p:oleObj r:id="rId3" imgW="152400" imgH="165100" progId="Equation.3">
                    <p:embed/>
                    <p:pic>
                      <p:nvPicPr>
                        <p:cNvPr id="4098" name="Object 4"/>
                        <p:cNvPicPr/>
                        <p:nvPr/>
                      </p:nvPicPr>
                      <p:blipFill>
                        <a:blip r:embed="rId4"/>
                        <a:stretch>
                          <a:fillRect/>
                        </a:stretch>
                      </p:blipFill>
                      <p:spPr>
                        <a:xfrm>
                          <a:off x="1917144" y="2568291"/>
                          <a:ext cx="520700" cy="381000"/>
                        </a:xfrm>
                        <a:prstGeom prst="rect">
                          <a:avLst/>
                        </a:prstGeom>
                        <a:noFill/>
                        <a:ln w="38100">
                          <a:noFill/>
                          <a:miter/>
                        </a:ln>
                      </p:spPr>
                    </p:pic>
                  </p:oleObj>
                </mc:Fallback>
              </mc:AlternateContent>
            </a:graphicData>
          </a:graphic>
        </p:graphicFrame>
        <p:graphicFrame>
          <p:nvGraphicFramePr>
            <p:cNvPr id="4099" name="Object 7"/>
            <p:cNvGraphicFramePr/>
            <p:nvPr>
              <p:extLst>
                <p:ext uri="{D42A27DB-BD31-4B8C-83A1-F6EECF244321}">
                  <p14:modId xmlns:p14="http://schemas.microsoft.com/office/powerpoint/2010/main" val="3916312626"/>
                </p:ext>
              </p:extLst>
            </p:nvPr>
          </p:nvGraphicFramePr>
          <p:xfrm>
            <a:off x="1204754" y="1816722"/>
            <a:ext cx="504825" cy="398462"/>
          </p:xfrm>
          <a:graphic>
            <a:graphicData uri="http://schemas.openxmlformats.org/presentationml/2006/ole">
              <mc:AlternateContent xmlns:mc="http://schemas.openxmlformats.org/markup-compatibility/2006">
                <mc:Choice xmlns:v="urn:schemas-microsoft-com:vml" Requires="v">
                  <p:oleObj spid="_x0000_s4339" r:id="rId5" imgW="152400" imgH="165100" progId="Equation.3">
                    <p:embed/>
                  </p:oleObj>
                </mc:Choice>
                <mc:Fallback>
                  <p:oleObj r:id="rId5" imgW="152400" imgH="165100" progId="Equation.3">
                    <p:embed/>
                    <p:pic>
                      <p:nvPicPr>
                        <p:cNvPr id="4099" name="Object 7"/>
                        <p:cNvPicPr/>
                        <p:nvPr/>
                      </p:nvPicPr>
                      <p:blipFill>
                        <a:blip r:embed="rId6"/>
                        <a:stretch>
                          <a:fillRect/>
                        </a:stretch>
                      </p:blipFill>
                      <p:spPr>
                        <a:xfrm>
                          <a:off x="1204754" y="1816722"/>
                          <a:ext cx="504825" cy="398462"/>
                        </a:xfrm>
                        <a:prstGeom prst="rect">
                          <a:avLst/>
                        </a:prstGeom>
                        <a:noFill/>
                        <a:ln w="38100">
                          <a:noFill/>
                          <a:miter/>
                        </a:ln>
                      </p:spPr>
                    </p:pic>
                  </p:oleObj>
                </mc:Fallback>
              </mc:AlternateContent>
            </a:graphicData>
          </a:graphic>
        </p:graphicFrame>
        <p:graphicFrame>
          <p:nvGraphicFramePr>
            <p:cNvPr id="4100" name="Object 15"/>
            <p:cNvGraphicFramePr/>
            <p:nvPr>
              <p:extLst>
                <p:ext uri="{D42A27DB-BD31-4B8C-83A1-F6EECF244321}">
                  <p14:modId xmlns:p14="http://schemas.microsoft.com/office/powerpoint/2010/main" val="863102443"/>
                </p:ext>
              </p:extLst>
            </p:nvPr>
          </p:nvGraphicFramePr>
          <p:xfrm>
            <a:off x="1809428" y="1857490"/>
            <a:ext cx="287337" cy="339725"/>
          </p:xfrm>
          <a:graphic>
            <a:graphicData uri="http://schemas.openxmlformats.org/presentationml/2006/ole">
              <mc:AlternateContent xmlns:mc="http://schemas.openxmlformats.org/markup-compatibility/2006">
                <mc:Choice xmlns:v="urn:schemas-microsoft-com:vml" Requires="v">
                  <p:oleObj spid="_x0000_s4340" r:id="rId7" imgW="127000" imgH="152400" progId="Equation.DSMT4">
                    <p:embed/>
                  </p:oleObj>
                </mc:Choice>
                <mc:Fallback>
                  <p:oleObj r:id="rId7" imgW="127000" imgH="152400" progId="Equation.DSMT4">
                    <p:embed/>
                    <p:pic>
                      <p:nvPicPr>
                        <p:cNvPr id="4100" name="Object 15"/>
                        <p:cNvPicPr/>
                        <p:nvPr/>
                      </p:nvPicPr>
                      <p:blipFill>
                        <a:blip r:embed="rId8"/>
                        <a:stretch>
                          <a:fillRect/>
                        </a:stretch>
                      </p:blipFill>
                      <p:spPr>
                        <a:xfrm>
                          <a:off x="1809428" y="1857490"/>
                          <a:ext cx="287337" cy="339725"/>
                        </a:xfrm>
                        <a:prstGeom prst="rect">
                          <a:avLst/>
                        </a:prstGeom>
                        <a:noFill/>
                        <a:ln w="38100">
                          <a:noFill/>
                          <a:miter/>
                        </a:ln>
                      </p:spPr>
                    </p:pic>
                  </p:oleObj>
                </mc:Fallback>
              </mc:AlternateContent>
            </a:graphicData>
          </a:graphic>
        </p:graphicFrame>
        <p:graphicFrame>
          <p:nvGraphicFramePr>
            <p:cNvPr id="4101" name="Object 17"/>
            <p:cNvGraphicFramePr/>
            <p:nvPr>
              <p:extLst>
                <p:ext uri="{D42A27DB-BD31-4B8C-83A1-F6EECF244321}">
                  <p14:modId xmlns:p14="http://schemas.microsoft.com/office/powerpoint/2010/main" val="780071858"/>
                </p:ext>
              </p:extLst>
            </p:nvPr>
          </p:nvGraphicFramePr>
          <p:xfrm>
            <a:off x="1311355" y="2568291"/>
            <a:ext cx="291624" cy="322028"/>
          </p:xfrm>
          <a:graphic>
            <a:graphicData uri="http://schemas.openxmlformats.org/presentationml/2006/ole">
              <mc:AlternateContent xmlns:mc="http://schemas.openxmlformats.org/markup-compatibility/2006">
                <mc:Choice xmlns:v="urn:schemas-microsoft-com:vml" Requires="v">
                  <p:oleObj spid="_x0000_s4341" r:id="rId9" imgW="127000" imgH="152400" progId="Equation.DSMT4">
                    <p:embed/>
                  </p:oleObj>
                </mc:Choice>
                <mc:Fallback>
                  <p:oleObj r:id="rId9" imgW="127000" imgH="152400" progId="Equation.DSMT4">
                    <p:embed/>
                    <p:pic>
                      <p:nvPicPr>
                        <p:cNvPr id="4101" name="Object 17"/>
                        <p:cNvPicPr/>
                        <p:nvPr/>
                      </p:nvPicPr>
                      <p:blipFill>
                        <a:blip r:embed="rId8"/>
                        <a:stretch>
                          <a:fillRect/>
                        </a:stretch>
                      </p:blipFill>
                      <p:spPr>
                        <a:xfrm>
                          <a:off x="1311355" y="2568291"/>
                          <a:ext cx="291624" cy="322028"/>
                        </a:xfrm>
                        <a:prstGeom prst="rect">
                          <a:avLst/>
                        </a:prstGeom>
                        <a:noFill/>
                        <a:ln w="38100">
                          <a:noFill/>
                          <a:miter/>
                        </a:ln>
                      </p:spPr>
                    </p:pic>
                  </p:oleObj>
                </mc:Fallback>
              </mc:AlternateContent>
            </a:graphicData>
          </a:graphic>
        </p:graphicFrame>
        <p:graphicFrame>
          <p:nvGraphicFramePr>
            <p:cNvPr id="4102" name="Object 18"/>
            <p:cNvGraphicFramePr/>
            <p:nvPr>
              <p:extLst>
                <p:ext uri="{D42A27DB-BD31-4B8C-83A1-F6EECF244321}">
                  <p14:modId xmlns:p14="http://schemas.microsoft.com/office/powerpoint/2010/main" val="2245862019"/>
                </p:ext>
              </p:extLst>
            </p:nvPr>
          </p:nvGraphicFramePr>
          <p:xfrm>
            <a:off x="1330203" y="3310566"/>
            <a:ext cx="287338" cy="339725"/>
          </p:xfrm>
          <a:graphic>
            <a:graphicData uri="http://schemas.openxmlformats.org/presentationml/2006/ole">
              <mc:AlternateContent xmlns:mc="http://schemas.openxmlformats.org/markup-compatibility/2006">
                <mc:Choice xmlns:v="urn:schemas-microsoft-com:vml" Requires="v">
                  <p:oleObj spid="_x0000_s4342" r:id="rId10" imgW="127000" imgH="152400" progId="Equation.DSMT4">
                    <p:embed/>
                  </p:oleObj>
                </mc:Choice>
                <mc:Fallback>
                  <p:oleObj r:id="rId10" imgW="127000" imgH="152400" progId="Equation.DSMT4">
                    <p:embed/>
                    <p:pic>
                      <p:nvPicPr>
                        <p:cNvPr id="4102" name="Object 18"/>
                        <p:cNvPicPr/>
                        <p:nvPr/>
                      </p:nvPicPr>
                      <p:blipFill>
                        <a:blip r:embed="rId8"/>
                        <a:stretch>
                          <a:fillRect/>
                        </a:stretch>
                      </p:blipFill>
                      <p:spPr>
                        <a:xfrm>
                          <a:off x="1330203" y="3310566"/>
                          <a:ext cx="287338" cy="339725"/>
                        </a:xfrm>
                        <a:prstGeom prst="rect">
                          <a:avLst/>
                        </a:prstGeom>
                        <a:noFill/>
                        <a:ln w="38100">
                          <a:noFill/>
                          <a:miter/>
                        </a:ln>
                      </p:spPr>
                    </p:pic>
                  </p:oleObj>
                </mc:Fallback>
              </mc:AlternateContent>
            </a:graphicData>
          </a:graphic>
        </p:graphicFrame>
        <p:graphicFrame>
          <p:nvGraphicFramePr>
            <p:cNvPr id="4103" name="Object 19"/>
            <p:cNvGraphicFramePr/>
            <p:nvPr>
              <p:extLst>
                <p:ext uri="{D42A27DB-BD31-4B8C-83A1-F6EECF244321}">
                  <p14:modId xmlns:p14="http://schemas.microsoft.com/office/powerpoint/2010/main" val="2167934268"/>
                </p:ext>
              </p:extLst>
            </p:nvPr>
          </p:nvGraphicFramePr>
          <p:xfrm>
            <a:off x="1972785" y="3342150"/>
            <a:ext cx="287337" cy="339725"/>
          </p:xfrm>
          <a:graphic>
            <a:graphicData uri="http://schemas.openxmlformats.org/presentationml/2006/ole">
              <mc:AlternateContent xmlns:mc="http://schemas.openxmlformats.org/markup-compatibility/2006">
                <mc:Choice xmlns:v="urn:schemas-microsoft-com:vml" Requires="v">
                  <p:oleObj spid="_x0000_s4343" r:id="rId11" imgW="127000" imgH="152400" progId="Equation.DSMT4">
                    <p:embed/>
                  </p:oleObj>
                </mc:Choice>
                <mc:Fallback>
                  <p:oleObj r:id="rId11" imgW="127000" imgH="152400" progId="Equation.DSMT4">
                    <p:embed/>
                    <p:pic>
                      <p:nvPicPr>
                        <p:cNvPr id="4103" name="Object 19"/>
                        <p:cNvPicPr/>
                        <p:nvPr/>
                      </p:nvPicPr>
                      <p:blipFill>
                        <a:blip r:embed="rId8"/>
                        <a:stretch>
                          <a:fillRect/>
                        </a:stretch>
                      </p:blipFill>
                      <p:spPr>
                        <a:xfrm>
                          <a:off x="1972785" y="3342150"/>
                          <a:ext cx="287337" cy="339725"/>
                        </a:xfrm>
                        <a:prstGeom prst="rect">
                          <a:avLst/>
                        </a:prstGeom>
                        <a:noFill/>
                        <a:ln w="38100">
                          <a:noFill/>
                          <a:miter/>
                        </a:ln>
                      </p:spPr>
                    </p:pic>
                  </p:oleObj>
                </mc:Fallback>
              </mc:AlternateContent>
            </a:graphicData>
          </a:graphic>
        </p:graphicFrame>
        <p:graphicFrame>
          <p:nvGraphicFramePr>
            <p:cNvPr id="4104" name="Object 20"/>
            <p:cNvGraphicFramePr/>
            <p:nvPr>
              <p:extLst>
                <p:ext uri="{D42A27DB-BD31-4B8C-83A1-F6EECF244321}">
                  <p14:modId xmlns:p14="http://schemas.microsoft.com/office/powerpoint/2010/main" val="1223851903"/>
                </p:ext>
              </p:extLst>
            </p:nvPr>
          </p:nvGraphicFramePr>
          <p:xfrm>
            <a:off x="1255905" y="4076098"/>
            <a:ext cx="504825" cy="398463"/>
          </p:xfrm>
          <a:graphic>
            <a:graphicData uri="http://schemas.openxmlformats.org/presentationml/2006/ole">
              <mc:AlternateContent xmlns:mc="http://schemas.openxmlformats.org/markup-compatibility/2006">
                <mc:Choice xmlns:v="urn:schemas-microsoft-com:vml" Requires="v">
                  <p:oleObj spid="_x0000_s4344" r:id="rId12" imgW="152400" imgH="165100" progId="Equation.3">
                    <p:embed/>
                  </p:oleObj>
                </mc:Choice>
                <mc:Fallback>
                  <p:oleObj r:id="rId12" imgW="152400" imgH="165100" progId="Equation.3">
                    <p:embed/>
                    <p:pic>
                      <p:nvPicPr>
                        <p:cNvPr id="4104" name="Object 20"/>
                        <p:cNvPicPr/>
                        <p:nvPr/>
                      </p:nvPicPr>
                      <p:blipFill>
                        <a:blip r:embed="rId6"/>
                        <a:stretch>
                          <a:fillRect/>
                        </a:stretch>
                      </p:blipFill>
                      <p:spPr>
                        <a:xfrm>
                          <a:off x="1255905" y="4076098"/>
                          <a:ext cx="504825" cy="398463"/>
                        </a:xfrm>
                        <a:prstGeom prst="rect">
                          <a:avLst/>
                        </a:prstGeom>
                        <a:noFill/>
                        <a:ln w="38100">
                          <a:noFill/>
                          <a:miter/>
                        </a:ln>
                      </p:spPr>
                    </p:pic>
                  </p:oleObj>
                </mc:Fallback>
              </mc:AlternateContent>
            </a:graphicData>
          </a:graphic>
        </p:graphicFrame>
        <p:graphicFrame>
          <p:nvGraphicFramePr>
            <p:cNvPr id="4105" name="Object 21"/>
            <p:cNvGraphicFramePr/>
            <p:nvPr>
              <p:extLst>
                <p:ext uri="{D42A27DB-BD31-4B8C-83A1-F6EECF244321}">
                  <p14:modId xmlns:p14="http://schemas.microsoft.com/office/powerpoint/2010/main" val="571993575"/>
                </p:ext>
              </p:extLst>
            </p:nvPr>
          </p:nvGraphicFramePr>
          <p:xfrm>
            <a:off x="2041203" y="4050630"/>
            <a:ext cx="504825" cy="398462"/>
          </p:xfrm>
          <a:graphic>
            <a:graphicData uri="http://schemas.openxmlformats.org/presentationml/2006/ole">
              <mc:AlternateContent xmlns:mc="http://schemas.openxmlformats.org/markup-compatibility/2006">
                <mc:Choice xmlns:v="urn:schemas-microsoft-com:vml" Requires="v">
                  <p:oleObj spid="_x0000_s4345" r:id="rId13" imgW="152400" imgH="165100" progId="Equation.3">
                    <p:embed/>
                  </p:oleObj>
                </mc:Choice>
                <mc:Fallback>
                  <p:oleObj r:id="rId13" imgW="152400" imgH="165100" progId="Equation.3">
                    <p:embed/>
                    <p:pic>
                      <p:nvPicPr>
                        <p:cNvPr id="4105" name="Object 21"/>
                        <p:cNvPicPr/>
                        <p:nvPr/>
                      </p:nvPicPr>
                      <p:blipFill>
                        <a:blip r:embed="rId6"/>
                        <a:stretch>
                          <a:fillRect/>
                        </a:stretch>
                      </p:blipFill>
                      <p:spPr>
                        <a:xfrm>
                          <a:off x="2041203" y="4050630"/>
                          <a:ext cx="504825" cy="398462"/>
                        </a:xfrm>
                        <a:prstGeom prst="rect">
                          <a:avLst/>
                        </a:prstGeom>
                        <a:noFill/>
                        <a:ln w="38100">
                          <a:noFill/>
                          <a:miter/>
                        </a:ln>
                      </p:spPr>
                    </p:pic>
                  </p:oleObj>
                </mc:Fallback>
              </mc:AlternateContent>
            </a:graphicData>
          </a:graphic>
        </p:graphicFrame>
      </p:grpSp>
      <p:sp>
        <p:nvSpPr>
          <p:cNvPr id="17" name="Rectangle 2"/>
          <p:cNvSpPr>
            <a:spLocks noGrp="1"/>
          </p:cNvSpPr>
          <p:nvPr>
            <p:ph type="title"/>
          </p:nvPr>
        </p:nvSpPr>
        <p:spPr>
          <a:ln/>
        </p:spPr>
        <p:txBody>
          <a:bodyPr vert="horz" wrap="square" lIns="91440" tIns="45720" rIns="91440" bIns="45720" anchor="b"/>
          <a:lstStyle/>
          <a:p>
            <a:pPr eaLnBrk="1" hangingPunct="1"/>
            <a:r>
              <a:rPr lang="en-US" altLang="zh-CN" dirty="0" smtClean="0">
                <a:latin typeface="Times New Roman" panose="02020603050405020304" pitchFamily="18" charset="0"/>
              </a:rPr>
              <a:t>3.1.3  </a:t>
            </a:r>
            <a:r>
              <a:rPr lang="zh-CN" altLang="en-US" dirty="0">
                <a:latin typeface="Times New Roman" panose="02020603050405020304" pitchFamily="18" charset="0"/>
              </a:rPr>
              <a:t>谓词公式</a:t>
            </a:r>
          </a:p>
        </p:txBody>
      </p:sp>
    </p:spTree>
    <p:extLst>
      <p:ext uri="{BB962C8B-B14F-4D97-AF65-F5344CB8AC3E}">
        <p14:creationId xmlns:p14="http://schemas.microsoft.com/office/powerpoint/2010/main" val="7819372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6" name="Rectangle 1026"/>
          <p:cNvSpPr>
            <a:spLocks noGrp="1" noChangeArrowheads="1"/>
          </p:cNvSpPr>
          <p:nvPr>
            <p:ph type="title"/>
          </p:nvPr>
        </p:nvSpPr>
        <p:spPr/>
        <p:txBody>
          <a:bodyPr/>
          <a:lstStyle/>
          <a:p>
            <a:pPr eaLnBrk="1" hangingPunct="1"/>
            <a:endParaRPr lang="zh-CN" altLang="zh-CN" smtClean="0"/>
          </a:p>
        </p:txBody>
      </p:sp>
      <p:sp>
        <p:nvSpPr>
          <p:cNvPr id="95237" name="Rectangle 1027"/>
          <p:cNvSpPr>
            <a:spLocks noGrp="1" noChangeArrowheads="1"/>
          </p:cNvSpPr>
          <p:nvPr>
            <p:ph idx="1"/>
          </p:nvPr>
        </p:nvSpPr>
        <p:spPr/>
        <p:txBody>
          <a:bodyPr/>
          <a:lstStyle/>
          <a:p>
            <a:pPr eaLnBrk="1" hangingPunct="1">
              <a:buFont typeface="Wingdings" panose="05000000000000000000" pitchFamily="2" charset="2"/>
              <a:buNone/>
            </a:pPr>
            <a:r>
              <a:rPr lang="zh-CN" altLang="en-US" sz="2400"/>
              <a:t>事实</a:t>
            </a:r>
            <a:r>
              <a:rPr lang="en-US" altLang="zh-CN" sz="2400"/>
              <a:t>:G</a:t>
            </a:r>
            <a:r>
              <a:rPr lang="en-US" altLang="zh-CN" sz="2400">
                <a:sym typeface="Wingdings" panose="05000000000000000000" pitchFamily="2" charset="2"/>
              </a:rPr>
              <a:t>(E,0)</a:t>
            </a:r>
            <a:r>
              <a:rPr lang="en-US" altLang="zh-CN" smtClean="0"/>
              <a:t> </a:t>
            </a:r>
            <a:r>
              <a:rPr lang="en-US" altLang="zh-CN" smtClean="0">
                <a:sym typeface="Symbol" panose="05050102010706020507" pitchFamily="18" charset="2"/>
              </a:rPr>
              <a:t>G</a:t>
            </a:r>
            <a:r>
              <a:rPr lang="en-US" altLang="zh-CN" sz="2400">
                <a:sym typeface="Wingdings" panose="05000000000000000000" pitchFamily="2" charset="2"/>
              </a:rPr>
              <a:t>(B,0)</a:t>
            </a:r>
            <a:r>
              <a:rPr lang="en-US" altLang="zh-CN" smtClean="0"/>
              <a:t> </a:t>
            </a:r>
            <a:r>
              <a:rPr lang="en-US" altLang="zh-CN" smtClean="0">
                <a:sym typeface="Symbol" panose="05050102010706020507" pitchFamily="18" charset="2"/>
              </a:rPr>
              <a:t>G</a:t>
            </a:r>
            <a:r>
              <a:rPr lang="en-US" altLang="zh-CN" sz="2400">
                <a:sym typeface="Wingdings" panose="05000000000000000000" pitchFamily="2" charset="2"/>
              </a:rPr>
              <a:t>(A,0</a:t>
            </a:r>
            <a:r>
              <a:rPr lang="en-US" altLang="zh-CN" sz="2400" b="1">
                <a:sym typeface="Wingdings" panose="05000000000000000000" pitchFamily="2" charset="2"/>
              </a:rPr>
              <a:t>)</a:t>
            </a:r>
            <a:r>
              <a:rPr lang="en-US" altLang="zh-CN" smtClean="0"/>
              <a:t> </a:t>
            </a:r>
            <a:r>
              <a:rPr lang="en-US" altLang="zh-CN" smtClean="0">
                <a:sym typeface="Symbol" panose="05050102010706020507" pitchFamily="18" charset="2"/>
              </a:rPr>
              <a:t>G</a:t>
            </a:r>
            <a:r>
              <a:rPr lang="en-US" altLang="zh-CN" sz="2400" b="1">
                <a:sym typeface="Wingdings" panose="05000000000000000000" pitchFamily="2" charset="2"/>
              </a:rPr>
              <a:t>(</a:t>
            </a:r>
            <a:r>
              <a:rPr lang="en-US" altLang="zh-CN" sz="2400">
                <a:sym typeface="Wingdings" panose="05000000000000000000" pitchFamily="2" charset="2"/>
              </a:rPr>
              <a:t>C,0</a:t>
            </a:r>
            <a:r>
              <a:rPr lang="en-US" altLang="zh-CN" sz="2400" b="1">
                <a:sym typeface="Wingdings" panose="05000000000000000000" pitchFamily="2" charset="2"/>
              </a:rPr>
              <a:t>)</a:t>
            </a:r>
            <a:r>
              <a:rPr lang="en-US" altLang="zh-CN" smtClean="0"/>
              <a:t> </a:t>
            </a:r>
            <a:r>
              <a:rPr lang="en-US" altLang="zh-CN" smtClean="0">
                <a:sym typeface="Symbol" panose="05050102010706020507" pitchFamily="18" charset="2"/>
              </a:rPr>
              <a:t>G</a:t>
            </a:r>
            <a:r>
              <a:rPr lang="en-US" altLang="zh-CN" sz="2400" b="1">
                <a:sym typeface="Wingdings" panose="05000000000000000000" pitchFamily="2" charset="2"/>
              </a:rPr>
              <a:t>(</a:t>
            </a:r>
            <a:r>
              <a:rPr lang="en-US" altLang="zh-CN" sz="2400">
                <a:sym typeface="Wingdings" panose="05000000000000000000" pitchFamily="2" charset="2"/>
              </a:rPr>
              <a:t>C,E)</a:t>
            </a:r>
          </a:p>
          <a:p>
            <a:pPr eaLnBrk="1" hangingPunct="1">
              <a:buFont typeface="Wingdings" panose="05000000000000000000" pitchFamily="2" charset="2"/>
              <a:buNone/>
            </a:pPr>
            <a:r>
              <a:rPr lang="en-US" altLang="zh-CN" sz="2400">
                <a:sym typeface="Wingdings" panose="05000000000000000000" pitchFamily="2" charset="2"/>
              </a:rPr>
              <a:t>B</a:t>
            </a:r>
            <a:r>
              <a:rPr lang="zh-CN" altLang="en-US" sz="2400">
                <a:sym typeface="Wingdings" panose="05000000000000000000" pitchFamily="2" charset="2"/>
              </a:rPr>
              <a:t>规则</a:t>
            </a:r>
            <a:r>
              <a:rPr lang="en-US" altLang="zh-CN" sz="2400">
                <a:sym typeface="Wingdings" panose="05000000000000000000" pitchFamily="2" charset="2"/>
              </a:rPr>
              <a:t>:</a:t>
            </a:r>
          </a:p>
          <a:p>
            <a:pPr eaLnBrk="1" hangingPunct="1">
              <a:buFont typeface="Wingdings" panose="05000000000000000000" pitchFamily="2" charset="2"/>
              <a:buNone/>
            </a:pPr>
            <a:r>
              <a:rPr lang="en-US" altLang="zh-CN" sz="2400">
                <a:sym typeface="Wingdings" panose="05000000000000000000" pitchFamily="2" charset="2"/>
              </a:rPr>
              <a:t>R</a:t>
            </a:r>
            <a:r>
              <a:rPr lang="en-US" altLang="zh-CN" sz="2400" baseline="-25000">
                <a:sym typeface="Wingdings" panose="05000000000000000000" pitchFamily="2" charset="2"/>
              </a:rPr>
              <a:t>1</a:t>
            </a:r>
            <a:r>
              <a:rPr lang="en-US" altLang="zh-CN" sz="2400">
                <a:sym typeface="Wingdings" panose="05000000000000000000" pitchFamily="2" charset="2"/>
              </a:rPr>
              <a:t>:</a:t>
            </a:r>
            <a:r>
              <a:rPr lang="en-US" altLang="zh-CN" sz="2400"/>
              <a:t>G</a:t>
            </a:r>
            <a:r>
              <a:rPr lang="en-US" altLang="zh-CN" sz="2400">
                <a:sym typeface="Wingdings" panose="05000000000000000000" pitchFamily="2" charset="2"/>
              </a:rPr>
              <a:t> (x,0) </a:t>
            </a:r>
            <a:r>
              <a:rPr lang="en-US" altLang="zh-CN" smtClean="0">
                <a:sym typeface="Symbol" panose="05050102010706020507" pitchFamily="18" charset="2"/>
              </a:rPr>
              <a:t></a:t>
            </a:r>
            <a:r>
              <a:rPr lang="en-US" altLang="zh-CN" sz="2400"/>
              <a:t>G</a:t>
            </a:r>
            <a:r>
              <a:rPr lang="en-US" altLang="zh-CN" smtClean="0">
                <a:sym typeface="Symbol" panose="05050102010706020507" pitchFamily="18" charset="2"/>
              </a:rPr>
              <a:t> </a:t>
            </a:r>
            <a:r>
              <a:rPr lang="en-US" altLang="zh-CN" sz="2400">
                <a:sym typeface="Wingdings" panose="05000000000000000000" pitchFamily="2" charset="2"/>
              </a:rPr>
              <a:t>(y,z)</a:t>
            </a:r>
            <a:r>
              <a:rPr lang="en-US" altLang="zh-CN" sz="2400">
                <a:cs typeface="Times New Roman" panose="02020603050405020304" pitchFamily="18" charset="0"/>
                <a:sym typeface="Wingdings" panose="05000000000000000000" pitchFamily="2" charset="2"/>
              </a:rPr>
              <a:t>→G</a:t>
            </a:r>
            <a:r>
              <a:rPr lang="en-US" altLang="zh-CN" sz="2400">
                <a:sym typeface="Wingdings" panose="05000000000000000000" pitchFamily="2" charset="2"/>
              </a:rPr>
              <a:t>(plus(x,y),z)</a:t>
            </a:r>
          </a:p>
          <a:p>
            <a:pPr eaLnBrk="1" hangingPunct="1">
              <a:buFont typeface="Wingdings" panose="05000000000000000000" pitchFamily="2" charset="2"/>
              <a:buNone/>
            </a:pPr>
            <a:r>
              <a:rPr lang="en-US" altLang="zh-CN" sz="2400">
                <a:sym typeface="Wingdings" panose="05000000000000000000" pitchFamily="2" charset="2"/>
              </a:rPr>
              <a:t>R</a:t>
            </a:r>
            <a:r>
              <a:rPr lang="en-US" altLang="zh-CN" sz="2400" baseline="-25000">
                <a:sym typeface="Wingdings" panose="05000000000000000000" pitchFamily="2" charset="2"/>
              </a:rPr>
              <a:t>2</a:t>
            </a:r>
            <a:r>
              <a:rPr lang="en-US" altLang="zh-CN" sz="2400">
                <a:sym typeface="Wingdings" panose="05000000000000000000" pitchFamily="2" charset="2"/>
              </a:rPr>
              <a:t>: G(x,0) </a:t>
            </a:r>
            <a:r>
              <a:rPr lang="en-US" altLang="zh-CN" smtClean="0">
                <a:sym typeface="Symbol" panose="05050102010706020507" pitchFamily="18" charset="2"/>
              </a:rPr>
              <a:t>G</a:t>
            </a:r>
            <a:r>
              <a:rPr lang="en-US" altLang="zh-CN" sz="2400">
                <a:sym typeface="Wingdings" panose="05000000000000000000" pitchFamily="2" charset="2"/>
              </a:rPr>
              <a:t>(y,z)</a:t>
            </a:r>
            <a:r>
              <a:rPr lang="en-US" altLang="zh-CN" sz="2400">
                <a:cs typeface="Times New Roman" panose="02020603050405020304" pitchFamily="18" charset="0"/>
                <a:sym typeface="Wingdings" panose="05000000000000000000" pitchFamily="2" charset="2"/>
              </a:rPr>
              <a:t>→G</a:t>
            </a:r>
            <a:r>
              <a:rPr lang="en-US" altLang="zh-CN" sz="2400">
                <a:sym typeface="Wingdings" panose="05000000000000000000" pitchFamily="2" charset="2"/>
              </a:rPr>
              <a:t>(times(x,y),times(x,z))</a:t>
            </a:r>
          </a:p>
          <a:p>
            <a:pPr eaLnBrk="1" hangingPunct="1">
              <a:buFont typeface="Wingdings" panose="05000000000000000000" pitchFamily="2" charset="2"/>
              <a:buNone/>
            </a:pPr>
            <a:r>
              <a:rPr lang="en-US" altLang="zh-CN" sz="2400">
                <a:sym typeface="Wingdings" panose="05000000000000000000" pitchFamily="2" charset="2"/>
              </a:rPr>
              <a:t>R</a:t>
            </a:r>
            <a:r>
              <a:rPr lang="en-US" altLang="zh-CN" sz="2400" baseline="-25000">
                <a:sym typeface="Wingdings" panose="05000000000000000000" pitchFamily="2" charset="2"/>
              </a:rPr>
              <a:t>3</a:t>
            </a:r>
            <a:r>
              <a:rPr lang="en-US" altLang="zh-CN" sz="2400">
                <a:sym typeface="Wingdings" panose="05000000000000000000" pitchFamily="2" charset="2"/>
              </a:rPr>
              <a:t>: G(x,times(w,y)) </a:t>
            </a:r>
            <a:r>
              <a:rPr lang="en-US" altLang="zh-CN" smtClean="0">
                <a:sym typeface="Symbol" panose="05050102010706020507" pitchFamily="18" charset="2"/>
              </a:rPr>
              <a:t>G</a:t>
            </a:r>
            <a:r>
              <a:rPr lang="en-US" altLang="zh-CN" sz="2400">
                <a:sym typeface="Wingdings" panose="05000000000000000000" pitchFamily="2" charset="2"/>
              </a:rPr>
              <a:t>(y,0)</a:t>
            </a:r>
            <a:r>
              <a:rPr lang="en-US" altLang="zh-CN" sz="2400">
                <a:cs typeface="Times New Roman" panose="02020603050405020304" pitchFamily="18" charset="0"/>
                <a:sym typeface="Wingdings" panose="05000000000000000000" pitchFamily="2" charset="2"/>
              </a:rPr>
              <a:t>→G</a:t>
            </a:r>
            <a:r>
              <a:rPr lang="en-US" altLang="zh-CN" sz="2400">
                <a:sym typeface="Wingdings" panose="05000000000000000000" pitchFamily="2" charset="2"/>
              </a:rPr>
              <a:t>(divides(x,y),w)</a:t>
            </a:r>
          </a:p>
          <a:p>
            <a:pPr eaLnBrk="1" hangingPunct="1">
              <a:buFont typeface="Wingdings" panose="05000000000000000000" pitchFamily="2" charset="2"/>
              <a:buNone/>
            </a:pPr>
            <a:r>
              <a:rPr lang="zh-CN" altLang="en-US" sz="2400">
                <a:sym typeface="Wingdings" panose="05000000000000000000" pitchFamily="2" charset="2"/>
              </a:rPr>
              <a:t>目标公式：</a:t>
            </a:r>
            <a:r>
              <a:rPr lang="en-US" altLang="zh-CN" sz="2400">
                <a:sym typeface="Wingdings" panose="05000000000000000000" pitchFamily="2" charset="2"/>
              </a:rPr>
              <a:t>G(divides(times(B,plus(A,C)),E),B)</a:t>
            </a:r>
          </a:p>
          <a:p>
            <a:pPr eaLnBrk="1" hangingPunct="1">
              <a:buFont typeface="Wingdings" panose="05000000000000000000" pitchFamily="2" charset="2"/>
              <a:buNone/>
            </a:pPr>
            <a:endParaRPr lang="en-US" altLang="zh-CN" smtClean="0"/>
          </a:p>
        </p:txBody>
      </p:sp>
      <p:sp>
        <p:nvSpPr>
          <p:cNvPr id="4" name="日期占位符 3"/>
          <p:cNvSpPr>
            <a:spLocks noGrp="1"/>
          </p:cNvSpPr>
          <p:nvPr>
            <p:ph type="dt" sz="half" idx="10"/>
          </p:nvPr>
        </p:nvSpPr>
        <p:spPr/>
        <p:txBody>
          <a:bodyPr/>
          <a:lstStyle/>
          <a:p>
            <a:pPr>
              <a:defRPr/>
            </a:pPr>
            <a:fld id="{AE55560A-F603-4546-886B-68234F781BBC}" type="datetime1">
              <a:rPr lang="zh-CN" altLang="en-US"/>
              <a:pPr>
                <a:defRPr/>
              </a:pPr>
              <a:t>2019/9/18</a:t>
            </a:fld>
            <a:endParaRPr lang="en-US" altLang="zh-CN"/>
          </a:p>
        </p:txBody>
      </p:sp>
      <p:sp>
        <p:nvSpPr>
          <p:cNvPr id="95235"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174436C4-A831-4075-ABE8-4CBDA53ECFB3}" type="slidenum">
              <a:rPr kumimoji="0" lang="en-US" altLang="zh-CN" sz="1400">
                <a:latin typeface="Tahoma" panose="020B0604030504040204" pitchFamily="34" charset="0"/>
                <a:ea typeface="宋体" panose="02010600030101010101" pitchFamily="2" charset="-122"/>
              </a:rPr>
              <a:pPr>
                <a:spcBef>
                  <a:spcPct val="0"/>
                </a:spcBef>
                <a:buClrTx/>
                <a:buSzTx/>
                <a:buFontTx/>
                <a:buNone/>
              </a:pPr>
              <a:t>110</a:t>
            </a:fld>
            <a:endParaRPr kumimoji="0" lang="en-US" altLang="zh-CN" sz="1400">
              <a:latin typeface="Tahoma" panose="020B060403050404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日期占位符 1"/>
          <p:cNvSpPr>
            <a:spLocks noGrp="1"/>
          </p:cNvSpPr>
          <p:nvPr>
            <p:ph type="dt" sz="half" idx="10"/>
          </p:nvPr>
        </p:nvSpPr>
        <p:spPr/>
        <p:txBody>
          <a:bodyPr/>
          <a:lstStyle/>
          <a:p>
            <a:pPr>
              <a:defRPr/>
            </a:pPr>
            <a:fld id="{3A866E7C-9C62-4B34-A56B-4A6E3B049200}" type="datetime1">
              <a:rPr lang="zh-CN" altLang="en-US"/>
              <a:pPr>
                <a:defRPr/>
              </a:pPr>
              <a:t>2019/9/18</a:t>
            </a:fld>
            <a:endParaRPr lang="en-US" altLang="zh-CN"/>
          </a:p>
        </p:txBody>
      </p:sp>
      <p:sp>
        <p:nvSpPr>
          <p:cNvPr id="96259"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D4B0DA01-AA0D-45AF-A8E1-3793F0C68843}" type="slidenum">
              <a:rPr kumimoji="0" lang="en-US" altLang="zh-CN" sz="1400">
                <a:latin typeface="Tahoma" panose="020B0604030504040204" pitchFamily="34" charset="0"/>
                <a:ea typeface="宋体" panose="02010600030101010101" pitchFamily="2" charset="-122"/>
              </a:rPr>
              <a:pPr>
                <a:spcBef>
                  <a:spcPct val="0"/>
                </a:spcBef>
                <a:buClrTx/>
                <a:buSzTx/>
                <a:buFontTx/>
                <a:buNone/>
              </a:pPr>
              <a:t>111</a:t>
            </a:fld>
            <a:endParaRPr kumimoji="0" lang="en-US" altLang="zh-CN" sz="1400">
              <a:latin typeface="Tahoma" panose="020B0604030504040204" pitchFamily="34" charset="0"/>
              <a:ea typeface="宋体" panose="02010600030101010101" pitchFamily="2" charset="-122"/>
            </a:endParaRPr>
          </a:p>
        </p:txBody>
      </p:sp>
      <p:sp>
        <p:nvSpPr>
          <p:cNvPr id="191493" name="Text Box 5"/>
          <p:cNvSpPr txBox="1">
            <a:spLocks noChangeArrowheads="1"/>
          </p:cNvSpPr>
          <p:nvPr/>
        </p:nvSpPr>
        <p:spPr bwMode="auto">
          <a:xfrm>
            <a:off x="6096000" y="1066800"/>
            <a:ext cx="3657600"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lnSpc>
                <a:spcPct val="150000"/>
              </a:lnSpc>
              <a:spcBef>
                <a:spcPct val="50000"/>
              </a:spcBef>
              <a:buClr>
                <a:schemeClr val="tx1"/>
              </a:buClr>
              <a:buSzPct val="50000"/>
              <a:buFont typeface="Wingdings 3" panose="05040102010807070707" pitchFamily="18" charset="2"/>
              <a:buNone/>
            </a:pPr>
            <a:r>
              <a:rPr lang="en-US" altLang="zh-CN" sz="1600">
                <a:solidFill>
                  <a:schemeClr val="hlink"/>
                </a:solidFill>
                <a:latin typeface="Times New Roman" panose="02020603050405020304" pitchFamily="18" charset="0"/>
                <a:sym typeface="Wingdings" panose="05000000000000000000" pitchFamily="2" charset="2"/>
              </a:rPr>
              <a:t>times(B,plus(A,C)/ x</a:t>
            </a:r>
            <a:r>
              <a:rPr lang="en-US" altLang="zh-CN" sz="1600" baseline="-25000">
                <a:solidFill>
                  <a:schemeClr val="hlink"/>
                </a:solidFill>
                <a:latin typeface="Times New Roman" panose="02020603050405020304" pitchFamily="18" charset="0"/>
                <a:sym typeface="Wingdings" panose="05000000000000000000" pitchFamily="2" charset="2"/>
              </a:rPr>
              <a:t>1</a:t>
            </a:r>
            <a:r>
              <a:rPr lang="en-US" altLang="zh-CN" sz="1600">
                <a:solidFill>
                  <a:schemeClr val="hlink"/>
                </a:solidFill>
                <a:latin typeface="Times New Roman" panose="02020603050405020304" pitchFamily="18" charset="0"/>
                <a:sym typeface="Wingdings" panose="05000000000000000000" pitchFamily="2" charset="2"/>
              </a:rPr>
              <a:t>,E/ y</a:t>
            </a:r>
            <a:r>
              <a:rPr lang="en-US" altLang="zh-CN" sz="1600" baseline="-25000">
                <a:solidFill>
                  <a:schemeClr val="hlink"/>
                </a:solidFill>
                <a:latin typeface="Times New Roman" panose="02020603050405020304" pitchFamily="18" charset="0"/>
                <a:sym typeface="Wingdings" panose="05000000000000000000" pitchFamily="2" charset="2"/>
              </a:rPr>
              <a:t>1</a:t>
            </a:r>
            <a:r>
              <a:rPr lang="en-US" altLang="zh-CN" sz="1600">
                <a:solidFill>
                  <a:schemeClr val="hlink"/>
                </a:solidFill>
                <a:latin typeface="Times New Roman" panose="02020603050405020304" pitchFamily="18" charset="0"/>
                <a:sym typeface="Wingdings" panose="05000000000000000000" pitchFamily="2" charset="2"/>
              </a:rPr>
              <a:t>,B/ w</a:t>
            </a:r>
            <a:r>
              <a:rPr lang="en-US" altLang="zh-CN" sz="1600" baseline="-25000">
                <a:solidFill>
                  <a:schemeClr val="hlink"/>
                </a:solidFill>
                <a:latin typeface="Times New Roman" panose="02020603050405020304" pitchFamily="18" charset="0"/>
                <a:sym typeface="Wingdings" panose="05000000000000000000" pitchFamily="2" charset="2"/>
              </a:rPr>
              <a:t>1</a:t>
            </a:r>
          </a:p>
        </p:txBody>
      </p:sp>
      <p:grpSp>
        <p:nvGrpSpPr>
          <p:cNvPr id="96261" name="Group 40"/>
          <p:cNvGrpSpPr>
            <a:grpSpLocks/>
          </p:cNvGrpSpPr>
          <p:nvPr/>
        </p:nvGrpSpPr>
        <p:grpSpPr bwMode="auto">
          <a:xfrm>
            <a:off x="1524000" y="381000"/>
            <a:ext cx="6254750" cy="6091238"/>
            <a:chOff x="672" y="387"/>
            <a:chExt cx="3940" cy="3837"/>
          </a:xfrm>
        </p:grpSpPr>
        <p:sp>
          <p:nvSpPr>
            <p:cNvPr id="96263" name="Text Box 2"/>
            <p:cNvSpPr txBox="1">
              <a:spLocks noChangeArrowheads="1"/>
            </p:cNvSpPr>
            <p:nvPr/>
          </p:nvSpPr>
          <p:spPr bwMode="auto">
            <a:xfrm>
              <a:off x="1724" y="387"/>
              <a:ext cx="28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2400">
                  <a:latin typeface="Times New Roman" panose="02020603050405020304" pitchFamily="18" charset="0"/>
                  <a:sym typeface="Wingdings" panose="05000000000000000000" pitchFamily="2" charset="2"/>
                </a:rPr>
                <a:t>G(divides(times(B,plus(A,C)),E),B)</a:t>
              </a:r>
            </a:p>
          </p:txBody>
        </p:sp>
        <p:sp>
          <p:nvSpPr>
            <p:cNvPr id="96264" name="AutoShape 3"/>
            <p:cNvSpPr>
              <a:spLocks noChangeArrowheads="1"/>
            </p:cNvSpPr>
            <p:nvPr/>
          </p:nvSpPr>
          <p:spPr bwMode="auto">
            <a:xfrm>
              <a:off x="2688" y="672"/>
              <a:ext cx="144" cy="240"/>
            </a:xfrm>
            <a:prstGeom prst="downArrow">
              <a:avLst>
                <a:gd name="adj1" fmla="val 50000"/>
                <a:gd name="adj2" fmla="val 41667"/>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Wingdings" panose="05000000000000000000" pitchFamily="2" charset="2"/>
                <a:buChar char="n"/>
              </a:pPr>
              <a:endParaRPr lang="zh-CN" altLang="en-US" sz="2400">
                <a:latin typeface="Times New Roman" panose="02020603050405020304" pitchFamily="18" charset="0"/>
              </a:endParaRPr>
            </a:p>
          </p:txBody>
        </p:sp>
        <p:sp>
          <p:nvSpPr>
            <p:cNvPr id="96265" name="Text Box 4"/>
            <p:cNvSpPr txBox="1">
              <a:spLocks noChangeArrowheads="1"/>
            </p:cNvSpPr>
            <p:nvPr/>
          </p:nvSpPr>
          <p:spPr bwMode="auto">
            <a:xfrm>
              <a:off x="2093" y="915"/>
              <a:ext cx="168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 typeface="Wingdings" panose="05000000000000000000" pitchFamily="2" charset="2"/>
                <a:buNone/>
              </a:pPr>
              <a:r>
                <a:rPr lang="en-US" altLang="zh-CN" sz="2400">
                  <a:latin typeface="Times New Roman" panose="02020603050405020304" pitchFamily="18" charset="0"/>
                  <a:ea typeface="宋体" panose="02010600030101010101" pitchFamily="2" charset="-122"/>
                  <a:cs typeface="Times New Roman" panose="02020603050405020304" pitchFamily="18" charset="0"/>
                  <a:sym typeface="Wingdings" panose="05000000000000000000" pitchFamily="2" charset="2"/>
                </a:rPr>
                <a:t>G(divides(x</a:t>
              </a:r>
              <a:r>
                <a:rPr lang="en-US" altLang="zh-CN" sz="2400" baseline="-25000">
                  <a:latin typeface="Times New Roman" panose="02020603050405020304" pitchFamily="18" charset="0"/>
                  <a:ea typeface="宋体" panose="02010600030101010101" pitchFamily="2" charset="-122"/>
                  <a:cs typeface="Times New Roman" panose="02020603050405020304" pitchFamily="18" charset="0"/>
                  <a:sym typeface="Wingdings" panose="05000000000000000000" pitchFamily="2" charset="2"/>
                </a:rPr>
                <a:t>1</a:t>
              </a:r>
              <a:r>
                <a:rPr lang="en-US" altLang="zh-CN" sz="2400">
                  <a:latin typeface="Times New Roman" panose="02020603050405020304" pitchFamily="18" charset="0"/>
                  <a:ea typeface="宋体" panose="02010600030101010101" pitchFamily="2" charset="-122"/>
                  <a:cs typeface="Times New Roman" panose="02020603050405020304" pitchFamily="18" charset="0"/>
                  <a:sym typeface="Wingdings" panose="05000000000000000000" pitchFamily="2" charset="2"/>
                </a:rPr>
                <a:t>,y</a:t>
              </a:r>
              <a:r>
                <a:rPr lang="en-US" altLang="zh-CN" sz="2400" baseline="-25000">
                  <a:latin typeface="Times New Roman" panose="02020603050405020304" pitchFamily="18" charset="0"/>
                  <a:ea typeface="宋体" panose="02010600030101010101" pitchFamily="2" charset="-122"/>
                  <a:cs typeface="Times New Roman" panose="02020603050405020304" pitchFamily="18" charset="0"/>
                  <a:sym typeface="Wingdings" panose="05000000000000000000" pitchFamily="2" charset="2"/>
                </a:rPr>
                <a:t>1</a:t>
              </a:r>
              <a:r>
                <a:rPr lang="en-US" altLang="zh-CN" sz="2400">
                  <a:latin typeface="Times New Roman" panose="02020603050405020304" pitchFamily="18" charset="0"/>
                  <a:ea typeface="宋体" panose="02010600030101010101" pitchFamily="2" charset="-122"/>
                  <a:cs typeface="Times New Roman" panose="02020603050405020304" pitchFamily="18" charset="0"/>
                  <a:sym typeface="Wingdings" panose="05000000000000000000" pitchFamily="2" charset="2"/>
                </a:rPr>
                <a:t>),w</a:t>
              </a:r>
              <a:r>
                <a:rPr lang="en-US" altLang="zh-CN" sz="2400" baseline="-25000">
                  <a:latin typeface="Times New Roman" panose="02020603050405020304" pitchFamily="18" charset="0"/>
                  <a:ea typeface="宋体" panose="02010600030101010101" pitchFamily="2" charset="-122"/>
                  <a:cs typeface="Times New Roman" panose="02020603050405020304" pitchFamily="18" charset="0"/>
                  <a:sym typeface="Wingdings" panose="05000000000000000000" pitchFamily="2" charset="2"/>
                </a:rPr>
                <a:t>1</a:t>
              </a:r>
              <a:r>
                <a:rPr lang="en-US" altLang="zh-CN" sz="2400">
                  <a:latin typeface="Times New Roman" panose="02020603050405020304" pitchFamily="18" charset="0"/>
                  <a:ea typeface="宋体" panose="02010600030101010101" pitchFamily="2" charset="-122"/>
                  <a:cs typeface="Times New Roman" panose="02020603050405020304" pitchFamily="18" charset="0"/>
                  <a:sym typeface="Wingdings" panose="05000000000000000000" pitchFamily="2" charset="2"/>
                </a:rPr>
                <a:t>)</a:t>
              </a:r>
              <a:endParaRPr lang="en-US" altLang="zh-CN" sz="240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endParaRPr>
            </a:p>
          </p:txBody>
        </p:sp>
        <p:sp>
          <p:nvSpPr>
            <p:cNvPr id="96266" name="Line 6"/>
            <p:cNvSpPr>
              <a:spLocks noChangeShapeType="1"/>
            </p:cNvSpPr>
            <p:nvPr/>
          </p:nvSpPr>
          <p:spPr bwMode="auto">
            <a:xfrm flipH="1">
              <a:off x="1824" y="1203"/>
              <a:ext cx="881" cy="440"/>
            </a:xfrm>
            <a:prstGeom prst="line">
              <a:avLst/>
            </a:prstGeom>
            <a:noFill/>
            <a:ln w="9525">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6267" name="Line 7"/>
            <p:cNvSpPr>
              <a:spLocks noChangeShapeType="1"/>
            </p:cNvSpPr>
            <p:nvPr/>
          </p:nvSpPr>
          <p:spPr bwMode="auto">
            <a:xfrm>
              <a:off x="2705" y="1203"/>
              <a:ext cx="895" cy="440"/>
            </a:xfrm>
            <a:prstGeom prst="line">
              <a:avLst/>
            </a:prstGeom>
            <a:noFill/>
            <a:ln w="9525">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6268" name="Freeform 8"/>
            <p:cNvSpPr>
              <a:spLocks/>
            </p:cNvSpPr>
            <p:nvPr/>
          </p:nvSpPr>
          <p:spPr bwMode="auto">
            <a:xfrm>
              <a:off x="2592" y="1248"/>
              <a:ext cx="249" cy="59"/>
            </a:xfrm>
            <a:custGeom>
              <a:avLst/>
              <a:gdLst>
                <a:gd name="T0" fmla="*/ 0 w 288"/>
                <a:gd name="T1" fmla="*/ 0 h 48"/>
                <a:gd name="T2" fmla="*/ 14 w 288"/>
                <a:gd name="T3" fmla="*/ 707 h 48"/>
                <a:gd name="T4" fmla="*/ 29 w 288"/>
                <a:gd name="T5" fmla="*/ 707 h 48"/>
                <a:gd name="T6" fmla="*/ 43 w 288"/>
                <a:gd name="T7" fmla="*/ 0 h 48"/>
                <a:gd name="T8" fmla="*/ 0 60000 65536"/>
                <a:gd name="T9" fmla="*/ 0 60000 65536"/>
                <a:gd name="T10" fmla="*/ 0 60000 65536"/>
                <a:gd name="T11" fmla="*/ 0 60000 65536"/>
                <a:gd name="T12" fmla="*/ 0 w 288"/>
                <a:gd name="T13" fmla="*/ 0 h 48"/>
                <a:gd name="T14" fmla="*/ 288 w 288"/>
                <a:gd name="T15" fmla="*/ 48 h 48"/>
              </a:gdLst>
              <a:ahLst/>
              <a:cxnLst>
                <a:cxn ang="T8">
                  <a:pos x="T0" y="T1"/>
                </a:cxn>
                <a:cxn ang="T9">
                  <a:pos x="T2" y="T3"/>
                </a:cxn>
                <a:cxn ang="T10">
                  <a:pos x="T4" y="T5"/>
                </a:cxn>
                <a:cxn ang="T11">
                  <a:pos x="T6" y="T7"/>
                </a:cxn>
              </a:cxnLst>
              <a:rect l="T12" t="T13" r="T14" b="T15"/>
              <a:pathLst>
                <a:path w="288" h="48">
                  <a:moveTo>
                    <a:pt x="0" y="0"/>
                  </a:moveTo>
                  <a:lnTo>
                    <a:pt x="96" y="48"/>
                  </a:lnTo>
                  <a:lnTo>
                    <a:pt x="192" y="48"/>
                  </a:lnTo>
                  <a:lnTo>
                    <a:pt x="288" y="0"/>
                  </a:lnTo>
                </a:path>
              </a:pathLst>
            </a:custGeom>
            <a:noFill/>
            <a:ln w="9525" cap="flat" cmpd="sng">
              <a:solidFill>
                <a:schemeClr val="hlink"/>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96269" name="Text Box 9"/>
            <p:cNvSpPr txBox="1">
              <a:spLocks noChangeArrowheads="1"/>
            </p:cNvSpPr>
            <p:nvPr/>
          </p:nvSpPr>
          <p:spPr bwMode="auto">
            <a:xfrm>
              <a:off x="2592" y="1248"/>
              <a:ext cx="480"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lnSpc>
                  <a:spcPct val="150000"/>
                </a:lnSpc>
                <a:spcBef>
                  <a:spcPct val="50000"/>
                </a:spcBef>
                <a:buClr>
                  <a:schemeClr val="tx1"/>
                </a:buClr>
                <a:buSzPct val="50000"/>
                <a:buFont typeface="Wingdings 3" panose="05040102010807070707" pitchFamily="18" charset="2"/>
                <a:buNone/>
              </a:pPr>
              <a:r>
                <a:rPr lang="en-US" altLang="zh-CN" sz="1600">
                  <a:latin typeface="Times New Roman" panose="02020603050405020304" pitchFamily="18" charset="0"/>
                </a:rPr>
                <a:t>R3</a:t>
              </a:r>
            </a:p>
          </p:txBody>
        </p:sp>
        <p:sp>
          <p:nvSpPr>
            <p:cNvPr id="96270" name="Rectangle 10"/>
            <p:cNvSpPr>
              <a:spLocks noChangeArrowheads="1"/>
            </p:cNvSpPr>
            <p:nvPr/>
          </p:nvSpPr>
          <p:spPr bwMode="auto">
            <a:xfrm>
              <a:off x="1152" y="1533"/>
              <a:ext cx="2254"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lnSpc>
                  <a:spcPct val="150000"/>
                </a:lnSpc>
                <a:spcBef>
                  <a:spcPct val="0"/>
                </a:spcBef>
                <a:buClr>
                  <a:schemeClr val="tx1"/>
                </a:buClr>
                <a:buSzPct val="50000"/>
                <a:buFont typeface="Wingdings 3" panose="05040102010807070707" pitchFamily="18" charset="2"/>
                <a:buNone/>
              </a:pPr>
              <a:r>
                <a:rPr lang="en-US" altLang="zh-CN" sz="2000">
                  <a:latin typeface="Times New Roman" panose="02020603050405020304" pitchFamily="18" charset="0"/>
                  <a:sym typeface="Wingdings" panose="05000000000000000000" pitchFamily="2" charset="2"/>
                </a:rPr>
                <a:t>G(</a:t>
              </a:r>
              <a:r>
                <a:rPr lang="en-US" altLang="zh-CN" sz="2000">
                  <a:solidFill>
                    <a:schemeClr val="hlink"/>
                  </a:solidFill>
                  <a:latin typeface="Times New Roman" panose="02020603050405020304" pitchFamily="18" charset="0"/>
                  <a:sym typeface="Wingdings" panose="05000000000000000000" pitchFamily="2" charset="2"/>
                </a:rPr>
                <a:t>times(B,plus(A,C)</a:t>
              </a:r>
              <a:r>
                <a:rPr lang="en-US" altLang="zh-CN" sz="2000">
                  <a:latin typeface="Times New Roman" panose="02020603050405020304" pitchFamily="18" charset="0"/>
                  <a:sym typeface="Wingdings" panose="05000000000000000000" pitchFamily="2" charset="2"/>
                </a:rPr>
                <a:t>,times(B,E))</a:t>
              </a:r>
            </a:p>
          </p:txBody>
        </p:sp>
        <p:sp>
          <p:nvSpPr>
            <p:cNvPr id="96271" name="Rectangle 11"/>
            <p:cNvSpPr>
              <a:spLocks noChangeArrowheads="1"/>
            </p:cNvSpPr>
            <p:nvPr/>
          </p:nvSpPr>
          <p:spPr bwMode="auto">
            <a:xfrm>
              <a:off x="3504" y="1536"/>
              <a:ext cx="646"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lnSpc>
                  <a:spcPct val="150000"/>
                </a:lnSpc>
                <a:spcBef>
                  <a:spcPct val="0"/>
                </a:spcBef>
                <a:buClr>
                  <a:schemeClr val="tx1"/>
                </a:buClr>
                <a:buSzPct val="50000"/>
                <a:buFont typeface="Wingdings 3" panose="05040102010807070707" pitchFamily="18" charset="2"/>
                <a:buNone/>
              </a:pPr>
              <a:r>
                <a:rPr lang="en-US" altLang="zh-CN" sz="2000">
                  <a:latin typeface="Times New Roman" panose="02020603050405020304" pitchFamily="18" charset="0"/>
                  <a:sym typeface="Symbol" panose="05050102010706020507" pitchFamily="18" charset="2"/>
                </a:rPr>
                <a:t>G</a:t>
              </a:r>
              <a:r>
                <a:rPr lang="en-US" altLang="zh-CN" sz="2000">
                  <a:latin typeface="Times New Roman" panose="02020603050405020304" pitchFamily="18" charset="0"/>
                  <a:sym typeface="Wingdings" panose="05000000000000000000" pitchFamily="2" charset="2"/>
                </a:rPr>
                <a:t>(E,0)</a:t>
              </a:r>
            </a:p>
          </p:txBody>
        </p:sp>
        <p:sp>
          <p:nvSpPr>
            <p:cNvPr id="96272" name="AutoShape 12"/>
            <p:cNvSpPr>
              <a:spLocks noChangeArrowheads="1"/>
            </p:cNvSpPr>
            <p:nvPr/>
          </p:nvSpPr>
          <p:spPr bwMode="auto">
            <a:xfrm>
              <a:off x="3696" y="1872"/>
              <a:ext cx="144" cy="240"/>
            </a:xfrm>
            <a:prstGeom prst="downArrow">
              <a:avLst>
                <a:gd name="adj1" fmla="val 50000"/>
                <a:gd name="adj2" fmla="val 41667"/>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Wingdings" panose="05000000000000000000" pitchFamily="2" charset="2"/>
                <a:buChar char="n"/>
              </a:pPr>
              <a:endParaRPr lang="zh-CN" altLang="en-US" sz="2400">
                <a:latin typeface="Times New Roman" panose="02020603050405020304" pitchFamily="18" charset="0"/>
              </a:endParaRPr>
            </a:p>
          </p:txBody>
        </p:sp>
        <p:sp>
          <p:nvSpPr>
            <p:cNvPr id="96273" name="Rectangle 13"/>
            <p:cNvSpPr>
              <a:spLocks noChangeArrowheads="1"/>
            </p:cNvSpPr>
            <p:nvPr/>
          </p:nvSpPr>
          <p:spPr bwMode="auto">
            <a:xfrm>
              <a:off x="3504" y="2112"/>
              <a:ext cx="667"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lnSpc>
                  <a:spcPct val="150000"/>
                </a:lnSpc>
                <a:spcBef>
                  <a:spcPct val="0"/>
                </a:spcBef>
                <a:buClr>
                  <a:schemeClr val="tx1"/>
                </a:buClr>
                <a:buSzPct val="50000"/>
                <a:buFont typeface="Wingdings 3" panose="05040102010807070707" pitchFamily="18" charset="2"/>
                <a:buNone/>
              </a:pPr>
              <a:r>
                <a:rPr lang="en-US" altLang="zh-CN" sz="2000">
                  <a:latin typeface="Times New Roman" panose="02020603050405020304" pitchFamily="18" charset="0"/>
                  <a:sym typeface="Symbol" panose="05050102010706020507" pitchFamily="18" charset="2"/>
                </a:rPr>
                <a:t>G</a:t>
              </a:r>
              <a:r>
                <a:rPr lang="en-US" altLang="zh-CN" sz="2000">
                  <a:latin typeface="Times New Roman" panose="02020603050405020304" pitchFamily="18" charset="0"/>
                  <a:sym typeface="Wingdings" panose="05000000000000000000" pitchFamily="2" charset="2"/>
                </a:rPr>
                <a:t>(E,0)</a:t>
              </a:r>
            </a:p>
          </p:txBody>
        </p:sp>
        <p:sp>
          <p:nvSpPr>
            <p:cNvPr id="96274" name="AutoShape 14"/>
            <p:cNvSpPr>
              <a:spLocks noChangeArrowheads="1"/>
            </p:cNvSpPr>
            <p:nvPr/>
          </p:nvSpPr>
          <p:spPr bwMode="auto">
            <a:xfrm>
              <a:off x="1728" y="1872"/>
              <a:ext cx="144" cy="240"/>
            </a:xfrm>
            <a:prstGeom prst="downArrow">
              <a:avLst>
                <a:gd name="adj1" fmla="val 50000"/>
                <a:gd name="adj2" fmla="val 41667"/>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Wingdings" panose="05000000000000000000" pitchFamily="2" charset="2"/>
                <a:buChar char="n"/>
              </a:pPr>
              <a:endParaRPr lang="zh-CN" altLang="en-US" sz="2400">
                <a:latin typeface="Times New Roman" panose="02020603050405020304" pitchFamily="18" charset="0"/>
              </a:endParaRPr>
            </a:p>
          </p:txBody>
        </p:sp>
        <p:sp>
          <p:nvSpPr>
            <p:cNvPr id="96275" name="Text Box 15"/>
            <p:cNvSpPr txBox="1">
              <a:spLocks noChangeArrowheads="1"/>
            </p:cNvSpPr>
            <p:nvPr/>
          </p:nvSpPr>
          <p:spPr bwMode="auto">
            <a:xfrm>
              <a:off x="1968" y="1824"/>
              <a:ext cx="1440"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lnSpc>
                  <a:spcPct val="150000"/>
                </a:lnSpc>
                <a:spcBef>
                  <a:spcPct val="50000"/>
                </a:spcBef>
                <a:buClr>
                  <a:schemeClr val="tx1"/>
                </a:buClr>
                <a:buSzPct val="50000"/>
                <a:buFont typeface="Wingdings 3" panose="05040102010807070707" pitchFamily="18" charset="2"/>
                <a:buNone/>
              </a:pPr>
              <a:r>
                <a:rPr lang="en-US" altLang="zh-CN" sz="1600">
                  <a:solidFill>
                    <a:schemeClr val="hlink"/>
                  </a:solidFill>
                  <a:latin typeface="Times New Roman" panose="02020603050405020304" pitchFamily="18" charset="0"/>
                  <a:sym typeface="Wingdings" panose="05000000000000000000" pitchFamily="2" charset="2"/>
                </a:rPr>
                <a:t>B / x</a:t>
              </a:r>
              <a:r>
                <a:rPr lang="en-US" altLang="zh-CN" sz="1600" baseline="-25000">
                  <a:solidFill>
                    <a:schemeClr val="hlink"/>
                  </a:solidFill>
                  <a:latin typeface="Times New Roman" panose="02020603050405020304" pitchFamily="18" charset="0"/>
                  <a:sym typeface="Wingdings" panose="05000000000000000000" pitchFamily="2" charset="2"/>
                </a:rPr>
                <a:t>2</a:t>
              </a:r>
              <a:r>
                <a:rPr lang="en-US" altLang="zh-CN" sz="1600">
                  <a:solidFill>
                    <a:schemeClr val="hlink"/>
                  </a:solidFill>
                  <a:latin typeface="Times New Roman" panose="02020603050405020304" pitchFamily="18" charset="0"/>
                  <a:sym typeface="Wingdings" panose="05000000000000000000" pitchFamily="2" charset="2"/>
                </a:rPr>
                <a:t>,plus(A,C)/ y</a:t>
              </a:r>
              <a:r>
                <a:rPr lang="en-US" altLang="zh-CN" sz="1600" baseline="-25000">
                  <a:solidFill>
                    <a:schemeClr val="hlink"/>
                  </a:solidFill>
                  <a:latin typeface="Times New Roman" panose="02020603050405020304" pitchFamily="18" charset="0"/>
                  <a:sym typeface="Wingdings" panose="05000000000000000000" pitchFamily="2" charset="2"/>
                </a:rPr>
                <a:t>2</a:t>
              </a:r>
              <a:r>
                <a:rPr lang="en-US" altLang="zh-CN" sz="1600">
                  <a:solidFill>
                    <a:schemeClr val="hlink"/>
                  </a:solidFill>
                  <a:latin typeface="Times New Roman" panose="02020603050405020304" pitchFamily="18" charset="0"/>
                  <a:sym typeface="Wingdings" panose="05000000000000000000" pitchFamily="2" charset="2"/>
                </a:rPr>
                <a:t>,E/ z</a:t>
              </a:r>
              <a:r>
                <a:rPr lang="en-US" altLang="zh-CN" sz="1600" baseline="-25000">
                  <a:solidFill>
                    <a:schemeClr val="hlink"/>
                  </a:solidFill>
                  <a:latin typeface="Times New Roman" panose="02020603050405020304" pitchFamily="18" charset="0"/>
                  <a:sym typeface="Wingdings" panose="05000000000000000000" pitchFamily="2" charset="2"/>
                </a:rPr>
                <a:t>2</a:t>
              </a:r>
            </a:p>
          </p:txBody>
        </p:sp>
        <p:sp>
          <p:nvSpPr>
            <p:cNvPr id="96276" name="Rectangle 16"/>
            <p:cNvSpPr>
              <a:spLocks noChangeArrowheads="1"/>
            </p:cNvSpPr>
            <p:nvPr/>
          </p:nvSpPr>
          <p:spPr bwMode="auto">
            <a:xfrm>
              <a:off x="1056" y="2016"/>
              <a:ext cx="1857"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lnSpc>
                  <a:spcPct val="150000"/>
                </a:lnSpc>
                <a:spcBef>
                  <a:spcPct val="0"/>
                </a:spcBef>
                <a:buClr>
                  <a:schemeClr val="tx1"/>
                </a:buClr>
                <a:buSzPct val="50000"/>
                <a:buFont typeface="Wingdings 3" panose="05040102010807070707" pitchFamily="18" charset="2"/>
                <a:buNone/>
              </a:pPr>
              <a:r>
                <a:rPr lang="en-US" altLang="zh-CN" sz="2000">
                  <a:latin typeface="Times New Roman" panose="02020603050405020304" pitchFamily="18" charset="0"/>
                  <a:sym typeface="Wingdings" panose="05000000000000000000" pitchFamily="2" charset="2"/>
                </a:rPr>
                <a:t>G(</a:t>
              </a:r>
              <a:r>
                <a:rPr lang="en-US" altLang="zh-CN" sz="2000">
                  <a:solidFill>
                    <a:schemeClr val="hlink"/>
                  </a:solidFill>
                  <a:latin typeface="Times New Roman" panose="02020603050405020304" pitchFamily="18" charset="0"/>
                  <a:sym typeface="Wingdings" panose="05000000000000000000" pitchFamily="2" charset="2"/>
                </a:rPr>
                <a:t>times(</a:t>
              </a:r>
              <a:r>
                <a:rPr lang="en-US" altLang="zh-CN" sz="1600">
                  <a:solidFill>
                    <a:schemeClr val="hlink"/>
                  </a:solidFill>
                  <a:latin typeface="Times New Roman" panose="02020603050405020304" pitchFamily="18" charset="0"/>
                  <a:sym typeface="Wingdings" panose="05000000000000000000" pitchFamily="2" charset="2"/>
                </a:rPr>
                <a:t>x</a:t>
              </a:r>
              <a:r>
                <a:rPr lang="en-US" altLang="zh-CN" sz="1600" baseline="-25000">
                  <a:solidFill>
                    <a:schemeClr val="hlink"/>
                  </a:solidFill>
                  <a:latin typeface="Times New Roman" panose="02020603050405020304" pitchFamily="18" charset="0"/>
                  <a:sym typeface="Wingdings" panose="05000000000000000000" pitchFamily="2" charset="2"/>
                </a:rPr>
                <a:t>2</a:t>
              </a:r>
              <a:r>
                <a:rPr lang="en-US" altLang="zh-CN" sz="2000">
                  <a:solidFill>
                    <a:schemeClr val="hlink"/>
                  </a:solidFill>
                  <a:latin typeface="Times New Roman" panose="02020603050405020304" pitchFamily="18" charset="0"/>
                  <a:sym typeface="Wingdings" panose="05000000000000000000" pitchFamily="2" charset="2"/>
                </a:rPr>
                <a:t>, </a:t>
              </a:r>
              <a:r>
                <a:rPr lang="en-US" altLang="zh-CN" sz="1600">
                  <a:solidFill>
                    <a:schemeClr val="hlink"/>
                  </a:solidFill>
                  <a:latin typeface="Times New Roman" panose="02020603050405020304" pitchFamily="18" charset="0"/>
                  <a:sym typeface="Wingdings" panose="05000000000000000000" pitchFamily="2" charset="2"/>
                </a:rPr>
                <a:t>y</a:t>
              </a:r>
              <a:r>
                <a:rPr lang="en-US" altLang="zh-CN" sz="1600" baseline="-25000">
                  <a:solidFill>
                    <a:schemeClr val="hlink"/>
                  </a:solidFill>
                  <a:latin typeface="Times New Roman" panose="02020603050405020304" pitchFamily="18" charset="0"/>
                  <a:sym typeface="Wingdings" panose="05000000000000000000" pitchFamily="2" charset="2"/>
                </a:rPr>
                <a:t>2</a:t>
              </a:r>
              <a:r>
                <a:rPr lang="en-US" altLang="zh-CN" sz="2000">
                  <a:solidFill>
                    <a:schemeClr val="hlink"/>
                  </a:solidFill>
                  <a:latin typeface="Times New Roman" panose="02020603050405020304" pitchFamily="18" charset="0"/>
                  <a:sym typeface="Wingdings" panose="05000000000000000000" pitchFamily="2" charset="2"/>
                </a:rPr>
                <a:t>)</a:t>
              </a:r>
              <a:r>
                <a:rPr lang="en-US" altLang="zh-CN" sz="2000">
                  <a:latin typeface="Times New Roman" panose="02020603050405020304" pitchFamily="18" charset="0"/>
                  <a:sym typeface="Wingdings" panose="05000000000000000000" pitchFamily="2" charset="2"/>
                </a:rPr>
                <a:t>,times(</a:t>
              </a:r>
              <a:r>
                <a:rPr lang="en-US" altLang="zh-CN" sz="1600">
                  <a:solidFill>
                    <a:schemeClr val="hlink"/>
                  </a:solidFill>
                  <a:latin typeface="Times New Roman" panose="02020603050405020304" pitchFamily="18" charset="0"/>
                  <a:sym typeface="Wingdings" panose="05000000000000000000" pitchFamily="2" charset="2"/>
                </a:rPr>
                <a:t>x</a:t>
              </a:r>
              <a:r>
                <a:rPr lang="en-US" altLang="zh-CN" sz="1600" baseline="-25000">
                  <a:solidFill>
                    <a:schemeClr val="hlink"/>
                  </a:solidFill>
                  <a:latin typeface="Times New Roman" panose="02020603050405020304" pitchFamily="18" charset="0"/>
                  <a:sym typeface="Wingdings" panose="05000000000000000000" pitchFamily="2" charset="2"/>
                </a:rPr>
                <a:t>2</a:t>
              </a:r>
              <a:r>
                <a:rPr lang="en-US" altLang="zh-CN" sz="2000">
                  <a:latin typeface="Times New Roman" panose="02020603050405020304" pitchFamily="18" charset="0"/>
                  <a:sym typeface="Wingdings" panose="05000000000000000000" pitchFamily="2" charset="2"/>
                </a:rPr>
                <a:t>,</a:t>
              </a:r>
              <a:r>
                <a:rPr lang="en-US" altLang="zh-CN" sz="1600">
                  <a:solidFill>
                    <a:schemeClr val="hlink"/>
                  </a:solidFill>
                  <a:latin typeface="Times New Roman" panose="02020603050405020304" pitchFamily="18" charset="0"/>
                  <a:sym typeface="Wingdings" panose="05000000000000000000" pitchFamily="2" charset="2"/>
                </a:rPr>
                <a:t> z</a:t>
              </a:r>
              <a:r>
                <a:rPr lang="en-US" altLang="zh-CN" sz="1600" baseline="-25000">
                  <a:solidFill>
                    <a:schemeClr val="hlink"/>
                  </a:solidFill>
                  <a:latin typeface="Times New Roman" panose="02020603050405020304" pitchFamily="18" charset="0"/>
                  <a:sym typeface="Wingdings" panose="05000000000000000000" pitchFamily="2" charset="2"/>
                </a:rPr>
                <a:t>2</a:t>
              </a:r>
              <a:r>
                <a:rPr lang="en-US" altLang="zh-CN" sz="2000">
                  <a:latin typeface="Times New Roman" panose="02020603050405020304" pitchFamily="18" charset="0"/>
                  <a:sym typeface="Wingdings" panose="05000000000000000000" pitchFamily="2" charset="2"/>
                </a:rPr>
                <a:t>))</a:t>
              </a:r>
            </a:p>
          </p:txBody>
        </p:sp>
        <p:sp>
          <p:nvSpPr>
            <p:cNvPr id="96277" name="Line 17"/>
            <p:cNvSpPr>
              <a:spLocks noChangeShapeType="1"/>
            </p:cNvSpPr>
            <p:nvPr/>
          </p:nvSpPr>
          <p:spPr bwMode="auto">
            <a:xfrm flipH="1">
              <a:off x="1152" y="2304"/>
              <a:ext cx="593" cy="240"/>
            </a:xfrm>
            <a:prstGeom prst="line">
              <a:avLst/>
            </a:prstGeom>
            <a:noFill/>
            <a:ln w="9525">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6278" name="Line 18"/>
            <p:cNvSpPr>
              <a:spLocks noChangeShapeType="1"/>
            </p:cNvSpPr>
            <p:nvPr/>
          </p:nvSpPr>
          <p:spPr bwMode="auto">
            <a:xfrm>
              <a:off x="1745" y="2304"/>
              <a:ext cx="511" cy="240"/>
            </a:xfrm>
            <a:prstGeom prst="line">
              <a:avLst/>
            </a:prstGeom>
            <a:noFill/>
            <a:ln w="9525">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6279" name="Text Box 19"/>
            <p:cNvSpPr txBox="1">
              <a:spLocks noChangeArrowheads="1"/>
            </p:cNvSpPr>
            <p:nvPr/>
          </p:nvSpPr>
          <p:spPr bwMode="auto">
            <a:xfrm>
              <a:off x="1632" y="2448"/>
              <a:ext cx="480"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lnSpc>
                  <a:spcPct val="150000"/>
                </a:lnSpc>
                <a:spcBef>
                  <a:spcPct val="50000"/>
                </a:spcBef>
                <a:buClr>
                  <a:schemeClr val="tx1"/>
                </a:buClr>
                <a:buSzPct val="50000"/>
                <a:buFont typeface="Wingdings 3" panose="05040102010807070707" pitchFamily="18" charset="2"/>
                <a:buNone/>
              </a:pPr>
              <a:r>
                <a:rPr lang="en-US" altLang="zh-CN" sz="1600">
                  <a:latin typeface="Times New Roman" panose="02020603050405020304" pitchFamily="18" charset="0"/>
                </a:rPr>
                <a:t>R2</a:t>
              </a:r>
            </a:p>
          </p:txBody>
        </p:sp>
        <p:sp>
          <p:nvSpPr>
            <p:cNvPr id="96280" name="Rectangle 20"/>
            <p:cNvSpPr>
              <a:spLocks noChangeArrowheads="1"/>
            </p:cNvSpPr>
            <p:nvPr/>
          </p:nvSpPr>
          <p:spPr bwMode="auto">
            <a:xfrm>
              <a:off x="816" y="2496"/>
              <a:ext cx="667"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lnSpc>
                  <a:spcPct val="150000"/>
                </a:lnSpc>
                <a:spcBef>
                  <a:spcPct val="0"/>
                </a:spcBef>
                <a:buClr>
                  <a:schemeClr val="tx1"/>
                </a:buClr>
                <a:buSzPct val="50000"/>
                <a:buFont typeface="Wingdings 3" panose="05040102010807070707" pitchFamily="18" charset="2"/>
                <a:buNone/>
              </a:pPr>
              <a:r>
                <a:rPr lang="en-US" altLang="zh-CN" sz="2000">
                  <a:latin typeface="Times New Roman" panose="02020603050405020304" pitchFamily="18" charset="0"/>
                  <a:sym typeface="Symbol" panose="05050102010706020507" pitchFamily="18" charset="2"/>
                </a:rPr>
                <a:t>G</a:t>
              </a:r>
              <a:r>
                <a:rPr lang="en-US" altLang="zh-CN" sz="2000">
                  <a:latin typeface="Times New Roman" panose="02020603050405020304" pitchFamily="18" charset="0"/>
                  <a:sym typeface="Wingdings" panose="05000000000000000000" pitchFamily="2" charset="2"/>
                </a:rPr>
                <a:t>(B,0)</a:t>
              </a:r>
            </a:p>
          </p:txBody>
        </p:sp>
        <p:sp>
          <p:nvSpPr>
            <p:cNvPr id="96281" name="Rectangle 21"/>
            <p:cNvSpPr>
              <a:spLocks noChangeArrowheads="1"/>
            </p:cNvSpPr>
            <p:nvPr/>
          </p:nvSpPr>
          <p:spPr bwMode="auto">
            <a:xfrm>
              <a:off x="1872" y="2496"/>
              <a:ext cx="1111"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lnSpc>
                  <a:spcPct val="150000"/>
                </a:lnSpc>
                <a:spcBef>
                  <a:spcPct val="0"/>
                </a:spcBef>
                <a:buClr>
                  <a:schemeClr val="tx1"/>
                </a:buClr>
                <a:buSzPct val="50000"/>
                <a:buFont typeface="Wingdings 3" panose="05040102010807070707" pitchFamily="18" charset="2"/>
                <a:buNone/>
              </a:pPr>
              <a:r>
                <a:rPr lang="en-US" altLang="zh-CN" sz="2000">
                  <a:latin typeface="Times New Roman" panose="02020603050405020304" pitchFamily="18" charset="0"/>
                  <a:ea typeface="宋体" panose="02010600030101010101" pitchFamily="2" charset="-122"/>
                  <a:cs typeface="Times New Roman" panose="02020603050405020304" pitchFamily="18" charset="0"/>
                  <a:sym typeface="Wingdings" panose="05000000000000000000" pitchFamily="2" charset="2"/>
                </a:rPr>
                <a:t>G(plus(A,C),E)</a:t>
              </a:r>
            </a:p>
          </p:txBody>
        </p:sp>
        <p:sp>
          <p:nvSpPr>
            <p:cNvPr id="96282" name="Freeform 23"/>
            <p:cNvSpPr>
              <a:spLocks/>
            </p:cNvSpPr>
            <p:nvPr/>
          </p:nvSpPr>
          <p:spPr bwMode="auto">
            <a:xfrm>
              <a:off x="1632" y="2400"/>
              <a:ext cx="336" cy="48"/>
            </a:xfrm>
            <a:custGeom>
              <a:avLst/>
              <a:gdLst>
                <a:gd name="T0" fmla="*/ 0 w 336"/>
                <a:gd name="T1" fmla="*/ 0 h 48"/>
                <a:gd name="T2" fmla="*/ 144 w 336"/>
                <a:gd name="T3" fmla="*/ 48 h 48"/>
                <a:gd name="T4" fmla="*/ 240 w 336"/>
                <a:gd name="T5" fmla="*/ 48 h 48"/>
                <a:gd name="T6" fmla="*/ 336 w 336"/>
                <a:gd name="T7" fmla="*/ 0 h 48"/>
                <a:gd name="T8" fmla="*/ 0 60000 65536"/>
                <a:gd name="T9" fmla="*/ 0 60000 65536"/>
                <a:gd name="T10" fmla="*/ 0 60000 65536"/>
                <a:gd name="T11" fmla="*/ 0 60000 65536"/>
                <a:gd name="T12" fmla="*/ 0 w 336"/>
                <a:gd name="T13" fmla="*/ 0 h 48"/>
                <a:gd name="T14" fmla="*/ 336 w 336"/>
                <a:gd name="T15" fmla="*/ 48 h 48"/>
              </a:gdLst>
              <a:ahLst/>
              <a:cxnLst>
                <a:cxn ang="T8">
                  <a:pos x="T0" y="T1"/>
                </a:cxn>
                <a:cxn ang="T9">
                  <a:pos x="T2" y="T3"/>
                </a:cxn>
                <a:cxn ang="T10">
                  <a:pos x="T4" y="T5"/>
                </a:cxn>
                <a:cxn ang="T11">
                  <a:pos x="T6" y="T7"/>
                </a:cxn>
              </a:cxnLst>
              <a:rect l="T12" t="T13" r="T14" b="T15"/>
              <a:pathLst>
                <a:path w="336" h="48">
                  <a:moveTo>
                    <a:pt x="0" y="0"/>
                  </a:moveTo>
                  <a:lnTo>
                    <a:pt x="144" y="48"/>
                  </a:lnTo>
                  <a:lnTo>
                    <a:pt x="240" y="48"/>
                  </a:lnTo>
                  <a:lnTo>
                    <a:pt x="336" y="0"/>
                  </a:lnTo>
                </a:path>
              </a:pathLst>
            </a:custGeom>
            <a:noFill/>
            <a:ln w="9525" cap="flat" cmpd="sng">
              <a:solidFill>
                <a:schemeClr val="tx2"/>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96283" name="AutoShape 24"/>
            <p:cNvSpPr>
              <a:spLocks noChangeArrowheads="1"/>
            </p:cNvSpPr>
            <p:nvPr/>
          </p:nvSpPr>
          <p:spPr bwMode="auto">
            <a:xfrm>
              <a:off x="912" y="2880"/>
              <a:ext cx="144" cy="240"/>
            </a:xfrm>
            <a:prstGeom prst="downArrow">
              <a:avLst>
                <a:gd name="adj1" fmla="val 50000"/>
                <a:gd name="adj2" fmla="val 41667"/>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Wingdings" panose="05000000000000000000" pitchFamily="2" charset="2"/>
                <a:buChar char="n"/>
              </a:pPr>
              <a:endParaRPr lang="zh-CN" altLang="en-US" sz="2400">
                <a:latin typeface="Times New Roman" panose="02020603050405020304" pitchFamily="18" charset="0"/>
              </a:endParaRPr>
            </a:p>
          </p:txBody>
        </p:sp>
        <p:sp>
          <p:nvSpPr>
            <p:cNvPr id="96284" name="Rectangle 26"/>
            <p:cNvSpPr>
              <a:spLocks noChangeArrowheads="1"/>
            </p:cNvSpPr>
            <p:nvPr/>
          </p:nvSpPr>
          <p:spPr bwMode="auto">
            <a:xfrm>
              <a:off x="672" y="3024"/>
              <a:ext cx="667"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lnSpc>
                  <a:spcPct val="150000"/>
                </a:lnSpc>
                <a:spcBef>
                  <a:spcPct val="0"/>
                </a:spcBef>
                <a:buClr>
                  <a:schemeClr val="tx1"/>
                </a:buClr>
                <a:buSzPct val="50000"/>
                <a:buFont typeface="Wingdings 3" panose="05040102010807070707" pitchFamily="18" charset="2"/>
                <a:buNone/>
              </a:pPr>
              <a:r>
                <a:rPr lang="en-US" altLang="zh-CN" sz="2000">
                  <a:latin typeface="Times New Roman" panose="02020603050405020304" pitchFamily="18" charset="0"/>
                  <a:sym typeface="Symbol" panose="05050102010706020507" pitchFamily="18" charset="2"/>
                </a:rPr>
                <a:t>G</a:t>
              </a:r>
              <a:r>
                <a:rPr lang="en-US" altLang="zh-CN" sz="2000">
                  <a:latin typeface="Times New Roman" panose="02020603050405020304" pitchFamily="18" charset="0"/>
                  <a:sym typeface="Wingdings" panose="05000000000000000000" pitchFamily="2" charset="2"/>
                </a:rPr>
                <a:t>(B,0)</a:t>
              </a:r>
            </a:p>
          </p:txBody>
        </p:sp>
        <p:sp>
          <p:nvSpPr>
            <p:cNvPr id="96285" name="AutoShape 27"/>
            <p:cNvSpPr>
              <a:spLocks noChangeArrowheads="1"/>
            </p:cNvSpPr>
            <p:nvPr/>
          </p:nvSpPr>
          <p:spPr bwMode="auto">
            <a:xfrm>
              <a:off x="2160" y="2784"/>
              <a:ext cx="144" cy="240"/>
            </a:xfrm>
            <a:prstGeom prst="downArrow">
              <a:avLst>
                <a:gd name="adj1" fmla="val 50000"/>
                <a:gd name="adj2" fmla="val 41667"/>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Wingdings" panose="05000000000000000000" pitchFamily="2" charset="2"/>
                <a:buChar char="n"/>
              </a:pPr>
              <a:endParaRPr lang="zh-CN" altLang="en-US" sz="2400">
                <a:latin typeface="Times New Roman" panose="02020603050405020304" pitchFamily="18" charset="0"/>
              </a:endParaRPr>
            </a:p>
          </p:txBody>
        </p:sp>
        <p:sp>
          <p:nvSpPr>
            <p:cNvPr id="96286" name="Text Box 28"/>
            <p:cNvSpPr txBox="1">
              <a:spLocks noChangeArrowheads="1"/>
            </p:cNvSpPr>
            <p:nvPr/>
          </p:nvSpPr>
          <p:spPr bwMode="auto">
            <a:xfrm>
              <a:off x="2304" y="2784"/>
              <a:ext cx="1440"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lnSpc>
                  <a:spcPct val="150000"/>
                </a:lnSpc>
                <a:spcBef>
                  <a:spcPct val="50000"/>
                </a:spcBef>
                <a:buClr>
                  <a:schemeClr val="tx1"/>
                </a:buClr>
                <a:buSzPct val="50000"/>
                <a:buFont typeface="Wingdings 3" panose="05040102010807070707" pitchFamily="18" charset="2"/>
                <a:buNone/>
              </a:pPr>
              <a:r>
                <a:rPr lang="en-US" altLang="zh-CN" sz="1600">
                  <a:solidFill>
                    <a:schemeClr val="hlink"/>
                  </a:solidFill>
                  <a:latin typeface="Times New Roman" panose="02020603050405020304" pitchFamily="18" charset="0"/>
                  <a:sym typeface="Wingdings" panose="05000000000000000000" pitchFamily="2" charset="2"/>
                </a:rPr>
                <a:t>A / x</a:t>
              </a:r>
              <a:r>
                <a:rPr lang="en-US" altLang="zh-CN" sz="1600" baseline="-25000">
                  <a:solidFill>
                    <a:schemeClr val="hlink"/>
                  </a:solidFill>
                  <a:latin typeface="Times New Roman" panose="02020603050405020304" pitchFamily="18" charset="0"/>
                  <a:sym typeface="Wingdings" panose="05000000000000000000" pitchFamily="2" charset="2"/>
                </a:rPr>
                <a:t>3</a:t>
              </a:r>
              <a:r>
                <a:rPr lang="en-US" altLang="zh-CN" sz="1600">
                  <a:solidFill>
                    <a:schemeClr val="hlink"/>
                  </a:solidFill>
                  <a:latin typeface="Times New Roman" panose="02020603050405020304" pitchFamily="18" charset="0"/>
                  <a:sym typeface="Wingdings" panose="05000000000000000000" pitchFamily="2" charset="2"/>
                </a:rPr>
                <a:t>, C/ y</a:t>
              </a:r>
              <a:r>
                <a:rPr lang="en-US" altLang="zh-CN" sz="1600" baseline="-25000">
                  <a:solidFill>
                    <a:schemeClr val="hlink"/>
                  </a:solidFill>
                  <a:latin typeface="Times New Roman" panose="02020603050405020304" pitchFamily="18" charset="0"/>
                  <a:sym typeface="Wingdings" panose="05000000000000000000" pitchFamily="2" charset="2"/>
                </a:rPr>
                <a:t>3</a:t>
              </a:r>
              <a:r>
                <a:rPr lang="en-US" altLang="zh-CN" sz="1600">
                  <a:solidFill>
                    <a:schemeClr val="hlink"/>
                  </a:solidFill>
                  <a:latin typeface="Times New Roman" panose="02020603050405020304" pitchFamily="18" charset="0"/>
                  <a:sym typeface="Wingdings" panose="05000000000000000000" pitchFamily="2" charset="2"/>
                </a:rPr>
                <a:t>,E/ z</a:t>
              </a:r>
              <a:r>
                <a:rPr lang="en-US" altLang="zh-CN" sz="1600" baseline="-25000">
                  <a:solidFill>
                    <a:schemeClr val="hlink"/>
                  </a:solidFill>
                  <a:latin typeface="Times New Roman" panose="02020603050405020304" pitchFamily="18" charset="0"/>
                  <a:sym typeface="Wingdings" panose="05000000000000000000" pitchFamily="2" charset="2"/>
                </a:rPr>
                <a:t>3</a:t>
              </a:r>
            </a:p>
          </p:txBody>
        </p:sp>
        <p:sp>
          <p:nvSpPr>
            <p:cNvPr id="96287" name="Rectangle 29"/>
            <p:cNvSpPr>
              <a:spLocks noChangeArrowheads="1"/>
            </p:cNvSpPr>
            <p:nvPr/>
          </p:nvSpPr>
          <p:spPr bwMode="auto">
            <a:xfrm>
              <a:off x="1872" y="2976"/>
              <a:ext cx="1187"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lnSpc>
                  <a:spcPct val="150000"/>
                </a:lnSpc>
                <a:spcBef>
                  <a:spcPct val="0"/>
                </a:spcBef>
                <a:buClr>
                  <a:schemeClr val="tx1"/>
                </a:buClr>
                <a:buSzPct val="50000"/>
                <a:buFont typeface="Wingdings 3" panose="05040102010807070707" pitchFamily="18" charset="2"/>
                <a:buNone/>
              </a:pPr>
              <a:r>
                <a:rPr lang="en-US" altLang="zh-CN" sz="2000">
                  <a:latin typeface="Times New Roman" panose="02020603050405020304" pitchFamily="18" charset="0"/>
                  <a:ea typeface="宋体" panose="02010600030101010101" pitchFamily="2" charset="-122"/>
                  <a:cs typeface="Times New Roman" panose="02020603050405020304" pitchFamily="18" charset="0"/>
                  <a:sym typeface="Wingdings" panose="05000000000000000000" pitchFamily="2" charset="2"/>
                </a:rPr>
                <a:t>G(plus(</a:t>
              </a:r>
              <a:r>
                <a:rPr lang="en-US" altLang="zh-CN" sz="1600">
                  <a:solidFill>
                    <a:schemeClr val="hlink"/>
                  </a:solidFill>
                  <a:latin typeface="Times New Roman" panose="02020603050405020304" pitchFamily="18" charset="0"/>
                  <a:ea typeface="宋体" panose="02010600030101010101" pitchFamily="2" charset="-122"/>
                  <a:cs typeface="Times New Roman" panose="02020603050405020304" pitchFamily="18" charset="0"/>
                  <a:sym typeface="Wingdings" panose="05000000000000000000" pitchFamily="2" charset="2"/>
                </a:rPr>
                <a:t>x</a:t>
              </a:r>
              <a:r>
                <a:rPr lang="en-US" altLang="zh-CN" sz="1600" baseline="-25000">
                  <a:solidFill>
                    <a:schemeClr val="hlink"/>
                  </a:solidFill>
                  <a:latin typeface="Times New Roman" panose="02020603050405020304" pitchFamily="18" charset="0"/>
                  <a:ea typeface="宋体" panose="02010600030101010101" pitchFamily="2" charset="-122"/>
                  <a:cs typeface="Times New Roman" panose="02020603050405020304" pitchFamily="18" charset="0"/>
                  <a:sym typeface="Wingdings" panose="05000000000000000000" pitchFamily="2" charset="2"/>
                </a:rPr>
                <a:t>3</a:t>
              </a:r>
              <a:r>
                <a:rPr lang="en-US" altLang="zh-CN" sz="2000">
                  <a:latin typeface="Times New Roman" panose="02020603050405020304" pitchFamily="18" charset="0"/>
                  <a:ea typeface="宋体" panose="02010600030101010101" pitchFamily="2" charset="-122"/>
                  <a:cs typeface="Times New Roman" panose="02020603050405020304" pitchFamily="18" charset="0"/>
                  <a:sym typeface="Wingdings" panose="05000000000000000000" pitchFamily="2" charset="2"/>
                </a:rPr>
                <a:t>, </a:t>
              </a:r>
              <a:r>
                <a:rPr lang="en-US" altLang="zh-CN" sz="1600">
                  <a:solidFill>
                    <a:schemeClr val="hlink"/>
                  </a:solidFill>
                  <a:latin typeface="Times New Roman" panose="02020603050405020304" pitchFamily="18" charset="0"/>
                  <a:ea typeface="宋体" panose="02010600030101010101" pitchFamily="2" charset="-122"/>
                  <a:cs typeface="Times New Roman" panose="02020603050405020304" pitchFamily="18" charset="0"/>
                  <a:sym typeface="Wingdings" panose="05000000000000000000" pitchFamily="2" charset="2"/>
                </a:rPr>
                <a:t>y</a:t>
              </a:r>
              <a:r>
                <a:rPr lang="en-US" altLang="zh-CN" sz="1600" baseline="-25000">
                  <a:solidFill>
                    <a:schemeClr val="hlink"/>
                  </a:solidFill>
                  <a:latin typeface="Times New Roman" panose="02020603050405020304" pitchFamily="18" charset="0"/>
                  <a:ea typeface="宋体" panose="02010600030101010101" pitchFamily="2" charset="-122"/>
                  <a:cs typeface="Times New Roman" panose="02020603050405020304" pitchFamily="18" charset="0"/>
                  <a:sym typeface="Wingdings" panose="05000000000000000000" pitchFamily="2" charset="2"/>
                </a:rPr>
                <a:t>3</a:t>
              </a:r>
              <a:r>
                <a:rPr lang="en-US" altLang="zh-CN" sz="2000">
                  <a:latin typeface="Times New Roman" panose="02020603050405020304" pitchFamily="18" charset="0"/>
                  <a:ea typeface="宋体" panose="02010600030101010101" pitchFamily="2" charset="-122"/>
                  <a:cs typeface="Times New Roman" panose="02020603050405020304" pitchFamily="18" charset="0"/>
                  <a:sym typeface="Wingdings" panose="05000000000000000000" pitchFamily="2" charset="2"/>
                </a:rPr>
                <a:t>), </a:t>
              </a:r>
              <a:r>
                <a:rPr lang="en-US" altLang="zh-CN" sz="1600">
                  <a:solidFill>
                    <a:schemeClr val="hlink"/>
                  </a:solidFill>
                  <a:latin typeface="Times New Roman" panose="02020603050405020304" pitchFamily="18" charset="0"/>
                  <a:ea typeface="宋体" panose="02010600030101010101" pitchFamily="2" charset="-122"/>
                  <a:cs typeface="Times New Roman" panose="02020603050405020304" pitchFamily="18" charset="0"/>
                  <a:sym typeface="Wingdings" panose="05000000000000000000" pitchFamily="2" charset="2"/>
                </a:rPr>
                <a:t>z</a:t>
              </a:r>
              <a:r>
                <a:rPr lang="en-US" altLang="zh-CN" sz="1600" baseline="-25000">
                  <a:solidFill>
                    <a:schemeClr val="hlink"/>
                  </a:solidFill>
                  <a:latin typeface="Times New Roman" panose="02020603050405020304" pitchFamily="18" charset="0"/>
                  <a:ea typeface="宋体" panose="02010600030101010101" pitchFamily="2" charset="-122"/>
                  <a:cs typeface="Times New Roman" panose="02020603050405020304" pitchFamily="18" charset="0"/>
                  <a:sym typeface="Wingdings" panose="05000000000000000000" pitchFamily="2" charset="2"/>
                </a:rPr>
                <a:t>3</a:t>
              </a:r>
              <a:r>
                <a:rPr lang="en-US" altLang="zh-CN" sz="2000">
                  <a:latin typeface="Times New Roman" panose="02020603050405020304" pitchFamily="18" charset="0"/>
                  <a:ea typeface="宋体" panose="02010600030101010101" pitchFamily="2" charset="-122"/>
                  <a:cs typeface="Times New Roman" panose="02020603050405020304" pitchFamily="18" charset="0"/>
                  <a:sym typeface="Wingdings" panose="05000000000000000000" pitchFamily="2" charset="2"/>
                </a:rPr>
                <a:t>)</a:t>
              </a:r>
            </a:p>
          </p:txBody>
        </p:sp>
        <p:sp>
          <p:nvSpPr>
            <p:cNvPr id="96288" name="Line 30"/>
            <p:cNvSpPr>
              <a:spLocks noChangeShapeType="1"/>
            </p:cNvSpPr>
            <p:nvPr/>
          </p:nvSpPr>
          <p:spPr bwMode="auto">
            <a:xfrm flipH="1">
              <a:off x="1680" y="3264"/>
              <a:ext cx="593" cy="240"/>
            </a:xfrm>
            <a:prstGeom prst="line">
              <a:avLst/>
            </a:prstGeom>
            <a:noFill/>
            <a:ln w="9525">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6289" name="Line 31"/>
            <p:cNvSpPr>
              <a:spLocks noChangeShapeType="1"/>
            </p:cNvSpPr>
            <p:nvPr/>
          </p:nvSpPr>
          <p:spPr bwMode="auto">
            <a:xfrm>
              <a:off x="2273" y="3264"/>
              <a:ext cx="511" cy="240"/>
            </a:xfrm>
            <a:prstGeom prst="line">
              <a:avLst/>
            </a:prstGeom>
            <a:noFill/>
            <a:ln w="9525">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6290" name="Freeform 32"/>
            <p:cNvSpPr>
              <a:spLocks/>
            </p:cNvSpPr>
            <p:nvPr/>
          </p:nvSpPr>
          <p:spPr bwMode="auto">
            <a:xfrm>
              <a:off x="2160" y="3360"/>
              <a:ext cx="336" cy="48"/>
            </a:xfrm>
            <a:custGeom>
              <a:avLst/>
              <a:gdLst>
                <a:gd name="T0" fmla="*/ 0 w 336"/>
                <a:gd name="T1" fmla="*/ 0 h 48"/>
                <a:gd name="T2" fmla="*/ 144 w 336"/>
                <a:gd name="T3" fmla="*/ 48 h 48"/>
                <a:gd name="T4" fmla="*/ 240 w 336"/>
                <a:gd name="T5" fmla="*/ 48 h 48"/>
                <a:gd name="T6" fmla="*/ 336 w 336"/>
                <a:gd name="T7" fmla="*/ 0 h 48"/>
                <a:gd name="T8" fmla="*/ 0 60000 65536"/>
                <a:gd name="T9" fmla="*/ 0 60000 65536"/>
                <a:gd name="T10" fmla="*/ 0 60000 65536"/>
                <a:gd name="T11" fmla="*/ 0 60000 65536"/>
                <a:gd name="T12" fmla="*/ 0 w 336"/>
                <a:gd name="T13" fmla="*/ 0 h 48"/>
                <a:gd name="T14" fmla="*/ 336 w 336"/>
                <a:gd name="T15" fmla="*/ 48 h 48"/>
              </a:gdLst>
              <a:ahLst/>
              <a:cxnLst>
                <a:cxn ang="T8">
                  <a:pos x="T0" y="T1"/>
                </a:cxn>
                <a:cxn ang="T9">
                  <a:pos x="T2" y="T3"/>
                </a:cxn>
                <a:cxn ang="T10">
                  <a:pos x="T4" y="T5"/>
                </a:cxn>
                <a:cxn ang="T11">
                  <a:pos x="T6" y="T7"/>
                </a:cxn>
              </a:cxnLst>
              <a:rect l="T12" t="T13" r="T14" b="T15"/>
              <a:pathLst>
                <a:path w="336" h="48">
                  <a:moveTo>
                    <a:pt x="0" y="0"/>
                  </a:moveTo>
                  <a:lnTo>
                    <a:pt x="144" y="48"/>
                  </a:lnTo>
                  <a:lnTo>
                    <a:pt x="240" y="48"/>
                  </a:lnTo>
                  <a:lnTo>
                    <a:pt x="336" y="0"/>
                  </a:lnTo>
                </a:path>
              </a:pathLst>
            </a:custGeom>
            <a:noFill/>
            <a:ln w="9525" cap="flat" cmpd="sng">
              <a:solidFill>
                <a:schemeClr val="tx2"/>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96291" name="Text Box 33"/>
            <p:cNvSpPr txBox="1">
              <a:spLocks noChangeArrowheads="1"/>
            </p:cNvSpPr>
            <p:nvPr/>
          </p:nvSpPr>
          <p:spPr bwMode="auto">
            <a:xfrm>
              <a:off x="2112" y="3408"/>
              <a:ext cx="480"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lnSpc>
                  <a:spcPct val="150000"/>
                </a:lnSpc>
                <a:spcBef>
                  <a:spcPct val="50000"/>
                </a:spcBef>
                <a:buClr>
                  <a:schemeClr val="tx1"/>
                </a:buClr>
                <a:buSzPct val="50000"/>
                <a:buFont typeface="Wingdings 3" panose="05040102010807070707" pitchFamily="18" charset="2"/>
                <a:buNone/>
              </a:pPr>
              <a:r>
                <a:rPr lang="en-US" altLang="zh-CN" sz="1600">
                  <a:latin typeface="Times New Roman" panose="02020603050405020304" pitchFamily="18" charset="0"/>
                </a:rPr>
                <a:t>R1</a:t>
              </a:r>
            </a:p>
          </p:txBody>
        </p:sp>
        <p:sp>
          <p:nvSpPr>
            <p:cNvPr id="96292" name="Rectangle 34"/>
            <p:cNvSpPr>
              <a:spLocks noChangeArrowheads="1"/>
            </p:cNvSpPr>
            <p:nvPr/>
          </p:nvSpPr>
          <p:spPr bwMode="auto">
            <a:xfrm>
              <a:off x="1392" y="3360"/>
              <a:ext cx="667"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lnSpc>
                  <a:spcPct val="150000"/>
                </a:lnSpc>
                <a:spcBef>
                  <a:spcPct val="0"/>
                </a:spcBef>
                <a:buClr>
                  <a:schemeClr val="tx1"/>
                </a:buClr>
                <a:buSzPct val="50000"/>
                <a:buFont typeface="Wingdings 3" panose="05040102010807070707" pitchFamily="18" charset="2"/>
                <a:buNone/>
              </a:pPr>
              <a:r>
                <a:rPr lang="en-US" altLang="zh-CN" sz="2000">
                  <a:latin typeface="Times New Roman" panose="02020603050405020304" pitchFamily="18" charset="0"/>
                  <a:sym typeface="Symbol" panose="05050102010706020507" pitchFamily="18" charset="2"/>
                </a:rPr>
                <a:t>G</a:t>
              </a:r>
              <a:r>
                <a:rPr lang="en-US" altLang="zh-CN" sz="2000">
                  <a:latin typeface="Times New Roman" panose="02020603050405020304" pitchFamily="18" charset="0"/>
                  <a:sym typeface="Wingdings" panose="05000000000000000000" pitchFamily="2" charset="2"/>
                </a:rPr>
                <a:t>(A,0)</a:t>
              </a:r>
            </a:p>
          </p:txBody>
        </p:sp>
        <p:sp>
          <p:nvSpPr>
            <p:cNvPr id="96293" name="Rectangle 35"/>
            <p:cNvSpPr>
              <a:spLocks noChangeArrowheads="1"/>
            </p:cNvSpPr>
            <p:nvPr/>
          </p:nvSpPr>
          <p:spPr bwMode="auto">
            <a:xfrm>
              <a:off x="2544" y="3408"/>
              <a:ext cx="667"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lnSpc>
                  <a:spcPct val="150000"/>
                </a:lnSpc>
                <a:spcBef>
                  <a:spcPct val="0"/>
                </a:spcBef>
                <a:buClr>
                  <a:schemeClr val="tx1"/>
                </a:buClr>
                <a:buSzPct val="50000"/>
                <a:buFont typeface="Wingdings 3" panose="05040102010807070707" pitchFamily="18" charset="2"/>
                <a:buNone/>
              </a:pPr>
              <a:r>
                <a:rPr lang="en-US" altLang="zh-CN" sz="2000">
                  <a:latin typeface="Times New Roman" panose="02020603050405020304" pitchFamily="18" charset="0"/>
                  <a:sym typeface="Symbol" panose="05050102010706020507" pitchFamily="18" charset="2"/>
                </a:rPr>
                <a:t>G</a:t>
              </a:r>
              <a:r>
                <a:rPr lang="en-US" altLang="zh-CN" sz="2000">
                  <a:latin typeface="Times New Roman" panose="02020603050405020304" pitchFamily="18" charset="0"/>
                  <a:sym typeface="Wingdings" panose="05000000000000000000" pitchFamily="2" charset="2"/>
                </a:rPr>
                <a:t>(C,E)</a:t>
              </a:r>
            </a:p>
          </p:txBody>
        </p:sp>
        <p:sp>
          <p:nvSpPr>
            <p:cNvPr id="96294" name="Rectangle 36"/>
            <p:cNvSpPr>
              <a:spLocks noChangeArrowheads="1"/>
            </p:cNvSpPr>
            <p:nvPr/>
          </p:nvSpPr>
          <p:spPr bwMode="auto">
            <a:xfrm>
              <a:off x="1345" y="3878"/>
              <a:ext cx="667"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lnSpc>
                  <a:spcPct val="150000"/>
                </a:lnSpc>
                <a:spcBef>
                  <a:spcPct val="0"/>
                </a:spcBef>
                <a:buClr>
                  <a:schemeClr val="tx1"/>
                </a:buClr>
                <a:buSzPct val="50000"/>
                <a:buFont typeface="Wingdings 3" panose="05040102010807070707" pitchFamily="18" charset="2"/>
                <a:buNone/>
              </a:pPr>
              <a:r>
                <a:rPr lang="en-US" altLang="zh-CN" sz="2000" dirty="0">
                  <a:latin typeface="Times New Roman" panose="02020603050405020304" pitchFamily="18" charset="0"/>
                  <a:sym typeface="Symbol" panose="05050102010706020507" pitchFamily="18" charset="2"/>
                </a:rPr>
                <a:t>G</a:t>
              </a:r>
              <a:r>
                <a:rPr lang="en-US" altLang="zh-CN" sz="2000" dirty="0">
                  <a:latin typeface="Times New Roman" panose="02020603050405020304" pitchFamily="18" charset="0"/>
                  <a:sym typeface="Wingdings" panose="05000000000000000000" pitchFamily="2" charset="2"/>
                </a:rPr>
                <a:t>(B,0)</a:t>
              </a:r>
            </a:p>
          </p:txBody>
        </p:sp>
        <p:sp>
          <p:nvSpPr>
            <p:cNvPr id="96295" name="Rectangle 37"/>
            <p:cNvSpPr>
              <a:spLocks noChangeArrowheads="1"/>
            </p:cNvSpPr>
            <p:nvPr/>
          </p:nvSpPr>
          <p:spPr bwMode="auto">
            <a:xfrm>
              <a:off x="2569" y="3864"/>
              <a:ext cx="667"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lnSpc>
                  <a:spcPct val="150000"/>
                </a:lnSpc>
                <a:spcBef>
                  <a:spcPct val="0"/>
                </a:spcBef>
                <a:buClr>
                  <a:schemeClr val="tx1"/>
                </a:buClr>
                <a:buSzPct val="50000"/>
                <a:buFont typeface="Wingdings 3" panose="05040102010807070707" pitchFamily="18" charset="2"/>
                <a:buNone/>
              </a:pPr>
              <a:r>
                <a:rPr lang="en-US" altLang="zh-CN" sz="2000" dirty="0">
                  <a:latin typeface="Times New Roman" panose="02020603050405020304" pitchFamily="18" charset="0"/>
                  <a:sym typeface="Symbol" panose="05050102010706020507" pitchFamily="18" charset="2"/>
                </a:rPr>
                <a:t>G</a:t>
              </a:r>
              <a:r>
                <a:rPr lang="en-US" altLang="zh-CN" sz="2000" dirty="0">
                  <a:latin typeface="Times New Roman" panose="02020603050405020304" pitchFamily="18" charset="0"/>
                  <a:sym typeface="Wingdings" panose="05000000000000000000" pitchFamily="2" charset="2"/>
                </a:rPr>
                <a:t>(C,E)</a:t>
              </a:r>
            </a:p>
          </p:txBody>
        </p:sp>
        <p:sp>
          <p:nvSpPr>
            <p:cNvPr id="96296" name="AutoShape 38"/>
            <p:cNvSpPr>
              <a:spLocks noChangeArrowheads="1"/>
            </p:cNvSpPr>
            <p:nvPr/>
          </p:nvSpPr>
          <p:spPr bwMode="auto">
            <a:xfrm>
              <a:off x="1632" y="3744"/>
              <a:ext cx="144" cy="240"/>
            </a:xfrm>
            <a:prstGeom prst="downArrow">
              <a:avLst>
                <a:gd name="adj1" fmla="val 50000"/>
                <a:gd name="adj2" fmla="val 41667"/>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Wingdings" panose="05000000000000000000" pitchFamily="2" charset="2"/>
                <a:buChar char="n"/>
              </a:pPr>
              <a:endParaRPr lang="zh-CN" altLang="en-US" sz="2400">
                <a:latin typeface="Times New Roman" panose="02020603050405020304" pitchFamily="18" charset="0"/>
              </a:endParaRPr>
            </a:p>
          </p:txBody>
        </p:sp>
        <p:sp>
          <p:nvSpPr>
            <p:cNvPr id="96297" name="AutoShape 39"/>
            <p:cNvSpPr>
              <a:spLocks noChangeArrowheads="1"/>
            </p:cNvSpPr>
            <p:nvPr/>
          </p:nvSpPr>
          <p:spPr bwMode="auto">
            <a:xfrm>
              <a:off x="2736" y="3744"/>
              <a:ext cx="144" cy="240"/>
            </a:xfrm>
            <a:prstGeom prst="downArrow">
              <a:avLst>
                <a:gd name="adj1" fmla="val 50000"/>
                <a:gd name="adj2" fmla="val 41667"/>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Wingdings" panose="05000000000000000000" pitchFamily="2" charset="2"/>
                <a:buChar char="n"/>
              </a:pPr>
              <a:endParaRPr lang="zh-CN" altLang="en-US" sz="2400">
                <a:latin typeface="Times New Roman" panose="02020603050405020304" pitchFamily="18" charset="0"/>
              </a:endParaRPr>
            </a:p>
          </p:txBody>
        </p:sp>
      </p:grpSp>
      <p:sp>
        <p:nvSpPr>
          <p:cNvPr id="96262" name="Text Box 41"/>
          <p:cNvSpPr txBox="1">
            <a:spLocks noChangeArrowheads="1"/>
          </p:cNvSpPr>
          <p:nvPr/>
        </p:nvSpPr>
        <p:spPr bwMode="auto">
          <a:xfrm>
            <a:off x="7022821" y="3288477"/>
            <a:ext cx="4800600" cy="2862322"/>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Wingdings" panose="05000000000000000000" pitchFamily="2" charset="2"/>
              <a:buNone/>
            </a:pPr>
            <a:r>
              <a:rPr lang="zh-CN" altLang="en-US" sz="2000">
                <a:latin typeface="Times New Roman" panose="02020603050405020304" pitchFamily="18" charset="0"/>
              </a:rPr>
              <a:t>事实</a:t>
            </a:r>
            <a:r>
              <a:rPr lang="en-US" altLang="zh-CN" sz="2000">
                <a:latin typeface="Times New Roman" panose="02020603050405020304" pitchFamily="18" charset="0"/>
              </a:rPr>
              <a:t>:G</a:t>
            </a:r>
            <a:r>
              <a:rPr lang="en-US" altLang="zh-CN" sz="2000">
                <a:latin typeface="Times New Roman" panose="02020603050405020304" pitchFamily="18" charset="0"/>
                <a:sym typeface="Wingdings" panose="05000000000000000000" pitchFamily="2" charset="2"/>
              </a:rPr>
              <a:t>(E,0)</a:t>
            </a:r>
            <a:r>
              <a:rPr lang="en-US" altLang="zh-CN" sz="2000">
                <a:latin typeface="Times New Roman" panose="02020603050405020304" pitchFamily="18" charset="0"/>
              </a:rPr>
              <a:t> </a:t>
            </a:r>
            <a:r>
              <a:rPr lang="en-US" altLang="zh-CN" sz="2000">
                <a:latin typeface="Times New Roman" panose="02020603050405020304" pitchFamily="18" charset="0"/>
                <a:sym typeface="Symbol" panose="05050102010706020507" pitchFamily="18" charset="2"/>
              </a:rPr>
              <a:t>G</a:t>
            </a:r>
            <a:r>
              <a:rPr lang="en-US" altLang="zh-CN" sz="2000">
                <a:latin typeface="Times New Roman" panose="02020603050405020304" pitchFamily="18" charset="0"/>
                <a:sym typeface="Wingdings" panose="05000000000000000000" pitchFamily="2" charset="2"/>
              </a:rPr>
              <a:t>(B,0)</a:t>
            </a:r>
            <a:r>
              <a:rPr lang="en-US" altLang="zh-CN" sz="2000">
                <a:latin typeface="Times New Roman" panose="02020603050405020304" pitchFamily="18" charset="0"/>
              </a:rPr>
              <a:t> </a:t>
            </a:r>
            <a:r>
              <a:rPr lang="en-US" altLang="zh-CN" sz="2000">
                <a:latin typeface="Times New Roman" panose="02020603050405020304" pitchFamily="18" charset="0"/>
                <a:sym typeface="Symbol" panose="05050102010706020507" pitchFamily="18" charset="2"/>
              </a:rPr>
              <a:t>G</a:t>
            </a:r>
            <a:r>
              <a:rPr lang="en-US" altLang="zh-CN" sz="2000">
                <a:latin typeface="Times New Roman" panose="02020603050405020304" pitchFamily="18" charset="0"/>
                <a:sym typeface="Wingdings" panose="05000000000000000000" pitchFamily="2" charset="2"/>
              </a:rPr>
              <a:t>(A,0</a:t>
            </a:r>
            <a:r>
              <a:rPr lang="en-US" altLang="zh-CN" sz="2000" b="1">
                <a:latin typeface="Times New Roman" panose="02020603050405020304" pitchFamily="18" charset="0"/>
                <a:sym typeface="Wingdings" panose="05000000000000000000" pitchFamily="2" charset="2"/>
              </a:rPr>
              <a:t>)</a:t>
            </a:r>
            <a:r>
              <a:rPr lang="en-US" altLang="zh-CN" sz="2000">
                <a:latin typeface="Times New Roman" panose="02020603050405020304" pitchFamily="18" charset="0"/>
              </a:rPr>
              <a:t> </a:t>
            </a:r>
            <a:r>
              <a:rPr lang="en-US" altLang="zh-CN" sz="2000">
                <a:latin typeface="Times New Roman" panose="02020603050405020304" pitchFamily="18" charset="0"/>
                <a:sym typeface="Symbol" panose="05050102010706020507" pitchFamily="18" charset="2"/>
              </a:rPr>
              <a:t>G</a:t>
            </a:r>
            <a:r>
              <a:rPr lang="en-US" altLang="zh-CN" sz="2000" b="1">
                <a:latin typeface="Times New Roman" panose="02020603050405020304" pitchFamily="18" charset="0"/>
                <a:sym typeface="Wingdings" panose="05000000000000000000" pitchFamily="2" charset="2"/>
              </a:rPr>
              <a:t>(</a:t>
            </a:r>
            <a:r>
              <a:rPr lang="en-US" altLang="zh-CN" sz="2000">
                <a:latin typeface="Times New Roman" panose="02020603050405020304" pitchFamily="18" charset="0"/>
                <a:sym typeface="Wingdings" panose="05000000000000000000" pitchFamily="2" charset="2"/>
              </a:rPr>
              <a:t>C,0</a:t>
            </a:r>
            <a:r>
              <a:rPr lang="en-US" altLang="zh-CN" sz="2000" b="1">
                <a:latin typeface="Times New Roman" panose="02020603050405020304" pitchFamily="18" charset="0"/>
                <a:sym typeface="Wingdings" panose="05000000000000000000" pitchFamily="2" charset="2"/>
              </a:rPr>
              <a:t>)</a:t>
            </a:r>
            <a:r>
              <a:rPr lang="en-US" altLang="zh-CN" sz="2000">
                <a:latin typeface="Times New Roman" panose="02020603050405020304" pitchFamily="18" charset="0"/>
              </a:rPr>
              <a:t> </a:t>
            </a:r>
            <a:r>
              <a:rPr lang="en-US" altLang="zh-CN" sz="2000">
                <a:latin typeface="Times New Roman" panose="02020603050405020304" pitchFamily="18" charset="0"/>
                <a:sym typeface="Symbol" panose="05050102010706020507" pitchFamily="18" charset="2"/>
              </a:rPr>
              <a:t>G</a:t>
            </a:r>
            <a:r>
              <a:rPr lang="en-US" altLang="zh-CN" sz="2000" b="1">
                <a:latin typeface="Times New Roman" panose="02020603050405020304" pitchFamily="18" charset="0"/>
                <a:sym typeface="Wingdings" panose="05000000000000000000" pitchFamily="2" charset="2"/>
              </a:rPr>
              <a:t>(</a:t>
            </a:r>
            <a:r>
              <a:rPr lang="en-US" altLang="zh-CN" sz="2000">
                <a:latin typeface="Times New Roman" panose="02020603050405020304" pitchFamily="18" charset="0"/>
                <a:sym typeface="Wingdings" panose="05000000000000000000" pitchFamily="2" charset="2"/>
              </a:rPr>
              <a:t>C,E)</a:t>
            </a:r>
          </a:p>
          <a:p>
            <a:pPr eaLnBrk="1" hangingPunct="1">
              <a:spcBef>
                <a:spcPct val="0"/>
              </a:spcBef>
              <a:buClrTx/>
              <a:buSzTx/>
              <a:buFont typeface="Wingdings" panose="05000000000000000000" pitchFamily="2" charset="2"/>
              <a:buNone/>
            </a:pPr>
            <a:r>
              <a:rPr lang="en-US" altLang="zh-CN" sz="2000">
                <a:latin typeface="Times New Roman" panose="02020603050405020304" pitchFamily="18" charset="0"/>
                <a:sym typeface="Wingdings" panose="05000000000000000000" pitchFamily="2" charset="2"/>
              </a:rPr>
              <a:t>B</a:t>
            </a:r>
            <a:r>
              <a:rPr lang="zh-CN" altLang="en-US" sz="2000">
                <a:latin typeface="Times New Roman" panose="02020603050405020304" pitchFamily="18" charset="0"/>
                <a:sym typeface="Wingdings" panose="05000000000000000000" pitchFamily="2" charset="2"/>
              </a:rPr>
              <a:t>规则</a:t>
            </a:r>
            <a:r>
              <a:rPr lang="en-US" altLang="zh-CN" sz="2000">
                <a:latin typeface="Times New Roman" panose="02020603050405020304" pitchFamily="18" charset="0"/>
                <a:sym typeface="Wingdings" panose="05000000000000000000" pitchFamily="2" charset="2"/>
              </a:rPr>
              <a:t>:</a:t>
            </a:r>
          </a:p>
          <a:p>
            <a:pPr eaLnBrk="1" hangingPunct="1">
              <a:spcBef>
                <a:spcPct val="0"/>
              </a:spcBef>
              <a:buClrTx/>
              <a:buSzTx/>
              <a:buFont typeface="Wingdings" panose="05000000000000000000" pitchFamily="2" charset="2"/>
              <a:buNone/>
            </a:pPr>
            <a:r>
              <a:rPr lang="en-US" altLang="zh-CN" sz="2000">
                <a:latin typeface="Times New Roman" panose="02020603050405020304" pitchFamily="18" charset="0"/>
                <a:sym typeface="Wingdings" panose="05000000000000000000" pitchFamily="2" charset="2"/>
              </a:rPr>
              <a:t>R</a:t>
            </a:r>
            <a:r>
              <a:rPr lang="en-US" altLang="zh-CN" sz="2000" baseline="-25000">
                <a:latin typeface="Times New Roman" panose="02020603050405020304" pitchFamily="18" charset="0"/>
                <a:sym typeface="Wingdings" panose="05000000000000000000" pitchFamily="2" charset="2"/>
              </a:rPr>
              <a:t>1</a:t>
            </a:r>
            <a:r>
              <a:rPr lang="en-US" altLang="zh-CN" sz="2000">
                <a:latin typeface="Times New Roman" panose="02020603050405020304" pitchFamily="18" charset="0"/>
                <a:sym typeface="Wingdings" panose="05000000000000000000" pitchFamily="2" charset="2"/>
              </a:rPr>
              <a:t>:</a:t>
            </a:r>
            <a:r>
              <a:rPr lang="en-US" altLang="zh-CN" sz="2000">
                <a:latin typeface="Times New Roman" panose="02020603050405020304" pitchFamily="18" charset="0"/>
              </a:rPr>
              <a:t>G</a:t>
            </a:r>
            <a:r>
              <a:rPr lang="en-US" altLang="zh-CN" sz="2000">
                <a:latin typeface="Times New Roman" panose="02020603050405020304" pitchFamily="18" charset="0"/>
                <a:sym typeface="Wingdings" panose="05000000000000000000" pitchFamily="2" charset="2"/>
              </a:rPr>
              <a:t> (x,0) </a:t>
            </a:r>
            <a:r>
              <a:rPr lang="en-US" altLang="zh-CN" sz="2000">
                <a:latin typeface="Times New Roman" panose="02020603050405020304" pitchFamily="18" charset="0"/>
                <a:sym typeface="Symbol" panose="05050102010706020507" pitchFamily="18" charset="2"/>
              </a:rPr>
              <a:t></a:t>
            </a:r>
            <a:r>
              <a:rPr lang="en-US" altLang="zh-CN" sz="2000">
                <a:latin typeface="Times New Roman" panose="02020603050405020304" pitchFamily="18" charset="0"/>
              </a:rPr>
              <a:t>G</a:t>
            </a:r>
            <a:r>
              <a:rPr lang="en-US" altLang="zh-CN" sz="2000">
                <a:latin typeface="Times New Roman" panose="02020603050405020304" pitchFamily="18" charset="0"/>
                <a:sym typeface="Symbol" panose="05050102010706020507" pitchFamily="18" charset="2"/>
              </a:rPr>
              <a:t> </a:t>
            </a:r>
            <a:r>
              <a:rPr lang="en-US" altLang="zh-CN" sz="2000">
                <a:latin typeface="Times New Roman" panose="02020603050405020304" pitchFamily="18" charset="0"/>
                <a:sym typeface="Wingdings" panose="05000000000000000000" pitchFamily="2" charset="2"/>
              </a:rPr>
              <a:t>(y,z)</a:t>
            </a:r>
            <a:r>
              <a:rPr lang="en-US" altLang="zh-CN" sz="2000">
                <a:latin typeface="Times New Roman" panose="02020603050405020304" pitchFamily="18" charset="0"/>
                <a:ea typeface="宋体" panose="02010600030101010101" pitchFamily="2" charset="-122"/>
                <a:cs typeface="Times New Roman" panose="02020603050405020304" pitchFamily="18" charset="0"/>
                <a:sym typeface="Wingdings" panose="05000000000000000000" pitchFamily="2" charset="2"/>
              </a:rPr>
              <a:t>→G</a:t>
            </a:r>
            <a:r>
              <a:rPr lang="en-US" altLang="zh-CN" sz="2000">
                <a:latin typeface="Times New Roman" panose="02020603050405020304" pitchFamily="18" charset="0"/>
                <a:sym typeface="Wingdings" panose="05000000000000000000" pitchFamily="2" charset="2"/>
              </a:rPr>
              <a:t>(plus(x,y),z)</a:t>
            </a:r>
          </a:p>
          <a:p>
            <a:pPr eaLnBrk="1" hangingPunct="1">
              <a:spcBef>
                <a:spcPct val="0"/>
              </a:spcBef>
              <a:buClrTx/>
              <a:buSzTx/>
              <a:buFont typeface="Wingdings" panose="05000000000000000000" pitchFamily="2" charset="2"/>
              <a:buNone/>
            </a:pPr>
            <a:r>
              <a:rPr lang="en-US" altLang="zh-CN" sz="2000">
                <a:latin typeface="Times New Roman" panose="02020603050405020304" pitchFamily="18" charset="0"/>
                <a:sym typeface="Wingdings" panose="05000000000000000000" pitchFamily="2" charset="2"/>
              </a:rPr>
              <a:t>R</a:t>
            </a:r>
            <a:r>
              <a:rPr lang="en-US" altLang="zh-CN" sz="2000" baseline="-25000">
                <a:latin typeface="Times New Roman" panose="02020603050405020304" pitchFamily="18" charset="0"/>
                <a:sym typeface="Wingdings" panose="05000000000000000000" pitchFamily="2" charset="2"/>
              </a:rPr>
              <a:t>2</a:t>
            </a:r>
            <a:r>
              <a:rPr lang="en-US" altLang="zh-CN" sz="2000">
                <a:latin typeface="Times New Roman" panose="02020603050405020304" pitchFamily="18" charset="0"/>
                <a:sym typeface="Wingdings" panose="05000000000000000000" pitchFamily="2" charset="2"/>
              </a:rPr>
              <a:t>: G(x,0) </a:t>
            </a:r>
            <a:r>
              <a:rPr lang="en-US" altLang="zh-CN" sz="2000">
                <a:latin typeface="Times New Roman" panose="02020603050405020304" pitchFamily="18" charset="0"/>
                <a:sym typeface="Symbol" panose="05050102010706020507" pitchFamily="18" charset="2"/>
              </a:rPr>
              <a:t>G</a:t>
            </a:r>
            <a:r>
              <a:rPr lang="en-US" altLang="zh-CN" sz="2000">
                <a:latin typeface="Times New Roman" panose="02020603050405020304" pitchFamily="18" charset="0"/>
                <a:sym typeface="Wingdings" panose="05000000000000000000" pitchFamily="2" charset="2"/>
              </a:rPr>
              <a:t>(y,z)</a:t>
            </a:r>
            <a:r>
              <a:rPr lang="en-US" altLang="zh-CN" sz="2000">
                <a:latin typeface="Times New Roman" panose="02020603050405020304" pitchFamily="18" charset="0"/>
                <a:ea typeface="宋体" panose="02010600030101010101" pitchFamily="2" charset="-122"/>
                <a:sym typeface="Wingdings" panose="05000000000000000000" pitchFamily="2" charset="2"/>
              </a:rPr>
              <a:t>→G</a:t>
            </a:r>
            <a:r>
              <a:rPr lang="en-US" altLang="zh-CN" sz="2000">
                <a:latin typeface="Times New Roman" panose="02020603050405020304" pitchFamily="18" charset="0"/>
                <a:sym typeface="Wingdings" panose="05000000000000000000" pitchFamily="2" charset="2"/>
              </a:rPr>
              <a:t>(times(x,y),times(x,z))</a:t>
            </a:r>
          </a:p>
          <a:p>
            <a:pPr eaLnBrk="1" hangingPunct="1">
              <a:spcBef>
                <a:spcPct val="0"/>
              </a:spcBef>
              <a:buClrTx/>
              <a:buSzTx/>
              <a:buFont typeface="Wingdings" panose="05000000000000000000" pitchFamily="2" charset="2"/>
              <a:buNone/>
            </a:pPr>
            <a:r>
              <a:rPr lang="en-US" altLang="zh-CN" sz="2000">
                <a:latin typeface="Times New Roman" panose="02020603050405020304" pitchFamily="18" charset="0"/>
                <a:sym typeface="Wingdings" panose="05000000000000000000" pitchFamily="2" charset="2"/>
              </a:rPr>
              <a:t>R</a:t>
            </a:r>
            <a:r>
              <a:rPr lang="en-US" altLang="zh-CN" sz="2000" baseline="-25000">
                <a:latin typeface="Times New Roman" panose="02020603050405020304" pitchFamily="18" charset="0"/>
                <a:sym typeface="Wingdings" panose="05000000000000000000" pitchFamily="2" charset="2"/>
              </a:rPr>
              <a:t>3</a:t>
            </a:r>
            <a:r>
              <a:rPr lang="en-US" altLang="zh-CN" sz="2000">
                <a:latin typeface="Times New Roman" panose="02020603050405020304" pitchFamily="18" charset="0"/>
                <a:sym typeface="Wingdings" panose="05000000000000000000" pitchFamily="2" charset="2"/>
              </a:rPr>
              <a:t>: G(x,times(w,y)) </a:t>
            </a:r>
            <a:r>
              <a:rPr lang="en-US" altLang="zh-CN" sz="2000">
                <a:latin typeface="Times New Roman" panose="02020603050405020304" pitchFamily="18" charset="0"/>
                <a:sym typeface="Symbol" panose="05050102010706020507" pitchFamily="18" charset="2"/>
              </a:rPr>
              <a:t>G</a:t>
            </a:r>
            <a:r>
              <a:rPr lang="en-US" altLang="zh-CN" sz="2000">
                <a:latin typeface="Times New Roman" panose="02020603050405020304" pitchFamily="18" charset="0"/>
                <a:sym typeface="Wingdings" panose="05000000000000000000" pitchFamily="2" charset="2"/>
              </a:rPr>
              <a:t>(y,0)</a:t>
            </a:r>
            <a:r>
              <a:rPr lang="en-US" altLang="zh-CN" sz="2000">
                <a:latin typeface="Times New Roman" panose="02020603050405020304" pitchFamily="18" charset="0"/>
                <a:ea typeface="宋体" panose="02010600030101010101" pitchFamily="2" charset="-122"/>
                <a:sym typeface="Wingdings" panose="05000000000000000000" pitchFamily="2" charset="2"/>
              </a:rPr>
              <a:t>→G</a:t>
            </a:r>
            <a:r>
              <a:rPr lang="en-US" altLang="zh-CN" sz="2000">
                <a:latin typeface="Times New Roman" panose="02020603050405020304" pitchFamily="18" charset="0"/>
                <a:sym typeface="Wingdings" panose="05000000000000000000" pitchFamily="2" charset="2"/>
              </a:rPr>
              <a:t>(divides(x,y),w)</a:t>
            </a:r>
          </a:p>
          <a:p>
            <a:pPr eaLnBrk="1" hangingPunct="1">
              <a:spcBef>
                <a:spcPct val="0"/>
              </a:spcBef>
              <a:buClrTx/>
              <a:buSzTx/>
              <a:buFont typeface="Wingdings" panose="05000000000000000000" pitchFamily="2" charset="2"/>
              <a:buNone/>
            </a:pPr>
            <a:r>
              <a:rPr lang="zh-CN" altLang="en-US" sz="2000">
                <a:latin typeface="Times New Roman" panose="02020603050405020304" pitchFamily="18" charset="0"/>
                <a:sym typeface="Wingdings" panose="05000000000000000000" pitchFamily="2" charset="2"/>
              </a:rPr>
              <a:t>目标公式：</a:t>
            </a:r>
            <a:r>
              <a:rPr lang="en-US" altLang="zh-CN" sz="2000">
                <a:latin typeface="Times New Roman" panose="02020603050405020304" pitchFamily="18" charset="0"/>
                <a:sym typeface="Wingdings" panose="05000000000000000000" pitchFamily="2" charset="2"/>
              </a:rPr>
              <a:t>G(divides(times(B,plus(A,C)),E),B)</a:t>
            </a:r>
            <a:endParaRPr lang="en-US" altLang="zh-CN" sz="200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91493"/>
                                        </p:tgtEl>
                                        <p:attrNameLst>
                                          <p:attrName>style.visibility</p:attrName>
                                        </p:attrNameLst>
                                      </p:cBhvr>
                                      <p:to>
                                        <p:strVal val="visible"/>
                                      </p:to>
                                    </p:set>
                                    <p:anim calcmode="lin" valueType="num">
                                      <p:cBhvr additive="base">
                                        <p:cTn id="7" dur="500" fill="hold"/>
                                        <p:tgtEl>
                                          <p:spTgt spid="191493"/>
                                        </p:tgtEl>
                                        <p:attrNameLst>
                                          <p:attrName>ppt_x</p:attrName>
                                        </p:attrNameLst>
                                      </p:cBhvr>
                                      <p:tavLst>
                                        <p:tav tm="0">
                                          <p:val>
                                            <p:strVal val="0-#ppt_w/2"/>
                                          </p:val>
                                        </p:tav>
                                        <p:tav tm="100000">
                                          <p:val>
                                            <p:strVal val="#ppt_x"/>
                                          </p:val>
                                        </p:tav>
                                      </p:tavLst>
                                    </p:anim>
                                    <p:anim calcmode="lin" valueType="num">
                                      <p:cBhvr additive="base">
                                        <p:cTn id="8" dur="500" fill="hold"/>
                                        <p:tgtEl>
                                          <p:spTgt spid="19149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1493" grpId="0" autoUpdateAnimBg="0"/>
    </p:bld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4" name="Rectangle 2"/>
          <p:cNvSpPr>
            <a:spLocks noGrp="1" noChangeArrowheads="1"/>
          </p:cNvSpPr>
          <p:nvPr>
            <p:ph type="title"/>
          </p:nvPr>
        </p:nvSpPr>
        <p:spPr>
          <a:xfrm>
            <a:off x="1847528" y="1082675"/>
            <a:ext cx="7772400" cy="457200"/>
          </a:xfrm>
        </p:spPr>
        <p:txBody>
          <a:bodyPr>
            <a:normAutofit fontScale="90000"/>
          </a:bodyPr>
          <a:lstStyle/>
          <a:p>
            <a:pPr eaLnBrk="1" hangingPunct="1"/>
            <a:r>
              <a:rPr lang="en-US" altLang="zh-CN" sz="3200" dirty="0"/>
              <a:t> </a:t>
            </a:r>
            <a:r>
              <a:rPr lang="zh-CN" altLang="en-US" sz="3200" dirty="0"/>
              <a:t>正、逆向系统对比</a:t>
            </a:r>
          </a:p>
        </p:txBody>
      </p:sp>
      <p:sp>
        <p:nvSpPr>
          <p:cNvPr id="97285" name="Rectangle 3"/>
          <p:cNvSpPr>
            <a:spLocks noGrp="1" noChangeArrowheads="1"/>
          </p:cNvSpPr>
          <p:nvPr>
            <p:ph sz="half" idx="1"/>
          </p:nvPr>
        </p:nvSpPr>
        <p:spPr>
          <a:xfrm>
            <a:off x="1097280" y="1735385"/>
            <a:ext cx="5502776" cy="4429919"/>
          </a:xfrm>
          <a:ln>
            <a:solidFill>
              <a:schemeClr val="accent1"/>
            </a:solidFill>
            <a:miter lim="800000"/>
            <a:headEnd/>
            <a:tailEnd/>
          </a:ln>
        </p:spPr>
        <p:txBody>
          <a:bodyPr>
            <a:normAutofit/>
          </a:bodyPr>
          <a:lstStyle/>
          <a:p>
            <a:pPr eaLnBrk="1" hangingPunct="1"/>
            <a:r>
              <a:rPr lang="zh-CN" altLang="en-US" sz="2400" dirty="0">
                <a:solidFill>
                  <a:schemeClr val="tx1"/>
                </a:solidFill>
              </a:rPr>
              <a:t>事实表达式任意形</a:t>
            </a:r>
          </a:p>
          <a:p>
            <a:pPr eaLnBrk="1" hangingPunct="1"/>
            <a:r>
              <a:rPr lang="zh-CN" altLang="en-US" sz="2400" dirty="0">
                <a:solidFill>
                  <a:schemeClr val="tx1"/>
                </a:solidFill>
              </a:rPr>
              <a:t>规则形式： 单文字</a:t>
            </a:r>
            <a:r>
              <a:rPr lang="en-US" altLang="en-US" sz="2400" dirty="0">
                <a:solidFill>
                  <a:schemeClr val="tx1"/>
                </a:solidFill>
              </a:rPr>
              <a:t> </a:t>
            </a:r>
            <a:r>
              <a:rPr lang="zh-CN" altLang="en-US" sz="2400" dirty="0">
                <a:solidFill>
                  <a:schemeClr val="tx1"/>
                </a:solidFill>
                <a:sym typeface="Symbol" panose="05050102010706020507" pitchFamily="18" charset="2"/>
              </a:rPr>
              <a:t> </a:t>
            </a:r>
            <a:r>
              <a:rPr lang="en-US" altLang="zh-CN" sz="2400" dirty="0">
                <a:solidFill>
                  <a:schemeClr val="tx1"/>
                </a:solidFill>
                <a:sym typeface="Symbol" panose="05050102010706020507" pitchFamily="18" charset="2"/>
              </a:rPr>
              <a:t>W</a:t>
            </a:r>
          </a:p>
          <a:p>
            <a:pPr eaLnBrk="1" hangingPunct="1"/>
            <a:r>
              <a:rPr lang="zh-CN" altLang="en-US" sz="2400" dirty="0">
                <a:solidFill>
                  <a:schemeClr val="tx1"/>
                </a:solidFill>
                <a:sym typeface="Symbol" panose="05050102010706020507" pitchFamily="18" charset="2"/>
              </a:rPr>
              <a:t>目标公式为文字析取</a:t>
            </a:r>
          </a:p>
          <a:p>
            <a:pPr eaLnBrk="1" hangingPunct="1"/>
            <a:r>
              <a:rPr lang="zh-CN" altLang="en-US" sz="2400" dirty="0">
                <a:solidFill>
                  <a:schemeClr val="tx1"/>
                </a:solidFill>
                <a:sym typeface="Symbol" panose="05050102010706020507" pitchFamily="18" charset="2"/>
              </a:rPr>
              <a:t>对事实、规则消存在量词，</a:t>
            </a:r>
            <a:r>
              <a:rPr lang="en-US" altLang="zh-CN" sz="2400" dirty="0" err="1">
                <a:solidFill>
                  <a:schemeClr val="tx1"/>
                </a:solidFill>
                <a:sym typeface="Symbol" panose="05050102010706020507" pitchFamily="18" charset="2"/>
              </a:rPr>
              <a:t>Skolem</a:t>
            </a:r>
            <a:r>
              <a:rPr lang="zh-CN" altLang="en-US" sz="2400" dirty="0">
                <a:solidFill>
                  <a:schemeClr val="tx1"/>
                </a:solidFill>
                <a:sym typeface="Symbol" panose="05050102010706020507" pitchFamily="18" charset="2"/>
              </a:rPr>
              <a:t>化</a:t>
            </a:r>
          </a:p>
          <a:p>
            <a:pPr eaLnBrk="1" hangingPunct="1"/>
            <a:r>
              <a:rPr lang="zh-CN" altLang="en-US" sz="2400" dirty="0">
                <a:solidFill>
                  <a:schemeClr val="tx1"/>
                </a:solidFill>
                <a:sym typeface="Symbol" panose="05050102010706020507" pitchFamily="18" charset="2"/>
              </a:rPr>
              <a:t>用对偶形消目标的全称量词，</a:t>
            </a:r>
            <a:r>
              <a:rPr lang="en-US" altLang="zh-CN" sz="2400" dirty="0" err="1">
                <a:solidFill>
                  <a:schemeClr val="tx1"/>
                </a:solidFill>
                <a:sym typeface="Symbol" panose="05050102010706020507" pitchFamily="18" charset="2"/>
              </a:rPr>
              <a:t>Skolem</a:t>
            </a:r>
            <a:r>
              <a:rPr lang="zh-CN" altLang="en-US" sz="2400" dirty="0">
                <a:solidFill>
                  <a:schemeClr val="tx1"/>
                </a:solidFill>
                <a:sym typeface="Symbol" panose="05050102010706020507" pitchFamily="18" charset="2"/>
              </a:rPr>
              <a:t>化</a:t>
            </a:r>
          </a:p>
          <a:p>
            <a:pPr eaLnBrk="1" hangingPunct="1"/>
            <a:r>
              <a:rPr lang="zh-CN" altLang="en-US" sz="2400" dirty="0">
                <a:solidFill>
                  <a:schemeClr val="tx1"/>
                </a:solidFill>
                <a:sym typeface="Symbol" panose="05050102010706020507" pitchFamily="18" charset="2"/>
              </a:rPr>
              <a:t>事实表达式与或树</a:t>
            </a:r>
            <a:r>
              <a:rPr lang="zh-CN" altLang="zh-CN" sz="2400" dirty="0">
                <a:solidFill>
                  <a:schemeClr val="tx1"/>
                </a:solidFill>
                <a:sym typeface="Symbol" panose="05050102010706020507" pitchFamily="18" charset="2"/>
              </a:rPr>
              <a:t>，“</a:t>
            </a:r>
            <a:r>
              <a:rPr lang="zh-CN" altLang="en-US" sz="2400" dirty="0">
                <a:solidFill>
                  <a:schemeClr val="tx1"/>
                </a:solidFill>
                <a:sym typeface="Symbol" panose="05050102010706020507" pitchFamily="18" charset="2"/>
              </a:rPr>
              <a:t>”对“与”，“”对应“或”</a:t>
            </a:r>
          </a:p>
          <a:p>
            <a:pPr eaLnBrk="1" hangingPunct="1"/>
            <a:r>
              <a:rPr lang="zh-CN" altLang="en-US" sz="2400" dirty="0">
                <a:solidFill>
                  <a:schemeClr val="tx1"/>
                </a:solidFill>
                <a:sym typeface="Symbol" panose="05050102010706020507" pitchFamily="18" charset="2"/>
              </a:rPr>
              <a:t>从事实出发，正向应用规则</a:t>
            </a:r>
          </a:p>
          <a:p>
            <a:pPr eaLnBrk="1" hangingPunct="1"/>
            <a:r>
              <a:rPr lang="zh-CN" altLang="en-US" sz="2400" dirty="0">
                <a:solidFill>
                  <a:schemeClr val="tx1"/>
                </a:solidFill>
                <a:sym typeface="Symbol" panose="05050102010706020507" pitchFamily="18" charset="2"/>
              </a:rPr>
              <a:t>以目标为结束的一致解图</a:t>
            </a:r>
            <a:endParaRPr lang="zh-CN" altLang="en-US" sz="2000" dirty="0">
              <a:solidFill>
                <a:schemeClr val="tx1"/>
              </a:solidFill>
              <a:sym typeface="Symbol" panose="05050102010706020507" pitchFamily="18" charset="2"/>
            </a:endParaRPr>
          </a:p>
        </p:txBody>
      </p:sp>
      <p:sp>
        <p:nvSpPr>
          <p:cNvPr id="97286" name="Rectangle 4"/>
          <p:cNvSpPr>
            <a:spLocks noGrp="1" noChangeArrowheads="1"/>
          </p:cNvSpPr>
          <p:nvPr>
            <p:ph sz="half" idx="2"/>
          </p:nvPr>
        </p:nvSpPr>
        <p:spPr>
          <a:xfrm>
            <a:off x="6720816" y="1735385"/>
            <a:ext cx="5351847" cy="4429919"/>
          </a:xfrm>
          <a:ln>
            <a:solidFill>
              <a:schemeClr val="accent1"/>
            </a:solidFill>
            <a:miter lim="800000"/>
            <a:headEnd/>
            <a:tailEnd/>
          </a:ln>
        </p:spPr>
        <p:txBody>
          <a:bodyPr>
            <a:normAutofit/>
          </a:bodyPr>
          <a:lstStyle/>
          <a:p>
            <a:pPr eaLnBrk="1" hangingPunct="1"/>
            <a:r>
              <a:rPr lang="zh-CN" altLang="en-US" sz="2400" dirty="0">
                <a:solidFill>
                  <a:schemeClr val="tx1"/>
                </a:solidFill>
              </a:rPr>
              <a:t>事实表达式是合取形</a:t>
            </a:r>
          </a:p>
          <a:p>
            <a:pPr eaLnBrk="1" hangingPunct="1"/>
            <a:r>
              <a:rPr lang="zh-CN" altLang="en-US" sz="2400" dirty="0">
                <a:solidFill>
                  <a:schemeClr val="tx1"/>
                </a:solidFill>
              </a:rPr>
              <a:t>规则形式： </a:t>
            </a:r>
            <a:r>
              <a:rPr lang="en-US" altLang="zh-CN" sz="2400" dirty="0">
                <a:solidFill>
                  <a:schemeClr val="tx1"/>
                </a:solidFill>
              </a:rPr>
              <a:t>W </a:t>
            </a:r>
            <a:r>
              <a:rPr lang="en-US" altLang="zh-CN" sz="2400" dirty="0">
                <a:solidFill>
                  <a:schemeClr val="tx1"/>
                </a:solidFill>
                <a:sym typeface="Symbol" panose="05050102010706020507" pitchFamily="18" charset="2"/>
              </a:rPr>
              <a:t> </a:t>
            </a:r>
            <a:r>
              <a:rPr lang="zh-CN" altLang="en-US" sz="2400" dirty="0">
                <a:solidFill>
                  <a:schemeClr val="tx1"/>
                </a:solidFill>
                <a:sym typeface="Symbol" panose="05050102010706020507" pitchFamily="18" charset="2"/>
              </a:rPr>
              <a:t>单文字</a:t>
            </a:r>
          </a:p>
          <a:p>
            <a:pPr eaLnBrk="1" hangingPunct="1"/>
            <a:r>
              <a:rPr lang="zh-CN" altLang="en-US" sz="2400" dirty="0">
                <a:solidFill>
                  <a:schemeClr val="tx1"/>
                </a:solidFill>
                <a:sym typeface="Symbol" panose="05050102010706020507" pitchFamily="18" charset="2"/>
              </a:rPr>
              <a:t>目标公式任意形</a:t>
            </a:r>
          </a:p>
          <a:p>
            <a:pPr eaLnBrk="1" hangingPunct="1"/>
            <a:r>
              <a:rPr lang="zh-CN" altLang="en-US" sz="2400" dirty="0">
                <a:solidFill>
                  <a:schemeClr val="tx1"/>
                </a:solidFill>
                <a:sym typeface="Symbol" panose="05050102010706020507" pitchFamily="18" charset="2"/>
              </a:rPr>
              <a:t>对事实、规则消存在量词，</a:t>
            </a:r>
            <a:r>
              <a:rPr lang="en-US" altLang="zh-CN" sz="2400" dirty="0" err="1">
                <a:solidFill>
                  <a:schemeClr val="tx1"/>
                </a:solidFill>
                <a:sym typeface="Symbol" panose="05050102010706020507" pitchFamily="18" charset="2"/>
              </a:rPr>
              <a:t>Skolem</a:t>
            </a:r>
            <a:r>
              <a:rPr lang="zh-CN" altLang="en-US" sz="2400" dirty="0">
                <a:solidFill>
                  <a:schemeClr val="tx1"/>
                </a:solidFill>
                <a:sym typeface="Symbol" panose="05050102010706020507" pitchFamily="18" charset="2"/>
              </a:rPr>
              <a:t>化</a:t>
            </a:r>
          </a:p>
          <a:p>
            <a:pPr eaLnBrk="1" hangingPunct="1"/>
            <a:r>
              <a:rPr lang="zh-CN" altLang="en-US" sz="2400" dirty="0">
                <a:solidFill>
                  <a:schemeClr val="tx1"/>
                </a:solidFill>
                <a:sym typeface="Symbol" panose="05050102010706020507" pitchFamily="18" charset="2"/>
              </a:rPr>
              <a:t>用对偶形消目标的全称量词，</a:t>
            </a:r>
            <a:r>
              <a:rPr lang="en-US" altLang="zh-CN" sz="2400" dirty="0" err="1">
                <a:solidFill>
                  <a:schemeClr val="tx1"/>
                </a:solidFill>
                <a:sym typeface="Symbol" panose="05050102010706020507" pitchFamily="18" charset="2"/>
              </a:rPr>
              <a:t>Skolem</a:t>
            </a:r>
            <a:r>
              <a:rPr lang="zh-CN" altLang="en-US" sz="2400" dirty="0">
                <a:solidFill>
                  <a:schemeClr val="tx1"/>
                </a:solidFill>
                <a:sym typeface="Symbol" panose="05050102010706020507" pitchFamily="18" charset="2"/>
              </a:rPr>
              <a:t>化</a:t>
            </a:r>
          </a:p>
          <a:p>
            <a:pPr eaLnBrk="1" hangingPunct="1"/>
            <a:r>
              <a:rPr lang="zh-CN" altLang="en-US" sz="2400" dirty="0">
                <a:solidFill>
                  <a:schemeClr val="tx1"/>
                </a:solidFill>
                <a:sym typeface="Symbol" panose="05050102010706020507" pitchFamily="18" charset="2"/>
              </a:rPr>
              <a:t>目标公式的与或树</a:t>
            </a:r>
            <a:r>
              <a:rPr lang="zh-CN" altLang="zh-CN" sz="2400" dirty="0">
                <a:solidFill>
                  <a:schemeClr val="tx1"/>
                </a:solidFill>
                <a:sym typeface="Symbol" panose="05050102010706020507" pitchFamily="18" charset="2"/>
              </a:rPr>
              <a:t>，“</a:t>
            </a:r>
            <a:r>
              <a:rPr lang="zh-CN" altLang="en-US" sz="2400" dirty="0">
                <a:solidFill>
                  <a:schemeClr val="tx1"/>
                </a:solidFill>
                <a:sym typeface="Symbol" panose="05050102010706020507" pitchFamily="18" charset="2"/>
              </a:rPr>
              <a:t>”对“与”，“”对应“或”</a:t>
            </a:r>
          </a:p>
          <a:p>
            <a:pPr eaLnBrk="1" hangingPunct="1"/>
            <a:r>
              <a:rPr lang="zh-CN" altLang="en-US" sz="2400" dirty="0">
                <a:solidFill>
                  <a:schemeClr val="tx1"/>
                </a:solidFill>
                <a:sym typeface="Symbol" panose="05050102010706020507" pitchFamily="18" charset="2"/>
              </a:rPr>
              <a:t>从目标出发，逆向应用规则</a:t>
            </a:r>
          </a:p>
          <a:p>
            <a:pPr eaLnBrk="1" hangingPunct="1"/>
            <a:r>
              <a:rPr lang="zh-CN" altLang="en-US" sz="2400" dirty="0">
                <a:solidFill>
                  <a:schemeClr val="tx1"/>
                </a:solidFill>
                <a:sym typeface="Symbol" panose="05050102010706020507" pitchFamily="18" charset="2"/>
              </a:rPr>
              <a:t>以事实为结束的一致解图</a:t>
            </a:r>
            <a:endParaRPr lang="zh-CN" altLang="en-US" sz="2000" dirty="0">
              <a:solidFill>
                <a:schemeClr val="tx1"/>
              </a:solidFill>
              <a:sym typeface="Symbol" panose="05050102010706020507" pitchFamily="18" charset="2"/>
            </a:endParaRPr>
          </a:p>
        </p:txBody>
      </p:sp>
      <p:sp>
        <p:nvSpPr>
          <p:cNvPr id="5" name="日期占位符 4"/>
          <p:cNvSpPr>
            <a:spLocks noGrp="1"/>
          </p:cNvSpPr>
          <p:nvPr>
            <p:ph type="dt" sz="half" idx="10"/>
          </p:nvPr>
        </p:nvSpPr>
        <p:spPr/>
        <p:txBody>
          <a:bodyPr/>
          <a:lstStyle/>
          <a:p>
            <a:pPr>
              <a:defRPr/>
            </a:pPr>
            <a:fld id="{FE7A1C3D-E7AA-4CDB-BC81-C9F6C0B8E3C6}" type="datetime1">
              <a:rPr lang="zh-CN" altLang="en-US"/>
              <a:pPr>
                <a:defRPr/>
              </a:pPr>
              <a:t>2019/9/18</a:t>
            </a:fld>
            <a:endParaRPr lang="en-US" altLang="zh-CN"/>
          </a:p>
        </p:txBody>
      </p:sp>
      <p:sp>
        <p:nvSpPr>
          <p:cNvPr id="97283" name="灯片编号占位符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1E979BD0-1845-4DFA-A7E1-D7954E47FBC7}" type="slidenum">
              <a:rPr kumimoji="0" lang="en-US" altLang="zh-CN" sz="1400">
                <a:latin typeface="Tahoma" panose="020B0604030504040204" pitchFamily="34" charset="0"/>
                <a:ea typeface="宋体" panose="02010600030101010101" pitchFamily="2" charset="-122"/>
              </a:rPr>
              <a:pPr>
                <a:spcBef>
                  <a:spcPct val="0"/>
                </a:spcBef>
                <a:buClrTx/>
                <a:buSzTx/>
                <a:buFontTx/>
                <a:buNone/>
              </a:pPr>
              <a:t>112</a:t>
            </a:fld>
            <a:endParaRPr kumimoji="0" lang="en-US" altLang="zh-CN" sz="1400">
              <a:latin typeface="Tahoma" panose="020B060403050404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8" name="Rectangle 2"/>
          <p:cNvSpPr>
            <a:spLocks noGrp="1" noChangeArrowheads="1"/>
          </p:cNvSpPr>
          <p:nvPr>
            <p:ph type="title"/>
          </p:nvPr>
        </p:nvSpPr>
        <p:spPr/>
        <p:txBody>
          <a:bodyPr/>
          <a:lstStyle/>
          <a:p>
            <a:pPr eaLnBrk="1" hangingPunct="1"/>
            <a:r>
              <a:rPr lang="zh-CN" altLang="en-US" sz="4000" dirty="0"/>
              <a:t>规则演绎系统</a:t>
            </a:r>
            <a:r>
              <a:rPr lang="en-US" altLang="zh-CN" dirty="0" smtClean="0"/>
              <a:t>—</a:t>
            </a:r>
            <a:r>
              <a:rPr lang="zh-CN" altLang="en-US" sz="2400" dirty="0">
                <a:solidFill>
                  <a:schemeClr val="tx1"/>
                </a:solidFill>
                <a:ea typeface="华文新魏" panose="02010800040101010101" pitchFamily="2" charset="-122"/>
              </a:rPr>
              <a:t>规则双向演绎系统</a:t>
            </a:r>
            <a:endParaRPr lang="zh-CN" altLang="en-US" dirty="0" smtClean="0">
              <a:solidFill>
                <a:schemeClr val="tx1"/>
              </a:solidFill>
            </a:endParaRPr>
          </a:p>
        </p:txBody>
      </p:sp>
      <p:sp>
        <p:nvSpPr>
          <p:cNvPr id="98309" name="Rectangle 3"/>
          <p:cNvSpPr>
            <a:spLocks noGrp="1" noChangeArrowheads="1"/>
          </p:cNvSpPr>
          <p:nvPr>
            <p:ph idx="1"/>
          </p:nvPr>
        </p:nvSpPr>
        <p:spPr>
          <a:xfrm>
            <a:off x="1199456" y="2017713"/>
            <a:ext cx="10369152" cy="4114800"/>
          </a:xfrm>
        </p:spPr>
        <p:txBody>
          <a:bodyPr>
            <a:normAutofit/>
          </a:bodyPr>
          <a:lstStyle/>
          <a:p>
            <a:pPr eaLnBrk="1" hangingPunct="1">
              <a:lnSpc>
                <a:spcPct val="150000"/>
              </a:lnSpc>
            </a:pPr>
            <a:r>
              <a:rPr lang="zh-CN" altLang="en-US" sz="2400" dirty="0" smtClean="0">
                <a:solidFill>
                  <a:srgbClr val="000000"/>
                </a:solidFill>
              </a:rPr>
              <a:t>正向和逆向组合系统是建立在两个系统相结合的基础之上的。此组合系统的总数据库由表示目标和表示事实的两个与或图构成。这些与或图最初用来表示最初的事实和目标的某些表达式集合，现在这些表达式的形式不受约束。</a:t>
            </a:r>
          </a:p>
          <a:p>
            <a:pPr eaLnBrk="1" hangingPunct="1">
              <a:lnSpc>
                <a:spcPct val="150000"/>
              </a:lnSpc>
            </a:pPr>
            <a:r>
              <a:rPr lang="zh-CN" altLang="en-US" sz="2400" dirty="0" smtClean="0">
                <a:solidFill>
                  <a:srgbClr val="000000"/>
                </a:solidFill>
              </a:rPr>
              <a:t>我们必须限制</a:t>
            </a:r>
            <a:r>
              <a:rPr lang="en-US" altLang="zh-CN" sz="2400" dirty="0" smtClean="0">
                <a:solidFill>
                  <a:srgbClr val="000000"/>
                </a:solidFill>
              </a:rPr>
              <a:t>F</a:t>
            </a:r>
            <a:r>
              <a:rPr lang="zh-CN" altLang="en-US" sz="2400" dirty="0" smtClean="0">
                <a:solidFill>
                  <a:srgbClr val="000000"/>
                </a:solidFill>
              </a:rPr>
              <a:t>规则为单文字前项和</a:t>
            </a:r>
            <a:r>
              <a:rPr lang="en-US" altLang="zh-CN" sz="2400" dirty="0" smtClean="0">
                <a:solidFill>
                  <a:srgbClr val="000000"/>
                </a:solidFill>
              </a:rPr>
              <a:t>B</a:t>
            </a:r>
            <a:r>
              <a:rPr lang="zh-CN" altLang="en-US" sz="2400" dirty="0" smtClean="0">
                <a:solidFill>
                  <a:srgbClr val="000000"/>
                </a:solidFill>
              </a:rPr>
              <a:t>规则为单文字后项。</a:t>
            </a:r>
          </a:p>
          <a:p>
            <a:pPr eaLnBrk="1" hangingPunct="1">
              <a:lnSpc>
                <a:spcPct val="150000"/>
              </a:lnSpc>
            </a:pPr>
            <a:r>
              <a:rPr lang="zh-CN" altLang="en-US" sz="2400" dirty="0" smtClean="0">
                <a:solidFill>
                  <a:srgbClr val="000000"/>
                </a:solidFill>
              </a:rPr>
              <a:t>组合演绎系统的终止条件涉及两个图结构之间的适当交接处，这些结构可由标有合一文字的节点上的匹配棱线来连接。</a:t>
            </a:r>
            <a:endParaRPr lang="zh-CN" altLang="en-US" sz="2400" dirty="0" smtClean="0"/>
          </a:p>
        </p:txBody>
      </p:sp>
      <p:sp>
        <p:nvSpPr>
          <p:cNvPr id="4" name="日期占位符 3"/>
          <p:cNvSpPr>
            <a:spLocks noGrp="1"/>
          </p:cNvSpPr>
          <p:nvPr>
            <p:ph type="dt" sz="half" idx="10"/>
          </p:nvPr>
        </p:nvSpPr>
        <p:spPr/>
        <p:txBody>
          <a:bodyPr/>
          <a:lstStyle/>
          <a:p>
            <a:pPr>
              <a:defRPr/>
            </a:pPr>
            <a:fld id="{B8C3C5E7-09E7-4A11-AB75-01F91335CC42}" type="datetime1">
              <a:rPr lang="zh-CN" altLang="en-US"/>
              <a:pPr>
                <a:defRPr/>
              </a:pPr>
              <a:t>2019/9/18</a:t>
            </a:fld>
            <a:endParaRPr lang="en-US" altLang="zh-CN"/>
          </a:p>
        </p:txBody>
      </p:sp>
      <p:sp>
        <p:nvSpPr>
          <p:cNvPr id="98307"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B041A722-ECA7-417F-978D-BBB5E87CDCC2}" type="slidenum">
              <a:rPr kumimoji="0" lang="en-US" altLang="zh-CN" sz="1400">
                <a:latin typeface="Tahoma" panose="020B0604030504040204" pitchFamily="34" charset="0"/>
                <a:ea typeface="宋体" panose="02010600030101010101" pitchFamily="2" charset="-122"/>
              </a:rPr>
              <a:pPr>
                <a:spcBef>
                  <a:spcPct val="0"/>
                </a:spcBef>
                <a:buClrTx/>
                <a:buSzTx/>
                <a:buFontTx/>
                <a:buNone/>
              </a:pPr>
              <a:t>113</a:t>
            </a:fld>
            <a:endParaRPr kumimoji="0" lang="en-US" altLang="zh-CN" sz="1400">
              <a:latin typeface="Tahoma" panose="020B060403050404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日期占位符 1"/>
          <p:cNvSpPr>
            <a:spLocks noGrp="1"/>
          </p:cNvSpPr>
          <p:nvPr>
            <p:ph type="dt" sz="half" idx="10"/>
          </p:nvPr>
        </p:nvSpPr>
        <p:spPr/>
        <p:txBody>
          <a:bodyPr/>
          <a:lstStyle/>
          <a:p>
            <a:pPr>
              <a:defRPr/>
            </a:pPr>
            <a:fld id="{0A279943-EB15-4BA6-9883-9357F94209E8}" type="datetime1">
              <a:rPr lang="zh-CN" altLang="en-US"/>
              <a:pPr>
                <a:defRPr/>
              </a:pPr>
              <a:t>2019/9/18</a:t>
            </a:fld>
            <a:endParaRPr lang="en-US" altLang="zh-CN"/>
          </a:p>
        </p:txBody>
      </p:sp>
      <p:sp>
        <p:nvSpPr>
          <p:cNvPr id="99331"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4D328320-38A1-4E1A-9020-0A0454E9E937}" type="slidenum">
              <a:rPr kumimoji="0" lang="en-US" altLang="zh-CN" sz="1400">
                <a:latin typeface="Tahoma" panose="020B0604030504040204" pitchFamily="34" charset="0"/>
                <a:ea typeface="宋体" panose="02010600030101010101" pitchFamily="2" charset="-122"/>
              </a:rPr>
              <a:pPr>
                <a:spcBef>
                  <a:spcPct val="0"/>
                </a:spcBef>
                <a:buClrTx/>
                <a:buSzTx/>
                <a:buFontTx/>
                <a:buNone/>
              </a:pPr>
              <a:t>114</a:t>
            </a:fld>
            <a:endParaRPr kumimoji="0" lang="en-US" altLang="zh-CN" sz="1400">
              <a:latin typeface="Tahoma" panose="020B0604030504040204" pitchFamily="34" charset="0"/>
              <a:ea typeface="宋体" panose="02010600030101010101" pitchFamily="2" charset="-122"/>
            </a:endParaRPr>
          </a:p>
        </p:txBody>
      </p:sp>
      <p:sp>
        <p:nvSpPr>
          <p:cNvPr id="113666" name="Text Box 2"/>
          <p:cNvSpPr txBox="1">
            <a:spLocks noChangeArrowheads="1"/>
          </p:cNvSpPr>
          <p:nvPr/>
        </p:nvSpPr>
        <p:spPr bwMode="auto">
          <a:xfrm>
            <a:off x="3200400" y="381001"/>
            <a:ext cx="6172200" cy="466725"/>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2400">
                <a:latin typeface="Times New Roman" panose="02020603050405020304" pitchFamily="18" charset="0"/>
                <a:ea typeface="宋体" panose="02010600030101010101" pitchFamily="2" charset="-122"/>
                <a:sym typeface="Symbol" panose="05050102010706020507" pitchFamily="18" charset="2"/>
              </a:rPr>
              <a:t>~P(f(y)) </a:t>
            </a:r>
            <a:r>
              <a:rPr lang="en-US" altLang="zh-CN" sz="2400">
                <a:latin typeface="宋体" panose="02010600030101010101" pitchFamily="2" charset="-122"/>
                <a:ea typeface="宋体" panose="02010600030101010101" pitchFamily="2" charset="-122"/>
                <a:sym typeface="Symbol" panose="05050102010706020507" pitchFamily="18" charset="2"/>
              </a:rPr>
              <a:t>∨</a:t>
            </a:r>
            <a:r>
              <a:rPr lang="en-US" altLang="zh-CN" sz="2400">
                <a:latin typeface="Times New Roman" panose="02020603050405020304" pitchFamily="18" charset="0"/>
                <a:ea typeface="宋体" panose="02010600030101010101" pitchFamily="2" charset="-122"/>
                <a:sym typeface="Symbol" panose="05050102010706020507" pitchFamily="18" charset="2"/>
              </a:rPr>
              <a:t> {Q(f(y),y) </a:t>
            </a:r>
            <a:r>
              <a:rPr lang="en-US" altLang="zh-CN" sz="2400">
                <a:latin typeface="宋体" panose="02010600030101010101" pitchFamily="2" charset="-122"/>
                <a:ea typeface="宋体" panose="02010600030101010101" pitchFamily="2" charset="-122"/>
                <a:sym typeface="Symbol" panose="05050102010706020507" pitchFamily="18" charset="2"/>
              </a:rPr>
              <a:t>∧</a:t>
            </a:r>
            <a:r>
              <a:rPr lang="en-US" altLang="zh-CN" sz="2400">
                <a:latin typeface="Times New Roman" panose="02020603050405020304" pitchFamily="18" charset="0"/>
                <a:ea typeface="宋体" panose="02010600030101010101" pitchFamily="2" charset="-122"/>
                <a:sym typeface="Symbol" panose="05050102010706020507" pitchFamily="18" charset="2"/>
              </a:rPr>
              <a:t> [~R(f(y)) </a:t>
            </a:r>
            <a:r>
              <a:rPr lang="en-US" altLang="zh-CN" sz="2400" b="1">
                <a:latin typeface="宋体" panose="02010600030101010101" pitchFamily="2" charset="-122"/>
                <a:ea typeface="宋体" panose="02010600030101010101" pitchFamily="2" charset="-122"/>
                <a:sym typeface="Symbol" panose="05050102010706020507" pitchFamily="18" charset="2"/>
              </a:rPr>
              <a:t>∨</a:t>
            </a:r>
            <a:r>
              <a:rPr lang="en-US" altLang="zh-CN" sz="2400">
                <a:latin typeface="Times New Roman" panose="02020603050405020304" pitchFamily="18" charset="0"/>
                <a:ea typeface="宋体" panose="02010600030101010101" pitchFamily="2" charset="-122"/>
                <a:sym typeface="Symbol" panose="05050102010706020507" pitchFamily="18" charset="2"/>
              </a:rPr>
              <a:t>~</a:t>
            </a:r>
            <a:r>
              <a:rPr lang="en-US" altLang="zh-CN" sz="2400" b="1">
                <a:latin typeface="宋体" panose="02010600030101010101" pitchFamily="2" charset="-122"/>
                <a:ea typeface="宋体" panose="02010600030101010101" pitchFamily="2" charset="-122"/>
                <a:sym typeface="Symbol" panose="05050102010706020507" pitchFamily="18" charset="2"/>
              </a:rPr>
              <a:t>S(y)]}</a:t>
            </a:r>
          </a:p>
        </p:txBody>
      </p:sp>
      <p:sp>
        <p:nvSpPr>
          <p:cNvPr id="113667" name="Text Box 3"/>
          <p:cNvSpPr txBox="1">
            <a:spLocks noChangeArrowheads="1"/>
          </p:cNvSpPr>
          <p:nvPr/>
        </p:nvSpPr>
        <p:spPr bwMode="auto">
          <a:xfrm>
            <a:off x="3541714" y="1295401"/>
            <a:ext cx="1189037" cy="466725"/>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2400">
                <a:latin typeface="Times New Roman" panose="02020603050405020304" pitchFamily="18" charset="0"/>
                <a:ea typeface="宋体" panose="02010600030101010101" pitchFamily="2" charset="-122"/>
                <a:sym typeface="Symbol" panose="05050102010706020507" pitchFamily="18" charset="2"/>
              </a:rPr>
              <a:t>~P(f(y))</a:t>
            </a:r>
          </a:p>
        </p:txBody>
      </p:sp>
      <p:sp>
        <p:nvSpPr>
          <p:cNvPr id="113669" name="Text Box 5"/>
          <p:cNvSpPr txBox="1">
            <a:spLocks noChangeArrowheads="1"/>
          </p:cNvSpPr>
          <p:nvPr/>
        </p:nvSpPr>
        <p:spPr bwMode="auto">
          <a:xfrm>
            <a:off x="5360989" y="1295401"/>
            <a:ext cx="4592637" cy="466725"/>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2400">
                <a:latin typeface="Times New Roman" panose="02020603050405020304" pitchFamily="18" charset="0"/>
                <a:ea typeface="宋体" panose="02010600030101010101" pitchFamily="2" charset="-122"/>
                <a:sym typeface="Symbol" panose="05050102010706020507" pitchFamily="18" charset="2"/>
              </a:rPr>
              <a:t>Q(f(y) ,y) </a:t>
            </a:r>
            <a:r>
              <a:rPr lang="en-US" altLang="zh-CN" sz="2400">
                <a:latin typeface="宋体" panose="02010600030101010101" pitchFamily="2" charset="-122"/>
                <a:ea typeface="宋体" panose="02010600030101010101" pitchFamily="2" charset="-122"/>
                <a:sym typeface="Symbol" panose="05050102010706020507" pitchFamily="18" charset="2"/>
              </a:rPr>
              <a:t>∧</a:t>
            </a:r>
            <a:r>
              <a:rPr lang="en-US" altLang="zh-CN" sz="2400">
                <a:latin typeface="Times New Roman" panose="02020603050405020304" pitchFamily="18" charset="0"/>
                <a:ea typeface="宋体" panose="02010600030101010101" pitchFamily="2" charset="-122"/>
                <a:sym typeface="Symbol" panose="05050102010706020507" pitchFamily="18" charset="2"/>
              </a:rPr>
              <a:t> [~R(f(y)) </a:t>
            </a:r>
            <a:r>
              <a:rPr lang="en-US" altLang="zh-CN" sz="2400" b="1">
                <a:latin typeface="宋体" panose="02010600030101010101" pitchFamily="2" charset="-122"/>
                <a:ea typeface="宋体" panose="02010600030101010101" pitchFamily="2" charset="-122"/>
                <a:sym typeface="Symbol" panose="05050102010706020507" pitchFamily="18" charset="2"/>
              </a:rPr>
              <a:t>∨ </a:t>
            </a:r>
            <a:r>
              <a:rPr lang="en-US" altLang="zh-CN" sz="2400">
                <a:latin typeface="Times New Roman" panose="02020603050405020304" pitchFamily="18" charset="0"/>
                <a:ea typeface="宋体" panose="02010600030101010101" pitchFamily="2" charset="-122"/>
                <a:sym typeface="Symbol" panose="05050102010706020507" pitchFamily="18" charset="2"/>
              </a:rPr>
              <a:t>~</a:t>
            </a:r>
            <a:r>
              <a:rPr lang="en-US" altLang="zh-CN" sz="2400" b="1">
                <a:latin typeface="宋体" panose="02010600030101010101" pitchFamily="2" charset="-122"/>
                <a:ea typeface="宋体" panose="02010600030101010101" pitchFamily="2" charset="-122"/>
                <a:sym typeface="Symbol" panose="05050102010706020507" pitchFamily="18" charset="2"/>
              </a:rPr>
              <a:t> S(y)]</a:t>
            </a:r>
          </a:p>
        </p:txBody>
      </p:sp>
      <p:sp>
        <p:nvSpPr>
          <p:cNvPr id="113670" name="Line 6"/>
          <p:cNvSpPr>
            <a:spLocks noChangeShapeType="1"/>
          </p:cNvSpPr>
          <p:nvPr/>
        </p:nvSpPr>
        <p:spPr bwMode="auto">
          <a:xfrm flipH="1">
            <a:off x="4140200" y="838200"/>
            <a:ext cx="1752600" cy="457200"/>
          </a:xfrm>
          <a:prstGeom prst="line">
            <a:avLst/>
          </a:prstGeom>
          <a:noFill/>
          <a:ln w="9525">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3672" name="Line 8"/>
          <p:cNvSpPr>
            <a:spLocks noChangeShapeType="1"/>
          </p:cNvSpPr>
          <p:nvPr/>
        </p:nvSpPr>
        <p:spPr bwMode="auto">
          <a:xfrm>
            <a:off x="5892800" y="838200"/>
            <a:ext cx="1828800" cy="457200"/>
          </a:xfrm>
          <a:prstGeom prst="line">
            <a:avLst/>
          </a:prstGeom>
          <a:noFill/>
          <a:ln w="9525">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3679" name="Text Box 15"/>
          <p:cNvSpPr txBox="1">
            <a:spLocks noChangeArrowheads="1"/>
          </p:cNvSpPr>
          <p:nvPr/>
        </p:nvSpPr>
        <p:spPr bwMode="auto">
          <a:xfrm>
            <a:off x="4279900" y="3429001"/>
            <a:ext cx="15113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2000">
                <a:solidFill>
                  <a:srgbClr val="FF3300"/>
                </a:solidFill>
                <a:latin typeface="Times New Roman" panose="02020603050405020304" pitchFamily="18" charset="0"/>
                <a:ea typeface="宋体" panose="02010600030101010101" pitchFamily="2" charset="-122"/>
              </a:rPr>
              <a:t>{f(A)/v,A/y}</a:t>
            </a:r>
            <a:endParaRPr lang="en-US" altLang="zh-CN" sz="2400">
              <a:latin typeface="Times New Roman" panose="02020603050405020304" pitchFamily="18" charset="0"/>
              <a:ea typeface="宋体" panose="02010600030101010101" pitchFamily="2" charset="-122"/>
            </a:endParaRPr>
          </a:p>
        </p:txBody>
      </p:sp>
      <p:sp>
        <p:nvSpPr>
          <p:cNvPr id="113681" name="Text Box 17"/>
          <p:cNvSpPr txBox="1">
            <a:spLocks noChangeArrowheads="1"/>
          </p:cNvSpPr>
          <p:nvPr/>
        </p:nvSpPr>
        <p:spPr bwMode="auto">
          <a:xfrm>
            <a:off x="3873500" y="2133601"/>
            <a:ext cx="1455738" cy="4667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2400">
                <a:latin typeface="Times New Roman" panose="02020603050405020304" pitchFamily="18" charset="0"/>
                <a:ea typeface="宋体" panose="02010600030101010101" pitchFamily="2" charset="-122"/>
                <a:sym typeface="Symbol" panose="05050102010706020507" pitchFamily="18" charset="2"/>
              </a:rPr>
              <a:t>Q(f(y) ,y) </a:t>
            </a:r>
          </a:p>
        </p:txBody>
      </p:sp>
      <p:sp>
        <p:nvSpPr>
          <p:cNvPr id="113684" name="Text Box 20"/>
          <p:cNvSpPr txBox="1">
            <a:spLocks noChangeArrowheads="1"/>
          </p:cNvSpPr>
          <p:nvPr/>
        </p:nvSpPr>
        <p:spPr bwMode="auto">
          <a:xfrm>
            <a:off x="6386514" y="2133601"/>
            <a:ext cx="2693987" cy="466725"/>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2400">
                <a:latin typeface="Times New Roman" panose="02020603050405020304" pitchFamily="18" charset="0"/>
                <a:ea typeface="宋体" panose="02010600030101010101" pitchFamily="2" charset="-122"/>
                <a:sym typeface="Symbol" panose="05050102010706020507" pitchFamily="18" charset="2"/>
              </a:rPr>
              <a:t>~R(f(y)) </a:t>
            </a:r>
            <a:r>
              <a:rPr lang="en-US" altLang="zh-CN" sz="2400" b="1">
                <a:latin typeface="宋体" panose="02010600030101010101" pitchFamily="2" charset="-122"/>
                <a:ea typeface="宋体" panose="02010600030101010101" pitchFamily="2" charset="-122"/>
                <a:sym typeface="Symbol" panose="05050102010706020507" pitchFamily="18" charset="2"/>
              </a:rPr>
              <a:t>∨ </a:t>
            </a:r>
            <a:r>
              <a:rPr lang="en-US" altLang="zh-CN" sz="2400">
                <a:latin typeface="Times New Roman" panose="02020603050405020304" pitchFamily="18" charset="0"/>
                <a:ea typeface="宋体" panose="02010600030101010101" pitchFamily="2" charset="-122"/>
                <a:sym typeface="Symbol" panose="05050102010706020507" pitchFamily="18" charset="2"/>
              </a:rPr>
              <a:t>~</a:t>
            </a:r>
            <a:r>
              <a:rPr lang="en-US" altLang="zh-CN" sz="2400" b="1">
                <a:latin typeface="宋体" panose="02010600030101010101" pitchFamily="2" charset="-122"/>
                <a:ea typeface="宋体" panose="02010600030101010101" pitchFamily="2" charset="-122"/>
                <a:sym typeface="Symbol" panose="05050102010706020507" pitchFamily="18" charset="2"/>
              </a:rPr>
              <a:t> S(y)</a:t>
            </a:r>
          </a:p>
        </p:txBody>
      </p:sp>
      <p:sp>
        <p:nvSpPr>
          <p:cNvPr id="113685" name="Text Box 21"/>
          <p:cNvSpPr txBox="1">
            <a:spLocks noChangeArrowheads="1"/>
          </p:cNvSpPr>
          <p:nvPr/>
        </p:nvSpPr>
        <p:spPr bwMode="auto">
          <a:xfrm>
            <a:off x="5710239" y="3124201"/>
            <a:ext cx="1222375" cy="466725"/>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2400">
                <a:latin typeface="Times New Roman" panose="02020603050405020304" pitchFamily="18" charset="0"/>
                <a:ea typeface="宋体" panose="02010600030101010101" pitchFamily="2" charset="-122"/>
                <a:sym typeface="Symbol" panose="05050102010706020507" pitchFamily="18" charset="2"/>
              </a:rPr>
              <a:t>~R(f(y))</a:t>
            </a:r>
          </a:p>
        </p:txBody>
      </p:sp>
      <p:sp>
        <p:nvSpPr>
          <p:cNvPr id="113686" name="Text Box 22"/>
          <p:cNvSpPr txBox="1">
            <a:spLocks noChangeArrowheads="1"/>
          </p:cNvSpPr>
          <p:nvPr/>
        </p:nvSpPr>
        <p:spPr bwMode="auto">
          <a:xfrm>
            <a:off x="7510464" y="3124201"/>
            <a:ext cx="974725" cy="466725"/>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2400">
                <a:latin typeface="Times New Roman" panose="02020603050405020304" pitchFamily="18" charset="0"/>
                <a:ea typeface="宋体" panose="02010600030101010101" pitchFamily="2" charset="-122"/>
                <a:sym typeface="Symbol" panose="05050102010706020507" pitchFamily="18" charset="2"/>
              </a:rPr>
              <a:t>~</a:t>
            </a:r>
            <a:r>
              <a:rPr lang="en-US" altLang="zh-CN" sz="2400" b="1">
                <a:latin typeface="宋体" panose="02010600030101010101" pitchFamily="2" charset="-122"/>
                <a:ea typeface="宋体" panose="02010600030101010101" pitchFamily="2" charset="-122"/>
                <a:sym typeface="Symbol" panose="05050102010706020507" pitchFamily="18" charset="2"/>
              </a:rPr>
              <a:t>S(y)</a:t>
            </a:r>
          </a:p>
        </p:txBody>
      </p:sp>
      <p:sp>
        <p:nvSpPr>
          <p:cNvPr id="113687" name="Line 23"/>
          <p:cNvSpPr>
            <a:spLocks noChangeShapeType="1"/>
          </p:cNvSpPr>
          <p:nvPr/>
        </p:nvSpPr>
        <p:spPr bwMode="auto">
          <a:xfrm flipH="1">
            <a:off x="6240463" y="2590800"/>
            <a:ext cx="1447800" cy="533400"/>
          </a:xfrm>
          <a:prstGeom prst="line">
            <a:avLst/>
          </a:prstGeom>
          <a:noFill/>
          <a:ln w="9525">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3688" name="Line 24"/>
          <p:cNvSpPr>
            <a:spLocks noChangeShapeType="1"/>
          </p:cNvSpPr>
          <p:nvPr/>
        </p:nvSpPr>
        <p:spPr bwMode="auto">
          <a:xfrm>
            <a:off x="7688263" y="2590800"/>
            <a:ext cx="381000" cy="533400"/>
          </a:xfrm>
          <a:prstGeom prst="line">
            <a:avLst/>
          </a:prstGeom>
          <a:noFill/>
          <a:ln w="9525">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3689" name="Freeform 25"/>
          <p:cNvSpPr>
            <a:spLocks/>
          </p:cNvSpPr>
          <p:nvPr/>
        </p:nvSpPr>
        <p:spPr bwMode="auto">
          <a:xfrm>
            <a:off x="6934200" y="1828800"/>
            <a:ext cx="533400" cy="76200"/>
          </a:xfrm>
          <a:custGeom>
            <a:avLst/>
            <a:gdLst>
              <a:gd name="T0" fmla="*/ 0 w 336"/>
              <a:gd name="T1" fmla="*/ 0 h 48"/>
              <a:gd name="T2" fmla="*/ 2147483646 w 336"/>
              <a:gd name="T3" fmla="*/ 2147483646 h 48"/>
              <a:gd name="T4" fmla="*/ 2147483646 w 336"/>
              <a:gd name="T5" fmla="*/ 2147483646 h 48"/>
              <a:gd name="T6" fmla="*/ 2147483646 w 336"/>
              <a:gd name="T7" fmla="*/ 0 h 48"/>
              <a:gd name="T8" fmla="*/ 0 60000 65536"/>
              <a:gd name="T9" fmla="*/ 0 60000 65536"/>
              <a:gd name="T10" fmla="*/ 0 60000 65536"/>
              <a:gd name="T11" fmla="*/ 0 60000 65536"/>
              <a:gd name="T12" fmla="*/ 0 w 336"/>
              <a:gd name="T13" fmla="*/ 0 h 48"/>
              <a:gd name="T14" fmla="*/ 336 w 336"/>
              <a:gd name="T15" fmla="*/ 48 h 48"/>
            </a:gdLst>
            <a:ahLst/>
            <a:cxnLst>
              <a:cxn ang="T8">
                <a:pos x="T0" y="T1"/>
              </a:cxn>
              <a:cxn ang="T9">
                <a:pos x="T2" y="T3"/>
              </a:cxn>
              <a:cxn ang="T10">
                <a:pos x="T4" y="T5"/>
              </a:cxn>
              <a:cxn ang="T11">
                <a:pos x="T6" y="T7"/>
              </a:cxn>
            </a:cxnLst>
            <a:rect l="T12" t="T13" r="T14" b="T15"/>
            <a:pathLst>
              <a:path w="336" h="48">
                <a:moveTo>
                  <a:pt x="0" y="0"/>
                </a:moveTo>
                <a:lnTo>
                  <a:pt x="144" y="48"/>
                </a:lnTo>
                <a:lnTo>
                  <a:pt x="240" y="48"/>
                </a:lnTo>
                <a:lnTo>
                  <a:pt x="336" y="0"/>
                </a:lnTo>
              </a:path>
            </a:pathLst>
          </a:custGeom>
          <a:noFill/>
          <a:ln w="9525" cap="flat" cmpd="sng">
            <a:solidFill>
              <a:schemeClr val="tx2"/>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13692" name="Text Box 28"/>
          <p:cNvSpPr txBox="1">
            <a:spLocks noChangeArrowheads="1"/>
          </p:cNvSpPr>
          <p:nvPr/>
        </p:nvSpPr>
        <p:spPr bwMode="auto">
          <a:xfrm>
            <a:off x="7510464" y="3962401"/>
            <a:ext cx="968375" cy="466725"/>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2400">
                <a:latin typeface="Times New Roman" panose="02020603050405020304" pitchFamily="18" charset="0"/>
                <a:ea typeface="宋体" panose="02010600030101010101" pitchFamily="2" charset="-122"/>
                <a:sym typeface="Symbol" panose="05050102010706020507" pitchFamily="18" charset="2"/>
              </a:rPr>
              <a:t>~</a:t>
            </a:r>
            <a:r>
              <a:rPr lang="en-US" altLang="zh-CN" sz="2400" b="1">
                <a:latin typeface="宋体" panose="02010600030101010101" pitchFamily="2" charset="-122"/>
                <a:ea typeface="宋体" panose="02010600030101010101" pitchFamily="2" charset="-122"/>
                <a:sym typeface="Symbol" panose="05050102010706020507" pitchFamily="18" charset="2"/>
              </a:rPr>
              <a:t>S(A)</a:t>
            </a:r>
          </a:p>
        </p:txBody>
      </p:sp>
      <p:sp>
        <p:nvSpPr>
          <p:cNvPr id="113694" name="Text Box 30"/>
          <p:cNvSpPr txBox="1">
            <a:spLocks noChangeArrowheads="1"/>
          </p:cNvSpPr>
          <p:nvPr/>
        </p:nvSpPr>
        <p:spPr bwMode="auto">
          <a:xfrm>
            <a:off x="5837239" y="3962401"/>
            <a:ext cx="917575" cy="466725"/>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2400">
                <a:latin typeface="Times New Roman" panose="02020603050405020304" pitchFamily="18" charset="0"/>
                <a:ea typeface="宋体" panose="02010600030101010101" pitchFamily="2" charset="-122"/>
                <a:sym typeface="Symbol" panose="05050102010706020507" pitchFamily="18" charset="2"/>
              </a:rPr>
              <a:t>~R(v)</a:t>
            </a:r>
          </a:p>
        </p:txBody>
      </p:sp>
      <p:sp>
        <p:nvSpPr>
          <p:cNvPr id="113695" name="Text Box 31"/>
          <p:cNvSpPr txBox="1">
            <a:spLocks noChangeArrowheads="1"/>
          </p:cNvSpPr>
          <p:nvPr/>
        </p:nvSpPr>
        <p:spPr bwMode="auto">
          <a:xfrm>
            <a:off x="6332539" y="3581401"/>
            <a:ext cx="100488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2000">
                <a:solidFill>
                  <a:srgbClr val="FF3300"/>
                </a:solidFill>
                <a:latin typeface="Times New Roman" panose="02020603050405020304" pitchFamily="18" charset="0"/>
                <a:ea typeface="宋体" panose="02010600030101010101" pitchFamily="2" charset="-122"/>
              </a:rPr>
              <a:t>{f(y)/v}</a:t>
            </a:r>
            <a:endParaRPr lang="en-US" altLang="zh-CN" sz="2400">
              <a:latin typeface="Times New Roman" panose="02020603050405020304" pitchFamily="18" charset="0"/>
              <a:ea typeface="宋体" panose="02010600030101010101" pitchFamily="2" charset="-122"/>
            </a:endParaRPr>
          </a:p>
        </p:txBody>
      </p:sp>
      <p:sp>
        <p:nvSpPr>
          <p:cNvPr id="113696" name="Text Box 32"/>
          <p:cNvSpPr txBox="1">
            <a:spLocks noChangeArrowheads="1"/>
          </p:cNvSpPr>
          <p:nvPr/>
        </p:nvSpPr>
        <p:spPr bwMode="auto">
          <a:xfrm>
            <a:off x="3687763" y="4724401"/>
            <a:ext cx="1219200" cy="466725"/>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2400">
                <a:latin typeface="Times New Roman" panose="02020603050405020304" pitchFamily="18" charset="0"/>
                <a:ea typeface="宋体" panose="02010600030101010101" pitchFamily="2" charset="-122"/>
                <a:sym typeface="Symbol" panose="05050102010706020507" pitchFamily="18" charset="2"/>
              </a:rPr>
              <a:t>Q(v ,A) </a:t>
            </a:r>
          </a:p>
        </p:txBody>
      </p:sp>
      <p:sp>
        <p:nvSpPr>
          <p:cNvPr id="113697" name="Text Box 33"/>
          <p:cNvSpPr txBox="1">
            <a:spLocks noChangeArrowheads="1"/>
          </p:cNvSpPr>
          <p:nvPr/>
        </p:nvSpPr>
        <p:spPr bwMode="auto">
          <a:xfrm>
            <a:off x="5942013" y="4876801"/>
            <a:ext cx="2235200" cy="466725"/>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2400">
                <a:latin typeface="Times New Roman" panose="02020603050405020304" pitchFamily="18" charset="0"/>
                <a:ea typeface="宋体" panose="02010600030101010101" pitchFamily="2" charset="-122"/>
                <a:sym typeface="Symbol" panose="05050102010706020507" pitchFamily="18" charset="2"/>
              </a:rPr>
              <a:t>~R(v) </a:t>
            </a:r>
            <a:r>
              <a:rPr lang="en-US" altLang="zh-CN" sz="2400" b="1">
                <a:latin typeface="宋体" panose="02010600030101010101" pitchFamily="2" charset="-122"/>
                <a:ea typeface="宋体" panose="02010600030101010101" pitchFamily="2" charset="-122"/>
                <a:sym typeface="Symbol" panose="05050102010706020507" pitchFamily="18" charset="2"/>
              </a:rPr>
              <a:t>∨ </a:t>
            </a:r>
            <a:r>
              <a:rPr lang="en-US" altLang="zh-CN" sz="2400">
                <a:latin typeface="Times New Roman" panose="02020603050405020304" pitchFamily="18" charset="0"/>
                <a:ea typeface="宋体" panose="02010600030101010101" pitchFamily="2" charset="-122"/>
                <a:sym typeface="Symbol" panose="05050102010706020507" pitchFamily="18" charset="2"/>
              </a:rPr>
              <a:t>~</a:t>
            </a:r>
            <a:r>
              <a:rPr lang="en-US" altLang="zh-CN" sz="2400" b="1">
                <a:latin typeface="宋体" panose="02010600030101010101" pitchFamily="2" charset="-122"/>
                <a:ea typeface="宋体" panose="02010600030101010101" pitchFamily="2" charset="-122"/>
                <a:sym typeface="Symbol" panose="05050102010706020507" pitchFamily="18" charset="2"/>
              </a:rPr>
              <a:t>S(A)</a:t>
            </a:r>
          </a:p>
        </p:txBody>
      </p:sp>
      <p:sp>
        <p:nvSpPr>
          <p:cNvPr id="113698" name="Line 34"/>
          <p:cNvSpPr>
            <a:spLocks noChangeShapeType="1"/>
          </p:cNvSpPr>
          <p:nvPr/>
        </p:nvSpPr>
        <p:spPr bwMode="auto">
          <a:xfrm flipH="1">
            <a:off x="7086600" y="4419600"/>
            <a:ext cx="914400" cy="457200"/>
          </a:xfrm>
          <a:prstGeom prst="line">
            <a:avLst/>
          </a:prstGeom>
          <a:noFill/>
          <a:ln w="9525">
            <a:solidFill>
              <a:schemeClr val="tx2"/>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3699" name="Line 35"/>
          <p:cNvSpPr>
            <a:spLocks noChangeShapeType="1"/>
          </p:cNvSpPr>
          <p:nvPr/>
        </p:nvSpPr>
        <p:spPr bwMode="auto">
          <a:xfrm>
            <a:off x="6316663" y="4419600"/>
            <a:ext cx="762000" cy="457200"/>
          </a:xfrm>
          <a:prstGeom prst="line">
            <a:avLst/>
          </a:prstGeom>
          <a:noFill/>
          <a:ln w="9525">
            <a:solidFill>
              <a:schemeClr val="tx2"/>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3700" name="Freeform 36"/>
          <p:cNvSpPr>
            <a:spLocks/>
          </p:cNvSpPr>
          <p:nvPr/>
        </p:nvSpPr>
        <p:spPr bwMode="auto">
          <a:xfrm flipV="1">
            <a:off x="6781800" y="4495800"/>
            <a:ext cx="609600" cy="152400"/>
          </a:xfrm>
          <a:custGeom>
            <a:avLst/>
            <a:gdLst>
              <a:gd name="T0" fmla="*/ 0 w 384"/>
              <a:gd name="T1" fmla="*/ 0 h 48"/>
              <a:gd name="T2" fmla="*/ 2147483646 w 384"/>
              <a:gd name="T3" fmla="*/ 2147483646 h 48"/>
              <a:gd name="T4" fmla="*/ 2147483646 w 384"/>
              <a:gd name="T5" fmla="*/ 2147483646 h 48"/>
              <a:gd name="T6" fmla="*/ 2147483646 w 384"/>
              <a:gd name="T7" fmla="*/ 0 h 48"/>
              <a:gd name="T8" fmla="*/ 0 60000 65536"/>
              <a:gd name="T9" fmla="*/ 0 60000 65536"/>
              <a:gd name="T10" fmla="*/ 0 60000 65536"/>
              <a:gd name="T11" fmla="*/ 0 60000 65536"/>
              <a:gd name="T12" fmla="*/ 0 w 384"/>
              <a:gd name="T13" fmla="*/ 0 h 48"/>
              <a:gd name="T14" fmla="*/ 384 w 384"/>
              <a:gd name="T15" fmla="*/ 48 h 48"/>
            </a:gdLst>
            <a:ahLst/>
            <a:cxnLst>
              <a:cxn ang="T8">
                <a:pos x="T0" y="T1"/>
              </a:cxn>
              <a:cxn ang="T9">
                <a:pos x="T2" y="T3"/>
              </a:cxn>
              <a:cxn ang="T10">
                <a:pos x="T4" y="T5"/>
              </a:cxn>
              <a:cxn ang="T11">
                <a:pos x="T6" y="T7"/>
              </a:cxn>
            </a:cxnLst>
            <a:rect l="T12" t="T13" r="T14" b="T15"/>
            <a:pathLst>
              <a:path w="384" h="48">
                <a:moveTo>
                  <a:pt x="0" y="0"/>
                </a:moveTo>
                <a:lnTo>
                  <a:pt x="144" y="48"/>
                </a:lnTo>
                <a:lnTo>
                  <a:pt x="288" y="48"/>
                </a:lnTo>
                <a:lnTo>
                  <a:pt x="384" y="0"/>
                </a:lnTo>
              </a:path>
            </a:pathLst>
          </a:custGeom>
          <a:noFill/>
          <a:ln w="9525" cap="flat" cmpd="sng">
            <a:solidFill>
              <a:schemeClr val="tx2"/>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13706" name="Line 42"/>
          <p:cNvSpPr>
            <a:spLocks noChangeShapeType="1"/>
          </p:cNvSpPr>
          <p:nvPr/>
        </p:nvSpPr>
        <p:spPr bwMode="auto">
          <a:xfrm>
            <a:off x="7391400" y="1752600"/>
            <a:ext cx="304800" cy="3810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13707" name="Line 43"/>
          <p:cNvSpPr>
            <a:spLocks noChangeShapeType="1"/>
          </p:cNvSpPr>
          <p:nvPr/>
        </p:nvSpPr>
        <p:spPr bwMode="auto">
          <a:xfrm flipH="1">
            <a:off x="4724400" y="1752600"/>
            <a:ext cx="259080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13708" name="Line 44"/>
          <p:cNvSpPr>
            <a:spLocks noChangeShapeType="1"/>
          </p:cNvSpPr>
          <p:nvPr/>
        </p:nvSpPr>
        <p:spPr bwMode="auto">
          <a:xfrm>
            <a:off x="6248400" y="3581400"/>
            <a:ext cx="0" cy="381000"/>
          </a:xfrm>
          <a:prstGeom prst="line">
            <a:avLst/>
          </a:prstGeom>
          <a:noFill/>
          <a:ln w="38100" cmpd="dbl">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709" name="Line 45"/>
          <p:cNvSpPr>
            <a:spLocks noChangeShapeType="1"/>
          </p:cNvSpPr>
          <p:nvPr/>
        </p:nvSpPr>
        <p:spPr bwMode="auto">
          <a:xfrm>
            <a:off x="8001000" y="3581400"/>
            <a:ext cx="0" cy="381000"/>
          </a:xfrm>
          <a:prstGeom prst="line">
            <a:avLst/>
          </a:prstGeom>
          <a:noFill/>
          <a:ln w="38100" cmpd="dbl">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710" name="Text Box 46"/>
          <p:cNvSpPr txBox="1">
            <a:spLocks noChangeArrowheads="1"/>
          </p:cNvSpPr>
          <p:nvPr/>
        </p:nvSpPr>
        <p:spPr bwMode="auto">
          <a:xfrm>
            <a:off x="8097839" y="3581401"/>
            <a:ext cx="8096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2000">
                <a:solidFill>
                  <a:srgbClr val="FF3300"/>
                </a:solidFill>
                <a:latin typeface="Times New Roman" panose="02020603050405020304" pitchFamily="18" charset="0"/>
                <a:ea typeface="宋体" panose="02010600030101010101" pitchFamily="2" charset="-122"/>
              </a:rPr>
              <a:t>{A/y}</a:t>
            </a:r>
            <a:endParaRPr lang="en-US" altLang="zh-CN" sz="2400">
              <a:latin typeface="Times New Roman" panose="02020603050405020304" pitchFamily="18" charset="0"/>
              <a:ea typeface="宋体" panose="02010600030101010101" pitchFamily="2" charset="-122"/>
            </a:endParaRPr>
          </a:p>
        </p:txBody>
      </p:sp>
      <p:sp>
        <p:nvSpPr>
          <p:cNvPr id="113711" name="Line 47"/>
          <p:cNvSpPr>
            <a:spLocks noChangeShapeType="1"/>
          </p:cNvSpPr>
          <p:nvPr/>
        </p:nvSpPr>
        <p:spPr bwMode="auto">
          <a:xfrm>
            <a:off x="4343400" y="2590800"/>
            <a:ext cx="0" cy="2133600"/>
          </a:xfrm>
          <a:prstGeom prst="line">
            <a:avLst/>
          </a:prstGeom>
          <a:noFill/>
          <a:ln w="38100" cmpd="dbl">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712" name="Text Box 48"/>
          <p:cNvSpPr txBox="1">
            <a:spLocks noChangeArrowheads="1"/>
          </p:cNvSpPr>
          <p:nvPr/>
        </p:nvSpPr>
        <p:spPr bwMode="auto">
          <a:xfrm>
            <a:off x="4384675" y="5867401"/>
            <a:ext cx="4051300" cy="466725"/>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2400">
                <a:latin typeface="Times New Roman" panose="02020603050405020304" pitchFamily="18" charset="0"/>
                <a:ea typeface="宋体" panose="02010600030101010101" pitchFamily="2" charset="-122"/>
                <a:sym typeface="Symbol" panose="05050102010706020507" pitchFamily="18" charset="2"/>
              </a:rPr>
              <a:t>Q(v ,A) </a:t>
            </a:r>
            <a:r>
              <a:rPr lang="en-US" altLang="zh-CN" sz="2400">
                <a:latin typeface="宋体" panose="02010600030101010101" pitchFamily="2" charset="-122"/>
                <a:ea typeface="宋体" panose="02010600030101010101" pitchFamily="2" charset="-122"/>
                <a:sym typeface="Symbol" panose="05050102010706020507" pitchFamily="18" charset="2"/>
              </a:rPr>
              <a:t>∧</a:t>
            </a:r>
            <a:r>
              <a:rPr lang="en-US" altLang="zh-CN" sz="2400">
                <a:latin typeface="Times New Roman" panose="02020603050405020304" pitchFamily="18" charset="0"/>
                <a:ea typeface="宋体" panose="02010600030101010101" pitchFamily="2" charset="-122"/>
                <a:sym typeface="Symbol" panose="05050102010706020507" pitchFamily="18" charset="2"/>
              </a:rPr>
              <a:t> [~R(v) </a:t>
            </a:r>
            <a:r>
              <a:rPr lang="en-US" altLang="zh-CN" sz="2400" b="1">
                <a:latin typeface="宋体" panose="02010600030101010101" pitchFamily="2" charset="-122"/>
                <a:ea typeface="宋体" panose="02010600030101010101" pitchFamily="2" charset="-122"/>
                <a:sym typeface="Symbol" panose="05050102010706020507" pitchFamily="18" charset="2"/>
              </a:rPr>
              <a:t>∨ </a:t>
            </a:r>
            <a:r>
              <a:rPr lang="en-US" altLang="zh-CN" sz="2400">
                <a:latin typeface="Times New Roman" panose="02020603050405020304" pitchFamily="18" charset="0"/>
                <a:ea typeface="宋体" panose="02010600030101010101" pitchFamily="2" charset="-122"/>
                <a:sym typeface="Symbol" panose="05050102010706020507" pitchFamily="18" charset="2"/>
              </a:rPr>
              <a:t>~</a:t>
            </a:r>
            <a:r>
              <a:rPr lang="en-US" altLang="zh-CN" sz="2400" b="1">
                <a:latin typeface="宋体" panose="02010600030101010101" pitchFamily="2" charset="-122"/>
                <a:ea typeface="宋体" panose="02010600030101010101" pitchFamily="2" charset="-122"/>
                <a:sym typeface="Symbol" panose="05050102010706020507" pitchFamily="18" charset="2"/>
              </a:rPr>
              <a:t> S(A)]</a:t>
            </a:r>
          </a:p>
        </p:txBody>
      </p:sp>
      <p:sp>
        <p:nvSpPr>
          <p:cNvPr id="113713" name="Line 49"/>
          <p:cNvSpPr>
            <a:spLocks noChangeShapeType="1"/>
          </p:cNvSpPr>
          <p:nvPr/>
        </p:nvSpPr>
        <p:spPr bwMode="auto">
          <a:xfrm flipV="1">
            <a:off x="5867400" y="5334000"/>
            <a:ext cx="1066800" cy="533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13714" name="Line 50"/>
          <p:cNvSpPr>
            <a:spLocks noChangeShapeType="1"/>
          </p:cNvSpPr>
          <p:nvPr/>
        </p:nvSpPr>
        <p:spPr bwMode="auto">
          <a:xfrm flipH="1" flipV="1">
            <a:off x="4419600" y="5181600"/>
            <a:ext cx="1447800" cy="685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9362" name="Line 51"/>
          <p:cNvSpPr>
            <a:spLocks noChangeShapeType="1"/>
          </p:cNvSpPr>
          <p:nvPr/>
        </p:nvSpPr>
        <p:spPr bwMode="auto">
          <a:xfrm flipV="1">
            <a:off x="2819400" y="4038600"/>
            <a:ext cx="0" cy="1752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9363" name="Line 52"/>
          <p:cNvSpPr>
            <a:spLocks noChangeShapeType="1"/>
          </p:cNvSpPr>
          <p:nvPr/>
        </p:nvSpPr>
        <p:spPr bwMode="auto">
          <a:xfrm>
            <a:off x="2743200" y="685800"/>
            <a:ext cx="0" cy="2286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9364" name="Text Box 53"/>
          <p:cNvSpPr txBox="1">
            <a:spLocks noChangeArrowheads="1"/>
          </p:cNvSpPr>
          <p:nvPr/>
        </p:nvSpPr>
        <p:spPr bwMode="auto">
          <a:xfrm>
            <a:off x="2895600" y="4724401"/>
            <a:ext cx="10668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lnSpc>
                <a:spcPct val="150000"/>
              </a:lnSpc>
              <a:spcBef>
                <a:spcPct val="50000"/>
              </a:spcBef>
              <a:buClr>
                <a:schemeClr val="tx1"/>
              </a:buClr>
              <a:buSzPct val="50000"/>
              <a:buFont typeface="Wingdings 3" panose="05040102010807070707" pitchFamily="18" charset="2"/>
              <a:buNone/>
            </a:pPr>
            <a:r>
              <a:rPr lang="en-US" altLang="zh-CN" sz="2400">
                <a:latin typeface="Times New Roman" panose="02020603050405020304" pitchFamily="18" charset="0"/>
              </a:rPr>
              <a:t>F</a:t>
            </a:r>
            <a:r>
              <a:rPr lang="zh-CN" altLang="en-US" sz="2400">
                <a:latin typeface="Times New Roman" panose="02020603050405020304" pitchFamily="18" charset="0"/>
              </a:rPr>
              <a:t>规则</a:t>
            </a:r>
          </a:p>
        </p:txBody>
      </p:sp>
      <p:sp>
        <p:nvSpPr>
          <p:cNvPr id="99365" name="Text Box 54"/>
          <p:cNvSpPr txBox="1">
            <a:spLocks noChangeArrowheads="1"/>
          </p:cNvSpPr>
          <p:nvPr/>
        </p:nvSpPr>
        <p:spPr bwMode="auto">
          <a:xfrm>
            <a:off x="2895600" y="1752601"/>
            <a:ext cx="10668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lnSpc>
                <a:spcPct val="150000"/>
              </a:lnSpc>
              <a:spcBef>
                <a:spcPct val="50000"/>
              </a:spcBef>
              <a:buClr>
                <a:schemeClr val="tx1"/>
              </a:buClr>
              <a:buSzPct val="50000"/>
              <a:buFont typeface="Wingdings 3" panose="05040102010807070707" pitchFamily="18" charset="2"/>
              <a:buNone/>
            </a:pPr>
            <a:r>
              <a:rPr lang="en-US" altLang="zh-CN" sz="2400">
                <a:latin typeface="Times New Roman" panose="02020603050405020304" pitchFamily="18" charset="0"/>
              </a:rPr>
              <a:t>B</a:t>
            </a:r>
            <a:r>
              <a:rPr lang="zh-CN" altLang="en-US" sz="2400">
                <a:latin typeface="Times New Roman" panose="02020603050405020304" pitchFamily="18" charset="0"/>
              </a:rPr>
              <a:t>规则</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grpId="0" nodeType="clickEffect">
                                  <p:stCondLst>
                                    <p:cond delay="0"/>
                                  </p:stCondLst>
                                  <p:childTnLst>
                                    <p:set>
                                      <p:cBhvr>
                                        <p:cTn id="6" dur="1" fill="hold">
                                          <p:stCondLst>
                                            <p:cond delay="0"/>
                                          </p:stCondLst>
                                        </p:cTn>
                                        <p:tgtEl>
                                          <p:spTgt spid="113666"/>
                                        </p:tgtEl>
                                        <p:attrNameLst>
                                          <p:attrName>style.visibility</p:attrName>
                                        </p:attrNameLst>
                                      </p:cBhvr>
                                      <p:to>
                                        <p:strVal val="visible"/>
                                      </p:to>
                                    </p:set>
                                    <p:anim calcmode="lin" valueType="num">
                                      <p:cBhvr additive="base">
                                        <p:cTn id="7" dur="500" fill="hold"/>
                                        <p:tgtEl>
                                          <p:spTgt spid="113666"/>
                                        </p:tgtEl>
                                        <p:attrNameLst>
                                          <p:attrName>ppt_x</p:attrName>
                                        </p:attrNameLst>
                                      </p:cBhvr>
                                      <p:tavLst>
                                        <p:tav tm="0">
                                          <p:val>
                                            <p:strVal val="#ppt_x"/>
                                          </p:val>
                                        </p:tav>
                                        <p:tav tm="100000">
                                          <p:val>
                                            <p:strVal val="#ppt_x"/>
                                          </p:val>
                                        </p:tav>
                                      </p:tavLst>
                                    </p:anim>
                                    <p:anim calcmode="lin" valueType="num">
                                      <p:cBhvr additive="base">
                                        <p:cTn id="8" dur="500" fill="hold"/>
                                        <p:tgtEl>
                                          <p:spTgt spid="113666"/>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13712"/>
                                        </p:tgtEl>
                                        <p:attrNameLst>
                                          <p:attrName>style.visibility</p:attrName>
                                        </p:attrNameLst>
                                      </p:cBhvr>
                                      <p:to>
                                        <p:strVal val="visible"/>
                                      </p:to>
                                    </p:set>
                                    <p:anim calcmode="lin" valueType="num">
                                      <p:cBhvr additive="base">
                                        <p:cTn id="13" dur="500" fill="hold"/>
                                        <p:tgtEl>
                                          <p:spTgt spid="113712"/>
                                        </p:tgtEl>
                                        <p:attrNameLst>
                                          <p:attrName>ppt_x</p:attrName>
                                        </p:attrNameLst>
                                      </p:cBhvr>
                                      <p:tavLst>
                                        <p:tav tm="0">
                                          <p:val>
                                            <p:strVal val="#ppt_x"/>
                                          </p:val>
                                        </p:tav>
                                        <p:tav tm="100000">
                                          <p:val>
                                            <p:strVal val="#ppt_x"/>
                                          </p:val>
                                        </p:tav>
                                      </p:tavLst>
                                    </p:anim>
                                    <p:anim calcmode="lin" valueType="num">
                                      <p:cBhvr additive="base">
                                        <p:cTn id="14" dur="500" fill="hold"/>
                                        <p:tgtEl>
                                          <p:spTgt spid="113712"/>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13670"/>
                                        </p:tgtEl>
                                        <p:attrNameLst>
                                          <p:attrName>style.visibility</p:attrName>
                                        </p:attrNameLst>
                                      </p:cBhvr>
                                      <p:to>
                                        <p:strVal val="visible"/>
                                      </p:to>
                                    </p:set>
                                    <p:anim calcmode="lin" valueType="num">
                                      <p:cBhvr additive="base">
                                        <p:cTn id="19" dur="500" fill="hold"/>
                                        <p:tgtEl>
                                          <p:spTgt spid="113670"/>
                                        </p:tgtEl>
                                        <p:attrNameLst>
                                          <p:attrName>ppt_x</p:attrName>
                                        </p:attrNameLst>
                                      </p:cBhvr>
                                      <p:tavLst>
                                        <p:tav tm="0">
                                          <p:val>
                                            <p:strVal val="0-#ppt_w/2"/>
                                          </p:val>
                                        </p:tav>
                                        <p:tav tm="100000">
                                          <p:val>
                                            <p:strVal val="#ppt_x"/>
                                          </p:val>
                                        </p:tav>
                                      </p:tavLst>
                                    </p:anim>
                                    <p:anim calcmode="lin" valueType="num">
                                      <p:cBhvr additive="base">
                                        <p:cTn id="20" dur="500" fill="hold"/>
                                        <p:tgtEl>
                                          <p:spTgt spid="113670"/>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113672"/>
                                        </p:tgtEl>
                                        <p:attrNameLst>
                                          <p:attrName>style.visibility</p:attrName>
                                        </p:attrNameLst>
                                      </p:cBhvr>
                                      <p:to>
                                        <p:strVal val="visible"/>
                                      </p:to>
                                    </p:set>
                                    <p:anim calcmode="lin" valueType="num">
                                      <p:cBhvr additive="base">
                                        <p:cTn id="25" dur="500" fill="hold"/>
                                        <p:tgtEl>
                                          <p:spTgt spid="113672"/>
                                        </p:tgtEl>
                                        <p:attrNameLst>
                                          <p:attrName>ppt_x</p:attrName>
                                        </p:attrNameLst>
                                      </p:cBhvr>
                                      <p:tavLst>
                                        <p:tav tm="0">
                                          <p:val>
                                            <p:strVal val="1+#ppt_w/2"/>
                                          </p:val>
                                        </p:tav>
                                        <p:tav tm="100000">
                                          <p:val>
                                            <p:strVal val="#ppt_x"/>
                                          </p:val>
                                        </p:tav>
                                      </p:tavLst>
                                    </p:anim>
                                    <p:anim calcmode="lin" valueType="num">
                                      <p:cBhvr additive="base">
                                        <p:cTn id="26" dur="500" fill="hold"/>
                                        <p:tgtEl>
                                          <p:spTgt spid="113672"/>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13667"/>
                                        </p:tgtEl>
                                        <p:attrNameLst>
                                          <p:attrName>style.visibility</p:attrName>
                                        </p:attrNameLst>
                                      </p:cBhvr>
                                      <p:to>
                                        <p:strVal val="visible"/>
                                      </p:to>
                                    </p:set>
                                    <p:anim calcmode="lin" valueType="num">
                                      <p:cBhvr additive="base">
                                        <p:cTn id="31" dur="500" fill="hold"/>
                                        <p:tgtEl>
                                          <p:spTgt spid="113667"/>
                                        </p:tgtEl>
                                        <p:attrNameLst>
                                          <p:attrName>ppt_x</p:attrName>
                                        </p:attrNameLst>
                                      </p:cBhvr>
                                      <p:tavLst>
                                        <p:tav tm="0">
                                          <p:val>
                                            <p:strVal val="0-#ppt_w/2"/>
                                          </p:val>
                                        </p:tav>
                                        <p:tav tm="100000">
                                          <p:val>
                                            <p:strVal val="#ppt_x"/>
                                          </p:val>
                                        </p:tav>
                                      </p:tavLst>
                                    </p:anim>
                                    <p:anim calcmode="lin" valueType="num">
                                      <p:cBhvr additive="base">
                                        <p:cTn id="32" dur="500" fill="hold"/>
                                        <p:tgtEl>
                                          <p:spTgt spid="113667"/>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2" fill="hold" grpId="0" nodeType="clickEffect">
                                  <p:stCondLst>
                                    <p:cond delay="0"/>
                                  </p:stCondLst>
                                  <p:childTnLst>
                                    <p:set>
                                      <p:cBhvr>
                                        <p:cTn id="36" dur="1" fill="hold">
                                          <p:stCondLst>
                                            <p:cond delay="0"/>
                                          </p:stCondLst>
                                        </p:cTn>
                                        <p:tgtEl>
                                          <p:spTgt spid="113669"/>
                                        </p:tgtEl>
                                        <p:attrNameLst>
                                          <p:attrName>style.visibility</p:attrName>
                                        </p:attrNameLst>
                                      </p:cBhvr>
                                      <p:to>
                                        <p:strVal val="visible"/>
                                      </p:to>
                                    </p:set>
                                    <p:anim calcmode="lin" valueType="num">
                                      <p:cBhvr additive="base">
                                        <p:cTn id="37" dur="500" fill="hold"/>
                                        <p:tgtEl>
                                          <p:spTgt spid="113669"/>
                                        </p:tgtEl>
                                        <p:attrNameLst>
                                          <p:attrName>ppt_x</p:attrName>
                                        </p:attrNameLst>
                                      </p:cBhvr>
                                      <p:tavLst>
                                        <p:tav tm="0">
                                          <p:val>
                                            <p:strVal val="1+#ppt_w/2"/>
                                          </p:val>
                                        </p:tav>
                                        <p:tav tm="100000">
                                          <p:val>
                                            <p:strVal val="#ppt_x"/>
                                          </p:val>
                                        </p:tav>
                                      </p:tavLst>
                                    </p:anim>
                                    <p:anim calcmode="lin" valueType="num">
                                      <p:cBhvr additive="base">
                                        <p:cTn id="38" dur="500" fill="hold"/>
                                        <p:tgtEl>
                                          <p:spTgt spid="113669"/>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113707"/>
                                        </p:tgtEl>
                                        <p:attrNameLst>
                                          <p:attrName>style.visibility</p:attrName>
                                        </p:attrNameLst>
                                      </p:cBhvr>
                                      <p:to>
                                        <p:strVal val="visible"/>
                                      </p:to>
                                    </p:set>
                                    <p:anim calcmode="lin" valueType="num">
                                      <p:cBhvr additive="base">
                                        <p:cTn id="43" dur="500" fill="hold"/>
                                        <p:tgtEl>
                                          <p:spTgt spid="113707"/>
                                        </p:tgtEl>
                                        <p:attrNameLst>
                                          <p:attrName>ppt_x</p:attrName>
                                        </p:attrNameLst>
                                      </p:cBhvr>
                                      <p:tavLst>
                                        <p:tav tm="0">
                                          <p:val>
                                            <p:strVal val="0-#ppt_w/2"/>
                                          </p:val>
                                        </p:tav>
                                        <p:tav tm="100000">
                                          <p:val>
                                            <p:strVal val="#ppt_x"/>
                                          </p:val>
                                        </p:tav>
                                      </p:tavLst>
                                    </p:anim>
                                    <p:anim calcmode="lin" valueType="num">
                                      <p:cBhvr additive="base">
                                        <p:cTn id="44" dur="500" fill="hold"/>
                                        <p:tgtEl>
                                          <p:spTgt spid="113707"/>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2" fill="hold" grpId="0" nodeType="clickEffect">
                                  <p:stCondLst>
                                    <p:cond delay="0"/>
                                  </p:stCondLst>
                                  <p:childTnLst>
                                    <p:set>
                                      <p:cBhvr>
                                        <p:cTn id="48" dur="1" fill="hold">
                                          <p:stCondLst>
                                            <p:cond delay="0"/>
                                          </p:stCondLst>
                                        </p:cTn>
                                        <p:tgtEl>
                                          <p:spTgt spid="113706"/>
                                        </p:tgtEl>
                                        <p:attrNameLst>
                                          <p:attrName>style.visibility</p:attrName>
                                        </p:attrNameLst>
                                      </p:cBhvr>
                                      <p:to>
                                        <p:strVal val="visible"/>
                                      </p:to>
                                    </p:set>
                                    <p:anim calcmode="lin" valueType="num">
                                      <p:cBhvr additive="base">
                                        <p:cTn id="49" dur="500" fill="hold"/>
                                        <p:tgtEl>
                                          <p:spTgt spid="113706"/>
                                        </p:tgtEl>
                                        <p:attrNameLst>
                                          <p:attrName>ppt_x</p:attrName>
                                        </p:attrNameLst>
                                      </p:cBhvr>
                                      <p:tavLst>
                                        <p:tav tm="0">
                                          <p:val>
                                            <p:strVal val="1+#ppt_w/2"/>
                                          </p:val>
                                        </p:tav>
                                        <p:tav tm="100000">
                                          <p:val>
                                            <p:strVal val="#ppt_x"/>
                                          </p:val>
                                        </p:tav>
                                      </p:tavLst>
                                    </p:anim>
                                    <p:anim calcmode="lin" valueType="num">
                                      <p:cBhvr additive="base">
                                        <p:cTn id="50" dur="500" fill="hold"/>
                                        <p:tgtEl>
                                          <p:spTgt spid="113706"/>
                                        </p:tgtEl>
                                        <p:attrNameLst>
                                          <p:attrName>ppt_y</p:attrName>
                                        </p:attrNameLst>
                                      </p:cBhvr>
                                      <p:tavLst>
                                        <p:tav tm="0">
                                          <p:val>
                                            <p:strVal val="#ppt_y"/>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113689"/>
                                        </p:tgtEl>
                                        <p:attrNameLst>
                                          <p:attrName>style.visibility</p:attrName>
                                        </p:attrNameLst>
                                      </p:cBhvr>
                                      <p:to>
                                        <p:strVal val="visible"/>
                                      </p:to>
                                    </p:set>
                                    <p:anim calcmode="lin" valueType="num">
                                      <p:cBhvr additive="base">
                                        <p:cTn id="55" dur="500" fill="hold"/>
                                        <p:tgtEl>
                                          <p:spTgt spid="113689"/>
                                        </p:tgtEl>
                                        <p:attrNameLst>
                                          <p:attrName>ppt_x</p:attrName>
                                        </p:attrNameLst>
                                      </p:cBhvr>
                                      <p:tavLst>
                                        <p:tav tm="0">
                                          <p:val>
                                            <p:strVal val="0-#ppt_w/2"/>
                                          </p:val>
                                        </p:tav>
                                        <p:tav tm="100000">
                                          <p:val>
                                            <p:strVal val="#ppt_x"/>
                                          </p:val>
                                        </p:tav>
                                      </p:tavLst>
                                    </p:anim>
                                    <p:anim calcmode="lin" valueType="num">
                                      <p:cBhvr additive="base">
                                        <p:cTn id="56" dur="500" fill="hold"/>
                                        <p:tgtEl>
                                          <p:spTgt spid="113689"/>
                                        </p:tgtEl>
                                        <p:attrNameLst>
                                          <p:attrName>ppt_y</p:attrName>
                                        </p:attrNameLst>
                                      </p:cBhvr>
                                      <p:tavLst>
                                        <p:tav tm="0">
                                          <p:val>
                                            <p:strVal val="#ppt_y"/>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8" fill="hold" grpId="0" nodeType="clickEffect">
                                  <p:stCondLst>
                                    <p:cond delay="0"/>
                                  </p:stCondLst>
                                  <p:childTnLst>
                                    <p:set>
                                      <p:cBhvr>
                                        <p:cTn id="60" dur="1" fill="hold">
                                          <p:stCondLst>
                                            <p:cond delay="0"/>
                                          </p:stCondLst>
                                        </p:cTn>
                                        <p:tgtEl>
                                          <p:spTgt spid="113681"/>
                                        </p:tgtEl>
                                        <p:attrNameLst>
                                          <p:attrName>style.visibility</p:attrName>
                                        </p:attrNameLst>
                                      </p:cBhvr>
                                      <p:to>
                                        <p:strVal val="visible"/>
                                      </p:to>
                                    </p:set>
                                    <p:anim calcmode="lin" valueType="num">
                                      <p:cBhvr additive="base">
                                        <p:cTn id="61" dur="500" fill="hold"/>
                                        <p:tgtEl>
                                          <p:spTgt spid="113681"/>
                                        </p:tgtEl>
                                        <p:attrNameLst>
                                          <p:attrName>ppt_x</p:attrName>
                                        </p:attrNameLst>
                                      </p:cBhvr>
                                      <p:tavLst>
                                        <p:tav tm="0">
                                          <p:val>
                                            <p:strVal val="0-#ppt_w/2"/>
                                          </p:val>
                                        </p:tav>
                                        <p:tav tm="100000">
                                          <p:val>
                                            <p:strVal val="#ppt_x"/>
                                          </p:val>
                                        </p:tav>
                                      </p:tavLst>
                                    </p:anim>
                                    <p:anim calcmode="lin" valueType="num">
                                      <p:cBhvr additive="base">
                                        <p:cTn id="62" dur="500" fill="hold"/>
                                        <p:tgtEl>
                                          <p:spTgt spid="113681"/>
                                        </p:tgtEl>
                                        <p:attrNameLst>
                                          <p:attrName>ppt_y</p:attrName>
                                        </p:attrNameLst>
                                      </p:cBhvr>
                                      <p:tavLst>
                                        <p:tav tm="0">
                                          <p:val>
                                            <p:strVal val="#ppt_y"/>
                                          </p:val>
                                        </p:tav>
                                        <p:tav tm="100000">
                                          <p:val>
                                            <p:strVal val="#ppt_y"/>
                                          </p:val>
                                        </p:tav>
                                      </p:tavLst>
                                    </p:anim>
                                  </p:childTnLst>
                                </p:cTn>
                              </p:par>
                            </p:childTnLst>
                          </p:cTn>
                        </p:par>
                      </p:childTnLst>
                    </p:cTn>
                  </p:par>
                  <p:par>
                    <p:cTn id="63" fill="hold" nodeType="clickPar">
                      <p:stCondLst>
                        <p:cond delay="indefinite"/>
                      </p:stCondLst>
                      <p:childTnLst>
                        <p:par>
                          <p:cTn id="64" fill="hold" nodeType="withGroup">
                            <p:stCondLst>
                              <p:cond delay="0"/>
                            </p:stCondLst>
                            <p:childTnLst>
                              <p:par>
                                <p:cTn id="65" presetID="2" presetClass="entr" presetSubtype="2" fill="hold" grpId="0" nodeType="clickEffect">
                                  <p:stCondLst>
                                    <p:cond delay="0"/>
                                  </p:stCondLst>
                                  <p:childTnLst>
                                    <p:set>
                                      <p:cBhvr>
                                        <p:cTn id="66" dur="1" fill="hold">
                                          <p:stCondLst>
                                            <p:cond delay="0"/>
                                          </p:stCondLst>
                                        </p:cTn>
                                        <p:tgtEl>
                                          <p:spTgt spid="113684"/>
                                        </p:tgtEl>
                                        <p:attrNameLst>
                                          <p:attrName>style.visibility</p:attrName>
                                        </p:attrNameLst>
                                      </p:cBhvr>
                                      <p:to>
                                        <p:strVal val="visible"/>
                                      </p:to>
                                    </p:set>
                                    <p:anim calcmode="lin" valueType="num">
                                      <p:cBhvr additive="base">
                                        <p:cTn id="67" dur="500" fill="hold"/>
                                        <p:tgtEl>
                                          <p:spTgt spid="113684"/>
                                        </p:tgtEl>
                                        <p:attrNameLst>
                                          <p:attrName>ppt_x</p:attrName>
                                        </p:attrNameLst>
                                      </p:cBhvr>
                                      <p:tavLst>
                                        <p:tav tm="0">
                                          <p:val>
                                            <p:strVal val="1+#ppt_w/2"/>
                                          </p:val>
                                        </p:tav>
                                        <p:tav tm="100000">
                                          <p:val>
                                            <p:strVal val="#ppt_x"/>
                                          </p:val>
                                        </p:tav>
                                      </p:tavLst>
                                    </p:anim>
                                    <p:anim calcmode="lin" valueType="num">
                                      <p:cBhvr additive="base">
                                        <p:cTn id="68" dur="500" fill="hold"/>
                                        <p:tgtEl>
                                          <p:spTgt spid="113684"/>
                                        </p:tgtEl>
                                        <p:attrNameLst>
                                          <p:attrName>ppt_y</p:attrName>
                                        </p:attrNameLst>
                                      </p:cBhvr>
                                      <p:tavLst>
                                        <p:tav tm="0">
                                          <p:val>
                                            <p:strVal val="#ppt_y"/>
                                          </p:val>
                                        </p:tav>
                                        <p:tav tm="100000">
                                          <p:val>
                                            <p:strVal val="#ppt_y"/>
                                          </p:val>
                                        </p:tav>
                                      </p:tavLst>
                                    </p:anim>
                                  </p:childTnLst>
                                </p:cTn>
                              </p:par>
                            </p:childTnLst>
                          </p:cTn>
                        </p:par>
                      </p:childTnLst>
                    </p:cTn>
                  </p:par>
                  <p:par>
                    <p:cTn id="69" fill="hold" nodeType="clickPar">
                      <p:stCondLst>
                        <p:cond delay="indefinite"/>
                      </p:stCondLst>
                      <p:childTnLst>
                        <p:par>
                          <p:cTn id="70" fill="hold" nodeType="withGroup">
                            <p:stCondLst>
                              <p:cond delay="0"/>
                            </p:stCondLst>
                            <p:childTnLst>
                              <p:par>
                                <p:cTn id="71" presetID="2" presetClass="entr" presetSubtype="8" fill="hold" grpId="0" nodeType="clickEffect">
                                  <p:stCondLst>
                                    <p:cond delay="0"/>
                                  </p:stCondLst>
                                  <p:childTnLst>
                                    <p:set>
                                      <p:cBhvr>
                                        <p:cTn id="72" dur="1" fill="hold">
                                          <p:stCondLst>
                                            <p:cond delay="0"/>
                                          </p:stCondLst>
                                        </p:cTn>
                                        <p:tgtEl>
                                          <p:spTgt spid="113714"/>
                                        </p:tgtEl>
                                        <p:attrNameLst>
                                          <p:attrName>style.visibility</p:attrName>
                                        </p:attrNameLst>
                                      </p:cBhvr>
                                      <p:to>
                                        <p:strVal val="visible"/>
                                      </p:to>
                                    </p:set>
                                    <p:anim calcmode="lin" valueType="num">
                                      <p:cBhvr additive="base">
                                        <p:cTn id="73" dur="500" fill="hold"/>
                                        <p:tgtEl>
                                          <p:spTgt spid="113714"/>
                                        </p:tgtEl>
                                        <p:attrNameLst>
                                          <p:attrName>ppt_x</p:attrName>
                                        </p:attrNameLst>
                                      </p:cBhvr>
                                      <p:tavLst>
                                        <p:tav tm="0">
                                          <p:val>
                                            <p:strVal val="0-#ppt_w/2"/>
                                          </p:val>
                                        </p:tav>
                                        <p:tav tm="100000">
                                          <p:val>
                                            <p:strVal val="#ppt_x"/>
                                          </p:val>
                                        </p:tav>
                                      </p:tavLst>
                                    </p:anim>
                                    <p:anim calcmode="lin" valueType="num">
                                      <p:cBhvr additive="base">
                                        <p:cTn id="74" dur="500" fill="hold"/>
                                        <p:tgtEl>
                                          <p:spTgt spid="113714"/>
                                        </p:tgtEl>
                                        <p:attrNameLst>
                                          <p:attrName>ppt_y</p:attrName>
                                        </p:attrNameLst>
                                      </p:cBhvr>
                                      <p:tavLst>
                                        <p:tav tm="0">
                                          <p:val>
                                            <p:strVal val="#ppt_y"/>
                                          </p:val>
                                        </p:tav>
                                        <p:tav tm="100000">
                                          <p:val>
                                            <p:strVal val="#ppt_y"/>
                                          </p:val>
                                        </p:tav>
                                      </p:tavLst>
                                    </p:anim>
                                  </p:childTnLst>
                                </p:cTn>
                              </p:par>
                            </p:childTnLst>
                          </p:cTn>
                        </p:par>
                      </p:childTnLst>
                    </p:cTn>
                  </p:par>
                  <p:par>
                    <p:cTn id="75" fill="hold" nodeType="clickPar">
                      <p:stCondLst>
                        <p:cond delay="indefinite"/>
                      </p:stCondLst>
                      <p:childTnLst>
                        <p:par>
                          <p:cTn id="76" fill="hold" nodeType="withGroup">
                            <p:stCondLst>
                              <p:cond delay="0"/>
                            </p:stCondLst>
                            <p:childTnLst>
                              <p:par>
                                <p:cTn id="77" presetID="2" presetClass="entr" presetSubtype="2" fill="hold" grpId="0" nodeType="clickEffect">
                                  <p:stCondLst>
                                    <p:cond delay="0"/>
                                  </p:stCondLst>
                                  <p:childTnLst>
                                    <p:set>
                                      <p:cBhvr>
                                        <p:cTn id="78" dur="1" fill="hold">
                                          <p:stCondLst>
                                            <p:cond delay="0"/>
                                          </p:stCondLst>
                                        </p:cTn>
                                        <p:tgtEl>
                                          <p:spTgt spid="113713"/>
                                        </p:tgtEl>
                                        <p:attrNameLst>
                                          <p:attrName>style.visibility</p:attrName>
                                        </p:attrNameLst>
                                      </p:cBhvr>
                                      <p:to>
                                        <p:strVal val="visible"/>
                                      </p:to>
                                    </p:set>
                                    <p:anim calcmode="lin" valueType="num">
                                      <p:cBhvr additive="base">
                                        <p:cTn id="79" dur="500" fill="hold"/>
                                        <p:tgtEl>
                                          <p:spTgt spid="113713"/>
                                        </p:tgtEl>
                                        <p:attrNameLst>
                                          <p:attrName>ppt_x</p:attrName>
                                        </p:attrNameLst>
                                      </p:cBhvr>
                                      <p:tavLst>
                                        <p:tav tm="0">
                                          <p:val>
                                            <p:strVal val="1+#ppt_w/2"/>
                                          </p:val>
                                        </p:tav>
                                        <p:tav tm="100000">
                                          <p:val>
                                            <p:strVal val="#ppt_x"/>
                                          </p:val>
                                        </p:tav>
                                      </p:tavLst>
                                    </p:anim>
                                    <p:anim calcmode="lin" valueType="num">
                                      <p:cBhvr additive="base">
                                        <p:cTn id="80" dur="500" fill="hold"/>
                                        <p:tgtEl>
                                          <p:spTgt spid="113713"/>
                                        </p:tgtEl>
                                        <p:attrNameLst>
                                          <p:attrName>ppt_y</p:attrName>
                                        </p:attrNameLst>
                                      </p:cBhvr>
                                      <p:tavLst>
                                        <p:tav tm="0">
                                          <p:val>
                                            <p:strVal val="#ppt_y"/>
                                          </p:val>
                                        </p:tav>
                                        <p:tav tm="100000">
                                          <p:val>
                                            <p:strVal val="#ppt_y"/>
                                          </p:val>
                                        </p:tav>
                                      </p:tavLst>
                                    </p:anim>
                                  </p:childTnLst>
                                </p:cTn>
                              </p:par>
                            </p:childTnLst>
                          </p:cTn>
                        </p:par>
                      </p:childTnLst>
                    </p:cTn>
                  </p:par>
                  <p:par>
                    <p:cTn id="81" fill="hold" nodeType="clickPar">
                      <p:stCondLst>
                        <p:cond delay="indefinite"/>
                      </p:stCondLst>
                      <p:childTnLst>
                        <p:par>
                          <p:cTn id="82" fill="hold" nodeType="withGroup">
                            <p:stCondLst>
                              <p:cond delay="0"/>
                            </p:stCondLst>
                            <p:childTnLst>
                              <p:par>
                                <p:cTn id="83" presetID="2" presetClass="entr" presetSubtype="8" fill="hold" grpId="0" nodeType="clickEffect">
                                  <p:stCondLst>
                                    <p:cond delay="0"/>
                                  </p:stCondLst>
                                  <p:childTnLst>
                                    <p:set>
                                      <p:cBhvr>
                                        <p:cTn id="84" dur="1" fill="hold">
                                          <p:stCondLst>
                                            <p:cond delay="0"/>
                                          </p:stCondLst>
                                        </p:cTn>
                                        <p:tgtEl>
                                          <p:spTgt spid="113696"/>
                                        </p:tgtEl>
                                        <p:attrNameLst>
                                          <p:attrName>style.visibility</p:attrName>
                                        </p:attrNameLst>
                                      </p:cBhvr>
                                      <p:to>
                                        <p:strVal val="visible"/>
                                      </p:to>
                                    </p:set>
                                    <p:anim calcmode="lin" valueType="num">
                                      <p:cBhvr additive="base">
                                        <p:cTn id="85" dur="500" fill="hold"/>
                                        <p:tgtEl>
                                          <p:spTgt spid="113696"/>
                                        </p:tgtEl>
                                        <p:attrNameLst>
                                          <p:attrName>ppt_x</p:attrName>
                                        </p:attrNameLst>
                                      </p:cBhvr>
                                      <p:tavLst>
                                        <p:tav tm="0">
                                          <p:val>
                                            <p:strVal val="0-#ppt_w/2"/>
                                          </p:val>
                                        </p:tav>
                                        <p:tav tm="100000">
                                          <p:val>
                                            <p:strVal val="#ppt_x"/>
                                          </p:val>
                                        </p:tav>
                                      </p:tavLst>
                                    </p:anim>
                                    <p:anim calcmode="lin" valueType="num">
                                      <p:cBhvr additive="base">
                                        <p:cTn id="86" dur="500" fill="hold"/>
                                        <p:tgtEl>
                                          <p:spTgt spid="113696"/>
                                        </p:tgtEl>
                                        <p:attrNameLst>
                                          <p:attrName>ppt_y</p:attrName>
                                        </p:attrNameLst>
                                      </p:cBhvr>
                                      <p:tavLst>
                                        <p:tav tm="0">
                                          <p:val>
                                            <p:strVal val="#ppt_y"/>
                                          </p:val>
                                        </p:tav>
                                        <p:tav tm="100000">
                                          <p:val>
                                            <p:strVal val="#ppt_y"/>
                                          </p:val>
                                        </p:tav>
                                      </p:tavLst>
                                    </p:anim>
                                  </p:childTnLst>
                                </p:cTn>
                              </p:par>
                            </p:childTnLst>
                          </p:cTn>
                        </p:par>
                      </p:childTnLst>
                    </p:cTn>
                  </p:par>
                  <p:par>
                    <p:cTn id="87" fill="hold" nodeType="clickPar">
                      <p:stCondLst>
                        <p:cond delay="indefinite"/>
                      </p:stCondLst>
                      <p:childTnLst>
                        <p:par>
                          <p:cTn id="88" fill="hold" nodeType="withGroup">
                            <p:stCondLst>
                              <p:cond delay="0"/>
                            </p:stCondLst>
                            <p:childTnLst>
                              <p:par>
                                <p:cTn id="89" presetID="2" presetClass="entr" presetSubtype="2" fill="hold" grpId="0" nodeType="clickEffect">
                                  <p:stCondLst>
                                    <p:cond delay="0"/>
                                  </p:stCondLst>
                                  <p:childTnLst>
                                    <p:set>
                                      <p:cBhvr>
                                        <p:cTn id="90" dur="1" fill="hold">
                                          <p:stCondLst>
                                            <p:cond delay="0"/>
                                          </p:stCondLst>
                                        </p:cTn>
                                        <p:tgtEl>
                                          <p:spTgt spid="113697"/>
                                        </p:tgtEl>
                                        <p:attrNameLst>
                                          <p:attrName>style.visibility</p:attrName>
                                        </p:attrNameLst>
                                      </p:cBhvr>
                                      <p:to>
                                        <p:strVal val="visible"/>
                                      </p:to>
                                    </p:set>
                                    <p:anim calcmode="lin" valueType="num">
                                      <p:cBhvr additive="base">
                                        <p:cTn id="91" dur="500" fill="hold"/>
                                        <p:tgtEl>
                                          <p:spTgt spid="113697"/>
                                        </p:tgtEl>
                                        <p:attrNameLst>
                                          <p:attrName>ppt_x</p:attrName>
                                        </p:attrNameLst>
                                      </p:cBhvr>
                                      <p:tavLst>
                                        <p:tav tm="0">
                                          <p:val>
                                            <p:strVal val="1+#ppt_w/2"/>
                                          </p:val>
                                        </p:tav>
                                        <p:tav tm="100000">
                                          <p:val>
                                            <p:strVal val="#ppt_x"/>
                                          </p:val>
                                        </p:tav>
                                      </p:tavLst>
                                    </p:anim>
                                    <p:anim calcmode="lin" valueType="num">
                                      <p:cBhvr additive="base">
                                        <p:cTn id="92" dur="500" fill="hold"/>
                                        <p:tgtEl>
                                          <p:spTgt spid="113697"/>
                                        </p:tgtEl>
                                        <p:attrNameLst>
                                          <p:attrName>ppt_y</p:attrName>
                                        </p:attrNameLst>
                                      </p:cBhvr>
                                      <p:tavLst>
                                        <p:tav tm="0">
                                          <p:val>
                                            <p:strVal val="#ppt_y"/>
                                          </p:val>
                                        </p:tav>
                                        <p:tav tm="100000">
                                          <p:val>
                                            <p:strVal val="#ppt_y"/>
                                          </p:val>
                                        </p:tav>
                                      </p:tavLst>
                                    </p:anim>
                                  </p:childTnLst>
                                </p:cTn>
                              </p:par>
                            </p:childTnLst>
                          </p:cTn>
                        </p:par>
                      </p:childTnLst>
                    </p:cTn>
                  </p:par>
                  <p:par>
                    <p:cTn id="93" fill="hold" nodeType="clickPar">
                      <p:stCondLst>
                        <p:cond delay="indefinite"/>
                      </p:stCondLst>
                      <p:childTnLst>
                        <p:par>
                          <p:cTn id="94" fill="hold" nodeType="withGroup">
                            <p:stCondLst>
                              <p:cond delay="0"/>
                            </p:stCondLst>
                            <p:childTnLst>
                              <p:par>
                                <p:cTn id="95" presetID="2" presetClass="entr" presetSubtype="8" fill="hold" grpId="0" nodeType="clickEffect">
                                  <p:stCondLst>
                                    <p:cond delay="0"/>
                                  </p:stCondLst>
                                  <p:childTnLst>
                                    <p:set>
                                      <p:cBhvr>
                                        <p:cTn id="96" dur="1" fill="hold">
                                          <p:stCondLst>
                                            <p:cond delay="0"/>
                                          </p:stCondLst>
                                        </p:cTn>
                                        <p:tgtEl>
                                          <p:spTgt spid="113687"/>
                                        </p:tgtEl>
                                        <p:attrNameLst>
                                          <p:attrName>style.visibility</p:attrName>
                                        </p:attrNameLst>
                                      </p:cBhvr>
                                      <p:to>
                                        <p:strVal val="visible"/>
                                      </p:to>
                                    </p:set>
                                    <p:anim calcmode="lin" valueType="num">
                                      <p:cBhvr additive="base">
                                        <p:cTn id="97" dur="500" fill="hold"/>
                                        <p:tgtEl>
                                          <p:spTgt spid="113687"/>
                                        </p:tgtEl>
                                        <p:attrNameLst>
                                          <p:attrName>ppt_x</p:attrName>
                                        </p:attrNameLst>
                                      </p:cBhvr>
                                      <p:tavLst>
                                        <p:tav tm="0">
                                          <p:val>
                                            <p:strVal val="0-#ppt_w/2"/>
                                          </p:val>
                                        </p:tav>
                                        <p:tav tm="100000">
                                          <p:val>
                                            <p:strVal val="#ppt_x"/>
                                          </p:val>
                                        </p:tav>
                                      </p:tavLst>
                                    </p:anim>
                                    <p:anim calcmode="lin" valueType="num">
                                      <p:cBhvr additive="base">
                                        <p:cTn id="98" dur="500" fill="hold"/>
                                        <p:tgtEl>
                                          <p:spTgt spid="113687"/>
                                        </p:tgtEl>
                                        <p:attrNameLst>
                                          <p:attrName>ppt_y</p:attrName>
                                        </p:attrNameLst>
                                      </p:cBhvr>
                                      <p:tavLst>
                                        <p:tav tm="0">
                                          <p:val>
                                            <p:strVal val="#ppt_y"/>
                                          </p:val>
                                        </p:tav>
                                        <p:tav tm="100000">
                                          <p:val>
                                            <p:strVal val="#ppt_y"/>
                                          </p:val>
                                        </p:tav>
                                      </p:tavLst>
                                    </p:anim>
                                  </p:childTnLst>
                                </p:cTn>
                              </p:par>
                            </p:childTnLst>
                          </p:cTn>
                        </p:par>
                      </p:childTnLst>
                    </p:cTn>
                  </p:par>
                  <p:par>
                    <p:cTn id="99" fill="hold" nodeType="clickPar">
                      <p:stCondLst>
                        <p:cond delay="indefinite"/>
                      </p:stCondLst>
                      <p:childTnLst>
                        <p:par>
                          <p:cTn id="100" fill="hold" nodeType="withGroup">
                            <p:stCondLst>
                              <p:cond delay="0"/>
                            </p:stCondLst>
                            <p:childTnLst>
                              <p:par>
                                <p:cTn id="101" presetID="2" presetClass="entr" presetSubtype="2" fill="hold" grpId="0" nodeType="clickEffect">
                                  <p:stCondLst>
                                    <p:cond delay="0"/>
                                  </p:stCondLst>
                                  <p:childTnLst>
                                    <p:set>
                                      <p:cBhvr>
                                        <p:cTn id="102" dur="1" fill="hold">
                                          <p:stCondLst>
                                            <p:cond delay="0"/>
                                          </p:stCondLst>
                                        </p:cTn>
                                        <p:tgtEl>
                                          <p:spTgt spid="113688"/>
                                        </p:tgtEl>
                                        <p:attrNameLst>
                                          <p:attrName>style.visibility</p:attrName>
                                        </p:attrNameLst>
                                      </p:cBhvr>
                                      <p:to>
                                        <p:strVal val="visible"/>
                                      </p:to>
                                    </p:set>
                                    <p:anim calcmode="lin" valueType="num">
                                      <p:cBhvr additive="base">
                                        <p:cTn id="103" dur="500" fill="hold"/>
                                        <p:tgtEl>
                                          <p:spTgt spid="113688"/>
                                        </p:tgtEl>
                                        <p:attrNameLst>
                                          <p:attrName>ppt_x</p:attrName>
                                        </p:attrNameLst>
                                      </p:cBhvr>
                                      <p:tavLst>
                                        <p:tav tm="0">
                                          <p:val>
                                            <p:strVal val="1+#ppt_w/2"/>
                                          </p:val>
                                        </p:tav>
                                        <p:tav tm="100000">
                                          <p:val>
                                            <p:strVal val="#ppt_x"/>
                                          </p:val>
                                        </p:tav>
                                      </p:tavLst>
                                    </p:anim>
                                    <p:anim calcmode="lin" valueType="num">
                                      <p:cBhvr additive="base">
                                        <p:cTn id="104" dur="500" fill="hold"/>
                                        <p:tgtEl>
                                          <p:spTgt spid="113688"/>
                                        </p:tgtEl>
                                        <p:attrNameLst>
                                          <p:attrName>ppt_y</p:attrName>
                                        </p:attrNameLst>
                                      </p:cBhvr>
                                      <p:tavLst>
                                        <p:tav tm="0">
                                          <p:val>
                                            <p:strVal val="#ppt_y"/>
                                          </p:val>
                                        </p:tav>
                                        <p:tav tm="100000">
                                          <p:val>
                                            <p:strVal val="#ppt_y"/>
                                          </p:val>
                                        </p:tav>
                                      </p:tavLst>
                                    </p:anim>
                                  </p:childTnLst>
                                </p:cTn>
                              </p:par>
                            </p:childTnLst>
                          </p:cTn>
                        </p:par>
                      </p:childTnLst>
                    </p:cTn>
                  </p:par>
                  <p:par>
                    <p:cTn id="105" fill="hold" nodeType="clickPar">
                      <p:stCondLst>
                        <p:cond delay="indefinite"/>
                      </p:stCondLst>
                      <p:childTnLst>
                        <p:par>
                          <p:cTn id="106" fill="hold" nodeType="withGroup">
                            <p:stCondLst>
                              <p:cond delay="0"/>
                            </p:stCondLst>
                            <p:childTnLst>
                              <p:par>
                                <p:cTn id="107" presetID="2" presetClass="entr" presetSubtype="8" fill="hold" grpId="0" nodeType="clickEffect">
                                  <p:stCondLst>
                                    <p:cond delay="0"/>
                                  </p:stCondLst>
                                  <p:childTnLst>
                                    <p:set>
                                      <p:cBhvr>
                                        <p:cTn id="108" dur="1" fill="hold">
                                          <p:stCondLst>
                                            <p:cond delay="0"/>
                                          </p:stCondLst>
                                        </p:cTn>
                                        <p:tgtEl>
                                          <p:spTgt spid="113685"/>
                                        </p:tgtEl>
                                        <p:attrNameLst>
                                          <p:attrName>style.visibility</p:attrName>
                                        </p:attrNameLst>
                                      </p:cBhvr>
                                      <p:to>
                                        <p:strVal val="visible"/>
                                      </p:to>
                                    </p:set>
                                    <p:anim calcmode="lin" valueType="num">
                                      <p:cBhvr additive="base">
                                        <p:cTn id="109" dur="500" fill="hold"/>
                                        <p:tgtEl>
                                          <p:spTgt spid="113685"/>
                                        </p:tgtEl>
                                        <p:attrNameLst>
                                          <p:attrName>ppt_x</p:attrName>
                                        </p:attrNameLst>
                                      </p:cBhvr>
                                      <p:tavLst>
                                        <p:tav tm="0">
                                          <p:val>
                                            <p:strVal val="0-#ppt_w/2"/>
                                          </p:val>
                                        </p:tav>
                                        <p:tav tm="100000">
                                          <p:val>
                                            <p:strVal val="#ppt_x"/>
                                          </p:val>
                                        </p:tav>
                                      </p:tavLst>
                                    </p:anim>
                                    <p:anim calcmode="lin" valueType="num">
                                      <p:cBhvr additive="base">
                                        <p:cTn id="110" dur="500" fill="hold"/>
                                        <p:tgtEl>
                                          <p:spTgt spid="113685"/>
                                        </p:tgtEl>
                                        <p:attrNameLst>
                                          <p:attrName>ppt_y</p:attrName>
                                        </p:attrNameLst>
                                      </p:cBhvr>
                                      <p:tavLst>
                                        <p:tav tm="0">
                                          <p:val>
                                            <p:strVal val="#ppt_y"/>
                                          </p:val>
                                        </p:tav>
                                        <p:tav tm="100000">
                                          <p:val>
                                            <p:strVal val="#ppt_y"/>
                                          </p:val>
                                        </p:tav>
                                      </p:tavLst>
                                    </p:anim>
                                  </p:childTnLst>
                                </p:cTn>
                              </p:par>
                            </p:childTnLst>
                          </p:cTn>
                        </p:par>
                      </p:childTnLst>
                    </p:cTn>
                  </p:par>
                  <p:par>
                    <p:cTn id="111" fill="hold" nodeType="clickPar">
                      <p:stCondLst>
                        <p:cond delay="indefinite"/>
                      </p:stCondLst>
                      <p:childTnLst>
                        <p:par>
                          <p:cTn id="112" fill="hold" nodeType="withGroup">
                            <p:stCondLst>
                              <p:cond delay="0"/>
                            </p:stCondLst>
                            <p:childTnLst>
                              <p:par>
                                <p:cTn id="113" presetID="2" presetClass="entr" presetSubtype="2" fill="hold" grpId="0" nodeType="clickEffect">
                                  <p:stCondLst>
                                    <p:cond delay="0"/>
                                  </p:stCondLst>
                                  <p:childTnLst>
                                    <p:set>
                                      <p:cBhvr>
                                        <p:cTn id="114" dur="1" fill="hold">
                                          <p:stCondLst>
                                            <p:cond delay="0"/>
                                          </p:stCondLst>
                                        </p:cTn>
                                        <p:tgtEl>
                                          <p:spTgt spid="113686"/>
                                        </p:tgtEl>
                                        <p:attrNameLst>
                                          <p:attrName>style.visibility</p:attrName>
                                        </p:attrNameLst>
                                      </p:cBhvr>
                                      <p:to>
                                        <p:strVal val="visible"/>
                                      </p:to>
                                    </p:set>
                                    <p:anim calcmode="lin" valueType="num">
                                      <p:cBhvr additive="base">
                                        <p:cTn id="115" dur="500" fill="hold"/>
                                        <p:tgtEl>
                                          <p:spTgt spid="113686"/>
                                        </p:tgtEl>
                                        <p:attrNameLst>
                                          <p:attrName>ppt_x</p:attrName>
                                        </p:attrNameLst>
                                      </p:cBhvr>
                                      <p:tavLst>
                                        <p:tav tm="0">
                                          <p:val>
                                            <p:strVal val="1+#ppt_w/2"/>
                                          </p:val>
                                        </p:tav>
                                        <p:tav tm="100000">
                                          <p:val>
                                            <p:strVal val="#ppt_x"/>
                                          </p:val>
                                        </p:tav>
                                      </p:tavLst>
                                    </p:anim>
                                    <p:anim calcmode="lin" valueType="num">
                                      <p:cBhvr additive="base">
                                        <p:cTn id="116" dur="500" fill="hold"/>
                                        <p:tgtEl>
                                          <p:spTgt spid="113686"/>
                                        </p:tgtEl>
                                        <p:attrNameLst>
                                          <p:attrName>ppt_y</p:attrName>
                                        </p:attrNameLst>
                                      </p:cBhvr>
                                      <p:tavLst>
                                        <p:tav tm="0">
                                          <p:val>
                                            <p:strVal val="#ppt_y"/>
                                          </p:val>
                                        </p:tav>
                                        <p:tav tm="100000">
                                          <p:val>
                                            <p:strVal val="#ppt_y"/>
                                          </p:val>
                                        </p:tav>
                                      </p:tavLst>
                                    </p:anim>
                                  </p:childTnLst>
                                </p:cTn>
                              </p:par>
                            </p:childTnLst>
                          </p:cTn>
                        </p:par>
                      </p:childTnLst>
                    </p:cTn>
                  </p:par>
                  <p:par>
                    <p:cTn id="117" fill="hold" nodeType="clickPar">
                      <p:stCondLst>
                        <p:cond delay="indefinite"/>
                      </p:stCondLst>
                      <p:childTnLst>
                        <p:par>
                          <p:cTn id="118" fill="hold" nodeType="withGroup">
                            <p:stCondLst>
                              <p:cond delay="0"/>
                            </p:stCondLst>
                            <p:childTnLst>
                              <p:par>
                                <p:cTn id="119" presetID="2" presetClass="entr" presetSubtype="8" fill="hold" grpId="0" nodeType="clickEffect">
                                  <p:stCondLst>
                                    <p:cond delay="0"/>
                                  </p:stCondLst>
                                  <p:childTnLst>
                                    <p:set>
                                      <p:cBhvr>
                                        <p:cTn id="120" dur="1" fill="hold">
                                          <p:stCondLst>
                                            <p:cond delay="0"/>
                                          </p:stCondLst>
                                        </p:cTn>
                                        <p:tgtEl>
                                          <p:spTgt spid="113699"/>
                                        </p:tgtEl>
                                        <p:attrNameLst>
                                          <p:attrName>style.visibility</p:attrName>
                                        </p:attrNameLst>
                                      </p:cBhvr>
                                      <p:to>
                                        <p:strVal val="visible"/>
                                      </p:to>
                                    </p:set>
                                    <p:anim calcmode="lin" valueType="num">
                                      <p:cBhvr additive="base">
                                        <p:cTn id="121" dur="500" fill="hold"/>
                                        <p:tgtEl>
                                          <p:spTgt spid="113699"/>
                                        </p:tgtEl>
                                        <p:attrNameLst>
                                          <p:attrName>ppt_x</p:attrName>
                                        </p:attrNameLst>
                                      </p:cBhvr>
                                      <p:tavLst>
                                        <p:tav tm="0">
                                          <p:val>
                                            <p:strVal val="0-#ppt_w/2"/>
                                          </p:val>
                                        </p:tav>
                                        <p:tav tm="100000">
                                          <p:val>
                                            <p:strVal val="#ppt_x"/>
                                          </p:val>
                                        </p:tav>
                                      </p:tavLst>
                                    </p:anim>
                                    <p:anim calcmode="lin" valueType="num">
                                      <p:cBhvr additive="base">
                                        <p:cTn id="122" dur="500" fill="hold"/>
                                        <p:tgtEl>
                                          <p:spTgt spid="113699"/>
                                        </p:tgtEl>
                                        <p:attrNameLst>
                                          <p:attrName>ppt_y</p:attrName>
                                        </p:attrNameLst>
                                      </p:cBhvr>
                                      <p:tavLst>
                                        <p:tav tm="0">
                                          <p:val>
                                            <p:strVal val="#ppt_y"/>
                                          </p:val>
                                        </p:tav>
                                        <p:tav tm="100000">
                                          <p:val>
                                            <p:strVal val="#ppt_y"/>
                                          </p:val>
                                        </p:tav>
                                      </p:tavLst>
                                    </p:anim>
                                  </p:childTnLst>
                                </p:cTn>
                              </p:par>
                            </p:childTnLst>
                          </p:cTn>
                        </p:par>
                      </p:childTnLst>
                    </p:cTn>
                  </p:par>
                  <p:par>
                    <p:cTn id="123" fill="hold" nodeType="clickPar">
                      <p:stCondLst>
                        <p:cond delay="indefinite"/>
                      </p:stCondLst>
                      <p:childTnLst>
                        <p:par>
                          <p:cTn id="124" fill="hold" nodeType="withGroup">
                            <p:stCondLst>
                              <p:cond delay="0"/>
                            </p:stCondLst>
                            <p:childTnLst>
                              <p:par>
                                <p:cTn id="125" presetID="2" presetClass="entr" presetSubtype="2" fill="hold" grpId="0" nodeType="clickEffect">
                                  <p:stCondLst>
                                    <p:cond delay="0"/>
                                  </p:stCondLst>
                                  <p:childTnLst>
                                    <p:set>
                                      <p:cBhvr>
                                        <p:cTn id="126" dur="1" fill="hold">
                                          <p:stCondLst>
                                            <p:cond delay="0"/>
                                          </p:stCondLst>
                                        </p:cTn>
                                        <p:tgtEl>
                                          <p:spTgt spid="113698"/>
                                        </p:tgtEl>
                                        <p:attrNameLst>
                                          <p:attrName>style.visibility</p:attrName>
                                        </p:attrNameLst>
                                      </p:cBhvr>
                                      <p:to>
                                        <p:strVal val="visible"/>
                                      </p:to>
                                    </p:set>
                                    <p:anim calcmode="lin" valueType="num">
                                      <p:cBhvr additive="base">
                                        <p:cTn id="127" dur="500" fill="hold"/>
                                        <p:tgtEl>
                                          <p:spTgt spid="113698"/>
                                        </p:tgtEl>
                                        <p:attrNameLst>
                                          <p:attrName>ppt_x</p:attrName>
                                        </p:attrNameLst>
                                      </p:cBhvr>
                                      <p:tavLst>
                                        <p:tav tm="0">
                                          <p:val>
                                            <p:strVal val="1+#ppt_w/2"/>
                                          </p:val>
                                        </p:tav>
                                        <p:tav tm="100000">
                                          <p:val>
                                            <p:strVal val="#ppt_x"/>
                                          </p:val>
                                        </p:tav>
                                      </p:tavLst>
                                    </p:anim>
                                    <p:anim calcmode="lin" valueType="num">
                                      <p:cBhvr additive="base">
                                        <p:cTn id="128" dur="500" fill="hold"/>
                                        <p:tgtEl>
                                          <p:spTgt spid="113698"/>
                                        </p:tgtEl>
                                        <p:attrNameLst>
                                          <p:attrName>ppt_y</p:attrName>
                                        </p:attrNameLst>
                                      </p:cBhvr>
                                      <p:tavLst>
                                        <p:tav tm="0">
                                          <p:val>
                                            <p:strVal val="#ppt_y"/>
                                          </p:val>
                                        </p:tav>
                                        <p:tav tm="100000">
                                          <p:val>
                                            <p:strVal val="#ppt_y"/>
                                          </p:val>
                                        </p:tav>
                                      </p:tavLst>
                                    </p:anim>
                                  </p:childTnLst>
                                </p:cTn>
                              </p:par>
                            </p:childTnLst>
                          </p:cTn>
                        </p:par>
                      </p:childTnLst>
                    </p:cTn>
                  </p:par>
                  <p:par>
                    <p:cTn id="129" fill="hold" nodeType="clickPar">
                      <p:stCondLst>
                        <p:cond delay="indefinite"/>
                      </p:stCondLst>
                      <p:childTnLst>
                        <p:par>
                          <p:cTn id="130" fill="hold" nodeType="withGroup">
                            <p:stCondLst>
                              <p:cond delay="0"/>
                            </p:stCondLst>
                            <p:childTnLst>
                              <p:par>
                                <p:cTn id="131" presetID="2" presetClass="entr" presetSubtype="8" fill="hold" grpId="0" nodeType="clickEffect">
                                  <p:stCondLst>
                                    <p:cond delay="0"/>
                                  </p:stCondLst>
                                  <p:childTnLst>
                                    <p:set>
                                      <p:cBhvr>
                                        <p:cTn id="132" dur="1" fill="hold">
                                          <p:stCondLst>
                                            <p:cond delay="0"/>
                                          </p:stCondLst>
                                        </p:cTn>
                                        <p:tgtEl>
                                          <p:spTgt spid="113700"/>
                                        </p:tgtEl>
                                        <p:attrNameLst>
                                          <p:attrName>style.visibility</p:attrName>
                                        </p:attrNameLst>
                                      </p:cBhvr>
                                      <p:to>
                                        <p:strVal val="visible"/>
                                      </p:to>
                                    </p:set>
                                    <p:anim calcmode="lin" valueType="num">
                                      <p:cBhvr additive="base">
                                        <p:cTn id="133" dur="500" fill="hold"/>
                                        <p:tgtEl>
                                          <p:spTgt spid="113700"/>
                                        </p:tgtEl>
                                        <p:attrNameLst>
                                          <p:attrName>ppt_x</p:attrName>
                                        </p:attrNameLst>
                                      </p:cBhvr>
                                      <p:tavLst>
                                        <p:tav tm="0">
                                          <p:val>
                                            <p:strVal val="0-#ppt_w/2"/>
                                          </p:val>
                                        </p:tav>
                                        <p:tav tm="100000">
                                          <p:val>
                                            <p:strVal val="#ppt_x"/>
                                          </p:val>
                                        </p:tav>
                                      </p:tavLst>
                                    </p:anim>
                                    <p:anim calcmode="lin" valueType="num">
                                      <p:cBhvr additive="base">
                                        <p:cTn id="134" dur="500" fill="hold"/>
                                        <p:tgtEl>
                                          <p:spTgt spid="113700"/>
                                        </p:tgtEl>
                                        <p:attrNameLst>
                                          <p:attrName>ppt_y</p:attrName>
                                        </p:attrNameLst>
                                      </p:cBhvr>
                                      <p:tavLst>
                                        <p:tav tm="0">
                                          <p:val>
                                            <p:strVal val="#ppt_y"/>
                                          </p:val>
                                        </p:tav>
                                        <p:tav tm="100000">
                                          <p:val>
                                            <p:strVal val="#ppt_y"/>
                                          </p:val>
                                        </p:tav>
                                      </p:tavLst>
                                    </p:anim>
                                  </p:childTnLst>
                                </p:cTn>
                              </p:par>
                            </p:childTnLst>
                          </p:cTn>
                        </p:par>
                      </p:childTnLst>
                    </p:cTn>
                  </p:par>
                  <p:par>
                    <p:cTn id="135" fill="hold" nodeType="clickPar">
                      <p:stCondLst>
                        <p:cond delay="indefinite"/>
                      </p:stCondLst>
                      <p:childTnLst>
                        <p:par>
                          <p:cTn id="136" fill="hold" nodeType="withGroup">
                            <p:stCondLst>
                              <p:cond delay="0"/>
                            </p:stCondLst>
                            <p:childTnLst>
                              <p:par>
                                <p:cTn id="137" presetID="2" presetClass="entr" presetSubtype="8" fill="hold" grpId="0" nodeType="clickEffect">
                                  <p:stCondLst>
                                    <p:cond delay="0"/>
                                  </p:stCondLst>
                                  <p:childTnLst>
                                    <p:set>
                                      <p:cBhvr>
                                        <p:cTn id="138" dur="1" fill="hold">
                                          <p:stCondLst>
                                            <p:cond delay="0"/>
                                          </p:stCondLst>
                                        </p:cTn>
                                        <p:tgtEl>
                                          <p:spTgt spid="113694"/>
                                        </p:tgtEl>
                                        <p:attrNameLst>
                                          <p:attrName>style.visibility</p:attrName>
                                        </p:attrNameLst>
                                      </p:cBhvr>
                                      <p:to>
                                        <p:strVal val="visible"/>
                                      </p:to>
                                    </p:set>
                                    <p:anim calcmode="lin" valueType="num">
                                      <p:cBhvr additive="base">
                                        <p:cTn id="139" dur="500" fill="hold"/>
                                        <p:tgtEl>
                                          <p:spTgt spid="113694"/>
                                        </p:tgtEl>
                                        <p:attrNameLst>
                                          <p:attrName>ppt_x</p:attrName>
                                        </p:attrNameLst>
                                      </p:cBhvr>
                                      <p:tavLst>
                                        <p:tav tm="0">
                                          <p:val>
                                            <p:strVal val="0-#ppt_w/2"/>
                                          </p:val>
                                        </p:tav>
                                        <p:tav tm="100000">
                                          <p:val>
                                            <p:strVal val="#ppt_x"/>
                                          </p:val>
                                        </p:tav>
                                      </p:tavLst>
                                    </p:anim>
                                    <p:anim calcmode="lin" valueType="num">
                                      <p:cBhvr additive="base">
                                        <p:cTn id="140" dur="500" fill="hold"/>
                                        <p:tgtEl>
                                          <p:spTgt spid="113694"/>
                                        </p:tgtEl>
                                        <p:attrNameLst>
                                          <p:attrName>ppt_y</p:attrName>
                                        </p:attrNameLst>
                                      </p:cBhvr>
                                      <p:tavLst>
                                        <p:tav tm="0">
                                          <p:val>
                                            <p:strVal val="#ppt_y"/>
                                          </p:val>
                                        </p:tav>
                                        <p:tav tm="100000">
                                          <p:val>
                                            <p:strVal val="#ppt_y"/>
                                          </p:val>
                                        </p:tav>
                                      </p:tavLst>
                                    </p:anim>
                                  </p:childTnLst>
                                </p:cTn>
                              </p:par>
                            </p:childTnLst>
                          </p:cTn>
                        </p:par>
                      </p:childTnLst>
                    </p:cTn>
                  </p:par>
                  <p:par>
                    <p:cTn id="141" fill="hold" nodeType="clickPar">
                      <p:stCondLst>
                        <p:cond delay="indefinite"/>
                      </p:stCondLst>
                      <p:childTnLst>
                        <p:par>
                          <p:cTn id="142" fill="hold" nodeType="withGroup">
                            <p:stCondLst>
                              <p:cond delay="0"/>
                            </p:stCondLst>
                            <p:childTnLst>
                              <p:par>
                                <p:cTn id="143" presetID="2" presetClass="entr" presetSubtype="2" fill="hold" grpId="0" nodeType="clickEffect">
                                  <p:stCondLst>
                                    <p:cond delay="0"/>
                                  </p:stCondLst>
                                  <p:childTnLst>
                                    <p:set>
                                      <p:cBhvr>
                                        <p:cTn id="144" dur="1" fill="hold">
                                          <p:stCondLst>
                                            <p:cond delay="0"/>
                                          </p:stCondLst>
                                        </p:cTn>
                                        <p:tgtEl>
                                          <p:spTgt spid="113692"/>
                                        </p:tgtEl>
                                        <p:attrNameLst>
                                          <p:attrName>style.visibility</p:attrName>
                                        </p:attrNameLst>
                                      </p:cBhvr>
                                      <p:to>
                                        <p:strVal val="visible"/>
                                      </p:to>
                                    </p:set>
                                    <p:anim calcmode="lin" valueType="num">
                                      <p:cBhvr additive="base">
                                        <p:cTn id="145" dur="500" fill="hold"/>
                                        <p:tgtEl>
                                          <p:spTgt spid="113692"/>
                                        </p:tgtEl>
                                        <p:attrNameLst>
                                          <p:attrName>ppt_x</p:attrName>
                                        </p:attrNameLst>
                                      </p:cBhvr>
                                      <p:tavLst>
                                        <p:tav tm="0">
                                          <p:val>
                                            <p:strVal val="1+#ppt_w/2"/>
                                          </p:val>
                                        </p:tav>
                                        <p:tav tm="100000">
                                          <p:val>
                                            <p:strVal val="#ppt_x"/>
                                          </p:val>
                                        </p:tav>
                                      </p:tavLst>
                                    </p:anim>
                                    <p:anim calcmode="lin" valueType="num">
                                      <p:cBhvr additive="base">
                                        <p:cTn id="146" dur="500" fill="hold"/>
                                        <p:tgtEl>
                                          <p:spTgt spid="113692"/>
                                        </p:tgtEl>
                                        <p:attrNameLst>
                                          <p:attrName>ppt_y</p:attrName>
                                        </p:attrNameLst>
                                      </p:cBhvr>
                                      <p:tavLst>
                                        <p:tav tm="0">
                                          <p:val>
                                            <p:strVal val="#ppt_y"/>
                                          </p:val>
                                        </p:tav>
                                        <p:tav tm="100000">
                                          <p:val>
                                            <p:strVal val="#ppt_y"/>
                                          </p:val>
                                        </p:tav>
                                      </p:tavLst>
                                    </p:anim>
                                  </p:childTnLst>
                                </p:cTn>
                              </p:par>
                            </p:childTnLst>
                          </p:cTn>
                        </p:par>
                      </p:childTnLst>
                    </p:cTn>
                  </p:par>
                  <p:par>
                    <p:cTn id="147" fill="hold" nodeType="clickPar">
                      <p:stCondLst>
                        <p:cond delay="indefinite"/>
                      </p:stCondLst>
                      <p:childTnLst>
                        <p:par>
                          <p:cTn id="148" fill="hold" nodeType="withGroup">
                            <p:stCondLst>
                              <p:cond delay="0"/>
                            </p:stCondLst>
                            <p:childTnLst>
                              <p:par>
                                <p:cTn id="149" presetID="2" presetClass="entr" presetSubtype="4" fill="hold" grpId="0" nodeType="clickEffect">
                                  <p:stCondLst>
                                    <p:cond delay="0"/>
                                  </p:stCondLst>
                                  <p:childTnLst>
                                    <p:set>
                                      <p:cBhvr>
                                        <p:cTn id="150" dur="1" fill="hold">
                                          <p:stCondLst>
                                            <p:cond delay="0"/>
                                          </p:stCondLst>
                                        </p:cTn>
                                        <p:tgtEl>
                                          <p:spTgt spid="113711"/>
                                        </p:tgtEl>
                                        <p:attrNameLst>
                                          <p:attrName>style.visibility</p:attrName>
                                        </p:attrNameLst>
                                      </p:cBhvr>
                                      <p:to>
                                        <p:strVal val="visible"/>
                                      </p:to>
                                    </p:set>
                                    <p:anim calcmode="lin" valueType="num">
                                      <p:cBhvr additive="base">
                                        <p:cTn id="151" dur="500" fill="hold"/>
                                        <p:tgtEl>
                                          <p:spTgt spid="113711"/>
                                        </p:tgtEl>
                                        <p:attrNameLst>
                                          <p:attrName>ppt_x</p:attrName>
                                        </p:attrNameLst>
                                      </p:cBhvr>
                                      <p:tavLst>
                                        <p:tav tm="0">
                                          <p:val>
                                            <p:strVal val="#ppt_x"/>
                                          </p:val>
                                        </p:tav>
                                        <p:tav tm="100000">
                                          <p:val>
                                            <p:strVal val="#ppt_x"/>
                                          </p:val>
                                        </p:tav>
                                      </p:tavLst>
                                    </p:anim>
                                    <p:anim calcmode="lin" valueType="num">
                                      <p:cBhvr additive="base">
                                        <p:cTn id="152" dur="500" fill="hold"/>
                                        <p:tgtEl>
                                          <p:spTgt spid="113711"/>
                                        </p:tgtEl>
                                        <p:attrNameLst>
                                          <p:attrName>ppt_y</p:attrName>
                                        </p:attrNameLst>
                                      </p:cBhvr>
                                      <p:tavLst>
                                        <p:tav tm="0">
                                          <p:val>
                                            <p:strVal val="1+#ppt_h/2"/>
                                          </p:val>
                                        </p:tav>
                                        <p:tav tm="100000">
                                          <p:val>
                                            <p:strVal val="#ppt_y"/>
                                          </p:val>
                                        </p:tav>
                                      </p:tavLst>
                                    </p:anim>
                                  </p:childTnLst>
                                </p:cTn>
                              </p:par>
                            </p:childTnLst>
                          </p:cTn>
                        </p:par>
                      </p:childTnLst>
                    </p:cTn>
                  </p:par>
                  <p:par>
                    <p:cTn id="153" fill="hold" nodeType="clickPar">
                      <p:stCondLst>
                        <p:cond delay="indefinite"/>
                      </p:stCondLst>
                      <p:childTnLst>
                        <p:par>
                          <p:cTn id="154" fill="hold" nodeType="withGroup">
                            <p:stCondLst>
                              <p:cond delay="0"/>
                            </p:stCondLst>
                            <p:childTnLst>
                              <p:par>
                                <p:cTn id="155" presetID="2" presetClass="entr" presetSubtype="4" fill="hold" grpId="0" nodeType="clickEffect">
                                  <p:stCondLst>
                                    <p:cond delay="0"/>
                                  </p:stCondLst>
                                  <p:childTnLst>
                                    <p:set>
                                      <p:cBhvr>
                                        <p:cTn id="156" dur="1" fill="hold">
                                          <p:stCondLst>
                                            <p:cond delay="0"/>
                                          </p:stCondLst>
                                        </p:cTn>
                                        <p:tgtEl>
                                          <p:spTgt spid="113679"/>
                                        </p:tgtEl>
                                        <p:attrNameLst>
                                          <p:attrName>style.visibility</p:attrName>
                                        </p:attrNameLst>
                                      </p:cBhvr>
                                      <p:to>
                                        <p:strVal val="visible"/>
                                      </p:to>
                                    </p:set>
                                    <p:anim calcmode="lin" valueType="num">
                                      <p:cBhvr additive="base">
                                        <p:cTn id="157" dur="500" fill="hold"/>
                                        <p:tgtEl>
                                          <p:spTgt spid="113679"/>
                                        </p:tgtEl>
                                        <p:attrNameLst>
                                          <p:attrName>ppt_x</p:attrName>
                                        </p:attrNameLst>
                                      </p:cBhvr>
                                      <p:tavLst>
                                        <p:tav tm="0">
                                          <p:val>
                                            <p:strVal val="#ppt_x"/>
                                          </p:val>
                                        </p:tav>
                                        <p:tav tm="100000">
                                          <p:val>
                                            <p:strVal val="#ppt_x"/>
                                          </p:val>
                                        </p:tav>
                                      </p:tavLst>
                                    </p:anim>
                                    <p:anim calcmode="lin" valueType="num">
                                      <p:cBhvr additive="base">
                                        <p:cTn id="158" dur="500" fill="hold"/>
                                        <p:tgtEl>
                                          <p:spTgt spid="113679"/>
                                        </p:tgtEl>
                                        <p:attrNameLst>
                                          <p:attrName>ppt_y</p:attrName>
                                        </p:attrNameLst>
                                      </p:cBhvr>
                                      <p:tavLst>
                                        <p:tav tm="0">
                                          <p:val>
                                            <p:strVal val="1+#ppt_h/2"/>
                                          </p:val>
                                        </p:tav>
                                        <p:tav tm="100000">
                                          <p:val>
                                            <p:strVal val="#ppt_y"/>
                                          </p:val>
                                        </p:tav>
                                      </p:tavLst>
                                    </p:anim>
                                  </p:childTnLst>
                                </p:cTn>
                              </p:par>
                            </p:childTnLst>
                          </p:cTn>
                        </p:par>
                      </p:childTnLst>
                    </p:cTn>
                  </p:par>
                  <p:par>
                    <p:cTn id="159" fill="hold" nodeType="clickPar">
                      <p:stCondLst>
                        <p:cond delay="indefinite"/>
                      </p:stCondLst>
                      <p:childTnLst>
                        <p:par>
                          <p:cTn id="160" fill="hold" nodeType="withGroup">
                            <p:stCondLst>
                              <p:cond delay="0"/>
                            </p:stCondLst>
                            <p:childTnLst>
                              <p:par>
                                <p:cTn id="161" presetID="2" presetClass="entr" presetSubtype="4" fill="hold" grpId="0" nodeType="clickEffect">
                                  <p:stCondLst>
                                    <p:cond delay="0"/>
                                  </p:stCondLst>
                                  <p:childTnLst>
                                    <p:set>
                                      <p:cBhvr>
                                        <p:cTn id="162" dur="1" fill="hold">
                                          <p:stCondLst>
                                            <p:cond delay="0"/>
                                          </p:stCondLst>
                                        </p:cTn>
                                        <p:tgtEl>
                                          <p:spTgt spid="113708"/>
                                        </p:tgtEl>
                                        <p:attrNameLst>
                                          <p:attrName>style.visibility</p:attrName>
                                        </p:attrNameLst>
                                      </p:cBhvr>
                                      <p:to>
                                        <p:strVal val="visible"/>
                                      </p:to>
                                    </p:set>
                                    <p:anim calcmode="lin" valueType="num">
                                      <p:cBhvr additive="base">
                                        <p:cTn id="163" dur="500" fill="hold"/>
                                        <p:tgtEl>
                                          <p:spTgt spid="113708"/>
                                        </p:tgtEl>
                                        <p:attrNameLst>
                                          <p:attrName>ppt_x</p:attrName>
                                        </p:attrNameLst>
                                      </p:cBhvr>
                                      <p:tavLst>
                                        <p:tav tm="0">
                                          <p:val>
                                            <p:strVal val="#ppt_x"/>
                                          </p:val>
                                        </p:tav>
                                        <p:tav tm="100000">
                                          <p:val>
                                            <p:strVal val="#ppt_x"/>
                                          </p:val>
                                        </p:tav>
                                      </p:tavLst>
                                    </p:anim>
                                    <p:anim calcmode="lin" valueType="num">
                                      <p:cBhvr additive="base">
                                        <p:cTn id="164" dur="500" fill="hold"/>
                                        <p:tgtEl>
                                          <p:spTgt spid="113708"/>
                                        </p:tgtEl>
                                        <p:attrNameLst>
                                          <p:attrName>ppt_y</p:attrName>
                                        </p:attrNameLst>
                                      </p:cBhvr>
                                      <p:tavLst>
                                        <p:tav tm="0">
                                          <p:val>
                                            <p:strVal val="1+#ppt_h/2"/>
                                          </p:val>
                                        </p:tav>
                                        <p:tav tm="100000">
                                          <p:val>
                                            <p:strVal val="#ppt_y"/>
                                          </p:val>
                                        </p:tav>
                                      </p:tavLst>
                                    </p:anim>
                                  </p:childTnLst>
                                </p:cTn>
                              </p:par>
                            </p:childTnLst>
                          </p:cTn>
                        </p:par>
                      </p:childTnLst>
                    </p:cTn>
                  </p:par>
                  <p:par>
                    <p:cTn id="165" fill="hold" nodeType="clickPar">
                      <p:stCondLst>
                        <p:cond delay="indefinite"/>
                      </p:stCondLst>
                      <p:childTnLst>
                        <p:par>
                          <p:cTn id="166" fill="hold" nodeType="withGroup">
                            <p:stCondLst>
                              <p:cond delay="0"/>
                            </p:stCondLst>
                            <p:childTnLst>
                              <p:par>
                                <p:cTn id="167" presetID="2" presetClass="entr" presetSubtype="4" fill="hold" grpId="0" nodeType="clickEffect">
                                  <p:stCondLst>
                                    <p:cond delay="0"/>
                                  </p:stCondLst>
                                  <p:childTnLst>
                                    <p:set>
                                      <p:cBhvr>
                                        <p:cTn id="168" dur="1" fill="hold">
                                          <p:stCondLst>
                                            <p:cond delay="0"/>
                                          </p:stCondLst>
                                        </p:cTn>
                                        <p:tgtEl>
                                          <p:spTgt spid="113695"/>
                                        </p:tgtEl>
                                        <p:attrNameLst>
                                          <p:attrName>style.visibility</p:attrName>
                                        </p:attrNameLst>
                                      </p:cBhvr>
                                      <p:to>
                                        <p:strVal val="visible"/>
                                      </p:to>
                                    </p:set>
                                    <p:anim calcmode="lin" valueType="num">
                                      <p:cBhvr additive="base">
                                        <p:cTn id="169" dur="500" fill="hold"/>
                                        <p:tgtEl>
                                          <p:spTgt spid="113695"/>
                                        </p:tgtEl>
                                        <p:attrNameLst>
                                          <p:attrName>ppt_x</p:attrName>
                                        </p:attrNameLst>
                                      </p:cBhvr>
                                      <p:tavLst>
                                        <p:tav tm="0">
                                          <p:val>
                                            <p:strVal val="#ppt_x"/>
                                          </p:val>
                                        </p:tav>
                                        <p:tav tm="100000">
                                          <p:val>
                                            <p:strVal val="#ppt_x"/>
                                          </p:val>
                                        </p:tav>
                                      </p:tavLst>
                                    </p:anim>
                                    <p:anim calcmode="lin" valueType="num">
                                      <p:cBhvr additive="base">
                                        <p:cTn id="170" dur="500" fill="hold"/>
                                        <p:tgtEl>
                                          <p:spTgt spid="113695"/>
                                        </p:tgtEl>
                                        <p:attrNameLst>
                                          <p:attrName>ppt_y</p:attrName>
                                        </p:attrNameLst>
                                      </p:cBhvr>
                                      <p:tavLst>
                                        <p:tav tm="0">
                                          <p:val>
                                            <p:strVal val="1+#ppt_h/2"/>
                                          </p:val>
                                        </p:tav>
                                        <p:tav tm="100000">
                                          <p:val>
                                            <p:strVal val="#ppt_y"/>
                                          </p:val>
                                        </p:tav>
                                      </p:tavLst>
                                    </p:anim>
                                  </p:childTnLst>
                                </p:cTn>
                              </p:par>
                            </p:childTnLst>
                          </p:cTn>
                        </p:par>
                      </p:childTnLst>
                    </p:cTn>
                  </p:par>
                  <p:par>
                    <p:cTn id="171" fill="hold" nodeType="clickPar">
                      <p:stCondLst>
                        <p:cond delay="indefinite"/>
                      </p:stCondLst>
                      <p:childTnLst>
                        <p:par>
                          <p:cTn id="172" fill="hold" nodeType="withGroup">
                            <p:stCondLst>
                              <p:cond delay="0"/>
                            </p:stCondLst>
                            <p:childTnLst>
                              <p:par>
                                <p:cTn id="173" presetID="2" presetClass="entr" presetSubtype="4" fill="hold" grpId="0" nodeType="clickEffect">
                                  <p:stCondLst>
                                    <p:cond delay="0"/>
                                  </p:stCondLst>
                                  <p:childTnLst>
                                    <p:set>
                                      <p:cBhvr>
                                        <p:cTn id="174" dur="1" fill="hold">
                                          <p:stCondLst>
                                            <p:cond delay="0"/>
                                          </p:stCondLst>
                                        </p:cTn>
                                        <p:tgtEl>
                                          <p:spTgt spid="113709"/>
                                        </p:tgtEl>
                                        <p:attrNameLst>
                                          <p:attrName>style.visibility</p:attrName>
                                        </p:attrNameLst>
                                      </p:cBhvr>
                                      <p:to>
                                        <p:strVal val="visible"/>
                                      </p:to>
                                    </p:set>
                                    <p:anim calcmode="lin" valueType="num">
                                      <p:cBhvr additive="base">
                                        <p:cTn id="175" dur="500" fill="hold"/>
                                        <p:tgtEl>
                                          <p:spTgt spid="113709"/>
                                        </p:tgtEl>
                                        <p:attrNameLst>
                                          <p:attrName>ppt_x</p:attrName>
                                        </p:attrNameLst>
                                      </p:cBhvr>
                                      <p:tavLst>
                                        <p:tav tm="0">
                                          <p:val>
                                            <p:strVal val="#ppt_x"/>
                                          </p:val>
                                        </p:tav>
                                        <p:tav tm="100000">
                                          <p:val>
                                            <p:strVal val="#ppt_x"/>
                                          </p:val>
                                        </p:tav>
                                      </p:tavLst>
                                    </p:anim>
                                    <p:anim calcmode="lin" valueType="num">
                                      <p:cBhvr additive="base">
                                        <p:cTn id="176" dur="500" fill="hold"/>
                                        <p:tgtEl>
                                          <p:spTgt spid="113709"/>
                                        </p:tgtEl>
                                        <p:attrNameLst>
                                          <p:attrName>ppt_y</p:attrName>
                                        </p:attrNameLst>
                                      </p:cBhvr>
                                      <p:tavLst>
                                        <p:tav tm="0">
                                          <p:val>
                                            <p:strVal val="1+#ppt_h/2"/>
                                          </p:val>
                                        </p:tav>
                                        <p:tav tm="100000">
                                          <p:val>
                                            <p:strVal val="#ppt_y"/>
                                          </p:val>
                                        </p:tav>
                                      </p:tavLst>
                                    </p:anim>
                                  </p:childTnLst>
                                </p:cTn>
                              </p:par>
                            </p:childTnLst>
                          </p:cTn>
                        </p:par>
                      </p:childTnLst>
                    </p:cTn>
                  </p:par>
                  <p:par>
                    <p:cTn id="177" fill="hold" nodeType="clickPar">
                      <p:stCondLst>
                        <p:cond delay="indefinite"/>
                      </p:stCondLst>
                      <p:childTnLst>
                        <p:par>
                          <p:cTn id="178" fill="hold" nodeType="withGroup">
                            <p:stCondLst>
                              <p:cond delay="0"/>
                            </p:stCondLst>
                            <p:childTnLst>
                              <p:par>
                                <p:cTn id="179" presetID="2" presetClass="entr" presetSubtype="4" fill="hold" grpId="0" nodeType="clickEffect">
                                  <p:stCondLst>
                                    <p:cond delay="0"/>
                                  </p:stCondLst>
                                  <p:childTnLst>
                                    <p:set>
                                      <p:cBhvr>
                                        <p:cTn id="180" dur="1" fill="hold">
                                          <p:stCondLst>
                                            <p:cond delay="0"/>
                                          </p:stCondLst>
                                        </p:cTn>
                                        <p:tgtEl>
                                          <p:spTgt spid="113710"/>
                                        </p:tgtEl>
                                        <p:attrNameLst>
                                          <p:attrName>style.visibility</p:attrName>
                                        </p:attrNameLst>
                                      </p:cBhvr>
                                      <p:to>
                                        <p:strVal val="visible"/>
                                      </p:to>
                                    </p:set>
                                    <p:anim calcmode="lin" valueType="num">
                                      <p:cBhvr additive="base">
                                        <p:cTn id="181" dur="500" fill="hold"/>
                                        <p:tgtEl>
                                          <p:spTgt spid="113710"/>
                                        </p:tgtEl>
                                        <p:attrNameLst>
                                          <p:attrName>ppt_x</p:attrName>
                                        </p:attrNameLst>
                                      </p:cBhvr>
                                      <p:tavLst>
                                        <p:tav tm="0">
                                          <p:val>
                                            <p:strVal val="#ppt_x"/>
                                          </p:val>
                                        </p:tav>
                                        <p:tav tm="100000">
                                          <p:val>
                                            <p:strVal val="#ppt_x"/>
                                          </p:val>
                                        </p:tav>
                                      </p:tavLst>
                                    </p:anim>
                                    <p:anim calcmode="lin" valueType="num">
                                      <p:cBhvr additive="base">
                                        <p:cTn id="182" dur="500" fill="hold"/>
                                        <p:tgtEl>
                                          <p:spTgt spid="1137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666" grpId="0" animBg="1"/>
      <p:bldP spid="113667" grpId="0" animBg="1"/>
      <p:bldP spid="113669" grpId="0" animBg="1"/>
      <p:bldP spid="113670" grpId="0" animBg="1"/>
      <p:bldP spid="113672" grpId="0" animBg="1"/>
      <p:bldP spid="113679" grpId="0"/>
      <p:bldP spid="113681" grpId="0" animBg="1"/>
      <p:bldP spid="113684" grpId="0" animBg="1"/>
      <p:bldP spid="113685" grpId="0" animBg="1"/>
      <p:bldP spid="113686" grpId="0" animBg="1"/>
      <p:bldP spid="113687" grpId="0" animBg="1"/>
      <p:bldP spid="113688" grpId="0" animBg="1"/>
      <p:bldP spid="113689" grpId="0" animBg="1"/>
      <p:bldP spid="113692" grpId="0" animBg="1"/>
      <p:bldP spid="113694" grpId="0" animBg="1"/>
      <p:bldP spid="113695" grpId="0"/>
      <p:bldP spid="113696" grpId="0" animBg="1"/>
      <p:bldP spid="113697" grpId="0" animBg="1"/>
      <p:bldP spid="113698" grpId="0" animBg="1"/>
      <p:bldP spid="113699" grpId="0" animBg="1"/>
      <p:bldP spid="113700" grpId="0" animBg="1"/>
      <p:bldP spid="113706" grpId="0" animBg="1"/>
      <p:bldP spid="113707" grpId="0" animBg="1"/>
      <p:bldP spid="113708" grpId="0" animBg="1"/>
      <p:bldP spid="113709" grpId="0" animBg="1"/>
      <p:bldP spid="113710" grpId="0"/>
      <p:bldP spid="113711" grpId="0" animBg="1"/>
      <p:bldP spid="113712" grpId="0" animBg="1"/>
      <p:bldP spid="113713" grpId="0" animBg="1"/>
      <p:bldP spid="113714" grpId="0" animBg="1"/>
    </p:bld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6" name="Rectangle 2"/>
          <p:cNvSpPr>
            <a:spLocks noGrp="1" noChangeArrowheads="1"/>
          </p:cNvSpPr>
          <p:nvPr>
            <p:ph type="title"/>
          </p:nvPr>
        </p:nvSpPr>
        <p:spPr>
          <a:xfrm>
            <a:off x="1271464" y="547441"/>
            <a:ext cx="8029575" cy="1143000"/>
          </a:xfrm>
        </p:spPr>
        <p:txBody>
          <a:bodyPr/>
          <a:lstStyle/>
          <a:p>
            <a:pPr eaLnBrk="1" hangingPunct="1"/>
            <a:r>
              <a:rPr lang="zh-CN" altLang="en-US" sz="3200" dirty="0"/>
              <a:t>选择正向推理还是逆向推理受三种因素影响</a:t>
            </a:r>
          </a:p>
        </p:txBody>
      </p:sp>
      <p:sp>
        <p:nvSpPr>
          <p:cNvPr id="100357" name="Rectangle 3"/>
          <p:cNvSpPr>
            <a:spLocks noGrp="1" noChangeArrowheads="1"/>
          </p:cNvSpPr>
          <p:nvPr>
            <p:ph idx="1"/>
          </p:nvPr>
        </p:nvSpPr>
        <p:spPr>
          <a:xfrm>
            <a:off x="1127448" y="2017713"/>
            <a:ext cx="10513168" cy="4114800"/>
          </a:xfrm>
        </p:spPr>
        <p:txBody>
          <a:bodyPr>
            <a:normAutofit/>
          </a:bodyPr>
          <a:lstStyle/>
          <a:p>
            <a:pPr eaLnBrk="1" hangingPunct="1">
              <a:lnSpc>
                <a:spcPct val="150000"/>
              </a:lnSpc>
              <a:buFont typeface="Wingdings" panose="05000000000000000000" pitchFamily="2" charset="2"/>
              <a:buChar char="l"/>
            </a:pPr>
            <a:r>
              <a:rPr lang="zh-CN" altLang="en-US" sz="2400" dirty="0" smtClean="0"/>
              <a:t>要看开始状态和目标状态谁多？人们希望从小的状态集出发朝大的状态集推理，找解更容易。</a:t>
            </a:r>
          </a:p>
          <a:p>
            <a:pPr eaLnBrk="1" hangingPunct="1">
              <a:lnSpc>
                <a:spcPct val="150000"/>
              </a:lnSpc>
              <a:buFont typeface="Wingdings" panose="05000000000000000000" pitchFamily="2" charset="2"/>
              <a:buChar char="l"/>
            </a:pPr>
            <a:r>
              <a:rPr lang="zh-CN" altLang="en-US" sz="2400" dirty="0" smtClean="0"/>
              <a:t>受到方向分枝因素大小的约束，一般朝分枝因素低的方向推理。</a:t>
            </a:r>
          </a:p>
          <a:p>
            <a:pPr eaLnBrk="1" hangingPunct="1">
              <a:lnSpc>
                <a:spcPct val="150000"/>
              </a:lnSpc>
              <a:buFont typeface="Wingdings" panose="05000000000000000000" pitchFamily="2" charset="2"/>
              <a:buChar char="l"/>
            </a:pPr>
            <a:r>
              <a:rPr lang="zh-CN" altLang="en-US" sz="2400" dirty="0" smtClean="0"/>
              <a:t>还决定于是否需向用户证实程序的推理过程。若是则选择方向更加符合用户的思考方法。</a:t>
            </a:r>
          </a:p>
        </p:txBody>
      </p:sp>
      <p:sp>
        <p:nvSpPr>
          <p:cNvPr id="4" name="日期占位符 3"/>
          <p:cNvSpPr>
            <a:spLocks noGrp="1"/>
          </p:cNvSpPr>
          <p:nvPr>
            <p:ph type="dt" sz="half" idx="10"/>
          </p:nvPr>
        </p:nvSpPr>
        <p:spPr/>
        <p:txBody>
          <a:bodyPr/>
          <a:lstStyle/>
          <a:p>
            <a:pPr>
              <a:defRPr/>
            </a:pPr>
            <a:fld id="{80543CC9-3BBA-4E36-8F59-43253F95D383}" type="datetime1">
              <a:rPr lang="zh-CN" altLang="en-US"/>
              <a:pPr>
                <a:defRPr/>
              </a:pPr>
              <a:t>2019/9/18</a:t>
            </a:fld>
            <a:endParaRPr lang="en-US" altLang="zh-CN"/>
          </a:p>
        </p:txBody>
      </p:sp>
      <p:sp>
        <p:nvSpPr>
          <p:cNvPr id="100355"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46C28CC3-07C0-4402-8E7B-4971AA7AB6F0}" type="slidenum">
              <a:rPr kumimoji="0" lang="en-US" altLang="zh-CN" sz="1400">
                <a:latin typeface="Tahoma" panose="020B0604030504040204" pitchFamily="34" charset="0"/>
                <a:ea typeface="宋体" panose="02010600030101010101" pitchFamily="2" charset="-122"/>
              </a:rPr>
              <a:pPr>
                <a:spcBef>
                  <a:spcPct val="0"/>
                </a:spcBef>
                <a:buClrTx/>
                <a:buSzTx/>
                <a:buFontTx/>
                <a:buNone/>
              </a:pPr>
              <a:t>115</a:t>
            </a:fld>
            <a:endParaRPr kumimoji="0" lang="en-US" altLang="zh-CN" sz="1400">
              <a:latin typeface="Tahoma" panose="020B060403050404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5" name="灯片编号占位符 1"/>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ea typeface="MS PGothic" panose="020B0600070205080204" pitchFamily="34" charset="-128"/>
              </a:rPr>
              <a:t>12</a:t>
            </a:fld>
            <a:endParaRPr lang="ja-JP" altLang="en-US" dirty="0">
              <a:solidFill>
                <a:srgbClr val="A50021"/>
              </a:solidFill>
              <a:ea typeface="MS PGothic" panose="020B0600070205080204" pitchFamily="34" charset="-128"/>
            </a:endParaRPr>
          </a:p>
        </p:txBody>
      </p:sp>
      <p:sp>
        <p:nvSpPr>
          <p:cNvPr id="5127" name="Rectangle 3"/>
          <p:cNvSpPr/>
          <p:nvPr/>
        </p:nvSpPr>
        <p:spPr>
          <a:xfrm>
            <a:off x="650240" y="1868541"/>
            <a:ext cx="11115040" cy="1344436"/>
          </a:xfrm>
          <a:prstGeom prst="rect">
            <a:avLst/>
          </a:prstGeom>
          <a:noFill/>
          <a:ln w="9525">
            <a:noFill/>
          </a:ln>
        </p:spPr>
        <p:txBody>
          <a:bodyPr/>
          <a:lstStyle/>
          <a:p>
            <a:pPr marL="469900" indent="-469900">
              <a:lnSpc>
                <a:spcPct val="120000"/>
              </a:lnSpc>
              <a:spcBef>
                <a:spcPct val="20000"/>
              </a:spcBef>
              <a:buClr>
                <a:schemeClr val="accent2"/>
              </a:buClr>
            </a:pPr>
            <a:r>
              <a:rPr lang="zh-CN" altLang="en-US" sz="2800" b="1" dirty="0">
                <a:latin typeface="宋体" panose="02010600030101010101" pitchFamily="2" charset="-122"/>
              </a:rPr>
              <a:t>全称量词和存在量词出现的次序将影响命题的意思。</a:t>
            </a:r>
          </a:p>
          <a:p>
            <a:pPr marL="469900" indent="-469900">
              <a:lnSpc>
                <a:spcPct val="120000"/>
              </a:lnSpc>
              <a:spcBef>
                <a:spcPct val="20000"/>
              </a:spcBef>
              <a:buClr>
                <a:schemeClr val="accent2"/>
              </a:buClr>
            </a:pPr>
            <a:r>
              <a:rPr lang="zh-CN" altLang="en-US" sz="2800" b="1" dirty="0">
                <a:latin typeface="宋体" panose="02010600030101010101" pitchFamily="2" charset="-122"/>
              </a:rPr>
              <a:t>例如：</a:t>
            </a:r>
          </a:p>
        </p:txBody>
      </p:sp>
      <p:grpSp>
        <p:nvGrpSpPr>
          <p:cNvPr id="2" name="组合 1"/>
          <p:cNvGrpSpPr/>
          <p:nvPr/>
        </p:nvGrpSpPr>
        <p:grpSpPr>
          <a:xfrm>
            <a:off x="650240" y="3284984"/>
            <a:ext cx="10704120" cy="2523768"/>
            <a:chOff x="743940" y="2276872"/>
            <a:chExt cx="10704120" cy="2523768"/>
          </a:xfrm>
        </p:grpSpPr>
        <p:sp>
          <p:nvSpPr>
            <p:cNvPr id="5128" name="Text Box 5"/>
            <p:cNvSpPr txBox="1"/>
            <p:nvPr/>
          </p:nvSpPr>
          <p:spPr>
            <a:xfrm>
              <a:off x="743940" y="2276872"/>
              <a:ext cx="10704120" cy="2523768"/>
            </a:xfrm>
            <a:prstGeom prst="rect">
              <a:avLst/>
            </a:prstGeom>
            <a:solidFill>
              <a:srgbClr val="FFFFFF"/>
            </a:solidFill>
            <a:ln w="9525" cap="flat" cmpd="sng">
              <a:solidFill>
                <a:srgbClr val="808080"/>
              </a:solidFill>
              <a:prstDash val="solid"/>
              <a:miter/>
              <a:headEnd type="none" w="med" len="med"/>
              <a:tailEnd type="none" w="med" len="med"/>
            </a:ln>
          </p:spPr>
          <p:txBody>
            <a:bodyPr wrap="square">
              <a:spAutoFit/>
            </a:bodyPr>
            <a:lstStyle/>
            <a:p>
              <a:pPr algn="just">
                <a:spcBef>
                  <a:spcPct val="50000"/>
                </a:spcBef>
                <a:buClr>
                  <a:schemeClr val="accent2"/>
                </a:buClr>
                <a:buFont typeface="Wingdings" panose="05000000000000000000" pitchFamily="2" charset="2"/>
                <a:buChar char="§"/>
              </a:pPr>
              <a:r>
                <a:rPr lang="en-US" altLang="zh-CN" sz="2600" b="1" dirty="0">
                  <a:latin typeface="Times New Roman" panose="02020603050405020304" pitchFamily="18" charset="0"/>
                </a:rPr>
                <a:t>  (     </a:t>
              </a:r>
              <a:r>
                <a:rPr lang="en-US" altLang="zh-CN" sz="2600" b="1" i="1" dirty="0">
                  <a:latin typeface="Times New Roman" panose="02020603050405020304" pitchFamily="18" charset="0"/>
                </a:rPr>
                <a:t>x</a:t>
              </a:r>
              <a:r>
                <a:rPr lang="en-US" altLang="zh-CN" sz="2600" b="1" dirty="0">
                  <a:latin typeface="Times New Roman" panose="02020603050405020304" pitchFamily="18" charset="0"/>
                </a:rPr>
                <a:t>)(     </a:t>
              </a:r>
              <a:r>
                <a:rPr lang="en-US" altLang="zh-CN" sz="2600" b="1" i="1" dirty="0">
                  <a:latin typeface="Times New Roman" panose="02020603050405020304" pitchFamily="18" charset="0"/>
                </a:rPr>
                <a:t>y</a:t>
              </a:r>
              <a:r>
                <a:rPr lang="en-US" altLang="zh-CN" sz="2600" b="1" dirty="0">
                  <a:latin typeface="Times New Roman" panose="02020603050405020304" pitchFamily="18" charset="0"/>
                </a:rPr>
                <a:t>)(</a:t>
              </a:r>
              <a:r>
                <a:rPr lang="en-US" altLang="zh-CN" sz="2600" b="1" i="1" dirty="0">
                  <a:latin typeface="Times New Roman" panose="02020603050405020304" pitchFamily="18" charset="0"/>
                </a:rPr>
                <a:t>Employee</a:t>
              </a:r>
              <a:r>
                <a:rPr lang="en-US" altLang="zh-CN" sz="2600" b="1" dirty="0">
                  <a:latin typeface="Times New Roman" panose="02020603050405020304" pitchFamily="18" charset="0"/>
                </a:rPr>
                <a:t>(</a:t>
              </a:r>
              <a:r>
                <a:rPr lang="en-US" altLang="zh-CN" sz="2600" b="1" i="1" dirty="0">
                  <a:latin typeface="Times New Roman" panose="02020603050405020304" pitchFamily="18" charset="0"/>
                </a:rPr>
                <a:t>x</a:t>
              </a:r>
              <a:r>
                <a:rPr lang="en-US" altLang="zh-CN" sz="2600" b="1" dirty="0">
                  <a:latin typeface="Times New Roman" panose="02020603050405020304" pitchFamily="18" charset="0"/>
                </a:rPr>
                <a:t>) </a:t>
              </a:r>
              <a:r>
                <a:rPr lang="en-US" altLang="zh-CN" b="1" dirty="0">
                  <a:latin typeface="Arial" panose="020B0604020202020204" pitchFamily="34" charset="0"/>
                </a:rPr>
                <a:t>→</a:t>
              </a:r>
              <a:r>
                <a:rPr lang="en-US" altLang="zh-CN" sz="2600" b="1" dirty="0">
                  <a:latin typeface="Times New Roman" panose="02020603050405020304" pitchFamily="18" charset="0"/>
                </a:rPr>
                <a:t> </a:t>
              </a:r>
              <a:r>
                <a:rPr lang="en-US" altLang="zh-CN" sz="2600" b="1" i="1" dirty="0">
                  <a:latin typeface="Times New Roman" panose="02020603050405020304" pitchFamily="18" charset="0"/>
                </a:rPr>
                <a:t>Manage</a:t>
              </a:r>
              <a:r>
                <a:rPr lang="en-US" altLang="zh-CN" sz="2600" b="1" dirty="0">
                  <a:latin typeface="Times New Roman" panose="02020603050405020304" pitchFamily="18" charset="0"/>
                </a:rPr>
                <a:t>r(</a:t>
              </a:r>
              <a:r>
                <a:rPr lang="en-US" altLang="zh-CN" sz="2600" b="1" i="1" dirty="0">
                  <a:latin typeface="Times New Roman" panose="02020603050405020304" pitchFamily="18" charset="0"/>
                </a:rPr>
                <a:t>y</a:t>
              </a:r>
              <a:r>
                <a:rPr lang="en-US" altLang="zh-CN" sz="2600" b="1" dirty="0">
                  <a:latin typeface="Times New Roman" panose="02020603050405020304" pitchFamily="18" charset="0"/>
                </a:rPr>
                <a:t>, </a:t>
              </a:r>
              <a:r>
                <a:rPr lang="en-US" altLang="zh-CN" sz="2600" b="1" i="1" dirty="0">
                  <a:latin typeface="Times New Roman" panose="02020603050405020304" pitchFamily="18" charset="0"/>
                </a:rPr>
                <a:t>x</a:t>
              </a:r>
              <a:r>
                <a:rPr lang="en-US" altLang="zh-CN" sz="2600" b="1" dirty="0">
                  <a:latin typeface="Times New Roman" panose="02020603050405020304" pitchFamily="18" charset="0"/>
                </a:rPr>
                <a:t>)) :</a:t>
              </a:r>
            </a:p>
            <a:p>
              <a:pPr algn="just">
                <a:spcBef>
                  <a:spcPct val="50000"/>
                </a:spcBef>
              </a:pPr>
              <a:r>
                <a:rPr lang="en-US" altLang="zh-CN" sz="2600" dirty="0">
                  <a:latin typeface="Times New Roman" panose="02020603050405020304" pitchFamily="18" charset="0"/>
                </a:rPr>
                <a:t>             “</a:t>
              </a:r>
              <a:r>
                <a:rPr lang="zh-CN" altLang="en-US" sz="2600" dirty="0">
                  <a:latin typeface="Times New Roman" panose="02020603050405020304" pitchFamily="18" charset="0"/>
                </a:rPr>
                <a:t>每个雇员都有一个经理。” </a:t>
              </a:r>
            </a:p>
            <a:p>
              <a:pPr algn="just">
                <a:spcBef>
                  <a:spcPct val="50000"/>
                </a:spcBef>
                <a:buClr>
                  <a:schemeClr val="accent2"/>
                </a:buClr>
                <a:buFont typeface="Wingdings" panose="05000000000000000000" pitchFamily="2" charset="2"/>
                <a:buChar char="§"/>
              </a:pPr>
              <a:r>
                <a:rPr lang="zh-CN" altLang="en-US" sz="2600" b="1" dirty="0">
                  <a:latin typeface="Times New Roman" panose="02020603050405020304" pitchFamily="18" charset="0"/>
                </a:rPr>
                <a:t>  </a:t>
              </a:r>
              <a:r>
                <a:rPr lang="en-US" altLang="zh-CN" sz="2600" b="1" dirty="0">
                  <a:latin typeface="Times New Roman" panose="02020603050405020304" pitchFamily="18" charset="0"/>
                </a:rPr>
                <a:t>(     </a:t>
              </a:r>
              <a:r>
                <a:rPr lang="en-US" altLang="zh-CN" sz="2600" b="1" i="1" dirty="0">
                  <a:latin typeface="Times New Roman" panose="02020603050405020304" pitchFamily="18" charset="0"/>
                </a:rPr>
                <a:t>y</a:t>
              </a:r>
              <a:r>
                <a:rPr lang="en-US" altLang="zh-CN" sz="2600" b="1" dirty="0">
                  <a:latin typeface="Times New Roman" panose="02020603050405020304" pitchFamily="18" charset="0"/>
                </a:rPr>
                <a:t>)(      </a:t>
              </a:r>
              <a:r>
                <a:rPr lang="en-US" altLang="zh-CN" sz="2600" b="1" i="1" dirty="0">
                  <a:latin typeface="Times New Roman" panose="02020603050405020304" pitchFamily="18" charset="0"/>
                </a:rPr>
                <a:t>x</a:t>
              </a:r>
              <a:r>
                <a:rPr lang="en-US" altLang="zh-CN" sz="2600" b="1" dirty="0">
                  <a:latin typeface="Times New Roman" panose="02020603050405020304" pitchFamily="18" charset="0"/>
                </a:rPr>
                <a:t>)(</a:t>
              </a:r>
              <a:r>
                <a:rPr lang="en-US" altLang="zh-CN" sz="2600" b="1" i="1" dirty="0">
                  <a:latin typeface="Times New Roman" panose="02020603050405020304" pitchFamily="18" charset="0"/>
                </a:rPr>
                <a:t>Employee</a:t>
              </a:r>
              <a:r>
                <a:rPr lang="en-US" altLang="zh-CN" sz="2600" b="1" dirty="0">
                  <a:latin typeface="Times New Roman" panose="02020603050405020304" pitchFamily="18" charset="0"/>
                </a:rPr>
                <a:t>(</a:t>
              </a:r>
              <a:r>
                <a:rPr lang="en-US" altLang="zh-CN" sz="2600" b="1" i="1" dirty="0">
                  <a:latin typeface="Times New Roman" panose="02020603050405020304" pitchFamily="18" charset="0"/>
                </a:rPr>
                <a:t>x</a:t>
              </a:r>
              <a:r>
                <a:rPr lang="en-US" altLang="zh-CN" sz="2600" b="1" dirty="0">
                  <a:latin typeface="Times New Roman" panose="02020603050405020304" pitchFamily="18" charset="0"/>
                </a:rPr>
                <a:t>) </a:t>
              </a:r>
              <a:r>
                <a:rPr lang="en-US" altLang="zh-CN" b="1" dirty="0">
                  <a:latin typeface="Arial" panose="020B0604020202020204" pitchFamily="34" charset="0"/>
                </a:rPr>
                <a:t>→</a:t>
              </a:r>
              <a:r>
                <a:rPr lang="en-US" altLang="zh-CN" sz="2600" b="1" dirty="0">
                  <a:latin typeface="Times New Roman" panose="02020603050405020304" pitchFamily="18" charset="0"/>
                </a:rPr>
                <a:t> </a:t>
              </a:r>
              <a:r>
                <a:rPr lang="en-US" altLang="zh-CN" sz="2600" b="1" i="1" dirty="0">
                  <a:latin typeface="Times New Roman" panose="02020603050405020304" pitchFamily="18" charset="0"/>
                </a:rPr>
                <a:t>Manager</a:t>
              </a:r>
              <a:r>
                <a:rPr lang="en-US" altLang="zh-CN" sz="2600" b="1" dirty="0">
                  <a:latin typeface="Times New Roman" panose="02020603050405020304" pitchFamily="18" charset="0"/>
                </a:rPr>
                <a:t>(</a:t>
              </a:r>
              <a:r>
                <a:rPr lang="en-US" altLang="zh-CN" sz="2600" b="1" i="1" dirty="0">
                  <a:latin typeface="Times New Roman" panose="02020603050405020304" pitchFamily="18" charset="0"/>
                </a:rPr>
                <a:t>y</a:t>
              </a:r>
              <a:r>
                <a:rPr lang="en-US" altLang="zh-CN" sz="2600" b="1" dirty="0">
                  <a:latin typeface="Times New Roman" panose="02020603050405020304" pitchFamily="18" charset="0"/>
                </a:rPr>
                <a:t>, </a:t>
              </a:r>
              <a:r>
                <a:rPr lang="en-US" altLang="zh-CN" sz="2600" b="1" i="1" dirty="0">
                  <a:latin typeface="Times New Roman" panose="02020603050405020304" pitchFamily="18" charset="0"/>
                </a:rPr>
                <a:t>x</a:t>
              </a:r>
              <a:r>
                <a:rPr lang="en-US" altLang="zh-CN" sz="2600" b="1" dirty="0">
                  <a:latin typeface="Times New Roman" panose="02020603050405020304" pitchFamily="18" charset="0"/>
                </a:rPr>
                <a:t>)):</a:t>
              </a:r>
            </a:p>
            <a:p>
              <a:pPr algn="just">
                <a:spcBef>
                  <a:spcPct val="50000"/>
                </a:spcBef>
              </a:pPr>
              <a:r>
                <a:rPr lang="en-US" altLang="zh-CN" sz="2600" dirty="0">
                  <a:latin typeface="Times New Roman" panose="02020603050405020304" pitchFamily="18" charset="0"/>
                </a:rPr>
                <a:t>              “</a:t>
              </a:r>
              <a:r>
                <a:rPr lang="zh-CN" altLang="en-US" sz="2600" dirty="0">
                  <a:latin typeface="Times New Roman" panose="02020603050405020304" pitchFamily="18" charset="0"/>
                </a:rPr>
                <a:t>有一个人是所有雇员的经理。”</a:t>
              </a:r>
            </a:p>
          </p:txBody>
        </p:sp>
        <p:graphicFrame>
          <p:nvGraphicFramePr>
            <p:cNvPr id="5122" name="Object 6"/>
            <p:cNvGraphicFramePr/>
            <p:nvPr>
              <p:extLst>
                <p:ext uri="{D42A27DB-BD31-4B8C-83A1-F6EECF244321}">
                  <p14:modId xmlns:p14="http://schemas.microsoft.com/office/powerpoint/2010/main" val="3944730506"/>
                </p:ext>
              </p:extLst>
            </p:nvPr>
          </p:nvGraphicFramePr>
          <p:xfrm>
            <a:off x="2224554" y="3777888"/>
            <a:ext cx="350020" cy="381000"/>
          </p:xfrm>
          <a:graphic>
            <a:graphicData uri="http://schemas.openxmlformats.org/presentationml/2006/ole">
              <mc:AlternateContent xmlns:mc="http://schemas.openxmlformats.org/markup-compatibility/2006">
                <mc:Choice xmlns:v="urn:schemas-microsoft-com:vml" Requires="v">
                  <p:oleObj spid="_x0000_s5212" r:id="rId3" imgW="152400" imgH="165100" progId="Equation.3">
                    <p:embed/>
                  </p:oleObj>
                </mc:Choice>
                <mc:Fallback>
                  <p:oleObj r:id="rId3" imgW="152400" imgH="165100" progId="Equation.3">
                    <p:embed/>
                    <p:pic>
                      <p:nvPicPr>
                        <p:cNvPr id="5122" name="Object 6"/>
                        <p:cNvPicPr/>
                        <p:nvPr/>
                      </p:nvPicPr>
                      <p:blipFill>
                        <a:blip r:embed="rId4"/>
                        <a:stretch>
                          <a:fillRect/>
                        </a:stretch>
                      </p:blipFill>
                      <p:spPr>
                        <a:xfrm>
                          <a:off x="2224554" y="3777888"/>
                          <a:ext cx="350020" cy="381000"/>
                        </a:xfrm>
                        <a:prstGeom prst="rect">
                          <a:avLst/>
                        </a:prstGeom>
                        <a:noFill/>
                        <a:ln w="38100">
                          <a:noFill/>
                          <a:miter/>
                        </a:ln>
                      </p:spPr>
                    </p:pic>
                  </p:oleObj>
                </mc:Fallback>
              </mc:AlternateContent>
            </a:graphicData>
          </a:graphic>
        </p:graphicFrame>
        <p:graphicFrame>
          <p:nvGraphicFramePr>
            <p:cNvPr id="5123" name="Object 8"/>
            <p:cNvGraphicFramePr/>
            <p:nvPr>
              <p:extLst>
                <p:ext uri="{D42A27DB-BD31-4B8C-83A1-F6EECF244321}">
                  <p14:modId xmlns:p14="http://schemas.microsoft.com/office/powerpoint/2010/main" val="3473780610"/>
                </p:ext>
              </p:extLst>
            </p:nvPr>
          </p:nvGraphicFramePr>
          <p:xfrm>
            <a:off x="1372180" y="3811532"/>
            <a:ext cx="392266" cy="337548"/>
          </p:xfrm>
          <a:graphic>
            <a:graphicData uri="http://schemas.openxmlformats.org/presentationml/2006/ole">
              <mc:AlternateContent xmlns:mc="http://schemas.openxmlformats.org/markup-compatibility/2006">
                <mc:Choice xmlns:v="urn:schemas-microsoft-com:vml" Requires="v">
                  <p:oleObj spid="_x0000_s5213" r:id="rId5" imgW="127000" imgH="152400" progId="Equation.DSMT4">
                    <p:embed/>
                  </p:oleObj>
                </mc:Choice>
                <mc:Fallback>
                  <p:oleObj r:id="rId5" imgW="127000" imgH="152400" progId="Equation.DSMT4">
                    <p:embed/>
                    <p:pic>
                      <p:nvPicPr>
                        <p:cNvPr id="5123" name="Object 8"/>
                        <p:cNvPicPr/>
                        <p:nvPr/>
                      </p:nvPicPr>
                      <p:blipFill>
                        <a:blip r:embed="rId6"/>
                        <a:stretch>
                          <a:fillRect/>
                        </a:stretch>
                      </p:blipFill>
                      <p:spPr>
                        <a:xfrm>
                          <a:off x="1372180" y="3811532"/>
                          <a:ext cx="392266" cy="337548"/>
                        </a:xfrm>
                        <a:prstGeom prst="rect">
                          <a:avLst/>
                        </a:prstGeom>
                        <a:noFill/>
                        <a:ln w="38100">
                          <a:noFill/>
                          <a:miter/>
                        </a:ln>
                      </p:spPr>
                    </p:pic>
                  </p:oleObj>
                </mc:Fallback>
              </mc:AlternateContent>
            </a:graphicData>
          </a:graphic>
        </p:graphicFrame>
        <p:graphicFrame>
          <p:nvGraphicFramePr>
            <p:cNvPr id="5124" name="Object 9"/>
            <p:cNvGraphicFramePr/>
            <p:nvPr>
              <p:extLst>
                <p:ext uri="{D42A27DB-BD31-4B8C-83A1-F6EECF244321}">
                  <p14:modId xmlns:p14="http://schemas.microsoft.com/office/powerpoint/2010/main" val="4004108500"/>
                </p:ext>
              </p:extLst>
            </p:nvPr>
          </p:nvGraphicFramePr>
          <p:xfrm>
            <a:off x="2185457" y="2479982"/>
            <a:ext cx="276225" cy="339725"/>
          </p:xfrm>
          <a:graphic>
            <a:graphicData uri="http://schemas.openxmlformats.org/presentationml/2006/ole">
              <mc:AlternateContent xmlns:mc="http://schemas.openxmlformats.org/markup-compatibility/2006">
                <mc:Choice xmlns:v="urn:schemas-microsoft-com:vml" Requires="v">
                  <p:oleObj spid="_x0000_s5214" r:id="rId7" imgW="127000" imgH="152400" progId="Equation.DSMT4">
                    <p:embed/>
                  </p:oleObj>
                </mc:Choice>
                <mc:Fallback>
                  <p:oleObj r:id="rId7" imgW="127000" imgH="152400" progId="Equation.DSMT4">
                    <p:embed/>
                    <p:pic>
                      <p:nvPicPr>
                        <p:cNvPr id="5124" name="Object 9"/>
                        <p:cNvPicPr/>
                        <p:nvPr/>
                      </p:nvPicPr>
                      <p:blipFill>
                        <a:blip r:embed="rId6"/>
                        <a:stretch>
                          <a:fillRect/>
                        </a:stretch>
                      </p:blipFill>
                      <p:spPr>
                        <a:xfrm>
                          <a:off x="2185457" y="2479982"/>
                          <a:ext cx="276225" cy="339725"/>
                        </a:xfrm>
                        <a:prstGeom prst="rect">
                          <a:avLst/>
                        </a:prstGeom>
                        <a:noFill/>
                        <a:ln w="38100">
                          <a:noFill/>
                          <a:miter/>
                        </a:ln>
                      </p:spPr>
                    </p:pic>
                  </p:oleObj>
                </mc:Fallback>
              </mc:AlternateContent>
            </a:graphicData>
          </a:graphic>
        </p:graphicFrame>
        <p:grpSp>
          <p:nvGrpSpPr>
            <p:cNvPr id="5129" name="Group 11"/>
            <p:cNvGrpSpPr>
              <a:grpSpLocks noChangeAspect="1"/>
            </p:cNvGrpSpPr>
            <p:nvPr/>
          </p:nvGrpSpPr>
          <p:grpSpPr>
            <a:xfrm>
              <a:off x="1379536" y="2374903"/>
              <a:ext cx="1600202" cy="446088"/>
              <a:chOff x="-91" y="1505"/>
              <a:chExt cx="1008" cy="281"/>
            </a:xfrm>
          </p:grpSpPr>
          <p:sp>
            <p:nvSpPr>
              <p:cNvPr id="5130" name="AutoShape 10"/>
              <p:cNvSpPr>
                <a:spLocks noChangeAspect="1" noTextEdit="1"/>
              </p:cNvSpPr>
              <p:nvPr/>
            </p:nvSpPr>
            <p:spPr>
              <a:xfrm>
                <a:off x="612" y="1520"/>
                <a:ext cx="305" cy="251"/>
              </a:xfrm>
              <a:prstGeom prst="rect">
                <a:avLst/>
              </a:prstGeom>
              <a:noFill/>
              <a:ln w="9525">
                <a:noFill/>
              </a:ln>
            </p:spPr>
            <p:txBody>
              <a:bodyPr/>
              <a:lstStyle/>
              <a:p>
                <a:endParaRPr lang="zh-CN" altLang="en-US"/>
              </a:p>
            </p:txBody>
          </p:sp>
          <p:sp>
            <p:nvSpPr>
              <p:cNvPr id="5131" name="Rectangle 12"/>
              <p:cNvSpPr/>
              <p:nvPr/>
            </p:nvSpPr>
            <p:spPr>
              <a:xfrm>
                <a:off x="-91" y="1505"/>
                <a:ext cx="167" cy="281"/>
              </a:xfrm>
              <a:prstGeom prst="rect">
                <a:avLst/>
              </a:prstGeom>
              <a:noFill/>
              <a:ln w="9525">
                <a:noFill/>
              </a:ln>
            </p:spPr>
            <p:txBody>
              <a:bodyPr wrap="none" lIns="0" tIns="0" rIns="0" bIns="0">
                <a:spAutoFit/>
              </a:bodyPr>
              <a:lstStyle/>
              <a:p>
                <a:r>
                  <a:rPr lang="en-US" altLang="zh-CN" sz="2900" dirty="0">
                    <a:solidFill>
                      <a:srgbClr val="000000"/>
                    </a:solidFill>
                    <a:latin typeface="Symbol" panose="05050102010706020507" pitchFamily="18" charset="2"/>
                  </a:rPr>
                  <a:t>"</a:t>
                </a:r>
                <a:endParaRPr lang="en-US" altLang="zh-CN" dirty="0">
                  <a:latin typeface="Arial" panose="020B0604020202020204" pitchFamily="34" charset="0"/>
                </a:endParaRPr>
              </a:p>
            </p:txBody>
          </p:sp>
        </p:grpSp>
      </p:grpSp>
      <p:sp>
        <p:nvSpPr>
          <p:cNvPr id="13" name="Rectangle 2"/>
          <p:cNvSpPr txBox="1">
            <a:spLocks/>
          </p:cNvSpPr>
          <p:nvPr/>
        </p:nvSpPr>
        <p:spPr>
          <a:xfrm>
            <a:off x="1097280" y="286603"/>
            <a:ext cx="10058400" cy="1450757"/>
          </a:xfrm>
          <a:prstGeom prst="rect">
            <a:avLst/>
          </a:prstGeom>
          <a:ln/>
        </p:spPr>
        <p:txBody>
          <a:bodyPr vert="horz" wrap="square" lIns="91440" tIns="45720" rIns="91440" bIns="45720" anchor="b"/>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fontAlgn="auto">
              <a:spcAft>
                <a:spcPts val="0"/>
              </a:spcAft>
            </a:pPr>
            <a:r>
              <a:rPr kumimoji="0" lang="en-US" altLang="zh-CN" smtClean="0">
                <a:latin typeface="Times New Roman" panose="02020603050405020304" pitchFamily="18" charset="0"/>
              </a:rPr>
              <a:t>3.1.3  </a:t>
            </a:r>
            <a:r>
              <a:rPr kumimoji="0" lang="zh-CN" altLang="en-US" smtClean="0">
                <a:latin typeface="Times New Roman" panose="02020603050405020304" pitchFamily="18" charset="0"/>
              </a:rPr>
              <a:t>谓词公式</a:t>
            </a:r>
            <a:endParaRPr kumimoji="0" lang="zh-CN" altLang="en-US" dirty="0">
              <a:latin typeface="Times New Roman" panose="02020603050405020304" pitchFamily="18" charset="0"/>
            </a:endParaRPr>
          </a:p>
        </p:txBody>
      </p:sp>
    </p:spTree>
    <p:extLst>
      <p:ext uri="{BB962C8B-B14F-4D97-AF65-F5344CB8AC3E}">
        <p14:creationId xmlns:p14="http://schemas.microsoft.com/office/powerpoint/2010/main" val="4061282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23392" y="1844824"/>
            <a:ext cx="10832361" cy="4320480"/>
          </a:xfrm>
        </p:spPr>
        <p:txBody>
          <a:bodyPr/>
          <a:lstStyle/>
          <a:p>
            <a:r>
              <a:rPr lang="en-US" altLang="zh-CN" sz="2400" dirty="0" smtClean="0">
                <a:latin typeface="Times New Roman" panose="02020603050405020304" pitchFamily="18" charset="0"/>
                <a:cs typeface="Times New Roman" panose="02020603050405020304" pitchFamily="18" charset="0"/>
              </a:rPr>
              <a:t>For all x and all y, if x is the parent of y, then y is the child of x.</a:t>
            </a:r>
          </a:p>
          <a:p>
            <a:r>
              <a:rPr lang="en-US" altLang="zh-CN" sz="2400" dirty="0" smtClean="0">
                <a:latin typeface="Times New Roman" panose="02020603050405020304" pitchFamily="18" charset="0"/>
                <a:cs typeface="Times New Roman" panose="02020603050405020304" pitchFamily="18" charset="0"/>
              </a:rPr>
              <a:t>(</a:t>
            </a:r>
            <a:r>
              <a:rPr lang="en-US" altLang="zh-CN" sz="2400" dirty="0" smtClean="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en-US" altLang="zh-CN" sz="2400" dirty="0" smtClean="0">
                <a:latin typeface="Times New Roman" panose="02020603050405020304" pitchFamily="18" charset="0"/>
                <a:cs typeface="Times New Roman" panose="02020603050405020304" pitchFamily="18" charset="0"/>
              </a:rPr>
              <a:t>x)(</a:t>
            </a:r>
            <a:r>
              <a:rPr lang="en-US" altLang="zh-CN" sz="2400" dirty="0" smtClean="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en-US" altLang="zh-CN" sz="2400" dirty="0" smtClean="0">
                <a:latin typeface="Times New Roman" panose="02020603050405020304" pitchFamily="18" charset="0"/>
                <a:cs typeface="Times New Roman" panose="02020603050405020304" pitchFamily="18" charset="0"/>
              </a:rPr>
              <a:t>y)[parent(</a:t>
            </a:r>
            <a:r>
              <a:rPr lang="en-US" altLang="zh-CN" sz="2400" dirty="0" err="1" smtClean="0">
                <a:latin typeface="Times New Roman" panose="02020603050405020304" pitchFamily="18" charset="0"/>
                <a:cs typeface="Times New Roman" panose="02020603050405020304" pitchFamily="18" charset="0"/>
              </a:rPr>
              <a:t>x,y</a:t>
            </a:r>
            <a:r>
              <a:rPr lang="en-US" altLang="zh-CN" sz="2400" dirty="0" smtClean="0">
                <a:latin typeface="Times New Roman" panose="02020603050405020304" pitchFamily="18" charset="0"/>
                <a:cs typeface="Times New Roman" panose="02020603050405020304" pitchFamily="18" charset="0"/>
              </a:rPr>
              <a:t>)</a:t>
            </a:r>
            <a:r>
              <a:rPr lang="en-US" altLang="zh-CN" sz="2400" dirty="0" smtClean="0">
                <a:solidFill>
                  <a:schemeClr val="tx2"/>
                </a:solidFill>
                <a:latin typeface="Times New Roman" panose="02020603050405020304" pitchFamily="18" charset="0"/>
                <a:cs typeface="Times New Roman" panose="02020603050405020304" pitchFamily="18" charset="0"/>
              </a:rPr>
              <a:t>=&gt;child(</a:t>
            </a:r>
            <a:r>
              <a:rPr lang="en-US" altLang="zh-CN" sz="2400" dirty="0" err="1" smtClean="0">
                <a:solidFill>
                  <a:schemeClr val="tx2"/>
                </a:solidFill>
                <a:latin typeface="Times New Roman" panose="02020603050405020304" pitchFamily="18" charset="0"/>
                <a:cs typeface="Times New Roman" panose="02020603050405020304" pitchFamily="18" charset="0"/>
              </a:rPr>
              <a:t>y,x</a:t>
            </a:r>
            <a:r>
              <a:rPr lang="en-US" altLang="zh-CN" sz="2400" dirty="0" smtClean="0">
                <a:solidFill>
                  <a:schemeClr val="tx2"/>
                </a:solidFill>
                <a:latin typeface="Times New Roman" panose="02020603050405020304" pitchFamily="18" charset="0"/>
                <a:cs typeface="Times New Roman" panose="02020603050405020304" pitchFamily="18" charset="0"/>
              </a:rPr>
              <a:t>)]</a:t>
            </a:r>
          </a:p>
          <a:p>
            <a:endParaRPr lang="en-US" altLang="zh-CN" sz="2400" dirty="0" smtClean="0">
              <a:solidFill>
                <a:schemeClr val="tx2"/>
              </a:solidFill>
              <a:latin typeface="Times New Roman" panose="02020603050405020304" pitchFamily="18" charset="0"/>
              <a:cs typeface="Times New Roman" panose="02020603050405020304" pitchFamily="18" charset="0"/>
            </a:endParaRPr>
          </a:p>
          <a:p>
            <a:r>
              <a:rPr lang="en-US" altLang="zh-CN" sz="2400" dirty="0" smtClean="0">
                <a:solidFill>
                  <a:schemeClr val="tx2"/>
                </a:solidFill>
                <a:latin typeface="Times New Roman" panose="02020603050405020304" pitchFamily="18" charset="0"/>
                <a:cs typeface="Times New Roman" panose="02020603050405020304" pitchFamily="18" charset="0"/>
              </a:rPr>
              <a:t>Everyone loves somebody.</a:t>
            </a:r>
          </a:p>
          <a:p>
            <a:r>
              <a:rPr lang="en-US" altLang="zh-CN" sz="2400" dirty="0" smtClean="0">
                <a:latin typeface="Times New Roman" panose="02020603050405020304" pitchFamily="18" charset="0"/>
                <a:cs typeface="Times New Roman" panose="02020603050405020304" pitchFamily="18" charset="0"/>
              </a:rPr>
              <a:t>(</a:t>
            </a:r>
            <a:r>
              <a:rPr lang="en-US" altLang="zh-CN" sz="2400" dirty="0" smtClean="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en-US" altLang="zh-CN" sz="2400" dirty="0" smtClean="0">
                <a:latin typeface="Times New Roman" panose="02020603050405020304" pitchFamily="18" charset="0"/>
                <a:cs typeface="Times New Roman" panose="02020603050405020304" pitchFamily="18" charset="0"/>
              </a:rPr>
              <a:t>x)(</a:t>
            </a:r>
            <a:r>
              <a:rPr lang="en-US" altLang="zh-CN" sz="2400" dirty="0" smtClean="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en-US" altLang="zh-CN" sz="2400" dirty="0" smtClean="0">
                <a:latin typeface="Times New Roman" panose="02020603050405020304" pitchFamily="18" charset="0"/>
                <a:cs typeface="Times New Roman" panose="02020603050405020304" pitchFamily="18" charset="0"/>
              </a:rPr>
              <a:t>y)loves(</a:t>
            </a:r>
            <a:r>
              <a:rPr lang="en-US" altLang="zh-CN" sz="2400" dirty="0" err="1" smtClean="0">
                <a:latin typeface="Times New Roman" panose="02020603050405020304" pitchFamily="18" charset="0"/>
                <a:cs typeface="Times New Roman" panose="02020603050405020304" pitchFamily="18" charset="0"/>
              </a:rPr>
              <a:t>x,y</a:t>
            </a:r>
            <a:r>
              <a:rPr lang="en-US" altLang="zh-CN" sz="2400" dirty="0" smtClean="0">
                <a:latin typeface="Times New Roman" panose="02020603050405020304" pitchFamily="18" charset="0"/>
                <a:cs typeface="Times New Roman" panose="02020603050405020304" pitchFamily="18" charset="0"/>
              </a:rPr>
              <a:t>)</a:t>
            </a:r>
          </a:p>
          <a:p>
            <a:endParaRPr lang="en-US" altLang="zh-CN" sz="2400" dirty="0" smtClean="0">
              <a:latin typeface="Times New Roman" panose="02020603050405020304" pitchFamily="18" charset="0"/>
              <a:cs typeface="Times New Roman" panose="02020603050405020304" pitchFamily="18" charset="0"/>
            </a:endParaRPr>
          </a:p>
          <a:p>
            <a:r>
              <a:rPr lang="en-US" altLang="zh-CN" sz="2400" dirty="0" smtClean="0">
                <a:latin typeface="Times New Roman" panose="02020603050405020304" pitchFamily="18" charset="0"/>
                <a:cs typeface="Times New Roman" panose="02020603050405020304" pitchFamily="18" charset="0"/>
              </a:rPr>
              <a:t>There is someone who is loved by everyone.</a:t>
            </a:r>
          </a:p>
          <a:p>
            <a:r>
              <a:rPr lang="en-US" altLang="zh-CN" sz="2400" dirty="0" smtClean="0">
                <a:latin typeface="Times New Roman" panose="02020603050405020304" pitchFamily="18" charset="0"/>
                <a:cs typeface="Times New Roman" panose="02020603050405020304" pitchFamily="18" charset="0"/>
              </a:rPr>
              <a:t>(</a:t>
            </a:r>
            <a:r>
              <a:rPr lang="en-US" altLang="zh-CN" sz="2400" dirty="0" smtClean="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en-US" altLang="zh-CN" sz="2400" dirty="0" smtClean="0">
                <a:latin typeface="Times New Roman" panose="02020603050405020304" pitchFamily="18" charset="0"/>
                <a:cs typeface="Times New Roman" panose="02020603050405020304" pitchFamily="18" charset="0"/>
              </a:rPr>
              <a:t>x)(</a:t>
            </a:r>
            <a:r>
              <a:rPr lang="en-US" altLang="zh-CN" sz="2400" dirty="0" smtClean="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en-US" altLang="zh-CN" sz="2400" dirty="0" smtClean="0">
                <a:latin typeface="Times New Roman" panose="02020603050405020304" pitchFamily="18" charset="0"/>
                <a:cs typeface="Times New Roman" panose="02020603050405020304" pitchFamily="18" charset="0"/>
              </a:rPr>
              <a:t>y)loved(</a:t>
            </a:r>
            <a:r>
              <a:rPr lang="en-US" altLang="zh-CN" sz="2400" dirty="0" err="1" smtClean="0">
                <a:latin typeface="Times New Roman" panose="02020603050405020304" pitchFamily="18" charset="0"/>
                <a:cs typeface="Times New Roman" panose="02020603050405020304" pitchFamily="18" charset="0"/>
              </a:rPr>
              <a:t>x,y</a:t>
            </a:r>
            <a:r>
              <a:rPr lang="en-US" altLang="zh-CN" sz="2400" dirty="0" smtClean="0">
                <a:latin typeface="Times New Roman" panose="02020603050405020304" pitchFamily="18" charset="0"/>
                <a:cs typeface="Times New Roman" panose="02020603050405020304" pitchFamily="18" charset="0"/>
              </a:rPr>
              <a:t>)</a:t>
            </a:r>
          </a:p>
          <a:p>
            <a:endParaRPr lang="en-US" altLang="zh-CN" dirty="0" smtClean="0"/>
          </a:p>
          <a:p>
            <a:endParaRPr lang="en-US" altLang="zh-CN" dirty="0" smtClean="0"/>
          </a:p>
          <a:p>
            <a:endParaRPr lang="zh-CN" altLang="en-US" dirty="0" smtClean="0"/>
          </a:p>
        </p:txBody>
      </p:sp>
      <p:sp>
        <p:nvSpPr>
          <p:cNvPr id="91140"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A7B633E0-3311-4FCD-B3EA-4D28033C87AA}" type="datetime1">
              <a:rPr kumimoji="0" lang="zh-CN" altLang="en-US" sz="1400">
                <a:latin typeface="Tahoma" panose="020B0604030504040204" pitchFamily="34" charset="0"/>
                <a:ea typeface="宋体" panose="02010600030101010101" pitchFamily="2" charset="-122"/>
              </a:rPr>
              <a:pPr>
                <a:spcBef>
                  <a:spcPct val="0"/>
                </a:spcBef>
                <a:buClrTx/>
                <a:buSzTx/>
                <a:buFontTx/>
                <a:buNone/>
              </a:pPr>
              <a:t>2019/9/18</a:t>
            </a:fld>
            <a:endParaRPr kumimoji="0" lang="en-US" altLang="zh-CN" sz="1400">
              <a:latin typeface="Tahoma" panose="020B0604030504040204" pitchFamily="34" charset="0"/>
              <a:ea typeface="宋体" panose="02010600030101010101" pitchFamily="2" charset="-122"/>
            </a:endParaRPr>
          </a:p>
        </p:txBody>
      </p:sp>
      <p:sp>
        <p:nvSpPr>
          <p:cNvPr id="91141" name="灯片编号占位符 4"/>
          <p:cNvSpPr>
            <a:spLocks noGrp="1"/>
          </p:cNvSpPr>
          <p:nvPr>
            <p:ph type="sldNum" sz="quarter"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D221D479-6747-4665-9FC7-2E5634C8DF5B}" type="slidenum">
              <a:rPr kumimoji="0" lang="en-US" altLang="zh-CN" sz="1400">
                <a:latin typeface="Tahoma" panose="020B0604030504040204" pitchFamily="34" charset="0"/>
                <a:ea typeface="宋体" panose="02010600030101010101" pitchFamily="2" charset="-122"/>
              </a:rPr>
              <a:pPr>
                <a:spcBef>
                  <a:spcPct val="0"/>
                </a:spcBef>
                <a:buClrTx/>
                <a:buSzTx/>
                <a:buFontTx/>
                <a:buNone/>
              </a:pPr>
              <a:t>13</a:t>
            </a:fld>
            <a:endParaRPr kumimoji="0" lang="en-US" altLang="zh-CN" sz="1400">
              <a:latin typeface="Tahoma" panose="020B0604030504040204" pitchFamily="34" charset="0"/>
              <a:ea typeface="宋体" panose="02010600030101010101" pitchFamily="2" charset="-122"/>
            </a:endParaRPr>
          </a:p>
        </p:txBody>
      </p:sp>
      <p:sp>
        <p:nvSpPr>
          <p:cNvPr id="2" name="标题 1"/>
          <p:cNvSpPr>
            <a:spLocks noGrp="1"/>
          </p:cNvSpPr>
          <p:nvPr>
            <p:ph type="title"/>
          </p:nvPr>
        </p:nvSpPr>
        <p:spPr/>
        <p:txBody>
          <a:bodyPr/>
          <a:lstStyle/>
          <a:p>
            <a:r>
              <a:rPr lang="en-US" altLang="zh-CN" dirty="0" smtClean="0">
                <a:latin typeface="Times New Roman" panose="02020603050405020304" pitchFamily="18" charset="0"/>
                <a:ea typeface="黑体" panose="02010609060101010101" pitchFamily="2" charset="-122"/>
              </a:rPr>
              <a:t>3.1.3  </a:t>
            </a:r>
            <a:r>
              <a:rPr lang="zh-CN" altLang="en-US" dirty="0">
                <a:latin typeface="Times New Roman" panose="02020603050405020304" pitchFamily="18" charset="0"/>
                <a:ea typeface="黑体" panose="02010609060101010101" pitchFamily="2" charset="-122"/>
              </a:rPr>
              <a:t>谓词</a:t>
            </a:r>
            <a:r>
              <a:rPr lang="zh-CN" altLang="en-US" dirty="0" smtClean="0">
                <a:latin typeface="Times New Roman" panose="02020603050405020304" pitchFamily="18" charset="0"/>
                <a:ea typeface="黑体" panose="02010609060101010101" pitchFamily="2" charset="-122"/>
              </a:rPr>
              <a:t>公式</a:t>
            </a:r>
            <a:endParaRPr lang="zh-CN" altLang="en-US" dirty="0"/>
          </a:p>
        </p:txBody>
      </p:sp>
    </p:spTree>
    <p:extLst>
      <p:ext uri="{BB962C8B-B14F-4D97-AF65-F5344CB8AC3E}">
        <p14:creationId xmlns:p14="http://schemas.microsoft.com/office/powerpoint/2010/main" val="5657522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500" fill="hold"/>
                                        <p:tgtEl>
                                          <p:spTgt spid="3">
                                            <p:txEl>
                                              <p:pRg st="6" end="6"/>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 calcmode="lin" valueType="num">
                                      <p:cBhvr additive="base">
                                        <p:cTn id="37" dur="500" fill="hold"/>
                                        <p:tgtEl>
                                          <p:spTgt spid="3">
                                            <p:txEl>
                                              <p:pRg st="7" end="7"/>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3">
                                            <p:txEl>
                                              <p:pRg st="7" end="7"/>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标题 1"/>
          <p:cNvSpPr>
            <a:spLocks noGrp="1"/>
          </p:cNvSpPr>
          <p:nvPr>
            <p:ph type="title"/>
          </p:nvPr>
        </p:nvSpPr>
        <p:spPr/>
        <p:txBody>
          <a:bodyPr/>
          <a:lstStyle/>
          <a:p>
            <a:r>
              <a:rPr lang="en-US" altLang="zh-CN" dirty="0" smtClean="0">
                <a:latin typeface="Times New Roman" panose="02020603050405020304" pitchFamily="18" charset="0"/>
                <a:ea typeface="黑体" panose="02010609060101010101" pitchFamily="2" charset="-122"/>
              </a:rPr>
              <a:t>3.1.3  </a:t>
            </a:r>
            <a:r>
              <a:rPr lang="zh-CN" altLang="en-US" dirty="0">
                <a:latin typeface="Times New Roman" panose="02020603050405020304" pitchFamily="18" charset="0"/>
                <a:ea typeface="黑体" panose="02010609060101010101" pitchFamily="2" charset="-122"/>
              </a:rPr>
              <a:t>谓词</a:t>
            </a:r>
            <a:r>
              <a:rPr lang="zh-CN" altLang="en-US" dirty="0" smtClean="0">
                <a:latin typeface="Times New Roman" panose="02020603050405020304" pitchFamily="18" charset="0"/>
                <a:ea typeface="黑体" panose="02010609060101010101" pitchFamily="2" charset="-122"/>
              </a:rPr>
              <a:t>公式</a:t>
            </a:r>
            <a:endParaRPr lang="zh-CN" altLang="en-US" dirty="0" smtClean="0"/>
          </a:p>
        </p:txBody>
      </p:sp>
      <p:sp>
        <p:nvSpPr>
          <p:cNvPr id="3" name="内容占位符 2"/>
          <p:cNvSpPr>
            <a:spLocks noGrp="1"/>
          </p:cNvSpPr>
          <p:nvPr>
            <p:ph idx="1"/>
          </p:nvPr>
        </p:nvSpPr>
        <p:spPr>
          <a:xfrm>
            <a:off x="710879" y="2059620"/>
            <a:ext cx="10831202" cy="4114800"/>
          </a:xfrm>
        </p:spPr>
        <p:txBody>
          <a:bodyPr/>
          <a:lstStyle/>
          <a:p>
            <a:r>
              <a:rPr lang="en-US" altLang="zh-CN" sz="2400" dirty="0" smtClean="0">
                <a:latin typeface="Times New Roman" panose="02020603050405020304" pitchFamily="18" charset="0"/>
                <a:cs typeface="Times New Roman" panose="02020603050405020304" pitchFamily="18" charset="0"/>
              </a:rPr>
              <a:t>(</a:t>
            </a:r>
            <a:r>
              <a:rPr lang="en-US" altLang="zh-CN" sz="2400" dirty="0" smtClean="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en-US" altLang="zh-CN" sz="2400" dirty="0" smtClean="0">
                <a:latin typeface="Times New Roman" panose="02020603050405020304" pitchFamily="18" charset="0"/>
                <a:cs typeface="Times New Roman" panose="02020603050405020304" pitchFamily="18" charset="0"/>
              </a:rPr>
              <a:t>x)Student(x)</a:t>
            </a:r>
            <a:r>
              <a:rPr lang="en-US" altLang="zh-CN" sz="2400" dirty="0" smtClean="0">
                <a:solidFill>
                  <a:schemeClr val="tx2"/>
                </a:solidFill>
                <a:latin typeface="Times New Roman" panose="02020603050405020304" pitchFamily="18" charset="0"/>
                <a:cs typeface="Times New Roman" panose="02020603050405020304" pitchFamily="18" charset="0"/>
              </a:rPr>
              <a:t>∧</a:t>
            </a:r>
            <a:r>
              <a:rPr lang="en-US" altLang="zh-CN" sz="2400" dirty="0" smtClean="0">
                <a:latin typeface="Times New Roman" panose="02020603050405020304" pitchFamily="18" charset="0"/>
                <a:cs typeface="Times New Roman" panose="02020603050405020304" pitchFamily="18" charset="0"/>
              </a:rPr>
              <a:t>Smart(x)</a:t>
            </a:r>
          </a:p>
          <a:p>
            <a:r>
              <a:rPr lang="en-US" altLang="zh-CN" sz="2400" dirty="0" smtClean="0">
                <a:latin typeface="Times New Roman" panose="02020603050405020304" pitchFamily="18" charset="0"/>
                <a:cs typeface="Times New Roman" panose="02020603050405020304" pitchFamily="18" charset="0"/>
              </a:rPr>
              <a:t>There is a student who is smart.</a:t>
            </a:r>
          </a:p>
          <a:p>
            <a:endParaRPr lang="en-US" altLang="zh-CN" sz="2400" dirty="0" smtClean="0">
              <a:latin typeface="Times New Roman" panose="02020603050405020304" pitchFamily="18" charset="0"/>
              <a:cs typeface="Times New Roman" panose="02020603050405020304" pitchFamily="18" charset="0"/>
            </a:endParaRPr>
          </a:p>
          <a:p>
            <a:r>
              <a:rPr lang="en-US" altLang="zh-CN" sz="2400" dirty="0" smtClean="0">
                <a:latin typeface="Times New Roman" panose="02020603050405020304" pitchFamily="18" charset="0"/>
                <a:cs typeface="Times New Roman" panose="02020603050405020304" pitchFamily="18" charset="0"/>
              </a:rPr>
              <a:t>(</a:t>
            </a:r>
            <a:r>
              <a:rPr lang="en-US" altLang="zh-CN" sz="2400" dirty="0" smtClean="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en-US" altLang="zh-CN" sz="2400" dirty="0" smtClean="0">
                <a:latin typeface="Times New Roman" panose="02020603050405020304" pitchFamily="18" charset="0"/>
                <a:cs typeface="Times New Roman" panose="02020603050405020304" pitchFamily="18" charset="0"/>
              </a:rPr>
              <a:t>x)Student(x)</a:t>
            </a:r>
            <a:r>
              <a:rPr lang="en-US" altLang="zh-CN" sz="2400" dirty="0" smtClean="0">
                <a:solidFill>
                  <a:schemeClr val="tx2"/>
                </a:solidFill>
                <a:latin typeface="Times New Roman" panose="02020603050405020304" pitchFamily="18" charset="0"/>
                <a:cs typeface="Times New Roman" panose="02020603050405020304" pitchFamily="18" charset="0"/>
              </a:rPr>
              <a:t>=&gt;</a:t>
            </a:r>
            <a:r>
              <a:rPr lang="en-US" altLang="zh-CN" sz="2400" dirty="0" smtClean="0">
                <a:latin typeface="Times New Roman" panose="02020603050405020304" pitchFamily="18" charset="0"/>
                <a:cs typeface="Times New Roman" panose="02020603050405020304" pitchFamily="18" charset="0"/>
              </a:rPr>
              <a:t>Smart(x)</a:t>
            </a:r>
          </a:p>
          <a:p>
            <a:r>
              <a:rPr lang="en-US" altLang="zh-CN" sz="2400" dirty="0" smtClean="0">
                <a:latin typeface="Times New Roman" panose="02020603050405020304" pitchFamily="18" charset="0"/>
                <a:cs typeface="Times New Roman" panose="02020603050405020304" pitchFamily="18" charset="0"/>
              </a:rPr>
              <a:t>Mean?</a:t>
            </a:r>
          </a:p>
          <a:p>
            <a:endParaRPr lang="en-US" altLang="zh-CN" dirty="0" smtClean="0"/>
          </a:p>
          <a:p>
            <a:endParaRPr lang="zh-CN" altLang="en-US" dirty="0" smtClean="0"/>
          </a:p>
        </p:txBody>
      </p:sp>
      <p:sp>
        <p:nvSpPr>
          <p:cNvPr id="92164"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F16C60A7-8DBD-40E3-AAF3-E6AEAAEA38B4}" type="datetime1">
              <a:rPr kumimoji="0" lang="zh-CN" altLang="en-US" sz="1400">
                <a:latin typeface="Tahoma" panose="020B0604030504040204" pitchFamily="34" charset="0"/>
                <a:ea typeface="宋体" panose="02010600030101010101" pitchFamily="2" charset="-122"/>
              </a:rPr>
              <a:pPr>
                <a:spcBef>
                  <a:spcPct val="0"/>
                </a:spcBef>
                <a:buClrTx/>
                <a:buSzTx/>
                <a:buFontTx/>
                <a:buNone/>
              </a:pPr>
              <a:t>2019/9/18</a:t>
            </a:fld>
            <a:endParaRPr kumimoji="0" lang="en-US" altLang="zh-CN" sz="1400">
              <a:latin typeface="Tahoma" panose="020B0604030504040204" pitchFamily="34" charset="0"/>
              <a:ea typeface="宋体" panose="02010600030101010101" pitchFamily="2" charset="-122"/>
            </a:endParaRPr>
          </a:p>
        </p:txBody>
      </p:sp>
      <p:sp>
        <p:nvSpPr>
          <p:cNvPr id="92165" name="灯片编号占位符 4"/>
          <p:cNvSpPr>
            <a:spLocks noGrp="1"/>
          </p:cNvSpPr>
          <p:nvPr>
            <p:ph type="sldNum" sz="quarter"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58DA6199-8311-4C21-A851-5067011C1F22}" type="slidenum">
              <a:rPr kumimoji="0" lang="en-US" altLang="zh-CN" sz="1400">
                <a:latin typeface="Tahoma" panose="020B0604030504040204" pitchFamily="34" charset="0"/>
                <a:ea typeface="宋体" panose="02010600030101010101" pitchFamily="2" charset="-122"/>
              </a:rPr>
              <a:pPr>
                <a:spcBef>
                  <a:spcPct val="0"/>
                </a:spcBef>
                <a:buClrTx/>
                <a:buSzTx/>
                <a:buFontTx/>
                <a:buNone/>
              </a:pPr>
              <a:t>14</a:t>
            </a:fld>
            <a:endParaRPr kumimoji="0" lang="en-US" altLang="zh-CN" sz="1400">
              <a:latin typeface="Tahoma" panose="020B0604030504040204" pitchFamily="34" charset="0"/>
              <a:ea typeface="宋体" panose="02010600030101010101" pitchFamily="2" charset="-122"/>
            </a:endParaRPr>
          </a:p>
        </p:txBody>
      </p:sp>
    </p:spTree>
    <p:extLst>
      <p:ext uri="{BB962C8B-B14F-4D97-AF65-F5344CB8AC3E}">
        <p14:creationId xmlns:p14="http://schemas.microsoft.com/office/powerpoint/2010/main" val="16810301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0" name="Rectangle 2"/>
          <p:cNvSpPr>
            <a:spLocks noGrp="1"/>
          </p:cNvSpPr>
          <p:nvPr>
            <p:ph type="title"/>
          </p:nvPr>
        </p:nvSpPr>
        <p:spPr>
          <a:ln/>
        </p:spPr>
        <p:txBody>
          <a:bodyPr vert="horz" wrap="square" lIns="91440" tIns="45720" rIns="91440" bIns="45720" anchor="b"/>
          <a:lstStyle/>
          <a:p>
            <a:pPr eaLnBrk="1" hangingPunct="1"/>
            <a:r>
              <a:rPr lang="en-US" altLang="zh-CN" dirty="0" smtClean="0">
                <a:latin typeface="Times New Roman" panose="02020603050405020304" pitchFamily="18" charset="0"/>
              </a:rPr>
              <a:t>3.1.3  </a:t>
            </a:r>
            <a:r>
              <a:rPr lang="zh-CN" altLang="en-US" dirty="0">
                <a:latin typeface="Times New Roman" panose="02020603050405020304" pitchFamily="18" charset="0"/>
              </a:rPr>
              <a:t>谓词公式</a:t>
            </a:r>
          </a:p>
        </p:txBody>
      </p:sp>
      <p:sp>
        <p:nvSpPr>
          <p:cNvPr id="6151" name="Rectangle 3"/>
          <p:cNvSpPr>
            <a:spLocks noGrp="1"/>
          </p:cNvSpPr>
          <p:nvPr>
            <p:ph idx="1"/>
          </p:nvPr>
        </p:nvSpPr>
        <p:spPr>
          <a:xfrm>
            <a:off x="802640" y="1781691"/>
            <a:ext cx="10800080" cy="1263650"/>
          </a:xfrm>
          <a:ln/>
        </p:spPr>
        <p:txBody>
          <a:bodyPr vert="horz" wrap="square" lIns="91440" tIns="45720" rIns="91440" bIns="45720" anchor="t"/>
          <a:lstStyle/>
          <a:p>
            <a:pPr eaLnBrk="1" hangingPunct="1">
              <a:buNone/>
            </a:pPr>
            <a:r>
              <a:rPr lang="en-US" altLang="zh-CN" b="1" dirty="0">
                <a:latin typeface="Times New Roman" panose="02020603050405020304" pitchFamily="18" charset="0"/>
              </a:rPr>
              <a:t>3. </a:t>
            </a:r>
            <a:r>
              <a:rPr lang="zh-CN" altLang="en-US" b="1" dirty="0">
                <a:latin typeface="Times New Roman" panose="02020603050405020304" pitchFamily="18" charset="0"/>
              </a:rPr>
              <a:t>谓词公式</a:t>
            </a:r>
          </a:p>
          <a:p>
            <a:pPr eaLnBrk="1" hangingPunct="1"/>
            <a:r>
              <a:rPr lang="zh-CN" altLang="en-US" sz="2600" b="1" dirty="0">
                <a:latin typeface="Times New Roman" panose="02020603050405020304" pitchFamily="18" charset="0"/>
              </a:rPr>
              <a:t>定义</a:t>
            </a:r>
            <a:r>
              <a:rPr lang="en-US" altLang="zh-CN" sz="2600" b="1" dirty="0">
                <a:latin typeface="Times New Roman" panose="02020603050405020304" pitchFamily="18" charset="0"/>
              </a:rPr>
              <a:t>2.2</a:t>
            </a:r>
            <a:r>
              <a:rPr lang="en-US" altLang="zh-CN" sz="2600" dirty="0">
                <a:latin typeface="Times New Roman" panose="02020603050405020304" pitchFamily="18" charset="0"/>
              </a:rPr>
              <a:t>  </a:t>
            </a:r>
            <a:r>
              <a:rPr lang="zh-CN" altLang="en-US" sz="2600" dirty="0">
                <a:latin typeface="Times New Roman" panose="02020603050405020304" pitchFamily="18" charset="0"/>
              </a:rPr>
              <a:t>可按下述规则得到谓词演算的谓词公式：</a:t>
            </a:r>
          </a:p>
        </p:txBody>
      </p:sp>
      <p:sp>
        <p:nvSpPr>
          <p:cNvPr id="6149"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ea typeface="MS PGothic" panose="020B0600070205080204" pitchFamily="34" charset="-128"/>
              </a:rPr>
              <a:t>15</a:t>
            </a:fld>
            <a:endParaRPr lang="ja-JP" altLang="en-US" dirty="0">
              <a:solidFill>
                <a:srgbClr val="A50021"/>
              </a:solidFill>
              <a:ea typeface="MS PGothic" panose="020B0600070205080204" pitchFamily="34" charset="-128"/>
            </a:endParaRPr>
          </a:p>
        </p:txBody>
      </p:sp>
      <p:sp>
        <p:nvSpPr>
          <p:cNvPr id="6152" name="Rectangle 4"/>
          <p:cNvSpPr/>
          <p:nvPr/>
        </p:nvSpPr>
        <p:spPr>
          <a:xfrm>
            <a:off x="6034088" y="3352800"/>
            <a:ext cx="9144000" cy="369332"/>
          </a:xfrm>
          <a:prstGeom prst="rect">
            <a:avLst/>
          </a:prstGeom>
          <a:noFill/>
          <a:ln w="9525">
            <a:noFill/>
          </a:ln>
        </p:spPr>
        <p:txBody>
          <a:bodyPr>
            <a:spAutoFit/>
          </a:bodyPr>
          <a:lstStyle/>
          <a:p>
            <a:endParaRPr lang="zh-CN" altLang="en-US" dirty="0">
              <a:latin typeface="Arial" panose="020B0604020202020204" pitchFamily="34" charset="0"/>
            </a:endParaRPr>
          </a:p>
        </p:txBody>
      </p:sp>
      <p:sp>
        <p:nvSpPr>
          <p:cNvPr id="6153" name="Text Box 5"/>
          <p:cNvSpPr txBox="1"/>
          <p:nvPr/>
        </p:nvSpPr>
        <p:spPr>
          <a:xfrm>
            <a:off x="983432" y="2636912"/>
            <a:ext cx="10505440" cy="2677656"/>
          </a:xfrm>
          <a:prstGeom prst="rect">
            <a:avLst/>
          </a:prstGeom>
          <a:solidFill>
            <a:srgbClr val="FFFFFF"/>
          </a:solidFill>
          <a:ln w="9525" cap="flat" cmpd="sng">
            <a:solidFill>
              <a:srgbClr val="808080"/>
            </a:solidFill>
            <a:prstDash val="solid"/>
            <a:miter/>
            <a:headEnd type="none" w="med" len="med"/>
            <a:tailEnd type="none" w="med" len="med"/>
          </a:ln>
        </p:spPr>
        <p:txBody>
          <a:bodyPr wrap="square">
            <a:spAutoFit/>
          </a:bodyPr>
          <a:lstStyle/>
          <a:p>
            <a:pPr marL="342900" indent="-342900" algn="just">
              <a:spcBef>
                <a:spcPct val="20000"/>
              </a:spcBef>
            </a:pPr>
            <a:r>
              <a:rPr lang="en-US" altLang="zh-CN" sz="2400" dirty="0">
                <a:latin typeface="Times New Roman" panose="02020603050405020304" pitchFamily="18" charset="0"/>
              </a:rPr>
              <a:t>(1)</a:t>
            </a:r>
            <a:r>
              <a:rPr lang="en-US" altLang="zh-CN" sz="2400" dirty="0">
                <a:latin typeface="Times New Roman" panose="02020603050405020304" pitchFamily="18" charset="0"/>
                <a:cs typeface="Times New Roman" panose="02020603050405020304" pitchFamily="18" charset="0"/>
              </a:rPr>
              <a:t> </a:t>
            </a:r>
            <a:r>
              <a:rPr lang="zh-CN" altLang="en-US" sz="2400" dirty="0">
                <a:latin typeface="Times New Roman" panose="02020603050405020304" pitchFamily="18" charset="0"/>
              </a:rPr>
              <a:t>单个谓词是谓词公式，称为原子谓词公式。</a:t>
            </a:r>
          </a:p>
          <a:p>
            <a:pPr marL="342900" indent="-342900" algn="just">
              <a:spcBef>
                <a:spcPct val="20000"/>
              </a:spcBef>
            </a:pPr>
            <a:r>
              <a:rPr lang="en-US" altLang="zh-CN" sz="2400" dirty="0">
                <a:latin typeface="Times New Roman" panose="02020603050405020304" pitchFamily="18" charset="0"/>
              </a:rPr>
              <a:t>(2)</a:t>
            </a:r>
            <a:r>
              <a:rPr lang="en-US" altLang="zh-CN" sz="2400" dirty="0">
                <a:latin typeface="Times New Roman" panose="02020603050405020304" pitchFamily="18" charset="0"/>
                <a:cs typeface="Times New Roman" panose="02020603050405020304" pitchFamily="18" charset="0"/>
              </a:rPr>
              <a:t> </a:t>
            </a:r>
            <a:r>
              <a:rPr lang="zh-CN" altLang="en-US" sz="2400" dirty="0">
                <a:latin typeface="Times New Roman" panose="02020603050405020304" pitchFamily="18" charset="0"/>
              </a:rPr>
              <a:t>若</a:t>
            </a:r>
            <a:r>
              <a:rPr lang="en-US" altLang="zh-CN" sz="2400" dirty="0">
                <a:latin typeface="Times New Roman" panose="02020603050405020304" pitchFamily="18" charset="0"/>
              </a:rPr>
              <a:t>A</a:t>
            </a:r>
            <a:r>
              <a:rPr lang="zh-CN" altLang="en-US" sz="2400" dirty="0">
                <a:latin typeface="Times New Roman" panose="02020603050405020304" pitchFamily="18" charset="0"/>
              </a:rPr>
              <a:t>是谓词公式，则</a:t>
            </a:r>
            <a:r>
              <a:rPr lang="en-US" altLang="zh-CN" sz="2400" dirty="0">
                <a:latin typeface="Times New Roman" panose="02020603050405020304" pitchFamily="18" charset="0"/>
              </a:rPr>
              <a:t>﹁A</a:t>
            </a:r>
            <a:r>
              <a:rPr lang="zh-CN" altLang="en-US" sz="2400" dirty="0">
                <a:latin typeface="Times New Roman" panose="02020603050405020304" pitchFamily="18" charset="0"/>
              </a:rPr>
              <a:t>也是谓词公式。 </a:t>
            </a:r>
          </a:p>
          <a:p>
            <a:pPr marL="342900" indent="-342900" algn="just">
              <a:spcBef>
                <a:spcPct val="20000"/>
              </a:spcBef>
            </a:pPr>
            <a:r>
              <a:rPr lang="en-US" altLang="zh-CN" sz="2400" dirty="0">
                <a:latin typeface="Times New Roman" panose="02020603050405020304" pitchFamily="18" charset="0"/>
              </a:rPr>
              <a:t>(3)</a:t>
            </a:r>
            <a:r>
              <a:rPr lang="en-US" altLang="zh-CN" sz="2400" dirty="0">
                <a:latin typeface="Times New Roman" panose="02020603050405020304" pitchFamily="18" charset="0"/>
                <a:cs typeface="Times New Roman" panose="02020603050405020304" pitchFamily="18" charset="0"/>
              </a:rPr>
              <a:t> </a:t>
            </a:r>
            <a:r>
              <a:rPr lang="zh-CN" altLang="en-US" sz="2400" dirty="0">
                <a:latin typeface="Times New Roman" panose="02020603050405020304" pitchFamily="18" charset="0"/>
              </a:rPr>
              <a:t>若</a:t>
            </a:r>
            <a:r>
              <a:rPr lang="en-US" altLang="zh-CN" sz="2400" dirty="0">
                <a:latin typeface="Times New Roman" panose="02020603050405020304" pitchFamily="18" charset="0"/>
              </a:rPr>
              <a:t>A</a:t>
            </a:r>
            <a:r>
              <a:rPr lang="zh-CN" altLang="en-US" sz="2400" dirty="0">
                <a:latin typeface="Times New Roman" panose="02020603050405020304" pitchFamily="18" charset="0"/>
              </a:rPr>
              <a:t>，</a:t>
            </a:r>
            <a:r>
              <a:rPr lang="en-US" altLang="zh-CN" sz="2400" dirty="0">
                <a:latin typeface="Times New Roman" panose="02020603050405020304" pitchFamily="18" charset="0"/>
              </a:rPr>
              <a:t>B</a:t>
            </a:r>
            <a:r>
              <a:rPr lang="zh-CN" altLang="en-US" sz="2400" dirty="0">
                <a:latin typeface="Times New Roman" panose="02020603050405020304" pitchFamily="18" charset="0"/>
              </a:rPr>
              <a:t>都是谓词公式，则</a:t>
            </a:r>
            <a:r>
              <a:rPr lang="en-US" altLang="zh-CN" sz="2400" dirty="0">
                <a:latin typeface="Times New Roman" panose="02020603050405020304" pitchFamily="18" charset="0"/>
              </a:rPr>
              <a:t>A∧B</a:t>
            </a:r>
            <a:r>
              <a:rPr lang="zh-CN" altLang="en-US" sz="2400" dirty="0">
                <a:latin typeface="Times New Roman" panose="02020603050405020304" pitchFamily="18" charset="0"/>
              </a:rPr>
              <a:t>，</a:t>
            </a:r>
            <a:r>
              <a:rPr lang="en-US" altLang="zh-CN" sz="2400" dirty="0">
                <a:latin typeface="Times New Roman" panose="02020603050405020304" pitchFamily="18" charset="0"/>
              </a:rPr>
              <a:t>A</a:t>
            </a:r>
            <a:r>
              <a:rPr lang="en-US" altLang="zh-CN" sz="2400" dirty="0">
                <a:latin typeface="宋体" panose="02010600030101010101" pitchFamily="2" charset="-122"/>
              </a:rPr>
              <a:t>∨</a:t>
            </a:r>
            <a:r>
              <a:rPr lang="en-US" altLang="zh-CN" sz="2400" dirty="0">
                <a:latin typeface="Times New Roman" panose="02020603050405020304" pitchFamily="18" charset="0"/>
              </a:rPr>
              <a:t>B</a:t>
            </a:r>
            <a:r>
              <a:rPr lang="zh-CN" altLang="en-US" sz="2400" dirty="0">
                <a:latin typeface="Times New Roman" panose="02020603050405020304" pitchFamily="18" charset="0"/>
              </a:rPr>
              <a:t>，</a:t>
            </a:r>
            <a:r>
              <a:rPr lang="en-US" altLang="zh-CN" sz="2400" dirty="0">
                <a:latin typeface="Times New Roman" panose="02020603050405020304" pitchFamily="18" charset="0"/>
              </a:rPr>
              <a:t>A→B</a:t>
            </a:r>
            <a:r>
              <a:rPr lang="zh-CN" altLang="en-US" sz="2400" dirty="0">
                <a:latin typeface="Times New Roman" panose="02020603050405020304" pitchFamily="18" charset="0"/>
              </a:rPr>
              <a:t>，   </a:t>
            </a:r>
          </a:p>
          <a:p>
            <a:pPr marL="342900" indent="-342900" algn="just">
              <a:spcBef>
                <a:spcPct val="20000"/>
              </a:spcBef>
            </a:pPr>
            <a:r>
              <a:rPr lang="zh-CN" altLang="en-US" sz="2400" dirty="0">
                <a:latin typeface="Times New Roman" panose="02020603050405020304" pitchFamily="18" charset="0"/>
              </a:rPr>
              <a:t>      </a:t>
            </a:r>
            <a:r>
              <a:rPr lang="en-US" altLang="zh-CN" sz="2400" dirty="0">
                <a:latin typeface="Times New Roman" panose="02020603050405020304" pitchFamily="18" charset="0"/>
              </a:rPr>
              <a:t>A</a:t>
            </a:r>
            <a:r>
              <a:rPr lang="en-US" altLang="zh-CN" sz="2400" b="1" dirty="0">
                <a:latin typeface="Times New Roman" panose="02020603050405020304" pitchFamily="18" charset="0"/>
                <a:cs typeface="Times New Roman" panose="02020603050405020304" pitchFamily="18" charset="0"/>
                <a:sym typeface="Wingdings 3" pitchFamily="18" charset="2"/>
              </a:rPr>
              <a:t></a:t>
            </a:r>
            <a:r>
              <a:rPr lang="en-US" altLang="zh-CN" sz="2400" dirty="0">
                <a:latin typeface="Times New Roman" panose="02020603050405020304" pitchFamily="18" charset="0"/>
              </a:rPr>
              <a:t> B</a:t>
            </a:r>
            <a:r>
              <a:rPr lang="zh-CN" altLang="en-US" sz="2400" dirty="0">
                <a:latin typeface="Times New Roman" panose="02020603050405020304" pitchFamily="18" charset="0"/>
              </a:rPr>
              <a:t>也都是谓词公式。</a:t>
            </a:r>
          </a:p>
          <a:p>
            <a:pPr marL="342900" indent="-342900" algn="just">
              <a:spcBef>
                <a:spcPct val="20000"/>
              </a:spcBef>
              <a:buAutoNum type="arabicParenBoth" startAt="4"/>
            </a:pPr>
            <a:r>
              <a:rPr lang="zh-CN" altLang="en-US" sz="2400" dirty="0">
                <a:latin typeface="Times New Roman" panose="02020603050405020304" pitchFamily="18" charset="0"/>
              </a:rPr>
              <a:t> 若</a:t>
            </a:r>
            <a:r>
              <a:rPr lang="en-US" altLang="zh-CN" sz="2400" dirty="0">
                <a:latin typeface="Times New Roman" panose="02020603050405020304" pitchFamily="18" charset="0"/>
              </a:rPr>
              <a:t>A</a:t>
            </a:r>
            <a:r>
              <a:rPr lang="zh-CN" altLang="en-US" sz="2400" dirty="0">
                <a:latin typeface="Times New Roman" panose="02020603050405020304" pitchFamily="18" charset="0"/>
              </a:rPr>
              <a:t>是谓词公式，则   </a:t>
            </a:r>
            <a:r>
              <a:rPr lang="en-US" altLang="zh-CN" sz="2400" dirty="0">
                <a:latin typeface="Times New Roman" panose="02020603050405020304" pitchFamily="18" charset="0"/>
              </a:rPr>
              <a:t>(   </a:t>
            </a:r>
            <a:r>
              <a:rPr lang="en-US" altLang="zh-CN" sz="2400" i="1" dirty="0">
                <a:latin typeface="Times New Roman" panose="02020603050405020304" pitchFamily="18" charset="0"/>
              </a:rPr>
              <a:t>x</a:t>
            </a:r>
            <a:r>
              <a:rPr lang="en-US" altLang="zh-CN" sz="2400" dirty="0">
                <a:latin typeface="Times New Roman" panose="02020603050405020304" pitchFamily="18" charset="0"/>
              </a:rPr>
              <a:t>) A</a:t>
            </a:r>
            <a:r>
              <a:rPr lang="zh-CN" altLang="en-US" sz="2400" dirty="0">
                <a:latin typeface="Times New Roman" panose="02020603050405020304" pitchFamily="18" charset="0"/>
              </a:rPr>
              <a:t>，</a:t>
            </a:r>
            <a:r>
              <a:rPr lang="en-US" altLang="zh-CN" sz="2400" dirty="0">
                <a:latin typeface="Times New Roman" panose="02020603050405020304" pitchFamily="18" charset="0"/>
              </a:rPr>
              <a:t>(   </a:t>
            </a:r>
            <a:r>
              <a:rPr lang="en-US" altLang="zh-CN" sz="2400" i="1" dirty="0">
                <a:latin typeface="Times New Roman" panose="02020603050405020304" pitchFamily="18" charset="0"/>
              </a:rPr>
              <a:t>x</a:t>
            </a:r>
            <a:r>
              <a:rPr lang="en-US" altLang="zh-CN" sz="2400" dirty="0">
                <a:latin typeface="Times New Roman" panose="02020603050405020304" pitchFamily="18" charset="0"/>
              </a:rPr>
              <a:t>)A</a:t>
            </a:r>
            <a:r>
              <a:rPr lang="zh-CN" altLang="en-US" sz="2400" dirty="0">
                <a:latin typeface="Times New Roman" panose="02020603050405020304" pitchFamily="18" charset="0"/>
              </a:rPr>
              <a:t>也是谓词公式。</a:t>
            </a:r>
          </a:p>
          <a:p>
            <a:pPr marL="342900" indent="-342900" algn="just">
              <a:spcBef>
                <a:spcPct val="20000"/>
              </a:spcBef>
              <a:buAutoNum type="arabicParenBoth" startAt="4"/>
            </a:pPr>
            <a:r>
              <a:rPr lang="zh-CN" altLang="en-US" sz="2400" dirty="0">
                <a:latin typeface="Times New Roman" panose="02020603050405020304" pitchFamily="18" charset="0"/>
              </a:rPr>
              <a:t> 有限步应用（</a:t>
            </a:r>
            <a:r>
              <a:rPr lang="en-US" altLang="zh-CN" sz="2400" dirty="0">
                <a:latin typeface="Times New Roman" panose="02020603050405020304" pitchFamily="18" charset="0"/>
              </a:rPr>
              <a:t>1</a:t>
            </a:r>
            <a:r>
              <a:rPr lang="zh-CN" altLang="en-US" sz="2400" dirty="0">
                <a:latin typeface="Times New Roman" panose="02020603050405020304" pitchFamily="18" charset="0"/>
              </a:rPr>
              <a:t>）－（</a:t>
            </a:r>
            <a:r>
              <a:rPr lang="en-US" altLang="zh-CN" sz="2400" dirty="0">
                <a:latin typeface="Times New Roman" panose="02020603050405020304" pitchFamily="18" charset="0"/>
              </a:rPr>
              <a:t>4</a:t>
            </a:r>
            <a:r>
              <a:rPr lang="zh-CN" altLang="en-US" sz="2400" dirty="0">
                <a:latin typeface="Times New Roman" panose="02020603050405020304" pitchFamily="18" charset="0"/>
              </a:rPr>
              <a:t>）生成的公式也是谓词公式。</a:t>
            </a:r>
          </a:p>
        </p:txBody>
      </p:sp>
      <p:graphicFrame>
        <p:nvGraphicFramePr>
          <p:cNvPr id="6146" name="Object 7"/>
          <p:cNvGraphicFramePr/>
          <p:nvPr>
            <p:extLst>
              <p:ext uri="{D42A27DB-BD31-4B8C-83A1-F6EECF244321}">
                <p14:modId xmlns:p14="http://schemas.microsoft.com/office/powerpoint/2010/main" val="1051389734"/>
              </p:ext>
            </p:extLst>
          </p:nvPr>
        </p:nvGraphicFramePr>
        <p:xfrm>
          <a:off x="4463696" y="4485056"/>
          <a:ext cx="288925" cy="314325"/>
        </p:xfrm>
        <a:graphic>
          <a:graphicData uri="http://schemas.openxmlformats.org/presentationml/2006/ole">
            <mc:AlternateContent xmlns:mc="http://schemas.openxmlformats.org/markup-compatibility/2006">
              <mc:Choice xmlns:v="urn:schemas-microsoft-com:vml" Requires="v">
                <p:oleObj spid="_x0000_s6236" r:id="rId3" imgW="152400" imgH="165100" progId="Equation.3">
                  <p:embed/>
                </p:oleObj>
              </mc:Choice>
              <mc:Fallback>
                <p:oleObj r:id="rId3" imgW="152400" imgH="165100" progId="Equation.3">
                  <p:embed/>
                  <p:pic>
                    <p:nvPicPr>
                      <p:cNvPr id="6146" name="Object 7"/>
                      <p:cNvPicPr/>
                      <p:nvPr/>
                    </p:nvPicPr>
                    <p:blipFill>
                      <a:blip r:embed="rId4"/>
                      <a:stretch>
                        <a:fillRect/>
                      </a:stretch>
                    </p:blipFill>
                    <p:spPr>
                      <a:xfrm>
                        <a:off x="4463696" y="4485056"/>
                        <a:ext cx="288925" cy="314325"/>
                      </a:xfrm>
                      <a:prstGeom prst="rect">
                        <a:avLst/>
                      </a:prstGeom>
                      <a:noFill/>
                      <a:ln w="38100">
                        <a:noFill/>
                        <a:miter/>
                      </a:ln>
                    </p:spPr>
                  </p:pic>
                </p:oleObj>
              </mc:Fallback>
            </mc:AlternateContent>
          </a:graphicData>
        </a:graphic>
      </p:graphicFrame>
      <p:graphicFrame>
        <p:nvGraphicFramePr>
          <p:cNvPr id="6147" name="Object 8"/>
          <p:cNvGraphicFramePr/>
          <p:nvPr>
            <p:extLst>
              <p:ext uri="{D42A27DB-BD31-4B8C-83A1-F6EECF244321}">
                <p14:modId xmlns:p14="http://schemas.microsoft.com/office/powerpoint/2010/main" val="38682929"/>
              </p:ext>
            </p:extLst>
          </p:nvPr>
        </p:nvGraphicFramePr>
        <p:xfrm>
          <a:off x="5663952" y="4497272"/>
          <a:ext cx="258762" cy="311150"/>
        </p:xfrm>
        <a:graphic>
          <a:graphicData uri="http://schemas.openxmlformats.org/presentationml/2006/ole">
            <mc:AlternateContent xmlns:mc="http://schemas.openxmlformats.org/markup-compatibility/2006">
              <mc:Choice xmlns:v="urn:schemas-microsoft-com:vml" Requires="v">
                <p:oleObj spid="_x0000_s6237" r:id="rId5" imgW="127000" imgH="151765" progId="Equation.3">
                  <p:embed/>
                </p:oleObj>
              </mc:Choice>
              <mc:Fallback>
                <p:oleObj r:id="rId5" imgW="127000" imgH="151765" progId="Equation.3">
                  <p:embed/>
                  <p:pic>
                    <p:nvPicPr>
                      <p:cNvPr id="6147" name="Object 8"/>
                      <p:cNvPicPr/>
                      <p:nvPr/>
                    </p:nvPicPr>
                    <p:blipFill>
                      <a:blip r:embed="rId6"/>
                      <a:stretch>
                        <a:fillRect/>
                      </a:stretch>
                    </p:blipFill>
                    <p:spPr>
                      <a:xfrm>
                        <a:off x="5663952" y="4497272"/>
                        <a:ext cx="258762" cy="311150"/>
                      </a:xfrm>
                      <a:prstGeom prst="rect">
                        <a:avLst/>
                      </a:prstGeom>
                      <a:noFill/>
                      <a:ln w="38100">
                        <a:noFill/>
                        <a:miter/>
                      </a:ln>
                    </p:spPr>
                  </p:pic>
                </p:oleObj>
              </mc:Fallback>
            </mc:AlternateContent>
          </a:graphicData>
        </a:graphic>
      </p:graphicFrame>
      <p:grpSp>
        <p:nvGrpSpPr>
          <p:cNvPr id="6154" name="Group 11"/>
          <p:cNvGrpSpPr/>
          <p:nvPr/>
        </p:nvGrpSpPr>
        <p:grpSpPr>
          <a:xfrm>
            <a:off x="1031560" y="5438778"/>
            <a:ext cx="10248980" cy="461963"/>
            <a:chOff x="-436" y="3345"/>
            <a:chExt cx="6567" cy="291"/>
          </a:xfrm>
        </p:grpSpPr>
        <p:sp>
          <p:nvSpPr>
            <p:cNvPr id="6155" name="Text Box 6"/>
            <p:cNvSpPr txBox="1"/>
            <p:nvPr/>
          </p:nvSpPr>
          <p:spPr>
            <a:xfrm>
              <a:off x="-436" y="3345"/>
              <a:ext cx="6567" cy="291"/>
            </a:xfrm>
            <a:prstGeom prst="rect">
              <a:avLst/>
            </a:prstGeom>
            <a:gradFill rotWithShape="0">
              <a:gsLst>
                <a:gs pos="0">
                  <a:srgbClr val="CCFFCC"/>
                </a:gs>
                <a:gs pos="100000">
                  <a:schemeClr val="bg1"/>
                </a:gs>
              </a:gsLst>
              <a:path path="rect">
                <a:fillToRect l="100000" t="100000"/>
              </a:path>
              <a:tileRect/>
            </a:gradFill>
            <a:ln w="9525" cap="flat" cmpd="sng">
              <a:solidFill>
                <a:schemeClr val="bg1"/>
              </a:solidFill>
              <a:prstDash val="solid"/>
              <a:miter/>
              <a:headEnd type="none" w="med" len="med"/>
              <a:tailEnd type="none" w="med" len="med"/>
            </a:ln>
          </p:spPr>
          <p:txBody>
            <a:bodyPr wrap="square">
              <a:spAutoFit/>
            </a:bodyPr>
            <a:lstStyle/>
            <a:p>
              <a:pPr>
                <a:spcBef>
                  <a:spcPct val="50000"/>
                </a:spcBef>
              </a:pPr>
              <a:r>
                <a:rPr lang="zh-CN" altLang="en-US" sz="2400" dirty="0">
                  <a:latin typeface="宋体" panose="02010600030101010101" pitchFamily="2" charset="-122"/>
                </a:rPr>
                <a:t>连接词的优先级别</a:t>
              </a:r>
              <a:r>
                <a:rPr lang="zh-CN" altLang="en-US" sz="2400" dirty="0"/>
                <a:t>从高到低排列</a:t>
              </a:r>
              <a:r>
                <a:rPr lang="zh-CN" altLang="en-US" sz="2400" dirty="0" smtClean="0"/>
                <a:t>：</a:t>
              </a:r>
              <a:r>
                <a:rPr lang="zh-CN" altLang="en-US" sz="2400" dirty="0" smtClean="0">
                  <a:latin typeface="宋体" panose="02010600030101010101" pitchFamily="2" charset="-122"/>
                </a:rPr>
                <a:t>  </a:t>
              </a:r>
              <a:r>
                <a:rPr lang="en-US" altLang="zh-CN" sz="2400" dirty="0">
                  <a:latin typeface="宋体" panose="02010600030101010101" pitchFamily="2" charset="-122"/>
                </a:rPr>
                <a:t>﹁</a:t>
              </a:r>
              <a:r>
                <a:rPr lang="zh-CN" altLang="en-US" sz="2400" dirty="0">
                  <a:latin typeface="宋体" panose="02010600030101010101" pitchFamily="2" charset="-122"/>
                </a:rPr>
                <a:t>，</a:t>
              </a:r>
              <a:r>
                <a:rPr lang="zh-CN" altLang="en-US" sz="2400" dirty="0">
                  <a:latin typeface="Times New Roman" panose="02020603050405020304" pitchFamily="18" charset="0"/>
                  <a:cs typeface="Times New Roman" panose="02020603050405020304" pitchFamily="18" charset="0"/>
                </a:rPr>
                <a:t> </a:t>
              </a:r>
              <a:r>
                <a:rPr lang="zh-CN" altLang="en-US" sz="2400" dirty="0">
                  <a:latin typeface="宋体" panose="02010600030101010101" pitchFamily="2" charset="-122"/>
                </a:rPr>
                <a:t>∧，</a:t>
              </a:r>
              <a:r>
                <a:rPr lang="zh-CN" altLang="en-US" sz="2400" dirty="0">
                  <a:latin typeface="Times New Roman" panose="02020603050405020304" pitchFamily="18" charset="0"/>
                  <a:cs typeface="Times New Roman" panose="02020603050405020304" pitchFamily="18" charset="0"/>
                </a:rPr>
                <a:t> </a:t>
              </a:r>
              <a:r>
                <a:rPr lang="zh-CN" altLang="en-US" sz="2400" dirty="0">
                  <a:latin typeface="宋体" panose="02010600030101010101" pitchFamily="2" charset="-122"/>
                </a:rPr>
                <a:t>∨，</a:t>
              </a:r>
              <a:r>
                <a:rPr lang="zh-CN" altLang="en-US" sz="2400" dirty="0">
                  <a:latin typeface="Times New Roman" panose="02020603050405020304" pitchFamily="18" charset="0"/>
                  <a:cs typeface="Times New Roman" panose="02020603050405020304" pitchFamily="18" charset="0"/>
                </a:rPr>
                <a:t> </a:t>
              </a:r>
              <a:r>
                <a:rPr lang="zh-CN" altLang="en-US" sz="2400" dirty="0">
                  <a:latin typeface="宋体" panose="02010600030101010101" pitchFamily="2" charset="-122"/>
                </a:rPr>
                <a:t>→，</a:t>
              </a:r>
              <a:endParaRPr lang="zh-CN" altLang="en-US" sz="2400" dirty="0">
                <a:latin typeface="Times New Roman" panose="02020603050405020304" pitchFamily="18" charset="0"/>
                <a:ea typeface="Times New Roman" panose="02020603050405020304" pitchFamily="18" charset="0"/>
              </a:endParaRPr>
            </a:p>
          </p:txBody>
        </p:sp>
        <p:graphicFrame>
          <p:nvGraphicFramePr>
            <p:cNvPr id="6148" name="Object 10"/>
            <p:cNvGraphicFramePr/>
            <p:nvPr>
              <p:extLst>
                <p:ext uri="{D42A27DB-BD31-4B8C-83A1-F6EECF244321}">
                  <p14:modId xmlns:p14="http://schemas.microsoft.com/office/powerpoint/2010/main" val="249258329"/>
                </p:ext>
              </p:extLst>
            </p:nvPr>
          </p:nvGraphicFramePr>
          <p:xfrm>
            <a:off x="4470" y="3403"/>
            <a:ext cx="576" cy="174"/>
          </p:xfrm>
          <a:graphic>
            <a:graphicData uri="http://schemas.openxmlformats.org/presentationml/2006/ole">
              <mc:AlternateContent xmlns:mc="http://schemas.openxmlformats.org/markup-compatibility/2006">
                <mc:Choice xmlns:v="urn:schemas-microsoft-com:vml" Requires="v">
                  <p:oleObj spid="_x0000_s6238" r:id="rId7" imgW="203200" imgH="139700" progId="Equation.3">
                    <p:embed/>
                  </p:oleObj>
                </mc:Choice>
                <mc:Fallback>
                  <p:oleObj r:id="rId7" imgW="203200" imgH="139700" progId="Equation.3">
                    <p:embed/>
                    <p:pic>
                      <p:nvPicPr>
                        <p:cNvPr id="6148" name="Object 10"/>
                        <p:cNvPicPr/>
                        <p:nvPr/>
                      </p:nvPicPr>
                      <p:blipFill>
                        <a:blip r:embed="rId8"/>
                        <a:stretch>
                          <a:fillRect/>
                        </a:stretch>
                      </p:blipFill>
                      <p:spPr>
                        <a:xfrm>
                          <a:off x="4470" y="3403"/>
                          <a:ext cx="576" cy="174"/>
                        </a:xfrm>
                        <a:prstGeom prst="rect">
                          <a:avLst/>
                        </a:prstGeom>
                        <a:noFill/>
                        <a:ln w="38100">
                          <a:noFill/>
                          <a:miter/>
                        </a:ln>
                      </p:spPr>
                    </p:pic>
                  </p:oleObj>
                </mc:Fallback>
              </mc:AlternateContent>
            </a:graphicData>
          </a:graphic>
        </p:graphicFrame>
      </p:grpSp>
    </p:spTree>
    <p:extLst>
      <p:ext uri="{BB962C8B-B14F-4D97-AF65-F5344CB8AC3E}">
        <p14:creationId xmlns:p14="http://schemas.microsoft.com/office/powerpoint/2010/main" val="2559996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4" name="Rectangle 2"/>
          <p:cNvSpPr>
            <a:spLocks noGrp="1"/>
          </p:cNvSpPr>
          <p:nvPr>
            <p:ph type="title"/>
          </p:nvPr>
        </p:nvSpPr>
        <p:spPr>
          <a:ln/>
        </p:spPr>
        <p:txBody>
          <a:bodyPr vert="horz" wrap="square" lIns="91440" tIns="45720" rIns="91440" bIns="45720" anchor="b"/>
          <a:lstStyle/>
          <a:p>
            <a:pPr eaLnBrk="1" hangingPunct="1"/>
            <a:r>
              <a:rPr lang="en-US" altLang="zh-CN" dirty="0" smtClean="0">
                <a:latin typeface="Times New Roman" panose="02020603050405020304" pitchFamily="18" charset="0"/>
              </a:rPr>
              <a:t>3.1.3  </a:t>
            </a:r>
            <a:r>
              <a:rPr lang="zh-CN" altLang="en-US" dirty="0">
                <a:latin typeface="Times New Roman" panose="02020603050405020304" pitchFamily="18" charset="0"/>
              </a:rPr>
              <a:t>谓词公式</a:t>
            </a:r>
          </a:p>
        </p:txBody>
      </p:sp>
      <p:sp>
        <p:nvSpPr>
          <p:cNvPr id="7175" name="Rectangle 3"/>
          <p:cNvSpPr>
            <a:spLocks noGrp="1"/>
          </p:cNvSpPr>
          <p:nvPr>
            <p:ph idx="1"/>
          </p:nvPr>
        </p:nvSpPr>
        <p:spPr>
          <a:xfrm>
            <a:off x="629920" y="1666434"/>
            <a:ext cx="10942320" cy="2468563"/>
          </a:xfrm>
          <a:ln/>
        </p:spPr>
        <p:txBody>
          <a:bodyPr vert="horz" wrap="square" lIns="91440" tIns="45720" rIns="91440" bIns="45720" anchor="t">
            <a:normAutofit/>
          </a:bodyPr>
          <a:lstStyle/>
          <a:p>
            <a:pPr eaLnBrk="1" hangingPunct="1">
              <a:lnSpc>
                <a:spcPct val="110000"/>
              </a:lnSpc>
              <a:buNone/>
            </a:pPr>
            <a:r>
              <a:rPr lang="en-US" altLang="zh-CN" b="1" dirty="0">
                <a:latin typeface="Times New Roman" panose="02020603050405020304" pitchFamily="18" charset="0"/>
              </a:rPr>
              <a:t>4</a:t>
            </a:r>
            <a:r>
              <a:rPr lang="zh-CN" altLang="en-US" b="1" dirty="0">
                <a:latin typeface="Times New Roman" panose="02020603050405020304" pitchFamily="18" charset="0"/>
              </a:rPr>
              <a:t>．量词的辖域</a:t>
            </a:r>
            <a:r>
              <a:rPr lang="zh-CN" altLang="en-US" sz="2400" b="1" dirty="0">
                <a:latin typeface="宋体" panose="02010600030101010101" pitchFamily="2" charset="-122"/>
              </a:rPr>
              <a:t> </a:t>
            </a:r>
          </a:p>
          <a:p>
            <a:pPr eaLnBrk="1" hangingPunct="1">
              <a:lnSpc>
                <a:spcPct val="110000"/>
              </a:lnSpc>
            </a:pPr>
            <a:r>
              <a:rPr lang="zh-CN" altLang="en-US" sz="2400" dirty="0">
                <a:latin typeface="宋体" panose="02010600030101010101" pitchFamily="2" charset="-122"/>
              </a:rPr>
              <a:t>量词的辖域：位于量词后面的单个谓词或者用括弧括起来的谓词公式。</a:t>
            </a:r>
          </a:p>
          <a:p>
            <a:pPr eaLnBrk="1" hangingPunct="1">
              <a:lnSpc>
                <a:spcPct val="110000"/>
              </a:lnSpc>
            </a:pPr>
            <a:r>
              <a:rPr lang="zh-CN" altLang="en-US" sz="2400" dirty="0">
                <a:latin typeface="宋体" panose="02010600030101010101" pitchFamily="2" charset="-122"/>
              </a:rPr>
              <a:t>约束变元与自由变元：辖域内与量词中同名的变元称为约束变元，不同名的变元称为自由变元。</a:t>
            </a:r>
            <a:r>
              <a:rPr lang="zh-CN" altLang="en-US" sz="2400" dirty="0">
                <a:latin typeface="Times New Roman" panose="02020603050405020304" pitchFamily="18" charset="0"/>
              </a:rPr>
              <a:t> </a:t>
            </a:r>
          </a:p>
        </p:txBody>
      </p:sp>
      <p:sp>
        <p:nvSpPr>
          <p:cNvPr id="7173"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ea typeface="MS PGothic" panose="020B0600070205080204" pitchFamily="34" charset="-128"/>
              </a:rPr>
              <a:t>16</a:t>
            </a:fld>
            <a:endParaRPr lang="ja-JP" altLang="en-US" dirty="0">
              <a:solidFill>
                <a:srgbClr val="A50021"/>
              </a:solidFill>
              <a:ea typeface="MS PGothic" panose="020B0600070205080204" pitchFamily="34" charset="-128"/>
            </a:endParaRPr>
          </a:p>
        </p:txBody>
      </p:sp>
      <p:sp>
        <p:nvSpPr>
          <p:cNvPr id="7176" name="Rectangle 4"/>
          <p:cNvSpPr/>
          <p:nvPr/>
        </p:nvSpPr>
        <p:spPr>
          <a:xfrm>
            <a:off x="6034088" y="3352800"/>
            <a:ext cx="9144000" cy="369332"/>
          </a:xfrm>
          <a:prstGeom prst="rect">
            <a:avLst/>
          </a:prstGeom>
          <a:noFill/>
          <a:ln w="9525">
            <a:noFill/>
          </a:ln>
        </p:spPr>
        <p:txBody>
          <a:bodyPr>
            <a:spAutoFit/>
          </a:bodyPr>
          <a:lstStyle/>
          <a:p>
            <a:endParaRPr lang="zh-CN" altLang="en-US" dirty="0">
              <a:latin typeface="Arial" panose="020B0604020202020204" pitchFamily="34" charset="0"/>
            </a:endParaRPr>
          </a:p>
        </p:txBody>
      </p:sp>
      <p:sp>
        <p:nvSpPr>
          <p:cNvPr id="7177" name="Rectangle 16"/>
          <p:cNvSpPr/>
          <p:nvPr/>
        </p:nvSpPr>
        <p:spPr>
          <a:xfrm>
            <a:off x="6034088" y="3352800"/>
            <a:ext cx="9144000" cy="369332"/>
          </a:xfrm>
          <a:prstGeom prst="rect">
            <a:avLst/>
          </a:prstGeom>
          <a:noFill/>
          <a:ln w="9525">
            <a:noFill/>
          </a:ln>
        </p:spPr>
        <p:txBody>
          <a:bodyPr>
            <a:spAutoFit/>
          </a:bodyPr>
          <a:lstStyle/>
          <a:p>
            <a:endParaRPr lang="zh-CN" altLang="en-US" dirty="0">
              <a:latin typeface="Arial" panose="020B0604020202020204" pitchFamily="34" charset="0"/>
            </a:endParaRPr>
          </a:p>
        </p:txBody>
      </p:sp>
      <p:sp>
        <p:nvSpPr>
          <p:cNvPr id="7178" name="Text Box 6"/>
          <p:cNvSpPr txBox="1"/>
          <p:nvPr/>
        </p:nvSpPr>
        <p:spPr>
          <a:xfrm>
            <a:off x="767408" y="3702280"/>
            <a:ext cx="10698480" cy="2566857"/>
          </a:xfrm>
          <a:prstGeom prst="rect">
            <a:avLst/>
          </a:prstGeom>
          <a:gradFill rotWithShape="0">
            <a:gsLst>
              <a:gs pos="0">
                <a:srgbClr val="99CCFF"/>
              </a:gs>
              <a:gs pos="100000">
                <a:srgbClr val="FFFFFF"/>
              </a:gs>
            </a:gsLst>
            <a:path path="rect">
              <a:fillToRect l="100000" b="100000"/>
            </a:path>
            <a:tileRect/>
          </a:gradFill>
          <a:ln w="9525" cap="flat" cmpd="sng">
            <a:solidFill>
              <a:srgbClr val="808080"/>
            </a:solidFill>
            <a:prstDash val="solid"/>
            <a:miter/>
            <a:headEnd type="none" w="med" len="med"/>
            <a:tailEnd type="none" w="med" len="med"/>
          </a:ln>
        </p:spPr>
        <p:txBody>
          <a:bodyPr wrap="square">
            <a:spAutoFit/>
          </a:bodyPr>
          <a:lstStyle/>
          <a:p>
            <a:pPr>
              <a:lnSpc>
                <a:spcPct val="120000"/>
              </a:lnSpc>
              <a:spcBef>
                <a:spcPct val="20000"/>
              </a:spcBef>
              <a:buBlip>
                <a:blip r:embed="rId3"/>
              </a:buBlip>
            </a:pPr>
            <a:r>
              <a:rPr lang="en-US" altLang="zh-CN" sz="2600" dirty="0">
                <a:latin typeface="Times New Roman" panose="02020603050405020304" pitchFamily="18" charset="0"/>
              </a:rPr>
              <a:t> </a:t>
            </a:r>
            <a:r>
              <a:rPr lang="zh-CN" altLang="en-US" sz="2400" dirty="0">
                <a:latin typeface="Times New Roman" panose="02020603050405020304" pitchFamily="18" charset="0"/>
              </a:rPr>
              <a:t>例如：</a:t>
            </a:r>
          </a:p>
          <a:p>
            <a:pPr>
              <a:lnSpc>
                <a:spcPct val="120000"/>
              </a:lnSpc>
              <a:spcBef>
                <a:spcPct val="20000"/>
              </a:spcBef>
            </a:pPr>
            <a:r>
              <a:rPr lang="zh-CN" altLang="en-US" sz="2400" dirty="0">
                <a:latin typeface="Times New Roman" panose="02020603050405020304" pitchFamily="18" charset="0"/>
              </a:rPr>
              <a:t>   </a:t>
            </a:r>
            <a:r>
              <a:rPr lang="en-US" altLang="zh-CN" sz="2400" dirty="0">
                <a:latin typeface="Times New Roman" panose="02020603050405020304" pitchFamily="18" charset="0"/>
              </a:rPr>
              <a:t>(    </a:t>
            </a:r>
            <a:r>
              <a:rPr lang="en-US" altLang="zh-CN" sz="2400" i="1" dirty="0">
                <a:latin typeface="Times New Roman" panose="02020603050405020304" pitchFamily="18" charset="0"/>
              </a:rPr>
              <a:t>x</a:t>
            </a:r>
            <a:r>
              <a:rPr lang="en-US" altLang="zh-CN" sz="2400" dirty="0">
                <a:latin typeface="Times New Roman" panose="02020603050405020304" pitchFamily="18" charset="0"/>
              </a:rPr>
              <a:t>)(</a:t>
            </a:r>
            <a:r>
              <a:rPr lang="en-US" altLang="zh-CN" sz="2400" i="1" dirty="0">
                <a:latin typeface="Times New Roman" panose="02020603050405020304" pitchFamily="18" charset="0"/>
              </a:rPr>
              <a:t>P</a:t>
            </a:r>
            <a:r>
              <a:rPr lang="en-US" altLang="zh-CN" sz="2400" dirty="0">
                <a:latin typeface="Times New Roman" panose="02020603050405020304" pitchFamily="18" charset="0"/>
              </a:rPr>
              <a:t>(</a:t>
            </a:r>
            <a:r>
              <a:rPr lang="en-US" altLang="zh-CN" sz="2400" i="1" dirty="0">
                <a:latin typeface="Times New Roman" panose="02020603050405020304" pitchFamily="18" charset="0"/>
              </a:rPr>
              <a:t>x</a:t>
            </a:r>
            <a:r>
              <a:rPr lang="en-US" altLang="zh-CN" sz="2400" dirty="0">
                <a:latin typeface="Times New Roman" panose="02020603050405020304" pitchFamily="18" charset="0"/>
              </a:rPr>
              <a:t>, </a:t>
            </a:r>
            <a:r>
              <a:rPr lang="en-US" altLang="zh-CN" sz="2400" i="1" dirty="0">
                <a:latin typeface="Times New Roman" panose="02020603050405020304" pitchFamily="18" charset="0"/>
              </a:rPr>
              <a:t>y</a:t>
            </a:r>
            <a:r>
              <a:rPr lang="en-US" altLang="zh-CN" sz="2400" dirty="0">
                <a:latin typeface="Times New Roman" panose="02020603050405020304" pitchFamily="18" charset="0"/>
              </a:rPr>
              <a:t>) → </a:t>
            </a:r>
            <a:r>
              <a:rPr lang="en-US" altLang="zh-CN" sz="2400" i="1" dirty="0">
                <a:latin typeface="Times New Roman" panose="02020603050405020304" pitchFamily="18" charset="0"/>
              </a:rPr>
              <a:t>Q</a:t>
            </a:r>
            <a:r>
              <a:rPr lang="en-US" altLang="zh-CN" sz="2400" dirty="0">
                <a:latin typeface="Times New Roman" panose="02020603050405020304" pitchFamily="18" charset="0"/>
              </a:rPr>
              <a:t> (</a:t>
            </a:r>
            <a:r>
              <a:rPr lang="en-US" altLang="zh-CN" sz="2400" i="1" dirty="0">
                <a:latin typeface="Times New Roman" panose="02020603050405020304" pitchFamily="18" charset="0"/>
              </a:rPr>
              <a:t>x</a:t>
            </a:r>
            <a:r>
              <a:rPr lang="en-US" altLang="zh-CN" sz="2400" dirty="0">
                <a:latin typeface="Times New Roman" panose="02020603050405020304" pitchFamily="18" charset="0"/>
              </a:rPr>
              <a:t>, </a:t>
            </a:r>
            <a:r>
              <a:rPr lang="en-US" altLang="zh-CN" sz="2400" i="1" dirty="0">
                <a:latin typeface="Times New Roman" panose="02020603050405020304" pitchFamily="18" charset="0"/>
              </a:rPr>
              <a:t>y</a:t>
            </a:r>
            <a:r>
              <a:rPr lang="en-US" altLang="zh-CN" sz="2400" dirty="0">
                <a:latin typeface="Times New Roman" panose="02020603050405020304" pitchFamily="18" charset="0"/>
              </a:rPr>
              <a:t>))∨</a:t>
            </a:r>
            <a:r>
              <a:rPr lang="en-US" altLang="zh-CN" sz="2400" i="1" dirty="0">
                <a:latin typeface="Times New Roman" panose="02020603050405020304" pitchFamily="18" charset="0"/>
              </a:rPr>
              <a:t>R</a:t>
            </a:r>
            <a:r>
              <a:rPr lang="en-US" altLang="zh-CN" sz="2400" dirty="0">
                <a:latin typeface="Times New Roman" panose="02020603050405020304" pitchFamily="18" charset="0"/>
              </a:rPr>
              <a:t>(</a:t>
            </a:r>
            <a:r>
              <a:rPr lang="en-US" altLang="zh-CN" sz="2400" i="1" dirty="0">
                <a:latin typeface="Times New Roman" panose="02020603050405020304" pitchFamily="18" charset="0"/>
              </a:rPr>
              <a:t>x</a:t>
            </a:r>
            <a:r>
              <a:rPr lang="en-US" altLang="zh-CN" sz="2400" dirty="0">
                <a:latin typeface="Times New Roman" panose="02020603050405020304" pitchFamily="18" charset="0"/>
              </a:rPr>
              <a:t>, </a:t>
            </a:r>
            <a:r>
              <a:rPr lang="en-US" altLang="zh-CN" sz="2400" i="1" dirty="0">
                <a:latin typeface="Times New Roman" panose="02020603050405020304" pitchFamily="18" charset="0"/>
              </a:rPr>
              <a:t>y</a:t>
            </a:r>
            <a:r>
              <a:rPr lang="en-US" altLang="zh-CN" sz="2400" dirty="0">
                <a:latin typeface="Times New Roman" panose="02020603050405020304" pitchFamily="18" charset="0"/>
              </a:rPr>
              <a:t>)</a:t>
            </a:r>
          </a:p>
          <a:p>
            <a:pPr>
              <a:lnSpc>
                <a:spcPct val="120000"/>
              </a:lnSpc>
              <a:spcBef>
                <a:spcPct val="20000"/>
              </a:spcBef>
              <a:buClr>
                <a:schemeClr val="accent2"/>
              </a:buClr>
              <a:buFont typeface="Wingdings" panose="05000000000000000000" pitchFamily="2" charset="2"/>
              <a:buChar char="§"/>
            </a:pPr>
            <a:r>
              <a:rPr lang="en-US" altLang="zh-CN" sz="2400" dirty="0">
                <a:latin typeface="Times New Roman" panose="02020603050405020304" pitchFamily="18" charset="0"/>
              </a:rPr>
              <a:t> (</a:t>
            </a:r>
            <a:r>
              <a:rPr lang="en-US" altLang="zh-CN" sz="2400" i="1" dirty="0">
                <a:latin typeface="Times New Roman" panose="02020603050405020304" pitchFamily="18" charset="0"/>
              </a:rPr>
              <a:t>P</a:t>
            </a:r>
            <a:r>
              <a:rPr lang="en-US" altLang="zh-CN" sz="2400" dirty="0">
                <a:latin typeface="Times New Roman" panose="02020603050405020304" pitchFamily="18" charset="0"/>
              </a:rPr>
              <a:t>(</a:t>
            </a:r>
            <a:r>
              <a:rPr lang="en-US" altLang="zh-CN" sz="2400" i="1" dirty="0">
                <a:latin typeface="Times New Roman" panose="02020603050405020304" pitchFamily="18" charset="0"/>
              </a:rPr>
              <a:t>x</a:t>
            </a:r>
            <a:r>
              <a:rPr lang="en-US" altLang="zh-CN" sz="2400" dirty="0">
                <a:latin typeface="Times New Roman" panose="02020603050405020304" pitchFamily="18" charset="0"/>
              </a:rPr>
              <a:t>, </a:t>
            </a:r>
            <a:r>
              <a:rPr lang="en-US" altLang="zh-CN" sz="2400" i="1" dirty="0">
                <a:latin typeface="Times New Roman" panose="02020603050405020304" pitchFamily="18" charset="0"/>
              </a:rPr>
              <a:t>y</a:t>
            </a:r>
            <a:r>
              <a:rPr lang="en-US" altLang="zh-CN" sz="2400" dirty="0">
                <a:latin typeface="Times New Roman" panose="02020603050405020304" pitchFamily="18" charset="0"/>
              </a:rPr>
              <a:t>) </a:t>
            </a:r>
            <a:r>
              <a:rPr lang="en-US" altLang="zh-CN" sz="2400" dirty="0">
                <a:latin typeface="宋体" panose="02010600030101010101" pitchFamily="2" charset="-122"/>
              </a:rPr>
              <a:t>→</a:t>
            </a:r>
            <a:r>
              <a:rPr lang="en-US" altLang="zh-CN" sz="2400" dirty="0">
                <a:latin typeface="Times New Roman" panose="02020603050405020304" pitchFamily="18" charset="0"/>
              </a:rPr>
              <a:t> </a:t>
            </a:r>
            <a:r>
              <a:rPr lang="en-US" altLang="zh-CN" sz="2400" i="1" dirty="0">
                <a:latin typeface="Times New Roman" panose="02020603050405020304" pitchFamily="18" charset="0"/>
              </a:rPr>
              <a:t>Q</a:t>
            </a:r>
            <a:r>
              <a:rPr lang="en-US" altLang="zh-CN" sz="2400" dirty="0">
                <a:latin typeface="Times New Roman" panose="02020603050405020304" pitchFamily="18" charset="0"/>
              </a:rPr>
              <a:t> (</a:t>
            </a:r>
            <a:r>
              <a:rPr lang="en-US" altLang="zh-CN" sz="2400" i="1" dirty="0">
                <a:latin typeface="Times New Roman" panose="02020603050405020304" pitchFamily="18" charset="0"/>
              </a:rPr>
              <a:t>x</a:t>
            </a:r>
            <a:r>
              <a:rPr lang="en-US" altLang="zh-CN" sz="2400" dirty="0">
                <a:latin typeface="Times New Roman" panose="02020603050405020304" pitchFamily="18" charset="0"/>
              </a:rPr>
              <a:t>, y)) </a:t>
            </a:r>
            <a:r>
              <a:rPr lang="zh-CN" altLang="en-US" sz="2400" dirty="0">
                <a:latin typeface="宋体" panose="02010600030101010101" pitchFamily="2" charset="-122"/>
              </a:rPr>
              <a:t>：</a:t>
            </a:r>
            <a:r>
              <a:rPr lang="en-US" altLang="zh-CN" sz="2400" dirty="0">
                <a:latin typeface="Times New Roman" panose="02020603050405020304" pitchFamily="18" charset="0"/>
              </a:rPr>
              <a:t>(    </a:t>
            </a:r>
            <a:r>
              <a:rPr lang="en-US" altLang="zh-CN" sz="2400" i="1" dirty="0">
                <a:latin typeface="Times New Roman" panose="02020603050405020304" pitchFamily="18" charset="0"/>
              </a:rPr>
              <a:t>x</a:t>
            </a:r>
            <a:r>
              <a:rPr lang="en-US" altLang="zh-CN" sz="2400" dirty="0">
                <a:latin typeface="Times New Roman" panose="02020603050405020304" pitchFamily="18" charset="0"/>
              </a:rPr>
              <a:t>)</a:t>
            </a:r>
            <a:r>
              <a:rPr lang="zh-CN" altLang="en-US" sz="2400" dirty="0">
                <a:latin typeface="宋体" panose="02010600030101010101" pitchFamily="2" charset="-122"/>
              </a:rPr>
              <a:t>的辖域，辖域内的变元</a:t>
            </a:r>
            <a:r>
              <a:rPr lang="en-US" altLang="zh-CN" sz="2400" i="1" dirty="0">
                <a:latin typeface="Times New Roman" panose="02020603050405020304" pitchFamily="18" charset="0"/>
              </a:rPr>
              <a:t>x</a:t>
            </a:r>
            <a:r>
              <a:rPr lang="zh-CN" altLang="en-US" sz="2400" dirty="0">
                <a:latin typeface="宋体" panose="02010600030101010101" pitchFamily="2" charset="-122"/>
              </a:rPr>
              <a:t>是受</a:t>
            </a:r>
            <a:r>
              <a:rPr lang="zh-CN" altLang="en-US" sz="2400" dirty="0" smtClean="0">
                <a:latin typeface="+mn-ea"/>
                <a:ea typeface="+mn-ea"/>
              </a:rPr>
              <a:t>（</a:t>
            </a:r>
            <a:r>
              <a:rPr lang="zh-CN" altLang="en-US" sz="2400" dirty="0" smtClean="0">
                <a:latin typeface="宋体" panose="02010600030101010101" pitchFamily="2" charset="-122"/>
              </a:rPr>
              <a:t> </a:t>
            </a:r>
            <a:r>
              <a:rPr lang="en-US" altLang="zh-CN" sz="2400" i="1" dirty="0">
                <a:latin typeface="Times New Roman" panose="02020603050405020304" pitchFamily="18" charset="0"/>
              </a:rPr>
              <a:t>x</a:t>
            </a:r>
            <a:r>
              <a:rPr lang="zh-CN" altLang="en-US" sz="2400" dirty="0">
                <a:latin typeface="+mn-ea"/>
                <a:ea typeface="+mn-ea"/>
              </a:rPr>
              <a:t>）</a:t>
            </a:r>
            <a:r>
              <a:rPr lang="zh-CN" altLang="en-US" sz="2400" dirty="0">
                <a:latin typeface="宋体" panose="02010600030101010101" pitchFamily="2" charset="-122"/>
              </a:rPr>
              <a:t>约束的变元，</a:t>
            </a:r>
            <a:r>
              <a:rPr lang="en-US" altLang="zh-CN" sz="2400" i="1" dirty="0">
                <a:latin typeface="Times New Roman" panose="02020603050405020304" pitchFamily="18" charset="0"/>
              </a:rPr>
              <a:t>R</a:t>
            </a:r>
            <a:r>
              <a:rPr lang="en-US" altLang="zh-CN" sz="2400" dirty="0">
                <a:latin typeface="Times New Roman" panose="02020603050405020304" pitchFamily="18" charset="0"/>
              </a:rPr>
              <a:t>(</a:t>
            </a:r>
            <a:r>
              <a:rPr lang="en-US" altLang="zh-CN" sz="2400" i="1" dirty="0">
                <a:latin typeface="Times New Roman" panose="02020603050405020304" pitchFamily="18" charset="0"/>
              </a:rPr>
              <a:t>x</a:t>
            </a:r>
            <a:r>
              <a:rPr lang="en-US" altLang="zh-CN" sz="2400" dirty="0">
                <a:latin typeface="Times New Roman" panose="02020603050405020304" pitchFamily="18" charset="0"/>
              </a:rPr>
              <a:t>, </a:t>
            </a:r>
            <a:r>
              <a:rPr lang="en-US" altLang="zh-CN" sz="2400" i="1" dirty="0">
                <a:latin typeface="Times New Roman" panose="02020603050405020304" pitchFamily="18" charset="0"/>
              </a:rPr>
              <a:t>y</a:t>
            </a:r>
            <a:r>
              <a:rPr lang="en-US" altLang="zh-CN" sz="2400" dirty="0">
                <a:latin typeface="Times New Roman" panose="02020603050405020304" pitchFamily="18" charset="0"/>
              </a:rPr>
              <a:t>)</a:t>
            </a:r>
            <a:r>
              <a:rPr lang="zh-CN" altLang="en-US" sz="2400" dirty="0">
                <a:latin typeface="宋体" panose="02010600030101010101" pitchFamily="2" charset="-122"/>
              </a:rPr>
              <a:t>中的</a:t>
            </a:r>
            <a:r>
              <a:rPr lang="en-US" altLang="zh-CN" sz="2400" i="1" dirty="0">
                <a:latin typeface="Times New Roman" panose="02020603050405020304" pitchFamily="18" charset="0"/>
              </a:rPr>
              <a:t>x</a:t>
            </a:r>
            <a:r>
              <a:rPr lang="zh-CN" altLang="en-US" sz="2400" dirty="0">
                <a:latin typeface="宋体" panose="02010600030101010101" pitchFamily="2" charset="-122"/>
              </a:rPr>
              <a:t>是自由变元。</a:t>
            </a:r>
          </a:p>
          <a:p>
            <a:pPr>
              <a:lnSpc>
                <a:spcPct val="120000"/>
              </a:lnSpc>
              <a:spcBef>
                <a:spcPct val="20000"/>
              </a:spcBef>
              <a:buClr>
                <a:schemeClr val="accent2"/>
              </a:buClr>
              <a:buFont typeface="Wingdings" panose="05000000000000000000" pitchFamily="2" charset="2"/>
              <a:buChar char="§"/>
            </a:pPr>
            <a:r>
              <a:rPr lang="zh-CN" altLang="en-US" sz="2400" dirty="0">
                <a:latin typeface="宋体" panose="02010600030101010101" pitchFamily="2" charset="-122"/>
              </a:rPr>
              <a:t> 公式中的所有</a:t>
            </a:r>
            <a:r>
              <a:rPr lang="en-US" altLang="zh-CN" sz="2400" i="1" dirty="0">
                <a:latin typeface="Times New Roman" panose="02020603050405020304" pitchFamily="18" charset="0"/>
              </a:rPr>
              <a:t>y</a:t>
            </a:r>
            <a:r>
              <a:rPr lang="zh-CN" altLang="en-US" sz="2400" dirty="0">
                <a:latin typeface="宋体" panose="02010600030101010101" pitchFamily="2" charset="-122"/>
              </a:rPr>
              <a:t>都是自由变元。</a:t>
            </a:r>
            <a:r>
              <a:rPr lang="zh-CN" altLang="en-US" sz="2400" dirty="0">
                <a:latin typeface="Times New Roman" panose="02020603050405020304" pitchFamily="18" charset="0"/>
              </a:rPr>
              <a:t> </a:t>
            </a:r>
          </a:p>
        </p:txBody>
      </p:sp>
      <p:graphicFrame>
        <p:nvGraphicFramePr>
          <p:cNvPr id="7170" name="Object 15"/>
          <p:cNvGraphicFramePr/>
          <p:nvPr>
            <p:extLst>
              <p:ext uri="{D42A27DB-BD31-4B8C-83A1-F6EECF244321}">
                <p14:modId xmlns:p14="http://schemas.microsoft.com/office/powerpoint/2010/main" val="547227798"/>
              </p:ext>
            </p:extLst>
          </p:nvPr>
        </p:nvGraphicFramePr>
        <p:xfrm>
          <a:off x="1181504" y="4361061"/>
          <a:ext cx="298450" cy="366712"/>
        </p:xfrm>
        <a:graphic>
          <a:graphicData uri="http://schemas.openxmlformats.org/presentationml/2006/ole">
            <mc:AlternateContent xmlns:mc="http://schemas.openxmlformats.org/markup-compatibility/2006">
              <mc:Choice xmlns:v="urn:schemas-microsoft-com:vml" Requires="v">
                <p:oleObj spid="_x0000_s7263" r:id="rId4" imgW="127000" imgH="152400" progId="Equation.DSMT4">
                  <p:embed/>
                </p:oleObj>
              </mc:Choice>
              <mc:Fallback>
                <p:oleObj r:id="rId4" imgW="127000" imgH="152400" progId="Equation.DSMT4">
                  <p:embed/>
                  <p:pic>
                    <p:nvPicPr>
                      <p:cNvPr id="7170" name="Object 15"/>
                      <p:cNvPicPr/>
                      <p:nvPr/>
                    </p:nvPicPr>
                    <p:blipFill>
                      <a:blip r:embed="rId5"/>
                      <a:stretch>
                        <a:fillRect/>
                      </a:stretch>
                    </p:blipFill>
                    <p:spPr>
                      <a:xfrm>
                        <a:off x="1181504" y="4361061"/>
                        <a:ext cx="298450" cy="366712"/>
                      </a:xfrm>
                      <a:prstGeom prst="rect">
                        <a:avLst/>
                      </a:prstGeom>
                      <a:noFill/>
                      <a:ln w="38100">
                        <a:noFill/>
                        <a:miter/>
                      </a:ln>
                    </p:spPr>
                  </p:pic>
                </p:oleObj>
              </mc:Fallback>
            </mc:AlternateContent>
          </a:graphicData>
        </a:graphic>
      </p:graphicFrame>
      <p:graphicFrame>
        <p:nvGraphicFramePr>
          <p:cNvPr id="7171" name="Object 17"/>
          <p:cNvGraphicFramePr/>
          <p:nvPr>
            <p:extLst>
              <p:ext uri="{D42A27DB-BD31-4B8C-83A1-F6EECF244321}">
                <p14:modId xmlns:p14="http://schemas.microsoft.com/office/powerpoint/2010/main" val="933672276"/>
              </p:ext>
            </p:extLst>
          </p:nvPr>
        </p:nvGraphicFramePr>
        <p:xfrm>
          <a:off x="3971856" y="4875033"/>
          <a:ext cx="298450" cy="366713"/>
        </p:xfrm>
        <a:graphic>
          <a:graphicData uri="http://schemas.openxmlformats.org/presentationml/2006/ole">
            <mc:AlternateContent xmlns:mc="http://schemas.openxmlformats.org/markup-compatibility/2006">
              <mc:Choice xmlns:v="urn:schemas-microsoft-com:vml" Requires="v">
                <p:oleObj spid="_x0000_s7264" r:id="rId6" imgW="127000" imgH="152400" progId="Equation.DSMT4">
                  <p:embed/>
                </p:oleObj>
              </mc:Choice>
              <mc:Fallback>
                <p:oleObj r:id="rId6" imgW="127000" imgH="152400" progId="Equation.DSMT4">
                  <p:embed/>
                  <p:pic>
                    <p:nvPicPr>
                      <p:cNvPr id="7171" name="Object 17"/>
                      <p:cNvPicPr/>
                      <p:nvPr/>
                    </p:nvPicPr>
                    <p:blipFill>
                      <a:blip r:embed="rId5"/>
                      <a:stretch>
                        <a:fillRect/>
                      </a:stretch>
                    </p:blipFill>
                    <p:spPr>
                      <a:xfrm>
                        <a:off x="3971856" y="4875033"/>
                        <a:ext cx="298450" cy="366713"/>
                      </a:xfrm>
                      <a:prstGeom prst="rect">
                        <a:avLst/>
                      </a:prstGeom>
                      <a:noFill/>
                      <a:ln w="38100">
                        <a:noFill/>
                        <a:miter/>
                      </a:ln>
                    </p:spPr>
                  </p:pic>
                </p:oleObj>
              </mc:Fallback>
            </mc:AlternateContent>
          </a:graphicData>
        </a:graphic>
      </p:graphicFrame>
      <p:graphicFrame>
        <p:nvGraphicFramePr>
          <p:cNvPr id="7172" name="Object 18"/>
          <p:cNvGraphicFramePr/>
          <p:nvPr>
            <p:extLst>
              <p:ext uri="{D42A27DB-BD31-4B8C-83A1-F6EECF244321}">
                <p14:modId xmlns:p14="http://schemas.microsoft.com/office/powerpoint/2010/main" val="1043044507"/>
              </p:ext>
            </p:extLst>
          </p:nvPr>
        </p:nvGraphicFramePr>
        <p:xfrm>
          <a:off x="8472080" y="4894229"/>
          <a:ext cx="298450" cy="366713"/>
        </p:xfrm>
        <a:graphic>
          <a:graphicData uri="http://schemas.openxmlformats.org/presentationml/2006/ole">
            <mc:AlternateContent xmlns:mc="http://schemas.openxmlformats.org/markup-compatibility/2006">
              <mc:Choice xmlns:v="urn:schemas-microsoft-com:vml" Requires="v">
                <p:oleObj spid="_x0000_s7265" r:id="rId7" imgW="127000" imgH="152400" progId="Equation.DSMT4">
                  <p:embed/>
                </p:oleObj>
              </mc:Choice>
              <mc:Fallback>
                <p:oleObj r:id="rId7" imgW="127000" imgH="152400" progId="Equation.DSMT4">
                  <p:embed/>
                  <p:pic>
                    <p:nvPicPr>
                      <p:cNvPr id="7172" name="Object 18"/>
                      <p:cNvPicPr/>
                      <p:nvPr/>
                    </p:nvPicPr>
                    <p:blipFill>
                      <a:blip r:embed="rId5"/>
                      <a:stretch>
                        <a:fillRect/>
                      </a:stretch>
                    </p:blipFill>
                    <p:spPr>
                      <a:xfrm>
                        <a:off x="8472080" y="4894229"/>
                        <a:ext cx="298450" cy="366713"/>
                      </a:xfrm>
                      <a:prstGeom prst="rect">
                        <a:avLst/>
                      </a:prstGeom>
                      <a:noFill/>
                      <a:ln w="38100">
                        <a:noFill/>
                        <a:miter/>
                      </a:ln>
                    </p:spPr>
                  </p:pic>
                </p:oleObj>
              </mc:Fallback>
            </mc:AlternateContent>
          </a:graphicData>
        </a:graphic>
      </p:graphicFrame>
    </p:spTree>
    <p:extLst>
      <p:ext uri="{BB962C8B-B14F-4D97-AF65-F5344CB8AC3E}">
        <p14:creationId xmlns:p14="http://schemas.microsoft.com/office/powerpoint/2010/main" val="32196195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6"/>
          <p:cNvSpPr>
            <a:spLocks noGrp="1"/>
          </p:cNvSpPr>
          <p:nvPr>
            <p:ph type="title"/>
          </p:nvPr>
        </p:nvSpPr>
        <p:spPr>
          <a:ln/>
        </p:spPr>
        <p:txBody>
          <a:bodyPr vert="horz" wrap="square" lIns="91440" tIns="45720" rIns="91440" bIns="45720" anchor="b"/>
          <a:lstStyle/>
          <a:p>
            <a:pPr eaLnBrk="1" hangingPunct="1"/>
            <a:r>
              <a:rPr lang="en-US" altLang="zh-CN" dirty="0" smtClean="0">
                <a:latin typeface="Times New Roman" panose="02020603050405020304" pitchFamily="18" charset="0"/>
              </a:rPr>
              <a:t>3.1.4  </a:t>
            </a:r>
            <a:r>
              <a:rPr lang="zh-CN" altLang="en-US" dirty="0">
                <a:latin typeface="Times New Roman" panose="02020603050405020304" pitchFamily="18" charset="0"/>
              </a:rPr>
              <a:t>一阶谓词逻辑知识表示方法</a:t>
            </a:r>
          </a:p>
        </p:txBody>
      </p:sp>
      <p:sp>
        <p:nvSpPr>
          <p:cNvPr id="37892" name="Rectangle 7"/>
          <p:cNvSpPr>
            <a:spLocks noGrp="1"/>
          </p:cNvSpPr>
          <p:nvPr>
            <p:ph idx="1"/>
          </p:nvPr>
        </p:nvSpPr>
        <p:spPr>
          <a:xfrm>
            <a:off x="611253" y="1851660"/>
            <a:ext cx="10942320" cy="1577340"/>
          </a:xfrm>
          <a:gradFill rotWithShape="0">
            <a:gsLst>
              <a:gs pos="0">
                <a:srgbClr val="CCFFFF">
                  <a:alpha val="100000"/>
                </a:srgbClr>
              </a:gs>
              <a:gs pos="100000">
                <a:schemeClr val="bg1">
                  <a:alpha val="100000"/>
                </a:schemeClr>
              </a:gs>
            </a:gsLst>
            <a:path path="rect">
              <a:fillToRect l="100000" t="100000"/>
            </a:path>
            <a:tileRect/>
          </a:gradFill>
          <a:ln>
            <a:solidFill>
              <a:srgbClr val="808080">
                <a:alpha val="100000"/>
              </a:srgbClr>
            </a:solidFill>
            <a:miter/>
          </a:ln>
        </p:spPr>
        <p:txBody>
          <a:bodyPr vert="horz" wrap="square" lIns="91440" tIns="45720" rIns="91440" bIns="45720" anchor="t"/>
          <a:lstStyle/>
          <a:p>
            <a:pPr marL="571500" indent="-571500">
              <a:lnSpc>
                <a:spcPct val="100000"/>
              </a:lnSpc>
              <a:spcBef>
                <a:spcPct val="30000"/>
              </a:spcBef>
            </a:pPr>
            <a:r>
              <a:rPr lang="zh-CN" altLang="en-US" sz="2600" b="1" dirty="0">
                <a:latin typeface="Times New Roman" panose="02020603050405020304" pitchFamily="18" charset="0"/>
              </a:rPr>
              <a:t>谓词公式表示知识的步骤：</a:t>
            </a:r>
          </a:p>
          <a:p>
            <a:pPr marL="967105" lvl="1" indent="-495935">
              <a:lnSpc>
                <a:spcPct val="100000"/>
              </a:lnSpc>
              <a:spcBef>
                <a:spcPts val="0"/>
              </a:spcBef>
              <a:spcAft>
                <a:spcPts val="0"/>
              </a:spcAft>
              <a:buNone/>
            </a:pPr>
            <a:r>
              <a:rPr lang="zh-CN" altLang="en-US" b="1" dirty="0">
                <a:solidFill>
                  <a:schemeClr val="tx1"/>
                </a:solidFill>
                <a:latin typeface="Times New Roman" panose="02020603050405020304" pitchFamily="18" charset="0"/>
              </a:rPr>
              <a:t>（</a:t>
            </a:r>
            <a:r>
              <a:rPr lang="en-US" altLang="zh-CN" b="1" dirty="0">
                <a:solidFill>
                  <a:schemeClr val="tx1"/>
                </a:solidFill>
                <a:latin typeface="Times New Roman" panose="02020603050405020304" pitchFamily="18" charset="0"/>
              </a:rPr>
              <a:t>1</a:t>
            </a:r>
            <a:r>
              <a:rPr lang="zh-CN" altLang="en-US" b="1" dirty="0">
                <a:solidFill>
                  <a:schemeClr val="tx1"/>
                </a:solidFill>
                <a:latin typeface="Times New Roman" panose="02020603050405020304" pitchFamily="18" charset="0"/>
              </a:rPr>
              <a:t>）定义谓词及个体。</a:t>
            </a:r>
          </a:p>
          <a:p>
            <a:pPr marL="967105" lvl="1" indent="-495935">
              <a:lnSpc>
                <a:spcPct val="100000"/>
              </a:lnSpc>
              <a:spcBef>
                <a:spcPts val="0"/>
              </a:spcBef>
              <a:spcAft>
                <a:spcPts val="0"/>
              </a:spcAft>
              <a:buNone/>
            </a:pPr>
            <a:r>
              <a:rPr lang="zh-CN" altLang="en-US" b="1" dirty="0">
                <a:solidFill>
                  <a:schemeClr val="tx1"/>
                </a:solidFill>
                <a:latin typeface="Times New Roman" panose="02020603050405020304" pitchFamily="18" charset="0"/>
              </a:rPr>
              <a:t>（</a:t>
            </a:r>
            <a:r>
              <a:rPr lang="en-US" altLang="zh-CN" b="1" dirty="0">
                <a:solidFill>
                  <a:schemeClr val="tx1"/>
                </a:solidFill>
                <a:latin typeface="Times New Roman" panose="02020603050405020304" pitchFamily="18" charset="0"/>
              </a:rPr>
              <a:t>2</a:t>
            </a:r>
            <a:r>
              <a:rPr lang="zh-CN" altLang="en-US" b="1" dirty="0">
                <a:solidFill>
                  <a:schemeClr val="tx1"/>
                </a:solidFill>
                <a:latin typeface="Times New Roman" panose="02020603050405020304" pitchFamily="18" charset="0"/>
              </a:rPr>
              <a:t>）变元赋值。</a:t>
            </a:r>
          </a:p>
          <a:p>
            <a:pPr marL="967105" lvl="1" indent="-495935">
              <a:lnSpc>
                <a:spcPct val="100000"/>
              </a:lnSpc>
              <a:spcBef>
                <a:spcPts val="0"/>
              </a:spcBef>
              <a:spcAft>
                <a:spcPts val="0"/>
              </a:spcAft>
              <a:buNone/>
            </a:pPr>
            <a:r>
              <a:rPr lang="zh-CN" altLang="en-US" b="1" dirty="0">
                <a:solidFill>
                  <a:schemeClr val="tx1"/>
                </a:solidFill>
                <a:latin typeface="Times New Roman" panose="02020603050405020304" pitchFamily="18" charset="0"/>
              </a:rPr>
              <a:t>（</a:t>
            </a:r>
            <a:r>
              <a:rPr lang="en-US" altLang="zh-CN" b="1" dirty="0">
                <a:solidFill>
                  <a:schemeClr val="tx1"/>
                </a:solidFill>
                <a:latin typeface="Times New Roman" panose="02020603050405020304" pitchFamily="18" charset="0"/>
              </a:rPr>
              <a:t>3</a:t>
            </a:r>
            <a:r>
              <a:rPr lang="zh-CN" altLang="en-US" b="1" dirty="0">
                <a:solidFill>
                  <a:schemeClr val="tx1"/>
                </a:solidFill>
                <a:latin typeface="Times New Roman" panose="02020603050405020304" pitchFamily="18" charset="0"/>
              </a:rPr>
              <a:t>）用连接词连接各个谓词，形成谓词公式</a:t>
            </a:r>
            <a:r>
              <a:rPr lang="zh-CN" altLang="en-US" sz="2800" b="1" dirty="0">
                <a:solidFill>
                  <a:schemeClr val="tx1"/>
                </a:solidFill>
                <a:latin typeface="Times New Roman" panose="02020603050405020304" pitchFamily="18" charset="0"/>
              </a:rPr>
              <a:t>。</a:t>
            </a:r>
          </a:p>
        </p:txBody>
      </p:sp>
      <p:sp>
        <p:nvSpPr>
          <p:cNvPr id="37890"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ea typeface="MS PGothic" panose="020B0600070205080204" pitchFamily="34" charset="-128"/>
              </a:rPr>
              <a:t>17</a:t>
            </a:fld>
            <a:endParaRPr lang="ja-JP" altLang="en-US" dirty="0">
              <a:solidFill>
                <a:srgbClr val="A50021"/>
              </a:solidFill>
              <a:ea typeface="MS PGothic" panose="020B0600070205080204" pitchFamily="34" charset="-128"/>
            </a:endParaRPr>
          </a:p>
        </p:txBody>
      </p:sp>
      <p:sp>
        <p:nvSpPr>
          <p:cNvPr id="37893" name="Rectangle 8"/>
          <p:cNvSpPr/>
          <p:nvPr/>
        </p:nvSpPr>
        <p:spPr>
          <a:xfrm>
            <a:off x="619760" y="3467101"/>
            <a:ext cx="10942320" cy="2803525"/>
          </a:xfrm>
          <a:prstGeom prst="rect">
            <a:avLst/>
          </a:prstGeom>
          <a:solidFill>
            <a:srgbClr val="FFFFFF"/>
          </a:solidFill>
          <a:ln w="9525" cap="flat" cmpd="sng">
            <a:solidFill>
              <a:srgbClr val="808080"/>
            </a:solidFill>
            <a:prstDash val="solid"/>
            <a:miter/>
            <a:headEnd type="none" w="med" len="med"/>
            <a:tailEnd type="none" w="med" len="med"/>
          </a:ln>
        </p:spPr>
        <p:txBody>
          <a:bodyPr wrap="square">
            <a:spAutoFit/>
          </a:bodyPr>
          <a:lstStyle/>
          <a:p>
            <a:pPr>
              <a:lnSpc>
                <a:spcPct val="120000"/>
              </a:lnSpc>
              <a:buClr>
                <a:schemeClr val="accent2"/>
              </a:buClr>
              <a:buFont typeface="Wingdings" panose="05000000000000000000" pitchFamily="2" charset="2"/>
              <a:buChar char="§"/>
            </a:pPr>
            <a:r>
              <a:rPr lang="en-US" altLang="zh-CN" sz="2400" b="1" dirty="0">
                <a:latin typeface="Times New Roman" panose="02020603050405020304" pitchFamily="18" charset="0"/>
                <a:cs typeface="Times New Roman" panose="02020603050405020304" pitchFamily="18" charset="0"/>
              </a:rPr>
              <a:t> </a:t>
            </a:r>
            <a:r>
              <a:rPr lang="zh-CN" altLang="en-US" sz="2400" b="1" dirty="0">
                <a:latin typeface="Times New Roman" panose="02020603050405020304" pitchFamily="18" charset="0"/>
              </a:rPr>
              <a:t>例</a:t>
            </a:r>
            <a:r>
              <a:rPr lang="zh-CN" altLang="en-US" sz="2400" b="1" dirty="0">
                <a:latin typeface="Times New Roman" panose="02020603050405020304" pitchFamily="18" charset="0"/>
                <a:cs typeface="Times New Roman" panose="02020603050405020304" pitchFamily="18" charset="0"/>
              </a:rPr>
              <a:t>如： </a:t>
            </a:r>
            <a:r>
              <a:rPr lang="zh-CN" altLang="en-US" sz="2400" b="1" dirty="0">
                <a:latin typeface="Times New Roman" panose="02020603050405020304" pitchFamily="18" charset="0"/>
              </a:rPr>
              <a:t>用一阶谓词逻辑表示下列关系数据库。</a:t>
            </a:r>
            <a:endParaRPr lang="zh-CN" altLang="en-US" sz="2400" b="1" dirty="0">
              <a:latin typeface="Times New Roman" panose="02020603050405020304" pitchFamily="18" charset="0"/>
              <a:cs typeface="Times New Roman" panose="02020603050405020304" pitchFamily="18" charset="0"/>
            </a:endParaRPr>
          </a:p>
          <a:p>
            <a:pPr lvl="2" eaLnBrk="1" hangingPunct="1">
              <a:lnSpc>
                <a:spcPct val="120000"/>
              </a:lnSpc>
              <a:spcBef>
                <a:spcPct val="20000"/>
              </a:spcBef>
              <a:buClr>
                <a:schemeClr val="accent2"/>
              </a:buClr>
              <a:buFont typeface="Wingdings" panose="05000000000000000000" pitchFamily="2" charset="2"/>
              <a:buNone/>
            </a:pPr>
            <a:r>
              <a:rPr lang="zh-CN" altLang="en-US" sz="2400" b="1" dirty="0">
                <a:latin typeface="Times New Roman" panose="02020603050405020304" pitchFamily="18" charset="0"/>
              </a:rPr>
              <a:t>住户</a:t>
            </a:r>
            <a:r>
              <a:rPr lang="zh-CN" altLang="en-US" sz="2400" b="1" dirty="0">
                <a:latin typeface="Times New Roman" panose="02020603050405020304" pitchFamily="18" charset="0"/>
                <a:cs typeface="Times New Roman" panose="02020603050405020304" pitchFamily="18" charset="0"/>
              </a:rPr>
              <a:t>              </a:t>
            </a:r>
            <a:r>
              <a:rPr lang="zh-CN" altLang="en-US" sz="2400" b="1" dirty="0">
                <a:latin typeface="Times New Roman" panose="02020603050405020304" pitchFamily="18" charset="0"/>
              </a:rPr>
              <a:t>房间</a:t>
            </a:r>
            <a:r>
              <a:rPr lang="zh-CN" altLang="en-US" sz="2400" b="1" dirty="0">
                <a:latin typeface="Times New Roman" panose="02020603050405020304" pitchFamily="18" charset="0"/>
                <a:cs typeface="Times New Roman" panose="02020603050405020304" pitchFamily="18" charset="0"/>
              </a:rPr>
              <a:t>               </a:t>
            </a:r>
            <a:r>
              <a:rPr lang="zh-CN" altLang="en-US" sz="2400" b="1" dirty="0">
                <a:latin typeface="Times New Roman" panose="02020603050405020304" pitchFamily="18" charset="0"/>
              </a:rPr>
              <a:t>电话号码</a:t>
            </a:r>
            <a:r>
              <a:rPr lang="zh-CN" altLang="en-US" sz="2400" b="1" dirty="0">
                <a:latin typeface="Times New Roman" panose="02020603050405020304" pitchFamily="18" charset="0"/>
                <a:cs typeface="Times New Roman" panose="02020603050405020304" pitchFamily="18" charset="0"/>
              </a:rPr>
              <a:t>         </a:t>
            </a:r>
            <a:r>
              <a:rPr lang="zh-CN" altLang="en-US" sz="2400" b="1" dirty="0">
                <a:latin typeface="Times New Roman" panose="02020603050405020304" pitchFamily="18" charset="0"/>
              </a:rPr>
              <a:t>房间</a:t>
            </a:r>
            <a:endParaRPr lang="zh-CN" altLang="en-US" sz="2400" b="1" dirty="0">
              <a:latin typeface="Times New Roman" panose="02020603050405020304" pitchFamily="18" charset="0"/>
              <a:cs typeface="Times New Roman" panose="02020603050405020304" pitchFamily="18" charset="0"/>
            </a:endParaRPr>
          </a:p>
          <a:p>
            <a:pPr lvl="2" eaLnBrk="1" hangingPunct="1">
              <a:lnSpc>
                <a:spcPct val="120000"/>
              </a:lnSpc>
              <a:buClr>
                <a:schemeClr val="accent2"/>
              </a:buClr>
              <a:buFont typeface="Wingdings" panose="05000000000000000000" pitchFamily="2" charset="2"/>
              <a:buNone/>
            </a:pPr>
            <a:r>
              <a:rPr lang="en-US" altLang="zh-CN" sz="2400" b="1" dirty="0">
                <a:solidFill>
                  <a:srgbClr val="0000FF"/>
                </a:solidFill>
                <a:latin typeface="Times New Roman" panose="02020603050405020304" pitchFamily="18" charset="0"/>
                <a:cs typeface="Times New Roman" panose="02020603050405020304" pitchFamily="18" charset="0"/>
              </a:rPr>
              <a:t>Zhang            201                    491                 201</a:t>
            </a:r>
          </a:p>
          <a:p>
            <a:pPr lvl="2" eaLnBrk="1" hangingPunct="1">
              <a:lnSpc>
                <a:spcPct val="120000"/>
              </a:lnSpc>
              <a:buClr>
                <a:schemeClr val="accent2"/>
              </a:buClr>
              <a:buFont typeface="Wingdings" panose="05000000000000000000" pitchFamily="2" charset="2"/>
              <a:buNone/>
            </a:pPr>
            <a:r>
              <a:rPr lang="en-US" altLang="zh-CN" sz="2400" b="1" dirty="0">
                <a:solidFill>
                  <a:srgbClr val="0000FF"/>
                </a:solidFill>
                <a:latin typeface="Times New Roman" panose="02020603050405020304" pitchFamily="18" charset="0"/>
                <a:cs typeface="Times New Roman" panose="02020603050405020304" pitchFamily="18" charset="0"/>
              </a:rPr>
              <a:t>Li                   201                    492                 201</a:t>
            </a:r>
          </a:p>
          <a:p>
            <a:pPr lvl="2" eaLnBrk="1" hangingPunct="1">
              <a:lnSpc>
                <a:spcPct val="120000"/>
              </a:lnSpc>
              <a:buClr>
                <a:schemeClr val="accent2"/>
              </a:buClr>
              <a:buFont typeface="Wingdings" panose="05000000000000000000" pitchFamily="2" charset="2"/>
              <a:buNone/>
            </a:pPr>
            <a:r>
              <a:rPr lang="en-US" altLang="zh-CN" sz="2400" b="1" dirty="0">
                <a:solidFill>
                  <a:srgbClr val="0000FF"/>
                </a:solidFill>
                <a:latin typeface="Times New Roman" panose="02020603050405020304" pitchFamily="18" charset="0"/>
                <a:cs typeface="Times New Roman" panose="02020603050405020304" pitchFamily="18" charset="0"/>
              </a:rPr>
              <a:t>Wang             202                    451                 202</a:t>
            </a:r>
          </a:p>
          <a:p>
            <a:pPr lvl="2" eaLnBrk="1" hangingPunct="1">
              <a:lnSpc>
                <a:spcPct val="120000"/>
              </a:lnSpc>
              <a:buClr>
                <a:schemeClr val="accent2"/>
              </a:buClr>
              <a:buFont typeface="Wingdings" panose="05000000000000000000" pitchFamily="2" charset="2"/>
              <a:buNone/>
            </a:pPr>
            <a:r>
              <a:rPr lang="en-US" altLang="zh-CN" sz="2400" b="1" dirty="0">
                <a:solidFill>
                  <a:srgbClr val="0000FF"/>
                </a:solidFill>
                <a:latin typeface="Times New Roman" panose="02020603050405020304" pitchFamily="18" charset="0"/>
                <a:cs typeface="Times New Roman" panose="02020603050405020304" pitchFamily="18" charset="0"/>
              </a:rPr>
              <a:t>Zhao              203                    451                 203</a:t>
            </a:r>
            <a:endParaRPr lang="en-US" altLang="zh-CN" sz="2400" b="1" dirty="0">
              <a:solidFill>
                <a:srgbClr val="0000FF"/>
              </a:solidFill>
              <a:latin typeface="Times New Roman" panose="02020603050405020304" pitchFamily="18" charset="0"/>
              <a:ea typeface="Times New Roman" panose="02020603050405020304" pitchFamily="18" charset="0"/>
            </a:endParaRPr>
          </a:p>
        </p:txBody>
      </p:sp>
      <p:sp>
        <p:nvSpPr>
          <p:cNvPr id="37894" name="Line 9"/>
          <p:cNvSpPr/>
          <p:nvPr/>
        </p:nvSpPr>
        <p:spPr>
          <a:xfrm>
            <a:off x="4622800" y="4378960"/>
            <a:ext cx="0" cy="1944688"/>
          </a:xfrm>
          <a:prstGeom prst="line">
            <a:avLst/>
          </a:prstGeom>
          <a:ln w="25400" cap="flat" cmpd="sng">
            <a:solidFill>
              <a:schemeClr val="accent2"/>
            </a:solidFill>
            <a:prstDash val="dash"/>
            <a:headEnd type="none" w="med" len="med"/>
            <a:tailEnd type="none" w="med" len="med"/>
          </a:ln>
        </p:spPr>
      </p:sp>
      <p:sp>
        <p:nvSpPr>
          <p:cNvPr id="28682" name="AutoShape 10"/>
          <p:cNvSpPr/>
          <p:nvPr/>
        </p:nvSpPr>
        <p:spPr>
          <a:xfrm>
            <a:off x="1785304" y="4868864"/>
            <a:ext cx="2744787" cy="885825"/>
          </a:xfrm>
          <a:prstGeom prst="cloudCallout">
            <a:avLst>
              <a:gd name="adj1" fmla="val -9514"/>
              <a:gd name="adj2" fmla="val -96597"/>
            </a:avLst>
          </a:prstGeom>
          <a:solidFill>
            <a:srgbClr val="CCFFFF"/>
          </a:solidFill>
          <a:ln w="9525" cap="flat" cmpd="sng">
            <a:solidFill>
              <a:schemeClr val="tx1"/>
            </a:solidFill>
            <a:prstDash val="solid"/>
            <a:headEnd type="none" w="med" len="med"/>
            <a:tailEnd type="none" w="med" len="med"/>
          </a:ln>
        </p:spPr>
        <p:txBody>
          <a:bodyPr/>
          <a:lstStyle/>
          <a:p>
            <a:pPr algn="ctr"/>
            <a:r>
              <a:rPr lang="en-US" altLang="zh-CN" sz="2400" b="1" i="1" dirty="0">
                <a:latin typeface="Times New Roman" panose="02020603050405020304" pitchFamily="18" charset="0"/>
              </a:rPr>
              <a:t>Occupant</a:t>
            </a:r>
          </a:p>
        </p:txBody>
      </p:sp>
      <p:sp>
        <p:nvSpPr>
          <p:cNvPr id="28683" name="AutoShape 11"/>
          <p:cNvSpPr/>
          <p:nvPr/>
        </p:nvSpPr>
        <p:spPr>
          <a:xfrm>
            <a:off x="5692141" y="4799968"/>
            <a:ext cx="2933700" cy="885825"/>
          </a:xfrm>
          <a:prstGeom prst="cloudCallout">
            <a:avLst>
              <a:gd name="adj1" fmla="val -20509"/>
              <a:gd name="adj2" fmla="val -84944"/>
            </a:avLst>
          </a:prstGeom>
          <a:solidFill>
            <a:srgbClr val="CCFFFF"/>
          </a:solidFill>
          <a:ln w="9525" cap="flat" cmpd="sng">
            <a:solidFill>
              <a:schemeClr val="tx1"/>
            </a:solidFill>
            <a:prstDash val="solid"/>
            <a:headEnd type="none" w="med" len="med"/>
            <a:tailEnd type="none" w="med" len="med"/>
          </a:ln>
        </p:spPr>
        <p:txBody>
          <a:bodyPr/>
          <a:lstStyle/>
          <a:p>
            <a:pPr algn="ctr"/>
            <a:r>
              <a:rPr lang="en-US" altLang="zh-CN" sz="2400" b="1" i="1" dirty="0">
                <a:latin typeface="Times New Roman" panose="02020603050405020304" pitchFamily="18" charset="0"/>
              </a:rPr>
              <a:t>Telephone</a:t>
            </a:r>
          </a:p>
        </p:txBody>
      </p:sp>
    </p:spTree>
    <p:extLst>
      <p:ext uri="{BB962C8B-B14F-4D97-AF65-F5344CB8AC3E}">
        <p14:creationId xmlns:p14="http://schemas.microsoft.com/office/powerpoint/2010/main" val="9757609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grpId="0" nodeType="clickEffect">
                                  <p:stCondLst>
                                    <p:cond delay="0"/>
                                  </p:stCondLst>
                                  <p:childTnLst>
                                    <p:set>
                                      <p:cBhvr>
                                        <p:cTn id="6" dur="1" fill="hold">
                                          <p:stCondLst>
                                            <p:cond delay="0"/>
                                          </p:stCondLst>
                                        </p:cTn>
                                        <p:tgtEl>
                                          <p:spTgt spid="28682"/>
                                        </p:tgtEl>
                                        <p:attrNameLst>
                                          <p:attrName>style.visibility</p:attrName>
                                        </p:attrNameLst>
                                      </p:cBhvr>
                                      <p:to>
                                        <p:strVal val="visible"/>
                                      </p:to>
                                    </p:set>
                                    <p:anim calcmode="lin" valueType="num">
                                      <p:cBhvr>
                                        <p:cTn id="7" dur="500" fill="hold"/>
                                        <p:tgtEl>
                                          <p:spTgt spid="28682"/>
                                        </p:tgtEl>
                                        <p:attrNameLst>
                                          <p:attrName>ppt_x</p:attrName>
                                        </p:attrNameLst>
                                      </p:cBhvr>
                                      <p:tavLst>
                                        <p:tav tm="0">
                                          <p:val>
                                            <p:strVal val="#ppt_x"/>
                                          </p:val>
                                        </p:tav>
                                        <p:tav tm="100000">
                                          <p:val>
                                            <p:strVal val="#ppt_x"/>
                                          </p:val>
                                        </p:tav>
                                      </p:tavLst>
                                    </p:anim>
                                    <p:anim calcmode="lin" valueType="num">
                                      <p:cBhvr>
                                        <p:cTn id="8" dur="500" fill="hold"/>
                                        <p:tgtEl>
                                          <p:spTgt spid="28682"/>
                                        </p:tgtEl>
                                        <p:attrNameLst>
                                          <p:attrName>ppt_y</p:attrName>
                                        </p:attrNameLst>
                                      </p:cBhvr>
                                      <p:tavLst>
                                        <p:tav tm="0">
                                          <p:val>
                                            <p:strVal val="#ppt_y-#ppt_h/2"/>
                                          </p:val>
                                        </p:tav>
                                        <p:tav tm="100000">
                                          <p:val>
                                            <p:strVal val="#ppt_y"/>
                                          </p:val>
                                        </p:tav>
                                      </p:tavLst>
                                    </p:anim>
                                    <p:anim calcmode="lin" valueType="num">
                                      <p:cBhvr>
                                        <p:cTn id="9" dur="500" fill="hold"/>
                                        <p:tgtEl>
                                          <p:spTgt spid="28682"/>
                                        </p:tgtEl>
                                        <p:attrNameLst>
                                          <p:attrName>ppt_w</p:attrName>
                                        </p:attrNameLst>
                                      </p:cBhvr>
                                      <p:tavLst>
                                        <p:tav tm="0">
                                          <p:val>
                                            <p:strVal val="#ppt_w"/>
                                          </p:val>
                                        </p:tav>
                                        <p:tav tm="100000">
                                          <p:val>
                                            <p:strVal val="#ppt_w"/>
                                          </p:val>
                                        </p:tav>
                                      </p:tavLst>
                                    </p:anim>
                                    <p:anim calcmode="lin" valueType="num">
                                      <p:cBhvr>
                                        <p:cTn id="10" dur="500" fill="hold"/>
                                        <p:tgtEl>
                                          <p:spTgt spid="28682"/>
                                        </p:tgtEl>
                                        <p:attrNameLst>
                                          <p:attrName>ppt_h</p:attrName>
                                        </p:attrNameLst>
                                      </p:cBhvr>
                                      <p:tavLst>
                                        <p:tav tm="0">
                                          <p:val>
                                            <p:fltVal val="0"/>
                                          </p:val>
                                        </p:tav>
                                        <p:tav tm="100000">
                                          <p:val>
                                            <p:strVal val="#ppt_h"/>
                                          </p:val>
                                        </p:tav>
                                      </p:tavLst>
                                    </p:anim>
                                  </p:childTnLst>
                                  <p:subTnLst>
                                    <p:set>
                                      <p:cBhvr override="childStyle">
                                        <p:cTn dur="1" fill="hold" display="0" masterRel="nextClick" afterEffect="1"/>
                                        <p:tgtEl>
                                          <p:spTgt spid="28682"/>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7" presetClass="entr" presetSubtype="1" fill="hold" grpId="0" nodeType="clickEffect">
                                  <p:stCondLst>
                                    <p:cond delay="0"/>
                                  </p:stCondLst>
                                  <p:childTnLst>
                                    <p:set>
                                      <p:cBhvr>
                                        <p:cTn id="14" dur="1" fill="hold">
                                          <p:stCondLst>
                                            <p:cond delay="0"/>
                                          </p:stCondLst>
                                        </p:cTn>
                                        <p:tgtEl>
                                          <p:spTgt spid="28683"/>
                                        </p:tgtEl>
                                        <p:attrNameLst>
                                          <p:attrName>style.visibility</p:attrName>
                                        </p:attrNameLst>
                                      </p:cBhvr>
                                      <p:to>
                                        <p:strVal val="visible"/>
                                      </p:to>
                                    </p:set>
                                    <p:anim calcmode="lin" valueType="num">
                                      <p:cBhvr>
                                        <p:cTn id="15" dur="500" fill="hold"/>
                                        <p:tgtEl>
                                          <p:spTgt spid="28683"/>
                                        </p:tgtEl>
                                        <p:attrNameLst>
                                          <p:attrName>ppt_x</p:attrName>
                                        </p:attrNameLst>
                                      </p:cBhvr>
                                      <p:tavLst>
                                        <p:tav tm="0">
                                          <p:val>
                                            <p:strVal val="#ppt_x"/>
                                          </p:val>
                                        </p:tav>
                                        <p:tav tm="100000">
                                          <p:val>
                                            <p:strVal val="#ppt_x"/>
                                          </p:val>
                                        </p:tav>
                                      </p:tavLst>
                                    </p:anim>
                                    <p:anim calcmode="lin" valueType="num">
                                      <p:cBhvr>
                                        <p:cTn id="16" dur="500" fill="hold"/>
                                        <p:tgtEl>
                                          <p:spTgt spid="28683"/>
                                        </p:tgtEl>
                                        <p:attrNameLst>
                                          <p:attrName>ppt_y</p:attrName>
                                        </p:attrNameLst>
                                      </p:cBhvr>
                                      <p:tavLst>
                                        <p:tav tm="0">
                                          <p:val>
                                            <p:strVal val="#ppt_y-#ppt_h/2"/>
                                          </p:val>
                                        </p:tav>
                                        <p:tav tm="100000">
                                          <p:val>
                                            <p:strVal val="#ppt_y"/>
                                          </p:val>
                                        </p:tav>
                                      </p:tavLst>
                                    </p:anim>
                                    <p:anim calcmode="lin" valueType="num">
                                      <p:cBhvr>
                                        <p:cTn id="17" dur="500" fill="hold"/>
                                        <p:tgtEl>
                                          <p:spTgt spid="28683"/>
                                        </p:tgtEl>
                                        <p:attrNameLst>
                                          <p:attrName>ppt_w</p:attrName>
                                        </p:attrNameLst>
                                      </p:cBhvr>
                                      <p:tavLst>
                                        <p:tav tm="0">
                                          <p:val>
                                            <p:strVal val="#ppt_w"/>
                                          </p:val>
                                        </p:tav>
                                        <p:tav tm="100000">
                                          <p:val>
                                            <p:strVal val="#ppt_w"/>
                                          </p:val>
                                        </p:tav>
                                      </p:tavLst>
                                    </p:anim>
                                    <p:anim calcmode="lin" valueType="num">
                                      <p:cBhvr>
                                        <p:cTn id="18" dur="500" fill="hold"/>
                                        <p:tgtEl>
                                          <p:spTgt spid="28683"/>
                                        </p:tgtEl>
                                        <p:attrNameLst>
                                          <p:attrName>ppt_h</p:attrName>
                                        </p:attrNameLst>
                                      </p:cBhvr>
                                      <p:tavLst>
                                        <p:tav tm="0">
                                          <p:val>
                                            <p:fltVal val="0"/>
                                          </p:val>
                                        </p:tav>
                                        <p:tav tm="100000">
                                          <p:val>
                                            <p:strVal val="#ppt_h"/>
                                          </p:val>
                                        </p:tav>
                                      </p:tavLst>
                                    </p:anim>
                                  </p:childTnLst>
                                  <p:subTnLst>
                                    <p:set>
                                      <p:cBhvr override="childStyle">
                                        <p:cTn dur="1" fill="hold" display="0" masterRel="nextClick" afterEffect="1"/>
                                        <p:tgtEl>
                                          <p:spTgt spid="28683"/>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82" grpId="0" animBg="1"/>
      <p:bldP spid="28683"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7" name="Rectangle 7"/>
          <p:cNvSpPr>
            <a:spLocks noGrp="1"/>
          </p:cNvSpPr>
          <p:nvPr>
            <p:ph idx="1"/>
          </p:nvPr>
        </p:nvSpPr>
        <p:spPr>
          <a:xfrm>
            <a:off x="655320" y="1844824"/>
            <a:ext cx="10942320" cy="5400675"/>
          </a:xfrm>
          <a:ln/>
        </p:spPr>
        <p:txBody>
          <a:bodyPr vert="horz" wrap="square" lIns="91440" tIns="45720" rIns="91440" bIns="45720" anchor="t"/>
          <a:lstStyle/>
          <a:p>
            <a:pPr algn="just" eaLnBrk="1" hangingPunct="1">
              <a:lnSpc>
                <a:spcPct val="110000"/>
              </a:lnSpc>
              <a:spcBef>
                <a:spcPct val="30000"/>
              </a:spcBef>
              <a:buFont typeface="Wingdings" panose="05000000000000000000" pitchFamily="2" charset="2"/>
              <a:buChar char="§"/>
            </a:pPr>
            <a:r>
              <a:rPr lang="zh-CN" altLang="en-US" sz="2900" b="1" dirty="0">
                <a:solidFill>
                  <a:srgbClr val="0000FF"/>
                </a:solidFill>
                <a:latin typeface="Times New Roman" panose="02020603050405020304" pitchFamily="18" charset="0"/>
              </a:rPr>
              <a:t>用一阶谓词表示：</a:t>
            </a:r>
            <a:endParaRPr lang="zh-CN" altLang="en-US" sz="2900" b="1" dirty="0">
              <a:solidFill>
                <a:srgbClr val="0000FF"/>
              </a:solidFill>
              <a:latin typeface="Times New Roman" panose="02020603050405020304" pitchFamily="18" charset="0"/>
              <a:cs typeface="Times New Roman" panose="02020603050405020304" pitchFamily="18" charset="0"/>
            </a:endParaRPr>
          </a:p>
          <a:p>
            <a:pPr algn="just" eaLnBrk="1" hangingPunct="1">
              <a:lnSpc>
                <a:spcPct val="110000"/>
              </a:lnSpc>
              <a:spcBef>
                <a:spcPct val="30000"/>
              </a:spcBef>
              <a:buNone/>
            </a:pPr>
            <a:r>
              <a:rPr lang="zh-CN" altLang="en-US" dirty="0">
                <a:latin typeface="Times New Roman" panose="02020603050405020304" pitchFamily="18" charset="0"/>
                <a:cs typeface="Times New Roman" panose="02020603050405020304" pitchFamily="18" charset="0"/>
              </a:rPr>
              <a:t>        </a:t>
            </a:r>
            <a:r>
              <a:rPr lang="en-US" altLang="zh-CN" i="1" dirty="0">
                <a:latin typeface="Times New Roman" panose="02020603050405020304" pitchFamily="18" charset="0"/>
                <a:cs typeface="Times New Roman" panose="02020603050405020304" pitchFamily="18" charset="0"/>
              </a:rPr>
              <a:t>Occupant</a:t>
            </a:r>
            <a:r>
              <a:rPr lang="zh-CN" altLang="en-US" dirty="0">
                <a:latin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Zhang </a:t>
            </a:r>
            <a:r>
              <a:rPr lang="zh-CN" altLang="en-US" dirty="0">
                <a:latin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201</a:t>
            </a:r>
            <a:r>
              <a:rPr lang="zh-CN" altLang="en-US" dirty="0">
                <a:latin typeface="Times New Roman" panose="02020603050405020304" pitchFamily="18" charset="0"/>
              </a:rPr>
              <a:t>）</a:t>
            </a:r>
          </a:p>
          <a:p>
            <a:pPr algn="just" eaLnBrk="1" hangingPunct="1">
              <a:lnSpc>
                <a:spcPct val="110000"/>
              </a:lnSpc>
              <a:spcBef>
                <a:spcPct val="30000"/>
              </a:spcBef>
              <a:buNone/>
            </a:pPr>
            <a:r>
              <a:rPr lang="zh-CN" altLang="en-US" dirty="0">
                <a:latin typeface="Times New Roman" panose="02020603050405020304" pitchFamily="18" charset="0"/>
                <a:cs typeface="Times New Roman" panose="02020603050405020304" pitchFamily="18" charset="0"/>
              </a:rPr>
              <a:t>        </a:t>
            </a:r>
            <a:r>
              <a:rPr lang="en-US" altLang="zh-CN" i="1" dirty="0">
                <a:latin typeface="Times New Roman" panose="02020603050405020304" pitchFamily="18" charset="0"/>
                <a:cs typeface="Times New Roman" panose="02020603050405020304" pitchFamily="18" charset="0"/>
              </a:rPr>
              <a:t>Occupant</a:t>
            </a:r>
            <a:r>
              <a:rPr lang="zh-CN" altLang="en-US" dirty="0">
                <a:latin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Li</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201</a:t>
            </a:r>
            <a:r>
              <a:rPr lang="zh-CN" altLang="en-US" dirty="0">
                <a:latin typeface="Times New Roman" panose="02020603050405020304" pitchFamily="18" charset="0"/>
              </a:rPr>
              <a:t>）</a:t>
            </a:r>
          </a:p>
          <a:p>
            <a:pPr algn="just" eaLnBrk="1" hangingPunct="1">
              <a:lnSpc>
                <a:spcPct val="110000"/>
              </a:lnSpc>
              <a:spcBef>
                <a:spcPct val="30000"/>
              </a:spcBef>
              <a:buNone/>
            </a:pPr>
            <a:r>
              <a:rPr lang="zh-CN" altLang="en-US" dirty="0">
                <a:latin typeface="Times New Roman" panose="02020603050405020304" pitchFamily="18" charset="0"/>
              </a:rPr>
              <a:t>        </a:t>
            </a:r>
            <a:r>
              <a:rPr lang="en-US" altLang="zh-CN" i="1" dirty="0">
                <a:latin typeface="Times New Roman" panose="02020603050405020304" pitchFamily="18" charset="0"/>
                <a:cs typeface="Times New Roman" panose="02020603050405020304" pitchFamily="18" charset="0"/>
              </a:rPr>
              <a:t>Occupant</a:t>
            </a:r>
            <a:r>
              <a:rPr lang="zh-CN" altLang="en-US" dirty="0">
                <a:latin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Wang</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202</a:t>
            </a:r>
            <a:r>
              <a:rPr lang="zh-CN" altLang="en-US" dirty="0">
                <a:latin typeface="Times New Roman" panose="02020603050405020304" pitchFamily="18" charset="0"/>
              </a:rPr>
              <a:t>）</a:t>
            </a:r>
          </a:p>
          <a:p>
            <a:pPr algn="just" eaLnBrk="1" hangingPunct="1">
              <a:lnSpc>
                <a:spcPct val="110000"/>
              </a:lnSpc>
              <a:spcBef>
                <a:spcPct val="30000"/>
              </a:spcBef>
              <a:buNone/>
            </a:pPr>
            <a:r>
              <a:rPr lang="zh-CN" altLang="en-US" dirty="0">
                <a:latin typeface="Times New Roman" panose="02020603050405020304" pitchFamily="18" charset="0"/>
                <a:cs typeface="Times New Roman" panose="02020603050405020304" pitchFamily="18" charset="0"/>
              </a:rPr>
              <a:t>        </a:t>
            </a:r>
            <a:r>
              <a:rPr lang="en-US" altLang="zh-CN" i="1" dirty="0">
                <a:latin typeface="Times New Roman" panose="02020603050405020304" pitchFamily="18" charset="0"/>
                <a:cs typeface="Times New Roman" panose="02020603050405020304" pitchFamily="18" charset="0"/>
              </a:rPr>
              <a:t>Occupant</a:t>
            </a:r>
            <a:r>
              <a:rPr lang="zh-CN" altLang="en-US" dirty="0">
                <a:latin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Zhao</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203</a:t>
            </a:r>
            <a:r>
              <a:rPr lang="zh-CN" altLang="en-US" dirty="0">
                <a:latin typeface="Times New Roman" panose="02020603050405020304" pitchFamily="18" charset="0"/>
              </a:rPr>
              <a:t>）</a:t>
            </a:r>
            <a:endParaRPr lang="zh-CN" altLang="en-US" dirty="0">
              <a:latin typeface="Times New Roman" panose="02020603050405020304" pitchFamily="18" charset="0"/>
              <a:cs typeface="Times New Roman" panose="02020603050405020304" pitchFamily="18" charset="0"/>
            </a:endParaRPr>
          </a:p>
          <a:p>
            <a:pPr algn="just" eaLnBrk="1" hangingPunct="1">
              <a:lnSpc>
                <a:spcPct val="110000"/>
              </a:lnSpc>
              <a:spcBef>
                <a:spcPct val="30000"/>
              </a:spcBef>
              <a:buNone/>
            </a:pPr>
            <a:r>
              <a:rPr lang="zh-CN" altLang="en-US" dirty="0">
                <a:latin typeface="Times New Roman" panose="02020603050405020304" pitchFamily="18" charset="0"/>
                <a:cs typeface="Times New Roman" panose="02020603050405020304" pitchFamily="18" charset="0"/>
              </a:rPr>
              <a:t>        </a:t>
            </a:r>
            <a:r>
              <a:rPr lang="en-US" altLang="zh-CN" i="1" dirty="0">
                <a:latin typeface="Times New Roman" panose="02020603050405020304" pitchFamily="18" charset="0"/>
                <a:cs typeface="Times New Roman" panose="02020603050405020304" pitchFamily="18" charset="0"/>
              </a:rPr>
              <a:t>Telephone</a:t>
            </a:r>
            <a:r>
              <a:rPr lang="zh-CN" altLang="en-US" dirty="0">
                <a:latin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491</a:t>
            </a:r>
            <a:r>
              <a:rPr lang="zh-CN" altLang="en-US" dirty="0">
                <a:latin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201</a:t>
            </a:r>
            <a:r>
              <a:rPr lang="zh-CN" altLang="en-US" dirty="0">
                <a:latin typeface="Times New Roman" panose="02020603050405020304" pitchFamily="18" charset="0"/>
              </a:rPr>
              <a:t>）</a:t>
            </a:r>
          </a:p>
          <a:p>
            <a:pPr algn="just" eaLnBrk="1" hangingPunct="1">
              <a:lnSpc>
                <a:spcPct val="110000"/>
              </a:lnSpc>
              <a:spcBef>
                <a:spcPct val="30000"/>
              </a:spcBef>
              <a:buNone/>
            </a:pPr>
            <a:r>
              <a:rPr lang="zh-CN" altLang="en-US" dirty="0">
                <a:latin typeface="Times New Roman" panose="02020603050405020304" pitchFamily="18" charset="0"/>
              </a:rPr>
              <a:t>        </a:t>
            </a:r>
            <a:r>
              <a:rPr lang="en-US" altLang="zh-CN" i="1" dirty="0">
                <a:latin typeface="Times New Roman" panose="02020603050405020304" pitchFamily="18" charset="0"/>
                <a:cs typeface="Times New Roman" panose="02020603050405020304" pitchFamily="18" charset="0"/>
              </a:rPr>
              <a:t>Telephone</a:t>
            </a:r>
            <a:r>
              <a:rPr lang="zh-CN" altLang="en-US" dirty="0">
                <a:latin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492</a:t>
            </a:r>
            <a:r>
              <a:rPr lang="zh-CN" altLang="en-US" dirty="0">
                <a:latin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201</a:t>
            </a:r>
            <a:r>
              <a:rPr lang="zh-CN" altLang="en-US" dirty="0">
                <a:latin typeface="Times New Roman" panose="02020603050405020304" pitchFamily="18" charset="0"/>
              </a:rPr>
              <a:t>）</a:t>
            </a:r>
          </a:p>
          <a:p>
            <a:pPr algn="just" eaLnBrk="1" hangingPunct="1">
              <a:lnSpc>
                <a:spcPct val="110000"/>
              </a:lnSpc>
              <a:spcBef>
                <a:spcPct val="30000"/>
              </a:spcBef>
              <a:buNone/>
            </a:pPr>
            <a:r>
              <a:rPr lang="zh-CN" altLang="en-US" dirty="0">
                <a:latin typeface="Times New Roman" panose="02020603050405020304" pitchFamily="18" charset="0"/>
                <a:cs typeface="Times New Roman" panose="02020603050405020304" pitchFamily="18" charset="0"/>
              </a:rPr>
              <a:t>        </a:t>
            </a:r>
            <a:r>
              <a:rPr lang="en-US" altLang="zh-CN" i="1" dirty="0">
                <a:latin typeface="Times New Roman" panose="02020603050405020304" pitchFamily="18" charset="0"/>
                <a:cs typeface="Times New Roman" panose="02020603050405020304" pitchFamily="18" charset="0"/>
              </a:rPr>
              <a:t>Telephone</a:t>
            </a:r>
            <a:r>
              <a:rPr lang="zh-CN" altLang="en-US" dirty="0">
                <a:latin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451</a:t>
            </a:r>
            <a:r>
              <a:rPr lang="zh-CN" altLang="en-US" dirty="0">
                <a:latin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202</a:t>
            </a:r>
            <a:r>
              <a:rPr lang="zh-CN" altLang="en-US" dirty="0">
                <a:latin typeface="Times New Roman" panose="02020603050405020304" pitchFamily="18" charset="0"/>
              </a:rPr>
              <a:t>）</a:t>
            </a:r>
          </a:p>
          <a:p>
            <a:pPr algn="just" eaLnBrk="1" hangingPunct="1">
              <a:lnSpc>
                <a:spcPct val="110000"/>
              </a:lnSpc>
              <a:spcBef>
                <a:spcPct val="30000"/>
              </a:spcBef>
              <a:buNone/>
            </a:pPr>
            <a:r>
              <a:rPr lang="zh-CN" altLang="en-US" dirty="0">
                <a:latin typeface="Times New Roman" panose="02020603050405020304" pitchFamily="18" charset="0"/>
                <a:cs typeface="Times New Roman" panose="02020603050405020304" pitchFamily="18" charset="0"/>
              </a:rPr>
              <a:t>        </a:t>
            </a:r>
            <a:r>
              <a:rPr lang="en-US" altLang="zh-CN" i="1" dirty="0">
                <a:latin typeface="Times New Roman" panose="02020603050405020304" pitchFamily="18" charset="0"/>
                <a:cs typeface="Times New Roman" panose="02020603050405020304" pitchFamily="18" charset="0"/>
              </a:rPr>
              <a:t>Telephone</a:t>
            </a:r>
            <a:r>
              <a:rPr lang="zh-CN" altLang="en-US" dirty="0">
                <a:latin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451</a:t>
            </a:r>
            <a:r>
              <a:rPr lang="zh-CN" altLang="en-US" dirty="0">
                <a:latin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203</a:t>
            </a:r>
            <a:r>
              <a:rPr lang="zh-CN" altLang="en-US" dirty="0">
                <a:latin typeface="Times New Roman" panose="02020603050405020304" pitchFamily="18" charset="0"/>
              </a:rPr>
              <a:t>）</a:t>
            </a:r>
          </a:p>
        </p:txBody>
      </p:sp>
      <p:sp>
        <p:nvSpPr>
          <p:cNvPr id="38914"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ea typeface="MS PGothic" panose="020B0600070205080204" pitchFamily="34" charset="-128"/>
              </a:rPr>
              <a:t>18</a:t>
            </a:fld>
            <a:endParaRPr lang="ja-JP" altLang="en-US" dirty="0">
              <a:solidFill>
                <a:srgbClr val="A50021"/>
              </a:solidFill>
              <a:ea typeface="MS PGothic" panose="020B0600070205080204" pitchFamily="34" charset="-128"/>
            </a:endParaRPr>
          </a:p>
        </p:txBody>
      </p:sp>
      <p:sp>
        <p:nvSpPr>
          <p:cNvPr id="38917" name="Rectangle 8"/>
          <p:cNvSpPr/>
          <p:nvPr/>
        </p:nvSpPr>
        <p:spPr>
          <a:xfrm>
            <a:off x="655320" y="836712"/>
            <a:ext cx="11129312" cy="765175"/>
          </a:xfrm>
          <a:prstGeom prst="rect">
            <a:avLst/>
          </a:prstGeom>
          <a:noFill/>
          <a:ln w="9525">
            <a:noFill/>
          </a:ln>
        </p:spPr>
        <p:txBody>
          <a:bodyPr anchor="b"/>
          <a:lstStyle/>
          <a:p>
            <a:pPr indent="176530"/>
            <a:r>
              <a:rPr lang="en-US" altLang="zh-CN" sz="3600" dirty="0" smtClean="0">
                <a:latin typeface="Times New Roman" panose="02020603050405020304" pitchFamily="18" charset="0"/>
                <a:ea typeface="黑体" panose="02010609060101010101" pitchFamily="2" charset="-122"/>
              </a:rPr>
              <a:t>3.1.4  </a:t>
            </a:r>
            <a:r>
              <a:rPr lang="zh-CN" altLang="en-US" sz="3600" dirty="0">
                <a:latin typeface="Times New Roman" panose="02020603050405020304" pitchFamily="18" charset="0"/>
                <a:ea typeface="黑体" panose="02010609060101010101" pitchFamily="2" charset="-122"/>
              </a:rPr>
              <a:t>一阶谓词逻辑知识表示方法</a:t>
            </a:r>
          </a:p>
        </p:txBody>
      </p:sp>
    </p:spTree>
    <p:extLst>
      <p:ext uri="{BB962C8B-B14F-4D97-AF65-F5344CB8AC3E}">
        <p14:creationId xmlns:p14="http://schemas.microsoft.com/office/powerpoint/2010/main" val="1453431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143367">
                                            <p:txEl>
                                              <p:pRg st="0" end="0"/>
                                            </p:txEl>
                                          </p:spTgt>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grpId="0" nodeType="afterEffect">
                                  <p:stCondLst>
                                    <p:cond delay="0"/>
                                  </p:stCondLst>
                                  <p:childTnLst>
                                    <p:set>
                                      <p:cBhvr>
                                        <p:cTn id="9" dur="1" fill="hold">
                                          <p:stCondLst>
                                            <p:cond delay="499"/>
                                          </p:stCondLst>
                                        </p:cTn>
                                        <p:tgtEl>
                                          <p:spTgt spid="143367">
                                            <p:txEl>
                                              <p:pRg st="1" end="1"/>
                                            </p:txEl>
                                          </p:spTgt>
                                        </p:tgtEl>
                                        <p:attrNameLst>
                                          <p:attrName>style.visibility</p:attrName>
                                        </p:attrNameLst>
                                      </p:cBhvr>
                                      <p:to>
                                        <p:strVal val="visible"/>
                                      </p:to>
                                    </p:set>
                                  </p:childTnLst>
                                </p:cTn>
                              </p:par>
                            </p:childTnLst>
                          </p:cTn>
                        </p:par>
                        <p:par>
                          <p:cTn id="10" fill="hold">
                            <p:stCondLst>
                              <p:cond delay="1000"/>
                            </p:stCondLst>
                            <p:childTnLst>
                              <p:par>
                                <p:cTn id="11" presetID="1" presetClass="entr" presetSubtype="0" fill="hold" grpId="0" nodeType="afterEffect">
                                  <p:stCondLst>
                                    <p:cond delay="0"/>
                                  </p:stCondLst>
                                  <p:childTnLst>
                                    <p:set>
                                      <p:cBhvr>
                                        <p:cTn id="12" dur="1" fill="hold">
                                          <p:stCondLst>
                                            <p:cond delay="499"/>
                                          </p:stCondLst>
                                        </p:cTn>
                                        <p:tgtEl>
                                          <p:spTgt spid="143367">
                                            <p:txEl>
                                              <p:pRg st="2" end="2"/>
                                            </p:txEl>
                                          </p:spTgt>
                                        </p:tgtEl>
                                        <p:attrNameLst>
                                          <p:attrName>style.visibility</p:attrName>
                                        </p:attrNameLst>
                                      </p:cBhvr>
                                      <p:to>
                                        <p:strVal val="visible"/>
                                      </p:to>
                                    </p:set>
                                  </p:childTnLst>
                                </p:cTn>
                              </p:par>
                            </p:childTnLst>
                          </p:cTn>
                        </p:par>
                        <p:par>
                          <p:cTn id="13" fill="hold">
                            <p:stCondLst>
                              <p:cond delay="1500"/>
                            </p:stCondLst>
                            <p:childTnLst>
                              <p:par>
                                <p:cTn id="14" presetID="1" presetClass="entr" presetSubtype="0" fill="hold" grpId="0" nodeType="afterEffect">
                                  <p:stCondLst>
                                    <p:cond delay="0"/>
                                  </p:stCondLst>
                                  <p:childTnLst>
                                    <p:set>
                                      <p:cBhvr>
                                        <p:cTn id="15" dur="1" fill="hold">
                                          <p:stCondLst>
                                            <p:cond delay="499"/>
                                          </p:stCondLst>
                                        </p:cTn>
                                        <p:tgtEl>
                                          <p:spTgt spid="143367">
                                            <p:txEl>
                                              <p:pRg st="3" end="3"/>
                                            </p:txEl>
                                          </p:spTgt>
                                        </p:tgtEl>
                                        <p:attrNameLst>
                                          <p:attrName>style.visibility</p:attrName>
                                        </p:attrNameLst>
                                      </p:cBhvr>
                                      <p:to>
                                        <p:strVal val="visible"/>
                                      </p:to>
                                    </p:set>
                                  </p:childTnLst>
                                </p:cTn>
                              </p:par>
                            </p:childTnLst>
                          </p:cTn>
                        </p:par>
                        <p:par>
                          <p:cTn id="16" fill="hold">
                            <p:stCondLst>
                              <p:cond delay="2000"/>
                            </p:stCondLst>
                            <p:childTnLst>
                              <p:par>
                                <p:cTn id="17" presetID="1" presetClass="entr" presetSubtype="0" fill="hold" grpId="0" nodeType="afterEffect">
                                  <p:stCondLst>
                                    <p:cond delay="0"/>
                                  </p:stCondLst>
                                  <p:childTnLst>
                                    <p:set>
                                      <p:cBhvr>
                                        <p:cTn id="18" dur="1" fill="hold">
                                          <p:stCondLst>
                                            <p:cond delay="499"/>
                                          </p:stCondLst>
                                        </p:cTn>
                                        <p:tgtEl>
                                          <p:spTgt spid="143367">
                                            <p:txEl>
                                              <p:pRg st="4" end="4"/>
                                            </p:txEl>
                                          </p:spTgt>
                                        </p:tgtEl>
                                        <p:attrNameLst>
                                          <p:attrName>style.visibility</p:attrName>
                                        </p:attrNameLst>
                                      </p:cBhvr>
                                      <p:to>
                                        <p:strVal val="visible"/>
                                      </p:to>
                                    </p:set>
                                  </p:childTnLst>
                                </p:cTn>
                              </p:par>
                            </p:childTnLst>
                          </p:cTn>
                        </p:par>
                        <p:par>
                          <p:cTn id="19" fill="hold">
                            <p:stCondLst>
                              <p:cond delay="2500"/>
                            </p:stCondLst>
                            <p:childTnLst>
                              <p:par>
                                <p:cTn id="20" presetID="1" presetClass="entr" presetSubtype="0" fill="hold" grpId="0" nodeType="afterEffect">
                                  <p:stCondLst>
                                    <p:cond delay="0"/>
                                  </p:stCondLst>
                                  <p:childTnLst>
                                    <p:set>
                                      <p:cBhvr>
                                        <p:cTn id="21" dur="1" fill="hold">
                                          <p:stCondLst>
                                            <p:cond delay="499"/>
                                          </p:stCondLst>
                                        </p:cTn>
                                        <p:tgtEl>
                                          <p:spTgt spid="143367">
                                            <p:txEl>
                                              <p:pRg st="5" end="5"/>
                                            </p:txEl>
                                          </p:spTgt>
                                        </p:tgtEl>
                                        <p:attrNameLst>
                                          <p:attrName>style.visibility</p:attrName>
                                        </p:attrNameLst>
                                      </p:cBhvr>
                                      <p:to>
                                        <p:strVal val="visible"/>
                                      </p:to>
                                    </p:set>
                                  </p:childTnLst>
                                </p:cTn>
                              </p:par>
                            </p:childTnLst>
                          </p:cTn>
                        </p:par>
                        <p:par>
                          <p:cTn id="22" fill="hold">
                            <p:stCondLst>
                              <p:cond delay="3000"/>
                            </p:stCondLst>
                            <p:childTnLst>
                              <p:par>
                                <p:cTn id="23" presetID="1" presetClass="entr" presetSubtype="0" fill="hold" grpId="0" nodeType="afterEffect">
                                  <p:stCondLst>
                                    <p:cond delay="0"/>
                                  </p:stCondLst>
                                  <p:childTnLst>
                                    <p:set>
                                      <p:cBhvr>
                                        <p:cTn id="24" dur="1" fill="hold">
                                          <p:stCondLst>
                                            <p:cond delay="499"/>
                                          </p:stCondLst>
                                        </p:cTn>
                                        <p:tgtEl>
                                          <p:spTgt spid="143367">
                                            <p:txEl>
                                              <p:pRg st="6" end="6"/>
                                            </p:txEl>
                                          </p:spTgt>
                                        </p:tgtEl>
                                        <p:attrNameLst>
                                          <p:attrName>style.visibility</p:attrName>
                                        </p:attrNameLst>
                                      </p:cBhvr>
                                      <p:to>
                                        <p:strVal val="visible"/>
                                      </p:to>
                                    </p:set>
                                  </p:childTnLst>
                                </p:cTn>
                              </p:par>
                            </p:childTnLst>
                          </p:cTn>
                        </p:par>
                        <p:par>
                          <p:cTn id="25" fill="hold">
                            <p:stCondLst>
                              <p:cond delay="3500"/>
                            </p:stCondLst>
                            <p:childTnLst>
                              <p:par>
                                <p:cTn id="26" presetID="1" presetClass="entr" presetSubtype="0" fill="hold" grpId="0" nodeType="afterEffect">
                                  <p:stCondLst>
                                    <p:cond delay="0"/>
                                  </p:stCondLst>
                                  <p:childTnLst>
                                    <p:set>
                                      <p:cBhvr>
                                        <p:cTn id="27" dur="1" fill="hold">
                                          <p:stCondLst>
                                            <p:cond delay="499"/>
                                          </p:stCondLst>
                                        </p:cTn>
                                        <p:tgtEl>
                                          <p:spTgt spid="143367">
                                            <p:txEl>
                                              <p:pRg st="7" end="7"/>
                                            </p:txEl>
                                          </p:spTgt>
                                        </p:tgtEl>
                                        <p:attrNameLst>
                                          <p:attrName>style.visibility</p:attrName>
                                        </p:attrNameLst>
                                      </p:cBhvr>
                                      <p:to>
                                        <p:strVal val="visible"/>
                                      </p:to>
                                    </p:set>
                                  </p:childTnLst>
                                </p:cTn>
                              </p:par>
                            </p:childTnLst>
                          </p:cTn>
                        </p:par>
                        <p:par>
                          <p:cTn id="28" fill="hold">
                            <p:stCondLst>
                              <p:cond delay="4000"/>
                            </p:stCondLst>
                            <p:childTnLst>
                              <p:par>
                                <p:cTn id="29" presetID="1" presetClass="entr" presetSubtype="0" fill="hold" grpId="0" nodeType="afterEffect">
                                  <p:stCondLst>
                                    <p:cond delay="0"/>
                                  </p:stCondLst>
                                  <p:childTnLst>
                                    <p:set>
                                      <p:cBhvr>
                                        <p:cTn id="30" dur="1" fill="hold">
                                          <p:stCondLst>
                                            <p:cond delay="499"/>
                                          </p:stCondLst>
                                        </p:cTn>
                                        <p:tgtEl>
                                          <p:spTgt spid="14336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67" grpId="0" build="p" advAuto="100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7"/>
          <p:cNvSpPr>
            <a:spLocks noGrp="1"/>
          </p:cNvSpPr>
          <p:nvPr>
            <p:ph type="title"/>
          </p:nvPr>
        </p:nvSpPr>
        <p:spPr>
          <a:ln/>
        </p:spPr>
        <p:txBody>
          <a:bodyPr vert="horz" wrap="square" lIns="91440" tIns="45720" rIns="91440" bIns="45720" anchor="b"/>
          <a:lstStyle/>
          <a:p>
            <a:pPr eaLnBrk="1" hangingPunct="1"/>
            <a:r>
              <a:rPr lang="en-US" altLang="zh-CN" dirty="0" smtClean="0">
                <a:latin typeface="Times New Roman" panose="02020603050405020304" pitchFamily="18" charset="0"/>
              </a:rPr>
              <a:t>3.1.5 </a:t>
            </a:r>
            <a:r>
              <a:rPr lang="zh-CN" altLang="en-US" dirty="0">
                <a:latin typeface="Times New Roman" panose="02020603050405020304" pitchFamily="18" charset="0"/>
              </a:rPr>
              <a:t>一阶谓词逻辑表示法的特点</a:t>
            </a:r>
          </a:p>
        </p:txBody>
      </p:sp>
      <p:sp>
        <p:nvSpPr>
          <p:cNvPr id="39940" name="Rectangle 8"/>
          <p:cNvSpPr>
            <a:spLocks noGrp="1"/>
          </p:cNvSpPr>
          <p:nvPr>
            <p:ph idx="1"/>
          </p:nvPr>
        </p:nvSpPr>
        <p:spPr>
          <a:xfrm>
            <a:off x="710668" y="1702980"/>
            <a:ext cx="5154295" cy="2198452"/>
          </a:xfrm>
          <a:gradFill rotWithShape="0">
            <a:gsLst>
              <a:gs pos="0">
                <a:srgbClr val="CCFFCC">
                  <a:alpha val="100000"/>
                </a:srgbClr>
              </a:gs>
              <a:gs pos="100000">
                <a:schemeClr val="bg1">
                  <a:alpha val="100000"/>
                </a:schemeClr>
              </a:gs>
            </a:gsLst>
            <a:path path="rect">
              <a:fillToRect l="100000" t="100000"/>
            </a:path>
            <a:tileRect/>
          </a:gradFill>
          <a:ln>
            <a:solidFill>
              <a:srgbClr val="969696">
                <a:alpha val="100000"/>
              </a:srgbClr>
            </a:solidFill>
            <a:miter/>
          </a:ln>
        </p:spPr>
        <p:txBody>
          <a:bodyPr vert="horz" wrap="square" lIns="91440" tIns="45720" rIns="91440" bIns="45720" anchor="t">
            <a:normAutofit/>
          </a:bodyPr>
          <a:lstStyle/>
          <a:p>
            <a:pPr>
              <a:lnSpc>
                <a:spcPct val="100000"/>
              </a:lnSpc>
              <a:spcBef>
                <a:spcPct val="50000"/>
              </a:spcBef>
              <a:buClr>
                <a:srgbClr val="FF0000"/>
              </a:buClr>
              <a:buFont typeface="Wingdings" panose="05000000000000000000" pitchFamily="2" charset="2"/>
              <a:buChar char="n"/>
            </a:pPr>
            <a:r>
              <a:rPr kumimoji="1" lang="zh-CN" altLang="en-US" sz="2400" b="1" dirty="0">
                <a:solidFill>
                  <a:srgbClr val="0000FF"/>
                </a:solidFill>
                <a:latin typeface="Arial Narrow" panose="020B0606020202030204" pitchFamily="34" charset="0"/>
                <a:ea typeface="华文新魏" panose="02010800040101010101" pitchFamily="2" charset="-122"/>
              </a:rPr>
              <a:t>优点：</a:t>
            </a:r>
          </a:p>
          <a:p>
            <a:pPr lvl="1" eaLnBrk="1" hangingPunct="1">
              <a:lnSpc>
                <a:spcPct val="100000"/>
              </a:lnSpc>
              <a:buFont typeface="Wingdings" panose="05000000000000000000" pitchFamily="2" charset="2"/>
              <a:buAutoNum type="circleNumDbPlain"/>
            </a:pPr>
            <a:r>
              <a:rPr lang="zh-CN" altLang="en-US" sz="2400" b="1" dirty="0">
                <a:solidFill>
                  <a:schemeClr val="tx1"/>
                </a:solidFill>
                <a:latin typeface="Times New Roman" panose="02020603050405020304" pitchFamily="18" charset="0"/>
              </a:rPr>
              <a:t> </a:t>
            </a:r>
            <a:r>
              <a:rPr kumimoji="1" lang="zh-CN" altLang="en-US" sz="2200" b="1" dirty="0">
                <a:solidFill>
                  <a:schemeClr val="tx1"/>
                </a:solidFill>
                <a:latin typeface="Arial Narrow" panose="020B0606020202030204" pitchFamily="34" charset="0"/>
                <a:ea typeface="华文新魏" panose="02010800040101010101" pitchFamily="2" charset="-122"/>
              </a:rPr>
              <a:t>自然性</a:t>
            </a:r>
          </a:p>
          <a:p>
            <a:pPr lvl="1" eaLnBrk="1" hangingPunct="1">
              <a:lnSpc>
                <a:spcPct val="100000"/>
              </a:lnSpc>
              <a:buFont typeface="Wingdings" panose="05000000000000000000" pitchFamily="2" charset="2"/>
              <a:buAutoNum type="circleNumDbPlain"/>
            </a:pPr>
            <a:r>
              <a:rPr kumimoji="1" lang="zh-CN" altLang="en-US" sz="2200" b="1" dirty="0">
                <a:solidFill>
                  <a:schemeClr val="tx1"/>
                </a:solidFill>
                <a:latin typeface="Arial Narrow" panose="020B0606020202030204" pitchFamily="34" charset="0"/>
                <a:ea typeface="华文新魏" panose="02010800040101010101" pitchFamily="2" charset="-122"/>
              </a:rPr>
              <a:t> 精确性</a:t>
            </a:r>
          </a:p>
          <a:p>
            <a:pPr lvl="1" eaLnBrk="1" hangingPunct="1">
              <a:lnSpc>
                <a:spcPct val="100000"/>
              </a:lnSpc>
              <a:buFont typeface="Wingdings" panose="05000000000000000000" pitchFamily="2" charset="2"/>
              <a:buAutoNum type="circleNumDbPlain"/>
            </a:pPr>
            <a:r>
              <a:rPr kumimoji="1" lang="zh-CN" altLang="en-US" sz="2200" b="1" dirty="0">
                <a:solidFill>
                  <a:schemeClr val="tx1"/>
                </a:solidFill>
                <a:latin typeface="Arial Narrow" panose="020B0606020202030204" pitchFamily="34" charset="0"/>
                <a:ea typeface="华文新魏" panose="02010800040101010101" pitchFamily="2" charset="-122"/>
              </a:rPr>
              <a:t> 严密性</a:t>
            </a:r>
          </a:p>
          <a:p>
            <a:pPr lvl="1" eaLnBrk="1" hangingPunct="1">
              <a:lnSpc>
                <a:spcPct val="100000"/>
              </a:lnSpc>
              <a:buFont typeface="Wingdings" panose="05000000000000000000" pitchFamily="2" charset="2"/>
              <a:buAutoNum type="circleNumDbPlain"/>
            </a:pPr>
            <a:r>
              <a:rPr kumimoji="1" lang="zh-CN" altLang="en-US" sz="2200" b="1" dirty="0">
                <a:solidFill>
                  <a:schemeClr val="tx1"/>
                </a:solidFill>
                <a:latin typeface="Arial Narrow" panose="020B0606020202030204" pitchFamily="34" charset="0"/>
                <a:ea typeface="华文新魏" panose="02010800040101010101" pitchFamily="2" charset="-122"/>
              </a:rPr>
              <a:t> 容易实现</a:t>
            </a:r>
          </a:p>
        </p:txBody>
      </p:sp>
      <p:sp>
        <p:nvSpPr>
          <p:cNvPr id="39938"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ea typeface="MS PGothic" panose="020B0600070205080204" pitchFamily="34" charset="-128"/>
              </a:rPr>
              <a:t>19</a:t>
            </a:fld>
            <a:endParaRPr lang="ja-JP" altLang="en-US" dirty="0">
              <a:solidFill>
                <a:srgbClr val="A50021"/>
              </a:solidFill>
              <a:ea typeface="MS PGothic" panose="020B0600070205080204" pitchFamily="34" charset="-128"/>
            </a:endParaRPr>
          </a:p>
        </p:txBody>
      </p:sp>
      <p:sp>
        <p:nvSpPr>
          <p:cNvPr id="39941" name="Text Box 9"/>
          <p:cNvSpPr txBox="1"/>
          <p:nvPr/>
        </p:nvSpPr>
        <p:spPr>
          <a:xfrm>
            <a:off x="690880" y="3901432"/>
            <a:ext cx="10932160" cy="2388346"/>
          </a:xfrm>
          <a:prstGeom prst="rect">
            <a:avLst/>
          </a:prstGeom>
          <a:gradFill rotWithShape="0">
            <a:gsLst>
              <a:gs pos="0">
                <a:srgbClr val="FFFF99"/>
              </a:gs>
              <a:gs pos="100000">
                <a:srgbClr val="FFFFFF"/>
              </a:gs>
            </a:gsLst>
            <a:path path="rect">
              <a:fillToRect l="100000" t="100000"/>
            </a:path>
            <a:tileRect/>
          </a:gradFill>
          <a:ln w="9525" cap="flat" cmpd="sng">
            <a:solidFill>
              <a:srgbClr val="808080"/>
            </a:solidFill>
            <a:prstDash val="solid"/>
            <a:miter/>
            <a:headEnd type="none" w="med" len="med"/>
            <a:tailEnd type="none" w="med" len="med"/>
          </a:ln>
        </p:spPr>
        <p:txBody>
          <a:bodyPr wrap="square">
            <a:spAutoFit/>
          </a:bodyPr>
          <a:lstStyle/>
          <a:p>
            <a:pPr marL="342900" indent="-342900">
              <a:spcBef>
                <a:spcPct val="50000"/>
              </a:spcBef>
              <a:buClr>
                <a:schemeClr val="accent2"/>
              </a:buClr>
              <a:buFont typeface="Wingdings" panose="05000000000000000000" pitchFamily="2" charset="2"/>
              <a:buChar char="q"/>
            </a:pPr>
            <a:r>
              <a:rPr lang="en-US" altLang="zh-CN" sz="2600" b="1" dirty="0">
                <a:latin typeface="宋体" panose="02010600030101010101" pitchFamily="2" charset="-122"/>
              </a:rPr>
              <a:t> </a:t>
            </a:r>
            <a:r>
              <a:rPr lang="zh-CN" altLang="en-US" sz="2200" b="1" dirty="0">
                <a:latin typeface="宋体" panose="02010600030101010101" pitchFamily="2" charset="-122"/>
              </a:rPr>
              <a:t>应用：</a:t>
            </a:r>
          </a:p>
          <a:p>
            <a:pPr marL="342900" indent="-342900">
              <a:spcBef>
                <a:spcPct val="40000"/>
              </a:spcBef>
              <a:buClr>
                <a:schemeClr val="tx1"/>
              </a:buClr>
            </a:pPr>
            <a:r>
              <a:rPr lang="zh-CN" altLang="en-US" sz="2200" b="1" dirty="0">
                <a:latin typeface="Times New Roman" panose="02020603050405020304" pitchFamily="18" charset="0"/>
              </a:rPr>
              <a:t>（</a:t>
            </a:r>
            <a:r>
              <a:rPr lang="en-US" altLang="zh-CN" sz="2200" b="1" dirty="0">
                <a:latin typeface="Times New Roman" panose="02020603050405020304" pitchFamily="18" charset="0"/>
              </a:rPr>
              <a:t>1</a:t>
            </a:r>
            <a:r>
              <a:rPr lang="zh-CN" altLang="en-US" sz="2200" b="1" dirty="0">
                <a:latin typeface="Times New Roman" panose="02020603050405020304" pitchFamily="18" charset="0"/>
              </a:rPr>
              <a:t>）自动问答系统（</a:t>
            </a:r>
            <a:r>
              <a:rPr lang="en-US" altLang="zh-CN" sz="2200" b="1" dirty="0">
                <a:latin typeface="Times New Roman" panose="02020603050405020304" pitchFamily="18" charset="0"/>
              </a:rPr>
              <a:t>Green</a:t>
            </a:r>
            <a:r>
              <a:rPr lang="zh-CN" altLang="en-US" sz="2200" b="1" dirty="0">
                <a:latin typeface="Times New Roman" panose="02020603050405020304" pitchFamily="18" charset="0"/>
              </a:rPr>
              <a:t>等人研制的</a:t>
            </a:r>
            <a:r>
              <a:rPr lang="en-US" altLang="zh-CN" sz="2200" b="1" dirty="0">
                <a:latin typeface="Times New Roman" panose="02020603050405020304" pitchFamily="18" charset="0"/>
              </a:rPr>
              <a:t>QA3</a:t>
            </a:r>
            <a:r>
              <a:rPr lang="zh-CN" altLang="en-US" sz="2200" b="1" dirty="0">
                <a:latin typeface="Times New Roman" panose="02020603050405020304" pitchFamily="18" charset="0"/>
              </a:rPr>
              <a:t>系统）</a:t>
            </a:r>
          </a:p>
          <a:p>
            <a:pPr marL="342900" indent="-342900">
              <a:spcBef>
                <a:spcPct val="40000"/>
              </a:spcBef>
              <a:buClr>
                <a:schemeClr val="tx1"/>
              </a:buClr>
            </a:pPr>
            <a:r>
              <a:rPr lang="zh-CN" altLang="en-US" sz="2200" b="1" dirty="0">
                <a:latin typeface="Times New Roman" panose="02020603050405020304" pitchFamily="18" charset="0"/>
              </a:rPr>
              <a:t>（</a:t>
            </a:r>
            <a:r>
              <a:rPr lang="en-US" altLang="zh-CN" sz="2200" b="1" dirty="0">
                <a:latin typeface="Times New Roman" panose="02020603050405020304" pitchFamily="18" charset="0"/>
              </a:rPr>
              <a:t>2</a:t>
            </a:r>
            <a:r>
              <a:rPr lang="zh-CN" altLang="en-US" sz="2200" b="1" dirty="0">
                <a:latin typeface="Times New Roman" panose="02020603050405020304" pitchFamily="18" charset="0"/>
              </a:rPr>
              <a:t>）机器人行动规划系统（</a:t>
            </a:r>
            <a:r>
              <a:rPr lang="en-US" altLang="zh-CN" sz="2200" b="1" dirty="0">
                <a:latin typeface="Times New Roman" panose="02020603050405020304" pitchFamily="18" charset="0"/>
              </a:rPr>
              <a:t>Fikes</a:t>
            </a:r>
            <a:r>
              <a:rPr lang="zh-CN" altLang="en-US" sz="2200" b="1" dirty="0">
                <a:latin typeface="Times New Roman" panose="02020603050405020304" pitchFamily="18" charset="0"/>
              </a:rPr>
              <a:t>等人研制的</a:t>
            </a:r>
            <a:r>
              <a:rPr lang="en-US" altLang="zh-CN" sz="2200" b="1" dirty="0">
                <a:latin typeface="Times New Roman" panose="02020603050405020304" pitchFamily="18" charset="0"/>
              </a:rPr>
              <a:t>STRIPS</a:t>
            </a:r>
            <a:r>
              <a:rPr lang="zh-CN" altLang="en-US" sz="2200" b="1" dirty="0">
                <a:latin typeface="Times New Roman" panose="02020603050405020304" pitchFamily="18" charset="0"/>
              </a:rPr>
              <a:t>系统）</a:t>
            </a:r>
          </a:p>
          <a:p>
            <a:pPr marL="342900" indent="-342900">
              <a:spcBef>
                <a:spcPct val="40000"/>
              </a:spcBef>
              <a:buClr>
                <a:schemeClr val="tx1"/>
              </a:buClr>
            </a:pPr>
            <a:r>
              <a:rPr lang="zh-CN" altLang="en-US" sz="2200" b="1" dirty="0">
                <a:latin typeface="Times New Roman" panose="02020603050405020304" pitchFamily="18" charset="0"/>
              </a:rPr>
              <a:t>（</a:t>
            </a:r>
            <a:r>
              <a:rPr lang="en-US" altLang="zh-CN" sz="2200" b="1" dirty="0">
                <a:latin typeface="Times New Roman" panose="02020603050405020304" pitchFamily="18" charset="0"/>
              </a:rPr>
              <a:t>3</a:t>
            </a:r>
            <a:r>
              <a:rPr lang="zh-CN" altLang="en-US" sz="2200" b="1" dirty="0">
                <a:latin typeface="Times New Roman" panose="02020603050405020304" pitchFamily="18" charset="0"/>
              </a:rPr>
              <a:t>）机器博弈系统（</a:t>
            </a:r>
            <a:r>
              <a:rPr lang="en-US" altLang="zh-CN" sz="2200" b="1" dirty="0">
                <a:latin typeface="Times New Roman" panose="02020603050405020304" pitchFamily="18" charset="0"/>
              </a:rPr>
              <a:t>Filman</a:t>
            </a:r>
            <a:r>
              <a:rPr lang="zh-CN" altLang="en-US" sz="2200" b="1" dirty="0">
                <a:latin typeface="Times New Roman" panose="02020603050405020304" pitchFamily="18" charset="0"/>
              </a:rPr>
              <a:t>等人研制的</a:t>
            </a:r>
            <a:r>
              <a:rPr lang="en-US" altLang="zh-CN" sz="2200" b="1" dirty="0">
                <a:latin typeface="Times New Roman" panose="02020603050405020304" pitchFamily="18" charset="0"/>
              </a:rPr>
              <a:t>FOL</a:t>
            </a:r>
            <a:r>
              <a:rPr lang="zh-CN" altLang="en-US" sz="2200" b="1" dirty="0">
                <a:latin typeface="Times New Roman" panose="02020603050405020304" pitchFamily="18" charset="0"/>
              </a:rPr>
              <a:t>系统）</a:t>
            </a:r>
          </a:p>
          <a:p>
            <a:pPr marL="342900" indent="-342900">
              <a:spcBef>
                <a:spcPct val="40000"/>
              </a:spcBef>
              <a:buClr>
                <a:schemeClr val="tx1"/>
              </a:buClr>
            </a:pPr>
            <a:r>
              <a:rPr lang="zh-CN" altLang="en-US" sz="2200" b="1" dirty="0">
                <a:latin typeface="Times New Roman" panose="02020603050405020304" pitchFamily="18" charset="0"/>
              </a:rPr>
              <a:t>（</a:t>
            </a:r>
            <a:r>
              <a:rPr lang="en-US" altLang="zh-CN" sz="2200" b="1" dirty="0">
                <a:latin typeface="Times New Roman" panose="02020603050405020304" pitchFamily="18" charset="0"/>
              </a:rPr>
              <a:t>4</a:t>
            </a:r>
            <a:r>
              <a:rPr lang="zh-CN" altLang="en-US" sz="2200" b="1" dirty="0">
                <a:latin typeface="Times New Roman" panose="02020603050405020304" pitchFamily="18" charset="0"/>
              </a:rPr>
              <a:t>）问题求解系统（</a:t>
            </a:r>
            <a:r>
              <a:rPr lang="en-US" altLang="zh-CN" sz="2200" b="1" dirty="0">
                <a:latin typeface="Times New Roman" panose="02020603050405020304" pitchFamily="18" charset="0"/>
              </a:rPr>
              <a:t>Kowalski</a:t>
            </a:r>
            <a:r>
              <a:rPr lang="zh-CN" altLang="en-US" sz="2200" b="1" dirty="0">
                <a:latin typeface="Times New Roman" panose="02020603050405020304" pitchFamily="18" charset="0"/>
              </a:rPr>
              <a:t>等设计的</a:t>
            </a:r>
            <a:r>
              <a:rPr lang="en-US" altLang="zh-CN" sz="2200" b="1" dirty="0">
                <a:latin typeface="Times New Roman" panose="02020603050405020304" pitchFamily="18" charset="0"/>
              </a:rPr>
              <a:t>PS</a:t>
            </a:r>
            <a:r>
              <a:rPr lang="zh-CN" altLang="en-US" sz="2200" b="1" dirty="0">
                <a:latin typeface="Times New Roman" panose="02020603050405020304" pitchFamily="18" charset="0"/>
              </a:rPr>
              <a:t>系统）</a:t>
            </a:r>
          </a:p>
        </p:txBody>
      </p:sp>
      <p:sp>
        <p:nvSpPr>
          <p:cNvPr id="39942" name="Rectangle 10"/>
          <p:cNvSpPr/>
          <p:nvPr/>
        </p:nvSpPr>
        <p:spPr>
          <a:xfrm>
            <a:off x="5906164" y="1737360"/>
            <a:ext cx="5636127" cy="2164072"/>
          </a:xfrm>
          <a:prstGeom prst="rect">
            <a:avLst/>
          </a:prstGeom>
          <a:gradFill rotWithShape="0">
            <a:gsLst>
              <a:gs pos="0">
                <a:srgbClr val="CCFFFF"/>
              </a:gs>
              <a:gs pos="100000">
                <a:schemeClr val="bg1"/>
              </a:gs>
            </a:gsLst>
            <a:path path="rect">
              <a:fillToRect l="100000" t="100000"/>
            </a:path>
            <a:tileRect/>
          </a:gradFill>
          <a:ln w="9525" cap="flat" cmpd="sng">
            <a:solidFill>
              <a:srgbClr val="808080"/>
            </a:solidFill>
            <a:prstDash val="solid"/>
            <a:miter/>
            <a:headEnd type="none" w="med" len="med"/>
            <a:tailEnd type="none" w="med" len="med"/>
          </a:ln>
        </p:spPr>
        <p:txBody>
          <a:bodyPr/>
          <a:lstStyle/>
          <a:p>
            <a:pPr marL="457200" indent="-457200">
              <a:spcBef>
                <a:spcPct val="20000"/>
              </a:spcBef>
              <a:buClr>
                <a:schemeClr val="accent2"/>
              </a:buClr>
              <a:buBlip>
                <a:blip r:embed="rId2"/>
              </a:buBlip>
            </a:pPr>
            <a:r>
              <a:rPr lang="en-US" altLang="zh-CN" sz="2600" dirty="0"/>
              <a:t> </a:t>
            </a:r>
            <a:r>
              <a:rPr lang="zh-CN" altLang="en-US" sz="2400" b="1" dirty="0">
                <a:solidFill>
                  <a:srgbClr val="0000FF"/>
                </a:solidFill>
              </a:rPr>
              <a:t>局限性：</a:t>
            </a:r>
          </a:p>
          <a:p>
            <a:pPr marL="860425" lvl="1" indent="-419100">
              <a:spcBef>
                <a:spcPct val="40000"/>
              </a:spcBef>
              <a:buClr>
                <a:schemeClr val="accent2"/>
              </a:buClr>
              <a:buFont typeface="Wingdings" panose="05000000000000000000" pitchFamily="2" charset="2"/>
              <a:buAutoNum type="circleNumDbPlain"/>
            </a:pPr>
            <a:r>
              <a:rPr lang="zh-CN" altLang="en-US" sz="2400" b="1" dirty="0"/>
              <a:t> 不能表示不确定的知识</a:t>
            </a:r>
          </a:p>
          <a:p>
            <a:pPr marL="860425" lvl="1" indent="-419100">
              <a:spcBef>
                <a:spcPct val="40000"/>
              </a:spcBef>
              <a:buClr>
                <a:schemeClr val="accent2"/>
              </a:buClr>
              <a:buFont typeface="Wingdings" panose="05000000000000000000" pitchFamily="2" charset="2"/>
              <a:buAutoNum type="circleNumDbPlain"/>
            </a:pPr>
            <a:r>
              <a:rPr lang="zh-CN" altLang="en-US" sz="2400" b="1" dirty="0"/>
              <a:t> 组合爆炸</a:t>
            </a:r>
            <a:endParaRPr lang="zh-CN" altLang="en-US" sz="2400" dirty="0"/>
          </a:p>
          <a:p>
            <a:pPr marL="860425" lvl="1" indent="-419100">
              <a:spcBef>
                <a:spcPct val="40000"/>
              </a:spcBef>
              <a:buClr>
                <a:schemeClr val="accent2"/>
              </a:buClr>
              <a:buFont typeface="Wingdings" panose="05000000000000000000" pitchFamily="2" charset="2"/>
              <a:buAutoNum type="circleNumDbPlain"/>
            </a:pPr>
            <a:r>
              <a:rPr lang="zh-CN" altLang="en-US" sz="2400" b="1" dirty="0"/>
              <a:t> 效率低</a:t>
            </a:r>
          </a:p>
        </p:txBody>
      </p:sp>
    </p:spTree>
    <p:extLst>
      <p:ext uri="{BB962C8B-B14F-4D97-AF65-F5344CB8AC3E}">
        <p14:creationId xmlns:p14="http://schemas.microsoft.com/office/powerpoint/2010/main" val="6521743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灯片编号占位符 1"/>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ea typeface="MS PGothic" panose="020B0600070205080204" pitchFamily="34" charset="-128"/>
              </a:rPr>
              <a:t>2</a:t>
            </a:fld>
            <a:endParaRPr lang="ja-JP" altLang="en-US" dirty="0">
              <a:solidFill>
                <a:srgbClr val="A50021"/>
              </a:solidFill>
              <a:ea typeface="MS PGothic" panose="020B0600070205080204" pitchFamily="34" charset="-128"/>
            </a:endParaRPr>
          </a:p>
        </p:txBody>
      </p:sp>
      <p:sp>
        <p:nvSpPr>
          <p:cNvPr id="1028" name="Rectangle 2"/>
          <p:cNvSpPr/>
          <p:nvPr/>
        </p:nvSpPr>
        <p:spPr>
          <a:xfrm>
            <a:off x="47328" y="19834"/>
            <a:ext cx="12192000" cy="765175"/>
          </a:xfrm>
          <a:prstGeom prst="rect">
            <a:avLst/>
          </a:prstGeom>
          <a:noFill/>
          <a:ln w="9525">
            <a:noFill/>
          </a:ln>
        </p:spPr>
        <p:txBody>
          <a:bodyPr anchor="b"/>
          <a:lstStyle/>
          <a:p>
            <a:pPr indent="176530"/>
            <a:r>
              <a:rPr lang="en-US" altLang="zh-CN" sz="3600" dirty="0">
                <a:solidFill>
                  <a:schemeClr val="bg1"/>
                </a:solidFill>
                <a:latin typeface="Times New Roman" panose="02020603050405020304" pitchFamily="18" charset="0"/>
                <a:ea typeface="黑体" panose="02010609060101010101" pitchFamily="2" charset="-122"/>
              </a:rPr>
              <a:t> </a:t>
            </a:r>
            <a:r>
              <a:rPr lang="en-US" altLang="zh-CN" sz="3600" dirty="0" smtClean="0">
                <a:latin typeface="Times New Roman" panose="02020603050405020304" pitchFamily="18" charset="0"/>
                <a:ea typeface="黑体" panose="02010609060101010101" pitchFamily="2" charset="-122"/>
              </a:rPr>
              <a:t>3.1  </a:t>
            </a:r>
            <a:r>
              <a:rPr lang="zh-CN" altLang="en-US" sz="3600" dirty="0" smtClean="0">
                <a:latin typeface="Times New Roman" panose="02020603050405020304" pitchFamily="18" charset="0"/>
                <a:ea typeface="黑体" panose="02010609060101010101" pitchFamily="2" charset="-122"/>
              </a:rPr>
              <a:t>一阶谓词逻辑</a:t>
            </a:r>
            <a:endParaRPr lang="zh-CN" altLang="en-US" sz="3600" dirty="0">
              <a:latin typeface="Times New Roman" panose="02020603050405020304" pitchFamily="18" charset="0"/>
              <a:ea typeface="黑体" panose="02010609060101010101" pitchFamily="2" charset="-122"/>
            </a:endParaRPr>
          </a:p>
        </p:txBody>
      </p:sp>
      <p:graphicFrame>
        <p:nvGraphicFramePr>
          <p:cNvPr id="1026" name="Object 3"/>
          <p:cNvGraphicFramePr/>
          <p:nvPr>
            <p:extLst/>
          </p:nvPr>
        </p:nvGraphicFramePr>
        <p:xfrm>
          <a:off x="345440" y="1128712"/>
          <a:ext cx="10657840" cy="5287963"/>
        </p:xfrm>
        <a:graphic>
          <a:graphicData uri="http://schemas.openxmlformats.org/presentationml/2006/ole">
            <mc:AlternateContent xmlns:mc="http://schemas.openxmlformats.org/markup-compatibility/2006">
              <mc:Choice xmlns:v="urn:schemas-microsoft-com:vml" Requires="v">
                <p:oleObj spid="_x0000_s1055" r:id="rId3" imgW="5295900" imgH="4619625" progId="Paint.Picture">
                  <p:embed/>
                </p:oleObj>
              </mc:Choice>
              <mc:Fallback>
                <p:oleObj r:id="rId3" imgW="5295900" imgH="4619625" progId="Paint.Picture">
                  <p:embed/>
                  <p:pic>
                    <p:nvPicPr>
                      <p:cNvPr id="1026" name="Object 3"/>
                      <p:cNvPicPr/>
                      <p:nvPr/>
                    </p:nvPicPr>
                    <p:blipFill>
                      <a:blip r:embed="rId4"/>
                      <a:stretch>
                        <a:fillRect/>
                      </a:stretch>
                    </p:blipFill>
                    <p:spPr>
                      <a:xfrm>
                        <a:off x="345440" y="1128712"/>
                        <a:ext cx="10657840" cy="5287963"/>
                      </a:xfrm>
                      <a:prstGeom prst="rect">
                        <a:avLst/>
                      </a:prstGeom>
                      <a:noFill/>
                      <a:ln w="38100">
                        <a:noFill/>
                        <a:miter/>
                      </a:ln>
                    </p:spPr>
                  </p:pic>
                </p:oleObj>
              </mc:Fallback>
            </mc:AlternateContent>
          </a:graphicData>
        </a:graphic>
      </p:graphicFrame>
      <p:sp>
        <p:nvSpPr>
          <p:cNvPr id="148484" name="Rectangle 4"/>
          <p:cNvSpPr/>
          <p:nvPr/>
        </p:nvSpPr>
        <p:spPr>
          <a:xfrm>
            <a:off x="7785100" y="2322513"/>
            <a:ext cx="2750820" cy="609600"/>
          </a:xfrm>
          <a:prstGeom prst="rect">
            <a:avLst/>
          </a:prstGeom>
          <a:noFill/>
          <a:ln w="38100" cap="flat" cmpd="sng">
            <a:solidFill>
              <a:schemeClr val="accent2"/>
            </a:solidFill>
            <a:prstDash val="solid"/>
            <a:miter/>
            <a:headEnd type="none" w="med" len="med"/>
            <a:tailEnd type="none" w="med" len="med"/>
          </a:ln>
        </p:spPr>
        <p:txBody>
          <a:bodyPr wrap="none" anchor="ctr"/>
          <a:lstStyle/>
          <a:p>
            <a:endParaRPr lang="zh-CN" altLang="en-US" dirty="0">
              <a:latin typeface="Arial" panose="020B0604020202020204" pitchFamily="34" charset="0"/>
            </a:endParaRPr>
          </a:p>
        </p:txBody>
      </p:sp>
    </p:spTree>
    <p:extLst>
      <p:ext uri="{BB962C8B-B14F-4D97-AF65-F5344CB8AC3E}">
        <p14:creationId xmlns:p14="http://schemas.microsoft.com/office/powerpoint/2010/main" val="37722298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4848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484"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Rectangle 2"/>
          <p:cNvSpPr>
            <a:spLocks noGrp="1" noChangeArrowheads="1"/>
          </p:cNvSpPr>
          <p:nvPr>
            <p:ph type="title"/>
          </p:nvPr>
        </p:nvSpPr>
        <p:spPr/>
        <p:txBody>
          <a:bodyPr/>
          <a:lstStyle/>
          <a:p>
            <a:pPr eaLnBrk="1" hangingPunct="1"/>
            <a:r>
              <a:rPr lang="en-US" altLang="zh-CN" dirty="0" smtClean="0"/>
              <a:t>3.2 </a:t>
            </a:r>
            <a:r>
              <a:rPr lang="zh-CN" altLang="en-US" dirty="0" smtClean="0"/>
              <a:t>推理的基本概念</a:t>
            </a:r>
          </a:p>
        </p:txBody>
      </p:sp>
      <p:sp>
        <p:nvSpPr>
          <p:cNvPr id="6149" name="Rectangle 3"/>
          <p:cNvSpPr>
            <a:spLocks noGrp="1" noChangeArrowheads="1"/>
          </p:cNvSpPr>
          <p:nvPr>
            <p:ph idx="1"/>
          </p:nvPr>
        </p:nvSpPr>
        <p:spPr>
          <a:xfrm>
            <a:off x="1199456" y="2017713"/>
            <a:ext cx="10513168" cy="4114800"/>
          </a:xfrm>
        </p:spPr>
        <p:txBody>
          <a:bodyPr>
            <a:normAutofit/>
          </a:bodyPr>
          <a:lstStyle/>
          <a:p>
            <a:pPr eaLnBrk="1" hangingPunct="1">
              <a:lnSpc>
                <a:spcPct val="125000"/>
              </a:lnSpc>
              <a:buSzPct val="80000"/>
              <a:buFont typeface="Wingdings" panose="05000000000000000000" pitchFamily="2" charset="2"/>
              <a:buChar char="n"/>
            </a:pPr>
            <a:r>
              <a:rPr lang="zh-CN" altLang="en-US" sz="3200" dirty="0" smtClean="0"/>
              <a:t>推理是以一个或多个命题为根据或理由，从而得出另一个命题的思维过程。</a:t>
            </a:r>
            <a:endParaRPr lang="en-US" altLang="zh-CN" sz="3200" dirty="0" smtClean="0"/>
          </a:p>
          <a:p>
            <a:pPr eaLnBrk="1" hangingPunct="1">
              <a:lnSpc>
                <a:spcPct val="125000"/>
              </a:lnSpc>
              <a:buSzPct val="80000"/>
              <a:buFont typeface="Wingdings" panose="05000000000000000000" pitchFamily="2" charset="2"/>
              <a:buChar char="n"/>
            </a:pPr>
            <a:r>
              <a:rPr lang="zh-CN" altLang="en-US" sz="3200" dirty="0" smtClean="0"/>
              <a:t>推理的根据或理由称为</a:t>
            </a:r>
            <a:r>
              <a:rPr lang="zh-CN" altLang="en-US" sz="3200" dirty="0" smtClean="0">
                <a:solidFill>
                  <a:srgbClr val="0066FF"/>
                </a:solidFill>
              </a:rPr>
              <a:t>前提</a:t>
            </a:r>
            <a:r>
              <a:rPr lang="zh-CN" altLang="en-US" sz="3200" dirty="0" smtClean="0"/>
              <a:t>，得出的命题称为</a:t>
            </a:r>
            <a:r>
              <a:rPr lang="zh-CN" altLang="en-US" sz="3200" dirty="0" smtClean="0">
                <a:solidFill>
                  <a:srgbClr val="0066FF"/>
                </a:solidFill>
              </a:rPr>
              <a:t>结论</a:t>
            </a:r>
            <a:r>
              <a:rPr lang="zh-CN" altLang="en-US" sz="3200" dirty="0" smtClean="0"/>
              <a:t>。推理是由前提和结论两部分组成的。</a:t>
            </a:r>
            <a:endParaRPr lang="en-US" altLang="zh-CN" sz="3200" dirty="0" smtClean="0"/>
          </a:p>
          <a:p>
            <a:pPr eaLnBrk="1" hangingPunct="1">
              <a:lnSpc>
                <a:spcPct val="125000"/>
              </a:lnSpc>
              <a:buSzPct val="80000"/>
              <a:buFont typeface="Wingdings" panose="05000000000000000000" pitchFamily="2" charset="2"/>
              <a:buChar char="n"/>
            </a:pPr>
            <a:r>
              <a:rPr lang="zh-CN" altLang="en-US" sz="3200" dirty="0" smtClean="0"/>
              <a:t>在智能系统中，推理是由程序实现的，称为</a:t>
            </a:r>
            <a:r>
              <a:rPr lang="zh-CN" altLang="en-US" sz="3200" dirty="0" smtClean="0">
                <a:solidFill>
                  <a:srgbClr val="0066FF"/>
                </a:solidFill>
              </a:rPr>
              <a:t>推理机</a:t>
            </a:r>
            <a:r>
              <a:rPr lang="zh-CN" altLang="en-US" sz="3200" dirty="0" smtClean="0"/>
              <a:t>。</a:t>
            </a:r>
          </a:p>
        </p:txBody>
      </p:sp>
      <p:sp>
        <p:nvSpPr>
          <p:cNvPr id="6146" name="日期占位符 3"/>
          <p:cNvSpPr>
            <a:spLocks noGrp="1"/>
          </p:cNvSpPr>
          <p:nvPr>
            <p:ph type="dt" sz="half"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92CDB166-4E45-48E2-8FED-FBF04B9EB6D7}" type="datetime1">
              <a:rPr kumimoji="0" lang="zh-CN" altLang="en-US" sz="1400">
                <a:latin typeface="Tahoma" panose="020B0604030504040204" pitchFamily="34" charset="0"/>
                <a:ea typeface="宋体" panose="02010600030101010101" pitchFamily="2" charset="-122"/>
              </a:rPr>
              <a:pPr>
                <a:spcBef>
                  <a:spcPct val="0"/>
                </a:spcBef>
                <a:buClrTx/>
                <a:buSzTx/>
                <a:buFontTx/>
                <a:buNone/>
              </a:pPr>
              <a:t>2019/9/18</a:t>
            </a:fld>
            <a:endParaRPr kumimoji="0" lang="en-US" altLang="zh-CN" sz="1400">
              <a:latin typeface="Tahoma" panose="020B0604030504040204" pitchFamily="34" charset="0"/>
              <a:ea typeface="宋体" panose="02010600030101010101" pitchFamily="2" charset="-122"/>
            </a:endParaRPr>
          </a:p>
        </p:txBody>
      </p:sp>
      <p:sp>
        <p:nvSpPr>
          <p:cNvPr id="6147"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F19C3F98-729F-411C-AE47-69B73A2BFE1B}" type="slidenum">
              <a:rPr kumimoji="0" lang="en-US" altLang="zh-CN" sz="1400">
                <a:latin typeface="Tahoma" panose="020B0604030504040204" pitchFamily="34" charset="0"/>
                <a:ea typeface="宋体" panose="02010600030101010101" pitchFamily="2" charset="-122"/>
              </a:rPr>
              <a:pPr>
                <a:spcBef>
                  <a:spcPct val="0"/>
                </a:spcBef>
                <a:buClrTx/>
                <a:buSzTx/>
                <a:buFontTx/>
                <a:buNone/>
              </a:pPr>
              <a:t>20</a:t>
            </a:fld>
            <a:endParaRPr kumimoji="0" lang="en-US" altLang="zh-CN" sz="1400">
              <a:latin typeface="Tahoma" panose="020B060403050404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2"/>
          <p:cNvSpPr>
            <a:spLocks noGrp="1" noChangeArrowheads="1"/>
          </p:cNvSpPr>
          <p:nvPr>
            <p:ph type="title"/>
          </p:nvPr>
        </p:nvSpPr>
        <p:spPr/>
        <p:txBody>
          <a:bodyPr/>
          <a:lstStyle/>
          <a:p>
            <a:pPr eaLnBrk="1" hangingPunct="1"/>
            <a:r>
              <a:rPr lang="zh-CN" altLang="en-US" smtClean="0"/>
              <a:t>经典推理和非经典推理</a:t>
            </a:r>
          </a:p>
        </p:txBody>
      </p:sp>
      <p:sp>
        <p:nvSpPr>
          <p:cNvPr id="7173" name="Rectangle 3"/>
          <p:cNvSpPr>
            <a:spLocks noGrp="1" noChangeArrowheads="1"/>
          </p:cNvSpPr>
          <p:nvPr>
            <p:ph idx="1"/>
          </p:nvPr>
        </p:nvSpPr>
        <p:spPr>
          <a:xfrm>
            <a:off x="983432" y="2017715"/>
            <a:ext cx="10441159" cy="3787550"/>
          </a:xfrm>
        </p:spPr>
        <p:txBody>
          <a:bodyPr>
            <a:normAutofit/>
          </a:bodyPr>
          <a:lstStyle/>
          <a:p>
            <a:pPr eaLnBrk="1" hangingPunct="1"/>
            <a:r>
              <a:rPr lang="zh-CN" altLang="en-US" sz="2400" dirty="0" smtClean="0"/>
              <a:t>非经典推理和经典推理的区别：</a:t>
            </a:r>
          </a:p>
          <a:p>
            <a:pPr lvl="1" eaLnBrk="1" hangingPunct="1"/>
            <a:r>
              <a:rPr lang="zh-CN" altLang="en-US" sz="2400" dirty="0" smtClean="0"/>
              <a:t>在推理方法上，</a:t>
            </a:r>
            <a:r>
              <a:rPr lang="zh-CN" altLang="en-US" sz="2400" dirty="0" smtClean="0">
                <a:solidFill>
                  <a:srgbClr val="0070C0"/>
                </a:solidFill>
              </a:rPr>
              <a:t>经典推理采用演绎逻辑推理</a:t>
            </a:r>
            <a:r>
              <a:rPr lang="zh-CN" altLang="en-US" sz="2400" dirty="0" smtClean="0"/>
              <a:t>，而非经典逻辑采用归纳逻辑推理。</a:t>
            </a:r>
          </a:p>
          <a:p>
            <a:pPr lvl="1" eaLnBrk="1" hangingPunct="1"/>
            <a:r>
              <a:rPr lang="zh-CN" altLang="en-US" sz="2400" dirty="0" smtClean="0"/>
              <a:t>在辖域取值上，</a:t>
            </a:r>
            <a:r>
              <a:rPr lang="zh-CN" altLang="en-US" sz="2400" dirty="0" smtClean="0">
                <a:solidFill>
                  <a:srgbClr val="0070C0"/>
                </a:solidFill>
              </a:rPr>
              <a:t>经典逻辑都是二值逻辑，真或假</a:t>
            </a:r>
            <a:r>
              <a:rPr lang="zh-CN" altLang="en-US" sz="2400" dirty="0" smtClean="0"/>
              <a:t>，而非经典逻辑都是多值逻辑，如三值、四值和模糊逻辑等。</a:t>
            </a:r>
          </a:p>
          <a:p>
            <a:pPr lvl="1" eaLnBrk="1" hangingPunct="1"/>
            <a:r>
              <a:rPr lang="zh-CN" altLang="en-US" sz="2400" dirty="0" smtClean="0"/>
              <a:t>在运算法则上，属于经典逻辑的形式逻辑和数理逻辑，它们的许多运算法则在非经典逻辑中就不能成立。</a:t>
            </a:r>
          </a:p>
          <a:p>
            <a:pPr lvl="1" eaLnBrk="1" hangingPunct="1"/>
            <a:r>
              <a:rPr lang="zh-CN" altLang="en-US" sz="2400" dirty="0" smtClean="0"/>
              <a:t>在逻辑算符上，非经典逻辑具有更多的逻辑算符。</a:t>
            </a:r>
          </a:p>
          <a:p>
            <a:pPr lvl="1" eaLnBrk="1" hangingPunct="1"/>
            <a:r>
              <a:rPr lang="zh-CN" altLang="en-US" sz="2400" dirty="0" smtClean="0"/>
              <a:t>在是否单调上，经典逻辑是单调的。</a:t>
            </a:r>
          </a:p>
        </p:txBody>
      </p:sp>
      <p:sp>
        <p:nvSpPr>
          <p:cNvPr id="7170" name="日期占位符 3"/>
          <p:cNvSpPr>
            <a:spLocks noGrp="1"/>
          </p:cNvSpPr>
          <p:nvPr>
            <p:ph type="dt" sz="half"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20F59120-8716-40B0-8EB0-2240EE619A98}" type="datetime1">
              <a:rPr kumimoji="0" lang="zh-CN" altLang="en-US" sz="1400">
                <a:latin typeface="Tahoma" panose="020B0604030504040204" pitchFamily="34" charset="0"/>
                <a:ea typeface="宋体" panose="02010600030101010101" pitchFamily="2" charset="-122"/>
              </a:rPr>
              <a:pPr>
                <a:spcBef>
                  <a:spcPct val="0"/>
                </a:spcBef>
                <a:buClrTx/>
                <a:buSzTx/>
                <a:buFontTx/>
                <a:buNone/>
              </a:pPr>
              <a:t>2019/9/18</a:t>
            </a:fld>
            <a:endParaRPr kumimoji="0" lang="en-US" altLang="zh-CN" sz="1400">
              <a:latin typeface="Tahoma" panose="020B0604030504040204" pitchFamily="34" charset="0"/>
              <a:ea typeface="宋体" panose="02010600030101010101" pitchFamily="2" charset="-122"/>
            </a:endParaRPr>
          </a:p>
        </p:txBody>
      </p:sp>
      <p:sp>
        <p:nvSpPr>
          <p:cNvPr id="7171"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514898FB-29B6-4EAB-8D9F-B9948993518F}" type="slidenum">
              <a:rPr kumimoji="0" lang="en-US" altLang="zh-CN" sz="1400">
                <a:latin typeface="Tahoma" panose="020B0604030504040204" pitchFamily="34" charset="0"/>
                <a:ea typeface="宋体" panose="02010600030101010101" pitchFamily="2" charset="-122"/>
              </a:rPr>
              <a:pPr>
                <a:spcBef>
                  <a:spcPct val="0"/>
                </a:spcBef>
                <a:buClrTx/>
                <a:buSzTx/>
                <a:buFontTx/>
                <a:buNone/>
              </a:pPr>
              <a:t>21</a:t>
            </a:fld>
            <a:endParaRPr kumimoji="0" lang="en-US" altLang="zh-CN" sz="1400">
              <a:latin typeface="Tahoma" panose="020B060403050404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Rectangle 2"/>
          <p:cNvSpPr>
            <a:spLocks noGrp="1" noChangeArrowheads="1"/>
          </p:cNvSpPr>
          <p:nvPr>
            <p:ph type="title"/>
          </p:nvPr>
        </p:nvSpPr>
        <p:spPr>
          <a:xfrm>
            <a:off x="1072560" y="692696"/>
            <a:ext cx="8029575" cy="1143000"/>
          </a:xfrm>
        </p:spPr>
        <p:txBody>
          <a:bodyPr>
            <a:normAutofit/>
          </a:bodyPr>
          <a:lstStyle/>
          <a:p>
            <a:pPr eaLnBrk="1" hangingPunct="1"/>
            <a:r>
              <a:rPr lang="zh-CN" altLang="en-US" sz="4400" dirty="0" smtClean="0"/>
              <a:t>演绎推理、归纳推理和默认推理</a:t>
            </a:r>
          </a:p>
        </p:txBody>
      </p:sp>
      <p:sp>
        <p:nvSpPr>
          <p:cNvPr id="8197" name="Rectangle 3"/>
          <p:cNvSpPr>
            <a:spLocks noGrp="1" noChangeArrowheads="1"/>
          </p:cNvSpPr>
          <p:nvPr>
            <p:ph idx="1"/>
          </p:nvPr>
        </p:nvSpPr>
        <p:spPr>
          <a:xfrm>
            <a:off x="1097280" y="2017715"/>
            <a:ext cx="10255303" cy="3787550"/>
          </a:xfrm>
        </p:spPr>
        <p:txBody>
          <a:bodyPr/>
          <a:lstStyle/>
          <a:p>
            <a:pPr eaLnBrk="1" hangingPunct="1">
              <a:lnSpc>
                <a:spcPct val="125000"/>
              </a:lnSpc>
              <a:buFont typeface="Arial" panose="020B0604020202020204" pitchFamily="34" charset="0"/>
              <a:buChar char="•"/>
            </a:pPr>
            <a:r>
              <a:rPr lang="zh-CN" altLang="en-US" sz="2400" dirty="0" smtClean="0"/>
              <a:t>演绎推理是从已知判断出发，通过演绎推出结论的一种推理方式，是</a:t>
            </a:r>
            <a:r>
              <a:rPr lang="zh-CN" altLang="en-US" sz="2400" dirty="0" smtClean="0">
                <a:solidFill>
                  <a:srgbClr val="FF0000"/>
                </a:solidFill>
              </a:rPr>
              <a:t>由一般到个别</a:t>
            </a:r>
            <a:r>
              <a:rPr lang="zh-CN" altLang="en-US" sz="2400" dirty="0" smtClean="0"/>
              <a:t>的推理。由于结论蕴含在已知判断中的，只要判断正确，则通过演绎推理推出的结论也必然是正确的。</a:t>
            </a:r>
            <a:endParaRPr lang="en-US" altLang="zh-CN" sz="2400" dirty="0" smtClean="0"/>
          </a:p>
          <a:p>
            <a:pPr eaLnBrk="1" hangingPunct="1">
              <a:lnSpc>
                <a:spcPct val="125000"/>
              </a:lnSpc>
              <a:buFont typeface="Arial" panose="020B0604020202020204" pitchFamily="34" charset="0"/>
              <a:buChar char="•"/>
            </a:pPr>
            <a:r>
              <a:rPr lang="zh-CN" altLang="en-US" sz="2400" dirty="0" smtClean="0"/>
              <a:t>归纳推理是从足够多的示例中归纳出一般性知识的推理，是</a:t>
            </a:r>
            <a:r>
              <a:rPr lang="zh-CN" altLang="en-US" sz="2400" dirty="0" smtClean="0">
                <a:solidFill>
                  <a:srgbClr val="FF0000"/>
                </a:solidFill>
              </a:rPr>
              <a:t>从个别到一般</a:t>
            </a:r>
            <a:r>
              <a:rPr lang="zh-CN" altLang="en-US" sz="2400" dirty="0" smtClean="0"/>
              <a:t>的推理。</a:t>
            </a:r>
            <a:endParaRPr lang="en-US" altLang="zh-CN" sz="2400" dirty="0" smtClean="0"/>
          </a:p>
          <a:p>
            <a:pPr eaLnBrk="1" hangingPunct="1">
              <a:lnSpc>
                <a:spcPct val="125000"/>
              </a:lnSpc>
              <a:buFont typeface="Arial" panose="020B0604020202020204" pitchFamily="34" charset="0"/>
              <a:buChar char="•"/>
            </a:pPr>
            <a:r>
              <a:rPr lang="zh-CN" altLang="en-US" sz="2400" dirty="0" smtClean="0"/>
              <a:t>默认推理是在知识不完全的情况下假设某些条件已经具备所进行的推理。</a:t>
            </a:r>
            <a:endParaRPr lang="zh-CN" altLang="en-US" dirty="0" smtClean="0"/>
          </a:p>
        </p:txBody>
      </p:sp>
      <p:sp>
        <p:nvSpPr>
          <p:cNvPr id="8194" name="日期占位符 3"/>
          <p:cNvSpPr>
            <a:spLocks noGrp="1"/>
          </p:cNvSpPr>
          <p:nvPr>
            <p:ph type="dt" sz="half"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7682C6B8-6648-4AC9-8924-8C44628FBCBF}" type="datetime1">
              <a:rPr kumimoji="0" lang="zh-CN" altLang="en-US" sz="1400">
                <a:latin typeface="Tahoma" panose="020B0604030504040204" pitchFamily="34" charset="0"/>
                <a:ea typeface="宋体" panose="02010600030101010101" pitchFamily="2" charset="-122"/>
              </a:rPr>
              <a:pPr>
                <a:spcBef>
                  <a:spcPct val="0"/>
                </a:spcBef>
                <a:buClrTx/>
                <a:buSzTx/>
                <a:buFontTx/>
                <a:buNone/>
              </a:pPr>
              <a:t>2019/9/18</a:t>
            </a:fld>
            <a:endParaRPr kumimoji="0" lang="en-US" altLang="zh-CN" sz="1400">
              <a:latin typeface="Tahoma" panose="020B0604030504040204" pitchFamily="34" charset="0"/>
              <a:ea typeface="宋体" panose="02010600030101010101" pitchFamily="2" charset="-122"/>
            </a:endParaRPr>
          </a:p>
        </p:txBody>
      </p:sp>
      <p:sp>
        <p:nvSpPr>
          <p:cNvPr id="8195"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52461408-B350-432F-B05F-8B3D192DA110}" type="slidenum">
              <a:rPr kumimoji="0" lang="en-US" altLang="zh-CN" sz="1400">
                <a:latin typeface="Tahoma" panose="020B0604030504040204" pitchFamily="34" charset="0"/>
                <a:ea typeface="宋体" panose="02010600030101010101" pitchFamily="2" charset="-122"/>
              </a:rPr>
              <a:pPr>
                <a:spcBef>
                  <a:spcPct val="0"/>
                </a:spcBef>
                <a:buClrTx/>
                <a:buSzTx/>
                <a:buFontTx/>
                <a:buNone/>
              </a:pPr>
              <a:t>22</a:t>
            </a:fld>
            <a:endParaRPr kumimoji="0" lang="en-US" altLang="zh-CN" sz="1400">
              <a:latin typeface="Tahoma" panose="020B0604030504040204" pitchFamily="34" charset="0"/>
              <a:ea typeface="宋体" panose="02010600030101010101" pitchFamily="2" charset="-122"/>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2"/>
          <p:cNvSpPr>
            <a:spLocks noGrp="1" noChangeArrowheads="1"/>
          </p:cNvSpPr>
          <p:nvPr>
            <p:ph type="title"/>
          </p:nvPr>
        </p:nvSpPr>
        <p:spPr>
          <a:xfrm>
            <a:off x="911424" y="655495"/>
            <a:ext cx="8029575" cy="1143000"/>
          </a:xfrm>
        </p:spPr>
        <p:txBody>
          <a:bodyPr>
            <a:normAutofit/>
          </a:bodyPr>
          <a:lstStyle/>
          <a:p>
            <a:pPr eaLnBrk="1" hangingPunct="1"/>
            <a:r>
              <a:rPr lang="zh-CN" altLang="en-US" sz="4400" dirty="0" smtClean="0"/>
              <a:t>单调推理和非单调推理</a:t>
            </a:r>
          </a:p>
        </p:txBody>
      </p:sp>
      <p:sp>
        <p:nvSpPr>
          <p:cNvPr id="9221" name="Rectangle 3"/>
          <p:cNvSpPr>
            <a:spLocks noGrp="1" noChangeArrowheads="1"/>
          </p:cNvSpPr>
          <p:nvPr>
            <p:ph idx="1"/>
          </p:nvPr>
        </p:nvSpPr>
        <p:spPr>
          <a:xfrm>
            <a:off x="1055440" y="2017715"/>
            <a:ext cx="10009111" cy="2923453"/>
          </a:xfrm>
        </p:spPr>
        <p:txBody>
          <a:bodyPr>
            <a:normAutofit/>
          </a:bodyPr>
          <a:lstStyle/>
          <a:p>
            <a:pPr eaLnBrk="1" hangingPunct="1">
              <a:lnSpc>
                <a:spcPct val="125000"/>
              </a:lnSpc>
              <a:buFont typeface="Arial" panose="020B0604020202020204" pitchFamily="34" charset="0"/>
              <a:buChar char="•"/>
            </a:pPr>
            <a:r>
              <a:rPr lang="zh-CN" altLang="en-US" sz="2400" dirty="0" smtClean="0"/>
              <a:t>推理的单调性是指随着推理的向前推进及新知识的加入，推出结论越来越接近最终目标。</a:t>
            </a:r>
            <a:endParaRPr lang="en-US" altLang="zh-CN" sz="2400" dirty="0" smtClean="0"/>
          </a:p>
          <a:p>
            <a:pPr eaLnBrk="1" hangingPunct="1">
              <a:lnSpc>
                <a:spcPct val="125000"/>
              </a:lnSpc>
              <a:buFont typeface="Arial" panose="020B0604020202020204" pitchFamily="34" charset="0"/>
              <a:buChar char="•"/>
            </a:pPr>
            <a:r>
              <a:rPr lang="zh-CN" altLang="en-US" sz="2400" dirty="0" smtClean="0"/>
              <a:t>在许多情况下，由于我们对客观条件掌握的不充分。因而当新的事实被认识时，原来的某些结论可能被推翻，从而使推理成为非单调的。</a:t>
            </a:r>
          </a:p>
        </p:txBody>
      </p:sp>
      <p:sp>
        <p:nvSpPr>
          <p:cNvPr id="9218" name="日期占位符 3"/>
          <p:cNvSpPr>
            <a:spLocks noGrp="1"/>
          </p:cNvSpPr>
          <p:nvPr>
            <p:ph type="dt" sz="half"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8450216B-278D-4BBA-9A7C-280BD7F453E0}" type="datetime1">
              <a:rPr kumimoji="0" lang="zh-CN" altLang="en-US" sz="1400">
                <a:latin typeface="Tahoma" panose="020B0604030504040204" pitchFamily="34" charset="0"/>
                <a:ea typeface="宋体" panose="02010600030101010101" pitchFamily="2" charset="-122"/>
              </a:rPr>
              <a:pPr>
                <a:spcBef>
                  <a:spcPct val="0"/>
                </a:spcBef>
                <a:buClrTx/>
                <a:buSzTx/>
                <a:buFontTx/>
                <a:buNone/>
              </a:pPr>
              <a:t>2019/9/18</a:t>
            </a:fld>
            <a:endParaRPr kumimoji="0" lang="en-US" altLang="zh-CN" sz="1400">
              <a:latin typeface="Tahoma" panose="020B0604030504040204" pitchFamily="34" charset="0"/>
              <a:ea typeface="宋体" panose="02010600030101010101" pitchFamily="2" charset="-122"/>
            </a:endParaRPr>
          </a:p>
        </p:txBody>
      </p:sp>
      <p:sp>
        <p:nvSpPr>
          <p:cNvPr id="9219"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B457149B-3CE8-4B27-9057-C38D9AAF9C1C}" type="slidenum">
              <a:rPr kumimoji="0" lang="en-US" altLang="zh-CN" sz="1400">
                <a:latin typeface="Tahoma" panose="020B0604030504040204" pitchFamily="34" charset="0"/>
                <a:ea typeface="宋体" panose="02010600030101010101" pitchFamily="2" charset="-122"/>
              </a:rPr>
              <a:pPr>
                <a:spcBef>
                  <a:spcPct val="0"/>
                </a:spcBef>
                <a:buClrTx/>
                <a:buSzTx/>
                <a:buFontTx/>
                <a:buNone/>
              </a:pPr>
              <a:t>23</a:t>
            </a:fld>
            <a:endParaRPr kumimoji="0" lang="en-US" altLang="zh-CN" sz="1400">
              <a:latin typeface="Tahoma" panose="020B0604030504040204" pitchFamily="34" charset="0"/>
              <a:ea typeface="宋体" panose="02010600030101010101" pitchFamily="2" charset="-122"/>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2"/>
          <p:cNvSpPr>
            <a:spLocks noGrp="1" noChangeArrowheads="1"/>
          </p:cNvSpPr>
          <p:nvPr>
            <p:ph type="title"/>
          </p:nvPr>
        </p:nvSpPr>
        <p:spPr>
          <a:xfrm>
            <a:off x="1097280" y="647455"/>
            <a:ext cx="8029575" cy="1143000"/>
          </a:xfrm>
        </p:spPr>
        <p:txBody>
          <a:bodyPr>
            <a:normAutofit/>
          </a:bodyPr>
          <a:lstStyle/>
          <a:p>
            <a:pPr eaLnBrk="1" hangingPunct="1"/>
            <a:r>
              <a:rPr lang="zh-CN" altLang="en-US" sz="4400" dirty="0" smtClean="0"/>
              <a:t>确定性推理和不确定性推理</a:t>
            </a:r>
          </a:p>
        </p:txBody>
      </p:sp>
      <p:sp>
        <p:nvSpPr>
          <p:cNvPr id="10245" name="Rectangle 3"/>
          <p:cNvSpPr>
            <a:spLocks noGrp="1" noChangeArrowheads="1"/>
          </p:cNvSpPr>
          <p:nvPr>
            <p:ph idx="1"/>
          </p:nvPr>
        </p:nvSpPr>
        <p:spPr>
          <a:xfrm>
            <a:off x="1271465" y="2017715"/>
            <a:ext cx="9941018" cy="3859558"/>
          </a:xfrm>
        </p:spPr>
        <p:txBody>
          <a:bodyPr>
            <a:normAutofit/>
          </a:bodyPr>
          <a:lstStyle/>
          <a:p>
            <a:pPr eaLnBrk="1" hangingPunct="1">
              <a:lnSpc>
                <a:spcPct val="125000"/>
              </a:lnSpc>
              <a:buFont typeface="Arial" panose="020B0604020202020204" pitchFamily="34" charset="0"/>
              <a:buChar char="•"/>
            </a:pPr>
            <a:r>
              <a:rPr lang="zh-CN" altLang="en-US" sz="2400" dirty="0" smtClean="0"/>
              <a:t>确定性推理建立在经典逻辑基础上，运用确定性知识进行的精确推理。演绎推理就是属于确定性推理，也是单调推理。</a:t>
            </a:r>
            <a:endParaRPr lang="en-US" altLang="zh-CN" sz="2400" dirty="0" smtClean="0"/>
          </a:p>
          <a:p>
            <a:pPr eaLnBrk="1" hangingPunct="1">
              <a:lnSpc>
                <a:spcPct val="125000"/>
              </a:lnSpc>
              <a:buFont typeface="Arial" panose="020B0604020202020204" pitchFamily="34" charset="0"/>
              <a:buChar char="•"/>
            </a:pPr>
            <a:r>
              <a:rPr lang="zh-CN" altLang="en-US" sz="2400" dirty="0" smtClean="0"/>
              <a:t>现实世界中遇到的问题和事物间的关系往往比较复杂，客观事物的随机性、模糊性、不完全和不精确，往往导致认识上一定程度的不确定性。在不完全和不确定情况下运用不确定性知识进行的推理，即不确定性推理。</a:t>
            </a:r>
          </a:p>
        </p:txBody>
      </p:sp>
      <p:sp>
        <p:nvSpPr>
          <p:cNvPr id="10242" name="日期占位符 3"/>
          <p:cNvSpPr>
            <a:spLocks noGrp="1"/>
          </p:cNvSpPr>
          <p:nvPr>
            <p:ph type="dt" sz="half"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9470099D-3EEF-4ED3-930F-A952019CC8DA}" type="datetime1">
              <a:rPr kumimoji="0" lang="zh-CN" altLang="en-US" sz="1400">
                <a:latin typeface="Tahoma" panose="020B0604030504040204" pitchFamily="34" charset="0"/>
                <a:ea typeface="宋体" panose="02010600030101010101" pitchFamily="2" charset="-122"/>
              </a:rPr>
              <a:pPr>
                <a:spcBef>
                  <a:spcPct val="0"/>
                </a:spcBef>
                <a:buClrTx/>
                <a:buSzTx/>
                <a:buFontTx/>
                <a:buNone/>
              </a:pPr>
              <a:t>2019/9/18</a:t>
            </a:fld>
            <a:endParaRPr kumimoji="0" lang="en-US" altLang="zh-CN" sz="1400">
              <a:latin typeface="Tahoma" panose="020B0604030504040204" pitchFamily="34" charset="0"/>
              <a:ea typeface="宋体" panose="02010600030101010101" pitchFamily="2" charset="-122"/>
            </a:endParaRPr>
          </a:p>
        </p:txBody>
      </p:sp>
      <p:sp>
        <p:nvSpPr>
          <p:cNvPr id="10243"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DAAB4C64-BDAA-4CE8-9556-7FA911BFC2B8}" type="slidenum">
              <a:rPr kumimoji="0" lang="en-US" altLang="zh-CN" sz="1400">
                <a:latin typeface="Tahoma" panose="020B0604030504040204" pitchFamily="34" charset="0"/>
                <a:ea typeface="宋体" panose="02010600030101010101" pitchFamily="2" charset="-122"/>
              </a:rPr>
              <a:pPr>
                <a:spcBef>
                  <a:spcPct val="0"/>
                </a:spcBef>
                <a:buClrTx/>
                <a:buSzTx/>
                <a:buFontTx/>
                <a:buNone/>
              </a:pPr>
              <a:t>24</a:t>
            </a:fld>
            <a:endParaRPr kumimoji="0" lang="en-US" altLang="zh-CN" sz="1400">
              <a:latin typeface="Tahoma" panose="020B0604030504040204" pitchFamily="34" charset="0"/>
              <a:ea typeface="宋体" panose="02010600030101010101" pitchFamily="2" charset="-122"/>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Rectangle 1026"/>
          <p:cNvSpPr>
            <a:spLocks noGrp="1" noChangeArrowheads="1"/>
          </p:cNvSpPr>
          <p:nvPr>
            <p:ph type="title"/>
          </p:nvPr>
        </p:nvSpPr>
        <p:spPr/>
        <p:txBody>
          <a:bodyPr/>
          <a:lstStyle/>
          <a:p>
            <a:pPr eaLnBrk="1" hangingPunct="1"/>
            <a:r>
              <a:rPr lang="en-US" altLang="zh-CN" dirty="0" smtClean="0"/>
              <a:t>3.3 </a:t>
            </a:r>
            <a:r>
              <a:rPr lang="zh-CN" altLang="en-US" dirty="0" smtClean="0"/>
              <a:t>自然演绎推理</a:t>
            </a:r>
          </a:p>
        </p:txBody>
      </p:sp>
      <p:sp>
        <p:nvSpPr>
          <p:cNvPr id="11269" name="Rectangle 1027"/>
          <p:cNvSpPr>
            <a:spLocks noGrp="1" noChangeArrowheads="1"/>
          </p:cNvSpPr>
          <p:nvPr>
            <p:ph idx="1"/>
          </p:nvPr>
        </p:nvSpPr>
        <p:spPr>
          <a:xfrm>
            <a:off x="1199456" y="2041172"/>
            <a:ext cx="10443456" cy="4114800"/>
          </a:xfrm>
        </p:spPr>
        <p:txBody>
          <a:bodyPr>
            <a:normAutofit fontScale="77500" lnSpcReduction="20000"/>
          </a:bodyPr>
          <a:lstStyle/>
          <a:p>
            <a:pPr eaLnBrk="1" hangingPunct="1">
              <a:lnSpc>
                <a:spcPct val="160000"/>
              </a:lnSpc>
              <a:buSzPct val="80000"/>
              <a:buFont typeface="Wingdings" panose="05000000000000000000" pitchFamily="2" charset="2"/>
              <a:buChar char="n"/>
            </a:pPr>
            <a:r>
              <a:rPr lang="zh-CN" altLang="en-US" sz="3000" dirty="0" smtClean="0"/>
              <a:t>从一组已知为真的事实出发，直接运用经典逻辑的推理规则推出结论的过程。</a:t>
            </a:r>
            <a:endParaRPr lang="en-US" altLang="zh-CN" sz="3000" dirty="0" smtClean="0"/>
          </a:p>
          <a:p>
            <a:pPr eaLnBrk="1" hangingPunct="1">
              <a:lnSpc>
                <a:spcPct val="160000"/>
              </a:lnSpc>
              <a:buSzPct val="80000"/>
              <a:buFont typeface="Wingdings" panose="05000000000000000000" pitchFamily="2" charset="2"/>
              <a:buChar char="n"/>
            </a:pPr>
            <a:r>
              <a:rPr lang="zh-CN" altLang="en-US" sz="3000" dirty="0" smtClean="0"/>
              <a:t>如：假言推理</a:t>
            </a:r>
            <a:endParaRPr lang="en-US" altLang="zh-CN" sz="3000" dirty="0" smtClean="0"/>
          </a:p>
          <a:p>
            <a:pPr marL="0" indent="0" eaLnBrk="1" hangingPunct="1">
              <a:buSzPct val="80000"/>
              <a:buNone/>
            </a:pPr>
            <a:r>
              <a:rPr lang="en-US" altLang="zh-CN" sz="3200" dirty="0"/>
              <a:t> </a:t>
            </a:r>
            <a:r>
              <a:rPr lang="en-US" altLang="zh-CN" sz="3200" dirty="0" smtClean="0"/>
              <a:t>       P, P</a:t>
            </a:r>
            <a:r>
              <a:rPr lang="en-US" altLang="zh-CN" sz="3200" dirty="0" smtClean="0">
                <a:sym typeface="Symbol" panose="05050102010706020507" pitchFamily="18" charset="2"/>
              </a:rPr>
              <a:t>Q  Q</a:t>
            </a:r>
          </a:p>
          <a:p>
            <a:pPr marL="0" indent="0" eaLnBrk="1" hangingPunct="1">
              <a:buSzPct val="80000"/>
              <a:buNone/>
            </a:pPr>
            <a:r>
              <a:rPr lang="en-US" altLang="zh-CN" sz="2400" dirty="0" smtClean="0">
                <a:sym typeface="Symbol" panose="05050102010706020507" pitchFamily="18" charset="2"/>
              </a:rPr>
              <a:t>(1) </a:t>
            </a:r>
            <a:r>
              <a:rPr lang="zh-CN" altLang="en-US" sz="2400" dirty="0" smtClean="0">
                <a:sym typeface="Symbol" panose="05050102010706020507" pitchFamily="18" charset="2"/>
              </a:rPr>
              <a:t>如果下雨，则地上就湿。</a:t>
            </a:r>
            <a:endParaRPr lang="en-US" altLang="zh-CN" sz="2400" dirty="0" smtClean="0">
              <a:sym typeface="Symbol" panose="05050102010706020507" pitchFamily="18" charset="2"/>
            </a:endParaRPr>
          </a:p>
          <a:p>
            <a:pPr marL="0" indent="0">
              <a:buSzPct val="80000"/>
              <a:buNone/>
            </a:pPr>
            <a:r>
              <a:rPr lang="en-US" altLang="zh-CN" sz="2400" dirty="0" smtClean="0">
                <a:sym typeface="Symbol" panose="05050102010706020507" pitchFamily="18" charset="2"/>
              </a:rPr>
              <a:t>(2) </a:t>
            </a:r>
            <a:r>
              <a:rPr lang="zh-CN" altLang="en-US" sz="2400" dirty="0" smtClean="0">
                <a:sym typeface="Symbol" panose="05050102010706020507" pitchFamily="18" charset="2"/>
              </a:rPr>
              <a:t>地上不湿。</a:t>
            </a:r>
            <a:endParaRPr lang="en-US" altLang="zh-CN" sz="2400" dirty="0" smtClean="0">
              <a:sym typeface="Symbol" panose="05050102010706020507" pitchFamily="18" charset="2"/>
            </a:endParaRPr>
          </a:p>
          <a:p>
            <a:pPr marL="0" indent="0">
              <a:buSzPct val="80000"/>
              <a:buNone/>
            </a:pPr>
            <a:r>
              <a:rPr lang="en-US" altLang="zh-CN" sz="2400" dirty="0" smtClean="0">
                <a:sym typeface="Symbol" panose="05050102010706020507" pitchFamily="18" charset="2"/>
              </a:rPr>
              <a:t>(3)</a:t>
            </a:r>
            <a:r>
              <a:rPr lang="zh-CN" altLang="en-US" sz="2400" dirty="0" smtClean="0">
                <a:sym typeface="Symbol" panose="05050102010706020507" pitchFamily="18" charset="2"/>
              </a:rPr>
              <a:t>则没有下雨。</a:t>
            </a:r>
            <a:endParaRPr lang="en-US" altLang="zh-CN" sz="2400" dirty="0" smtClean="0">
              <a:sym typeface="Symbol" panose="05050102010706020507" pitchFamily="18" charset="2"/>
            </a:endParaRPr>
          </a:p>
          <a:p>
            <a:pPr marL="0" indent="0">
              <a:buSzPct val="80000"/>
              <a:buNone/>
            </a:pPr>
            <a:r>
              <a:rPr lang="zh-CN" altLang="en-US" sz="2400" dirty="0" smtClean="0">
                <a:sym typeface="Symbol" panose="05050102010706020507" pitchFamily="18" charset="2"/>
              </a:rPr>
              <a:t>但，如果不下雨，地就不湿吗？（否定前件）</a:t>
            </a:r>
            <a:endParaRPr lang="en-US" altLang="zh-CN" sz="2400" dirty="0" smtClean="0">
              <a:sym typeface="Symbol" panose="05050102010706020507" pitchFamily="18" charset="2"/>
            </a:endParaRPr>
          </a:p>
          <a:p>
            <a:pPr marL="0" indent="0">
              <a:buSzPct val="80000"/>
              <a:buNone/>
            </a:pPr>
            <a:r>
              <a:rPr lang="en-US" altLang="zh-CN" sz="2400" dirty="0">
                <a:sym typeface="Symbol" panose="05050102010706020507" pitchFamily="18" charset="2"/>
              </a:rPr>
              <a:t> </a:t>
            </a:r>
            <a:r>
              <a:rPr lang="en-US" altLang="zh-CN" sz="2400" dirty="0" smtClean="0">
                <a:sym typeface="Symbol" panose="05050102010706020507" pitchFamily="18" charset="2"/>
              </a:rPr>
              <a:t>        </a:t>
            </a:r>
            <a:r>
              <a:rPr lang="zh-CN" altLang="en-US" sz="2400" dirty="0" smtClean="0">
                <a:sym typeface="Symbol" panose="05050102010706020507" pitchFamily="18" charset="2"/>
              </a:rPr>
              <a:t>如果地湿了，就下雨了吗？（肯定后件）</a:t>
            </a:r>
            <a:endParaRPr lang="zh-CN" altLang="en-US" sz="2400" dirty="0"/>
          </a:p>
        </p:txBody>
      </p:sp>
      <p:sp>
        <p:nvSpPr>
          <p:cNvPr id="4" name="日期占位符 3"/>
          <p:cNvSpPr>
            <a:spLocks noGrp="1"/>
          </p:cNvSpPr>
          <p:nvPr>
            <p:ph type="dt" sz="half" idx="10"/>
          </p:nvPr>
        </p:nvSpPr>
        <p:spPr/>
        <p:txBody>
          <a:bodyPr/>
          <a:lstStyle/>
          <a:p>
            <a:pPr>
              <a:defRPr/>
            </a:pPr>
            <a:fld id="{D8F10735-ED41-4774-9B6C-71B88C1CC939}" type="datetime1">
              <a:rPr lang="zh-CN" altLang="en-US"/>
              <a:pPr>
                <a:defRPr/>
              </a:pPr>
              <a:t>2019/9/18</a:t>
            </a:fld>
            <a:endParaRPr lang="en-US" altLang="zh-CN"/>
          </a:p>
        </p:txBody>
      </p:sp>
      <p:sp>
        <p:nvSpPr>
          <p:cNvPr id="11267"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EB9AEB65-D6E2-42F2-83B3-7B5F7264DC09}" type="slidenum">
              <a:rPr kumimoji="0" lang="en-US" altLang="zh-CN" sz="1400">
                <a:latin typeface="Tahoma" panose="020B0604030504040204" pitchFamily="34" charset="0"/>
                <a:ea typeface="宋体" panose="02010600030101010101" pitchFamily="2" charset="-122"/>
              </a:rPr>
              <a:pPr>
                <a:spcBef>
                  <a:spcPct val="0"/>
                </a:spcBef>
                <a:buClrTx/>
                <a:buSzTx/>
                <a:buFontTx/>
                <a:buNone/>
              </a:pPr>
              <a:t>25</a:t>
            </a:fld>
            <a:endParaRPr kumimoji="0" lang="en-US" altLang="zh-CN" sz="1400">
              <a:latin typeface="Tahoma" panose="020B0604030504040204" pitchFamily="34" charset="0"/>
              <a:ea typeface="宋体" panose="02010600030101010101" pitchFamily="2" charset="-122"/>
            </a:endParaRPr>
          </a:p>
        </p:txBody>
      </p:sp>
    </p:spTree>
    <p:extLst>
      <p:ext uri="{BB962C8B-B14F-4D97-AF65-F5344CB8AC3E}">
        <p14:creationId xmlns:p14="http://schemas.microsoft.com/office/powerpoint/2010/main" val="187706952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Rectangle 1026"/>
          <p:cNvSpPr>
            <a:spLocks noGrp="1" noChangeArrowheads="1"/>
          </p:cNvSpPr>
          <p:nvPr>
            <p:ph type="title"/>
          </p:nvPr>
        </p:nvSpPr>
        <p:spPr/>
        <p:txBody>
          <a:bodyPr/>
          <a:lstStyle/>
          <a:p>
            <a:pPr eaLnBrk="1" hangingPunct="1"/>
            <a:r>
              <a:rPr lang="en-US" altLang="zh-CN" dirty="0" smtClean="0"/>
              <a:t>3.3 </a:t>
            </a:r>
            <a:r>
              <a:rPr lang="zh-CN" altLang="en-US" dirty="0" smtClean="0"/>
              <a:t>自然演绎推理</a:t>
            </a:r>
          </a:p>
        </p:txBody>
      </p:sp>
      <p:sp>
        <p:nvSpPr>
          <p:cNvPr id="11269" name="Rectangle 1027"/>
          <p:cNvSpPr>
            <a:spLocks noGrp="1" noChangeArrowheads="1"/>
          </p:cNvSpPr>
          <p:nvPr>
            <p:ph idx="1"/>
          </p:nvPr>
        </p:nvSpPr>
        <p:spPr>
          <a:xfrm>
            <a:off x="911424" y="1737360"/>
            <a:ext cx="5983336" cy="4114800"/>
          </a:xfrm>
        </p:spPr>
        <p:txBody>
          <a:bodyPr>
            <a:noAutofit/>
          </a:bodyPr>
          <a:lstStyle/>
          <a:p>
            <a:pPr eaLnBrk="1" hangingPunct="1">
              <a:lnSpc>
                <a:spcPct val="125000"/>
              </a:lnSpc>
              <a:spcBef>
                <a:spcPts val="0"/>
              </a:spcBef>
              <a:spcAft>
                <a:spcPts val="0"/>
              </a:spcAft>
              <a:buSzPct val="80000"/>
              <a:buFont typeface="Wingdings" panose="05000000000000000000" pitchFamily="2" charset="2"/>
              <a:buChar char="n"/>
            </a:pPr>
            <a:r>
              <a:rPr lang="zh-CN" altLang="en-US" dirty="0" smtClean="0"/>
              <a:t>已知如下事实</a:t>
            </a:r>
            <a:endParaRPr lang="en-US" altLang="zh-CN" dirty="0" smtClean="0"/>
          </a:p>
          <a:p>
            <a:pPr marL="0" indent="0" eaLnBrk="1" hangingPunct="1">
              <a:lnSpc>
                <a:spcPct val="125000"/>
              </a:lnSpc>
              <a:spcBef>
                <a:spcPts val="0"/>
              </a:spcBef>
              <a:spcAft>
                <a:spcPts val="0"/>
              </a:spcAft>
              <a:buSzPct val="80000"/>
              <a:buNone/>
            </a:pPr>
            <a:r>
              <a:rPr lang="en-US" altLang="zh-CN" dirty="0" smtClean="0">
                <a:sym typeface="Symbol" panose="05050102010706020507" pitchFamily="18" charset="2"/>
              </a:rPr>
              <a:t>(1) </a:t>
            </a:r>
            <a:r>
              <a:rPr lang="zh-CN" altLang="en-US" dirty="0" smtClean="0">
                <a:sym typeface="Symbol" panose="05050102010706020507" pitchFamily="18" charset="2"/>
              </a:rPr>
              <a:t>凡是容易的课程小王都喜欢；</a:t>
            </a:r>
            <a:endParaRPr lang="en-US" altLang="zh-CN" dirty="0" smtClean="0">
              <a:sym typeface="Symbol" panose="05050102010706020507" pitchFamily="18" charset="2"/>
            </a:endParaRPr>
          </a:p>
          <a:p>
            <a:pPr marL="0" indent="0">
              <a:lnSpc>
                <a:spcPct val="125000"/>
              </a:lnSpc>
              <a:spcBef>
                <a:spcPts val="0"/>
              </a:spcBef>
              <a:spcAft>
                <a:spcPts val="0"/>
              </a:spcAft>
              <a:buSzPct val="80000"/>
              <a:buNone/>
            </a:pPr>
            <a:r>
              <a:rPr lang="en-US" altLang="zh-CN" dirty="0" smtClean="0">
                <a:sym typeface="Symbol" panose="05050102010706020507" pitchFamily="18" charset="2"/>
              </a:rPr>
              <a:t>(2) C</a:t>
            </a:r>
            <a:r>
              <a:rPr lang="zh-CN" altLang="en-US" dirty="0">
                <a:sym typeface="Symbol" panose="05050102010706020507" pitchFamily="18" charset="2"/>
              </a:rPr>
              <a:t>班的</a:t>
            </a:r>
            <a:r>
              <a:rPr lang="zh-CN" altLang="en-US" dirty="0" smtClean="0">
                <a:sym typeface="Symbol" panose="05050102010706020507" pitchFamily="18" charset="2"/>
              </a:rPr>
              <a:t>课程都是</a:t>
            </a:r>
            <a:r>
              <a:rPr lang="zh-CN" altLang="en-US" dirty="0">
                <a:sym typeface="Symbol" panose="05050102010706020507" pitchFamily="18" charset="2"/>
              </a:rPr>
              <a:t>容易</a:t>
            </a:r>
            <a:r>
              <a:rPr lang="zh-CN" altLang="en-US" dirty="0" smtClean="0">
                <a:sym typeface="Symbol" panose="05050102010706020507" pitchFamily="18" charset="2"/>
              </a:rPr>
              <a:t>的；</a:t>
            </a:r>
            <a:endParaRPr lang="en-US" altLang="zh-CN" dirty="0" smtClean="0">
              <a:sym typeface="Symbol" panose="05050102010706020507" pitchFamily="18" charset="2"/>
            </a:endParaRPr>
          </a:p>
          <a:p>
            <a:pPr marL="0" indent="0">
              <a:lnSpc>
                <a:spcPct val="125000"/>
              </a:lnSpc>
              <a:spcBef>
                <a:spcPts val="0"/>
              </a:spcBef>
              <a:spcAft>
                <a:spcPts val="0"/>
              </a:spcAft>
              <a:buSzPct val="80000"/>
              <a:buNone/>
            </a:pPr>
            <a:r>
              <a:rPr lang="en-US" altLang="zh-CN" dirty="0" smtClean="0">
                <a:sym typeface="Symbol" panose="05050102010706020507" pitchFamily="18" charset="2"/>
              </a:rPr>
              <a:t>(3) ds</a:t>
            </a:r>
            <a:r>
              <a:rPr lang="zh-CN" altLang="en-US" dirty="0" smtClean="0">
                <a:sym typeface="Symbol" panose="05050102010706020507" pitchFamily="18" charset="2"/>
              </a:rPr>
              <a:t>是</a:t>
            </a:r>
            <a:r>
              <a:rPr lang="en-US" altLang="zh-CN" dirty="0">
                <a:sym typeface="Symbol" panose="05050102010706020507" pitchFamily="18" charset="2"/>
              </a:rPr>
              <a:t>C</a:t>
            </a:r>
            <a:r>
              <a:rPr lang="zh-CN" altLang="en-US" dirty="0">
                <a:sym typeface="Symbol" panose="05050102010706020507" pitchFamily="18" charset="2"/>
              </a:rPr>
              <a:t>班的课程</a:t>
            </a:r>
            <a:r>
              <a:rPr lang="zh-CN" altLang="en-US" dirty="0" smtClean="0">
                <a:sym typeface="Symbol" panose="05050102010706020507" pitchFamily="18" charset="2"/>
              </a:rPr>
              <a:t>。</a:t>
            </a:r>
            <a:endParaRPr lang="en-US" altLang="zh-CN" dirty="0" smtClean="0">
              <a:sym typeface="Symbol" panose="05050102010706020507" pitchFamily="18" charset="2"/>
            </a:endParaRPr>
          </a:p>
          <a:p>
            <a:pPr marL="0" indent="0">
              <a:lnSpc>
                <a:spcPct val="125000"/>
              </a:lnSpc>
              <a:spcBef>
                <a:spcPts val="0"/>
              </a:spcBef>
              <a:spcAft>
                <a:spcPts val="0"/>
              </a:spcAft>
              <a:buSzPct val="80000"/>
              <a:buNone/>
            </a:pPr>
            <a:r>
              <a:rPr lang="zh-CN" altLang="en-US" dirty="0" smtClean="0">
                <a:sym typeface="Symbol" panose="05050102010706020507" pitchFamily="18" charset="2"/>
              </a:rPr>
              <a:t>求证：小王喜欢</a:t>
            </a:r>
            <a:r>
              <a:rPr lang="en-US" altLang="zh-CN" dirty="0" smtClean="0">
                <a:sym typeface="Symbol" panose="05050102010706020507" pitchFamily="18" charset="2"/>
              </a:rPr>
              <a:t>ds</a:t>
            </a:r>
            <a:r>
              <a:rPr lang="zh-CN" altLang="en-US" dirty="0" smtClean="0">
                <a:sym typeface="Symbol" panose="05050102010706020507" pitchFamily="18" charset="2"/>
              </a:rPr>
              <a:t>这门课程。</a:t>
            </a:r>
            <a:endParaRPr lang="en-US" altLang="zh-CN" dirty="0" smtClean="0">
              <a:sym typeface="Symbol" panose="05050102010706020507" pitchFamily="18" charset="2"/>
            </a:endParaRPr>
          </a:p>
          <a:p>
            <a:pPr marL="0" indent="0">
              <a:lnSpc>
                <a:spcPct val="125000"/>
              </a:lnSpc>
              <a:spcBef>
                <a:spcPts val="0"/>
              </a:spcBef>
              <a:spcAft>
                <a:spcPts val="0"/>
              </a:spcAft>
              <a:buSzPct val="80000"/>
              <a:buNone/>
            </a:pPr>
            <a:r>
              <a:rPr lang="zh-CN" altLang="en-US" dirty="0">
                <a:solidFill>
                  <a:srgbClr val="FF0000"/>
                </a:solidFill>
                <a:sym typeface="Symbol" panose="05050102010706020507" pitchFamily="18" charset="2"/>
              </a:rPr>
              <a:t>定义</a:t>
            </a:r>
            <a:r>
              <a:rPr lang="zh-CN" altLang="en-US" dirty="0" smtClean="0">
                <a:solidFill>
                  <a:srgbClr val="FF0000"/>
                </a:solidFill>
                <a:sym typeface="Symbol" panose="05050102010706020507" pitchFamily="18" charset="2"/>
              </a:rPr>
              <a:t>谓词</a:t>
            </a:r>
            <a:r>
              <a:rPr lang="zh-CN" altLang="en-US" dirty="0" smtClean="0">
                <a:sym typeface="Symbol" panose="05050102010706020507" pitchFamily="18" charset="2"/>
              </a:rPr>
              <a:t>：</a:t>
            </a:r>
            <a:r>
              <a:rPr lang="en-US" altLang="zh-CN" dirty="0" smtClean="0">
                <a:sym typeface="Symbol" panose="05050102010706020507" pitchFamily="18" charset="2"/>
              </a:rPr>
              <a:t>EASY(x):x</a:t>
            </a:r>
            <a:r>
              <a:rPr lang="zh-CN" altLang="en-US" dirty="0" smtClean="0">
                <a:sym typeface="Symbol" panose="05050102010706020507" pitchFamily="18" charset="2"/>
              </a:rPr>
              <a:t>是容易的；</a:t>
            </a:r>
            <a:r>
              <a:rPr lang="en-US" altLang="zh-CN" dirty="0" smtClean="0">
                <a:sym typeface="Symbol" panose="05050102010706020507" pitchFamily="18" charset="2"/>
              </a:rPr>
              <a:t>LIKE(</a:t>
            </a:r>
            <a:r>
              <a:rPr lang="en-US" altLang="zh-CN" dirty="0" err="1" smtClean="0">
                <a:sym typeface="Symbol" panose="05050102010706020507" pitchFamily="18" charset="2"/>
              </a:rPr>
              <a:t>x,y</a:t>
            </a:r>
            <a:r>
              <a:rPr lang="en-US" altLang="zh-CN" dirty="0" smtClean="0">
                <a:sym typeface="Symbol" panose="05050102010706020507" pitchFamily="18" charset="2"/>
              </a:rPr>
              <a:t>):x</a:t>
            </a:r>
            <a:r>
              <a:rPr lang="zh-CN" altLang="en-US" dirty="0" smtClean="0">
                <a:sym typeface="Symbol" panose="05050102010706020507" pitchFamily="18" charset="2"/>
              </a:rPr>
              <a:t>喜欢</a:t>
            </a:r>
            <a:r>
              <a:rPr lang="en-US" altLang="zh-CN" dirty="0" smtClean="0">
                <a:sym typeface="Symbol" panose="05050102010706020507" pitchFamily="18" charset="2"/>
              </a:rPr>
              <a:t>y</a:t>
            </a:r>
            <a:r>
              <a:rPr lang="zh-CN" altLang="en-US" dirty="0" smtClean="0">
                <a:sym typeface="Symbol" panose="05050102010706020507" pitchFamily="18" charset="2"/>
              </a:rPr>
              <a:t>；</a:t>
            </a:r>
            <a:endParaRPr lang="en-US" altLang="zh-CN" dirty="0" smtClean="0">
              <a:sym typeface="Symbol" panose="05050102010706020507" pitchFamily="18" charset="2"/>
            </a:endParaRPr>
          </a:p>
          <a:p>
            <a:pPr marL="0" indent="0">
              <a:lnSpc>
                <a:spcPct val="125000"/>
              </a:lnSpc>
              <a:spcBef>
                <a:spcPts val="0"/>
              </a:spcBef>
              <a:spcAft>
                <a:spcPts val="0"/>
              </a:spcAft>
              <a:buSzPct val="80000"/>
              <a:buNone/>
            </a:pPr>
            <a:r>
              <a:rPr lang="en-US" altLang="zh-CN" dirty="0">
                <a:sym typeface="Symbol" panose="05050102010706020507" pitchFamily="18" charset="2"/>
              </a:rPr>
              <a:t> </a:t>
            </a:r>
            <a:r>
              <a:rPr lang="en-US" altLang="zh-CN" dirty="0" smtClean="0">
                <a:sym typeface="Symbol" panose="05050102010706020507" pitchFamily="18" charset="2"/>
              </a:rPr>
              <a:t>                    C(x):x</a:t>
            </a:r>
            <a:r>
              <a:rPr lang="zh-CN" altLang="en-US" dirty="0" smtClean="0">
                <a:sym typeface="Symbol" panose="05050102010706020507" pitchFamily="18" charset="2"/>
              </a:rPr>
              <a:t>是</a:t>
            </a:r>
            <a:r>
              <a:rPr lang="en-US" altLang="zh-CN" dirty="0" smtClean="0">
                <a:sym typeface="Symbol" panose="05050102010706020507" pitchFamily="18" charset="2"/>
              </a:rPr>
              <a:t>C</a:t>
            </a:r>
            <a:r>
              <a:rPr lang="zh-CN" altLang="en-US" dirty="0" smtClean="0">
                <a:sym typeface="Symbol" panose="05050102010706020507" pitchFamily="18" charset="2"/>
              </a:rPr>
              <a:t>班的一门课程。</a:t>
            </a:r>
            <a:endParaRPr lang="en-US" altLang="zh-CN" dirty="0" smtClean="0">
              <a:sym typeface="Symbol" panose="05050102010706020507" pitchFamily="18" charset="2"/>
            </a:endParaRPr>
          </a:p>
          <a:p>
            <a:pPr marL="0" indent="0">
              <a:lnSpc>
                <a:spcPct val="125000"/>
              </a:lnSpc>
              <a:spcBef>
                <a:spcPts val="0"/>
              </a:spcBef>
              <a:spcAft>
                <a:spcPts val="0"/>
              </a:spcAft>
              <a:buSzPct val="80000"/>
              <a:buNone/>
            </a:pPr>
            <a:r>
              <a:rPr lang="zh-CN" altLang="en-US" dirty="0" smtClean="0">
                <a:solidFill>
                  <a:srgbClr val="FF0000"/>
                </a:solidFill>
              </a:rPr>
              <a:t>谓词公式</a:t>
            </a:r>
            <a:r>
              <a:rPr lang="en-US" altLang="zh-CN" dirty="0" smtClean="0">
                <a:solidFill>
                  <a:srgbClr val="FF0000"/>
                </a:solidFill>
              </a:rPr>
              <a:t>: </a:t>
            </a:r>
            <a:r>
              <a:rPr lang="en-US" altLang="zh-CN" dirty="0" smtClean="0">
                <a:solidFill>
                  <a:schemeClr val="tx1"/>
                </a:solidFill>
                <a:sym typeface="Wingdings" panose="05000000000000000000" pitchFamily="2" charset="2"/>
              </a:rPr>
              <a:t>(</a:t>
            </a:r>
            <a:r>
              <a:rPr lang="zh-CN" altLang="en-US" dirty="0" smtClean="0">
                <a:latin typeface="华文新魏" panose="02010800040101010101" pitchFamily="2" charset="-122"/>
                <a:sym typeface="Symbol" panose="05050102010706020507" pitchFamily="18" charset="2"/>
              </a:rPr>
              <a:t></a:t>
            </a:r>
            <a:r>
              <a:rPr lang="en-US" altLang="zh-CN" dirty="0" smtClean="0">
                <a:latin typeface="华文新魏" panose="02010800040101010101" pitchFamily="2" charset="-122"/>
                <a:sym typeface="Symbol" panose="05050102010706020507" pitchFamily="18" charset="2"/>
              </a:rPr>
              <a:t>x)(</a:t>
            </a:r>
            <a:r>
              <a:rPr lang="en-US" altLang="zh-CN" dirty="0" smtClean="0">
                <a:sym typeface="Symbol" panose="05050102010706020507" pitchFamily="18" charset="2"/>
              </a:rPr>
              <a:t>EASY(x)LIKE(</a:t>
            </a:r>
            <a:r>
              <a:rPr lang="en-US" altLang="zh-CN" dirty="0" err="1" smtClean="0">
                <a:sym typeface="Symbol" panose="05050102010706020507" pitchFamily="18" charset="2"/>
              </a:rPr>
              <a:t>Wang,x</a:t>
            </a:r>
            <a:r>
              <a:rPr lang="en-US" altLang="zh-CN" dirty="0" smtClean="0">
                <a:sym typeface="Symbol" panose="05050102010706020507" pitchFamily="18" charset="2"/>
              </a:rPr>
              <a:t>))</a:t>
            </a:r>
          </a:p>
          <a:p>
            <a:pPr marL="0" indent="0">
              <a:lnSpc>
                <a:spcPct val="125000"/>
              </a:lnSpc>
              <a:spcBef>
                <a:spcPts val="0"/>
              </a:spcBef>
              <a:spcAft>
                <a:spcPts val="0"/>
              </a:spcAft>
              <a:buSzPct val="80000"/>
              <a:buNone/>
            </a:pPr>
            <a:r>
              <a:rPr lang="en-US" altLang="zh-CN" dirty="0" smtClean="0">
                <a:solidFill>
                  <a:schemeClr val="tx1"/>
                </a:solidFill>
                <a:sym typeface="Wingdings" panose="05000000000000000000" pitchFamily="2" charset="2"/>
              </a:rPr>
              <a:t>                  (</a:t>
            </a:r>
            <a:r>
              <a:rPr lang="zh-CN" altLang="en-US" dirty="0">
                <a:latin typeface="华文新魏" panose="02010800040101010101" pitchFamily="2" charset="-122"/>
                <a:sym typeface="Symbol" panose="05050102010706020507" pitchFamily="18" charset="2"/>
              </a:rPr>
              <a:t></a:t>
            </a:r>
            <a:r>
              <a:rPr lang="en-US" altLang="zh-CN" dirty="0">
                <a:latin typeface="华文新魏" panose="02010800040101010101" pitchFamily="2" charset="-122"/>
                <a:sym typeface="Symbol" panose="05050102010706020507" pitchFamily="18" charset="2"/>
              </a:rPr>
              <a:t>x</a:t>
            </a:r>
            <a:r>
              <a:rPr lang="en-US" altLang="zh-CN" dirty="0" smtClean="0">
                <a:latin typeface="华文新魏" panose="02010800040101010101" pitchFamily="2" charset="-122"/>
                <a:sym typeface="Symbol" panose="05050102010706020507" pitchFamily="18" charset="2"/>
              </a:rPr>
              <a:t>)(</a:t>
            </a:r>
            <a:r>
              <a:rPr lang="en-US" altLang="zh-CN" dirty="0">
                <a:sym typeface="Symbol" panose="05050102010706020507" pitchFamily="18" charset="2"/>
              </a:rPr>
              <a:t>C(x</a:t>
            </a:r>
            <a:r>
              <a:rPr lang="en-US" altLang="zh-CN" dirty="0" smtClean="0">
                <a:sym typeface="Symbol" panose="05050102010706020507" pitchFamily="18" charset="2"/>
              </a:rPr>
              <a:t>)</a:t>
            </a:r>
            <a:r>
              <a:rPr lang="en-US" altLang="zh-CN" dirty="0">
                <a:sym typeface="Symbol" panose="05050102010706020507" pitchFamily="18" charset="2"/>
              </a:rPr>
              <a:t> </a:t>
            </a:r>
            <a:r>
              <a:rPr lang="en-US" altLang="zh-CN" dirty="0" smtClean="0">
                <a:sym typeface="Symbol" panose="05050102010706020507" pitchFamily="18" charset="2"/>
              </a:rPr>
              <a:t>EASY(x) )</a:t>
            </a:r>
          </a:p>
          <a:p>
            <a:pPr marL="0" indent="0">
              <a:lnSpc>
                <a:spcPct val="125000"/>
              </a:lnSpc>
              <a:spcBef>
                <a:spcPts val="0"/>
              </a:spcBef>
              <a:spcAft>
                <a:spcPts val="0"/>
              </a:spcAft>
              <a:buSzPct val="80000"/>
              <a:buNone/>
            </a:pPr>
            <a:r>
              <a:rPr lang="en-US" altLang="zh-CN" dirty="0">
                <a:solidFill>
                  <a:srgbClr val="FF0000"/>
                </a:solidFill>
                <a:sym typeface="Symbol" panose="05050102010706020507" pitchFamily="18" charset="2"/>
              </a:rPr>
              <a:t> </a:t>
            </a:r>
            <a:r>
              <a:rPr lang="en-US" altLang="zh-CN" dirty="0" smtClean="0">
                <a:solidFill>
                  <a:srgbClr val="FF0000"/>
                </a:solidFill>
                <a:sym typeface="Symbol" panose="05050102010706020507" pitchFamily="18" charset="2"/>
              </a:rPr>
              <a:t>                 </a:t>
            </a:r>
            <a:r>
              <a:rPr lang="en-US" altLang="zh-CN" dirty="0" smtClean="0">
                <a:sym typeface="Symbol" panose="05050102010706020507" pitchFamily="18" charset="2"/>
              </a:rPr>
              <a:t>C(ds)</a:t>
            </a:r>
            <a:endParaRPr lang="zh-CN" altLang="en-US" dirty="0">
              <a:solidFill>
                <a:srgbClr val="FF0000"/>
              </a:solidFill>
            </a:endParaRPr>
          </a:p>
          <a:p>
            <a:pPr marL="0" indent="0">
              <a:lnSpc>
                <a:spcPct val="125000"/>
              </a:lnSpc>
              <a:spcBef>
                <a:spcPts val="0"/>
              </a:spcBef>
              <a:spcAft>
                <a:spcPts val="0"/>
              </a:spcAft>
              <a:buSzPct val="80000"/>
              <a:buNone/>
            </a:pPr>
            <a:r>
              <a:rPr lang="en-US" altLang="zh-CN" dirty="0" smtClean="0">
                <a:solidFill>
                  <a:srgbClr val="FF0000"/>
                </a:solidFill>
              </a:rPr>
              <a:t>                  </a:t>
            </a:r>
            <a:r>
              <a:rPr lang="en-US" altLang="zh-CN" dirty="0" smtClean="0">
                <a:sym typeface="Symbol" panose="05050102010706020507" pitchFamily="18" charset="2"/>
              </a:rPr>
              <a:t>LIKE(</a:t>
            </a:r>
            <a:r>
              <a:rPr lang="en-US" altLang="zh-CN" dirty="0" err="1" smtClean="0">
                <a:sym typeface="Symbol" panose="05050102010706020507" pitchFamily="18" charset="2"/>
              </a:rPr>
              <a:t>Wang,ds</a:t>
            </a:r>
            <a:r>
              <a:rPr lang="en-US" altLang="zh-CN" dirty="0" smtClean="0">
                <a:sym typeface="Symbol" panose="05050102010706020507" pitchFamily="18" charset="2"/>
              </a:rPr>
              <a:t>)</a:t>
            </a:r>
            <a:endParaRPr lang="zh-CN" altLang="en-US" dirty="0">
              <a:solidFill>
                <a:srgbClr val="FF0000"/>
              </a:solidFill>
            </a:endParaRPr>
          </a:p>
        </p:txBody>
      </p:sp>
      <p:sp>
        <p:nvSpPr>
          <p:cNvPr id="4" name="日期占位符 3"/>
          <p:cNvSpPr>
            <a:spLocks noGrp="1"/>
          </p:cNvSpPr>
          <p:nvPr>
            <p:ph type="dt" sz="half" idx="10"/>
          </p:nvPr>
        </p:nvSpPr>
        <p:spPr/>
        <p:txBody>
          <a:bodyPr/>
          <a:lstStyle/>
          <a:p>
            <a:pPr>
              <a:defRPr/>
            </a:pPr>
            <a:fld id="{D8F10735-ED41-4774-9B6C-71B88C1CC939}" type="datetime1">
              <a:rPr lang="zh-CN" altLang="en-US"/>
              <a:pPr>
                <a:defRPr/>
              </a:pPr>
              <a:t>2019/9/18</a:t>
            </a:fld>
            <a:endParaRPr lang="en-US" altLang="zh-CN"/>
          </a:p>
        </p:txBody>
      </p:sp>
      <p:sp>
        <p:nvSpPr>
          <p:cNvPr id="11267"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EB9AEB65-D6E2-42F2-83B3-7B5F7264DC09}" type="slidenum">
              <a:rPr kumimoji="0" lang="en-US" altLang="zh-CN" sz="1400">
                <a:latin typeface="Tahoma" panose="020B0604030504040204" pitchFamily="34" charset="0"/>
                <a:ea typeface="宋体" panose="02010600030101010101" pitchFamily="2" charset="-122"/>
              </a:rPr>
              <a:pPr>
                <a:spcBef>
                  <a:spcPct val="0"/>
                </a:spcBef>
                <a:buClrTx/>
                <a:buSzTx/>
                <a:buFontTx/>
                <a:buNone/>
              </a:pPr>
              <a:t>26</a:t>
            </a:fld>
            <a:endParaRPr kumimoji="0" lang="en-US" altLang="zh-CN" sz="1400">
              <a:latin typeface="Tahoma" panose="020B0604030504040204" pitchFamily="34" charset="0"/>
              <a:ea typeface="宋体" panose="02010600030101010101" pitchFamily="2" charset="-122"/>
            </a:endParaRPr>
          </a:p>
        </p:txBody>
      </p:sp>
      <p:sp>
        <p:nvSpPr>
          <p:cNvPr id="2" name="文本框 1"/>
          <p:cNvSpPr txBox="1"/>
          <p:nvPr/>
        </p:nvSpPr>
        <p:spPr>
          <a:xfrm>
            <a:off x="6600056" y="2132856"/>
            <a:ext cx="5112568" cy="4524315"/>
          </a:xfrm>
          <a:prstGeom prst="rect">
            <a:avLst/>
          </a:prstGeom>
          <a:noFill/>
        </p:spPr>
        <p:txBody>
          <a:bodyPr wrap="square" rtlCol="0">
            <a:spAutoFit/>
          </a:bodyPr>
          <a:lstStyle/>
          <a:p>
            <a:r>
              <a:rPr lang="en-US" altLang="zh-CN" sz="2400" dirty="0">
                <a:sym typeface="Symbol" panose="05050102010706020507" pitchFamily="18" charset="2"/>
              </a:rPr>
              <a:t>C(ds</a:t>
            </a:r>
            <a:r>
              <a:rPr lang="en-US" altLang="zh-CN" sz="2400" dirty="0" smtClean="0">
                <a:sym typeface="Symbol" panose="05050102010706020507" pitchFamily="18" charset="2"/>
              </a:rPr>
              <a:t>), </a:t>
            </a:r>
            <a:r>
              <a:rPr lang="en-US" altLang="zh-CN" sz="2400" dirty="0">
                <a:sym typeface="Symbol" panose="05050102010706020507" pitchFamily="18" charset="2"/>
              </a:rPr>
              <a:t>C(x) EASY(x</a:t>
            </a:r>
            <a:r>
              <a:rPr lang="en-US" altLang="zh-CN" sz="2400" dirty="0" smtClean="0">
                <a:sym typeface="Symbol" panose="05050102010706020507" pitchFamily="18" charset="2"/>
              </a:rPr>
              <a:t>)</a:t>
            </a:r>
            <a:r>
              <a:rPr lang="en-US" altLang="zh-CN" sz="2400" dirty="0">
                <a:sym typeface="Symbol" panose="05050102010706020507" pitchFamily="18" charset="2"/>
              </a:rPr>
              <a:t> </a:t>
            </a:r>
            <a:r>
              <a:rPr lang="en-US" altLang="zh-CN" sz="2400" dirty="0" smtClean="0">
                <a:sym typeface="Symbol" panose="05050102010706020507" pitchFamily="18" charset="2"/>
              </a:rPr>
              <a:t>EASY(ds) </a:t>
            </a:r>
          </a:p>
          <a:p>
            <a:r>
              <a:rPr lang="en-US" altLang="zh-CN" sz="2400" dirty="0">
                <a:sym typeface="Symbol" panose="05050102010706020507" pitchFamily="18" charset="2"/>
              </a:rPr>
              <a:t>EASY(ds) </a:t>
            </a:r>
            <a:r>
              <a:rPr lang="en-US" altLang="zh-CN" sz="2400" dirty="0" smtClean="0">
                <a:sym typeface="Symbol" panose="05050102010706020507" pitchFamily="18" charset="2"/>
              </a:rPr>
              <a:t>,</a:t>
            </a:r>
            <a:r>
              <a:rPr lang="en-US" altLang="zh-CN" sz="2400" dirty="0">
                <a:sym typeface="Symbol" panose="05050102010706020507" pitchFamily="18" charset="2"/>
              </a:rPr>
              <a:t> EASY(x)LIKE(</a:t>
            </a:r>
            <a:r>
              <a:rPr lang="en-US" altLang="zh-CN" sz="2400" dirty="0" err="1">
                <a:sym typeface="Symbol" panose="05050102010706020507" pitchFamily="18" charset="2"/>
              </a:rPr>
              <a:t>Wang,x</a:t>
            </a:r>
            <a:r>
              <a:rPr lang="en-US" altLang="zh-CN" sz="2400" dirty="0" smtClean="0">
                <a:sym typeface="Symbol" panose="05050102010706020507" pitchFamily="18" charset="2"/>
              </a:rPr>
              <a:t>)</a:t>
            </a:r>
          </a:p>
          <a:p>
            <a:endParaRPr lang="en-US" altLang="zh-CN" sz="2400" dirty="0" smtClean="0">
              <a:sym typeface="Symbol" panose="05050102010706020507" pitchFamily="18" charset="2"/>
            </a:endParaRPr>
          </a:p>
          <a:p>
            <a:r>
              <a:rPr lang="en-US" altLang="zh-CN" sz="2400" dirty="0">
                <a:sym typeface="Symbol" panose="05050102010706020507" pitchFamily="18" charset="2"/>
              </a:rPr>
              <a:t>LIKE(</a:t>
            </a:r>
            <a:r>
              <a:rPr lang="en-US" altLang="zh-CN" sz="2400" dirty="0" err="1">
                <a:sym typeface="Symbol" panose="05050102010706020507" pitchFamily="18" charset="2"/>
              </a:rPr>
              <a:t>Wang,ds</a:t>
            </a:r>
            <a:r>
              <a:rPr lang="en-US" altLang="zh-CN" sz="2400" dirty="0" smtClean="0">
                <a:sym typeface="Symbol" panose="05050102010706020507" pitchFamily="18" charset="2"/>
              </a:rPr>
              <a:t>)</a:t>
            </a:r>
          </a:p>
          <a:p>
            <a:endParaRPr lang="en-US" altLang="zh-CN" sz="2400" dirty="0">
              <a:sym typeface="Symbol" panose="05050102010706020507" pitchFamily="18" charset="2"/>
            </a:endParaRPr>
          </a:p>
          <a:p>
            <a:r>
              <a:rPr lang="zh-CN" altLang="en-US" sz="2400" dirty="0" smtClean="0">
                <a:sym typeface="Symbol" panose="05050102010706020507" pitchFamily="18" charset="2"/>
              </a:rPr>
              <a:t>由已知事实推出的结论可能有多个，只要包含待证明的结论。</a:t>
            </a:r>
            <a:endParaRPr lang="en-US" altLang="zh-CN" sz="2400" dirty="0" smtClean="0">
              <a:sym typeface="Symbol" panose="05050102010706020507" pitchFamily="18" charset="2"/>
            </a:endParaRPr>
          </a:p>
          <a:p>
            <a:endParaRPr lang="en-US" altLang="zh-CN" sz="2400" dirty="0" smtClean="0">
              <a:sym typeface="Symbol" panose="05050102010706020507" pitchFamily="18" charset="2"/>
            </a:endParaRPr>
          </a:p>
          <a:p>
            <a:r>
              <a:rPr lang="zh-CN" altLang="en-US" sz="2400" dirty="0" smtClean="0">
                <a:sym typeface="Symbol" panose="05050102010706020507" pitchFamily="18" charset="2"/>
              </a:rPr>
              <a:t>推理过程自然，容易理解。</a:t>
            </a:r>
            <a:endParaRPr lang="en-US" altLang="zh-CN" sz="2400" dirty="0" smtClean="0">
              <a:sym typeface="Symbol" panose="05050102010706020507" pitchFamily="18" charset="2"/>
            </a:endParaRPr>
          </a:p>
          <a:p>
            <a:r>
              <a:rPr lang="zh-CN" altLang="en-US" sz="2400" dirty="0" smtClean="0">
                <a:sym typeface="Symbol" panose="05050102010706020507" pitchFamily="18" charset="2"/>
              </a:rPr>
              <a:t>但容易组合爆炸</a:t>
            </a:r>
            <a:endParaRPr lang="en-US" altLang="zh-CN" sz="2400" dirty="0">
              <a:sym typeface="Symbol" panose="05050102010706020507" pitchFamily="18" charset="2"/>
            </a:endParaRPr>
          </a:p>
          <a:p>
            <a:endParaRPr lang="en-US" altLang="zh-CN" sz="2400" dirty="0">
              <a:sym typeface="Symbol" panose="05050102010706020507" pitchFamily="18" charset="2"/>
            </a:endParaRPr>
          </a:p>
          <a:p>
            <a:endParaRPr lang="zh-CN" altLang="en-US" sz="2400" dirty="0"/>
          </a:p>
        </p:txBody>
      </p:sp>
    </p:spTree>
    <p:extLst>
      <p:ext uri="{BB962C8B-B14F-4D97-AF65-F5344CB8AC3E}">
        <p14:creationId xmlns:p14="http://schemas.microsoft.com/office/powerpoint/2010/main" val="99356629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Rectangle 1026"/>
          <p:cNvSpPr>
            <a:spLocks noGrp="1" noChangeArrowheads="1"/>
          </p:cNvSpPr>
          <p:nvPr>
            <p:ph type="title"/>
          </p:nvPr>
        </p:nvSpPr>
        <p:spPr/>
        <p:txBody>
          <a:bodyPr/>
          <a:lstStyle/>
          <a:p>
            <a:pPr eaLnBrk="1" hangingPunct="1"/>
            <a:r>
              <a:rPr lang="en-US" altLang="zh-CN" dirty="0" smtClean="0"/>
              <a:t>3.4 </a:t>
            </a:r>
            <a:r>
              <a:rPr lang="zh-CN" altLang="en-US" dirty="0" smtClean="0"/>
              <a:t>归结演绎推理</a:t>
            </a:r>
          </a:p>
        </p:txBody>
      </p:sp>
      <p:sp>
        <p:nvSpPr>
          <p:cNvPr id="11269" name="Rectangle 1027"/>
          <p:cNvSpPr>
            <a:spLocks noGrp="1" noChangeArrowheads="1"/>
          </p:cNvSpPr>
          <p:nvPr>
            <p:ph idx="1"/>
          </p:nvPr>
        </p:nvSpPr>
        <p:spPr>
          <a:xfrm>
            <a:off x="1271464" y="2041172"/>
            <a:ext cx="7772400" cy="4114800"/>
          </a:xfrm>
        </p:spPr>
        <p:txBody>
          <a:bodyPr/>
          <a:lstStyle/>
          <a:p>
            <a:pPr eaLnBrk="1" hangingPunct="1"/>
            <a:r>
              <a:rPr lang="zh-CN" altLang="en-US" sz="3200" dirty="0"/>
              <a:t>子句集的求取</a:t>
            </a:r>
          </a:p>
          <a:p>
            <a:pPr eaLnBrk="1" hangingPunct="1"/>
            <a:r>
              <a:rPr lang="zh-CN" altLang="en-US" sz="3200" dirty="0"/>
              <a:t>归结推理规则</a:t>
            </a:r>
          </a:p>
          <a:p>
            <a:pPr eaLnBrk="1" hangingPunct="1"/>
            <a:r>
              <a:rPr lang="zh-CN" altLang="en-US" sz="3200" dirty="0"/>
              <a:t>含有变量的消解式</a:t>
            </a:r>
          </a:p>
          <a:p>
            <a:pPr eaLnBrk="1" hangingPunct="1"/>
            <a:r>
              <a:rPr lang="zh-CN" altLang="en-US" sz="3200" dirty="0"/>
              <a:t>归结反演求解过程</a:t>
            </a:r>
          </a:p>
          <a:p>
            <a:pPr eaLnBrk="1" hangingPunct="1"/>
            <a:r>
              <a:rPr lang="zh-CN" altLang="en-US" sz="3200" dirty="0"/>
              <a:t>归结过程的策略控制</a:t>
            </a:r>
          </a:p>
        </p:txBody>
      </p:sp>
      <p:sp>
        <p:nvSpPr>
          <p:cNvPr id="4" name="日期占位符 3"/>
          <p:cNvSpPr>
            <a:spLocks noGrp="1"/>
          </p:cNvSpPr>
          <p:nvPr>
            <p:ph type="dt" sz="half" idx="10"/>
          </p:nvPr>
        </p:nvSpPr>
        <p:spPr/>
        <p:txBody>
          <a:bodyPr/>
          <a:lstStyle/>
          <a:p>
            <a:pPr>
              <a:defRPr/>
            </a:pPr>
            <a:fld id="{D8F10735-ED41-4774-9B6C-71B88C1CC939}" type="datetime1">
              <a:rPr lang="zh-CN" altLang="en-US"/>
              <a:pPr>
                <a:defRPr/>
              </a:pPr>
              <a:t>2019/9/18</a:t>
            </a:fld>
            <a:endParaRPr lang="en-US" altLang="zh-CN"/>
          </a:p>
        </p:txBody>
      </p:sp>
      <p:sp>
        <p:nvSpPr>
          <p:cNvPr id="11267"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EB9AEB65-D6E2-42F2-83B3-7B5F7264DC09}" type="slidenum">
              <a:rPr kumimoji="0" lang="en-US" altLang="zh-CN" sz="1400">
                <a:latin typeface="Tahoma" panose="020B0604030504040204" pitchFamily="34" charset="0"/>
                <a:ea typeface="宋体" panose="02010600030101010101" pitchFamily="2" charset="-122"/>
              </a:rPr>
              <a:pPr>
                <a:spcBef>
                  <a:spcPct val="0"/>
                </a:spcBef>
                <a:buClrTx/>
                <a:buSzTx/>
                <a:buFontTx/>
                <a:buNone/>
              </a:pPr>
              <a:t>27</a:t>
            </a:fld>
            <a:endParaRPr kumimoji="0" lang="en-US" altLang="zh-CN" sz="1400">
              <a:latin typeface="Tahoma" panose="020B060403050404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2" name="Rectangle 2"/>
          <p:cNvSpPr>
            <a:spLocks noGrp="1" noChangeArrowheads="1"/>
          </p:cNvSpPr>
          <p:nvPr>
            <p:ph type="title"/>
          </p:nvPr>
        </p:nvSpPr>
        <p:spPr/>
        <p:txBody>
          <a:bodyPr/>
          <a:lstStyle/>
          <a:p>
            <a:pPr eaLnBrk="1" hangingPunct="1"/>
            <a:r>
              <a:rPr lang="zh-CN" altLang="en-US" dirty="0" smtClean="0"/>
              <a:t>归结原理</a:t>
            </a:r>
          </a:p>
        </p:txBody>
      </p:sp>
      <p:sp>
        <p:nvSpPr>
          <p:cNvPr id="6147" name="Rectangle 3"/>
          <p:cNvSpPr>
            <a:spLocks noGrp="1" noChangeArrowheads="1"/>
          </p:cNvSpPr>
          <p:nvPr>
            <p:ph idx="1"/>
          </p:nvPr>
        </p:nvSpPr>
        <p:spPr>
          <a:xfrm>
            <a:off x="1055914" y="1995735"/>
            <a:ext cx="10512693" cy="4025553"/>
          </a:xfrm>
        </p:spPr>
        <p:txBody>
          <a:bodyPr>
            <a:noAutofit/>
          </a:bodyPr>
          <a:lstStyle/>
          <a:p>
            <a:pPr eaLnBrk="1" hangingPunct="1">
              <a:lnSpc>
                <a:spcPct val="125000"/>
              </a:lnSpc>
              <a:buSzPct val="80000"/>
              <a:buFont typeface="Wingdings" panose="05000000000000000000" pitchFamily="2" charset="2"/>
              <a:buChar char="n"/>
            </a:pPr>
            <a:r>
              <a:rPr lang="zh-CN" altLang="en-US" sz="2400" u="sng" dirty="0" smtClean="0"/>
              <a:t>归结原理</a:t>
            </a:r>
            <a:r>
              <a:rPr lang="zh-CN" altLang="en-US" sz="2400" dirty="0" smtClean="0"/>
              <a:t>由</a:t>
            </a:r>
            <a:r>
              <a:rPr lang="en-US" altLang="zh-CN" sz="2400" dirty="0" err="1" smtClean="0"/>
              <a:t>J.A.Robinson</a:t>
            </a:r>
            <a:r>
              <a:rPr lang="zh-CN" altLang="en-US" sz="2400" dirty="0" smtClean="0"/>
              <a:t>由</a:t>
            </a:r>
            <a:r>
              <a:rPr lang="en-US" altLang="zh-CN" sz="2400" dirty="0" smtClean="0"/>
              <a:t>1965</a:t>
            </a:r>
            <a:r>
              <a:rPr lang="zh-CN" altLang="en-US" sz="2400" dirty="0" smtClean="0"/>
              <a:t>年提出。</a:t>
            </a:r>
          </a:p>
          <a:p>
            <a:pPr lvl="1" eaLnBrk="1" hangingPunct="1">
              <a:lnSpc>
                <a:spcPct val="125000"/>
              </a:lnSpc>
            </a:pPr>
            <a:r>
              <a:rPr lang="zh-CN" altLang="en-US" sz="2400" dirty="0" smtClean="0"/>
              <a:t>对任一要证明为真公式取非后，证明它不可满足，为此先转化成一种标准型，然后对这个标准型不断使用单一的推理规则，即实行归结，直到导出矛盾。</a:t>
            </a:r>
          </a:p>
          <a:p>
            <a:pPr lvl="1" eaLnBrk="1" hangingPunct="1">
              <a:lnSpc>
                <a:spcPct val="125000"/>
              </a:lnSpc>
            </a:pPr>
            <a:r>
              <a:rPr lang="zh-CN" altLang="en-US" sz="2400" dirty="0" smtClean="0"/>
              <a:t>我们说一个问题是</a:t>
            </a:r>
            <a:r>
              <a:rPr lang="zh-CN" altLang="en-US" sz="2400" dirty="0" smtClean="0">
                <a:solidFill>
                  <a:srgbClr val="3333FF"/>
                </a:solidFill>
              </a:rPr>
              <a:t>可判定的</a:t>
            </a:r>
            <a:r>
              <a:rPr lang="zh-CN" altLang="en-US" sz="2400" dirty="0" smtClean="0"/>
              <a:t>，是指存在一个算法，对问题中的任给的一事例，算法都能给出“是”或“非”的明确答案。命题公式永真性问题是可判定的。</a:t>
            </a:r>
          </a:p>
          <a:p>
            <a:pPr lvl="1" eaLnBrk="1" hangingPunct="1">
              <a:lnSpc>
                <a:spcPct val="125000"/>
              </a:lnSpc>
            </a:pPr>
            <a:r>
              <a:rPr lang="zh-CN" altLang="en-US" sz="2400" dirty="0" smtClean="0"/>
              <a:t>我们说一个问题是</a:t>
            </a:r>
            <a:r>
              <a:rPr lang="zh-CN" altLang="en-US" sz="2400" dirty="0" smtClean="0">
                <a:solidFill>
                  <a:srgbClr val="3333FF"/>
                </a:solidFill>
              </a:rPr>
              <a:t>半可判定的</a:t>
            </a:r>
            <a:r>
              <a:rPr lang="zh-CN" altLang="en-US" sz="2400" dirty="0" smtClean="0"/>
              <a:t>，是指存在一个算法，对问题中的任给的一事例，若它具有某一性质，则算法将不能给出答案。一阶谓词永真性问题是半可判定的。</a:t>
            </a:r>
          </a:p>
        </p:txBody>
      </p:sp>
      <p:sp>
        <p:nvSpPr>
          <p:cNvPr id="4" name="日期占位符 3"/>
          <p:cNvSpPr>
            <a:spLocks noGrp="1"/>
          </p:cNvSpPr>
          <p:nvPr>
            <p:ph type="dt" sz="half" idx="10"/>
          </p:nvPr>
        </p:nvSpPr>
        <p:spPr/>
        <p:txBody>
          <a:bodyPr/>
          <a:lstStyle/>
          <a:p>
            <a:pPr>
              <a:defRPr/>
            </a:pPr>
            <a:fld id="{9E22688F-246D-4D31-B8D2-006EEBE04556}" type="datetime1">
              <a:rPr lang="zh-CN" altLang="en-US"/>
              <a:pPr>
                <a:defRPr/>
              </a:pPr>
              <a:t>2019/9/18</a:t>
            </a:fld>
            <a:endParaRPr lang="en-US" altLang="zh-CN"/>
          </a:p>
        </p:txBody>
      </p:sp>
      <p:sp>
        <p:nvSpPr>
          <p:cNvPr id="12291"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6645E40D-0C43-43A6-BC44-D9D11611BDCC}" type="slidenum">
              <a:rPr kumimoji="0" lang="en-US" altLang="zh-CN" sz="1400">
                <a:latin typeface="Tahoma" panose="020B0604030504040204" pitchFamily="34" charset="0"/>
                <a:ea typeface="宋体" panose="02010600030101010101" pitchFamily="2" charset="-122"/>
              </a:rPr>
              <a:pPr>
                <a:spcBef>
                  <a:spcPct val="0"/>
                </a:spcBef>
                <a:buClrTx/>
                <a:buSzTx/>
                <a:buFontTx/>
                <a:buNone/>
              </a:pPr>
              <a:t>28</a:t>
            </a:fld>
            <a:endParaRPr kumimoji="0" lang="en-US" altLang="zh-CN" sz="1400">
              <a:latin typeface="Tahoma" panose="020B060403050404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147">
                                            <p:txEl>
                                              <p:pRg st="0" end="0"/>
                                            </p:txEl>
                                          </p:spTgt>
                                        </p:tgtEl>
                                        <p:attrNameLst>
                                          <p:attrName>style.visibility</p:attrName>
                                        </p:attrNameLst>
                                      </p:cBhvr>
                                      <p:to>
                                        <p:strVal val="visible"/>
                                      </p:to>
                                    </p:set>
                                    <p:anim calcmode="lin" valueType="num">
                                      <p:cBhvr additive="base">
                                        <p:cTn id="7" dur="500" fill="hold"/>
                                        <p:tgtEl>
                                          <p:spTgt spid="614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14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147">
                                            <p:txEl>
                                              <p:pRg st="1" end="1"/>
                                            </p:txEl>
                                          </p:spTgt>
                                        </p:tgtEl>
                                        <p:attrNameLst>
                                          <p:attrName>style.visibility</p:attrName>
                                        </p:attrNameLst>
                                      </p:cBhvr>
                                      <p:to>
                                        <p:strVal val="visible"/>
                                      </p:to>
                                    </p:set>
                                    <p:anim calcmode="lin" valueType="num">
                                      <p:cBhvr additive="base">
                                        <p:cTn id="13" dur="500" fill="hold"/>
                                        <p:tgtEl>
                                          <p:spTgt spid="6147">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614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6147">
                                            <p:txEl>
                                              <p:pRg st="2" end="2"/>
                                            </p:txEl>
                                          </p:spTgt>
                                        </p:tgtEl>
                                        <p:attrNameLst>
                                          <p:attrName>style.visibility</p:attrName>
                                        </p:attrNameLst>
                                      </p:cBhvr>
                                      <p:to>
                                        <p:strVal val="visible"/>
                                      </p:to>
                                    </p:set>
                                    <p:anim calcmode="lin" valueType="num">
                                      <p:cBhvr additive="base">
                                        <p:cTn id="19" dur="500" fill="hold"/>
                                        <p:tgtEl>
                                          <p:spTgt spid="6147">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614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6147">
                                            <p:txEl>
                                              <p:pRg st="3" end="3"/>
                                            </p:txEl>
                                          </p:spTgt>
                                        </p:tgtEl>
                                        <p:attrNameLst>
                                          <p:attrName>style.visibility</p:attrName>
                                        </p:attrNameLst>
                                      </p:cBhvr>
                                      <p:to>
                                        <p:strVal val="visible"/>
                                      </p:to>
                                    </p:set>
                                    <p:anim calcmode="lin" valueType="num">
                                      <p:cBhvr additive="base">
                                        <p:cTn id="25" dur="500" fill="hold"/>
                                        <p:tgtEl>
                                          <p:spTgt spid="6147">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6147">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7" grpId="0" build="p" bldLvl="2"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Rectangle 3"/>
          <p:cNvSpPr>
            <a:spLocks noGrp="1" noChangeArrowheads="1"/>
          </p:cNvSpPr>
          <p:nvPr>
            <p:ph idx="1"/>
          </p:nvPr>
        </p:nvSpPr>
        <p:spPr/>
        <p:txBody>
          <a:bodyPr/>
          <a:lstStyle/>
          <a:p>
            <a:pPr eaLnBrk="1" hangingPunct="1">
              <a:lnSpc>
                <a:spcPct val="90000"/>
              </a:lnSpc>
            </a:pPr>
            <a:r>
              <a:rPr lang="zh-CN" altLang="en-US" sz="3200">
                <a:latin typeface="华文新魏" panose="02010800040101010101" pitchFamily="2" charset="-122"/>
              </a:rPr>
              <a:t>基本单元：简单命题（陈述句）</a:t>
            </a:r>
          </a:p>
          <a:p>
            <a:pPr lvl="1" eaLnBrk="1" hangingPunct="1">
              <a:lnSpc>
                <a:spcPct val="90000"/>
              </a:lnSpc>
              <a:buFont typeface="Wingdings" panose="05000000000000000000" pitchFamily="2" charset="2"/>
              <a:buNone/>
            </a:pPr>
            <a:r>
              <a:rPr lang="zh-CN" altLang="en-US" sz="3200">
                <a:latin typeface="华文新魏" panose="02010800040101010101" pitchFamily="2" charset="-122"/>
              </a:rPr>
              <a:t>例：</a:t>
            </a:r>
            <a:r>
              <a:rPr lang="zh-CN" altLang="en-US" sz="2800">
                <a:latin typeface="华文新魏" panose="02010800040101010101" pitchFamily="2" charset="-122"/>
              </a:rPr>
              <a:t> </a:t>
            </a:r>
          </a:p>
          <a:p>
            <a:pPr lvl="1" algn="just" eaLnBrk="1" hangingPunct="1">
              <a:lnSpc>
                <a:spcPct val="120000"/>
              </a:lnSpc>
              <a:buFont typeface="Wingdings" panose="05000000000000000000" pitchFamily="2" charset="2"/>
              <a:buNone/>
            </a:pPr>
            <a:r>
              <a:rPr lang="zh-CN" altLang="en-US" sz="2800">
                <a:latin typeface="新宋体" panose="02010609030101010101" pitchFamily="49" charset="-122"/>
                <a:ea typeface="新宋体" panose="02010609030101010101" pitchFamily="49" charset="-122"/>
              </a:rPr>
              <a:t>命题： </a:t>
            </a:r>
            <a:r>
              <a:rPr lang="en-US" altLang="zh-CN" sz="2800">
                <a:latin typeface="新宋体" panose="02010609030101010101" pitchFamily="49" charset="-122"/>
                <a:ea typeface="新宋体" panose="02010609030101010101" pitchFamily="49" charset="-122"/>
              </a:rPr>
              <a:t>A</a:t>
            </a:r>
            <a:r>
              <a:rPr lang="en-US" altLang="zh-CN" sz="2800" baseline="-25000">
                <a:latin typeface="新宋体" panose="02010609030101010101" pitchFamily="49" charset="-122"/>
                <a:ea typeface="新宋体" panose="02010609030101010101" pitchFamily="49" charset="-122"/>
              </a:rPr>
              <a:t>1</a:t>
            </a:r>
            <a:r>
              <a:rPr lang="zh-CN" altLang="en-US" sz="2800">
                <a:latin typeface="新宋体" panose="02010609030101010101" pitchFamily="49" charset="-122"/>
                <a:ea typeface="新宋体" panose="02010609030101010101" pitchFamily="49" charset="-122"/>
              </a:rPr>
              <a:t>、</a:t>
            </a:r>
            <a:r>
              <a:rPr lang="en-US" altLang="zh-CN" sz="2800">
                <a:latin typeface="新宋体" panose="02010609030101010101" pitchFamily="49" charset="-122"/>
                <a:ea typeface="新宋体" panose="02010609030101010101" pitchFamily="49" charset="-122"/>
              </a:rPr>
              <a:t>A</a:t>
            </a:r>
            <a:r>
              <a:rPr lang="en-US" altLang="zh-CN" sz="2800" baseline="-25000">
                <a:latin typeface="新宋体" panose="02010609030101010101" pitchFamily="49" charset="-122"/>
                <a:ea typeface="新宋体" panose="02010609030101010101" pitchFamily="49" charset="-122"/>
              </a:rPr>
              <a:t>2</a:t>
            </a:r>
            <a:r>
              <a:rPr lang="zh-CN" altLang="en-US" sz="2800">
                <a:latin typeface="新宋体" panose="02010609030101010101" pitchFamily="49" charset="-122"/>
                <a:ea typeface="新宋体" panose="02010609030101010101" pitchFamily="49" charset="-122"/>
              </a:rPr>
              <a:t>、</a:t>
            </a:r>
            <a:r>
              <a:rPr lang="en-US" altLang="zh-CN" sz="2800">
                <a:latin typeface="新宋体" panose="02010609030101010101" pitchFamily="49" charset="-122"/>
                <a:ea typeface="新宋体" panose="02010609030101010101" pitchFamily="49" charset="-122"/>
              </a:rPr>
              <a:t>A</a:t>
            </a:r>
            <a:r>
              <a:rPr lang="en-US" altLang="zh-CN" sz="2800" baseline="-25000">
                <a:latin typeface="新宋体" panose="02010609030101010101" pitchFamily="49" charset="-122"/>
                <a:ea typeface="新宋体" panose="02010609030101010101" pitchFamily="49" charset="-122"/>
              </a:rPr>
              <a:t>3</a:t>
            </a:r>
            <a:r>
              <a:rPr lang="en-US" altLang="zh-CN" sz="2800">
                <a:latin typeface="新宋体" panose="02010609030101010101" pitchFamily="49" charset="-122"/>
                <a:ea typeface="新宋体" panose="02010609030101010101" pitchFamily="49" charset="-122"/>
              </a:rPr>
              <a:t> </a:t>
            </a:r>
            <a:r>
              <a:rPr lang="zh-CN" altLang="en-US" sz="2800">
                <a:latin typeface="新宋体" panose="02010609030101010101" pitchFamily="49" charset="-122"/>
                <a:ea typeface="新宋体" panose="02010609030101010101" pitchFamily="49" charset="-122"/>
              </a:rPr>
              <a:t>和 </a:t>
            </a:r>
            <a:r>
              <a:rPr lang="en-US" altLang="zh-CN" sz="2800">
                <a:latin typeface="新宋体" panose="02010609030101010101" pitchFamily="49" charset="-122"/>
                <a:ea typeface="新宋体" panose="02010609030101010101" pitchFamily="49" charset="-122"/>
              </a:rPr>
              <a:t>B</a:t>
            </a:r>
          </a:p>
          <a:p>
            <a:pPr lvl="1" algn="just" eaLnBrk="1" hangingPunct="1">
              <a:lnSpc>
                <a:spcPct val="120000"/>
              </a:lnSpc>
              <a:buFont typeface="Wingdings" panose="05000000000000000000" pitchFamily="2" charset="2"/>
              <a:buNone/>
            </a:pPr>
            <a:r>
              <a:rPr lang="zh-CN" altLang="en-US" sz="2800">
                <a:latin typeface="新宋体" panose="02010609030101010101" pitchFamily="49" charset="-122"/>
                <a:ea typeface="新宋体" panose="02010609030101010101" pitchFamily="49" charset="-122"/>
              </a:rPr>
              <a:t>求证： </a:t>
            </a:r>
            <a:r>
              <a:rPr lang="en-US" altLang="zh-CN" sz="2800">
                <a:latin typeface="新宋体" panose="02010609030101010101" pitchFamily="49" charset="-122"/>
                <a:ea typeface="新宋体" panose="02010609030101010101" pitchFamily="49" charset="-122"/>
              </a:rPr>
              <a:t>A</a:t>
            </a:r>
            <a:r>
              <a:rPr lang="en-US" altLang="zh-CN" sz="2800" baseline="-25000">
                <a:latin typeface="新宋体" panose="02010609030101010101" pitchFamily="49" charset="-122"/>
                <a:ea typeface="新宋体" panose="02010609030101010101" pitchFamily="49" charset="-122"/>
              </a:rPr>
              <a:t>1</a:t>
            </a:r>
            <a:r>
              <a:rPr lang="en-US" altLang="zh-CN" sz="2800">
                <a:latin typeface="新宋体" panose="02010609030101010101" pitchFamily="49" charset="-122"/>
                <a:ea typeface="新宋体" panose="02010609030101010101" pitchFamily="49" charset="-122"/>
              </a:rPr>
              <a:t>ΛA</a:t>
            </a:r>
            <a:r>
              <a:rPr lang="en-US" altLang="zh-CN" sz="2800" baseline="-25000">
                <a:latin typeface="新宋体" panose="02010609030101010101" pitchFamily="49" charset="-122"/>
                <a:ea typeface="新宋体" panose="02010609030101010101" pitchFamily="49" charset="-122"/>
              </a:rPr>
              <a:t>2</a:t>
            </a:r>
            <a:r>
              <a:rPr lang="en-US" altLang="zh-CN" sz="2800">
                <a:latin typeface="新宋体" panose="02010609030101010101" pitchFamily="49" charset="-122"/>
                <a:ea typeface="新宋体" panose="02010609030101010101" pitchFamily="49" charset="-122"/>
              </a:rPr>
              <a:t>ΛA</a:t>
            </a:r>
            <a:r>
              <a:rPr lang="en-US" altLang="zh-CN" sz="2800" baseline="-25000">
                <a:latin typeface="新宋体" panose="02010609030101010101" pitchFamily="49" charset="-122"/>
                <a:ea typeface="新宋体" panose="02010609030101010101" pitchFamily="49" charset="-122"/>
              </a:rPr>
              <a:t>3</a:t>
            </a:r>
            <a:r>
              <a:rPr lang="zh-CN" altLang="en-US" sz="2800">
                <a:latin typeface="新宋体" panose="02010609030101010101" pitchFamily="49" charset="-122"/>
                <a:ea typeface="新宋体" panose="02010609030101010101" pitchFamily="49" charset="-122"/>
              </a:rPr>
              <a:t>成立，则</a:t>
            </a:r>
            <a:r>
              <a:rPr lang="en-US" altLang="zh-CN" sz="2800">
                <a:latin typeface="新宋体" panose="02010609030101010101" pitchFamily="49" charset="-122"/>
                <a:ea typeface="新宋体" panose="02010609030101010101" pitchFamily="49" charset="-122"/>
              </a:rPr>
              <a:t>B</a:t>
            </a:r>
            <a:r>
              <a:rPr lang="zh-CN" altLang="en-US" sz="2800">
                <a:latin typeface="新宋体" panose="02010609030101010101" pitchFamily="49" charset="-122"/>
                <a:ea typeface="新宋体" panose="02010609030101010101" pitchFamily="49" charset="-122"/>
              </a:rPr>
              <a:t>成立，</a:t>
            </a:r>
          </a:p>
          <a:p>
            <a:pPr lvl="1" algn="just" eaLnBrk="1" hangingPunct="1">
              <a:lnSpc>
                <a:spcPct val="120000"/>
              </a:lnSpc>
              <a:buFont typeface="Wingdings" panose="05000000000000000000" pitchFamily="2" charset="2"/>
              <a:buNone/>
            </a:pPr>
            <a:r>
              <a:rPr lang="zh-CN" altLang="en-US" sz="2800">
                <a:latin typeface="新宋体" panose="02010609030101010101" pitchFamily="49" charset="-122"/>
                <a:ea typeface="新宋体" panose="02010609030101010101" pitchFamily="49" charset="-122"/>
              </a:rPr>
              <a:t>即：</a:t>
            </a:r>
            <a:r>
              <a:rPr lang="en-US" altLang="zh-CN" sz="2800">
                <a:latin typeface="新宋体" panose="02010609030101010101" pitchFamily="49" charset="-122"/>
                <a:ea typeface="新宋体" panose="02010609030101010101" pitchFamily="49" charset="-122"/>
              </a:rPr>
              <a:t>A</a:t>
            </a:r>
            <a:r>
              <a:rPr lang="en-US" altLang="zh-CN" sz="2800" baseline="-25000">
                <a:latin typeface="新宋体" panose="02010609030101010101" pitchFamily="49" charset="-122"/>
                <a:ea typeface="新宋体" panose="02010609030101010101" pitchFamily="49" charset="-122"/>
              </a:rPr>
              <a:t>1</a:t>
            </a:r>
            <a:r>
              <a:rPr lang="en-US" altLang="zh-CN" sz="2800">
                <a:latin typeface="新宋体" panose="02010609030101010101" pitchFamily="49" charset="-122"/>
                <a:ea typeface="新宋体" panose="02010609030101010101" pitchFamily="49" charset="-122"/>
              </a:rPr>
              <a:t>ΛA</a:t>
            </a:r>
            <a:r>
              <a:rPr lang="en-US" altLang="zh-CN" sz="2800" baseline="-25000">
                <a:latin typeface="新宋体" panose="02010609030101010101" pitchFamily="49" charset="-122"/>
                <a:ea typeface="新宋体" panose="02010609030101010101" pitchFamily="49" charset="-122"/>
              </a:rPr>
              <a:t>2</a:t>
            </a:r>
            <a:r>
              <a:rPr lang="en-US" altLang="zh-CN" sz="2800">
                <a:latin typeface="新宋体" panose="02010609030101010101" pitchFamily="49" charset="-122"/>
                <a:ea typeface="新宋体" panose="02010609030101010101" pitchFamily="49" charset="-122"/>
              </a:rPr>
              <a:t>ΛA</a:t>
            </a:r>
            <a:r>
              <a:rPr lang="en-US" altLang="zh-CN" sz="2800" baseline="-25000">
                <a:latin typeface="新宋体" panose="02010609030101010101" pitchFamily="49" charset="-122"/>
                <a:ea typeface="新宋体" panose="02010609030101010101" pitchFamily="49" charset="-122"/>
              </a:rPr>
              <a:t>3</a:t>
            </a:r>
            <a:r>
              <a:rPr lang="en-US" altLang="zh-CN" sz="2800">
                <a:latin typeface="新宋体" panose="02010609030101010101" pitchFamily="49" charset="-122"/>
                <a:ea typeface="新宋体" panose="02010609030101010101" pitchFamily="49" charset="-122"/>
              </a:rPr>
              <a:t> → B</a:t>
            </a:r>
          </a:p>
          <a:p>
            <a:pPr lvl="1" eaLnBrk="1" hangingPunct="1">
              <a:lnSpc>
                <a:spcPct val="120000"/>
              </a:lnSpc>
              <a:buFont typeface="Wingdings" panose="05000000000000000000" pitchFamily="2" charset="2"/>
              <a:buNone/>
            </a:pPr>
            <a:r>
              <a:rPr lang="zh-CN" altLang="en-US" sz="2800">
                <a:latin typeface="新宋体" panose="02010609030101010101" pitchFamily="49" charset="-122"/>
                <a:ea typeface="新宋体" panose="02010609030101010101" pitchFamily="49" charset="-122"/>
              </a:rPr>
              <a:t>反证法：证明</a:t>
            </a:r>
            <a:r>
              <a:rPr lang="en-US" altLang="zh-CN" sz="2800">
                <a:latin typeface="新宋体" panose="02010609030101010101" pitchFamily="49" charset="-122"/>
                <a:ea typeface="新宋体" panose="02010609030101010101" pitchFamily="49" charset="-122"/>
              </a:rPr>
              <a:t>A</a:t>
            </a:r>
            <a:r>
              <a:rPr lang="en-US" altLang="zh-CN" sz="2800" baseline="-25000">
                <a:latin typeface="新宋体" panose="02010609030101010101" pitchFamily="49" charset="-122"/>
                <a:ea typeface="新宋体" panose="02010609030101010101" pitchFamily="49" charset="-122"/>
              </a:rPr>
              <a:t>1</a:t>
            </a:r>
            <a:r>
              <a:rPr lang="en-US" altLang="zh-CN" sz="2800">
                <a:latin typeface="新宋体" panose="02010609030101010101" pitchFamily="49" charset="-122"/>
                <a:ea typeface="新宋体" panose="02010609030101010101" pitchFamily="49" charset="-122"/>
              </a:rPr>
              <a:t>ΛA</a:t>
            </a:r>
            <a:r>
              <a:rPr lang="en-US" altLang="zh-CN" sz="2800" baseline="-25000">
                <a:latin typeface="新宋体" panose="02010609030101010101" pitchFamily="49" charset="-122"/>
                <a:ea typeface="新宋体" panose="02010609030101010101" pitchFamily="49" charset="-122"/>
              </a:rPr>
              <a:t>2</a:t>
            </a:r>
            <a:r>
              <a:rPr lang="en-US" altLang="zh-CN" sz="2800">
                <a:latin typeface="新宋体" panose="02010609030101010101" pitchFamily="49" charset="-122"/>
                <a:ea typeface="新宋体" panose="02010609030101010101" pitchFamily="49" charset="-122"/>
              </a:rPr>
              <a:t>ΛA</a:t>
            </a:r>
            <a:r>
              <a:rPr lang="en-US" altLang="zh-CN" sz="2800" baseline="-25000">
                <a:latin typeface="新宋体" panose="02010609030101010101" pitchFamily="49" charset="-122"/>
                <a:ea typeface="新宋体" panose="02010609030101010101" pitchFamily="49" charset="-122"/>
              </a:rPr>
              <a:t>3</a:t>
            </a:r>
            <a:r>
              <a:rPr lang="en-US" altLang="zh-CN" sz="2800">
                <a:latin typeface="新宋体" panose="02010609030101010101" pitchFamily="49" charset="-122"/>
                <a:ea typeface="新宋体" panose="02010609030101010101" pitchFamily="49" charset="-122"/>
              </a:rPr>
              <a:t>Λ</a:t>
            </a:r>
            <a:r>
              <a:rPr lang="zh-CN" altLang="en-US" sz="2800">
                <a:latin typeface="新宋体" panose="02010609030101010101" pitchFamily="49" charset="-122"/>
                <a:ea typeface="新宋体" panose="02010609030101010101" pitchFamily="49" charset="-122"/>
              </a:rPr>
              <a:t>～</a:t>
            </a:r>
            <a:r>
              <a:rPr lang="en-US" altLang="zh-CN" sz="2800">
                <a:latin typeface="新宋体" panose="02010609030101010101" pitchFamily="49" charset="-122"/>
                <a:ea typeface="新宋体" panose="02010609030101010101" pitchFamily="49" charset="-122"/>
              </a:rPr>
              <a:t>B </a:t>
            </a:r>
            <a:r>
              <a:rPr lang="zh-CN" altLang="en-US" sz="2800">
                <a:latin typeface="新宋体" panose="02010609030101010101" pitchFamily="49" charset="-122"/>
                <a:ea typeface="新宋体" panose="02010609030101010101" pitchFamily="49" charset="-122"/>
              </a:rPr>
              <a:t>是矛盾式</a:t>
            </a:r>
          </a:p>
          <a:p>
            <a:pPr lvl="1" eaLnBrk="1" hangingPunct="1">
              <a:lnSpc>
                <a:spcPct val="120000"/>
              </a:lnSpc>
              <a:buFont typeface="Wingdings" panose="05000000000000000000" pitchFamily="2" charset="2"/>
              <a:buNone/>
            </a:pPr>
            <a:r>
              <a:rPr lang="zh-CN" altLang="en-US" sz="2800">
                <a:latin typeface="新宋体" panose="02010609030101010101" pitchFamily="49" charset="-122"/>
                <a:ea typeface="新宋体" panose="02010609030101010101" pitchFamily="49" charset="-122"/>
              </a:rPr>
              <a:t>                           （永假式）</a:t>
            </a:r>
            <a:r>
              <a:rPr lang="zh-CN" altLang="en-US" sz="2800">
                <a:latin typeface="方正姚体" panose="02010601030101010101" pitchFamily="2" charset="-122"/>
                <a:ea typeface="方正姚体" panose="02010601030101010101" pitchFamily="2" charset="-122"/>
              </a:rPr>
              <a:t> </a:t>
            </a:r>
          </a:p>
        </p:txBody>
      </p:sp>
      <p:sp>
        <p:nvSpPr>
          <p:cNvPr id="4" name="日期占位符 3"/>
          <p:cNvSpPr>
            <a:spLocks noGrp="1"/>
          </p:cNvSpPr>
          <p:nvPr>
            <p:ph type="dt" sz="half" idx="10"/>
          </p:nvPr>
        </p:nvSpPr>
        <p:spPr/>
        <p:txBody>
          <a:bodyPr/>
          <a:lstStyle/>
          <a:p>
            <a:pPr>
              <a:defRPr/>
            </a:pPr>
            <a:fld id="{81A405DC-695C-4A57-868A-060D0470FF7A}" type="datetime1">
              <a:rPr lang="zh-CN" altLang="en-US"/>
              <a:pPr>
                <a:defRPr/>
              </a:pPr>
              <a:t>2019/9/18</a:t>
            </a:fld>
            <a:endParaRPr lang="en-US" altLang="zh-CN"/>
          </a:p>
        </p:txBody>
      </p:sp>
      <p:sp>
        <p:nvSpPr>
          <p:cNvPr id="13315"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ECC750EF-E337-416E-B75D-3875E56AC7EB}" type="slidenum">
              <a:rPr kumimoji="0" lang="en-US" altLang="zh-CN" sz="1400">
                <a:latin typeface="Tahoma" panose="020B0604030504040204" pitchFamily="34" charset="0"/>
                <a:ea typeface="宋体" panose="02010600030101010101" pitchFamily="2" charset="-122"/>
              </a:rPr>
              <a:pPr>
                <a:spcBef>
                  <a:spcPct val="0"/>
                </a:spcBef>
                <a:buClrTx/>
                <a:buSzTx/>
                <a:buFontTx/>
                <a:buNone/>
              </a:pPr>
              <a:t>29</a:t>
            </a:fld>
            <a:endParaRPr kumimoji="0" lang="en-US" altLang="zh-CN" sz="1400">
              <a:latin typeface="Tahoma" panose="020B060403050404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p:cNvSpPr>
            <a:spLocks noGrp="1"/>
          </p:cNvSpPr>
          <p:nvPr>
            <p:ph type="title"/>
          </p:nvPr>
        </p:nvSpPr>
        <p:spPr>
          <a:ln/>
        </p:spPr>
        <p:txBody>
          <a:bodyPr vert="horz" wrap="square" lIns="91440" tIns="45720" rIns="91440" bIns="45720" anchor="b"/>
          <a:lstStyle/>
          <a:p>
            <a:pPr eaLnBrk="1" hangingPunct="1"/>
            <a:r>
              <a:rPr lang="en-US" altLang="zh-CN" dirty="0">
                <a:latin typeface="Times New Roman" panose="02020603050405020304" pitchFamily="18" charset="0"/>
              </a:rPr>
              <a:t> </a:t>
            </a:r>
            <a:r>
              <a:rPr lang="en-US" altLang="zh-CN" dirty="0" smtClean="0">
                <a:latin typeface="Times New Roman" panose="02020603050405020304" pitchFamily="18" charset="0"/>
              </a:rPr>
              <a:t>3.1  </a:t>
            </a:r>
            <a:r>
              <a:rPr lang="zh-CN" altLang="en-US" dirty="0" smtClean="0">
                <a:latin typeface="Times New Roman" panose="02020603050405020304" pitchFamily="18" charset="0"/>
              </a:rPr>
              <a:t>一阶谓词逻辑</a:t>
            </a:r>
            <a:endParaRPr lang="zh-CN" altLang="en-US" dirty="0">
              <a:latin typeface="Times New Roman" panose="02020603050405020304" pitchFamily="18" charset="0"/>
            </a:endParaRPr>
          </a:p>
        </p:txBody>
      </p:sp>
      <p:sp>
        <p:nvSpPr>
          <p:cNvPr id="28676" name="Rectangle 3"/>
          <p:cNvSpPr>
            <a:spLocks noGrp="1"/>
          </p:cNvSpPr>
          <p:nvPr>
            <p:ph idx="1"/>
          </p:nvPr>
        </p:nvSpPr>
        <p:spPr>
          <a:xfrm>
            <a:off x="614680" y="1844825"/>
            <a:ext cx="11023599" cy="4032448"/>
          </a:xfrm>
          <a:ln/>
        </p:spPr>
        <p:txBody>
          <a:bodyPr vert="horz" wrap="square" lIns="91440" tIns="45720" rIns="91440" bIns="45720" anchor="t">
            <a:noAutofit/>
          </a:bodyPr>
          <a:lstStyle/>
          <a:p>
            <a:pPr marL="0" indent="449580" defTabSz="0">
              <a:lnSpc>
                <a:spcPct val="140000"/>
              </a:lnSpc>
              <a:buBlip>
                <a:blip r:embed="rId2"/>
              </a:buBlip>
              <a:tabLst>
                <a:tab pos="1438275" algn="l"/>
                <a:tab pos="1529080" algn="l"/>
              </a:tabLst>
            </a:pPr>
            <a:r>
              <a:rPr lang="en-US" altLang="zh-CN" sz="2400" b="1" dirty="0" smtClean="0">
                <a:latin typeface="Times New Roman" panose="02020603050405020304" pitchFamily="18" charset="0"/>
              </a:rPr>
              <a:t>3.1.1  </a:t>
            </a:r>
            <a:r>
              <a:rPr lang="zh-CN" altLang="en-US" sz="2400" b="1" dirty="0">
                <a:latin typeface="Times New Roman" panose="02020603050405020304" pitchFamily="18" charset="0"/>
              </a:rPr>
              <a:t>命题</a:t>
            </a:r>
          </a:p>
          <a:p>
            <a:pPr marL="0" indent="449580" defTabSz="0">
              <a:lnSpc>
                <a:spcPct val="140000"/>
              </a:lnSpc>
              <a:buBlip>
                <a:blip r:embed="rId2"/>
              </a:buBlip>
              <a:tabLst>
                <a:tab pos="1438275" algn="l"/>
                <a:tab pos="1529080" algn="l"/>
              </a:tabLst>
            </a:pPr>
            <a:r>
              <a:rPr lang="en-US" altLang="zh-CN" sz="2400" b="1" dirty="0" smtClean="0">
                <a:latin typeface="Times New Roman" panose="02020603050405020304" pitchFamily="18" charset="0"/>
              </a:rPr>
              <a:t>3.1.2  </a:t>
            </a:r>
            <a:r>
              <a:rPr lang="zh-CN" altLang="en-US" sz="2400" b="1" dirty="0">
                <a:latin typeface="Times New Roman" panose="02020603050405020304" pitchFamily="18" charset="0"/>
              </a:rPr>
              <a:t>谓词</a:t>
            </a:r>
          </a:p>
          <a:p>
            <a:pPr marL="0" indent="449580" defTabSz="0">
              <a:lnSpc>
                <a:spcPct val="140000"/>
              </a:lnSpc>
              <a:buBlip>
                <a:blip r:embed="rId2"/>
              </a:buBlip>
              <a:tabLst>
                <a:tab pos="1438275" algn="l"/>
                <a:tab pos="1529080" algn="l"/>
              </a:tabLst>
            </a:pPr>
            <a:r>
              <a:rPr lang="en-US" altLang="zh-CN" sz="2400" b="1" dirty="0">
                <a:latin typeface="Times New Roman" panose="02020603050405020304" pitchFamily="18" charset="0"/>
              </a:rPr>
              <a:t>3.1.3  </a:t>
            </a:r>
            <a:r>
              <a:rPr lang="zh-CN" altLang="en-US" sz="2400" b="1" dirty="0">
                <a:latin typeface="Times New Roman" panose="02020603050405020304" pitchFamily="18" charset="0"/>
              </a:rPr>
              <a:t>谓词公式</a:t>
            </a:r>
          </a:p>
          <a:p>
            <a:pPr marL="0" indent="449580" defTabSz="0">
              <a:lnSpc>
                <a:spcPct val="140000"/>
              </a:lnSpc>
              <a:buBlip>
                <a:blip r:embed="rId2"/>
              </a:buBlip>
              <a:tabLst>
                <a:tab pos="1438275" algn="l"/>
                <a:tab pos="1529080" algn="l"/>
              </a:tabLst>
            </a:pPr>
            <a:r>
              <a:rPr lang="en-US" altLang="zh-CN" sz="2400" b="1" dirty="0" smtClean="0">
                <a:latin typeface="Times New Roman" panose="02020603050405020304" pitchFamily="18" charset="0"/>
              </a:rPr>
              <a:t>3.1.4  </a:t>
            </a:r>
            <a:r>
              <a:rPr lang="zh-CN" altLang="en-US" sz="2400" b="1" dirty="0">
                <a:latin typeface="Times New Roman" panose="02020603050405020304" pitchFamily="18" charset="0"/>
              </a:rPr>
              <a:t>一阶谓词逻辑知识表示方法</a:t>
            </a:r>
          </a:p>
          <a:p>
            <a:pPr marL="0" indent="449580" defTabSz="0">
              <a:lnSpc>
                <a:spcPct val="140000"/>
              </a:lnSpc>
              <a:buBlip>
                <a:blip r:embed="rId2"/>
              </a:buBlip>
              <a:tabLst>
                <a:tab pos="1438275" algn="l"/>
                <a:tab pos="1529080" algn="l"/>
              </a:tabLst>
            </a:pPr>
            <a:r>
              <a:rPr lang="en-US" altLang="zh-CN" sz="2400" b="1" dirty="0" smtClean="0">
                <a:latin typeface="Times New Roman" panose="02020603050405020304" pitchFamily="18" charset="0"/>
              </a:rPr>
              <a:t>3.1.5  </a:t>
            </a:r>
            <a:r>
              <a:rPr lang="zh-CN" altLang="en-US" sz="2400" b="1" dirty="0">
                <a:latin typeface="Times New Roman" panose="02020603050405020304" pitchFamily="18" charset="0"/>
              </a:rPr>
              <a:t>一阶谓词逻辑表示法的特点</a:t>
            </a:r>
          </a:p>
        </p:txBody>
      </p:sp>
      <p:sp>
        <p:nvSpPr>
          <p:cNvPr id="28674"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ea typeface="MS PGothic" panose="020B0600070205080204" pitchFamily="34" charset="-128"/>
              </a:rPr>
              <a:t>3</a:t>
            </a:fld>
            <a:endParaRPr lang="ja-JP" altLang="en-US" dirty="0">
              <a:solidFill>
                <a:srgbClr val="A50021"/>
              </a:solidFill>
              <a:ea typeface="MS PGothic" panose="020B0600070205080204" pitchFamily="34" charset="-128"/>
            </a:endParaRPr>
          </a:p>
        </p:txBody>
      </p:sp>
    </p:spTree>
    <p:extLst>
      <p:ext uri="{BB962C8B-B14F-4D97-AF65-F5344CB8AC3E}">
        <p14:creationId xmlns:p14="http://schemas.microsoft.com/office/powerpoint/2010/main" val="30532025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Rectangle 3"/>
          <p:cNvSpPr>
            <a:spLocks noGrp="1" noChangeArrowheads="1"/>
          </p:cNvSpPr>
          <p:nvPr>
            <p:ph idx="1"/>
          </p:nvPr>
        </p:nvSpPr>
        <p:spPr>
          <a:xfrm>
            <a:off x="1199456" y="1844824"/>
            <a:ext cx="10369152" cy="4114800"/>
          </a:xfrm>
        </p:spPr>
        <p:txBody>
          <a:bodyPr/>
          <a:lstStyle/>
          <a:p>
            <a:pPr marL="533400" indent="-533400" eaLnBrk="1" hangingPunct="1"/>
            <a:r>
              <a:rPr lang="zh-CN" altLang="en-US" sz="3200" dirty="0"/>
              <a:t>建立子句集</a:t>
            </a:r>
          </a:p>
          <a:p>
            <a:pPr marL="914400" lvl="1" indent="-457200" eaLnBrk="1" hangingPunct="1">
              <a:buBlip>
                <a:blip r:embed="rId2"/>
              </a:buBlip>
            </a:pPr>
            <a:r>
              <a:rPr lang="zh-CN" altLang="en-US" sz="2800" dirty="0">
                <a:solidFill>
                  <a:schemeClr val="tx2"/>
                </a:solidFill>
                <a:latin typeface="华文新魏" panose="02010800040101010101" pitchFamily="2" charset="-122"/>
              </a:rPr>
              <a:t>子句</a:t>
            </a:r>
            <a:r>
              <a:rPr lang="zh-CN" altLang="en-US" sz="2800" dirty="0">
                <a:latin typeface="华文新魏" panose="02010800040101010101" pitchFamily="2" charset="-122"/>
              </a:rPr>
              <a:t>：任何文字的析取式</a:t>
            </a:r>
          </a:p>
          <a:p>
            <a:pPr marL="914400" lvl="1" indent="-457200" eaLnBrk="1" hangingPunct="1">
              <a:buBlip>
                <a:blip r:embed="rId2"/>
              </a:buBlip>
            </a:pPr>
            <a:r>
              <a:rPr lang="zh-CN" altLang="en-US" sz="2800" dirty="0">
                <a:solidFill>
                  <a:schemeClr val="tx2"/>
                </a:solidFill>
                <a:latin typeface="华文新魏" panose="02010800040101010101" pitchFamily="2" charset="-122"/>
              </a:rPr>
              <a:t>合取范式</a:t>
            </a:r>
            <a:r>
              <a:rPr lang="zh-CN" altLang="en-US" sz="2800" dirty="0">
                <a:latin typeface="华文新魏" panose="02010800040101010101" pitchFamily="2" charset="-122"/>
              </a:rPr>
              <a:t>：命题和命题的与， 如：</a:t>
            </a:r>
          </a:p>
          <a:p>
            <a:pPr marL="914400" lvl="1" indent="-457200" eaLnBrk="1" hangingPunct="1">
              <a:buNone/>
            </a:pPr>
            <a:r>
              <a:rPr lang="zh-CN" altLang="en-US" sz="2800" dirty="0">
                <a:latin typeface="新宋体" panose="02010609030101010101" pitchFamily="49" charset="-122"/>
                <a:ea typeface="新宋体" panose="02010609030101010101" pitchFamily="49" charset="-122"/>
              </a:rPr>
              <a:t>	</a:t>
            </a:r>
            <a:r>
              <a:rPr lang="en-US" altLang="zh-CN" sz="2800" dirty="0">
                <a:latin typeface="新宋体" panose="02010609030101010101" pitchFamily="49" charset="-122"/>
                <a:ea typeface="新宋体" panose="02010609030101010101" pitchFamily="49" charset="-122"/>
              </a:rPr>
              <a:t>PΛ</a:t>
            </a:r>
            <a:r>
              <a:rPr lang="zh-CN" altLang="en-US" sz="2800" dirty="0">
                <a:latin typeface="新宋体" panose="02010609030101010101" pitchFamily="49" charset="-122"/>
                <a:ea typeface="新宋体" panose="02010609030101010101" pitchFamily="49" charset="-122"/>
              </a:rPr>
              <a:t>（ </a:t>
            </a:r>
            <a:r>
              <a:rPr lang="en-US" altLang="zh-CN" sz="2800" dirty="0">
                <a:latin typeface="新宋体" panose="02010609030101010101" pitchFamily="49" charset="-122"/>
                <a:ea typeface="新宋体" panose="02010609030101010101" pitchFamily="49" charset="-122"/>
              </a:rPr>
              <a:t>P∨Q</a:t>
            </a:r>
            <a:r>
              <a:rPr lang="zh-CN" altLang="en-US" sz="2800" dirty="0">
                <a:latin typeface="新宋体" panose="02010609030101010101" pitchFamily="49" charset="-122"/>
                <a:ea typeface="新宋体" panose="02010609030101010101" pitchFamily="49" charset="-122"/>
              </a:rPr>
              <a:t>）</a:t>
            </a:r>
            <a:r>
              <a:rPr lang="en-US" altLang="zh-CN" sz="2800" dirty="0">
                <a:latin typeface="新宋体" panose="02010609030101010101" pitchFamily="49" charset="-122"/>
                <a:ea typeface="新宋体" panose="02010609030101010101" pitchFamily="49" charset="-122"/>
              </a:rPr>
              <a:t>Λ</a:t>
            </a:r>
            <a:r>
              <a:rPr lang="zh-CN" altLang="en-US" sz="2800" dirty="0">
                <a:latin typeface="新宋体" panose="02010609030101010101" pitchFamily="49" charset="-122"/>
                <a:ea typeface="新宋体" panose="02010609030101010101" pitchFamily="49" charset="-122"/>
              </a:rPr>
              <a:t>（ ～</a:t>
            </a:r>
            <a:r>
              <a:rPr lang="en-US" altLang="zh-CN" sz="2800" dirty="0">
                <a:latin typeface="新宋体" panose="02010609030101010101" pitchFamily="49" charset="-122"/>
                <a:ea typeface="新宋体" panose="02010609030101010101" pitchFamily="49" charset="-122"/>
              </a:rPr>
              <a:t>P∨Q</a:t>
            </a:r>
            <a:r>
              <a:rPr lang="zh-CN" altLang="en-US" sz="2800" dirty="0">
                <a:latin typeface="新宋体" panose="02010609030101010101" pitchFamily="49" charset="-122"/>
                <a:ea typeface="新宋体" panose="02010609030101010101" pitchFamily="49" charset="-122"/>
              </a:rPr>
              <a:t>）</a:t>
            </a:r>
          </a:p>
          <a:p>
            <a:pPr marL="914400" lvl="1" indent="-457200" algn="just" eaLnBrk="1" hangingPunct="1">
              <a:buBlip>
                <a:blip r:embed="rId2"/>
              </a:buBlip>
            </a:pPr>
            <a:r>
              <a:rPr lang="zh-CN" altLang="en-US" sz="2800" dirty="0">
                <a:solidFill>
                  <a:schemeClr val="tx2"/>
                </a:solidFill>
                <a:latin typeface="华文新魏" panose="02010800040101010101" pitchFamily="2" charset="-122"/>
              </a:rPr>
              <a:t>子句集</a:t>
            </a:r>
            <a:r>
              <a:rPr lang="en-US" altLang="zh-CN" sz="2800" dirty="0">
                <a:solidFill>
                  <a:schemeClr val="tx2"/>
                </a:solidFill>
                <a:latin typeface="新宋体" panose="02010609030101010101" pitchFamily="49" charset="-122"/>
                <a:ea typeface="新宋体" panose="02010609030101010101" pitchFamily="49" charset="-122"/>
              </a:rPr>
              <a:t>S</a:t>
            </a:r>
            <a:r>
              <a:rPr lang="zh-CN" altLang="en-US" sz="2800" dirty="0">
                <a:latin typeface="华文新魏" panose="02010800040101010101" pitchFamily="2" charset="-122"/>
              </a:rPr>
              <a:t>：合取范式形式下的子命题（元素）的集合</a:t>
            </a:r>
          </a:p>
          <a:p>
            <a:pPr marL="914400" lvl="1" indent="-457200" algn="just" eaLnBrk="1" hangingPunct="1">
              <a:buNone/>
            </a:pPr>
            <a:r>
              <a:rPr lang="zh-CN" altLang="en-US" sz="2800" dirty="0">
                <a:latin typeface="华文新魏" panose="02010800040101010101" pitchFamily="2" charset="-122"/>
              </a:rPr>
              <a:t>例：命题公式：</a:t>
            </a:r>
            <a:r>
              <a:rPr lang="en-US" altLang="zh-CN" sz="2800" dirty="0">
                <a:latin typeface="新宋体" panose="02010609030101010101" pitchFamily="49" charset="-122"/>
                <a:ea typeface="新宋体" panose="02010609030101010101" pitchFamily="49" charset="-122"/>
              </a:rPr>
              <a:t>PΛ</a:t>
            </a:r>
            <a:r>
              <a:rPr lang="zh-CN" altLang="en-US" sz="2800" dirty="0">
                <a:latin typeface="新宋体" panose="02010609030101010101" pitchFamily="49" charset="-122"/>
                <a:ea typeface="新宋体" panose="02010609030101010101" pitchFamily="49" charset="-122"/>
              </a:rPr>
              <a:t>（ </a:t>
            </a:r>
            <a:r>
              <a:rPr lang="en-US" altLang="zh-CN" sz="2800" dirty="0">
                <a:latin typeface="新宋体" panose="02010609030101010101" pitchFamily="49" charset="-122"/>
                <a:ea typeface="新宋体" panose="02010609030101010101" pitchFamily="49" charset="-122"/>
              </a:rPr>
              <a:t>P∨Q</a:t>
            </a:r>
            <a:r>
              <a:rPr lang="zh-CN" altLang="en-US" sz="2800" dirty="0">
                <a:latin typeface="新宋体" panose="02010609030101010101" pitchFamily="49" charset="-122"/>
                <a:ea typeface="新宋体" panose="02010609030101010101" pitchFamily="49" charset="-122"/>
              </a:rPr>
              <a:t>）</a:t>
            </a:r>
            <a:r>
              <a:rPr lang="en-US" altLang="zh-CN" sz="2800" dirty="0">
                <a:latin typeface="新宋体" panose="02010609030101010101" pitchFamily="49" charset="-122"/>
                <a:ea typeface="新宋体" panose="02010609030101010101" pitchFamily="49" charset="-122"/>
              </a:rPr>
              <a:t>Λ</a:t>
            </a:r>
            <a:r>
              <a:rPr lang="zh-CN" altLang="en-US" sz="2800" dirty="0">
                <a:latin typeface="新宋体" panose="02010609030101010101" pitchFamily="49" charset="-122"/>
                <a:ea typeface="新宋体" panose="02010609030101010101" pitchFamily="49" charset="-122"/>
              </a:rPr>
              <a:t>（ ～</a:t>
            </a:r>
            <a:r>
              <a:rPr lang="en-US" altLang="zh-CN" sz="2800" dirty="0">
                <a:latin typeface="新宋体" panose="02010609030101010101" pitchFamily="49" charset="-122"/>
                <a:ea typeface="新宋体" panose="02010609030101010101" pitchFamily="49" charset="-122"/>
              </a:rPr>
              <a:t>P∨Q</a:t>
            </a:r>
            <a:r>
              <a:rPr lang="zh-CN" altLang="en-US" sz="2800" dirty="0">
                <a:latin typeface="新宋体" panose="02010609030101010101" pitchFamily="49" charset="-122"/>
                <a:ea typeface="新宋体" panose="02010609030101010101" pitchFamily="49" charset="-122"/>
              </a:rPr>
              <a:t>）</a:t>
            </a:r>
          </a:p>
          <a:p>
            <a:pPr marL="914400" lvl="1" indent="-457200" eaLnBrk="1" hangingPunct="1">
              <a:buNone/>
            </a:pPr>
            <a:r>
              <a:rPr lang="zh-CN" altLang="en-US" sz="2800" dirty="0">
                <a:latin typeface="华文新魏" panose="02010800040101010101" pitchFamily="2" charset="-122"/>
              </a:rPr>
              <a:t>        子句集 </a:t>
            </a:r>
            <a:r>
              <a:rPr lang="en-US" altLang="zh-CN" sz="2800" dirty="0">
                <a:latin typeface="华文新魏" panose="02010800040101010101" pitchFamily="2" charset="-122"/>
              </a:rPr>
              <a:t>S</a:t>
            </a:r>
            <a:r>
              <a:rPr lang="zh-CN" altLang="en-US" sz="2800" dirty="0">
                <a:latin typeface="华文新魏" panose="02010800040101010101" pitchFamily="2" charset="-122"/>
              </a:rPr>
              <a:t>：</a:t>
            </a:r>
            <a:r>
              <a:rPr lang="en-US" altLang="zh-CN" sz="2800" dirty="0">
                <a:latin typeface="新宋体" panose="02010609030101010101" pitchFamily="49" charset="-122"/>
                <a:ea typeface="新宋体" panose="02010609030101010101" pitchFamily="49" charset="-122"/>
              </a:rPr>
              <a:t>S = {P, P∨Q, </a:t>
            </a:r>
            <a:r>
              <a:rPr lang="zh-CN" altLang="en-US" sz="2800" dirty="0">
                <a:latin typeface="新宋体" panose="02010609030101010101" pitchFamily="49" charset="-122"/>
                <a:ea typeface="新宋体" panose="02010609030101010101" pitchFamily="49" charset="-122"/>
              </a:rPr>
              <a:t>～</a:t>
            </a:r>
            <a:r>
              <a:rPr lang="en-US" altLang="zh-CN" sz="2800" dirty="0">
                <a:latin typeface="新宋体" panose="02010609030101010101" pitchFamily="49" charset="-122"/>
                <a:ea typeface="新宋体" panose="02010609030101010101" pitchFamily="49" charset="-122"/>
              </a:rPr>
              <a:t>P∨Q}</a:t>
            </a:r>
            <a:r>
              <a:rPr lang="en-US" altLang="zh-CN" sz="2800" dirty="0">
                <a:latin typeface="华文新魏" panose="02010800040101010101" pitchFamily="2" charset="-122"/>
              </a:rPr>
              <a:t> </a:t>
            </a:r>
          </a:p>
        </p:txBody>
      </p:sp>
      <p:sp>
        <p:nvSpPr>
          <p:cNvPr id="4" name="日期占位符 3"/>
          <p:cNvSpPr>
            <a:spLocks noGrp="1"/>
          </p:cNvSpPr>
          <p:nvPr>
            <p:ph type="dt" sz="half" idx="10"/>
          </p:nvPr>
        </p:nvSpPr>
        <p:spPr/>
        <p:txBody>
          <a:bodyPr/>
          <a:lstStyle/>
          <a:p>
            <a:pPr>
              <a:defRPr/>
            </a:pPr>
            <a:fld id="{A253DBEE-8251-415D-829C-0B38B392734F}" type="datetime1">
              <a:rPr lang="zh-CN" altLang="en-US"/>
              <a:pPr>
                <a:defRPr/>
              </a:pPr>
              <a:t>2019/9/18</a:t>
            </a:fld>
            <a:endParaRPr lang="en-US" altLang="zh-CN"/>
          </a:p>
        </p:txBody>
      </p:sp>
      <p:sp>
        <p:nvSpPr>
          <p:cNvPr id="14339"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C86F3EBD-5F32-4513-AE38-729A8B805873}" type="slidenum">
              <a:rPr kumimoji="0" lang="en-US" altLang="zh-CN" sz="1400">
                <a:latin typeface="Tahoma" panose="020B0604030504040204" pitchFamily="34" charset="0"/>
                <a:ea typeface="宋体" panose="02010600030101010101" pitchFamily="2" charset="-122"/>
              </a:rPr>
              <a:pPr>
                <a:spcBef>
                  <a:spcPct val="0"/>
                </a:spcBef>
                <a:buClrTx/>
                <a:buSzTx/>
                <a:buFontTx/>
                <a:buNone/>
              </a:pPr>
              <a:t>30</a:t>
            </a:fld>
            <a:endParaRPr kumimoji="0" lang="en-US" altLang="zh-CN" sz="1400">
              <a:latin typeface="Tahoma" panose="020B060403050404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3"/>
          <p:cNvSpPr>
            <a:spLocks noGrp="1" noChangeArrowheads="1"/>
          </p:cNvSpPr>
          <p:nvPr>
            <p:ph idx="1"/>
          </p:nvPr>
        </p:nvSpPr>
        <p:spPr>
          <a:xfrm>
            <a:off x="911424" y="1844824"/>
            <a:ext cx="10369152" cy="4306888"/>
          </a:xfrm>
        </p:spPr>
        <p:txBody>
          <a:bodyPr>
            <a:noAutofit/>
          </a:bodyPr>
          <a:lstStyle/>
          <a:p>
            <a:pPr eaLnBrk="1" hangingPunct="1">
              <a:lnSpc>
                <a:spcPct val="90000"/>
              </a:lnSpc>
            </a:pPr>
            <a:r>
              <a:rPr lang="zh-CN" altLang="en-US" sz="2800" dirty="0" smtClean="0"/>
              <a:t>归结过程</a:t>
            </a:r>
            <a:r>
              <a:rPr lang="zh-CN" altLang="en-US" sz="2800" dirty="0"/>
              <a:t> </a:t>
            </a:r>
          </a:p>
          <a:p>
            <a:pPr lvl="1" eaLnBrk="1" hangingPunct="1">
              <a:lnSpc>
                <a:spcPct val="90000"/>
              </a:lnSpc>
            </a:pPr>
            <a:r>
              <a:rPr lang="zh-CN" altLang="en-US" sz="2800" dirty="0" smtClean="0"/>
              <a:t>将命题写成合取范式</a:t>
            </a:r>
          </a:p>
          <a:p>
            <a:pPr lvl="1" eaLnBrk="1" hangingPunct="1">
              <a:lnSpc>
                <a:spcPct val="90000"/>
              </a:lnSpc>
            </a:pPr>
            <a:r>
              <a:rPr lang="zh-CN" altLang="en-US" sz="2800" dirty="0" smtClean="0"/>
              <a:t>求出子句集</a:t>
            </a:r>
          </a:p>
          <a:p>
            <a:pPr lvl="1" eaLnBrk="1" hangingPunct="1">
              <a:lnSpc>
                <a:spcPct val="90000"/>
              </a:lnSpc>
            </a:pPr>
            <a:r>
              <a:rPr lang="zh-CN" altLang="en-US" sz="2800" dirty="0" smtClean="0"/>
              <a:t>对子句集使用归结推理规则</a:t>
            </a:r>
          </a:p>
          <a:p>
            <a:pPr lvl="1" eaLnBrk="1" hangingPunct="1">
              <a:lnSpc>
                <a:spcPct val="90000"/>
              </a:lnSpc>
            </a:pPr>
            <a:r>
              <a:rPr lang="zh-CN" altLang="en-US" sz="2800" dirty="0" smtClean="0"/>
              <a:t>归结式作为新子句参加归结</a:t>
            </a:r>
          </a:p>
          <a:p>
            <a:pPr lvl="1" eaLnBrk="1" hangingPunct="1">
              <a:lnSpc>
                <a:spcPct val="90000"/>
              </a:lnSpc>
            </a:pPr>
            <a:r>
              <a:rPr lang="zh-CN" altLang="en-US" sz="2800" dirty="0" smtClean="0"/>
              <a:t>归结式为空子句</a:t>
            </a:r>
            <a:r>
              <a:rPr lang="zh-CN" altLang="en-US" sz="2800" dirty="0" smtClean="0">
                <a:latin typeface="宋体" panose="02010600030101010101" pitchFamily="2" charset="-122"/>
                <a:ea typeface="宋体" panose="02010600030101010101" pitchFamily="2" charset="-122"/>
              </a:rPr>
              <a:t>□</a:t>
            </a:r>
            <a:r>
              <a:rPr lang="zh-CN" altLang="en-US" sz="2800" dirty="0" smtClean="0"/>
              <a:t> ，</a:t>
            </a:r>
            <a:r>
              <a:rPr lang="en-US" altLang="zh-CN" sz="2800" dirty="0" smtClean="0"/>
              <a:t>S</a:t>
            </a:r>
            <a:r>
              <a:rPr lang="zh-CN" altLang="en-US" sz="2800" dirty="0" smtClean="0"/>
              <a:t>是不可满足的（矛盾），原命题成立。</a:t>
            </a:r>
          </a:p>
          <a:p>
            <a:pPr lvl="1" eaLnBrk="1" hangingPunct="1">
              <a:lnSpc>
                <a:spcPct val="90000"/>
              </a:lnSpc>
              <a:buFont typeface="Wingdings" panose="05000000000000000000" pitchFamily="2" charset="2"/>
              <a:buNone/>
            </a:pPr>
            <a:r>
              <a:rPr lang="zh-CN" altLang="en-US" sz="2800" dirty="0" smtClean="0"/>
              <a:t>（证明完毕）</a:t>
            </a:r>
          </a:p>
          <a:p>
            <a:pPr eaLnBrk="1" hangingPunct="1">
              <a:lnSpc>
                <a:spcPct val="90000"/>
              </a:lnSpc>
            </a:pPr>
            <a:r>
              <a:rPr lang="zh-CN" altLang="en-US" sz="2800" dirty="0" smtClean="0">
                <a:latin typeface="华文新魏" panose="02010800040101010101" pitchFamily="2" charset="-122"/>
              </a:rPr>
              <a:t>谓词的归结：除了有量词和函数以外，其余和命题归结过程一样。 </a:t>
            </a:r>
          </a:p>
        </p:txBody>
      </p:sp>
      <p:sp>
        <p:nvSpPr>
          <p:cNvPr id="4" name="日期占位符 3"/>
          <p:cNvSpPr>
            <a:spLocks noGrp="1"/>
          </p:cNvSpPr>
          <p:nvPr>
            <p:ph type="dt" sz="half" idx="10"/>
          </p:nvPr>
        </p:nvSpPr>
        <p:spPr/>
        <p:txBody>
          <a:bodyPr/>
          <a:lstStyle/>
          <a:p>
            <a:pPr>
              <a:defRPr/>
            </a:pPr>
            <a:fld id="{C1F15E4C-FE74-4EFC-A3A2-4613846CFB65}" type="datetime1">
              <a:rPr lang="zh-CN" altLang="en-US"/>
              <a:pPr>
                <a:defRPr/>
              </a:pPr>
              <a:t>2019/9/18</a:t>
            </a:fld>
            <a:endParaRPr lang="en-US" altLang="zh-CN"/>
          </a:p>
        </p:txBody>
      </p:sp>
      <p:sp>
        <p:nvSpPr>
          <p:cNvPr id="15363"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9EE031B5-A8E4-4CF2-B910-D3FC8AD87C66}" type="slidenum">
              <a:rPr kumimoji="0" lang="en-US" altLang="zh-CN" sz="1400">
                <a:latin typeface="Tahoma" panose="020B0604030504040204" pitchFamily="34" charset="0"/>
                <a:ea typeface="宋体" panose="02010600030101010101" pitchFamily="2" charset="-122"/>
              </a:rPr>
              <a:pPr>
                <a:spcBef>
                  <a:spcPct val="0"/>
                </a:spcBef>
                <a:buClrTx/>
                <a:buSzTx/>
                <a:buFontTx/>
                <a:buNone/>
              </a:pPr>
              <a:t>31</a:t>
            </a:fld>
            <a:endParaRPr kumimoji="0" lang="en-US" altLang="zh-CN" sz="1400">
              <a:latin typeface="Tahoma" panose="020B060403050404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Rectangle 3"/>
          <p:cNvSpPr>
            <a:spLocks noGrp="1" noChangeArrowheads="1"/>
          </p:cNvSpPr>
          <p:nvPr>
            <p:ph idx="1"/>
          </p:nvPr>
        </p:nvSpPr>
        <p:spPr>
          <a:xfrm>
            <a:off x="1097280" y="1845734"/>
            <a:ext cx="10399320" cy="4023360"/>
          </a:xfrm>
        </p:spPr>
        <p:txBody>
          <a:bodyPr/>
          <a:lstStyle/>
          <a:p>
            <a:pPr algn="just" eaLnBrk="1" hangingPunct="1">
              <a:lnSpc>
                <a:spcPct val="90000"/>
              </a:lnSpc>
              <a:buFont typeface="Wingdings" panose="05000000000000000000" pitchFamily="2" charset="2"/>
              <a:buNone/>
            </a:pPr>
            <a:r>
              <a:rPr lang="zh-CN" altLang="en-US" sz="3200" dirty="0">
                <a:latin typeface="华文新魏" panose="02010800040101010101" pitchFamily="2" charset="-122"/>
              </a:rPr>
              <a:t>引用</a:t>
            </a:r>
            <a:r>
              <a:rPr lang="en-US" altLang="zh-CN" sz="3200" dirty="0" err="1">
                <a:latin typeface="华文新魏" panose="02010800040101010101" pitchFamily="2" charset="-122"/>
              </a:rPr>
              <a:t>Herbrand</a:t>
            </a:r>
            <a:r>
              <a:rPr lang="zh-CN" altLang="en-US" sz="3200" dirty="0">
                <a:latin typeface="华文新魏" panose="02010800040101010101" pitchFamily="2" charset="-122"/>
              </a:rPr>
              <a:t>定理，以说明归结原理的意义及一个原理形成的根基与背景</a:t>
            </a:r>
          </a:p>
          <a:p>
            <a:pPr eaLnBrk="1" hangingPunct="1">
              <a:lnSpc>
                <a:spcPct val="90000"/>
              </a:lnSpc>
            </a:pPr>
            <a:r>
              <a:rPr lang="en-US" altLang="zh-CN" sz="3200" dirty="0">
                <a:latin typeface="华文新魏" panose="02010800040101010101" pitchFamily="2" charset="-122"/>
              </a:rPr>
              <a:t>SKOLEM</a:t>
            </a:r>
            <a:r>
              <a:rPr lang="zh-CN" altLang="en-US" sz="3200" dirty="0">
                <a:latin typeface="华文新魏" panose="02010800040101010101" pitchFamily="2" charset="-122"/>
              </a:rPr>
              <a:t>标准形</a:t>
            </a:r>
          </a:p>
          <a:p>
            <a:pPr lvl="1" eaLnBrk="1" hangingPunct="1">
              <a:lnSpc>
                <a:spcPct val="90000"/>
              </a:lnSpc>
            </a:pPr>
            <a:r>
              <a:rPr lang="zh-CN" altLang="en-US" sz="2800" u="sng" dirty="0">
                <a:latin typeface="华文新魏" panose="02010800040101010101" pitchFamily="2" charset="-122"/>
              </a:rPr>
              <a:t>前束范式</a:t>
            </a:r>
            <a:r>
              <a:rPr lang="zh-CN" altLang="en-US" sz="2800" dirty="0">
                <a:latin typeface="华文新魏" panose="02010800040101010101" pitchFamily="2" charset="-122"/>
              </a:rPr>
              <a:t>：把所有的量词都提到前面去，然后消掉所有量词。</a:t>
            </a:r>
          </a:p>
          <a:p>
            <a:pPr lvl="1" eaLnBrk="1" hangingPunct="1">
              <a:lnSpc>
                <a:spcPct val="90000"/>
              </a:lnSpc>
              <a:buFont typeface="Wingdings" panose="05000000000000000000" pitchFamily="2" charset="2"/>
              <a:buNone/>
            </a:pPr>
            <a:r>
              <a:rPr lang="zh-CN" altLang="en-US" sz="2800" dirty="0">
                <a:latin typeface="华文新魏" panose="02010800040101010101" pitchFamily="2" charset="-122"/>
              </a:rPr>
              <a:t>	</a:t>
            </a:r>
            <a:r>
              <a:rPr lang="zh-CN" altLang="en-US" sz="2800" u="sng" dirty="0">
                <a:latin typeface="华文新魏" panose="02010800040101010101" pitchFamily="2" charset="-122"/>
              </a:rPr>
              <a:t>定义</a:t>
            </a:r>
            <a:r>
              <a:rPr lang="zh-CN" altLang="en-US" sz="2800" dirty="0">
                <a:latin typeface="华文新魏" panose="02010800040101010101" pitchFamily="2" charset="-122"/>
              </a:rPr>
              <a:t>：说公式</a:t>
            </a:r>
            <a:r>
              <a:rPr lang="en-US" altLang="zh-CN" sz="2800" dirty="0">
                <a:latin typeface="华文新魏" panose="02010800040101010101" pitchFamily="2" charset="-122"/>
              </a:rPr>
              <a:t>A</a:t>
            </a:r>
            <a:r>
              <a:rPr lang="zh-CN" altLang="en-US" sz="2800" dirty="0">
                <a:latin typeface="华文新魏" panose="02010800040101010101" pitchFamily="2" charset="-122"/>
              </a:rPr>
              <a:t>是一个前束范式，如果</a:t>
            </a:r>
            <a:r>
              <a:rPr lang="en-US" altLang="zh-CN" sz="2800" dirty="0">
                <a:latin typeface="华文新魏" panose="02010800040101010101" pitchFamily="2" charset="-122"/>
              </a:rPr>
              <a:t>A</a:t>
            </a:r>
            <a:r>
              <a:rPr lang="zh-CN" altLang="en-US" sz="2800" dirty="0">
                <a:latin typeface="华文新魏" panose="02010800040101010101" pitchFamily="2" charset="-122"/>
              </a:rPr>
              <a:t>中的一切量词都位于该公式的最左边（不含否定词），且这些量词的辖域都延伸到公式的末端。 </a:t>
            </a:r>
            <a:endParaRPr lang="zh-CN" altLang="en-US" dirty="0" smtClean="0">
              <a:latin typeface="华文新魏" panose="02010800040101010101" pitchFamily="2" charset="-122"/>
            </a:endParaRPr>
          </a:p>
        </p:txBody>
      </p:sp>
      <p:sp>
        <p:nvSpPr>
          <p:cNvPr id="4" name="日期占位符 3"/>
          <p:cNvSpPr>
            <a:spLocks noGrp="1"/>
          </p:cNvSpPr>
          <p:nvPr>
            <p:ph type="dt" sz="half" idx="10"/>
          </p:nvPr>
        </p:nvSpPr>
        <p:spPr/>
        <p:txBody>
          <a:bodyPr/>
          <a:lstStyle/>
          <a:p>
            <a:pPr>
              <a:defRPr/>
            </a:pPr>
            <a:fld id="{8BDBFF71-9CD4-47D0-B911-47A6569A8462}" type="datetime1">
              <a:rPr lang="zh-CN" altLang="en-US"/>
              <a:pPr>
                <a:defRPr/>
              </a:pPr>
              <a:t>2019/9/18</a:t>
            </a:fld>
            <a:endParaRPr lang="en-US" altLang="zh-CN"/>
          </a:p>
        </p:txBody>
      </p:sp>
      <p:sp>
        <p:nvSpPr>
          <p:cNvPr id="16387"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177C674E-38BE-4411-BB5E-9896684A5624}" type="slidenum">
              <a:rPr kumimoji="0" lang="en-US" altLang="zh-CN" sz="1400">
                <a:latin typeface="Tahoma" panose="020B0604030504040204" pitchFamily="34" charset="0"/>
                <a:ea typeface="宋体" panose="02010600030101010101" pitchFamily="2" charset="-122"/>
              </a:rPr>
              <a:pPr>
                <a:spcBef>
                  <a:spcPct val="0"/>
                </a:spcBef>
                <a:buClrTx/>
                <a:buSzTx/>
                <a:buFontTx/>
                <a:buNone/>
              </a:pPr>
              <a:t>32</a:t>
            </a:fld>
            <a:endParaRPr kumimoji="0" lang="en-US" altLang="zh-CN" sz="1400">
              <a:latin typeface="Tahoma" panose="020B060403050404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3"/>
          <p:cNvSpPr>
            <a:spLocks noGrp="1" noChangeArrowheads="1"/>
          </p:cNvSpPr>
          <p:nvPr>
            <p:ph idx="1"/>
          </p:nvPr>
        </p:nvSpPr>
        <p:spPr/>
        <p:txBody>
          <a:bodyPr/>
          <a:lstStyle/>
          <a:p>
            <a:pPr eaLnBrk="1" hangingPunct="1">
              <a:buFont typeface="Wingdings" panose="05000000000000000000" pitchFamily="2" charset="2"/>
              <a:buNone/>
            </a:pPr>
            <a:r>
              <a:rPr lang="en-US" altLang="zh-CN" sz="3200" dirty="0">
                <a:latin typeface="华文新魏" panose="02010800040101010101" pitchFamily="2" charset="-122"/>
              </a:rPr>
              <a:t>	</a:t>
            </a:r>
            <a:r>
              <a:rPr lang="en-US" altLang="zh-CN" sz="900" baseline="20000" dirty="0">
                <a:solidFill>
                  <a:schemeClr val="hlink"/>
                </a:solidFill>
                <a:latin typeface="华文新魏" panose="02010800040101010101" pitchFamily="2" charset="-122"/>
                <a:sym typeface="Wingdings" panose="05000000000000000000" pitchFamily="2" charset="2"/>
              </a:rPr>
              <a:t>                                                     </a:t>
            </a:r>
            <a:endParaRPr lang="en-US" altLang="zh-CN" sz="3200" dirty="0">
              <a:latin typeface="华文新魏" panose="02010800040101010101" pitchFamily="2" charset="-122"/>
            </a:endParaRPr>
          </a:p>
          <a:p>
            <a:pPr lvl="1" eaLnBrk="1" hangingPunct="1"/>
            <a:r>
              <a:rPr lang="zh-CN" altLang="en-US" sz="2800" dirty="0">
                <a:latin typeface="华文新魏" panose="02010800040101010101" pitchFamily="2" charset="-122"/>
              </a:rPr>
              <a:t>量词消去原则：</a:t>
            </a:r>
          </a:p>
          <a:p>
            <a:pPr lvl="1" eaLnBrk="1" hangingPunct="1">
              <a:buFont typeface="Wingdings" panose="05000000000000000000" pitchFamily="2" charset="2"/>
              <a:buNone/>
            </a:pPr>
            <a:r>
              <a:rPr lang="zh-CN" altLang="en-US" sz="2800" dirty="0">
                <a:latin typeface="华文新魏" panose="02010800040101010101" pitchFamily="2" charset="-122"/>
              </a:rPr>
              <a:t>	消去存在量词</a:t>
            </a:r>
            <a:r>
              <a:rPr lang="zh-CN" altLang="en-US" sz="2800" dirty="0"/>
              <a:t>“</a:t>
            </a:r>
            <a:r>
              <a:rPr lang="zh-CN" altLang="en-US" sz="2800" dirty="0">
                <a:latin typeface="华文新魏" panose="02010800040101010101" pitchFamily="2" charset="-122"/>
                <a:sym typeface="Symbol" panose="05050102010706020507" pitchFamily="18" charset="2"/>
              </a:rPr>
              <a:t></a:t>
            </a:r>
            <a:r>
              <a:rPr lang="zh-CN" altLang="en-US" sz="2800" dirty="0"/>
              <a:t>”</a:t>
            </a:r>
            <a:r>
              <a:rPr lang="zh-CN" altLang="en-US" sz="2800" dirty="0">
                <a:latin typeface="华文新魏" panose="02010800040101010101" pitchFamily="2" charset="-122"/>
              </a:rPr>
              <a:t>，略去全称量词</a:t>
            </a:r>
            <a:r>
              <a:rPr lang="zh-CN" altLang="en-US" sz="2800" dirty="0"/>
              <a:t>“</a:t>
            </a:r>
            <a:r>
              <a:rPr lang="zh-CN" altLang="en-US" sz="2800" dirty="0">
                <a:latin typeface="华文新魏" panose="02010800040101010101" pitchFamily="2" charset="-122"/>
                <a:sym typeface="Symbol" panose="05050102010706020507" pitchFamily="18" charset="2"/>
              </a:rPr>
              <a:t></a:t>
            </a:r>
            <a:r>
              <a:rPr lang="zh-CN" altLang="en-US" sz="2800" dirty="0"/>
              <a:t>”</a:t>
            </a:r>
            <a:r>
              <a:rPr lang="zh-CN" altLang="en-US" sz="2800" dirty="0">
                <a:latin typeface="华文新魏" panose="02010800040101010101" pitchFamily="2" charset="-122"/>
              </a:rPr>
              <a:t>。</a:t>
            </a:r>
          </a:p>
          <a:p>
            <a:pPr eaLnBrk="1" hangingPunct="1">
              <a:buFont typeface="Wingdings" panose="05000000000000000000" pitchFamily="2" charset="2"/>
              <a:buNone/>
            </a:pPr>
            <a:r>
              <a:rPr lang="zh-CN" altLang="en-US" sz="3200" dirty="0">
                <a:latin typeface="华文新魏" panose="02010800040101010101" pitchFamily="2" charset="-122"/>
              </a:rPr>
              <a:t>	</a:t>
            </a:r>
          </a:p>
          <a:p>
            <a:pPr eaLnBrk="1" hangingPunct="1">
              <a:buFont typeface="Wingdings" panose="05000000000000000000" pitchFamily="2" charset="2"/>
              <a:buNone/>
            </a:pPr>
            <a:r>
              <a:rPr lang="zh-CN" altLang="en-US" sz="3200" dirty="0">
                <a:latin typeface="华文新魏" panose="02010800040101010101" pitchFamily="2" charset="-122"/>
              </a:rPr>
              <a:t>	</a:t>
            </a:r>
            <a:r>
              <a:rPr lang="zh-CN" altLang="en-US" sz="2800" dirty="0">
                <a:latin typeface="华文新魏" panose="02010800040101010101" pitchFamily="2" charset="-122"/>
              </a:rPr>
              <a:t>注意：</a:t>
            </a:r>
            <a:r>
              <a:rPr lang="zh-CN" altLang="en-US" sz="2800" dirty="0" smtClean="0">
                <a:latin typeface="华文新魏" panose="02010800040101010101" pitchFamily="2" charset="-122"/>
              </a:rPr>
              <a:t>左边有全</a:t>
            </a:r>
            <a:r>
              <a:rPr lang="zh-CN" altLang="en-US" sz="2800" dirty="0">
                <a:latin typeface="华文新魏" panose="02010800040101010101" pitchFamily="2" charset="-122"/>
              </a:rPr>
              <a:t>称</a:t>
            </a:r>
            <a:r>
              <a:rPr lang="zh-CN" altLang="en-US" sz="2800" dirty="0" smtClean="0">
                <a:latin typeface="华文新魏" panose="02010800040101010101" pitchFamily="2" charset="-122"/>
              </a:rPr>
              <a:t>量词的存在量词，消去时该变量改写成为全</a:t>
            </a:r>
            <a:r>
              <a:rPr lang="zh-CN" altLang="en-US" sz="2800" dirty="0">
                <a:latin typeface="华文新魏" panose="02010800040101010101" pitchFamily="2" charset="-122"/>
              </a:rPr>
              <a:t>称</a:t>
            </a:r>
            <a:r>
              <a:rPr lang="zh-CN" altLang="en-US" sz="2800" dirty="0" smtClean="0">
                <a:latin typeface="华文新魏" panose="02010800040101010101" pitchFamily="2" charset="-122"/>
              </a:rPr>
              <a:t>量词的函数；如没有，改写成为常量。</a:t>
            </a:r>
            <a:r>
              <a:rPr lang="zh-CN" altLang="en-US" sz="2800" dirty="0">
                <a:latin typeface="宋体" panose="02010600030101010101" pitchFamily="2" charset="-122"/>
                <a:ea typeface="宋体" panose="02010600030101010101" pitchFamily="2" charset="-122"/>
              </a:rPr>
              <a:t> </a:t>
            </a:r>
          </a:p>
        </p:txBody>
      </p:sp>
      <p:sp>
        <p:nvSpPr>
          <p:cNvPr id="5" name="日期占位符 3"/>
          <p:cNvSpPr>
            <a:spLocks noGrp="1"/>
          </p:cNvSpPr>
          <p:nvPr>
            <p:ph type="dt" sz="half" idx="10"/>
          </p:nvPr>
        </p:nvSpPr>
        <p:spPr/>
        <p:txBody>
          <a:bodyPr/>
          <a:lstStyle/>
          <a:p>
            <a:pPr>
              <a:defRPr/>
            </a:pPr>
            <a:fld id="{A4553C30-314A-411F-B0C0-A0C06D11253B}" type="datetime1">
              <a:rPr lang="zh-CN" altLang="en-US"/>
              <a:pPr>
                <a:defRPr/>
              </a:pPr>
              <a:t>2019/9/18</a:t>
            </a:fld>
            <a:endParaRPr lang="en-US" altLang="zh-CN"/>
          </a:p>
        </p:txBody>
      </p:sp>
      <p:sp>
        <p:nvSpPr>
          <p:cNvPr id="17411"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0444BC41-8D1C-4503-9F54-DA5444CDB879}" type="slidenum">
              <a:rPr kumimoji="0" lang="en-US" altLang="zh-CN" sz="1400">
                <a:latin typeface="Tahoma" panose="020B0604030504040204" pitchFamily="34" charset="0"/>
                <a:ea typeface="宋体" panose="02010600030101010101" pitchFamily="2" charset="-122"/>
              </a:rPr>
              <a:pPr>
                <a:spcBef>
                  <a:spcPct val="0"/>
                </a:spcBef>
                <a:buClrTx/>
                <a:buSzTx/>
                <a:buFontTx/>
                <a:buNone/>
              </a:pPr>
              <a:t>33</a:t>
            </a:fld>
            <a:endParaRPr kumimoji="0" lang="en-US" altLang="zh-CN" sz="1400">
              <a:latin typeface="Tahoma" panose="020B0604030504040204" pitchFamily="34" charset="0"/>
              <a:ea typeface="宋体" panose="02010600030101010101" pitchFamily="2" charset="-122"/>
            </a:endParaRPr>
          </a:p>
        </p:txBody>
      </p:sp>
      <p:pic>
        <p:nvPicPr>
          <p:cNvPr id="17413" name="Picture 6" descr="DD01352_"/>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67000" y="4343400"/>
            <a:ext cx="457200" cy="439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3"/>
          <p:cNvSpPr>
            <a:spLocks noGrp="1" noChangeArrowheads="1"/>
          </p:cNvSpPr>
          <p:nvPr>
            <p:ph idx="1"/>
          </p:nvPr>
        </p:nvSpPr>
        <p:spPr/>
        <p:txBody>
          <a:bodyPr/>
          <a:lstStyle/>
          <a:p>
            <a:pPr eaLnBrk="1" hangingPunct="1">
              <a:buFont typeface="Wingdings" panose="05000000000000000000" pitchFamily="2" charset="2"/>
              <a:buNone/>
            </a:pPr>
            <a:endParaRPr lang="en-US" altLang="zh-CN" sz="900" baseline="20000">
              <a:solidFill>
                <a:schemeClr val="hlink"/>
              </a:solidFill>
              <a:latin typeface="华文新魏" panose="02010800040101010101" pitchFamily="2" charset="-122"/>
              <a:sym typeface="Wingdings" panose="05000000000000000000" pitchFamily="2" charset="2"/>
            </a:endParaRPr>
          </a:p>
          <a:p>
            <a:pPr eaLnBrk="1" hangingPunct="1">
              <a:buFont typeface="Wingdings" panose="05000000000000000000" pitchFamily="2" charset="2"/>
              <a:buNone/>
            </a:pPr>
            <a:r>
              <a:rPr lang="en-US" altLang="zh-CN" sz="900" baseline="20000">
                <a:solidFill>
                  <a:schemeClr val="hlink"/>
                </a:solidFill>
                <a:latin typeface="华文新魏" panose="02010800040101010101" pitchFamily="2" charset="-122"/>
                <a:sym typeface="Wingdings" panose="05000000000000000000" pitchFamily="2" charset="2"/>
              </a:rPr>
              <a:t>                                                     </a:t>
            </a:r>
          </a:p>
          <a:p>
            <a:pPr lvl="1" eaLnBrk="1" hangingPunct="1"/>
            <a:r>
              <a:rPr lang="zh-CN" altLang="en-US" sz="2800" u="sng">
                <a:latin typeface="华文新魏" panose="02010800040101010101" pitchFamily="2" charset="-122"/>
              </a:rPr>
              <a:t>定理</a:t>
            </a:r>
            <a:r>
              <a:rPr lang="zh-CN" altLang="en-US" sz="2800">
                <a:latin typeface="华文新魏" panose="02010800040101010101" pitchFamily="2" charset="-122"/>
              </a:rPr>
              <a:t>：</a:t>
            </a:r>
          </a:p>
          <a:p>
            <a:pPr lvl="1" eaLnBrk="1" hangingPunct="1">
              <a:buFont typeface="Wingdings" panose="05000000000000000000" pitchFamily="2" charset="2"/>
              <a:buNone/>
            </a:pPr>
            <a:r>
              <a:rPr lang="zh-CN" altLang="en-US" sz="2800">
                <a:latin typeface="华文新魏" panose="02010800040101010101" pitchFamily="2" charset="-122"/>
              </a:rPr>
              <a:t>	谓词逻辑的任意公式都可以化为与之等价的前束范式，但其前束范式不唯一。 </a:t>
            </a:r>
          </a:p>
          <a:p>
            <a:pPr lvl="1" eaLnBrk="1" hangingPunct="1"/>
            <a:r>
              <a:rPr lang="en-US" altLang="zh-CN" sz="2800">
                <a:latin typeface="华文新魏" panose="02010800040101010101" pitchFamily="2" charset="-122"/>
              </a:rPr>
              <a:t>SKOLEM</a:t>
            </a:r>
            <a:r>
              <a:rPr lang="zh-CN" altLang="en-US" sz="2800">
                <a:latin typeface="华文新魏" panose="02010800040101010101" pitchFamily="2" charset="-122"/>
              </a:rPr>
              <a:t>标准形定义：</a:t>
            </a:r>
          </a:p>
          <a:p>
            <a:pPr lvl="1" eaLnBrk="1" hangingPunct="1">
              <a:buFont typeface="Wingdings" panose="05000000000000000000" pitchFamily="2" charset="2"/>
              <a:buNone/>
            </a:pPr>
            <a:r>
              <a:rPr lang="zh-CN" altLang="en-US" sz="2800">
                <a:latin typeface="华文新魏" panose="02010800040101010101" pitchFamily="2" charset="-122"/>
              </a:rPr>
              <a:t>	消去量词后的谓词公式。</a:t>
            </a:r>
          </a:p>
          <a:p>
            <a:pPr lvl="1" eaLnBrk="1" hangingPunct="1">
              <a:buFont typeface="Wingdings" panose="05000000000000000000" pitchFamily="2" charset="2"/>
              <a:buNone/>
            </a:pPr>
            <a:r>
              <a:rPr lang="zh-CN" altLang="en-US" sz="2800" u="sng">
                <a:latin typeface="华文新魏" panose="02010800040101010101" pitchFamily="2" charset="-122"/>
              </a:rPr>
              <a:t>注意</a:t>
            </a:r>
            <a:r>
              <a:rPr lang="zh-CN" altLang="en-US" sz="2800">
                <a:latin typeface="华文新魏" panose="02010800040101010101" pitchFamily="2" charset="-122"/>
              </a:rPr>
              <a:t>：谓词公式</a:t>
            </a:r>
            <a:r>
              <a:rPr lang="en-US" altLang="zh-CN" sz="2800">
                <a:latin typeface="华文新魏" panose="02010800040101010101" pitchFamily="2" charset="-122"/>
              </a:rPr>
              <a:t>G</a:t>
            </a:r>
            <a:r>
              <a:rPr lang="zh-CN" altLang="en-US" sz="2800">
                <a:latin typeface="华文新魏" panose="02010800040101010101" pitchFamily="2" charset="-122"/>
              </a:rPr>
              <a:t>的</a:t>
            </a:r>
            <a:r>
              <a:rPr lang="en-US" altLang="zh-CN" sz="2800">
                <a:latin typeface="华文新魏" panose="02010800040101010101" pitchFamily="2" charset="-122"/>
              </a:rPr>
              <a:t>SKOLEM</a:t>
            </a:r>
            <a:r>
              <a:rPr lang="zh-CN" altLang="en-US" sz="2800">
                <a:latin typeface="华文新魏" panose="02010800040101010101" pitchFamily="2" charset="-122"/>
              </a:rPr>
              <a:t>标准形同</a:t>
            </a:r>
            <a:r>
              <a:rPr lang="en-US" altLang="zh-CN" sz="2800">
                <a:latin typeface="华文新魏" panose="02010800040101010101" pitchFamily="2" charset="-122"/>
              </a:rPr>
              <a:t>G</a:t>
            </a:r>
            <a:r>
              <a:rPr lang="zh-CN" altLang="en-US" sz="2800" u="sng">
                <a:latin typeface="华文新魏" panose="02010800040101010101" pitchFamily="2" charset="-122"/>
              </a:rPr>
              <a:t>并不等值</a:t>
            </a:r>
            <a:r>
              <a:rPr lang="zh-CN" altLang="en-US" sz="2800">
                <a:latin typeface="华文新魏" panose="02010800040101010101" pitchFamily="2" charset="-122"/>
              </a:rPr>
              <a:t>。 </a:t>
            </a:r>
          </a:p>
        </p:txBody>
      </p:sp>
      <p:sp>
        <p:nvSpPr>
          <p:cNvPr id="5" name="日期占位符 3"/>
          <p:cNvSpPr>
            <a:spLocks noGrp="1"/>
          </p:cNvSpPr>
          <p:nvPr>
            <p:ph type="dt" sz="half" idx="10"/>
          </p:nvPr>
        </p:nvSpPr>
        <p:spPr/>
        <p:txBody>
          <a:bodyPr/>
          <a:lstStyle/>
          <a:p>
            <a:pPr>
              <a:defRPr/>
            </a:pPr>
            <a:fld id="{ED735582-EDF4-415D-A18C-8C523AC086F5}" type="datetime1">
              <a:rPr lang="zh-CN" altLang="en-US"/>
              <a:pPr>
                <a:defRPr/>
              </a:pPr>
              <a:t>2019/9/18</a:t>
            </a:fld>
            <a:endParaRPr lang="en-US" altLang="zh-CN"/>
          </a:p>
        </p:txBody>
      </p:sp>
      <p:sp>
        <p:nvSpPr>
          <p:cNvPr id="18435"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5D50175F-10C5-44B8-BEF7-9BC2D0EFED6C}" type="slidenum">
              <a:rPr kumimoji="0" lang="en-US" altLang="zh-CN" sz="1400">
                <a:latin typeface="Tahoma" panose="020B0604030504040204" pitchFamily="34" charset="0"/>
                <a:ea typeface="宋体" panose="02010600030101010101" pitchFamily="2" charset="-122"/>
              </a:rPr>
              <a:pPr>
                <a:spcBef>
                  <a:spcPct val="0"/>
                </a:spcBef>
                <a:buClrTx/>
                <a:buSzTx/>
                <a:buFontTx/>
                <a:buNone/>
              </a:pPr>
              <a:t>34</a:t>
            </a:fld>
            <a:endParaRPr kumimoji="0" lang="en-US" altLang="zh-CN" sz="1400">
              <a:latin typeface="Tahoma" panose="020B060403050404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771BE0D4-B164-453C-A34B-BF7716F48F37}" type="datetime1">
              <a:rPr kumimoji="0" lang="zh-CN" altLang="en-US" sz="1400">
                <a:latin typeface="Tahoma" panose="020B0604030504040204" pitchFamily="34" charset="0"/>
                <a:ea typeface="宋体" panose="02010600030101010101" pitchFamily="2" charset="-122"/>
              </a:rPr>
              <a:pPr>
                <a:spcBef>
                  <a:spcPct val="0"/>
                </a:spcBef>
                <a:buClrTx/>
                <a:buSzTx/>
                <a:buFontTx/>
                <a:buNone/>
              </a:pPr>
              <a:t>2019/9/18</a:t>
            </a:fld>
            <a:endParaRPr kumimoji="0" lang="en-US" altLang="zh-CN" sz="1400">
              <a:latin typeface="Tahoma" panose="020B0604030504040204" pitchFamily="34" charset="0"/>
              <a:ea typeface="宋体" panose="02010600030101010101" pitchFamily="2" charset="-122"/>
            </a:endParaRPr>
          </a:p>
        </p:txBody>
      </p:sp>
      <p:sp>
        <p:nvSpPr>
          <p:cNvPr id="94211"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AA6E79E1-D836-46C1-A0E2-9270D4145F88}" type="slidenum">
              <a:rPr kumimoji="0" lang="en-US" altLang="zh-CN" sz="1400">
                <a:latin typeface="Tahoma" panose="020B0604030504040204" pitchFamily="34" charset="0"/>
                <a:ea typeface="宋体" panose="02010600030101010101" pitchFamily="2" charset="-122"/>
              </a:rPr>
              <a:pPr>
                <a:spcBef>
                  <a:spcPct val="0"/>
                </a:spcBef>
                <a:buClrTx/>
                <a:buSzTx/>
                <a:buFontTx/>
                <a:buNone/>
              </a:pPr>
              <a:t>35</a:t>
            </a:fld>
            <a:endParaRPr kumimoji="0" lang="en-US" altLang="zh-CN" sz="1400">
              <a:latin typeface="Tahoma" panose="020B0604030504040204" pitchFamily="34" charset="0"/>
              <a:ea typeface="宋体" panose="02010600030101010101" pitchFamily="2" charset="-122"/>
            </a:endParaRPr>
          </a:p>
        </p:txBody>
      </p:sp>
      <p:sp>
        <p:nvSpPr>
          <p:cNvPr id="94212" name="Rectangle 3"/>
          <p:cNvSpPr>
            <a:spLocks noGrp="1" noChangeArrowheads="1"/>
          </p:cNvSpPr>
          <p:nvPr>
            <p:ph type="body" idx="1"/>
          </p:nvPr>
        </p:nvSpPr>
        <p:spPr>
          <a:xfrm>
            <a:off x="1271464" y="1916832"/>
            <a:ext cx="10058400" cy="4023360"/>
          </a:xfrm>
        </p:spPr>
        <p:txBody>
          <a:bodyPr>
            <a:normAutofit/>
          </a:bodyPr>
          <a:lstStyle/>
          <a:p>
            <a:pPr eaLnBrk="1" hangingPunct="1">
              <a:lnSpc>
                <a:spcPct val="90000"/>
              </a:lnSpc>
            </a:pPr>
            <a:r>
              <a:rPr lang="zh-CN" altLang="en-US" sz="2400" dirty="0" smtClean="0"/>
              <a:t>合适公式等价关系</a:t>
            </a:r>
            <a:r>
              <a:rPr lang="en-US" altLang="zh-CN" sz="2400" dirty="0" smtClean="0"/>
              <a:t>: </a:t>
            </a:r>
          </a:p>
          <a:p>
            <a:pPr eaLnBrk="1" hangingPunct="1">
              <a:lnSpc>
                <a:spcPct val="90000"/>
              </a:lnSpc>
              <a:buFont typeface="Wingdings" panose="05000000000000000000" pitchFamily="2" charset="2"/>
              <a:buAutoNum type="arabicPeriod"/>
            </a:pPr>
            <a:r>
              <a:rPr lang="zh-CN" altLang="en-US" sz="2400" dirty="0" smtClean="0">
                <a:solidFill>
                  <a:srgbClr val="0000FF"/>
                </a:solidFill>
              </a:rPr>
              <a:t>否定之否定</a:t>
            </a:r>
            <a:r>
              <a:rPr lang="zh-CN" altLang="en-US" sz="2400" dirty="0" smtClean="0"/>
              <a:t>     </a:t>
            </a:r>
            <a:r>
              <a:rPr lang="en-US" altLang="zh-CN" sz="2400" dirty="0" smtClean="0"/>
              <a:t>~(~P) </a:t>
            </a:r>
            <a:r>
              <a:rPr lang="zh-CN" altLang="en-US" sz="2400" dirty="0" smtClean="0"/>
              <a:t>等价于 </a:t>
            </a:r>
            <a:r>
              <a:rPr lang="en-US" altLang="zh-CN" sz="2400" dirty="0" smtClean="0"/>
              <a:t>P </a:t>
            </a:r>
          </a:p>
          <a:p>
            <a:pPr eaLnBrk="1" hangingPunct="1">
              <a:lnSpc>
                <a:spcPct val="90000"/>
              </a:lnSpc>
              <a:buFont typeface="Wingdings" panose="05000000000000000000" pitchFamily="2" charset="2"/>
              <a:buAutoNum type="arabicPeriod"/>
            </a:pPr>
            <a:r>
              <a:rPr lang="en-US" altLang="zh-CN" sz="2400" dirty="0" smtClean="0"/>
              <a:t>P∨Q </a:t>
            </a:r>
            <a:r>
              <a:rPr lang="zh-CN" altLang="en-US" sz="2400" dirty="0" smtClean="0"/>
              <a:t>等价于 </a:t>
            </a:r>
            <a:r>
              <a:rPr lang="en-US" altLang="zh-CN" sz="2400" dirty="0" smtClean="0"/>
              <a:t>~P=&gt;Q </a:t>
            </a:r>
          </a:p>
          <a:p>
            <a:pPr eaLnBrk="1" hangingPunct="1">
              <a:lnSpc>
                <a:spcPct val="90000"/>
              </a:lnSpc>
              <a:buFont typeface="Wingdings" panose="05000000000000000000" pitchFamily="2" charset="2"/>
              <a:buAutoNum type="arabicPeriod"/>
            </a:pPr>
            <a:r>
              <a:rPr lang="zh-CN" altLang="en-US" sz="2400" dirty="0" smtClean="0">
                <a:solidFill>
                  <a:srgbClr val="0000FF"/>
                </a:solidFill>
              </a:rPr>
              <a:t>狄摩根定律</a:t>
            </a:r>
            <a:r>
              <a:rPr lang="zh-CN" altLang="en-US" sz="2400" dirty="0" smtClean="0"/>
              <a:t>   </a:t>
            </a:r>
            <a:r>
              <a:rPr lang="en-US" altLang="zh-CN" sz="2400" dirty="0" smtClean="0"/>
              <a:t>~(P∨Q)</a:t>
            </a:r>
            <a:r>
              <a:rPr lang="zh-CN" altLang="en-US" sz="2400" dirty="0" smtClean="0"/>
              <a:t>等价于 </a:t>
            </a:r>
            <a:r>
              <a:rPr lang="en-US" altLang="zh-CN" sz="2400" dirty="0" smtClean="0"/>
              <a:t>~P∧~Q</a:t>
            </a:r>
            <a:br>
              <a:rPr lang="en-US" altLang="zh-CN" sz="2400" dirty="0" smtClean="0"/>
            </a:br>
            <a:r>
              <a:rPr lang="en-US" altLang="zh-CN" sz="2400" dirty="0" smtClean="0"/>
              <a:t>                           ~  (P∧Q)</a:t>
            </a:r>
            <a:r>
              <a:rPr lang="zh-CN" altLang="en-US" sz="2400" dirty="0" smtClean="0"/>
              <a:t>等价于 </a:t>
            </a:r>
            <a:r>
              <a:rPr lang="en-US" altLang="zh-CN" sz="2400" dirty="0" smtClean="0"/>
              <a:t>~P∨~Q </a:t>
            </a:r>
          </a:p>
          <a:p>
            <a:pPr eaLnBrk="1" hangingPunct="1">
              <a:lnSpc>
                <a:spcPct val="90000"/>
              </a:lnSpc>
              <a:buFont typeface="Wingdings" panose="05000000000000000000" pitchFamily="2" charset="2"/>
              <a:buAutoNum type="arabicPeriod"/>
            </a:pPr>
            <a:r>
              <a:rPr lang="zh-CN" altLang="en-US" sz="2400" dirty="0" smtClean="0">
                <a:solidFill>
                  <a:srgbClr val="0000FF"/>
                </a:solidFill>
              </a:rPr>
              <a:t>分配律</a:t>
            </a:r>
            <a:r>
              <a:rPr lang="zh-CN" altLang="en-US" sz="2400" dirty="0" smtClean="0"/>
              <a:t>         </a:t>
            </a:r>
            <a:r>
              <a:rPr lang="en-US" altLang="zh-CN" sz="2400" dirty="0" smtClean="0"/>
              <a:t>P∧(Q∨R)</a:t>
            </a:r>
            <a:r>
              <a:rPr lang="zh-CN" altLang="en-US" sz="2400" dirty="0" smtClean="0"/>
              <a:t>等价于 </a:t>
            </a:r>
            <a:r>
              <a:rPr lang="en-US" altLang="zh-CN" sz="2400" dirty="0" smtClean="0"/>
              <a:t>(P∧Q)∨(P∧R)</a:t>
            </a:r>
            <a:br>
              <a:rPr lang="en-US" altLang="zh-CN" sz="2400" dirty="0" smtClean="0"/>
            </a:br>
            <a:r>
              <a:rPr lang="en-US" altLang="zh-CN" sz="2400" dirty="0" smtClean="0"/>
              <a:t>                        P∨(Q∧R) </a:t>
            </a:r>
            <a:r>
              <a:rPr lang="zh-CN" altLang="en-US" sz="2400" dirty="0" smtClean="0"/>
              <a:t>等价于</a:t>
            </a:r>
            <a:r>
              <a:rPr lang="en-US" altLang="zh-CN" sz="2400" dirty="0" smtClean="0"/>
              <a:t>(P∨Q)∧(P∨R) </a:t>
            </a:r>
          </a:p>
          <a:p>
            <a:pPr eaLnBrk="1" hangingPunct="1">
              <a:lnSpc>
                <a:spcPct val="90000"/>
              </a:lnSpc>
              <a:buFont typeface="Wingdings" panose="05000000000000000000" pitchFamily="2" charset="2"/>
              <a:buAutoNum type="arabicPeriod"/>
            </a:pPr>
            <a:r>
              <a:rPr lang="zh-CN" altLang="en-US" sz="2400" dirty="0" smtClean="0">
                <a:solidFill>
                  <a:srgbClr val="0000FF"/>
                </a:solidFill>
              </a:rPr>
              <a:t>交换律 </a:t>
            </a:r>
            <a:r>
              <a:rPr lang="zh-CN" altLang="en-US" sz="2400" dirty="0" smtClean="0"/>
              <a:t>        </a:t>
            </a:r>
            <a:r>
              <a:rPr lang="en-US" altLang="zh-CN" sz="2400" dirty="0" smtClean="0"/>
              <a:t>P∧Q </a:t>
            </a:r>
            <a:r>
              <a:rPr lang="zh-CN" altLang="en-US" sz="2400" dirty="0" smtClean="0"/>
              <a:t>等价于 </a:t>
            </a:r>
            <a:r>
              <a:rPr lang="en-US" altLang="zh-CN" sz="2400" dirty="0" smtClean="0"/>
              <a:t>Q∧P</a:t>
            </a:r>
            <a:br>
              <a:rPr lang="en-US" altLang="zh-CN" sz="2400" dirty="0" smtClean="0"/>
            </a:br>
            <a:r>
              <a:rPr lang="en-US" altLang="zh-CN" sz="2400" dirty="0" smtClean="0"/>
              <a:t>                         P∨Q </a:t>
            </a:r>
            <a:r>
              <a:rPr lang="zh-CN" altLang="en-US" sz="2400" dirty="0" smtClean="0"/>
              <a:t>等价于 </a:t>
            </a:r>
            <a:r>
              <a:rPr lang="en-US" altLang="zh-CN" sz="2400" dirty="0" smtClean="0"/>
              <a:t>Q∨P </a:t>
            </a:r>
          </a:p>
        </p:txBody>
      </p:sp>
      <p:sp>
        <p:nvSpPr>
          <p:cNvPr id="94213" name="Rectangle 4"/>
          <p:cNvSpPr>
            <a:spLocks noGrp="1" noChangeArrowheads="1"/>
          </p:cNvSpPr>
          <p:nvPr>
            <p:ph type="title"/>
          </p:nvPr>
        </p:nvSpPr>
        <p:spPr/>
        <p:txBody>
          <a:bodyPr/>
          <a:lstStyle/>
          <a:p>
            <a:pPr eaLnBrk="1" hangingPunct="1"/>
            <a:r>
              <a:rPr lang="zh-CN" altLang="en-US" sz="3200" dirty="0" smtClean="0">
                <a:ea typeface="华文新魏" panose="02010800040101010101" pitchFamily="2" charset="-122"/>
              </a:rPr>
              <a:t>谓词逻辑</a:t>
            </a:r>
            <a:r>
              <a:rPr lang="zh-CN" altLang="en-US" sz="3200" dirty="0">
                <a:ea typeface="华文新魏" panose="02010800040101010101" pitchFamily="2" charset="-122"/>
              </a:rPr>
              <a:t>表示</a:t>
            </a:r>
            <a:r>
              <a:rPr lang="en-US" altLang="zh-CN" sz="3200" dirty="0">
                <a:ea typeface="华文新魏" panose="02010800040101010101" pitchFamily="2" charset="-122"/>
              </a:rPr>
              <a:t>(</a:t>
            </a:r>
            <a:r>
              <a:rPr lang="zh-CN" altLang="en-US" sz="3200" dirty="0">
                <a:ea typeface="华文新魏" panose="02010800040101010101" pitchFamily="2" charset="-122"/>
              </a:rPr>
              <a:t>预备知识</a:t>
            </a:r>
            <a:r>
              <a:rPr lang="en-US" altLang="zh-CN" sz="3200" dirty="0">
                <a:ea typeface="华文新魏" panose="02010800040101010101" pitchFamily="2" charset="-122"/>
              </a:rPr>
              <a:t>)</a:t>
            </a:r>
          </a:p>
        </p:txBody>
      </p:sp>
    </p:spTree>
    <p:extLst>
      <p:ext uri="{BB962C8B-B14F-4D97-AF65-F5344CB8AC3E}">
        <p14:creationId xmlns:p14="http://schemas.microsoft.com/office/powerpoint/2010/main" val="127449184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2EB647ED-C576-4A6A-A50D-9E1A73415BCF}" type="datetime1">
              <a:rPr kumimoji="0" lang="zh-CN" altLang="en-US" sz="1400">
                <a:latin typeface="Tahoma" panose="020B0604030504040204" pitchFamily="34" charset="0"/>
                <a:ea typeface="宋体" panose="02010600030101010101" pitchFamily="2" charset="-122"/>
              </a:rPr>
              <a:pPr>
                <a:spcBef>
                  <a:spcPct val="0"/>
                </a:spcBef>
                <a:buClrTx/>
                <a:buSzTx/>
                <a:buFontTx/>
                <a:buNone/>
              </a:pPr>
              <a:t>2019/9/18</a:t>
            </a:fld>
            <a:endParaRPr kumimoji="0" lang="en-US" altLang="zh-CN" sz="1400">
              <a:latin typeface="Tahoma" panose="020B0604030504040204" pitchFamily="34" charset="0"/>
              <a:ea typeface="宋体" panose="02010600030101010101" pitchFamily="2" charset="-122"/>
            </a:endParaRPr>
          </a:p>
        </p:txBody>
      </p:sp>
      <p:sp>
        <p:nvSpPr>
          <p:cNvPr id="95235"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97F12791-534E-4EC9-AA8E-BD80ED056AA8}" type="slidenum">
              <a:rPr kumimoji="0" lang="en-US" altLang="zh-CN" sz="1400">
                <a:latin typeface="Tahoma" panose="020B0604030504040204" pitchFamily="34" charset="0"/>
                <a:ea typeface="宋体" panose="02010600030101010101" pitchFamily="2" charset="-122"/>
              </a:rPr>
              <a:pPr>
                <a:spcBef>
                  <a:spcPct val="0"/>
                </a:spcBef>
                <a:buClrTx/>
                <a:buSzTx/>
                <a:buFontTx/>
                <a:buNone/>
              </a:pPr>
              <a:t>36</a:t>
            </a:fld>
            <a:endParaRPr kumimoji="0" lang="en-US" altLang="zh-CN" sz="1400">
              <a:latin typeface="Tahoma" panose="020B0604030504040204" pitchFamily="34" charset="0"/>
              <a:ea typeface="宋体" panose="02010600030101010101" pitchFamily="2" charset="-122"/>
            </a:endParaRPr>
          </a:p>
        </p:txBody>
      </p:sp>
      <p:sp>
        <p:nvSpPr>
          <p:cNvPr id="95236" name="Rectangle 2"/>
          <p:cNvSpPr>
            <a:spLocks noGrp="1" noChangeArrowheads="1"/>
          </p:cNvSpPr>
          <p:nvPr>
            <p:ph type="title"/>
          </p:nvPr>
        </p:nvSpPr>
        <p:spPr/>
        <p:txBody>
          <a:bodyPr/>
          <a:lstStyle/>
          <a:p>
            <a:pPr eaLnBrk="1" hangingPunct="1"/>
            <a:r>
              <a:rPr lang="zh-CN" altLang="en-US" sz="3200" dirty="0" smtClean="0">
                <a:ea typeface="华文新魏" panose="02010800040101010101" pitchFamily="2" charset="-122"/>
              </a:rPr>
              <a:t>谓词逻辑</a:t>
            </a:r>
            <a:r>
              <a:rPr lang="zh-CN" altLang="en-US" sz="3200" dirty="0">
                <a:ea typeface="华文新魏" panose="02010800040101010101" pitchFamily="2" charset="-122"/>
              </a:rPr>
              <a:t>表示</a:t>
            </a:r>
            <a:r>
              <a:rPr lang="en-US" altLang="zh-CN" sz="3200" dirty="0">
                <a:ea typeface="华文新魏" panose="02010800040101010101" pitchFamily="2" charset="-122"/>
              </a:rPr>
              <a:t>(</a:t>
            </a:r>
            <a:r>
              <a:rPr lang="zh-CN" altLang="en-US" sz="3200" dirty="0">
                <a:ea typeface="华文新魏" panose="02010800040101010101" pitchFamily="2" charset="-122"/>
              </a:rPr>
              <a:t>预备知识</a:t>
            </a:r>
            <a:r>
              <a:rPr lang="en-US" altLang="zh-CN" sz="3200" dirty="0">
                <a:ea typeface="华文新魏" panose="02010800040101010101" pitchFamily="2" charset="-122"/>
              </a:rPr>
              <a:t>)</a:t>
            </a:r>
          </a:p>
        </p:txBody>
      </p:sp>
      <p:sp>
        <p:nvSpPr>
          <p:cNvPr id="95237" name="Rectangle 3"/>
          <p:cNvSpPr>
            <a:spLocks noGrp="1" noChangeArrowheads="1"/>
          </p:cNvSpPr>
          <p:nvPr>
            <p:ph type="body" idx="1"/>
          </p:nvPr>
        </p:nvSpPr>
        <p:spPr>
          <a:xfrm>
            <a:off x="1097280" y="1844824"/>
            <a:ext cx="10255304" cy="4364037"/>
          </a:xfrm>
        </p:spPr>
        <p:txBody>
          <a:bodyPr/>
          <a:lstStyle/>
          <a:p>
            <a:pPr marL="533400" indent="-533400">
              <a:buNone/>
            </a:pPr>
            <a:r>
              <a:rPr lang="en-US" altLang="zh-CN" sz="2400" dirty="0">
                <a:solidFill>
                  <a:srgbClr val="0000FF"/>
                </a:solidFill>
              </a:rPr>
              <a:t>6.</a:t>
            </a:r>
            <a:r>
              <a:rPr lang="zh-CN" altLang="en-US" sz="2400" dirty="0">
                <a:solidFill>
                  <a:srgbClr val="0000FF"/>
                </a:solidFill>
              </a:rPr>
              <a:t>结合律</a:t>
            </a:r>
            <a:r>
              <a:rPr lang="zh-CN" altLang="en-US" sz="2400" dirty="0"/>
              <a:t>        （</a:t>
            </a:r>
            <a:r>
              <a:rPr lang="en-US" altLang="zh-CN" sz="2400" dirty="0"/>
              <a:t>P∧Q</a:t>
            </a:r>
            <a:r>
              <a:rPr lang="zh-CN" altLang="en-US" sz="2400" dirty="0"/>
              <a:t>）∧</a:t>
            </a:r>
            <a:r>
              <a:rPr lang="en-US" altLang="zh-CN" sz="2400" dirty="0"/>
              <a:t>R </a:t>
            </a:r>
            <a:r>
              <a:rPr lang="zh-CN" altLang="en-US" sz="2400" dirty="0"/>
              <a:t>等价于 </a:t>
            </a:r>
            <a:r>
              <a:rPr lang="en-US" altLang="zh-CN" sz="2400" dirty="0"/>
              <a:t>P∧</a:t>
            </a:r>
            <a:r>
              <a:rPr lang="zh-CN" altLang="en-US" sz="2400" dirty="0"/>
              <a:t>（</a:t>
            </a:r>
            <a:r>
              <a:rPr lang="en-US" altLang="zh-CN" sz="2400" dirty="0"/>
              <a:t>Q∧R</a:t>
            </a:r>
            <a:r>
              <a:rPr lang="zh-CN" altLang="en-US" sz="2400" dirty="0"/>
              <a:t>）</a:t>
            </a:r>
            <a:br>
              <a:rPr lang="zh-CN" altLang="en-US" sz="2400" dirty="0"/>
            </a:br>
            <a:r>
              <a:rPr lang="zh-CN" altLang="en-US" sz="2400" dirty="0"/>
              <a:t>           </a:t>
            </a:r>
            <a:r>
              <a:rPr lang="zh-CN" altLang="en-US" sz="2400" dirty="0" smtClean="0"/>
              <a:t>    </a:t>
            </a:r>
            <a:r>
              <a:rPr lang="zh-CN" altLang="en-US" sz="2400" dirty="0"/>
              <a:t>   </a:t>
            </a:r>
            <a:r>
              <a:rPr lang="zh-CN" altLang="en-US" sz="2400" dirty="0" smtClean="0"/>
              <a:t>（</a:t>
            </a:r>
            <a:r>
              <a:rPr lang="en-US" altLang="zh-CN" sz="2400" dirty="0" smtClean="0"/>
              <a:t>P</a:t>
            </a:r>
            <a:r>
              <a:rPr lang="en-US" altLang="zh-CN" sz="2400" dirty="0"/>
              <a:t>∨Q</a:t>
            </a:r>
            <a:r>
              <a:rPr lang="zh-CN" altLang="en-US" sz="2400" dirty="0"/>
              <a:t>）∨</a:t>
            </a:r>
            <a:r>
              <a:rPr lang="en-US" altLang="zh-CN" sz="2400" dirty="0"/>
              <a:t>R </a:t>
            </a:r>
            <a:r>
              <a:rPr lang="zh-CN" altLang="en-US" sz="2400" dirty="0"/>
              <a:t>等价于 </a:t>
            </a:r>
            <a:r>
              <a:rPr lang="en-US" altLang="zh-CN" sz="2400" dirty="0"/>
              <a:t>P∨</a:t>
            </a:r>
            <a:r>
              <a:rPr lang="zh-CN" altLang="en-US" sz="2400" dirty="0"/>
              <a:t>（</a:t>
            </a:r>
            <a:r>
              <a:rPr lang="en-US" altLang="zh-CN" sz="2400" dirty="0"/>
              <a:t>Q∨R </a:t>
            </a:r>
            <a:r>
              <a:rPr lang="zh-CN" altLang="en-US" sz="2400" dirty="0"/>
              <a:t>）</a:t>
            </a:r>
            <a:endParaRPr lang="zh-CN" altLang="en-US" sz="2400" dirty="0">
              <a:solidFill>
                <a:srgbClr val="0000FF"/>
              </a:solidFill>
            </a:endParaRPr>
          </a:p>
          <a:p>
            <a:pPr marL="533400" indent="-533400">
              <a:buNone/>
            </a:pPr>
            <a:r>
              <a:rPr lang="en-US" altLang="zh-CN" sz="2400" dirty="0">
                <a:solidFill>
                  <a:srgbClr val="0000FF"/>
                </a:solidFill>
              </a:rPr>
              <a:t>7.</a:t>
            </a:r>
            <a:r>
              <a:rPr lang="zh-CN" altLang="en-US" sz="2400" dirty="0">
                <a:solidFill>
                  <a:srgbClr val="0000FF"/>
                </a:solidFill>
              </a:rPr>
              <a:t>逆否律</a:t>
            </a:r>
            <a:r>
              <a:rPr lang="zh-CN" altLang="en-US" sz="2400" dirty="0"/>
              <a:t>          </a:t>
            </a:r>
            <a:r>
              <a:rPr lang="en-US" altLang="zh-CN" sz="2400" dirty="0"/>
              <a:t>P=&gt;Q </a:t>
            </a:r>
            <a:r>
              <a:rPr lang="zh-CN" altLang="en-US" sz="2400" dirty="0"/>
              <a:t>等价于 </a:t>
            </a:r>
            <a:r>
              <a:rPr lang="en-US" altLang="zh-CN" sz="2400" dirty="0"/>
              <a:t>~Q=&gt;~P </a:t>
            </a:r>
          </a:p>
          <a:p>
            <a:pPr marL="533400" indent="-533400">
              <a:buNone/>
            </a:pPr>
            <a:r>
              <a:rPr lang="en-US" altLang="zh-CN" sz="2400" dirty="0">
                <a:solidFill>
                  <a:schemeClr val="tx1"/>
                </a:solidFill>
              </a:rPr>
              <a:t>8. </a:t>
            </a:r>
            <a:r>
              <a:rPr lang="en-US" altLang="zh-CN" sz="2400" dirty="0" smtClean="0">
                <a:solidFill>
                  <a:schemeClr val="tx1"/>
                </a:solidFill>
              </a:rPr>
              <a:t>   </a:t>
            </a:r>
            <a:r>
              <a:rPr lang="en-US" altLang="zh-CN" sz="2400" dirty="0">
                <a:solidFill>
                  <a:schemeClr val="tx1"/>
                </a:solidFill>
              </a:rPr>
              <a:t>~</a:t>
            </a:r>
            <a:r>
              <a:rPr lang="zh-CN" altLang="en-US" sz="2400" dirty="0">
                <a:solidFill>
                  <a:schemeClr val="tx1"/>
                </a:solidFill>
              </a:rPr>
              <a:t>（</a:t>
            </a:r>
            <a:r>
              <a:rPr lang="zh-CN" altLang="en-US" sz="2400" dirty="0">
                <a:solidFill>
                  <a:schemeClr val="tx1"/>
                </a:solidFill>
                <a:ea typeface="宋体" panose="02010600030101010101" pitchFamily="2" charset="-122"/>
              </a:rPr>
              <a:t> </a:t>
            </a:r>
            <a:r>
              <a:rPr lang="zh-CN" altLang="en-US" sz="2400" dirty="0">
                <a:solidFill>
                  <a:schemeClr val="tx1"/>
                </a:solidFill>
                <a:ea typeface="宋体" panose="02010600030101010101" pitchFamily="2" charset="-122"/>
                <a:sym typeface="Symbol" panose="05050102010706020507" pitchFamily="18" charset="2"/>
              </a:rPr>
              <a:t></a:t>
            </a:r>
            <a:r>
              <a:rPr lang="en-US" altLang="zh-CN" sz="2400" dirty="0">
                <a:solidFill>
                  <a:schemeClr val="tx1"/>
                </a:solidFill>
              </a:rPr>
              <a:t>x</a:t>
            </a:r>
            <a:r>
              <a:rPr lang="zh-CN" altLang="en-US" sz="2400" dirty="0">
                <a:solidFill>
                  <a:schemeClr val="tx1"/>
                </a:solidFill>
              </a:rPr>
              <a:t>）</a:t>
            </a:r>
            <a:r>
              <a:rPr lang="en-US" altLang="zh-CN" sz="2400" dirty="0">
                <a:solidFill>
                  <a:schemeClr val="tx1"/>
                </a:solidFill>
              </a:rPr>
              <a:t>P</a:t>
            </a:r>
            <a:r>
              <a:rPr lang="zh-CN" altLang="en-US" sz="2400" dirty="0">
                <a:solidFill>
                  <a:schemeClr val="tx1"/>
                </a:solidFill>
              </a:rPr>
              <a:t>（</a:t>
            </a:r>
            <a:r>
              <a:rPr lang="en-US" altLang="zh-CN" sz="2400" dirty="0">
                <a:solidFill>
                  <a:schemeClr val="tx1"/>
                </a:solidFill>
              </a:rPr>
              <a:t>x</a:t>
            </a:r>
            <a:r>
              <a:rPr lang="zh-CN" altLang="en-US" sz="2400" dirty="0">
                <a:solidFill>
                  <a:schemeClr val="tx1"/>
                </a:solidFill>
              </a:rPr>
              <a:t>）等价于（ </a:t>
            </a:r>
            <a:r>
              <a:rPr lang="zh-CN" altLang="en-US" sz="2400" dirty="0">
                <a:solidFill>
                  <a:schemeClr val="tx1"/>
                </a:solidFill>
                <a:ea typeface="宋体" panose="02010600030101010101" pitchFamily="2" charset="-122"/>
                <a:sym typeface="Symbol" panose="05050102010706020507" pitchFamily="18" charset="2"/>
              </a:rPr>
              <a:t></a:t>
            </a:r>
            <a:r>
              <a:rPr lang="zh-CN" altLang="en-US" sz="2400" dirty="0">
                <a:solidFill>
                  <a:schemeClr val="tx1"/>
                </a:solidFill>
              </a:rPr>
              <a:t> </a:t>
            </a:r>
            <a:r>
              <a:rPr lang="en-US" altLang="zh-CN" sz="2400" dirty="0">
                <a:solidFill>
                  <a:schemeClr val="tx1"/>
                </a:solidFill>
              </a:rPr>
              <a:t>x</a:t>
            </a:r>
            <a:r>
              <a:rPr lang="zh-CN" altLang="en-US" sz="2400" dirty="0">
                <a:solidFill>
                  <a:schemeClr val="tx1"/>
                </a:solidFill>
              </a:rPr>
              <a:t>）</a:t>
            </a:r>
            <a:r>
              <a:rPr lang="en-US" altLang="zh-CN" sz="2400" dirty="0">
                <a:solidFill>
                  <a:schemeClr val="tx1"/>
                </a:solidFill>
              </a:rPr>
              <a:t>[~P</a:t>
            </a:r>
            <a:r>
              <a:rPr lang="zh-CN" altLang="en-US" sz="2400" dirty="0">
                <a:solidFill>
                  <a:schemeClr val="tx1"/>
                </a:solidFill>
              </a:rPr>
              <a:t>（</a:t>
            </a:r>
            <a:r>
              <a:rPr lang="en-US" altLang="zh-CN" sz="2400" dirty="0">
                <a:solidFill>
                  <a:schemeClr val="tx1"/>
                </a:solidFill>
              </a:rPr>
              <a:t>x</a:t>
            </a:r>
            <a:r>
              <a:rPr lang="zh-CN" altLang="en-US" sz="2400" dirty="0">
                <a:solidFill>
                  <a:schemeClr val="tx1"/>
                </a:solidFill>
              </a:rPr>
              <a:t>）</a:t>
            </a:r>
            <a:r>
              <a:rPr lang="en-US" altLang="zh-CN" sz="2400" dirty="0">
                <a:solidFill>
                  <a:schemeClr val="tx1"/>
                </a:solidFill>
              </a:rPr>
              <a:t>]</a:t>
            </a:r>
            <a:br>
              <a:rPr lang="en-US" altLang="zh-CN" sz="2400" dirty="0">
                <a:solidFill>
                  <a:schemeClr val="tx1"/>
                </a:solidFill>
              </a:rPr>
            </a:br>
            <a:r>
              <a:rPr lang="en-US" altLang="zh-CN" sz="2400" dirty="0">
                <a:solidFill>
                  <a:schemeClr val="tx1"/>
                </a:solidFill>
              </a:rPr>
              <a:t>~</a:t>
            </a:r>
            <a:r>
              <a:rPr lang="zh-CN" altLang="en-US" sz="2400" dirty="0">
                <a:solidFill>
                  <a:schemeClr val="tx1"/>
                </a:solidFill>
              </a:rPr>
              <a:t>（ </a:t>
            </a:r>
            <a:r>
              <a:rPr lang="zh-CN" altLang="en-US" sz="2400" dirty="0">
                <a:solidFill>
                  <a:schemeClr val="tx1"/>
                </a:solidFill>
                <a:ea typeface="宋体" panose="02010600030101010101" pitchFamily="2" charset="-122"/>
                <a:sym typeface="Symbol" panose="05050102010706020507" pitchFamily="18" charset="2"/>
              </a:rPr>
              <a:t></a:t>
            </a:r>
            <a:r>
              <a:rPr lang="zh-CN" altLang="en-US" sz="2400" dirty="0">
                <a:solidFill>
                  <a:schemeClr val="tx1"/>
                </a:solidFill>
              </a:rPr>
              <a:t> </a:t>
            </a:r>
            <a:r>
              <a:rPr lang="en-US" altLang="zh-CN" sz="2400" dirty="0">
                <a:solidFill>
                  <a:schemeClr val="tx1"/>
                </a:solidFill>
              </a:rPr>
              <a:t>x</a:t>
            </a:r>
            <a:r>
              <a:rPr lang="zh-CN" altLang="en-US" sz="2400" dirty="0">
                <a:solidFill>
                  <a:schemeClr val="tx1"/>
                </a:solidFill>
              </a:rPr>
              <a:t>）</a:t>
            </a:r>
            <a:r>
              <a:rPr lang="en-US" altLang="zh-CN" sz="2400" dirty="0">
                <a:solidFill>
                  <a:schemeClr val="tx1"/>
                </a:solidFill>
              </a:rPr>
              <a:t>[P</a:t>
            </a:r>
            <a:r>
              <a:rPr lang="zh-CN" altLang="en-US" sz="2400" dirty="0">
                <a:solidFill>
                  <a:schemeClr val="tx1"/>
                </a:solidFill>
              </a:rPr>
              <a:t>（</a:t>
            </a:r>
            <a:r>
              <a:rPr lang="en-US" altLang="zh-CN" sz="2400" dirty="0">
                <a:solidFill>
                  <a:schemeClr val="tx1"/>
                </a:solidFill>
              </a:rPr>
              <a:t>x</a:t>
            </a:r>
            <a:r>
              <a:rPr lang="zh-CN" altLang="en-US" sz="2400" dirty="0">
                <a:solidFill>
                  <a:schemeClr val="tx1"/>
                </a:solidFill>
              </a:rPr>
              <a:t>）</a:t>
            </a:r>
            <a:r>
              <a:rPr lang="en-US" altLang="zh-CN" sz="2400" dirty="0">
                <a:solidFill>
                  <a:schemeClr val="tx1"/>
                </a:solidFill>
              </a:rPr>
              <a:t>] </a:t>
            </a:r>
            <a:r>
              <a:rPr lang="zh-CN" altLang="en-US" sz="2400" dirty="0">
                <a:solidFill>
                  <a:schemeClr val="tx1"/>
                </a:solidFill>
              </a:rPr>
              <a:t>等价于（</a:t>
            </a:r>
            <a:r>
              <a:rPr lang="zh-CN" altLang="en-US" sz="2400" dirty="0">
                <a:solidFill>
                  <a:schemeClr val="tx1"/>
                </a:solidFill>
                <a:ea typeface="宋体" panose="02010600030101010101" pitchFamily="2" charset="-122"/>
              </a:rPr>
              <a:t> </a:t>
            </a:r>
            <a:r>
              <a:rPr lang="zh-CN" altLang="en-US" sz="2400" dirty="0">
                <a:solidFill>
                  <a:schemeClr val="tx1"/>
                </a:solidFill>
                <a:ea typeface="宋体" panose="02010600030101010101" pitchFamily="2" charset="-122"/>
                <a:sym typeface="Symbol" panose="05050102010706020507" pitchFamily="18" charset="2"/>
              </a:rPr>
              <a:t></a:t>
            </a:r>
            <a:r>
              <a:rPr lang="en-US" altLang="zh-CN" sz="2400" dirty="0">
                <a:solidFill>
                  <a:schemeClr val="tx1"/>
                </a:solidFill>
              </a:rPr>
              <a:t>x</a:t>
            </a:r>
            <a:r>
              <a:rPr lang="zh-CN" altLang="en-US" sz="2400" dirty="0">
                <a:solidFill>
                  <a:schemeClr val="tx1"/>
                </a:solidFill>
              </a:rPr>
              <a:t>）</a:t>
            </a:r>
            <a:r>
              <a:rPr lang="en-US" altLang="zh-CN" sz="2400" dirty="0">
                <a:solidFill>
                  <a:schemeClr val="tx1"/>
                </a:solidFill>
              </a:rPr>
              <a:t>[~P</a:t>
            </a:r>
            <a:r>
              <a:rPr lang="zh-CN" altLang="en-US" sz="2400" dirty="0">
                <a:solidFill>
                  <a:schemeClr val="tx1"/>
                </a:solidFill>
              </a:rPr>
              <a:t>（</a:t>
            </a:r>
            <a:r>
              <a:rPr lang="en-US" altLang="zh-CN" sz="2400" dirty="0">
                <a:solidFill>
                  <a:schemeClr val="tx1"/>
                </a:solidFill>
              </a:rPr>
              <a:t>x</a:t>
            </a:r>
            <a:r>
              <a:rPr lang="zh-CN" altLang="en-US" sz="2400" dirty="0">
                <a:solidFill>
                  <a:schemeClr val="tx1"/>
                </a:solidFill>
              </a:rPr>
              <a:t>）</a:t>
            </a:r>
            <a:r>
              <a:rPr lang="en-US" altLang="zh-CN" sz="2400" dirty="0">
                <a:solidFill>
                  <a:schemeClr val="tx1"/>
                </a:solidFill>
              </a:rPr>
              <a:t>] </a:t>
            </a:r>
          </a:p>
          <a:p>
            <a:pPr marL="533400" indent="-533400">
              <a:buNone/>
            </a:pPr>
            <a:r>
              <a:rPr lang="en-US" altLang="zh-CN" sz="2400" dirty="0">
                <a:solidFill>
                  <a:schemeClr val="tx1"/>
                </a:solidFill>
              </a:rPr>
              <a:t>9.  </a:t>
            </a:r>
            <a:r>
              <a:rPr lang="en-US" altLang="zh-CN" sz="2400" dirty="0" smtClean="0">
                <a:solidFill>
                  <a:schemeClr val="tx1"/>
                </a:solidFill>
              </a:rPr>
              <a:t>  </a:t>
            </a:r>
            <a:r>
              <a:rPr lang="zh-CN" altLang="en-US" sz="2400" dirty="0" smtClean="0">
                <a:solidFill>
                  <a:schemeClr val="tx1"/>
                </a:solidFill>
              </a:rPr>
              <a:t>（ </a:t>
            </a:r>
            <a:r>
              <a:rPr lang="zh-CN" altLang="en-US" sz="2400" dirty="0">
                <a:solidFill>
                  <a:schemeClr val="tx1"/>
                </a:solidFill>
                <a:ea typeface="宋体" panose="02010600030101010101" pitchFamily="2" charset="-122"/>
                <a:sym typeface="Symbol" panose="05050102010706020507" pitchFamily="18" charset="2"/>
              </a:rPr>
              <a:t></a:t>
            </a:r>
            <a:r>
              <a:rPr lang="en-US" altLang="zh-CN" sz="2400" dirty="0">
                <a:solidFill>
                  <a:schemeClr val="tx1"/>
                </a:solidFill>
              </a:rPr>
              <a:t>x</a:t>
            </a:r>
            <a:r>
              <a:rPr lang="zh-CN" altLang="en-US" sz="2400" dirty="0">
                <a:solidFill>
                  <a:schemeClr val="tx1"/>
                </a:solidFill>
              </a:rPr>
              <a:t>）</a:t>
            </a:r>
            <a:r>
              <a:rPr lang="en-US" altLang="zh-CN" sz="2400" dirty="0">
                <a:solidFill>
                  <a:schemeClr val="tx1"/>
                </a:solidFill>
              </a:rPr>
              <a:t>[P</a:t>
            </a:r>
            <a:r>
              <a:rPr lang="zh-CN" altLang="en-US" sz="2400" dirty="0">
                <a:solidFill>
                  <a:schemeClr val="tx1"/>
                </a:solidFill>
              </a:rPr>
              <a:t>（</a:t>
            </a:r>
            <a:r>
              <a:rPr lang="en-US" altLang="zh-CN" sz="2400" dirty="0">
                <a:solidFill>
                  <a:schemeClr val="tx1"/>
                </a:solidFill>
              </a:rPr>
              <a:t>x</a:t>
            </a:r>
            <a:r>
              <a:rPr lang="zh-CN" altLang="en-US" sz="2400" dirty="0">
                <a:solidFill>
                  <a:schemeClr val="tx1"/>
                </a:solidFill>
              </a:rPr>
              <a:t>）∧</a:t>
            </a:r>
            <a:r>
              <a:rPr lang="en-US" altLang="zh-CN" sz="2400" dirty="0">
                <a:solidFill>
                  <a:schemeClr val="tx1"/>
                </a:solidFill>
              </a:rPr>
              <a:t>Q</a:t>
            </a:r>
            <a:r>
              <a:rPr lang="zh-CN" altLang="en-US" sz="2400" dirty="0">
                <a:solidFill>
                  <a:schemeClr val="tx1"/>
                </a:solidFill>
              </a:rPr>
              <a:t>（</a:t>
            </a:r>
            <a:r>
              <a:rPr lang="en-US" altLang="zh-CN" sz="2400" dirty="0">
                <a:solidFill>
                  <a:schemeClr val="tx1"/>
                </a:solidFill>
              </a:rPr>
              <a:t>x</a:t>
            </a:r>
            <a:r>
              <a:rPr lang="zh-CN" altLang="en-US" sz="2400" dirty="0">
                <a:solidFill>
                  <a:schemeClr val="tx1"/>
                </a:solidFill>
              </a:rPr>
              <a:t>）</a:t>
            </a:r>
            <a:r>
              <a:rPr lang="en-US" altLang="zh-CN" sz="2400" dirty="0">
                <a:solidFill>
                  <a:schemeClr val="tx1"/>
                </a:solidFill>
              </a:rPr>
              <a:t>] </a:t>
            </a:r>
            <a:r>
              <a:rPr lang="zh-CN" altLang="en-US" sz="2400" dirty="0">
                <a:solidFill>
                  <a:schemeClr val="tx1"/>
                </a:solidFill>
              </a:rPr>
              <a:t>等价于（ </a:t>
            </a:r>
            <a:r>
              <a:rPr lang="zh-CN" altLang="en-US" sz="2400" dirty="0">
                <a:solidFill>
                  <a:schemeClr val="tx1"/>
                </a:solidFill>
                <a:ea typeface="宋体" panose="02010600030101010101" pitchFamily="2" charset="-122"/>
                <a:sym typeface="Symbol" panose="05050102010706020507" pitchFamily="18" charset="2"/>
              </a:rPr>
              <a:t></a:t>
            </a:r>
            <a:r>
              <a:rPr lang="en-US" altLang="zh-CN" sz="2400" dirty="0">
                <a:solidFill>
                  <a:schemeClr val="tx1"/>
                </a:solidFill>
              </a:rPr>
              <a:t>x</a:t>
            </a:r>
            <a:r>
              <a:rPr lang="zh-CN" altLang="en-US" sz="2400" dirty="0">
                <a:solidFill>
                  <a:schemeClr val="tx1"/>
                </a:solidFill>
              </a:rPr>
              <a:t>）</a:t>
            </a:r>
            <a:r>
              <a:rPr lang="en-US" altLang="zh-CN" sz="2400" dirty="0">
                <a:solidFill>
                  <a:schemeClr val="tx1"/>
                </a:solidFill>
              </a:rPr>
              <a:t>P</a:t>
            </a:r>
            <a:r>
              <a:rPr lang="zh-CN" altLang="en-US" sz="2400" dirty="0">
                <a:solidFill>
                  <a:schemeClr val="tx1"/>
                </a:solidFill>
              </a:rPr>
              <a:t>（</a:t>
            </a:r>
            <a:r>
              <a:rPr lang="en-US" altLang="zh-CN" sz="2400" dirty="0">
                <a:solidFill>
                  <a:schemeClr val="tx1"/>
                </a:solidFill>
              </a:rPr>
              <a:t>x</a:t>
            </a:r>
            <a:r>
              <a:rPr lang="zh-CN" altLang="en-US" sz="2400" dirty="0">
                <a:solidFill>
                  <a:schemeClr val="tx1"/>
                </a:solidFill>
              </a:rPr>
              <a:t>）∧（ </a:t>
            </a:r>
            <a:r>
              <a:rPr lang="zh-CN" altLang="en-US" sz="2400" dirty="0">
                <a:solidFill>
                  <a:schemeClr val="tx1"/>
                </a:solidFill>
                <a:ea typeface="宋体" panose="02010600030101010101" pitchFamily="2" charset="-122"/>
                <a:sym typeface="Symbol" panose="05050102010706020507" pitchFamily="18" charset="2"/>
              </a:rPr>
              <a:t></a:t>
            </a:r>
            <a:r>
              <a:rPr lang="en-US" altLang="zh-CN" sz="2400" dirty="0">
                <a:solidFill>
                  <a:schemeClr val="tx1"/>
                </a:solidFill>
              </a:rPr>
              <a:t>x</a:t>
            </a:r>
            <a:r>
              <a:rPr lang="zh-CN" altLang="en-US" sz="2400" dirty="0">
                <a:solidFill>
                  <a:schemeClr val="tx1"/>
                </a:solidFill>
              </a:rPr>
              <a:t>）</a:t>
            </a:r>
            <a:r>
              <a:rPr lang="en-US" altLang="zh-CN" sz="2400" dirty="0">
                <a:solidFill>
                  <a:schemeClr val="tx1"/>
                </a:solidFill>
              </a:rPr>
              <a:t>Q</a:t>
            </a:r>
            <a:r>
              <a:rPr lang="zh-CN" altLang="en-US" sz="2400" dirty="0">
                <a:solidFill>
                  <a:schemeClr val="tx1"/>
                </a:solidFill>
              </a:rPr>
              <a:t>（</a:t>
            </a:r>
            <a:r>
              <a:rPr lang="en-US" altLang="zh-CN" sz="2400" dirty="0">
                <a:solidFill>
                  <a:schemeClr val="tx1"/>
                </a:solidFill>
              </a:rPr>
              <a:t>x</a:t>
            </a:r>
            <a:r>
              <a:rPr lang="zh-CN" altLang="en-US" sz="2400" dirty="0">
                <a:solidFill>
                  <a:schemeClr val="tx1"/>
                </a:solidFill>
              </a:rPr>
              <a:t>）</a:t>
            </a:r>
            <a:br>
              <a:rPr lang="zh-CN" altLang="en-US" sz="2400" dirty="0">
                <a:solidFill>
                  <a:schemeClr val="tx1"/>
                </a:solidFill>
              </a:rPr>
            </a:br>
            <a:r>
              <a:rPr lang="zh-CN" altLang="en-US" sz="2400" dirty="0">
                <a:solidFill>
                  <a:schemeClr val="tx1"/>
                </a:solidFill>
              </a:rPr>
              <a:t>（ </a:t>
            </a:r>
            <a:r>
              <a:rPr lang="zh-CN" altLang="en-US" sz="2400" dirty="0">
                <a:solidFill>
                  <a:schemeClr val="tx1"/>
                </a:solidFill>
                <a:ea typeface="宋体" panose="02010600030101010101" pitchFamily="2" charset="-122"/>
                <a:sym typeface="Symbol" panose="05050102010706020507" pitchFamily="18" charset="2"/>
              </a:rPr>
              <a:t></a:t>
            </a:r>
            <a:r>
              <a:rPr lang="zh-CN" altLang="en-US" sz="2400" dirty="0">
                <a:solidFill>
                  <a:schemeClr val="tx1"/>
                </a:solidFill>
              </a:rPr>
              <a:t> </a:t>
            </a:r>
            <a:r>
              <a:rPr lang="en-US" altLang="zh-CN" sz="2400" dirty="0">
                <a:solidFill>
                  <a:schemeClr val="tx1"/>
                </a:solidFill>
              </a:rPr>
              <a:t>x</a:t>
            </a:r>
            <a:r>
              <a:rPr lang="zh-CN" altLang="en-US" sz="2400" dirty="0">
                <a:solidFill>
                  <a:schemeClr val="tx1"/>
                </a:solidFill>
              </a:rPr>
              <a:t>）</a:t>
            </a:r>
            <a:r>
              <a:rPr lang="en-US" altLang="zh-CN" sz="2400" dirty="0">
                <a:solidFill>
                  <a:schemeClr val="tx1"/>
                </a:solidFill>
              </a:rPr>
              <a:t>[P</a:t>
            </a:r>
            <a:r>
              <a:rPr lang="zh-CN" altLang="en-US" sz="2400" dirty="0">
                <a:solidFill>
                  <a:schemeClr val="tx1"/>
                </a:solidFill>
              </a:rPr>
              <a:t>（</a:t>
            </a:r>
            <a:r>
              <a:rPr lang="en-US" altLang="zh-CN" sz="2400" dirty="0">
                <a:solidFill>
                  <a:schemeClr val="tx1"/>
                </a:solidFill>
              </a:rPr>
              <a:t>x</a:t>
            </a:r>
            <a:r>
              <a:rPr lang="zh-CN" altLang="en-US" sz="2400" dirty="0">
                <a:solidFill>
                  <a:schemeClr val="tx1"/>
                </a:solidFill>
              </a:rPr>
              <a:t>）∨</a:t>
            </a:r>
            <a:r>
              <a:rPr lang="en-US" altLang="zh-CN" sz="2400" dirty="0">
                <a:solidFill>
                  <a:schemeClr val="tx1"/>
                </a:solidFill>
              </a:rPr>
              <a:t>Q</a:t>
            </a:r>
            <a:r>
              <a:rPr lang="zh-CN" altLang="en-US" sz="2400" dirty="0">
                <a:solidFill>
                  <a:schemeClr val="tx1"/>
                </a:solidFill>
              </a:rPr>
              <a:t>（</a:t>
            </a:r>
            <a:r>
              <a:rPr lang="en-US" altLang="zh-CN" sz="2400" dirty="0">
                <a:solidFill>
                  <a:schemeClr val="tx1"/>
                </a:solidFill>
              </a:rPr>
              <a:t>x</a:t>
            </a:r>
            <a:r>
              <a:rPr lang="zh-CN" altLang="en-US" sz="2400" dirty="0">
                <a:solidFill>
                  <a:schemeClr val="tx1"/>
                </a:solidFill>
              </a:rPr>
              <a:t>）</a:t>
            </a:r>
            <a:r>
              <a:rPr lang="en-US" altLang="zh-CN" sz="2400" dirty="0">
                <a:solidFill>
                  <a:schemeClr val="tx1"/>
                </a:solidFill>
              </a:rPr>
              <a:t>] </a:t>
            </a:r>
            <a:r>
              <a:rPr lang="zh-CN" altLang="en-US" sz="2400" dirty="0">
                <a:solidFill>
                  <a:schemeClr val="tx1"/>
                </a:solidFill>
              </a:rPr>
              <a:t>等价于（ </a:t>
            </a:r>
            <a:r>
              <a:rPr lang="zh-CN" altLang="en-US" sz="2400" dirty="0">
                <a:solidFill>
                  <a:schemeClr val="tx1"/>
                </a:solidFill>
                <a:ea typeface="宋体" panose="02010600030101010101" pitchFamily="2" charset="-122"/>
                <a:sym typeface="Symbol" panose="05050102010706020507" pitchFamily="18" charset="2"/>
              </a:rPr>
              <a:t></a:t>
            </a:r>
            <a:r>
              <a:rPr lang="zh-CN" altLang="en-US" sz="2400" dirty="0">
                <a:solidFill>
                  <a:schemeClr val="tx1"/>
                </a:solidFill>
              </a:rPr>
              <a:t> </a:t>
            </a:r>
            <a:r>
              <a:rPr lang="en-US" altLang="zh-CN" sz="2400" dirty="0">
                <a:solidFill>
                  <a:schemeClr val="tx1"/>
                </a:solidFill>
              </a:rPr>
              <a:t>x</a:t>
            </a:r>
            <a:r>
              <a:rPr lang="zh-CN" altLang="en-US" sz="2400" dirty="0">
                <a:solidFill>
                  <a:schemeClr val="tx1"/>
                </a:solidFill>
              </a:rPr>
              <a:t>）</a:t>
            </a:r>
            <a:r>
              <a:rPr lang="en-US" altLang="zh-CN" sz="2400" dirty="0">
                <a:solidFill>
                  <a:schemeClr val="tx1"/>
                </a:solidFill>
              </a:rPr>
              <a:t>P</a:t>
            </a:r>
            <a:r>
              <a:rPr lang="zh-CN" altLang="en-US" sz="2400" dirty="0">
                <a:solidFill>
                  <a:schemeClr val="tx1"/>
                </a:solidFill>
              </a:rPr>
              <a:t>（</a:t>
            </a:r>
            <a:r>
              <a:rPr lang="en-US" altLang="zh-CN" sz="2400" dirty="0">
                <a:solidFill>
                  <a:schemeClr val="tx1"/>
                </a:solidFill>
              </a:rPr>
              <a:t>x</a:t>
            </a:r>
            <a:r>
              <a:rPr lang="zh-CN" altLang="en-US" sz="2400" dirty="0">
                <a:solidFill>
                  <a:schemeClr val="tx1"/>
                </a:solidFill>
              </a:rPr>
              <a:t>）∨（ </a:t>
            </a:r>
            <a:r>
              <a:rPr lang="zh-CN" altLang="en-US" sz="2400" dirty="0">
                <a:solidFill>
                  <a:schemeClr val="tx1"/>
                </a:solidFill>
                <a:ea typeface="宋体" panose="02010600030101010101" pitchFamily="2" charset="-122"/>
                <a:sym typeface="Symbol" panose="05050102010706020507" pitchFamily="18" charset="2"/>
              </a:rPr>
              <a:t></a:t>
            </a:r>
            <a:r>
              <a:rPr lang="zh-CN" altLang="en-US" sz="2400" dirty="0">
                <a:solidFill>
                  <a:schemeClr val="tx1"/>
                </a:solidFill>
              </a:rPr>
              <a:t> </a:t>
            </a:r>
            <a:r>
              <a:rPr lang="en-US" altLang="zh-CN" sz="2400" dirty="0">
                <a:solidFill>
                  <a:schemeClr val="tx1"/>
                </a:solidFill>
              </a:rPr>
              <a:t>x</a:t>
            </a:r>
            <a:r>
              <a:rPr lang="zh-CN" altLang="en-US" sz="2400" dirty="0">
                <a:solidFill>
                  <a:schemeClr val="tx1"/>
                </a:solidFill>
              </a:rPr>
              <a:t>）</a:t>
            </a:r>
            <a:r>
              <a:rPr lang="en-US" altLang="zh-CN" sz="2400" dirty="0">
                <a:solidFill>
                  <a:schemeClr val="tx1"/>
                </a:solidFill>
              </a:rPr>
              <a:t>Q</a:t>
            </a:r>
            <a:r>
              <a:rPr lang="zh-CN" altLang="en-US" sz="2400" dirty="0">
                <a:solidFill>
                  <a:schemeClr val="tx1"/>
                </a:solidFill>
              </a:rPr>
              <a:t>（</a:t>
            </a:r>
            <a:r>
              <a:rPr lang="en-US" altLang="zh-CN" sz="2400" dirty="0">
                <a:solidFill>
                  <a:schemeClr val="tx1"/>
                </a:solidFill>
              </a:rPr>
              <a:t>x</a:t>
            </a:r>
            <a:r>
              <a:rPr lang="zh-CN" altLang="en-US" sz="2400" dirty="0">
                <a:solidFill>
                  <a:schemeClr val="tx1"/>
                </a:solidFill>
              </a:rPr>
              <a:t>） </a:t>
            </a:r>
          </a:p>
          <a:p>
            <a:pPr marL="533400" indent="-533400">
              <a:buNone/>
            </a:pPr>
            <a:r>
              <a:rPr lang="en-US" altLang="zh-CN" sz="2400" dirty="0">
                <a:solidFill>
                  <a:schemeClr val="tx1"/>
                </a:solidFill>
              </a:rPr>
              <a:t>10. </a:t>
            </a:r>
            <a:r>
              <a:rPr lang="en-US" altLang="zh-CN" sz="2400" dirty="0" smtClean="0">
                <a:solidFill>
                  <a:schemeClr val="tx1"/>
                </a:solidFill>
              </a:rPr>
              <a:t> </a:t>
            </a:r>
            <a:r>
              <a:rPr lang="zh-CN" altLang="en-US" sz="2400" dirty="0" smtClean="0">
                <a:solidFill>
                  <a:schemeClr val="tx1"/>
                </a:solidFill>
              </a:rPr>
              <a:t>（ </a:t>
            </a:r>
            <a:r>
              <a:rPr lang="en-US" altLang="zh-CN" sz="2400" dirty="0" smtClean="0">
                <a:solidFill>
                  <a:schemeClr val="tx1"/>
                </a:solidFill>
                <a:ea typeface="宋体" panose="02010600030101010101" pitchFamily="2" charset="-122"/>
                <a:sym typeface="Symbol" panose="05050102010706020507" pitchFamily="18" charset="2"/>
              </a:rPr>
              <a:t></a:t>
            </a:r>
            <a:r>
              <a:rPr lang="en-US" altLang="zh-CN" sz="2400" dirty="0" smtClean="0">
                <a:solidFill>
                  <a:schemeClr val="tx1"/>
                </a:solidFill>
              </a:rPr>
              <a:t> </a:t>
            </a:r>
            <a:r>
              <a:rPr lang="en-US" altLang="zh-CN" sz="2400" dirty="0">
                <a:solidFill>
                  <a:schemeClr val="tx1"/>
                </a:solidFill>
              </a:rPr>
              <a:t>x</a:t>
            </a:r>
            <a:r>
              <a:rPr lang="zh-CN" altLang="en-US" sz="2400" dirty="0">
                <a:solidFill>
                  <a:schemeClr val="tx1"/>
                </a:solidFill>
              </a:rPr>
              <a:t>）</a:t>
            </a:r>
            <a:r>
              <a:rPr lang="en-US" altLang="zh-CN" sz="2400" dirty="0">
                <a:solidFill>
                  <a:schemeClr val="tx1"/>
                </a:solidFill>
              </a:rPr>
              <a:t>P</a:t>
            </a:r>
            <a:r>
              <a:rPr lang="zh-CN" altLang="en-US" sz="2400" dirty="0">
                <a:solidFill>
                  <a:schemeClr val="tx1"/>
                </a:solidFill>
              </a:rPr>
              <a:t>（</a:t>
            </a:r>
            <a:r>
              <a:rPr lang="en-US" altLang="zh-CN" sz="2400" dirty="0">
                <a:solidFill>
                  <a:schemeClr val="tx1"/>
                </a:solidFill>
              </a:rPr>
              <a:t>x</a:t>
            </a:r>
            <a:r>
              <a:rPr lang="zh-CN" altLang="en-US" sz="2400" dirty="0">
                <a:solidFill>
                  <a:schemeClr val="tx1"/>
                </a:solidFill>
              </a:rPr>
              <a:t>）等价于（ </a:t>
            </a:r>
            <a:r>
              <a:rPr lang="zh-CN" altLang="en-US" sz="2400" dirty="0">
                <a:solidFill>
                  <a:schemeClr val="tx1"/>
                </a:solidFill>
                <a:ea typeface="宋体" panose="02010600030101010101" pitchFamily="2" charset="-122"/>
                <a:sym typeface="Symbol" panose="05050102010706020507" pitchFamily="18" charset="2"/>
              </a:rPr>
              <a:t></a:t>
            </a:r>
            <a:r>
              <a:rPr lang="zh-CN" altLang="en-US" sz="2400" dirty="0">
                <a:solidFill>
                  <a:schemeClr val="tx1"/>
                </a:solidFill>
              </a:rPr>
              <a:t> </a:t>
            </a:r>
            <a:r>
              <a:rPr lang="en-US" altLang="zh-CN" sz="2400" dirty="0">
                <a:solidFill>
                  <a:schemeClr val="tx1"/>
                </a:solidFill>
              </a:rPr>
              <a:t>y</a:t>
            </a:r>
            <a:r>
              <a:rPr lang="zh-CN" altLang="en-US" sz="2400" dirty="0">
                <a:solidFill>
                  <a:schemeClr val="tx1"/>
                </a:solidFill>
              </a:rPr>
              <a:t>）</a:t>
            </a:r>
            <a:r>
              <a:rPr lang="en-US" altLang="zh-CN" sz="2400" dirty="0">
                <a:solidFill>
                  <a:schemeClr val="tx1"/>
                </a:solidFill>
              </a:rPr>
              <a:t>P</a:t>
            </a:r>
            <a:r>
              <a:rPr lang="zh-CN" altLang="en-US" sz="2400" dirty="0">
                <a:solidFill>
                  <a:schemeClr val="tx1"/>
                </a:solidFill>
              </a:rPr>
              <a:t>（</a:t>
            </a:r>
            <a:r>
              <a:rPr lang="en-US" altLang="zh-CN" sz="2400" dirty="0">
                <a:solidFill>
                  <a:schemeClr val="tx1"/>
                </a:solidFill>
              </a:rPr>
              <a:t>y</a:t>
            </a:r>
            <a:r>
              <a:rPr lang="zh-CN" altLang="en-US" sz="2400" dirty="0">
                <a:solidFill>
                  <a:schemeClr val="tx1"/>
                </a:solidFill>
              </a:rPr>
              <a:t>）</a:t>
            </a:r>
            <a:br>
              <a:rPr lang="zh-CN" altLang="en-US" sz="2400" dirty="0">
                <a:solidFill>
                  <a:schemeClr val="tx1"/>
                </a:solidFill>
              </a:rPr>
            </a:br>
            <a:r>
              <a:rPr lang="zh-CN" altLang="en-US" sz="2400" dirty="0">
                <a:solidFill>
                  <a:schemeClr val="tx1"/>
                </a:solidFill>
              </a:rPr>
              <a:t>（ </a:t>
            </a:r>
            <a:r>
              <a:rPr lang="zh-CN" altLang="en-US" sz="2400" dirty="0">
                <a:solidFill>
                  <a:schemeClr val="tx1"/>
                </a:solidFill>
                <a:ea typeface="宋体" panose="02010600030101010101" pitchFamily="2" charset="-122"/>
                <a:sym typeface="Symbol" panose="05050102010706020507" pitchFamily="18" charset="2"/>
              </a:rPr>
              <a:t></a:t>
            </a:r>
            <a:r>
              <a:rPr lang="zh-CN" altLang="en-US" sz="2400" dirty="0">
                <a:solidFill>
                  <a:schemeClr val="tx1"/>
                </a:solidFill>
              </a:rPr>
              <a:t> </a:t>
            </a:r>
            <a:r>
              <a:rPr lang="en-US" altLang="zh-CN" sz="2400" dirty="0">
                <a:solidFill>
                  <a:schemeClr val="tx1"/>
                </a:solidFill>
              </a:rPr>
              <a:t>x</a:t>
            </a:r>
            <a:r>
              <a:rPr lang="zh-CN" altLang="en-US" sz="2400" dirty="0">
                <a:solidFill>
                  <a:schemeClr val="tx1"/>
                </a:solidFill>
              </a:rPr>
              <a:t>）</a:t>
            </a:r>
            <a:r>
              <a:rPr lang="en-US" altLang="zh-CN" sz="2400" dirty="0">
                <a:solidFill>
                  <a:schemeClr val="tx1"/>
                </a:solidFill>
              </a:rPr>
              <a:t>P</a:t>
            </a:r>
            <a:r>
              <a:rPr lang="zh-CN" altLang="en-US" sz="2400" dirty="0">
                <a:solidFill>
                  <a:schemeClr val="tx1"/>
                </a:solidFill>
              </a:rPr>
              <a:t>（</a:t>
            </a:r>
            <a:r>
              <a:rPr lang="en-US" altLang="zh-CN" sz="2400" dirty="0">
                <a:solidFill>
                  <a:schemeClr val="tx1"/>
                </a:solidFill>
              </a:rPr>
              <a:t>x</a:t>
            </a:r>
            <a:r>
              <a:rPr lang="zh-CN" altLang="en-US" sz="2400" dirty="0">
                <a:solidFill>
                  <a:schemeClr val="tx1"/>
                </a:solidFill>
              </a:rPr>
              <a:t>）等价于（ </a:t>
            </a:r>
            <a:r>
              <a:rPr lang="zh-CN" altLang="en-US" sz="2400" dirty="0">
                <a:solidFill>
                  <a:schemeClr val="tx1"/>
                </a:solidFill>
                <a:ea typeface="宋体" panose="02010600030101010101" pitchFamily="2" charset="-122"/>
                <a:sym typeface="Symbol" panose="05050102010706020507" pitchFamily="18" charset="2"/>
              </a:rPr>
              <a:t></a:t>
            </a:r>
            <a:r>
              <a:rPr lang="zh-CN" altLang="en-US" sz="2400" dirty="0">
                <a:solidFill>
                  <a:schemeClr val="tx1"/>
                </a:solidFill>
              </a:rPr>
              <a:t> </a:t>
            </a:r>
            <a:r>
              <a:rPr lang="en-US" altLang="zh-CN" sz="2400" dirty="0">
                <a:solidFill>
                  <a:schemeClr val="tx1"/>
                </a:solidFill>
              </a:rPr>
              <a:t>y</a:t>
            </a:r>
            <a:r>
              <a:rPr lang="zh-CN" altLang="en-US" sz="2400" dirty="0">
                <a:solidFill>
                  <a:schemeClr val="tx1"/>
                </a:solidFill>
              </a:rPr>
              <a:t>）</a:t>
            </a:r>
            <a:r>
              <a:rPr lang="en-US" altLang="zh-CN" sz="2400" dirty="0">
                <a:solidFill>
                  <a:schemeClr val="tx1"/>
                </a:solidFill>
              </a:rPr>
              <a:t>P</a:t>
            </a:r>
            <a:r>
              <a:rPr lang="zh-CN" altLang="en-US" sz="2400" dirty="0">
                <a:solidFill>
                  <a:schemeClr val="tx1"/>
                </a:solidFill>
              </a:rPr>
              <a:t>（</a:t>
            </a:r>
            <a:r>
              <a:rPr lang="en-US" altLang="zh-CN" sz="2400" dirty="0">
                <a:solidFill>
                  <a:schemeClr val="tx1"/>
                </a:solidFill>
              </a:rPr>
              <a:t>y</a:t>
            </a:r>
            <a:r>
              <a:rPr lang="zh-CN" altLang="en-US" sz="2400" dirty="0">
                <a:solidFill>
                  <a:schemeClr val="tx1"/>
                </a:solidFill>
              </a:rPr>
              <a:t>） </a:t>
            </a:r>
          </a:p>
        </p:txBody>
      </p:sp>
    </p:spTree>
    <p:extLst>
      <p:ext uri="{BB962C8B-B14F-4D97-AF65-F5344CB8AC3E}">
        <p14:creationId xmlns:p14="http://schemas.microsoft.com/office/powerpoint/2010/main" val="385240817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Rectangle 3"/>
          <p:cNvSpPr>
            <a:spLocks noGrp="1" noChangeArrowheads="1"/>
          </p:cNvSpPr>
          <p:nvPr>
            <p:ph idx="1"/>
          </p:nvPr>
        </p:nvSpPr>
        <p:spPr>
          <a:xfrm>
            <a:off x="839416" y="1909193"/>
            <a:ext cx="10555007" cy="2527919"/>
          </a:xfrm>
        </p:spPr>
        <p:txBody>
          <a:bodyPr>
            <a:normAutofit/>
          </a:bodyPr>
          <a:lstStyle/>
          <a:p>
            <a:pPr lvl="1" eaLnBrk="1" hangingPunct="1"/>
            <a:r>
              <a:rPr lang="zh-CN" altLang="en-US" sz="2400" dirty="0" smtClean="0">
                <a:solidFill>
                  <a:srgbClr val="000000"/>
                </a:solidFill>
              </a:rPr>
              <a:t>在一阶逻辑中，一个公式</a:t>
            </a:r>
            <a:r>
              <a:rPr lang="en-US" altLang="zh-CN" sz="2400" dirty="0" smtClean="0">
                <a:solidFill>
                  <a:srgbClr val="000000"/>
                </a:solidFill>
              </a:rPr>
              <a:t>F</a:t>
            </a:r>
            <a:r>
              <a:rPr lang="zh-CN" altLang="en-US" sz="2400" dirty="0" smtClean="0">
                <a:solidFill>
                  <a:srgbClr val="000000"/>
                </a:solidFill>
              </a:rPr>
              <a:t>被称为是一个前束范式，当且仅当</a:t>
            </a:r>
            <a:r>
              <a:rPr lang="en-US" altLang="zh-CN" sz="2400" dirty="0" smtClean="0">
                <a:solidFill>
                  <a:srgbClr val="000000"/>
                </a:solidFill>
              </a:rPr>
              <a:t>F</a:t>
            </a:r>
            <a:r>
              <a:rPr lang="zh-CN" altLang="en-US" sz="2400" dirty="0" smtClean="0">
                <a:solidFill>
                  <a:srgbClr val="000000"/>
                </a:solidFill>
              </a:rPr>
              <a:t>是如下的形式</a:t>
            </a:r>
            <a:br>
              <a:rPr lang="zh-CN" altLang="en-US" sz="2400" dirty="0" smtClean="0">
                <a:solidFill>
                  <a:srgbClr val="000000"/>
                </a:solidFill>
              </a:rPr>
            </a:br>
            <a:r>
              <a:rPr lang="zh-CN" altLang="en-US" sz="2400" dirty="0" smtClean="0">
                <a:solidFill>
                  <a:srgbClr val="000000"/>
                </a:solidFill>
              </a:rPr>
              <a:t>    </a:t>
            </a:r>
            <a:r>
              <a:rPr lang="zh-CN" altLang="en-US" sz="2400" dirty="0" smtClean="0">
                <a:solidFill>
                  <a:srgbClr val="000000"/>
                </a:solidFill>
                <a:latin typeface="宋体" panose="02010600030101010101" pitchFamily="2" charset="-122"/>
                <a:ea typeface="宋体" panose="02010600030101010101" pitchFamily="2" charset="-122"/>
              </a:rPr>
              <a:t>（</a:t>
            </a:r>
            <a:r>
              <a:rPr lang="en-US" altLang="zh-CN" sz="2400" dirty="0" smtClean="0">
                <a:solidFill>
                  <a:srgbClr val="000000"/>
                </a:solidFill>
                <a:latin typeface="宋体" panose="02010600030101010101" pitchFamily="2" charset="-122"/>
                <a:ea typeface="宋体" panose="02010600030101010101" pitchFamily="2" charset="-122"/>
              </a:rPr>
              <a:t>Q1x1)...(</a:t>
            </a:r>
            <a:r>
              <a:rPr lang="en-US" altLang="zh-CN" sz="2400" dirty="0" err="1" smtClean="0">
                <a:solidFill>
                  <a:srgbClr val="000000"/>
                </a:solidFill>
                <a:latin typeface="宋体" panose="02010600030101010101" pitchFamily="2" charset="-122"/>
                <a:ea typeface="宋体" panose="02010600030101010101" pitchFamily="2" charset="-122"/>
              </a:rPr>
              <a:t>Qnxn</a:t>
            </a:r>
            <a:r>
              <a:rPr lang="en-US" altLang="zh-CN" sz="2400" dirty="0" smtClean="0">
                <a:solidFill>
                  <a:srgbClr val="000000"/>
                </a:solidFill>
                <a:latin typeface="宋体" panose="02010600030101010101" pitchFamily="2" charset="-122"/>
                <a:ea typeface="宋体" panose="02010600030101010101" pitchFamily="2" charset="-122"/>
              </a:rPr>
              <a:t>)(M)</a:t>
            </a:r>
            <a:br>
              <a:rPr lang="en-US" altLang="zh-CN" sz="2400" dirty="0" smtClean="0">
                <a:solidFill>
                  <a:srgbClr val="000000"/>
                </a:solidFill>
                <a:latin typeface="宋体" panose="02010600030101010101" pitchFamily="2" charset="-122"/>
                <a:ea typeface="宋体" panose="02010600030101010101" pitchFamily="2" charset="-122"/>
              </a:rPr>
            </a:br>
            <a:r>
              <a:rPr lang="zh-CN" altLang="en-US" sz="2400" dirty="0" smtClean="0">
                <a:solidFill>
                  <a:srgbClr val="000000"/>
                </a:solidFill>
              </a:rPr>
              <a:t>其中每一个</a:t>
            </a:r>
            <a:r>
              <a:rPr lang="en-US" altLang="zh-CN" sz="2400" dirty="0" err="1" smtClean="0">
                <a:solidFill>
                  <a:srgbClr val="000000"/>
                </a:solidFill>
              </a:rPr>
              <a:t>Qix</a:t>
            </a:r>
            <a:r>
              <a:rPr lang="en-US" altLang="zh-CN" sz="2400" b="1" dirty="0" err="1" smtClean="0">
                <a:solidFill>
                  <a:srgbClr val="000000"/>
                </a:solidFill>
              </a:rPr>
              <a:t>i</a:t>
            </a:r>
            <a:r>
              <a:rPr lang="zh-CN" altLang="en-US" sz="2400" dirty="0" smtClean="0">
                <a:solidFill>
                  <a:srgbClr val="000000"/>
                </a:solidFill>
              </a:rPr>
              <a:t>（</a:t>
            </a:r>
            <a:r>
              <a:rPr lang="en-US" altLang="zh-CN" sz="2400" dirty="0" err="1" smtClean="0">
                <a:solidFill>
                  <a:srgbClr val="000000"/>
                </a:solidFill>
              </a:rPr>
              <a:t>i</a:t>
            </a:r>
            <a:r>
              <a:rPr lang="en-US" altLang="zh-CN" sz="2400" dirty="0" smtClean="0">
                <a:solidFill>
                  <a:srgbClr val="000000"/>
                </a:solidFill>
              </a:rPr>
              <a:t>=1</a:t>
            </a:r>
            <a:r>
              <a:rPr lang="zh-CN" altLang="en-US" sz="2400" dirty="0" smtClean="0">
                <a:solidFill>
                  <a:srgbClr val="000000"/>
                </a:solidFill>
              </a:rPr>
              <a:t>，</a:t>
            </a:r>
            <a:r>
              <a:rPr lang="en-US" altLang="zh-CN" sz="2400" dirty="0" smtClean="0">
                <a:solidFill>
                  <a:srgbClr val="000000"/>
                </a:solidFill>
              </a:rPr>
              <a:t>2</a:t>
            </a:r>
            <a:r>
              <a:rPr lang="zh-CN" altLang="en-US" sz="2400" dirty="0" smtClean="0">
                <a:solidFill>
                  <a:srgbClr val="000000"/>
                </a:solidFill>
              </a:rPr>
              <a:t>，</a:t>
            </a:r>
            <a:r>
              <a:rPr lang="en-US" altLang="zh-CN" sz="2400" dirty="0" smtClean="0">
                <a:solidFill>
                  <a:srgbClr val="000000"/>
                </a:solidFill>
              </a:rPr>
              <a:t>...</a:t>
            </a:r>
            <a:r>
              <a:rPr lang="zh-CN" altLang="en-US" sz="2400" dirty="0" smtClean="0">
                <a:solidFill>
                  <a:srgbClr val="000000"/>
                </a:solidFill>
              </a:rPr>
              <a:t>，</a:t>
            </a:r>
            <a:r>
              <a:rPr lang="en-US" altLang="zh-CN" sz="2400" dirty="0" smtClean="0">
                <a:solidFill>
                  <a:srgbClr val="000000"/>
                </a:solidFill>
              </a:rPr>
              <a:t>n</a:t>
            </a:r>
            <a:r>
              <a:rPr lang="zh-CN" altLang="en-US" sz="2400" dirty="0" smtClean="0">
                <a:solidFill>
                  <a:srgbClr val="000000"/>
                </a:solidFill>
              </a:rPr>
              <a:t>）是（</a:t>
            </a:r>
            <a:r>
              <a:rPr lang="zh-CN" altLang="en-US" sz="2400" dirty="0" smtClean="0">
                <a:latin typeface="Times New Roman" panose="02020603050405020304" pitchFamily="18" charset="0"/>
                <a:ea typeface="宋体" panose="02010600030101010101" pitchFamily="2" charset="-122"/>
                <a:sym typeface="Symbol" panose="05050102010706020507" pitchFamily="18" charset="2"/>
              </a:rPr>
              <a:t></a:t>
            </a:r>
            <a:r>
              <a:rPr lang="en-US" altLang="zh-CN" sz="2400" dirty="0" smtClean="0">
                <a:solidFill>
                  <a:srgbClr val="000000"/>
                </a:solidFill>
              </a:rPr>
              <a:t>xi</a:t>
            </a:r>
            <a:r>
              <a:rPr lang="zh-CN" altLang="en-US" sz="2400" dirty="0" smtClean="0">
                <a:solidFill>
                  <a:srgbClr val="000000"/>
                </a:solidFill>
              </a:rPr>
              <a:t>）或（</a:t>
            </a:r>
            <a:r>
              <a:rPr lang="zh-CN" altLang="en-US" sz="2400" dirty="0" smtClean="0">
                <a:latin typeface="Times New Roman" panose="02020603050405020304" pitchFamily="18" charset="0"/>
                <a:ea typeface="宋体" panose="02010600030101010101" pitchFamily="2" charset="-122"/>
                <a:sym typeface="Symbol" panose="05050102010706020507" pitchFamily="18" charset="2"/>
              </a:rPr>
              <a:t></a:t>
            </a:r>
            <a:r>
              <a:rPr lang="en-US" altLang="zh-CN" sz="2400" dirty="0" smtClean="0">
                <a:solidFill>
                  <a:srgbClr val="000000"/>
                </a:solidFill>
              </a:rPr>
              <a:t>xi</a:t>
            </a:r>
            <a:r>
              <a:rPr lang="zh-CN" altLang="en-US" sz="2400" dirty="0" smtClean="0">
                <a:solidFill>
                  <a:srgbClr val="000000"/>
                </a:solidFill>
              </a:rPr>
              <a:t>），而</a:t>
            </a:r>
            <a:r>
              <a:rPr lang="en-US" altLang="zh-CN" sz="2400" dirty="0" smtClean="0">
                <a:solidFill>
                  <a:srgbClr val="000000"/>
                </a:solidFill>
              </a:rPr>
              <a:t>M</a:t>
            </a:r>
            <a:r>
              <a:rPr lang="zh-CN" altLang="en-US" sz="2400" dirty="0" smtClean="0">
                <a:solidFill>
                  <a:srgbClr val="000000"/>
                </a:solidFill>
              </a:rPr>
              <a:t>是一个不含量词的公式。（</a:t>
            </a:r>
            <a:r>
              <a:rPr lang="en-US" altLang="zh-CN" sz="2400" dirty="0" smtClean="0">
                <a:solidFill>
                  <a:srgbClr val="000000"/>
                </a:solidFill>
              </a:rPr>
              <a:t>Q1x1</a:t>
            </a:r>
            <a:r>
              <a:rPr lang="zh-CN" altLang="en-US" sz="2400" dirty="0" smtClean="0">
                <a:solidFill>
                  <a:srgbClr val="000000"/>
                </a:solidFill>
              </a:rPr>
              <a:t>）</a:t>
            </a:r>
            <a:r>
              <a:rPr lang="en-US" altLang="zh-CN" sz="2400" dirty="0" smtClean="0">
                <a:solidFill>
                  <a:srgbClr val="000000"/>
                </a:solidFill>
              </a:rPr>
              <a:t>...</a:t>
            </a:r>
            <a:r>
              <a:rPr lang="zh-CN" altLang="en-US" sz="2400" dirty="0" smtClean="0">
                <a:solidFill>
                  <a:srgbClr val="000000"/>
                </a:solidFill>
              </a:rPr>
              <a:t>（</a:t>
            </a:r>
            <a:r>
              <a:rPr lang="en-US" altLang="zh-CN" sz="2400" dirty="0" err="1" smtClean="0">
                <a:solidFill>
                  <a:srgbClr val="000000"/>
                </a:solidFill>
              </a:rPr>
              <a:t>Qnxn</a:t>
            </a:r>
            <a:r>
              <a:rPr lang="zh-CN" altLang="en-US" sz="2400" dirty="0" smtClean="0">
                <a:solidFill>
                  <a:srgbClr val="000000"/>
                </a:solidFill>
              </a:rPr>
              <a:t>）称为前束，</a:t>
            </a:r>
            <a:r>
              <a:rPr lang="en-US" altLang="zh-CN" sz="2400" dirty="0" smtClean="0">
                <a:solidFill>
                  <a:srgbClr val="000000"/>
                </a:solidFill>
              </a:rPr>
              <a:t>M</a:t>
            </a:r>
            <a:r>
              <a:rPr lang="zh-CN" altLang="en-US" sz="2400" dirty="0" smtClean="0">
                <a:solidFill>
                  <a:srgbClr val="000000"/>
                </a:solidFill>
              </a:rPr>
              <a:t>称为公式</a:t>
            </a:r>
            <a:r>
              <a:rPr lang="en-US" altLang="zh-CN" sz="2400" dirty="0" smtClean="0">
                <a:solidFill>
                  <a:srgbClr val="000000"/>
                </a:solidFill>
              </a:rPr>
              <a:t>F</a:t>
            </a:r>
            <a:r>
              <a:rPr lang="zh-CN" altLang="en-US" sz="2400" dirty="0" smtClean="0">
                <a:solidFill>
                  <a:srgbClr val="000000"/>
                </a:solidFill>
              </a:rPr>
              <a:t>的母式。</a:t>
            </a:r>
          </a:p>
          <a:p>
            <a:pPr lvl="1" eaLnBrk="1" hangingPunct="1">
              <a:buFont typeface="Wingdings" panose="05000000000000000000" pitchFamily="2" charset="2"/>
              <a:buNone/>
            </a:pPr>
            <a:endParaRPr lang="en-US" altLang="zh-CN" sz="2400" b="1" dirty="0" smtClean="0">
              <a:solidFill>
                <a:srgbClr val="000000"/>
              </a:solidFill>
            </a:endParaRPr>
          </a:p>
          <a:p>
            <a:pPr lvl="1" eaLnBrk="1" hangingPunct="1">
              <a:buFont typeface="Wingdings" panose="05000000000000000000" pitchFamily="2" charset="2"/>
              <a:buNone/>
            </a:pPr>
            <a:r>
              <a:rPr lang="zh-CN" altLang="en-US" sz="2400" b="1" dirty="0" smtClean="0">
                <a:solidFill>
                  <a:srgbClr val="000000"/>
                </a:solidFill>
              </a:rPr>
              <a:t>例</a:t>
            </a:r>
            <a:r>
              <a:rPr lang="en-US" altLang="zh-CN" sz="2400" b="1" dirty="0" smtClean="0">
                <a:solidFill>
                  <a:srgbClr val="000000"/>
                </a:solidFill>
              </a:rPr>
              <a:t>1</a:t>
            </a:r>
            <a:r>
              <a:rPr lang="zh-CN" altLang="en-US" sz="2400" dirty="0" smtClean="0">
                <a:solidFill>
                  <a:srgbClr val="000000"/>
                </a:solidFill>
              </a:rPr>
              <a:t>：变公式</a:t>
            </a:r>
            <a:r>
              <a:rPr lang="zh-CN" altLang="en-US" sz="2400" b="1" dirty="0" smtClean="0">
                <a:solidFill>
                  <a:srgbClr val="000000"/>
                </a:solidFill>
                <a:latin typeface="宋体" panose="02010600030101010101" pitchFamily="2" charset="-122"/>
                <a:ea typeface="宋体" panose="02010600030101010101" pitchFamily="2" charset="-122"/>
              </a:rPr>
              <a:t>（</a:t>
            </a:r>
            <a:r>
              <a:rPr lang="zh-CN" altLang="en-US" sz="2400" b="1" dirty="0" smtClean="0">
                <a:solidFill>
                  <a:srgbClr val="000000"/>
                </a:solidFill>
                <a:latin typeface="宋体" panose="02010600030101010101" pitchFamily="2" charset="-122"/>
                <a:ea typeface="宋体" panose="02010600030101010101" pitchFamily="2" charset="-122"/>
                <a:sym typeface="Symbol" panose="05050102010706020507" pitchFamily="18" charset="2"/>
              </a:rPr>
              <a:t></a:t>
            </a:r>
            <a:r>
              <a:rPr lang="en-US" altLang="zh-CN" sz="2400" b="1" dirty="0" smtClean="0">
                <a:solidFill>
                  <a:srgbClr val="000000"/>
                </a:solidFill>
                <a:latin typeface="宋体" panose="02010600030101010101" pitchFamily="2" charset="-122"/>
                <a:ea typeface="宋体" panose="02010600030101010101" pitchFamily="2" charset="-122"/>
              </a:rPr>
              <a:t>x</a:t>
            </a:r>
            <a:r>
              <a:rPr lang="zh-CN" altLang="en-US" sz="2400" b="1" dirty="0" smtClean="0">
                <a:solidFill>
                  <a:srgbClr val="000000"/>
                </a:solidFill>
                <a:latin typeface="宋体" panose="02010600030101010101" pitchFamily="2" charset="-122"/>
                <a:ea typeface="宋体" panose="02010600030101010101" pitchFamily="2" charset="-122"/>
              </a:rPr>
              <a:t>）</a:t>
            </a:r>
            <a:r>
              <a:rPr lang="en-US" altLang="zh-CN" sz="2400" b="1" dirty="0" smtClean="0">
                <a:solidFill>
                  <a:srgbClr val="000000"/>
                </a:solidFill>
                <a:latin typeface="宋体" panose="02010600030101010101" pitchFamily="2" charset="-122"/>
                <a:ea typeface="宋体" panose="02010600030101010101" pitchFamily="2" charset="-122"/>
              </a:rPr>
              <a:t>P</a:t>
            </a:r>
            <a:r>
              <a:rPr lang="zh-CN" altLang="en-US" sz="2400" b="1" dirty="0" smtClean="0">
                <a:solidFill>
                  <a:srgbClr val="000000"/>
                </a:solidFill>
                <a:latin typeface="宋体" panose="02010600030101010101" pitchFamily="2" charset="-122"/>
                <a:ea typeface="宋体" panose="02010600030101010101" pitchFamily="2" charset="-122"/>
              </a:rPr>
              <a:t>（</a:t>
            </a:r>
            <a:r>
              <a:rPr lang="en-US" altLang="zh-CN" sz="2400" b="1" dirty="0" smtClean="0">
                <a:solidFill>
                  <a:srgbClr val="000000"/>
                </a:solidFill>
                <a:latin typeface="宋体" panose="02010600030101010101" pitchFamily="2" charset="-122"/>
                <a:ea typeface="宋体" panose="02010600030101010101" pitchFamily="2" charset="-122"/>
              </a:rPr>
              <a:t>x</a:t>
            </a:r>
            <a:r>
              <a:rPr lang="zh-CN" altLang="en-US" sz="2400" b="1" dirty="0" smtClean="0">
                <a:solidFill>
                  <a:srgbClr val="000000"/>
                </a:solidFill>
                <a:latin typeface="宋体" panose="02010600030101010101" pitchFamily="2" charset="-122"/>
                <a:ea typeface="宋体" panose="02010600030101010101" pitchFamily="2" charset="-122"/>
              </a:rPr>
              <a:t>）</a:t>
            </a:r>
            <a:r>
              <a:rPr lang="en-US" altLang="zh-CN" sz="2400" b="1" dirty="0" smtClean="0">
                <a:solidFill>
                  <a:srgbClr val="000000"/>
                </a:solidFill>
                <a:latin typeface="宋体" panose="02010600030101010101" pitchFamily="2" charset="-122"/>
                <a:ea typeface="宋体" panose="02010600030101010101" pitchFamily="2" charset="-122"/>
              </a:rPr>
              <a:t>=&gt;</a:t>
            </a:r>
            <a:r>
              <a:rPr lang="zh-CN" altLang="en-US" sz="2400" b="1" dirty="0" smtClean="0">
                <a:solidFill>
                  <a:srgbClr val="000000"/>
                </a:solidFill>
                <a:latin typeface="宋体" panose="02010600030101010101" pitchFamily="2" charset="-122"/>
                <a:ea typeface="宋体" panose="02010600030101010101" pitchFamily="2" charset="-122"/>
              </a:rPr>
              <a:t>（</a:t>
            </a:r>
            <a:r>
              <a:rPr lang="zh-CN" altLang="en-US" sz="2400" b="1" dirty="0" smtClean="0">
                <a:solidFill>
                  <a:srgbClr val="000000"/>
                </a:solidFill>
                <a:latin typeface="宋体" panose="02010600030101010101" pitchFamily="2" charset="-122"/>
                <a:ea typeface="宋体" panose="02010600030101010101" pitchFamily="2" charset="-122"/>
                <a:sym typeface="Symbol" panose="05050102010706020507" pitchFamily="18" charset="2"/>
              </a:rPr>
              <a:t></a:t>
            </a:r>
            <a:r>
              <a:rPr lang="en-US" altLang="zh-CN" sz="2400" b="1" dirty="0" smtClean="0">
                <a:solidFill>
                  <a:srgbClr val="000000"/>
                </a:solidFill>
                <a:latin typeface="宋体" panose="02010600030101010101" pitchFamily="2" charset="-122"/>
                <a:ea typeface="宋体" panose="02010600030101010101" pitchFamily="2" charset="-122"/>
              </a:rPr>
              <a:t>x</a:t>
            </a:r>
            <a:r>
              <a:rPr lang="zh-CN" altLang="en-US" sz="2400" b="1" dirty="0" smtClean="0">
                <a:solidFill>
                  <a:srgbClr val="000000"/>
                </a:solidFill>
                <a:latin typeface="宋体" panose="02010600030101010101" pitchFamily="2" charset="-122"/>
                <a:ea typeface="宋体" panose="02010600030101010101" pitchFamily="2" charset="-122"/>
              </a:rPr>
              <a:t>）</a:t>
            </a:r>
            <a:r>
              <a:rPr lang="en-US" altLang="zh-CN" sz="2400" b="1" dirty="0" smtClean="0">
                <a:solidFill>
                  <a:srgbClr val="000000"/>
                </a:solidFill>
                <a:latin typeface="宋体" panose="02010600030101010101" pitchFamily="2" charset="-122"/>
                <a:ea typeface="宋体" panose="02010600030101010101" pitchFamily="2" charset="-122"/>
              </a:rPr>
              <a:t>Q</a:t>
            </a:r>
            <a:r>
              <a:rPr lang="zh-CN" altLang="en-US" sz="2400" b="1" dirty="0" smtClean="0">
                <a:solidFill>
                  <a:srgbClr val="000000"/>
                </a:solidFill>
                <a:latin typeface="宋体" panose="02010600030101010101" pitchFamily="2" charset="-122"/>
                <a:ea typeface="宋体" panose="02010600030101010101" pitchFamily="2" charset="-122"/>
              </a:rPr>
              <a:t>（</a:t>
            </a:r>
            <a:r>
              <a:rPr lang="en-US" altLang="zh-CN" sz="2400" b="1" dirty="0" smtClean="0">
                <a:solidFill>
                  <a:srgbClr val="000000"/>
                </a:solidFill>
                <a:latin typeface="宋体" panose="02010600030101010101" pitchFamily="2" charset="-122"/>
                <a:ea typeface="宋体" panose="02010600030101010101" pitchFamily="2" charset="-122"/>
              </a:rPr>
              <a:t>x</a:t>
            </a:r>
            <a:r>
              <a:rPr lang="zh-CN" altLang="en-US" sz="2400" b="1" dirty="0" smtClean="0">
                <a:solidFill>
                  <a:srgbClr val="000000"/>
                </a:solidFill>
                <a:latin typeface="宋体" panose="02010600030101010101" pitchFamily="2" charset="-122"/>
                <a:ea typeface="宋体" panose="02010600030101010101" pitchFamily="2" charset="-122"/>
              </a:rPr>
              <a:t>）</a:t>
            </a:r>
            <a:r>
              <a:rPr lang="zh-CN" altLang="en-US" sz="2400" dirty="0" smtClean="0">
                <a:solidFill>
                  <a:srgbClr val="000000"/>
                </a:solidFill>
              </a:rPr>
              <a:t>为前束范式</a:t>
            </a:r>
            <a:endParaRPr lang="zh-CN" altLang="en-US" sz="2400" dirty="0" smtClean="0"/>
          </a:p>
          <a:p>
            <a:pPr lvl="1" eaLnBrk="1" hangingPunct="1">
              <a:buFont typeface="Wingdings" panose="05000000000000000000" pitchFamily="2" charset="2"/>
              <a:buNone/>
            </a:pPr>
            <a:endParaRPr lang="en-US" altLang="zh-CN" dirty="0" smtClean="0"/>
          </a:p>
        </p:txBody>
      </p:sp>
      <p:sp>
        <p:nvSpPr>
          <p:cNvPr id="5" name="日期占位符 3"/>
          <p:cNvSpPr>
            <a:spLocks noGrp="1"/>
          </p:cNvSpPr>
          <p:nvPr>
            <p:ph type="dt" sz="half" idx="10"/>
          </p:nvPr>
        </p:nvSpPr>
        <p:spPr/>
        <p:txBody>
          <a:bodyPr/>
          <a:lstStyle/>
          <a:p>
            <a:pPr>
              <a:defRPr/>
            </a:pPr>
            <a:fld id="{A21B87EC-EE1E-44F6-9AAD-C68F5A22438A}" type="datetime1">
              <a:rPr lang="zh-CN" altLang="en-US"/>
              <a:pPr>
                <a:defRPr/>
              </a:pPr>
              <a:t>2019/9/18</a:t>
            </a:fld>
            <a:endParaRPr lang="en-US" altLang="zh-CN"/>
          </a:p>
        </p:txBody>
      </p:sp>
      <p:sp>
        <p:nvSpPr>
          <p:cNvPr id="19459"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5E7B2DE8-E0DD-483E-BAFA-D1AD45AECC1A}" type="slidenum">
              <a:rPr kumimoji="0" lang="en-US" altLang="zh-CN" sz="1400">
                <a:latin typeface="Tahoma" panose="020B0604030504040204" pitchFamily="34" charset="0"/>
                <a:ea typeface="宋体" panose="02010600030101010101" pitchFamily="2" charset="-122"/>
              </a:rPr>
              <a:pPr>
                <a:spcBef>
                  <a:spcPct val="0"/>
                </a:spcBef>
                <a:buClrTx/>
                <a:buSzTx/>
                <a:buFontTx/>
                <a:buNone/>
              </a:pPr>
              <a:t>37</a:t>
            </a:fld>
            <a:endParaRPr kumimoji="0" lang="en-US" altLang="zh-CN" sz="1400">
              <a:latin typeface="Tahoma" panose="020B0604030504040204" pitchFamily="34" charset="0"/>
              <a:ea typeface="宋体" panose="02010600030101010101" pitchFamily="2" charset="-122"/>
            </a:endParaRPr>
          </a:p>
        </p:txBody>
      </p:sp>
      <p:sp>
        <p:nvSpPr>
          <p:cNvPr id="243716" name="Text Box 4"/>
          <p:cNvSpPr txBox="1">
            <a:spLocks noChangeArrowheads="1"/>
          </p:cNvSpPr>
          <p:nvPr/>
        </p:nvSpPr>
        <p:spPr bwMode="auto">
          <a:xfrm>
            <a:off x="2298512" y="4437112"/>
            <a:ext cx="6121400" cy="13480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lvl="1" eaLnBrk="1" hangingPunct="1">
              <a:buClr>
                <a:schemeClr val="folHlink"/>
              </a:buClr>
              <a:buSzPct val="60000"/>
              <a:buFont typeface="Wingdings" panose="05000000000000000000" pitchFamily="2" charset="2"/>
              <a:buNone/>
            </a:pPr>
            <a:r>
              <a:rPr lang="en-US" altLang="zh-CN" b="1" dirty="0">
                <a:solidFill>
                  <a:srgbClr val="000000"/>
                </a:solidFill>
                <a:latin typeface="宋体" panose="02010600030101010101" pitchFamily="2" charset="-122"/>
                <a:ea typeface="宋体" panose="02010600030101010101" pitchFamily="2" charset="-122"/>
              </a:rPr>
              <a:t>~(</a:t>
            </a:r>
            <a:r>
              <a:rPr lang="zh-CN" altLang="en-US" b="1" dirty="0">
                <a:solidFill>
                  <a:srgbClr val="000000"/>
                </a:solidFill>
                <a:latin typeface="宋体" panose="02010600030101010101" pitchFamily="2" charset="-122"/>
                <a:ea typeface="宋体" panose="02010600030101010101" pitchFamily="2" charset="-122"/>
              </a:rPr>
              <a:t>（</a:t>
            </a:r>
            <a:r>
              <a:rPr lang="zh-CN" altLang="en-US" b="1" dirty="0">
                <a:solidFill>
                  <a:srgbClr val="000000"/>
                </a:solidFill>
                <a:latin typeface="宋体" panose="02010600030101010101" pitchFamily="2" charset="-122"/>
                <a:ea typeface="宋体" panose="02010600030101010101" pitchFamily="2" charset="-122"/>
                <a:sym typeface="Symbol" panose="05050102010706020507" pitchFamily="18" charset="2"/>
              </a:rPr>
              <a:t></a:t>
            </a:r>
            <a:r>
              <a:rPr lang="en-US" altLang="zh-CN" b="1" dirty="0">
                <a:solidFill>
                  <a:srgbClr val="000000"/>
                </a:solidFill>
                <a:latin typeface="宋体" panose="02010600030101010101" pitchFamily="2" charset="-122"/>
                <a:ea typeface="宋体" panose="02010600030101010101" pitchFamily="2" charset="-122"/>
              </a:rPr>
              <a:t>x</a:t>
            </a:r>
            <a:r>
              <a:rPr lang="zh-CN" altLang="en-US" b="1" dirty="0">
                <a:solidFill>
                  <a:srgbClr val="000000"/>
                </a:solidFill>
                <a:latin typeface="宋体" panose="02010600030101010101" pitchFamily="2" charset="-122"/>
                <a:ea typeface="宋体" panose="02010600030101010101" pitchFamily="2" charset="-122"/>
              </a:rPr>
              <a:t>）</a:t>
            </a:r>
            <a:r>
              <a:rPr lang="en-US" altLang="zh-CN" b="1" dirty="0">
                <a:solidFill>
                  <a:srgbClr val="000000"/>
                </a:solidFill>
                <a:latin typeface="宋体" panose="02010600030101010101" pitchFamily="2" charset="-122"/>
                <a:ea typeface="宋体" panose="02010600030101010101" pitchFamily="2" charset="-122"/>
              </a:rPr>
              <a:t>P</a:t>
            </a:r>
            <a:r>
              <a:rPr lang="zh-CN" altLang="en-US" b="1" dirty="0">
                <a:solidFill>
                  <a:srgbClr val="000000"/>
                </a:solidFill>
                <a:latin typeface="宋体" panose="02010600030101010101" pitchFamily="2" charset="-122"/>
                <a:ea typeface="宋体" panose="02010600030101010101" pitchFamily="2" charset="-122"/>
              </a:rPr>
              <a:t>（</a:t>
            </a:r>
            <a:r>
              <a:rPr lang="en-US" altLang="zh-CN" b="1" dirty="0">
                <a:solidFill>
                  <a:srgbClr val="000000"/>
                </a:solidFill>
                <a:latin typeface="宋体" panose="02010600030101010101" pitchFamily="2" charset="-122"/>
                <a:ea typeface="宋体" panose="02010600030101010101" pitchFamily="2" charset="-122"/>
              </a:rPr>
              <a:t>x</a:t>
            </a:r>
            <a:r>
              <a:rPr lang="zh-CN" altLang="en-US" b="1" dirty="0">
                <a:solidFill>
                  <a:srgbClr val="000000"/>
                </a:solidFill>
                <a:latin typeface="宋体" panose="02010600030101010101" pitchFamily="2" charset="-122"/>
                <a:ea typeface="宋体" panose="02010600030101010101" pitchFamily="2" charset="-122"/>
              </a:rPr>
              <a:t>）</a:t>
            </a:r>
            <a:r>
              <a:rPr lang="en-US" altLang="zh-CN" b="1" dirty="0">
                <a:solidFill>
                  <a:srgbClr val="000000"/>
                </a:solidFill>
                <a:latin typeface="宋体" panose="02010600030101010101" pitchFamily="2" charset="-122"/>
                <a:ea typeface="宋体" panose="02010600030101010101" pitchFamily="2" charset="-122"/>
              </a:rPr>
              <a:t>)∨</a:t>
            </a:r>
            <a:r>
              <a:rPr lang="zh-CN" altLang="en-US" b="1" dirty="0">
                <a:solidFill>
                  <a:srgbClr val="000000"/>
                </a:solidFill>
                <a:latin typeface="宋体" panose="02010600030101010101" pitchFamily="2" charset="-122"/>
                <a:ea typeface="宋体" panose="02010600030101010101" pitchFamily="2" charset="-122"/>
              </a:rPr>
              <a:t>（</a:t>
            </a:r>
            <a:r>
              <a:rPr lang="zh-CN" altLang="en-US" b="1" dirty="0">
                <a:solidFill>
                  <a:srgbClr val="000000"/>
                </a:solidFill>
                <a:latin typeface="宋体" panose="02010600030101010101" pitchFamily="2" charset="-122"/>
                <a:ea typeface="宋体" panose="02010600030101010101" pitchFamily="2" charset="-122"/>
                <a:sym typeface="Symbol" panose="05050102010706020507" pitchFamily="18" charset="2"/>
              </a:rPr>
              <a:t></a:t>
            </a:r>
            <a:r>
              <a:rPr lang="en-US" altLang="zh-CN" b="1" dirty="0">
                <a:solidFill>
                  <a:srgbClr val="000000"/>
                </a:solidFill>
                <a:latin typeface="宋体" panose="02010600030101010101" pitchFamily="2" charset="-122"/>
                <a:ea typeface="宋体" panose="02010600030101010101" pitchFamily="2" charset="-122"/>
              </a:rPr>
              <a:t>x</a:t>
            </a:r>
            <a:r>
              <a:rPr lang="zh-CN" altLang="en-US" b="1" dirty="0">
                <a:solidFill>
                  <a:srgbClr val="000000"/>
                </a:solidFill>
                <a:latin typeface="宋体" panose="02010600030101010101" pitchFamily="2" charset="-122"/>
                <a:ea typeface="宋体" panose="02010600030101010101" pitchFamily="2" charset="-122"/>
              </a:rPr>
              <a:t>）</a:t>
            </a:r>
            <a:r>
              <a:rPr lang="en-US" altLang="zh-CN" b="1" dirty="0">
                <a:solidFill>
                  <a:srgbClr val="000000"/>
                </a:solidFill>
                <a:latin typeface="宋体" panose="02010600030101010101" pitchFamily="2" charset="-122"/>
                <a:ea typeface="宋体" panose="02010600030101010101" pitchFamily="2" charset="-122"/>
              </a:rPr>
              <a:t>Q</a:t>
            </a:r>
            <a:r>
              <a:rPr lang="zh-CN" altLang="en-US" b="1" dirty="0">
                <a:solidFill>
                  <a:srgbClr val="000000"/>
                </a:solidFill>
                <a:latin typeface="宋体" panose="02010600030101010101" pitchFamily="2" charset="-122"/>
                <a:ea typeface="宋体" panose="02010600030101010101" pitchFamily="2" charset="-122"/>
              </a:rPr>
              <a:t>（</a:t>
            </a:r>
            <a:r>
              <a:rPr lang="en-US" altLang="zh-CN" b="1" dirty="0">
                <a:solidFill>
                  <a:srgbClr val="000000"/>
                </a:solidFill>
                <a:latin typeface="宋体" panose="02010600030101010101" pitchFamily="2" charset="-122"/>
                <a:ea typeface="宋体" panose="02010600030101010101" pitchFamily="2" charset="-122"/>
              </a:rPr>
              <a:t>x</a:t>
            </a:r>
            <a:r>
              <a:rPr lang="zh-CN" altLang="en-US" b="1" dirty="0">
                <a:solidFill>
                  <a:srgbClr val="000000"/>
                </a:solidFill>
                <a:latin typeface="宋体" panose="02010600030101010101" pitchFamily="2" charset="-122"/>
                <a:ea typeface="宋体" panose="02010600030101010101" pitchFamily="2" charset="-122"/>
              </a:rPr>
              <a:t>）</a:t>
            </a:r>
          </a:p>
          <a:p>
            <a:pPr lvl="1" eaLnBrk="1" hangingPunct="1">
              <a:buClr>
                <a:schemeClr val="folHlink"/>
              </a:buClr>
              <a:buSzPct val="60000"/>
              <a:buFont typeface="Wingdings" panose="05000000000000000000" pitchFamily="2" charset="2"/>
              <a:buNone/>
            </a:pPr>
            <a:r>
              <a:rPr lang="en-US" altLang="zh-CN" b="1" dirty="0">
                <a:solidFill>
                  <a:srgbClr val="000000"/>
                </a:solidFill>
                <a:latin typeface="宋体" panose="02010600030101010101" pitchFamily="2" charset="-122"/>
                <a:ea typeface="宋体" panose="02010600030101010101" pitchFamily="2" charset="-122"/>
              </a:rPr>
              <a:t>(</a:t>
            </a:r>
            <a:r>
              <a:rPr lang="zh-CN" altLang="en-US" b="1" dirty="0">
                <a:solidFill>
                  <a:srgbClr val="000000"/>
                </a:solidFill>
                <a:latin typeface="宋体" panose="02010600030101010101" pitchFamily="2" charset="-122"/>
                <a:ea typeface="宋体" panose="02010600030101010101" pitchFamily="2" charset="-122"/>
              </a:rPr>
              <a:t>（</a:t>
            </a:r>
            <a:r>
              <a:rPr lang="zh-CN" altLang="en-US" b="1" dirty="0">
                <a:solidFill>
                  <a:srgbClr val="000000"/>
                </a:solidFill>
                <a:latin typeface="宋体" panose="02010600030101010101" pitchFamily="2" charset="-122"/>
                <a:ea typeface="宋体" panose="02010600030101010101" pitchFamily="2" charset="-122"/>
                <a:sym typeface="Symbol" panose="05050102010706020507" pitchFamily="18" charset="2"/>
              </a:rPr>
              <a:t></a:t>
            </a:r>
            <a:r>
              <a:rPr lang="en-US" altLang="zh-CN" b="1" dirty="0">
                <a:solidFill>
                  <a:srgbClr val="000000"/>
                </a:solidFill>
                <a:latin typeface="宋体" panose="02010600030101010101" pitchFamily="2" charset="-122"/>
                <a:ea typeface="宋体" panose="02010600030101010101" pitchFamily="2" charset="-122"/>
              </a:rPr>
              <a:t>x</a:t>
            </a:r>
            <a:r>
              <a:rPr lang="zh-CN" altLang="en-US" b="1" dirty="0">
                <a:solidFill>
                  <a:srgbClr val="000000"/>
                </a:solidFill>
                <a:latin typeface="宋体" panose="02010600030101010101" pitchFamily="2" charset="-122"/>
                <a:ea typeface="宋体" panose="02010600030101010101" pitchFamily="2" charset="-122"/>
              </a:rPr>
              <a:t>）（</a:t>
            </a:r>
            <a:r>
              <a:rPr lang="en-US" altLang="zh-CN" b="1" dirty="0">
                <a:solidFill>
                  <a:srgbClr val="000000"/>
                </a:solidFill>
                <a:latin typeface="宋体" panose="02010600030101010101" pitchFamily="2" charset="-122"/>
                <a:ea typeface="宋体" panose="02010600030101010101" pitchFamily="2" charset="-122"/>
              </a:rPr>
              <a:t>~P</a:t>
            </a:r>
            <a:r>
              <a:rPr lang="zh-CN" altLang="en-US" b="1" dirty="0">
                <a:solidFill>
                  <a:srgbClr val="000000"/>
                </a:solidFill>
                <a:latin typeface="宋体" panose="02010600030101010101" pitchFamily="2" charset="-122"/>
                <a:ea typeface="宋体" panose="02010600030101010101" pitchFamily="2" charset="-122"/>
              </a:rPr>
              <a:t>（</a:t>
            </a:r>
            <a:r>
              <a:rPr lang="en-US" altLang="zh-CN" b="1" dirty="0">
                <a:solidFill>
                  <a:srgbClr val="000000"/>
                </a:solidFill>
                <a:latin typeface="宋体" panose="02010600030101010101" pitchFamily="2" charset="-122"/>
                <a:ea typeface="宋体" panose="02010600030101010101" pitchFamily="2" charset="-122"/>
              </a:rPr>
              <a:t>x</a:t>
            </a:r>
            <a:r>
              <a:rPr lang="zh-CN" altLang="en-US" b="1" dirty="0">
                <a:solidFill>
                  <a:srgbClr val="000000"/>
                </a:solidFill>
                <a:latin typeface="宋体" panose="02010600030101010101" pitchFamily="2" charset="-122"/>
                <a:ea typeface="宋体" panose="02010600030101010101" pitchFamily="2" charset="-122"/>
              </a:rPr>
              <a:t>）</a:t>
            </a:r>
            <a:r>
              <a:rPr lang="en-US" altLang="zh-CN" b="1" dirty="0">
                <a:solidFill>
                  <a:srgbClr val="000000"/>
                </a:solidFill>
                <a:latin typeface="宋体" panose="02010600030101010101" pitchFamily="2" charset="-122"/>
                <a:ea typeface="宋体" panose="02010600030101010101" pitchFamily="2" charset="-122"/>
              </a:rPr>
              <a:t>)∨</a:t>
            </a:r>
            <a:r>
              <a:rPr lang="zh-CN" altLang="en-US" b="1" dirty="0">
                <a:solidFill>
                  <a:srgbClr val="000000"/>
                </a:solidFill>
                <a:latin typeface="宋体" panose="02010600030101010101" pitchFamily="2" charset="-122"/>
                <a:ea typeface="宋体" panose="02010600030101010101" pitchFamily="2" charset="-122"/>
              </a:rPr>
              <a:t>（</a:t>
            </a:r>
            <a:r>
              <a:rPr lang="zh-CN" altLang="en-US" b="1" dirty="0">
                <a:solidFill>
                  <a:srgbClr val="000000"/>
                </a:solidFill>
                <a:latin typeface="宋体" panose="02010600030101010101" pitchFamily="2" charset="-122"/>
                <a:ea typeface="宋体" panose="02010600030101010101" pitchFamily="2" charset="-122"/>
                <a:sym typeface="Symbol" panose="05050102010706020507" pitchFamily="18" charset="2"/>
              </a:rPr>
              <a:t></a:t>
            </a:r>
            <a:r>
              <a:rPr lang="en-US" altLang="zh-CN" b="1" dirty="0">
                <a:solidFill>
                  <a:srgbClr val="000000"/>
                </a:solidFill>
                <a:latin typeface="宋体" panose="02010600030101010101" pitchFamily="2" charset="-122"/>
                <a:ea typeface="宋体" panose="02010600030101010101" pitchFamily="2" charset="-122"/>
              </a:rPr>
              <a:t>x</a:t>
            </a:r>
            <a:r>
              <a:rPr lang="zh-CN" altLang="en-US" b="1" dirty="0">
                <a:solidFill>
                  <a:srgbClr val="000000"/>
                </a:solidFill>
                <a:latin typeface="宋体" panose="02010600030101010101" pitchFamily="2" charset="-122"/>
                <a:ea typeface="宋体" panose="02010600030101010101" pitchFamily="2" charset="-122"/>
              </a:rPr>
              <a:t>）</a:t>
            </a:r>
            <a:r>
              <a:rPr lang="en-US" altLang="zh-CN" b="1" dirty="0">
                <a:solidFill>
                  <a:srgbClr val="000000"/>
                </a:solidFill>
                <a:latin typeface="宋体" panose="02010600030101010101" pitchFamily="2" charset="-122"/>
                <a:ea typeface="宋体" panose="02010600030101010101" pitchFamily="2" charset="-122"/>
              </a:rPr>
              <a:t>Q</a:t>
            </a:r>
            <a:r>
              <a:rPr lang="zh-CN" altLang="en-US" b="1" dirty="0">
                <a:solidFill>
                  <a:srgbClr val="000000"/>
                </a:solidFill>
                <a:latin typeface="宋体" panose="02010600030101010101" pitchFamily="2" charset="-122"/>
                <a:ea typeface="宋体" panose="02010600030101010101" pitchFamily="2" charset="-122"/>
              </a:rPr>
              <a:t>（</a:t>
            </a:r>
            <a:r>
              <a:rPr lang="en-US" altLang="zh-CN" b="1" dirty="0">
                <a:solidFill>
                  <a:srgbClr val="000000"/>
                </a:solidFill>
                <a:latin typeface="宋体" panose="02010600030101010101" pitchFamily="2" charset="-122"/>
                <a:ea typeface="宋体" panose="02010600030101010101" pitchFamily="2" charset="-122"/>
              </a:rPr>
              <a:t>x</a:t>
            </a:r>
            <a:r>
              <a:rPr lang="zh-CN" altLang="en-US" b="1" dirty="0">
                <a:solidFill>
                  <a:srgbClr val="000000"/>
                </a:solidFill>
                <a:latin typeface="宋体" panose="02010600030101010101" pitchFamily="2" charset="-122"/>
                <a:ea typeface="宋体" panose="02010600030101010101" pitchFamily="2" charset="-122"/>
              </a:rPr>
              <a:t>）</a:t>
            </a:r>
          </a:p>
          <a:p>
            <a:pPr lvl="1" eaLnBrk="1" hangingPunct="1">
              <a:buClr>
                <a:schemeClr val="folHlink"/>
              </a:buClr>
              <a:buSzPct val="60000"/>
              <a:buFont typeface="Wingdings" panose="05000000000000000000" pitchFamily="2" charset="2"/>
              <a:buNone/>
            </a:pPr>
            <a:r>
              <a:rPr lang="zh-CN" altLang="en-US" b="1" dirty="0">
                <a:solidFill>
                  <a:srgbClr val="000000"/>
                </a:solidFill>
                <a:latin typeface="宋体" panose="02010600030101010101" pitchFamily="2" charset="-122"/>
                <a:ea typeface="宋体" panose="02010600030101010101" pitchFamily="2" charset="-122"/>
              </a:rPr>
              <a:t>（</a:t>
            </a:r>
            <a:r>
              <a:rPr lang="zh-CN" altLang="en-US" b="1" dirty="0">
                <a:solidFill>
                  <a:srgbClr val="000000"/>
                </a:solidFill>
                <a:latin typeface="宋体" panose="02010600030101010101" pitchFamily="2" charset="-122"/>
                <a:ea typeface="宋体" panose="02010600030101010101" pitchFamily="2" charset="-122"/>
                <a:sym typeface="Symbol" panose="05050102010706020507" pitchFamily="18" charset="2"/>
              </a:rPr>
              <a:t></a:t>
            </a:r>
            <a:r>
              <a:rPr lang="en-US" altLang="zh-CN" b="1" dirty="0">
                <a:solidFill>
                  <a:srgbClr val="000000"/>
                </a:solidFill>
                <a:latin typeface="宋体" panose="02010600030101010101" pitchFamily="2" charset="-122"/>
                <a:ea typeface="宋体" panose="02010600030101010101" pitchFamily="2" charset="-122"/>
              </a:rPr>
              <a:t>x</a:t>
            </a:r>
            <a:r>
              <a:rPr lang="zh-CN" altLang="en-US" b="1" dirty="0">
                <a:solidFill>
                  <a:srgbClr val="000000"/>
                </a:solidFill>
                <a:latin typeface="宋体" panose="02010600030101010101" pitchFamily="2" charset="-122"/>
                <a:ea typeface="宋体" panose="02010600030101010101" pitchFamily="2" charset="-122"/>
              </a:rPr>
              <a:t>）（</a:t>
            </a:r>
            <a:r>
              <a:rPr lang="en-US" altLang="zh-CN" b="1" dirty="0">
                <a:solidFill>
                  <a:srgbClr val="000000"/>
                </a:solidFill>
                <a:latin typeface="宋体" panose="02010600030101010101" pitchFamily="2" charset="-122"/>
                <a:ea typeface="宋体" panose="02010600030101010101" pitchFamily="2" charset="-122"/>
              </a:rPr>
              <a:t>~P</a:t>
            </a:r>
            <a:r>
              <a:rPr lang="zh-CN" altLang="en-US" b="1" dirty="0">
                <a:solidFill>
                  <a:srgbClr val="000000"/>
                </a:solidFill>
                <a:latin typeface="宋体" panose="02010600030101010101" pitchFamily="2" charset="-122"/>
                <a:ea typeface="宋体" panose="02010600030101010101" pitchFamily="2" charset="-122"/>
              </a:rPr>
              <a:t>（</a:t>
            </a:r>
            <a:r>
              <a:rPr lang="en-US" altLang="zh-CN" b="1" dirty="0">
                <a:solidFill>
                  <a:srgbClr val="000000"/>
                </a:solidFill>
                <a:latin typeface="宋体" panose="02010600030101010101" pitchFamily="2" charset="-122"/>
                <a:ea typeface="宋体" panose="02010600030101010101" pitchFamily="2" charset="-122"/>
              </a:rPr>
              <a:t>x</a:t>
            </a:r>
            <a:r>
              <a:rPr lang="zh-CN" altLang="en-US" b="1" dirty="0">
                <a:solidFill>
                  <a:srgbClr val="000000"/>
                </a:solidFill>
                <a:latin typeface="宋体" panose="02010600030101010101" pitchFamily="2" charset="-122"/>
                <a:ea typeface="宋体" panose="02010600030101010101" pitchFamily="2" charset="-122"/>
              </a:rPr>
              <a:t>）∨</a:t>
            </a:r>
            <a:r>
              <a:rPr lang="en-US" altLang="zh-CN" b="1" dirty="0">
                <a:solidFill>
                  <a:srgbClr val="000000"/>
                </a:solidFill>
                <a:latin typeface="宋体" panose="02010600030101010101" pitchFamily="2" charset="-122"/>
                <a:ea typeface="宋体" panose="02010600030101010101" pitchFamily="2" charset="-122"/>
              </a:rPr>
              <a:t>Q</a:t>
            </a:r>
            <a:r>
              <a:rPr lang="zh-CN" altLang="en-US" b="1" dirty="0">
                <a:solidFill>
                  <a:srgbClr val="000000"/>
                </a:solidFill>
                <a:latin typeface="宋体" panose="02010600030101010101" pitchFamily="2" charset="-122"/>
                <a:ea typeface="宋体" panose="02010600030101010101" pitchFamily="2" charset="-122"/>
              </a:rPr>
              <a:t>（</a:t>
            </a:r>
            <a:r>
              <a:rPr lang="en-US" altLang="zh-CN" b="1" dirty="0">
                <a:solidFill>
                  <a:srgbClr val="000000"/>
                </a:solidFill>
                <a:latin typeface="宋体" panose="02010600030101010101" pitchFamily="2" charset="-122"/>
                <a:ea typeface="宋体" panose="02010600030101010101" pitchFamily="2" charset="-122"/>
              </a:rPr>
              <a:t>x</a:t>
            </a:r>
            <a:r>
              <a:rPr lang="zh-CN" altLang="en-US" b="1" dirty="0">
                <a:solidFill>
                  <a:srgbClr val="000000"/>
                </a:solidFill>
                <a:latin typeface="宋体" panose="02010600030101010101" pitchFamily="2" charset="-122"/>
                <a:ea typeface="宋体" panose="02010600030101010101" pitchFamily="2" charset="-122"/>
              </a:rPr>
              <a:t>））为前束范式</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43716"/>
                                        </p:tgtEl>
                                        <p:attrNameLst>
                                          <p:attrName>style.visibility</p:attrName>
                                        </p:attrNameLst>
                                      </p:cBhvr>
                                      <p:to>
                                        <p:strVal val="visible"/>
                                      </p:to>
                                    </p:set>
                                    <p:anim calcmode="lin" valueType="num">
                                      <p:cBhvr additive="base">
                                        <p:cTn id="7" dur="500" fill="hold"/>
                                        <p:tgtEl>
                                          <p:spTgt spid="243716"/>
                                        </p:tgtEl>
                                        <p:attrNameLst>
                                          <p:attrName>ppt_x</p:attrName>
                                        </p:attrNameLst>
                                      </p:cBhvr>
                                      <p:tavLst>
                                        <p:tav tm="0">
                                          <p:val>
                                            <p:strVal val="#ppt_x"/>
                                          </p:val>
                                        </p:tav>
                                        <p:tav tm="100000">
                                          <p:val>
                                            <p:strVal val="#ppt_x"/>
                                          </p:val>
                                        </p:tav>
                                      </p:tavLst>
                                    </p:anim>
                                    <p:anim calcmode="lin" valueType="num">
                                      <p:cBhvr additive="base">
                                        <p:cTn id="8" dur="500" fill="hold"/>
                                        <p:tgtEl>
                                          <p:spTgt spid="2437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3716"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Rectangle 3"/>
          <p:cNvSpPr>
            <a:spLocks noGrp="1" noChangeArrowheads="1"/>
          </p:cNvSpPr>
          <p:nvPr>
            <p:ph idx="1"/>
          </p:nvPr>
        </p:nvSpPr>
        <p:spPr>
          <a:xfrm>
            <a:off x="1199456" y="2017715"/>
            <a:ext cx="9279632" cy="979238"/>
          </a:xfrm>
        </p:spPr>
        <p:txBody>
          <a:bodyPr>
            <a:normAutofit lnSpcReduction="10000"/>
          </a:bodyPr>
          <a:lstStyle/>
          <a:p>
            <a:pPr eaLnBrk="1" hangingPunct="1">
              <a:buFont typeface="Wingdings" panose="05000000000000000000" pitchFamily="2" charset="2"/>
              <a:buNone/>
            </a:pPr>
            <a:r>
              <a:rPr lang="zh-CN" altLang="en-US" sz="2400" b="1" dirty="0" smtClean="0">
                <a:solidFill>
                  <a:srgbClr val="000000"/>
                </a:solidFill>
              </a:rPr>
              <a:t>例</a:t>
            </a:r>
            <a:r>
              <a:rPr lang="en-US" altLang="zh-CN" sz="2400" b="1" dirty="0" smtClean="0">
                <a:solidFill>
                  <a:srgbClr val="000000"/>
                </a:solidFill>
              </a:rPr>
              <a:t>2</a:t>
            </a:r>
            <a:r>
              <a:rPr lang="zh-CN" altLang="en-US" sz="2400" dirty="0" smtClean="0">
                <a:solidFill>
                  <a:srgbClr val="000000"/>
                </a:solidFill>
              </a:rPr>
              <a:t>：</a:t>
            </a:r>
          </a:p>
          <a:p>
            <a:pPr eaLnBrk="1" hangingPunct="1">
              <a:buFont typeface="Wingdings" panose="05000000000000000000" pitchFamily="2" charset="2"/>
              <a:buNone/>
            </a:pPr>
            <a:r>
              <a:rPr lang="en-US" altLang="zh-CN" sz="2800" dirty="0" smtClean="0">
                <a:solidFill>
                  <a:srgbClr val="000000"/>
                </a:solidFill>
              </a:rPr>
              <a:t>(</a:t>
            </a:r>
            <a:r>
              <a:rPr lang="en-US" altLang="zh-CN" sz="2800" dirty="0" smtClean="0">
                <a:latin typeface="Times New Roman" panose="02020603050405020304" pitchFamily="18" charset="0"/>
                <a:ea typeface="宋体" panose="02010600030101010101" pitchFamily="2" charset="-122"/>
                <a:sym typeface="Symbol" panose="05050102010706020507" pitchFamily="18" charset="2"/>
              </a:rPr>
              <a:t></a:t>
            </a:r>
            <a:r>
              <a:rPr lang="en-US" altLang="zh-CN" sz="2800" dirty="0" smtClean="0">
                <a:solidFill>
                  <a:srgbClr val="000000"/>
                </a:solidFill>
              </a:rPr>
              <a:t>x)(</a:t>
            </a:r>
            <a:r>
              <a:rPr lang="en-US" altLang="zh-CN" sz="2800" dirty="0" smtClean="0">
                <a:latin typeface="Times New Roman" panose="02020603050405020304" pitchFamily="18" charset="0"/>
                <a:ea typeface="宋体" panose="02010600030101010101" pitchFamily="2" charset="-122"/>
                <a:sym typeface="Symbol" panose="05050102010706020507" pitchFamily="18" charset="2"/>
              </a:rPr>
              <a:t></a:t>
            </a:r>
            <a:r>
              <a:rPr lang="en-US" altLang="zh-CN" sz="2800" dirty="0" smtClean="0">
                <a:solidFill>
                  <a:srgbClr val="000000"/>
                </a:solidFill>
              </a:rPr>
              <a:t>y){((</a:t>
            </a:r>
            <a:r>
              <a:rPr lang="en-US" altLang="zh-CN" sz="2800" dirty="0" smtClean="0">
                <a:latin typeface="Times New Roman" panose="02020603050405020304" pitchFamily="18" charset="0"/>
                <a:ea typeface="宋体" panose="02010600030101010101" pitchFamily="2" charset="-122"/>
                <a:sym typeface="Symbol" panose="05050102010706020507" pitchFamily="18" charset="2"/>
              </a:rPr>
              <a:t></a:t>
            </a:r>
            <a:r>
              <a:rPr lang="en-US" altLang="zh-CN" sz="2800" dirty="0" smtClean="0">
                <a:solidFill>
                  <a:srgbClr val="000000"/>
                </a:solidFill>
              </a:rPr>
              <a:t>z)(P(x</a:t>
            </a:r>
            <a:r>
              <a:rPr lang="zh-CN" altLang="en-US" sz="2800" dirty="0" smtClean="0">
                <a:solidFill>
                  <a:srgbClr val="000000"/>
                </a:solidFill>
              </a:rPr>
              <a:t>，</a:t>
            </a:r>
            <a:r>
              <a:rPr lang="en-US" altLang="zh-CN" sz="2800" dirty="0" smtClean="0">
                <a:solidFill>
                  <a:srgbClr val="000000"/>
                </a:solidFill>
              </a:rPr>
              <a:t>z)∧P(y</a:t>
            </a:r>
            <a:r>
              <a:rPr lang="zh-CN" altLang="en-US" sz="2800" dirty="0" smtClean="0">
                <a:solidFill>
                  <a:srgbClr val="000000"/>
                </a:solidFill>
              </a:rPr>
              <a:t>，</a:t>
            </a:r>
            <a:r>
              <a:rPr lang="en-US" altLang="zh-CN" sz="2800" dirty="0" smtClean="0">
                <a:solidFill>
                  <a:srgbClr val="000000"/>
                </a:solidFill>
              </a:rPr>
              <a:t>z))=&gt;(</a:t>
            </a:r>
            <a:r>
              <a:rPr lang="en-US" altLang="zh-CN" sz="2800" dirty="0" smtClean="0">
                <a:latin typeface="Times New Roman" panose="02020603050405020304" pitchFamily="18" charset="0"/>
                <a:ea typeface="宋体" panose="02010600030101010101" pitchFamily="2" charset="-122"/>
                <a:sym typeface="Symbol" panose="05050102010706020507" pitchFamily="18" charset="2"/>
              </a:rPr>
              <a:t></a:t>
            </a:r>
            <a:r>
              <a:rPr lang="en-US" altLang="zh-CN" sz="2800" dirty="0" smtClean="0">
                <a:solidFill>
                  <a:srgbClr val="000000"/>
                </a:solidFill>
              </a:rPr>
              <a:t>u)Q(x</a:t>
            </a:r>
            <a:r>
              <a:rPr lang="zh-CN" altLang="en-US" sz="2800" dirty="0" smtClean="0">
                <a:solidFill>
                  <a:srgbClr val="000000"/>
                </a:solidFill>
              </a:rPr>
              <a:t>，</a:t>
            </a:r>
            <a:r>
              <a:rPr lang="en-US" altLang="zh-CN" sz="2800" dirty="0" smtClean="0">
                <a:solidFill>
                  <a:srgbClr val="000000"/>
                </a:solidFill>
              </a:rPr>
              <a:t>y</a:t>
            </a:r>
            <a:r>
              <a:rPr lang="zh-CN" altLang="en-US" sz="2800" dirty="0" smtClean="0">
                <a:solidFill>
                  <a:srgbClr val="000000"/>
                </a:solidFill>
              </a:rPr>
              <a:t>，</a:t>
            </a:r>
            <a:r>
              <a:rPr lang="en-US" altLang="zh-CN" sz="2800" dirty="0" smtClean="0">
                <a:solidFill>
                  <a:srgbClr val="000000"/>
                </a:solidFill>
              </a:rPr>
              <a:t>u))}</a:t>
            </a:r>
          </a:p>
          <a:p>
            <a:pPr eaLnBrk="1" hangingPunct="1">
              <a:buFont typeface="Wingdings" panose="05000000000000000000" pitchFamily="2" charset="2"/>
              <a:buNone/>
            </a:pPr>
            <a:endParaRPr lang="en-US" altLang="zh-CN" dirty="0" smtClean="0"/>
          </a:p>
        </p:txBody>
      </p:sp>
      <p:sp>
        <p:nvSpPr>
          <p:cNvPr id="5" name="日期占位符 3"/>
          <p:cNvSpPr>
            <a:spLocks noGrp="1"/>
          </p:cNvSpPr>
          <p:nvPr>
            <p:ph type="dt" sz="half" idx="10"/>
          </p:nvPr>
        </p:nvSpPr>
        <p:spPr/>
        <p:txBody>
          <a:bodyPr/>
          <a:lstStyle/>
          <a:p>
            <a:pPr>
              <a:defRPr/>
            </a:pPr>
            <a:fld id="{4B3CEE91-E440-451E-9C8D-ACA34D564047}" type="datetime1">
              <a:rPr lang="zh-CN" altLang="en-US"/>
              <a:pPr>
                <a:defRPr/>
              </a:pPr>
              <a:t>2019/9/18</a:t>
            </a:fld>
            <a:endParaRPr lang="en-US" altLang="zh-CN"/>
          </a:p>
        </p:txBody>
      </p:sp>
      <p:sp>
        <p:nvSpPr>
          <p:cNvPr id="20483"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0D4BC631-4FBE-42C1-856C-B21C4DBAFD4F}" type="slidenum">
              <a:rPr kumimoji="0" lang="en-US" altLang="zh-CN" sz="1400">
                <a:latin typeface="Tahoma" panose="020B0604030504040204" pitchFamily="34" charset="0"/>
                <a:ea typeface="宋体" panose="02010600030101010101" pitchFamily="2" charset="-122"/>
              </a:rPr>
              <a:pPr>
                <a:spcBef>
                  <a:spcPct val="0"/>
                </a:spcBef>
                <a:buClrTx/>
                <a:buSzTx/>
                <a:buFontTx/>
                <a:buNone/>
              </a:pPr>
              <a:t>38</a:t>
            </a:fld>
            <a:endParaRPr kumimoji="0" lang="en-US" altLang="zh-CN" sz="1400">
              <a:latin typeface="Tahoma" panose="020B0604030504040204" pitchFamily="34" charset="0"/>
              <a:ea typeface="宋体" panose="02010600030101010101" pitchFamily="2" charset="-122"/>
            </a:endParaRPr>
          </a:p>
        </p:txBody>
      </p:sp>
      <p:sp>
        <p:nvSpPr>
          <p:cNvPr id="244740" name="Text Box 4"/>
          <p:cNvSpPr txBox="1">
            <a:spLocks noChangeArrowheads="1"/>
          </p:cNvSpPr>
          <p:nvPr/>
        </p:nvSpPr>
        <p:spPr bwMode="auto">
          <a:xfrm>
            <a:off x="1271464" y="3429000"/>
            <a:ext cx="9218737" cy="154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buFont typeface="Wingdings" panose="05000000000000000000" pitchFamily="2" charset="2"/>
              <a:buNone/>
            </a:pPr>
            <a:r>
              <a:rPr lang="en-US" altLang="zh-CN" dirty="0">
                <a:sym typeface="Symbol" panose="05050102010706020507" pitchFamily="18" charset="2"/>
              </a:rPr>
              <a:t></a:t>
            </a:r>
            <a:r>
              <a:rPr lang="en-US" altLang="zh-CN" dirty="0">
                <a:solidFill>
                  <a:srgbClr val="000000"/>
                </a:solidFill>
              </a:rPr>
              <a:t>x)(</a:t>
            </a:r>
            <a:r>
              <a:rPr lang="en-US" altLang="zh-CN" dirty="0">
                <a:sym typeface="Symbol" panose="05050102010706020507" pitchFamily="18" charset="2"/>
              </a:rPr>
              <a:t></a:t>
            </a:r>
            <a:r>
              <a:rPr lang="en-US" altLang="zh-CN" dirty="0">
                <a:solidFill>
                  <a:srgbClr val="000000"/>
                </a:solidFill>
              </a:rPr>
              <a:t>y)(</a:t>
            </a:r>
            <a:r>
              <a:rPr lang="en-US" altLang="zh-CN" dirty="0">
                <a:solidFill>
                  <a:srgbClr val="FF0000"/>
                </a:solidFill>
              </a:rPr>
              <a:t>~</a:t>
            </a:r>
            <a:r>
              <a:rPr lang="en-US" altLang="zh-CN" dirty="0">
                <a:solidFill>
                  <a:srgbClr val="000000"/>
                </a:solidFill>
              </a:rPr>
              <a:t>((</a:t>
            </a:r>
            <a:r>
              <a:rPr lang="en-US" altLang="zh-CN" dirty="0">
                <a:sym typeface="Symbol" panose="05050102010706020507" pitchFamily="18" charset="2"/>
              </a:rPr>
              <a:t></a:t>
            </a:r>
            <a:r>
              <a:rPr lang="en-US" altLang="zh-CN" dirty="0">
                <a:solidFill>
                  <a:srgbClr val="000000"/>
                </a:solidFill>
              </a:rPr>
              <a:t>z)(P(x</a:t>
            </a:r>
            <a:r>
              <a:rPr lang="zh-CN" altLang="en-US" dirty="0">
                <a:solidFill>
                  <a:srgbClr val="000000"/>
                </a:solidFill>
              </a:rPr>
              <a:t>，</a:t>
            </a:r>
            <a:r>
              <a:rPr lang="en-US" altLang="zh-CN" dirty="0">
                <a:solidFill>
                  <a:srgbClr val="000000"/>
                </a:solidFill>
              </a:rPr>
              <a:t>z)∧P(y</a:t>
            </a:r>
            <a:r>
              <a:rPr lang="zh-CN" altLang="en-US" dirty="0">
                <a:solidFill>
                  <a:srgbClr val="000000"/>
                </a:solidFill>
              </a:rPr>
              <a:t>，</a:t>
            </a:r>
            <a:r>
              <a:rPr lang="en-US" altLang="zh-CN" dirty="0">
                <a:solidFill>
                  <a:srgbClr val="000000"/>
                </a:solidFill>
              </a:rPr>
              <a:t>z)))∨(</a:t>
            </a:r>
            <a:r>
              <a:rPr lang="en-US" altLang="zh-CN" dirty="0">
                <a:sym typeface="Symbol" panose="05050102010706020507" pitchFamily="18" charset="2"/>
              </a:rPr>
              <a:t></a:t>
            </a:r>
            <a:r>
              <a:rPr lang="en-US" altLang="zh-CN" dirty="0">
                <a:solidFill>
                  <a:srgbClr val="000000"/>
                </a:solidFill>
              </a:rPr>
              <a:t>u)Q(x</a:t>
            </a:r>
            <a:r>
              <a:rPr lang="zh-CN" altLang="en-US" dirty="0">
                <a:solidFill>
                  <a:srgbClr val="000000"/>
                </a:solidFill>
              </a:rPr>
              <a:t>，</a:t>
            </a:r>
            <a:r>
              <a:rPr lang="en-US" altLang="zh-CN" dirty="0">
                <a:solidFill>
                  <a:srgbClr val="000000"/>
                </a:solidFill>
              </a:rPr>
              <a:t>y</a:t>
            </a:r>
            <a:r>
              <a:rPr lang="zh-CN" altLang="en-US" dirty="0">
                <a:solidFill>
                  <a:srgbClr val="000000"/>
                </a:solidFill>
              </a:rPr>
              <a:t>，</a:t>
            </a:r>
            <a:r>
              <a:rPr lang="en-US" altLang="zh-CN" dirty="0">
                <a:solidFill>
                  <a:srgbClr val="000000"/>
                </a:solidFill>
              </a:rPr>
              <a:t>u))</a:t>
            </a:r>
            <a:endParaRPr lang="en-US" altLang="zh-CN" dirty="0"/>
          </a:p>
          <a:p>
            <a:pPr eaLnBrk="1" hangingPunct="1">
              <a:buFont typeface="Wingdings" panose="05000000000000000000" pitchFamily="2" charset="2"/>
              <a:buNone/>
            </a:pPr>
            <a:r>
              <a:rPr lang="en-US" altLang="zh-CN" dirty="0">
                <a:solidFill>
                  <a:srgbClr val="000000"/>
                </a:solidFill>
              </a:rPr>
              <a:t>(</a:t>
            </a:r>
            <a:r>
              <a:rPr lang="en-US" altLang="zh-CN" dirty="0">
                <a:sym typeface="Symbol" panose="05050102010706020507" pitchFamily="18" charset="2"/>
              </a:rPr>
              <a:t></a:t>
            </a:r>
            <a:r>
              <a:rPr lang="en-US" altLang="zh-CN" dirty="0">
                <a:solidFill>
                  <a:srgbClr val="000000"/>
                </a:solidFill>
              </a:rPr>
              <a:t>x)(</a:t>
            </a:r>
            <a:r>
              <a:rPr lang="en-US" altLang="zh-CN" dirty="0">
                <a:sym typeface="Symbol" panose="05050102010706020507" pitchFamily="18" charset="2"/>
              </a:rPr>
              <a:t></a:t>
            </a:r>
            <a:r>
              <a:rPr lang="en-US" altLang="zh-CN" dirty="0">
                <a:solidFill>
                  <a:srgbClr val="000000"/>
                </a:solidFill>
              </a:rPr>
              <a:t>y)(</a:t>
            </a:r>
            <a:r>
              <a:rPr lang="en-US" altLang="zh-CN" dirty="0">
                <a:sym typeface="Symbol" panose="05050102010706020507" pitchFamily="18" charset="2"/>
              </a:rPr>
              <a:t></a:t>
            </a:r>
            <a:r>
              <a:rPr lang="en-US" altLang="zh-CN" dirty="0">
                <a:solidFill>
                  <a:srgbClr val="000000"/>
                </a:solidFill>
              </a:rPr>
              <a:t>z)(</a:t>
            </a:r>
            <a:r>
              <a:rPr lang="en-US" altLang="zh-CN" dirty="0">
                <a:solidFill>
                  <a:srgbClr val="FF0000"/>
                </a:solidFill>
              </a:rPr>
              <a:t>~</a:t>
            </a:r>
            <a:r>
              <a:rPr lang="en-US" altLang="zh-CN" dirty="0">
                <a:solidFill>
                  <a:srgbClr val="000000"/>
                </a:solidFill>
              </a:rPr>
              <a:t> P(x</a:t>
            </a:r>
            <a:r>
              <a:rPr lang="zh-CN" altLang="en-US" dirty="0">
                <a:solidFill>
                  <a:srgbClr val="000000"/>
                </a:solidFill>
              </a:rPr>
              <a:t>，</a:t>
            </a:r>
            <a:r>
              <a:rPr lang="en-US" altLang="zh-CN" dirty="0">
                <a:solidFill>
                  <a:srgbClr val="000000"/>
                </a:solidFill>
              </a:rPr>
              <a:t>z)∨</a:t>
            </a:r>
            <a:r>
              <a:rPr lang="en-US" altLang="zh-CN" dirty="0">
                <a:solidFill>
                  <a:srgbClr val="FF0000"/>
                </a:solidFill>
              </a:rPr>
              <a:t>~</a:t>
            </a:r>
            <a:r>
              <a:rPr lang="en-US" altLang="zh-CN" dirty="0">
                <a:solidFill>
                  <a:srgbClr val="000000"/>
                </a:solidFill>
              </a:rPr>
              <a:t>P(y</a:t>
            </a:r>
            <a:r>
              <a:rPr lang="zh-CN" altLang="en-US" dirty="0">
                <a:solidFill>
                  <a:srgbClr val="000000"/>
                </a:solidFill>
              </a:rPr>
              <a:t>，</a:t>
            </a:r>
            <a:r>
              <a:rPr lang="en-US" altLang="zh-CN" dirty="0">
                <a:solidFill>
                  <a:srgbClr val="000000"/>
                </a:solidFill>
              </a:rPr>
              <a:t>z))∨(</a:t>
            </a:r>
            <a:r>
              <a:rPr lang="en-US" altLang="zh-CN" dirty="0">
                <a:sym typeface="Symbol" panose="05050102010706020507" pitchFamily="18" charset="2"/>
              </a:rPr>
              <a:t></a:t>
            </a:r>
            <a:r>
              <a:rPr lang="en-US" altLang="zh-CN" dirty="0">
                <a:solidFill>
                  <a:srgbClr val="000000"/>
                </a:solidFill>
              </a:rPr>
              <a:t>u)Q(x</a:t>
            </a:r>
            <a:r>
              <a:rPr lang="zh-CN" altLang="en-US" dirty="0">
                <a:solidFill>
                  <a:srgbClr val="000000"/>
                </a:solidFill>
              </a:rPr>
              <a:t>，</a:t>
            </a:r>
            <a:r>
              <a:rPr lang="en-US" altLang="zh-CN" dirty="0">
                <a:solidFill>
                  <a:srgbClr val="000000"/>
                </a:solidFill>
              </a:rPr>
              <a:t>y</a:t>
            </a:r>
            <a:r>
              <a:rPr lang="zh-CN" altLang="en-US" dirty="0">
                <a:solidFill>
                  <a:srgbClr val="000000"/>
                </a:solidFill>
              </a:rPr>
              <a:t>，</a:t>
            </a:r>
            <a:r>
              <a:rPr lang="en-US" altLang="zh-CN" dirty="0">
                <a:solidFill>
                  <a:srgbClr val="000000"/>
                </a:solidFill>
              </a:rPr>
              <a:t>u))</a:t>
            </a:r>
            <a:endParaRPr lang="en-US" altLang="zh-CN" dirty="0"/>
          </a:p>
          <a:p>
            <a:pPr eaLnBrk="1" hangingPunct="1">
              <a:buFont typeface="Wingdings" panose="05000000000000000000" pitchFamily="2" charset="2"/>
              <a:buNone/>
            </a:pPr>
            <a:r>
              <a:rPr lang="en-US" altLang="zh-CN" dirty="0">
                <a:sym typeface="Symbol" panose="05050102010706020507" pitchFamily="18" charset="2"/>
              </a:rPr>
              <a:t></a:t>
            </a:r>
            <a:r>
              <a:rPr lang="en-US" altLang="zh-CN" dirty="0">
                <a:solidFill>
                  <a:srgbClr val="000000"/>
                </a:solidFill>
              </a:rPr>
              <a:t>x)(</a:t>
            </a:r>
            <a:r>
              <a:rPr lang="en-US" altLang="zh-CN" dirty="0">
                <a:sym typeface="Symbol" panose="05050102010706020507" pitchFamily="18" charset="2"/>
              </a:rPr>
              <a:t></a:t>
            </a:r>
            <a:r>
              <a:rPr lang="en-US" altLang="zh-CN" dirty="0">
                <a:solidFill>
                  <a:srgbClr val="000000"/>
                </a:solidFill>
              </a:rPr>
              <a:t>y)(</a:t>
            </a:r>
            <a:r>
              <a:rPr lang="en-US" altLang="zh-CN" dirty="0">
                <a:sym typeface="Symbol" panose="05050102010706020507" pitchFamily="18" charset="2"/>
              </a:rPr>
              <a:t></a:t>
            </a:r>
            <a:r>
              <a:rPr lang="en-US" altLang="zh-CN" dirty="0">
                <a:solidFill>
                  <a:srgbClr val="000000"/>
                </a:solidFill>
              </a:rPr>
              <a:t>z)(</a:t>
            </a:r>
            <a:r>
              <a:rPr lang="en-US" altLang="zh-CN" dirty="0">
                <a:sym typeface="Symbol" panose="05050102010706020507" pitchFamily="18" charset="2"/>
              </a:rPr>
              <a:t></a:t>
            </a:r>
            <a:r>
              <a:rPr lang="en-US" altLang="zh-CN" dirty="0">
                <a:solidFill>
                  <a:srgbClr val="000000"/>
                </a:solidFill>
              </a:rPr>
              <a:t>u)(~ P(x</a:t>
            </a:r>
            <a:r>
              <a:rPr lang="zh-CN" altLang="en-US" dirty="0">
                <a:solidFill>
                  <a:srgbClr val="000000"/>
                </a:solidFill>
              </a:rPr>
              <a:t>，</a:t>
            </a:r>
            <a:r>
              <a:rPr lang="en-US" altLang="zh-CN" dirty="0">
                <a:solidFill>
                  <a:srgbClr val="000000"/>
                </a:solidFill>
              </a:rPr>
              <a:t>z)∨~P(y</a:t>
            </a:r>
            <a:r>
              <a:rPr lang="zh-CN" altLang="en-US" dirty="0">
                <a:solidFill>
                  <a:srgbClr val="000000"/>
                </a:solidFill>
              </a:rPr>
              <a:t>，</a:t>
            </a:r>
            <a:r>
              <a:rPr lang="en-US" altLang="zh-CN" dirty="0">
                <a:solidFill>
                  <a:srgbClr val="000000"/>
                </a:solidFill>
              </a:rPr>
              <a:t>z)∨Q(x</a:t>
            </a:r>
            <a:r>
              <a:rPr lang="zh-CN" altLang="en-US" dirty="0">
                <a:solidFill>
                  <a:srgbClr val="000000"/>
                </a:solidFill>
              </a:rPr>
              <a:t>，</a:t>
            </a:r>
            <a:r>
              <a:rPr lang="en-US" altLang="zh-CN" dirty="0">
                <a:solidFill>
                  <a:srgbClr val="000000"/>
                </a:solidFill>
              </a:rPr>
              <a:t>y</a:t>
            </a:r>
            <a:r>
              <a:rPr lang="zh-CN" altLang="en-US" dirty="0">
                <a:solidFill>
                  <a:srgbClr val="000000"/>
                </a:solidFill>
              </a:rPr>
              <a:t>，</a:t>
            </a:r>
            <a:r>
              <a:rPr lang="en-US" altLang="zh-CN" dirty="0">
                <a:solidFill>
                  <a:srgbClr val="000000"/>
                </a:solidFill>
              </a:rPr>
              <a:t>u))</a:t>
            </a:r>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44740"/>
                                        </p:tgtEl>
                                        <p:attrNameLst>
                                          <p:attrName>style.visibility</p:attrName>
                                        </p:attrNameLst>
                                      </p:cBhvr>
                                      <p:to>
                                        <p:strVal val="visible"/>
                                      </p:to>
                                    </p:set>
                                    <p:anim calcmode="lin" valueType="num">
                                      <p:cBhvr additive="base">
                                        <p:cTn id="7" dur="500" fill="hold"/>
                                        <p:tgtEl>
                                          <p:spTgt spid="244740"/>
                                        </p:tgtEl>
                                        <p:attrNameLst>
                                          <p:attrName>ppt_x</p:attrName>
                                        </p:attrNameLst>
                                      </p:cBhvr>
                                      <p:tavLst>
                                        <p:tav tm="0">
                                          <p:val>
                                            <p:strVal val="#ppt_x"/>
                                          </p:val>
                                        </p:tav>
                                        <p:tav tm="100000">
                                          <p:val>
                                            <p:strVal val="#ppt_x"/>
                                          </p:val>
                                        </p:tav>
                                      </p:tavLst>
                                    </p:anim>
                                    <p:anim calcmode="lin" valueType="num">
                                      <p:cBhvr additive="base">
                                        <p:cTn id="8" dur="500" fill="hold"/>
                                        <p:tgtEl>
                                          <p:spTgt spid="24474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4740"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Rectangle 3"/>
          <p:cNvSpPr>
            <a:spLocks noGrp="1" noChangeArrowheads="1"/>
          </p:cNvSpPr>
          <p:nvPr>
            <p:ph idx="1"/>
          </p:nvPr>
        </p:nvSpPr>
        <p:spPr>
          <a:xfrm>
            <a:off x="983432" y="1844824"/>
            <a:ext cx="10657184" cy="4032448"/>
          </a:xfrm>
        </p:spPr>
        <p:txBody>
          <a:bodyPr>
            <a:normAutofit fontScale="92500" lnSpcReduction="20000"/>
          </a:bodyPr>
          <a:lstStyle/>
          <a:p>
            <a:pPr eaLnBrk="1" hangingPunct="1">
              <a:lnSpc>
                <a:spcPct val="135000"/>
              </a:lnSpc>
            </a:pPr>
            <a:r>
              <a:rPr lang="zh-CN" altLang="en-US" sz="2400" dirty="0">
                <a:solidFill>
                  <a:srgbClr val="000000"/>
                </a:solidFill>
              </a:rPr>
              <a:t>海布兰得（</a:t>
            </a:r>
            <a:r>
              <a:rPr lang="en-US" altLang="zh-CN" sz="2400" dirty="0" err="1">
                <a:solidFill>
                  <a:srgbClr val="000000"/>
                </a:solidFill>
              </a:rPr>
              <a:t>Herbrand</a:t>
            </a:r>
            <a:r>
              <a:rPr lang="zh-CN" altLang="en-US" sz="2400" dirty="0">
                <a:solidFill>
                  <a:srgbClr val="000000"/>
                </a:solidFill>
              </a:rPr>
              <a:t>）定理是归结原理的基础。海布兰得定理证明的步骤实际上是反演法，即不是证明一个公式是永真，而是证明该公式是否是永假的。反演法利用了一个标准型，这个标准型就是</a:t>
            </a:r>
            <a:r>
              <a:rPr lang="en-US" altLang="zh-CN" sz="2400" dirty="0" err="1">
                <a:solidFill>
                  <a:srgbClr val="000000"/>
                </a:solidFill>
              </a:rPr>
              <a:t>Skolem</a:t>
            </a:r>
            <a:r>
              <a:rPr lang="zh-CN" altLang="en-US" sz="2400" dirty="0">
                <a:solidFill>
                  <a:srgbClr val="000000"/>
                </a:solidFill>
              </a:rPr>
              <a:t>标准型。</a:t>
            </a:r>
            <a:endParaRPr lang="zh-CN" altLang="en-US" sz="2400" dirty="0"/>
          </a:p>
          <a:p>
            <a:pPr eaLnBrk="1" hangingPunct="1">
              <a:lnSpc>
                <a:spcPct val="135000"/>
              </a:lnSpc>
            </a:pPr>
            <a:r>
              <a:rPr lang="zh-CN" altLang="en-US" sz="2400" dirty="0">
                <a:solidFill>
                  <a:srgbClr val="000000"/>
                </a:solidFill>
              </a:rPr>
              <a:t>一阶逻辑公式所对应的</a:t>
            </a:r>
            <a:r>
              <a:rPr lang="en-US" altLang="zh-CN" sz="2400" dirty="0" err="1">
                <a:solidFill>
                  <a:srgbClr val="000000"/>
                </a:solidFill>
              </a:rPr>
              <a:t>Skolem</a:t>
            </a:r>
            <a:r>
              <a:rPr lang="zh-CN" altLang="en-US" sz="2400" dirty="0">
                <a:solidFill>
                  <a:srgbClr val="000000"/>
                </a:solidFill>
              </a:rPr>
              <a:t>标准型基于如下思想来构造： </a:t>
            </a:r>
            <a:endParaRPr lang="zh-CN" altLang="en-US" sz="2400" dirty="0"/>
          </a:p>
          <a:p>
            <a:pPr eaLnBrk="1" hangingPunct="1">
              <a:lnSpc>
                <a:spcPct val="135000"/>
              </a:lnSpc>
              <a:buFont typeface="Wingdings" panose="05000000000000000000" pitchFamily="2" charset="2"/>
              <a:buAutoNum type="arabicPeriod"/>
            </a:pPr>
            <a:r>
              <a:rPr lang="zh-CN" altLang="en-US" sz="2400" dirty="0">
                <a:solidFill>
                  <a:srgbClr val="000000"/>
                </a:solidFill>
              </a:rPr>
              <a:t>一阶逻辑的一个公式被变换为前束范式。其中前束是一个存在量词或全称量词的序列，母式中不再含有量词。</a:t>
            </a:r>
            <a:r>
              <a:rPr lang="zh-CN" altLang="en-US" sz="2400" dirty="0"/>
              <a:t> </a:t>
            </a:r>
          </a:p>
          <a:p>
            <a:pPr eaLnBrk="1" hangingPunct="1">
              <a:lnSpc>
                <a:spcPct val="135000"/>
              </a:lnSpc>
              <a:buFont typeface="Wingdings" panose="05000000000000000000" pitchFamily="2" charset="2"/>
              <a:buAutoNum type="arabicPeriod"/>
            </a:pPr>
            <a:r>
              <a:rPr lang="zh-CN" altLang="en-US" sz="2400" dirty="0">
                <a:solidFill>
                  <a:srgbClr val="000000"/>
                </a:solidFill>
              </a:rPr>
              <a:t>因为母式不含量词，所以可以变换为合取范式。</a:t>
            </a:r>
            <a:r>
              <a:rPr lang="zh-CN" altLang="en-US" sz="2400" dirty="0"/>
              <a:t> </a:t>
            </a:r>
          </a:p>
          <a:p>
            <a:pPr eaLnBrk="1" hangingPunct="1">
              <a:lnSpc>
                <a:spcPct val="135000"/>
              </a:lnSpc>
              <a:buFont typeface="Wingdings" panose="05000000000000000000" pitchFamily="2" charset="2"/>
              <a:buAutoNum type="arabicPeriod"/>
            </a:pPr>
            <a:r>
              <a:rPr lang="zh-CN" altLang="en-US" sz="2400" dirty="0">
                <a:solidFill>
                  <a:srgbClr val="000000"/>
                </a:solidFill>
              </a:rPr>
              <a:t>通过使用</a:t>
            </a:r>
            <a:r>
              <a:rPr lang="en-US" altLang="zh-CN" sz="2400" dirty="0" err="1">
                <a:solidFill>
                  <a:srgbClr val="000000"/>
                </a:solidFill>
              </a:rPr>
              <a:t>Skolem</a:t>
            </a:r>
            <a:r>
              <a:rPr lang="zh-CN" altLang="en-US" sz="2400" dirty="0">
                <a:solidFill>
                  <a:srgbClr val="000000"/>
                </a:solidFill>
              </a:rPr>
              <a:t>函数，可以在前束中将存在量词消去，而不影响公式的永假性。</a:t>
            </a:r>
            <a:r>
              <a:rPr lang="zh-CN" altLang="en-US" sz="2400" dirty="0"/>
              <a:t> </a:t>
            </a:r>
          </a:p>
        </p:txBody>
      </p:sp>
      <p:sp>
        <p:nvSpPr>
          <p:cNvPr id="4" name="日期占位符 3"/>
          <p:cNvSpPr>
            <a:spLocks noGrp="1"/>
          </p:cNvSpPr>
          <p:nvPr>
            <p:ph type="dt" sz="half" idx="10"/>
          </p:nvPr>
        </p:nvSpPr>
        <p:spPr/>
        <p:txBody>
          <a:bodyPr/>
          <a:lstStyle/>
          <a:p>
            <a:pPr>
              <a:defRPr/>
            </a:pPr>
            <a:fld id="{F3DDB338-84A9-4196-BE83-74B694AAF906}" type="datetime1">
              <a:rPr lang="zh-CN" altLang="en-US"/>
              <a:pPr>
                <a:defRPr/>
              </a:pPr>
              <a:t>2019/9/18</a:t>
            </a:fld>
            <a:endParaRPr lang="en-US" altLang="zh-CN"/>
          </a:p>
        </p:txBody>
      </p:sp>
      <p:sp>
        <p:nvSpPr>
          <p:cNvPr id="21507"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B4BF3C2D-2D05-4611-A1A0-972EEDA73292}" type="slidenum">
              <a:rPr kumimoji="0" lang="en-US" altLang="zh-CN" sz="1400">
                <a:latin typeface="Tahoma" panose="020B0604030504040204" pitchFamily="34" charset="0"/>
                <a:ea typeface="宋体" panose="02010600030101010101" pitchFamily="2" charset="-122"/>
              </a:rPr>
              <a:pPr>
                <a:spcBef>
                  <a:spcPct val="0"/>
                </a:spcBef>
                <a:buClrTx/>
                <a:buSzTx/>
                <a:buFontTx/>
                <a:buNone/>
              </a:pPr>
              <a:t>39</a:t>
            </a:fld>
            <a:endParaRPr kumimoji="0" lang="en-US" altLang="zh-CN" sz="1400">
              <a:latin typeface="Tahoma" panose="020B060403050404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0" name="Rectangle 15"/>
          <p:cNvSpPr>
            <a:spLocks noGrp="1"/>
          </p:cNvSpPr>
          <p:nvPr>
            <p:ph type="title"/>
          </p:nvPr>
        </p:nvSpPr>
        <p:spPr>
          <a:ln/>
        </p:spPr>
        <p:txBody>
          <a:bodyPr vert="horz" wrap="square" lIns="91440" tIns="45720" rIns="91440" bIns="45720" anchor="b"/>
          <a:lstStyle/>
          <a:p>
            <a:pPr eaLnBrk="1" hangingPunct="1"/>
            <a:r>
              <a:rPr lang="en-US" altLang="zh-CN" dirty="0">
                <a:latin typeface="Times New Roman" panose="02020603050405020304" pitchFamily="18" charset="0"/>
              </a:rPr>
              <a:t>2.2.1  </a:t>
            </a:r>
            <a:r>
              <a:rPr lang="zh-CN" altLang="en-US" dirty="0">
                <a:latin typeface="Times New Roman" panose="02020603050405020304" pitchFamily="18" charset="0"/>
              </a:rPr>
              <a:t>命题</a:t>
            </a:r>
          </a:p>
        </p:txBody>
      </p:sp>
      <p:sp>
        <p:nvSpPr>
          <p:cNvPr id="29701" name="Rectangle 16"/>
          <p:cNvSpPr>
            <a:spLocks noGrp="1"/>
          </p:cNvSpPr>
          <p:nvPr>
            <p:ph idx="1"/>
          </p:nvPr>
        </p:nvSpPr>
        <p:spPr>
          <a:xfrm>
            <a:off x="711200" y="908051"/>
            <a:ext cx="10830560" cy="2613025"/>
          </a:xfrm>
          <a:solidFill>
            <a:srgbClr val="FFFFFF">
              <a:alpha val="100000"/>
            </a:srgbClr>
          </a:solidFill>
          <a:ln>
            <a:solidFill>
              <a:srgbClr val="808080">
                <a:alpha val="100000"/>
              </a:srgbClr>
            </a:solidFill>
            <a:miter/>
          </a:ln>
        </p:spPr>
        <p:txBody>
          <a:bodyPr vert="horz" wrap="square" lIns="91440" tIns="45720" rIns="91440" bIns="45720" anchor="t">
            <a:normAutofit/>
          </a:bodyPr>
          <a:lstStyle/>
          <a:p>
            <a:pPr marL="97155" indent="-97155">
              <a:lnSpc>
                <a:spcPct val="110000"/>
              </a:lnSpc>
              <a:spcBef>
                <a:spcPct val="40000"/>
              </a:spcBef>
            </a:pPr>
            <a:r>
              <a:rPr lang="en-US" altLang="zh-CN" sz="3200" dirty="0">
                <a:latin typeface="Times New Roman" panose="02020603050405020304" pitchFamily="18" charset="0"/>
              </a:rPr>
              <a:t> </a:t>
            </a:r>
            <a:r>
              <a:rPr lang="zh-CN" altLang="en-US" sz="2600" b="1" dirty="0">
                <a:latin typeface="Times New Roman" panose="02020603050405020304" pitchFamily="18" charset="0"/>
              </a:rPr>
              <a:t>命题（</a:t>
            </a:r>
            <a:r>
              <a:rPr lang="en-US" altLang="zh-CN" sz="2600" b="1" dirty="0">
                <a:latin typeface="Times New Roman" panose="02020603050405020304" pitchFamily="18" charset="0"/>
              </a:rPr>
              <a:t>proposition</a:t>
            </a:r>
            <a:r>
              <a:rPr lang="zh-CN" altLang="en-US" sz="2600" b="1" dirty="0">
                <a:latin typeface="Times New Roman" panose="02020603050405020304" pitchFamily="18" charset="0"/>
              </a:rPr>
              <a:t>）</a:t>
            </a:r>
            <a:r>
              <a:rPr lang="zh-CN" altLang="en-US" sz="2600" dirty="0">
                <a:latin typeface="Times New Roman" panose="02020603050405020304" pitchFamily="18" charset="0"/>
              </a:rPr>
              <a:t>：一个非真即假的陈述句。</a:t>
            </a:r>
          </a:p>
          <a:p>
            <a:pPr marL="97155" indent="-97155">
              <a:lnSpc>
                <a:spcPct val="110000"/>
              </a:lnSpc>
              <a:spcBef>
                <a:spcPct val="40000"/>
              </a:spcBef>
              <a:buClr>
                <a:srgbClr val="0000FF"/>
              </a:buClr>
              <a:buFont typeface="Wingdings" panose="05000000000000000000" pitchFamily="2" charset="2"/>
              <a:buChar char="§"/>
            </a:pPr>
            <a:r>
              <a:rPr lang="zh-CN" altLang="en-US" sz="2600" dirty="0">
                <a:latin typeface="Times New Roman" panose="02020603050405020304" pitchFamily="18" charset="0"/>
              </a:rPr>
              <a:t> 若</a:t>
            </a:r>
            <a:r>
              <a:rPr lang="zh-CN" altLang="en-US" sz="2600" b="1" dirty="0">
                <a:latin typeface="Times New Roman" panose="02020603050405020304" pitchFamily="18" charset="0"/>
              </a:rPr>
              <a:t>命题的意义为真</a:t>
            </a:r>
            <a:r>
              <a:rPr lang="zh-CN" altLang="en-US" sz="2600" dirty="0">
                <a:latin typeface="Times New Roman" panose="02020603050405020304" pitchFamily="18" charset="0"/>
              </a:rPr>
              <a:t>，称它的真值为真，记为 </a:t>
            </a:r>
            <a:r>
              <a:rPr lang="en-US" altLang="zh-CN" sz="2600" i="1" dirty="0">
                <a:latin typeface="Times New Roman" panose="02020603050405020304" pitchFamily="18" charset="0"/>
              </a:rPr>
              <a:t>T</a:t>
            </a:r>
            <a:r>
              <a:rPr lang="zh-CN" altLang="en-US" sz="2600" dirty="0">
                <a:latin typeface="Times New Roman" panose="02020603050405020304" pitchFamily="18" charset="0"/>
              </a:rPr>
              <a:t>。</a:t>
            </a:r>
          </a:p>
          <a:p>
            <a:pPr marL="97155" indent="-97155">
              <a:lnSpc>
                <a:spcPct val="110000"/>
              </a:lnSpc>
              <a:spcBef>
                <a:spcPct val="40000"/>
              </a:spcBef>
              <a:buClr>
                <a:srgbClr val="0000FF"/>
              </a:buClr>
              <a:buFont typeface="Wingdings" panose="05000000000000000000" pitchFamily="2" charset="2"/>
              <a:buChar char="§"/>
            </a:pPr>
            <a:r>
              <a:rPr lang="zh-CN" altLang="en-US" sz="2600" dirty="0">
                <a:latin typeface="Times New Roman" panose="02020603050405020304" pitchFamily="18" charset="0"/>
              </a:rPr>
              <a:t> 若</a:t>
            </a:r>
            <a:r>
              <a:rPr lang="zh-CN" altLang="en-US" sz="2600" b="1" dirty="0">
                <a:latin typeface="Times New Roman" panose="02020603050405020304" pitchFamily="18" charset="0"/>
              </a:rPr>
              <a:t>命题的意义为假</a:t>
            </a:r>
            <a:r>
              <a:rPr lang="zh-CN" altLang="en-US" sz="2600" dirty="0">
                <a:latin typeface="Times New Roman" panose="02020603050405020304" pitchFamily="18" charset="0"/>
              </a:rPr>
              <a:t>，称它的真值为假，记为 </a:t>
            </a:r>
            <a:r>
              <a:rPr lang="en-US" altLang="zh-CN" sz="2600" i="1" dirty="0">
                <a:latin typeface="Times New Roman" panose="02020603050405020304" pitchFamily="18" charset="0"/>
              </a:rPr>
              <a:t>F</a:t>
            </a:r>
            <a:r>
              <a:rPr lang="zh-CN" altLang="en-US" sz="2600" dirty="0">
                <a:latin typeface="Times New Roman" panose="02020603050405020304" pitchFamily="18" charset="0"/>
              </a:rPr>
              <a:t>。</a:t>
            </a:r>
          </a:p>
          <a:p>
            <a:pPr marL="97155" indent="-97155">
              <a:lnSpc>
                <a:spcPct val="110000"/>
              </a:lnSpc>
              <a:spcBef>
                <a:spcPct val="40000"/>
              </a:spcBef>
              <a:buClr>
                <a:srgbClr val="0000FF"/>
              </a:buClr>
              <a:buFont typeface="Wingdings" panose="05000000000000000000" pitchFamily="2" charset="2"/>
              <a:buChar char="§"/>
            </a:pPr>
            <a:r>
              <a:rPr lang="zh-CN" altLang="en-US" sz="2600" dirty="0">
                <a:latin typeface="Times New Roman" panose="02020603050405020304" pitchFamily="18" charset="0"/>
              </a:rPr>
              <a:t> 一个</a:t>
            </a:r>
            <a:r>
              <a:rPr lang="zh-CN" altLang="en-US" sz="2600" b="1" dirty="0">
                <a:latin typeface="Times New Roman" panose="02020603050405020304" pitchFamily="18" charset="0"/>
              </a:rPr>
              <a:t>命题可在一种条件下为真，在另一种条件下为假</a:t>
            </a:r>
            <a:r>
              <a:rPr lang="zh-CN" altLang="en-US" sz="3000" dirty="0">
                <a:latin typeface="Times New Roman" panose="02020603050405020304" pitchFamily="18" charset="0"/>
              </a:rPr>
              <a:t>。</a:t>
            </a:r>
          </a:p>
        </p:txBody>
      </p:sp>
      <p:sp>
        <p:nvSpPr>
          <p:cNvPr id="29698"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ea typeface="MS PGothic" panose="020B0600070205080204" pitchFamily="34" charset="-128"/>
              </a:rPr>
              <a:t>4</a:t>
            </a:fld>
            <a:endParaRPr lang="ja-JP" altLang="en-US" dirty="0">
              <a:solidFill>
                <a:srgbClr val="A50021"/>
              </a:solidFill>
              <a:ea typeface="MS PGothic" panose="020B0600070205080204" pitchFamily="34" charset="-128"/>
            </a:endParaRPr>
          </a:p>
        </p:txBody>
      </p:sp>
      <p:sp>
        <p:nvSpPr>
          <p:cNvPr id="20494" name="Rectangle 14"/>
          <p:cNvSpPr/>
          <p:nvPr/>
        </p:nvSpPr>
        <p:spPr>
          <a:xfrm>
            <a:off x="711200" y="3878264"/>
            <a:ext cx="10830559" cy="1728787"/>
          </a:xfrm>
          <a:prstGeom prst="rect">
            <a:avLst/>
          </a:prstGeom>
          <a:gradFill rotWithShape="0">
            <a:gsLst>
              <a:gs pos="0">
                <a:srgbClr val="CCFFFF"/>
              </a:gs>
              <a:gs pos="100000">
                <a:srgbClr val="FFFFFF"/>
              </a:gs>
            </a:gsLst>
            <a:path path="rect">
              <a:fillToRect l="100000" b="100000"/>
            </a:path>
            <a:tileRect/>
          </a:gradFill>
          <a:ln w="9525" cap="flat" cmpd="sng">
            <a:solidFill>
              <a:srgbClr val="008080"/>
            </a:solidFill>
            <a:prstDash val="solid"/>
            <a:miter/>
            <a:headEnd type="none" w="med" len="med"/>
            <a:tailEnd type="none" w="med" len="med"/>
          </a:ln>
        </p:spPr>
        <p:txBody>
          <a:bodyPr wrap="square">
            <a:spAutoFit/>
          </a:bodyPr>
          <a:lstStyle/>
          <a:p>
            <a:pPr>
              <a:lnSpc>
                <a:spcPct val="120000"/>
              </a:lnSpc>
              <a:spcBef>
                <a:spcPct val="50000"/>
              </a:spcBef>
              <a:buClr>
                <a:schemeClr val="accent2"/>
              </a:buClr>
              <a:buFont typeface="Wingdings" panose="05000000000000000000" pitchFamily="2" charset="2"/>
              <a:buBlip>
                <a:blip r:embed="rId2"/>
              </a:buBlip>
            </a:pPr>
            <a:r>
              <a:rPr lang="en-US" altLang="zh-CN" sz="2600" dirty="0">
                <a:latin typeface="Times New Roman" panose="02020603050405020304" pitchFamily="18" charset="0"/>
              </a:rPr>
              <a:t> </a:t>
            </a:r>
            <a:r>
              <a:rPr lang="zh-CN" altLang="en-US" sz="2600" b="1" dirty="0">
                <a:latin typeface="Times New Roman" panose="02020603050405020304" pitchFamily="18" charset="0"/>
              </a:rPr>
              <a:t>命题逻辑</a:t>
            </a:r>
            <a:r>
              <a:rPr lang="zh-CN" altLang="en-US" sz="2600" dirty="0">
                <a:latin typeface="Times New Roman" panose="02020603050405020304" pitchFamily="18" charset="0"/>
              </a:rPr>
              <a:t>：研究命题及命题之间关系的符号逻辑系统。</a:t>
            </a:r>
          </a:p>
          <a:p>
            <a:pPr>
              <a:lnSpc>
                <a:spcPct val="120000"/>
              </a:lnSpc>
              <a:spcBef>
                <a:spcPct val="50000"/>
              </a:spcBef>
              <a:buClr>
                <a:schemeClr val="accent2"/>
              </a:buClr>
              <a:buFont typeface="Wingdings" panose="05000000000000000000" pitchFamily="2" charset="2"/>
              <a:buBlip>
                <a:blip r:embed="rId2"/>
              </a:buBlip>
            </a:pPr>
            <a:r>
              <a:rPr lang="zh-CN" altLang="en-US" sz="2600" dirty="0">
                <a:latin typeface="Times New Roman" panose="02020603050405020304" pitchFamily="18" charset="0"/>
              </a:rPr>
              <a:t> </a:t>
            </a:r>
            <a:r>
              <a:rPr lang="zh-CN" altLang="en-US" sz="2600" b="1" dirty="0">
                <a:latin typeface="Times New Roman" panose="02020603050405020304" pitchFamily="18" charset="0"/>
              </a:rPr>
              <a:t>命题逻辑表示法</a:t>
            </a:r>
            <a:r>
              <a:rPr lang="zh-CN" altLang="en-US" sz="2600" dirty="0">
                <a:latin typeface="Times New Roman" panose="02020603050405020304" pitchFamily="18" charset="0"/>
              </a:rPr>
              <a:t>：无法把它所描述的事物的结构及逻辑特征反映出来，也不能把不同事物间的共同特征表述出来。</a:t>
            </a:r>
          </a:p>
        </p:txBody>
      </p:sp>
      <p:sp>
        <p:nvSpPr>
          <p:cNvPr id="20497" name="AutoShape 17"/>
          <p:cNvSpPr/>
          <p:nvPr/>
        </p:nvSpPr>
        <p:spPr>
          <a:xfrm>
            <a:off x="4418014" y="952500"/>
            <a:ext cx="1881187" cy="508000"/>
          </a:xfrm>
          <a:prstGeom prst="accentBorderCallout1">
            <a:avLst>
              <a:gd name="adj1" fmla="val 22500"/>
              <a:gd name="adj2" fmla="val -4051"/>
              <a:gd name="adj3" fmla="val 160625"/>
              <a:gd name="adj4" fmla="val -64218"/>
            </a:avLst>
          </a:prstGeom>
          <a:solidFill>
            <a:srgbClr val="FFFFFF"/>
          </a:solidFill>
          <a:ln w="25400" cap="flat" cmpd="sng">
            <a:solidFill>
              <a:srgbClr val="0000FF"/>
            </a:solidFill>
            <a:prstDash val="solid"/>
            <a:miter/>
            <a:headEnd type="none" w="med" len="med"/>
            <a:tailEnd type="none" w="med" len="med"/>
          </a:ln>
        </p:spPr>
        <p:txBody>
          <a:bodyPr/>
          <a:lstStyle/>
          <a:p>
            <a:r>
              <a:rPr lang="zh-CN" altLang="en-US" sz="2600" b="1" dirty="0"/>
              <a:t>例如：</a:t>
            </a:r>
            <a:r>
              <a:rPr lang="en-US" altLang="zh-CN" sz="2600" b="1" dirty="0">
                <a:latin typeface="Times New Roman" panose="02020603050405020304" pitchFamily="18" charset="0"/>
              </a:rPr>
              <a:t>3&lt;5</a:t>
            </a:r>
            <a:r>
              <a:rPr lang="en-US" altLang="zh-CN" sz="2600" b="1" dirty="0"/>
              <a:t>   </a:t>
            </a:r>
          </a:p>
        </p:txBody>
      </p:sp>
      <p:sp>
        <p:nvSpPr>
          <p:cNvPr id="20498" name="AutoShape 18"/>
          <p:cNvSpPr/>
          <p:nvPr/>
        </p:nvSpPr>
        <p:spPr>
          <a:xfrm>
            <a:off x="4438651" y="2790826"/>
            <a:ext cx="3692525" cy="581025"/>
          </a:xfrm>
          <a:prstGeom prst="accentBorderCallout1">
            <a:avLst>
              <a:gd name="adj1" fmla="val 19671"/>
              <a:gd name="adj2" fmla="val -2065"/>
              <a:gd name="adj3" fmla="val -21310"/>
              <a:gd name="adj4" fmla="val -34394"/>
            </a:avLst>
          </a:prstGeom>
          <a:solidFill>
            <a:srgbClr val="FFFFFF"/>
          </a:solidFill>
          <a:ln w="25400" cap="flat" cmpd="sng">
            <a:solidFill>
              <a:srgbClr val="0000FF"/>
            </a:solidFill>
            <a:prstDash val="solid"/>
            <a:miter/>
            <a:headEnd type="none" w="med" len="med"/>
            <a:tailEnd type="none" w="med" len="med"/>
          </a:ln>
        </p:spPr>
        <p:txBody>
          <a:bodyPr/>
          <a:lstStyle/>
          <a:p>
            <a:r>
              <a:rPr lang="zh-CN" altLang="en-US" sz="2600" b="1" dirty="0"/>
              <a:t>例如：太阳从西边升起</a:t>
            </a:r>
          </a:p>
          <a:p>
            <a:r>
              <a:rPr lang="zh-CN" altLang="en-US" sz="2600" b="1" dirty="0"/>
              <a:t>       </a:t>
            </a:r>
          </a:p>
        </p:txBody>
      </p:sp>
      <p:sp>
        <p:nvSpPr>
          <p:cNvPr id="20499" name="AutoShape 19"/>
          <p:cNvSpPr/>
          <p:nvPr/>
        </p:nvSpPr>
        <p:spPr>
          <a:xfrm>
            <a:off x="4433889" y="3382964"/>
            <a:ext cx="2268537" cy="555625"/>
          </a:xfrm>
          <a:prstGeom prst="accentBorderCallout1">
            <a:avLst>
              <a:gd name="adj1" fmla="val 20569"/>
              <a:gd name="adj2" fmla="val -3361"/>
              <a:gd name="adj3" fmla="val -12856"/>
              <a:gd name="adj4" fmla="val -53046"/>
            </a:avLst>
          </a:prstGeom>
          <a:solidFill>
            <a:srgbClr val="FFFFFF"/>
          </a:solidFill>
          <a:ln w="25400" cap="flat" cmpd="sng">
            <a:solidFill>
              <a:srgbClr val="0000FF"/>
            </a:solidFill>
            <a:prstDash val="solid"/>
            <a:miter/>
            <a:headEnd type="none" w="med" len="med"/>
            <a:tailEnd type="none" w="med" len="med"/>
          </a:ln>
        </p:spPr>
        <p:txBody>
          <a:bodyPr/>
          <a:lstStyle/>
          <a:p>
            <a:r>
              <a:rPr lang="zh-CN" altLang="en-US" sz="2600" b="1" dirty="0"/>
              <a:t>例</a:t>
            </a:r>
            <a:r>
              <a:rPr lang="en-US" altLang="zh-CN" sz="2600" b="1" dirty="0"/>
              <a:t>: 1</a:t>
            </a:r>
            <a:r>
              <a:rPr lang="zh-CN" altLang="en-US" sz="2600" b="1" dirty="0"/>
              <a:t>＋</a:t>
            </a:r>
            <a:r>
              <a:rPr lang="en-US" altLang="zh-CN" sz="2600" b="1" dirty="0"/>
              <a:t>1</a:t>
            </a:r>
            <a:r>
              <a:rPr lang="zh-CN" altLang="en-US" sz="2600" b="1" dirty="0"/>
              <a:t>＝</a:t>
            </a:r>
            <a:r>
              <a:rPr lang="en-US" altLang="zh-CN" sz="2600" b="1" dirty="0"/>
              <a:t>10</a:t>
            </a:r>
          </a:p>
        </p:txBody>
      </p:sp>
      <p:sp>
        <p:nvSpPr>
          <p:cNvPr id="20500" name="AutoShape 20"/>
          <p:cNvSpPr/>
          <p:nvPr/>
        </p:nvSpPr>
        <p:spPr>
          <a:xfrm>
            <a:off x="1808164" y="5715000"/>
            <a:ext cx="3597275" cy="539750"/>
          </a:xfrm>
          <a:prstGeom prst="accentBorderCallout1">
            <a:avLst>
              <a:gd name="adj1" fmla="val 21176"/>
              <a:gd name="adj2" fmla="val 102120"/>
              <a:gd name="adj3" fmla="val -130588"/>
              <a:gd name="adj4" fmla="val 184069"/>
            </a:avLst>
          </a:prstGeom>
          <a:solidFill>
            <a:srgbClr val="FFFFFF"/>
          </a:solidFill>
          <a:ln w="25400" cap="flat" cmpd="sng">
            <a:solidFill>
              <a:schemeClr val="accent2"/>
            </a:solidFill>
            <a:prstDash val="solid"/>
            <a:miter/>
            <a:headEnd type="none" w="med" len="med"/>
            <a:tailEnd type="none" w="med" len="med"/>
          </a:ln>
        </p:spPr>
        <p:txBody>
          <a:bodyPr/>
          <a:lstStyle/>
          <a:p>
            <a:r>
              <a:rPr lang="en-US" altLang="zh-CN" sz="2600" b="1" i="1" dirty="0">
                <a:latin typeface="Times New Roman" panose="02020603050405020304" pitchFamily="18" charset="0"/>
              </a:rPr>
              <a:t>P</a:t>
            </a:r>
            <a:r>
              <a:rPr lang="zh-CN" altLang="en-US" sz="2600" b="1" dirty="0"/>
              <a:t>：老李是小李的父亲</a:t>
            </a:r>
          </a:p>
        </p:txBody>
      </p:sp>
      <p:sp>
        <p:nvSpPr>
          <p:cNvPr id="20501" name="AutoShape 21"/>
          <p:cNvSpPr/>
          <p:nvPr/>
        </p:nvSpPr>
        <p:spPr>
          <a:xfrm>
            <a:off x="4286251" y="3394075"/>
            <a:ext cx="5135563" cy="560388"/>
          </a:xfrm>
          <a:prstGeom prst="accentBorderCallout1">
            <a:avLst>
              <a:gd name="adj1" fmla="val 20398"/>
              <a:gd name="adj2" fmla="val -1481"/>
              <a:gd name="adj3" fmla="val 118699"/>
              <a:gd name="adj4" fmla="val -27417"/>
            </a:avLst>
          </a:prstGeom>
          <a:solidFill>
            <a:srgbClr val="FFFFFF"/>
          </a:solidFill>
          <a:ln w="25400" cap="flat" cmpd="sng">
            <a:solidFill>
              <a:schemeClr val="accent2"/>
            </a:solidFill>
            <a:prstDash val="solid"/>
            <a:miter/>
            <a:headEnd type="none" w="med" len="med"/>
            <a:tailEnd type="none" w="med" len="med"/>
          </a:ln>
        </p:spPr>
        <p:txBody>
          <a:bodyPr/>
          <a:lstStyle/>
          <a:p>
            <a:r>
              <a:rPr lang="en-US" altLang="zh-CN" sz="2600" b="1" i="1" dirty="0">
                <a:latin typeface="Times New Roman" panose="02020603050405020304" pitchFamily="18" charset="0"/>
              </a:rPr>
              <a:t>P</a:t>
            </a:r>
            <a:r>
              <a:rPr lang="zh-CN" altLang="en-US" sz="2600" b="1" dirty="0"/>
              <a:t>：北京是中华人民共和国的首都</a:t>
            </a:r>
          </a:p>
        </p:txBody>
      </p:sp>
      <p:sp>
        <p:nvSpPr>
          <p:cNvPr id="20502" name="AutoShape 22"/>
          <p:cNvSpPr/>
          <p:nvPr/>
        </p:nvSpPr>
        <p:spPr>
          <a:xfrm>
            <a:off x="6786563" y="5651501"/>
            <a:ext cx="2857500" cy="881063"/>
          </a:xfrm>
          <a:prstGeom prst="accentBorderCallout1">
            <a:avLst>
              <a:gd name="adj1" fmla="val 12972"/>
              <a:gd name="adj2" fmla="val -2667"/>
              <a:gd name="adj3" fmla="val -15676"/>
              <a:gd name="adj4" fmla="val -42222"/>
            </a:avLst>
          </a:prstGeom>
          <a:solidFill>
            <a:srgbClr val="FFFFFF"/>
          </a:solidFill>
          <a:ln w="25400" cap="flat" cmpd="sng">
            <a:solidFill>
              <a:schemeClr val="accent2"/>
            </a:solidFill>
            <a:prstDash val="solid"/>
            <a:miter/>
            <a:headEnd type="none" w="med" len="med"/>
            <a:tailEnd type="none" w="med" len="med"/>
          </a:ln>
        </p:spPr>
        <p:txBody>
          <a:bodyPr/>
          <a:lstStyle/>
          <a:p>
            <a:r>
              <a:rPr lang="en-US" altLang="zh-CN" sz="2600" b="1" i="1" dirty="0">
                <a:latin typeface="Times New Roman" panose="02020603050405020304" pitchFamily="18" charset="0"/>
              </a:rPr>
              <a:t>P</a:t>
            </a:r>
            <a:r>
              <a:rPr lang="zh-CN" altLang="en-US" sz="2600" b="1" dirty="0"/>
              <a:t>：李白是诗人</a:t>
            </a:r>
          </a:p>
          <a:p>
            <a:r>
              <a:rPr lang="en-US" altLang="zh-CN" sz="2600" b="1" i="1" dirty="0">
                <a:latin typeface="Times New Roman" panose="02020603050405020304" pitchFamily="18" charset="0"/>
              </a:rPr>
              <a:t>Q</a:t>
            </a:r>
            <a:r>
              <a:rPr lang="zh-CN" altLang="en-US" sz="2600" b="1" dirty="0"/>
              <a:t>：杜甫也是诗人</a:t>
            </a:r>
          </a:p>
        </p:txBody>
      </p:sp>
    </p:spTree>
    <p:extLst>
      <p:ext uri="{BB962C8B-B14F-4D97-AF65-F5344CB8AC3E}">
        <p14:creationId xmlns:p14="http://schemas.microsoft.com/office/powerpoint/2010/main" val="2482218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0497"/>
                                        </p:tgtEl>
                                        <p:attrNameLst>
                                          <p:attrName>style.visibility</p:attrName>
                                        </p:attrNameLst>
                                      </p:cBhvr>
                                      <p:to>
                                        <p:strVal val="visible"/>
                                      </p:to>
                                    </p:set>
                                  </p:childTnLst>
                                  <p:subTnLst>
                                    <p:set>
                                      <p:cBhvr override="childStyle">
                                        <p:cTn dur="1" fill="hold" display="0" masterRel="nextClick" afterEffect="1"/>
                                        <p:tgtEl>
                                          <p:spTgt spid="20497"/>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4" presetClass="entr" presetSubtype="16" fill="hold" grpId="0" nodeType="clickEffect">
                                  <p:stCondLst>
                                    <p:cond delay="0"/>
                                  </p:stCondLst>
                                  <p:childTnLst>
                                    <p:set>
                                      <p:cBhvr>
                                        <p:cTn id="10" dur="1" fill="hold">
                                          <p:stCondLst>
                                            <p:cond delay="0"/>
                                          </p:stCondLst>
                                        </p:cTn>
                                        <p:tgtEl>
                                          <p:spTgt spid="20498"/>
                                        </p:tgtEl>
                                        <p:attrNameLst>
                                          <p:attrName>style.visibility</p:attrName>
                                        </p:attrNameLst>
                                      </p:cBhvr>
                                      <p:to>
                                        <p:strVal val="visible"/>
                                      </p:to>
                                    </p:set>
                                    <p:animEffect transition="in" filter="box(in)">
                                      <p:cBhvr>
                                        <p:cTn id="11" dur="500"/>
                                        <p:tgtEl>
                                          <p:spTgt spid="20498"/>
                                        </p:tgtEl>
                                      </p:cBhvr>
                                    </p:animEffect>
                                  </p:childTnLst>
                                  <p:subTnLst>
                                    <p:set>
                                      <p:cBhvr override="childStyle">
                                        <p:cTn dur="1" fill="hold" display="0" masterRel="nextClick" afterEffect="1"/>
                                        <p:tgtEl>
                                          <p:spTgt spid="20498"/>
                                        </p:tgtEl>
                                        <p:attrNameLst>
                                          <p:attrName>style.visibility</p:attrName>
                                        </p:attrNameLst>
                                      </p:cBhvr>
                                      <p:to>
                                        <p:strVal val="hidden"/>
                                      </p:to>
                                    </p:set>
                                  </p:subTnLst>
                                </p:cTn>
                              </p:par>
                            </p:childTnLst>
                          </p:cTn>
                        </p:par>
                      </p:childTnLst>
                    </p:cTn>
                  </p:par>
                  <p:par>
                    <p:cTn id="12" fill="hold">
                      <p:stCondLst>
                        <p:cond delay="indefinite"/>
                      </p:stCondLst>
                      <p:childTnLst>
                        <p:par>
                          <p:cTn id="13" fill="hold">
                            <p:stCondLst>
                              <p:cond delay="0"/>
                            </p:stCondLst>
                            <p:childTnLst>
                              <p:par>
                                <p:cTn id="14" presetID="4" presetClass="entr" presetSubtype="16" fill="hold" grpId="0" nodeType="clickEffect">
                                  <p:stCondLst>
                                    <p:cond delay="0"/>
                                  </p:stCondLst>
                                  <p:childTnLst>
                                    <p:set>
                                      <p:cBhvr>
                                        <p:cTn id="15" dur="1" fill="hold">
                                          <p:stCondLst>
                                            <p:cond delay="0"/>
                                          </p:stCondLst>
                                        </p:cTn>
                                        <p:tgtEl>
                                          <p:spTgt spid="20499"/>
                                        </p:tgtEl>
                                        <p:attrNameLst>
                                          <p:attrName>style.visibility</p:attrName>
                                        </p:attrNameLst>
                                      </p:cBhvr>
                                      <p:to>
                                        <p:strVal val="visible"/>
                                      </p:to>
                                    </p:set>
                                    <p:animEffect transition="in" filter="box(in)">
                                      <p:cBhvr>
                                        <p:cTn id="16" dur="500"/>
                                        <p:tgtEl>
                                          <p:spTgt spid="20499"/>
                                        </p:tgtEl>
                                      </p:cBhvr>
                                    </p:animEffect>
                                  </p:childTnLst>
                                  <p:subTnLst>
                                    <p:set>
                                      <p:cBhvr override="childStyle">
                                        <p:cTn dur="1" fill="hold" display="0" masterRel="nextClick" afterEffect="1"/>
                                        <p:tgtEl>
                                          <p:spTgt spid="20499"/>
                                        </p:tgtEl>
                                        <p:attrNameLst>
                                          <p:attrName>style.visibility</p:attrName>
                                        </p:attrNameLst>
                                      </p:cBhvr>
                                      <p:to>
                                        <p:strVal val="hidden"/>
                                      </p:to>
                                    </p:set>
                                  </p:subTnLst>
                                </p:cTn>
                              </p:par>
                            </p:childTnLst>
                          </p:cTn>
                        </p:par>
                      </p:childTnLst>
                    </p:cTn>
                  </p:par>
                  <p:par>
                    <p:cTn id="17" fill="hold">
                      <p:stCondLst>
                        <p:cond delay="indefinite"/>
                      </p:stCondLst>
                      <p:childTnLst>
                        <p:par>
                          <p:cTn id="18" fill="hold">
                            <p:stCondLst>
                              <p:cond delay="0"/>
                            </p:stCondLst>
                            <p:childTnLst>
                              <p:par>
                                <p:cTn id="19" presetID="2" presetClass="entr" presetSubtype="8" fill="hold" grpId="0" nodeType="clickEffect">
                                  <p:stCondLst>
                                    <p:cond delay="0"/>
                                  </p:stCondLst>
                                  <p:childTnLst>
                                    <p:set>
                                      <p:cBhvr>
                                        <p:cTn id="20" dur="1" fill="hold">
                                          <p:stCondLst>
                                            <p:cond delay="0"/>
                                          </p:stCondLst>
                                        </p:cTn>
                                        <p:tgtEl>
                                          <p:spTgt spid="20494"/>
                                        </p:tgtEl>
                                        <p:attrNameLst>
                                          <p:attrName>style.visibility</p:attrName>
                                        </p:attrNameLst>
                                      </p:cBhvr>
                                      <p:to>
                                        <p:strVal val="visible"/>
                                      </p:to>
                                    </p:set>
                                    <p:anim calcmode="lin" valueType="num">
                                      <p:cBhvr additive="base">
                                        <p:cTn id="21" dur="500" fill="hold"/>
                                        <p:tgtEl>
                                          <p:spTgt spid="20494"/>
                                        </p:tgtEl>
                                        <p:attrNameLst>
                                          <p:attrName>ppt_x</p:attrName>
                                        </p:attrNameLst>
                                      </p:cBhvr>
                                      <p:tavLst>
                                        <p:tav tm="0">
                                          <p:val>
                                            <p:strVal val="0-#ppt_w/2"/>
                                          </p:val>
                                        </p:tav>
                                        <p:tav tm="100000">
                                          <p:val>
                                            <p:strVal val="#ppt_x"/>
                                          </p:val>
                                        </p:tav>
                                      </p:tavLst>
                                    </p:anim>
                                    <p:anim calcmode="lin" valueType="num">
                                      <p:cBhvr additive="base">
                                        <p:cTn id="22" dur="500" fill="hold"/>
                                        <p:tgtEl>
                                          <p:spTgt spid="20494"/>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20501"/>
                                        </p:tgtEl>
                                        <p:attrNameLst>
                                          <p:attrName>style.visibility</p:attrName>
                                        </p:attrNameLst>
                                      </p:cBhvr>
                                      <p:to>
                                        <p:strVal val="visible"/>
                                      </p:to>
                                    </p:set>
                                    <p:animEffect transition="in" filter="box(in)">
                                      <p:cBhvr>
                                        <p:cTn id="27" dur="500"/>
                                        <p:tgtEl>
                                          <p:spTgt spid="20501"/>
                                        </p:tgtEl>
                                      </p:cBhvr>
                                    </p:animEffect>
                                  </p:childTnLst>
                                  <p:subTnLst>
                                    <p:set>
                                      <p:cBhvr override="childStyle">
                                        <p:cTn dur="1" fill="hold" display="0" masterRel="nextClick" afterEffect="1"/>
                                        <p:tgtEl>
                                          <p:spTgt spid="20501"/>
                                        </p:tgtEl>
                                        <p:attrNameLst>
                                          <p:attrName>style.visibility</p:attrName>
                                        </p:attrNameLst>
                                      </p:cBhvr>
                                      <p:to>
                                        <p:strVal val="hidden"/>
                                      </p:to>
                                    </p:set>
                                  </p:subTnLst>
                                </p:cTn>
                              </p:par>
                            </p:childTnLst>
                          </p:cTn>
                        </p:par>
                      </p:childTnLst>
                    </p:cTn>
                  </p:par>
                  <p:par>
                    <p:cTn id="28" fill="hold">
                      <p:stCondLst>
                        <p:cond delay="indefinite"/>
                      </p:stCondLst>
                      <p:childTnLst>
                        <p:par>
                          <p:cTn id="29" fill="hold">
                            <p:stCondLst>
                              <p:cond delay="0"/>
                            </p:stCondLst>
                            <p:childTnLst>
                              <p:par>
                                <p:cTn id="30" presetID="4" presetClass="entr" presetSubtype="16" fill="hold" grpId="0" nodeType="clickEffect">
                                  <p:stCondLst>
                                    <p:cond delay="0"/>
                                  </p:stCondLst>
                                  <p:childTnLst>
                                    <p:set>
                                      <p:cBhvr>
                                        <p:cTn id="31" dur="1" fill="hold">
                                          <p:stCondLst>
                                            <p:cond delay="0"/>
                                          </p:stCondLst>
                                        </p:cTn>
                                        <p:tgtEl>
                                          <p:spTgt spid="20500"/>
                                        </p:tgtEl>
                                        <p:attrNameLst>
                                          <p:attrName>style.visibility</p:attrName>
                                        </p:attrNameLst>
                                      </p:cBhvr>
                                      <p:to>
                                        <p:strVal val="visible"/>
                                      </p:to>
                                    </p:set>
                                    <p:animEffect transition="in" filter="box(in)">
                                      <p:cBhvr>
                                        <p:cTn id="32" dur="500"/>
                                        <p:tgtEl>
                                          <p:spTgt spid="20500"/>
                                        </p:tgtEl>
                                      </p:cBhvr>
                                    </p:animEffect>
                                  </p:childTnLst>
                                  <p:subTnLst>
                                    <p:set>
                                      <p:cBhvr override="childStyle">
                                        <p:cTn dur="1" fill="hold" display="0" masterRel="nextClick" afterEffect="1"/>
                                        <p:tgtEl>
                                          <p:spTgt spid="20500"/>
                                        </p:tgtEl>
                                        <p:attrNameLst>
                                          <p:attrName>style.visibility</p:attrName>
                                        </p:attrNameLst>
                                      </p:cBhvr>
                                      <p:to>
                                        <p:strVal val="hidden"/>
                                      </p:to>
                                    </p:set>
                                  </p:subTnLst>
                                </p:cTn>
                              </p:par>
                            </p:childTnLst>
                          </p:cTn>
                        </p:par>
                      </p:childTnLst>
                    </p:cTn>
                  </p:par>
                  <p:par>
                    <p:cTn id="33" fill="hold">
                      <p:stCondLst>
                        <p:cond delay="indefinite"/>
                      </p:stCondLst>
                      <p:childTnLst>
                        <p:par>
                          <p:cTn id="34" fill="hold">
                            <p:stCondLst>
                              <p:cond delay="0"/>
                            </p:stCondLst>
                            <p:childTnLst>
                              <p:par>
                                <p:cTn id="35" presetID="4" presetClass="entr" presetSubtype="16" fill="hold" grpId="0" nodeType="clickEffect">
                                  <p:stCondLst>
                                    <p:cond delay="0"/>
                                  </p:stCondLst>
                                  <p:childTnLst>
                                    <p:set>
                                      <p:cBhvr>
                                        <p:cTn id="36" dur="1" fill="hold">
                                          <p:stCondLst>
                                            <p:cond delay="0"/>
                                          </p:stCondLst>
                                        </p:cTn>
                                        <p:tgtEl>
                                          <p:spTgt spid="20502"/>
                                        </p:tgtEl>
                                        <p:attrNameLst>
                                          <p:attrName>style.visibility</p:attrName>
                                        </p:attrNameLst>
                                      </p:cBhvr>
                                      <p:to>
                                        <p:strVal val="visible"/>
                                      </p:to>
                                    </p:set>
                                    <p:animEffect transition="in" filter="box(in)">
                                      <p:cBhvr>
                                        <p:cTn id="37" dur="500"/>
                                        <p:tgtEl>
                                          <p:spTgt spid="20502"/>
                                        </p:tgtEl>
                                      </p:cBhvr>
                                    </p:animEffect>
                                  </p:childTnLst>
                                  <p:subTnLst>
                                    <p:set>
                                      <p:cBhvr override="childStyle">
                                        <p:cTn dur="1" fill="hold" display="0" masterRel="nextClick" afterEffect="1"/>
                                        <p:tgtEl>
                                          <p:spTgt spid="20502"/>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94" grpId="0" animBg="1"/>
      <p:bldP spid="20497" grpId="0" animBg="1"/>
      <p:bldP spid="20498" grpId="0" animBg="1"/>
      <p:bldP spid="20499" grpId="0" animBg="1"/>
      <p:bldP spid="20500" grpId="0" animBg="1"/>
      <p:bldP spid="20501" grpId="0" animBg="1"/>
      <p:bldP spid="20502"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Rectangle 3"/>
          <p:cNvSpPr>
            <a:spLocks noGrp="1" noChangeArrowheads="1"/>
          </p:cNvSpPr>
          <p:nvPr>
            <p:ph idx="1"/>
          </p:nvPr>
        </p:nvSpPr>
        <p:spPr>
          <a:xfrm>
            <a:off x="1097280" y="2017713"/>
            <a:ext cx="10115203" cy="2347391"/>
          </a:xfrm>
        </p:spPr>
        <p:txBody>
          <a:bodyPr>
            <a:normAutofit/>
          </a:bodyPr>
          <a:lstStyle/>
          <a:p>
            <a:pPr eaLnBrk="1" hangingPunct="1">
              <a:lnSpc>
                <a:spcPct val="150000"/>
              </a:lnSpc>
            </a:pPr>
            <a:r>
              <a:rPr lang="en-US" altLang="zh-CN" dirty="0" smtClean="0">
                <a:solidFill>
                  <a:srgbClr val="000000"/>
                </a:solidFill>
              </a:rPr>
              <a:t>    </a:t>
            </a:r>
            <a:r>
              <a:rPr lang="zh-CN" altLang="en-US" sz="2400" dirty="0" smtClean="0">
                <a:solidFill>
                  <a:srgbClr val="000000"/>
                </a:solidFill>
              </a:rPr>
              <a:t>通过变换消去存在量词所得到的公式称为</a:t>
            </a:r>
            <a:r>
              <a:rPr lang="en-US" altLang="zh-CN" sz="2400" dirty="0" err="1" smtClean="0">
                <a:solidFill>
                  <a:srgbClr val="000000"/>
                </a:solidFill>
              </a:rPr>
              <a:t>Skolem</a:t>
            </a:r>
            <a:r>
              <a:rPr lang="zh-CN" altLang="en-US" sz="2400" dirty="0" smtClean="0">
                <a:solidFill>
                  <a:srgbClr val="000000"/>
                </a:solidFill>
              </a:rPr>
              <a:t>标准型，而要拿来代替存在量词的的变量的函数称</a:t>
            </a:r>
            <a:r>
              <a:rPr lang="en-US" altLang="zh-CN" sz="2400" dirty="0" err="1" smtClean="0">
                <a:solidFill>
                  <a:srgbClr val="000000"/>
                </a:solidFill>
              </a:rPr>
              <a:t>Skolem</a:t>
            </a:r>
            <a:r>
              <a:rPr lang="zh-CN" altLang="en-US" sz="2400" dirty="0" smtClean="0">
                <a:solidFill>
                  <a:srgbClr val="000000"/>
                </a:solidFill>
              </a:rPr>
              <a:t>函数。无参</a:t>
            </a:r>
            <a:r>
              <a:rPr lang="en-US" altLang="zh-CN" sz="2400" dirty="0" err="1" smtClean="0">
                <a:solidFill>
                  <a:srgbClr val="000000"/>
                </a:solidFill>
              </a:rPr>
              <a:t>Skolem</a:t>
            </a:r>
            <a:r>
              <a:rPr lang="zh-CN" altLang="en-US" sz="2400" dirty="0" smtClean="0">
                <a:solidFill>
                  <a:srgbClr val="000000"/>
                </a:solidFill>
              </a:rPr>
              <a:t>函数有时称</a:t>
            </a:r>
            <a:r>
              <a:rPr lang="en-US" altLang="zh-CN" sz="2400" dirty="0" err="1" smtClean="0">
                <a:solidFill>
                  <a:srgbClr val="000000"/>
                </a:solidFill>
              </a:rPr>
              <a:t>Skolem</a:t>
            </a:r>
            <a:r>
              <a:rPr lang="zh-CN" altLang="en-US" sz="2400" dirty="0" smtClean="0">
                <a:solidFill>
                  <a:srgbClr val="000000"/>
                </a:solidFill>
              </a:rPr>
              <a:t>常量。</a:t>
            </a:r>
            <a:br>
              <a:rPr lang="zh-CN" altLang="en-US" sz="2400" dirty="0" smtClean="0">
                <a:solidFill>
                  <a:srgbClr val="000000"/>
                </a:solidFill>
              </a:rPr>
            </a:br>
            <a:r>
              <a:rPr lang="zh-CN" altLang="en-US" sz="2400" dirty="0" smtClean="0">
                <a:solidFill>
                  <a:srgbClr val="000000"/>
                </a:solidFill>
              </a:rPr>
              <a:t>    从一阶逻辑的公式变换到</a:t>
            </a:r>
            <a:r>
              <a:rPr lang="en-US" altLang="zh-CN" sz="2400" dirty="0" err="1" smtClean="0">
                <a:solidFill>
                  <a:srgbClr val="000000"/>
                </a:solidFill>
              </a:rPr>
              <a:t>Skolem</a:t>
            </a:r>
            <a:r>
              <a:rPr lang="zh-CN" altLang="en-US" sz="2400" dirty="0" smtClean="0">
                <a:solidFill>
                  <a:srgbClr val="000000"/>
                </a:solidFill>
              </a:rPr>
              <a:t>标准型不是等值变换，因为</a:t>
            </a:r>
            <a:r>
              <a:rPr lang="en-US" altLang="zh-CN" sz="2400" dirty="0" err="1" smtClean="0">
                <a:solidFill>
                  <a:srgbClr val="000000"/>
                </a:solidFill>
              </a:rPr>
              <a:t>Skolem</a:t>
            </a:r>
            <a:r>
              <a:rPr lang="zh-CN" altLang="en-US" sz="2400" dirty="0" smtClean="0">
                <a:solidFill>
                  <a:srgbClr val="000000"/>
                </a:solidFill>
              </a:rPr>
              <a:t>标准型与原公式不等值。但它们保持永假性。</a:t>
            </a:r>
            <a:endParaRPr lang="zh-CN" altLang="en-US" sz="2400" dirty="0" smtClean="0"/>
          </a:p>
          <a:p>
            <a:pPr eaLnBrk="1" hangingPunct="1">
              <a:lnSpc>
                <a:spcPct val="150000"/>
              </a:lnSpc>
            </a:pPr>
            <a:endParaRPr lang="zh-CN" altLang="en-US" sz="2400" dirty="0" smtClean="0"/>
          </a:p>
          <a:p>
            <a:pPr eaLnBrk="1" hangingPunct="1">
              <a:buFont typeface="Wingdings" panose="05000000000000000000" pitchFamily="2" charset="2"/>
              <a:buNone/>
            </a:pPr>
            <a:endParaRPr lang="en-US" altLang="zh-CN" dirty="0" smtClean="0"/>
          </a:p>
        </p:txBody>
      </p:sp>
      <p:sp>
        <p:nvSpPr>
          <p:cNvPr id="4" name="日期占位符 3"/>
          <p:cNvSpPr>
            <a:spLocks noGrp="1"/>
          </p:cNvSpPr>
          <p:nvPr>
            <p:ph type="dt" sz="half" idx="10"/>
          </p:nvPr>
        </p:nvSpPr>
        <p:spPr/>
        <p:txBody>
          <a:bodyPr/>
          <a:lstStyle/>
          <a:p>
            <a:pPr>
              <a:defRPr/>
            </a:pPr>
            <a:fld id="{A8F486FA-D680-4228-BA67-E8C15A3DDB05}" type="datetime1">
              <a:rPr lang="zh-CN" altLang="en-US"/>
              <a:pPr>
                <a:defRPr/>
              </a:pPr>
              <a:t>2019/9/18</a:t>
            </a:fld>
            <a:endParaRPr lang="en-US" altLang="zh-CN"/>
          </a:p>
        </p:txBody>
      </p:sp>
      <p:sp>
        <p:nvSpPr>
          <p:cNvPr id="22531"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925E87B3-CDDC-4DA4-8003-17A09A731882}" type="slidenum">
              <a:rPr kumimoji="0" lang="en-US" altLang="zh-CN" sz="1400">
                <a:latin typeface="Tahoma" panose="020B0604030504040204" pitchFamily="34" charset="0"/>
                <a:ea typeface="宋体" panose="02010600030101010101" pitchFamily="2" charset="-122"/>
              </a:rPr>
              <a:pPr>
                <a:spcBef>
                  <a:spcPct val="0"/>
                </a:spcBef>
                <a:buClrTx/>
                <a:buSzTx/>
                <a:buFontTx/>
                <a:buNone/>
              </a:pPr>
              <a:t>40</a:t>
            </a:fld>
            <a:endParaRPr kumimoji="0" lang="en-US" altLang="zh-CN" sz="1400">
              <a:latin typeface="Tahoma" panose="020B060403050404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3"/>
          <p:cNvSpPr>
            <a:spLocks noGrp="1" noChangeArrowheads="1"/>
          </p:cNvSpPr>
          <p:nvPr>
            <p:ph idx="1"/>
          </p:nvPr>
        </p:nvSpPr>
        <p:spPr/>
        <p:txBody>
          <a:bodyPr/>
          <a:lstStyle/>
          <a:p>
            <a:pPr eaLnBrk="1" hangingPunct="1"/>
            <a:r>
              <a:rPr lang="zh-CN" altLang="en-US" sz="3200"/>
              <a:t>子句与子句集</a:t>
            </a:r>
          </a:p>
          <a:p>
            <a:pPr lvl="1" algn="just" eaLnBrk="1" hangingPunct="1"/>
            <a:r>
              <a:rPr lang="zh-CN" altLang="en-US" sz="2800">
                <a:latin typeface="华文新魏" panose="02010800040101010101" pitchFamily="2" charset="-122"/>
              </a:rPr>
              <a:t>文字：不含任何连接词的谓词公式。</a:t>
            </a:r>
          </a:p>
          <a:p>
            <a:pPr lvl="1" algn="just" eaLnBrk="1" hangingPunct="1"/>
            <a:r>
              <a:rPr lang="zh-CN" altLang="en-US" sz="2800">
                <a:latin typeface="华文新魏" panose="02010800040101010101" pitchFamily="2" charset="-122"/>
              </a:rPr>
              <a:t>子句：一些文字的析取（谓词的和）。</a:t>
            </a:r>
          </a:p>
          <a:p>
            <a:pPr lvl="1" eaLnBrk="1" hangingPunct="1"/>
            <a:r>
              <a:rPr lang="zh-CN" altLang="en-US" sz="2800">
                <a:latin typeface="华文新魏" panose="02010800040101010101" pitchFamily="2" charset="-122"/>
              </a:rPr>
              <a:t>子句集</a:t>
            </a:r>
            <a:r>
              <a:rPr lang="en-US" altLang="zh-CN" sz="2800">
                <a:latin typeface="新宋体" panose="02010609030101010101" pitchFamily="49" charset="-122"/>
                <a:ea typeface="新宋体" panose="02010609030101010101" pitchFamily="49" charset="-122"/>
              </a:rPr>
              <a:t>S</a:t>
            </a:r>
            <a:r>
              <a:rPr lang="zh-CN" altLang="en-US" sz="2800">
                <a:latin typeface="华文新魏" panose="02010800040101010101" pitchFamily="2" charset="-122"/>
              </a:rPr>
              <a:t>的求取：</a:t>
            </a:r>
          </a:p>
          <a:p>
            <a:pPr lvl="1" eaLnBrk="1" hangingPunct="1">
              <a:buFont typeface="Wingdings" panose="05000000000000000000" pitchFamily="2" charset="2"/>
              <a:buNone/>
            </a:pPr>
            <a:r>
              <a:rPr lang="zh-CN" altLang="en-US" sz="2800">
                <a:latin typeface="新宋体" panose="02010609030101010101" pitchFamily="49" charset="-122"/>
                <a:ea typeface="新宋体" panose="02010609030101010101" pitchFamily="49" charset="-122"/>
              </a:rPr>
              <a:t>  </a:t>
            </a:r>
            <a:r>
              <a:rPr lang="en-US" altLang="zh-CN" sz="2800">
                <a:latin typeface="新宋体" panose="02010609030101010101" pitchFamily="49" charset="-122"/>
                <a:ea typeface="新宋体" panose="02010609030101010101" pitchFamily="49" charset="-122"/>
              </a:rPr>
              <a:t>G</a:t>
            </a:r>
            <a:r>
              <a:rPr lang="en-US" altLang="zh-CN" sz="2800">
                <a:latin typeface="华文新魏" panose="02010800040101010101" pitchFamily="2" charset="-122"/>
              </a:rPr>
              <a:t> → SKOLEM</a:t>
            </a:r>
            <a:r>
              <a:rPr lang="zh-CN" altLang="en-US" sz="2800">
                <a:latin typeface="华文新魏" panose="02010800040101010101" pitchFamily="2" charset="-122"/>
              </a:rPr>
              <a:t>标准形 </a:t>
            </a:r>
          </a:p>
          <a:p>
            <a:pPr lvl="1" eaLnBrk="1" hangingPunct="1">
              <a:buFont typeface="Wingdings" panose="05000000000000000000" pitchFamily="2" charset="2"/>
              <a:buNone/>
            </a:pPr>
            <a:r>
              <a:rPr lang="zh-CN" altLang="en-US" sz="2800">
                <a:latin typeface="华文新魏" panose="02010800040101010101" pitchFamily="2" charset="-122"/>
              </a:rPr>
              <a:t>	    → 消去存在变量 </a:t>
            </a:r>
          </a:p>
          <a:p>
            <a:pPr lvl="1" eaLnBrk="1" hangingPunct="1">
              <a:buFont typeface="Wingdings" panose="05000000000000000000" pitchFamily="2" charset="2"/>
              <a:buNone/>
            </a:pPr>
            <a:r>
              <a:rPr lang="zh-CN" altLang="en-US" sz="2800">
                <a:latin typeface="华文新魏" panose="02010800040101010101" pitchFamily="2" charset="-122"/>
              </a:rPr>
              <a:t>		  → 以</a:t>
            </a:r>
            <a:r>
              <a:rPr lang="zh-CN" altLang="en-US" sz="2800"/>
              <a:t>“</a:t>
            </a:r>
            <a:r>
              <a:rPr lang="zh-CN" altLang="en-US" sz="2800">
                <a:latin typeface="新宋体" panose="02010609030101010101" pitchFamily="49" charset="-122"/>
                <a:ea typeface="新宋体" panose="02010609030101010101" pitchFamily="49" charset="-122"/>
              </a:rPr>
              <a:t>，</a:t>
            </a:r>
            <a:r>
              <a:rPr lang="zh-CN" altLang="en-US" sz="2800">
                <a:ea typeface="新宋体" panose="02010609030101010101" pitchFamily="49" charset="-122"/>
              </a:rPr>
              <a:t>”</a:t>
            </a:r>
            <a:r>
              <a:rPr lang="zh-CN" altLang="en-US" sz="2800">
                <a:latin typeface="华文新魏" panose="02010800040101010101" pitchFamily="2" charset="-122"/>
              </a:rPr>
              <a:t>取代</a:t>
            </a:r>
            <a:r>
              <a:rPr lang="zh-CN" altLang="en-US" sz="2800"/>
              <a:t>“</a:t>
            </a:r>
            <a:r>
              <a:rPr lang="en-US" altLang="zh-CN" sz="2800">
                <a:latin typeface="新宋体" panose="02010609030101010101" pitchFamily="49" charset="-122"/>
                <a:ea typeface="新宋体" panose="02010609030101010101" pitchFamily="49" charset="-122"/>
              </a:rPr>
              <a:t>Λ</a:t>
            </a:r>
            <a:r>
              <a:rPr lang="en-US" altLang="zh-CN" sz="2800"/>
              <a:t>”</a:t>
            </a:r>
            <a:r>
              <a:rPr lang="zh-CN" altLang="en-US" sz="2800">
                <a:latin typeface="华文新魏" panose="02010800040101010101" pitchFamily="2" charset="-122"/>
              </a:rPr>
              <a:t>，并表示为集合形式 。</a:t>
            </a:r>
          </a:p>
        </p:txBody>
      </p:sp>
      <p:sp>
        <p:nvSpPr>
          <p:cNvPr id="4" name="日期占位符 3"/>
          <p:cNvSpPr>
            <a:spLocks noGrp="1"/>
          </p:cNvSpPr>
          <p:nvPr>
            <p:ph type="dt" sz="half" idx="10"/>
          </p:nvPr>
        </p:nvSpPr>
        <p:spPr/>
        <p:txBody>
          <a:bodyPr/>
          <a:lstStyle/>
          <a:p>
            <a:pPr>
              <a:defRPr/>
            </a:pPr>
            <a:fld id="{1EECA608-1A0A-4A9C-91FA-481FC80A3A06}" type="datetime1">
              <a:rPr lang="zh-CN" altLang="en-US"/>
              <a:pPr>
                <a:defRPr/>
              </a:pPr>
              <a:t>2019/9/18</a:t>
            </a:fld>
            <a:endParaRPr lang="en-US" altLang="zh-CN"/>
          </a:p>
        </p:txBody>
      </p:sp>
      <p:sp>
        <p:nvSpPr>
          <p:cNvPr id="23555"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10E5E927-2DD4-42D8-B963-FE0A1AF75E89}" type="slidenum">
              <a:rPr kumimoji="0" lang="en-US" altLang="zh-CN" sz="1400">
                <a:latin typeface="Tahoma" panose="020B0604030504040204" pitchFamily="34" charset="0"/>
                <a:ea typeface="宋体" panose="02010600030101010101" pitchFamily="2" charset="-122"/>
              </a:rPr>
              <a:pPr>
                <a:spcBef>
                  <a:spcPct val="0"/>
                </a:spcBef>
                <a:buClrTx/>
                <a:buSzTx/>
                <a:buFontTx/>
                <a:buNone/>
              </a:pPr>
              <a:t>41</a:t>
            </a:fld>
            <a:endParaRPr kumimoji="0" lang="en-US" altLang="zh-CN" sz="1400">
              <a:latin typeface="Tahoma" panose="020B060403050404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3"/>
          <p:cNvSpPr>
            <a:spLocks noGrp="1" noChangeArrowheads="1"/>
          </p:cNvSpPr>
          <p:nvPr>
            <p:ph idx="1"/>
          </p:nvPr>
        </p:nvSpPr>
        <p:spPr>
          <a:xfrm>
            <a:off x="1097280" y="2017713"/>
            <a:ext cx="10327312" cy="4114800"/>
          </a:xfrm>
        </p:spPr>
        <p:txBody>
          <a:bodyPr/>
          <a:lstStyle/>
          <a:p>
            <a:pPr eaLnBrk="1" hangingPunct="1">
              <a:lnSpc>
                <a:spcPct val="90000"/>
              </a:lnSpc>
            </a:pPr>
            <a:r>
              <a:rPr lang="en-US" altLang="zh-CN" dirty="0" smtClean="0">
                <a:latin typeface="宋体" panose="02010600030101010101" pitchFamily="2" charset="-122"/>
                <a:ea typeface="宋体" panose="02010600030101010101" pitchFamily="2" charset="-122"/>
              </a:rPr>
              <a:t> </a:t>
            </a:r>
            <a:r>
              <a:rPr lang="en-US" altLang="zh-CN" sz="3200" dirty="0"/>
              <a:t>G</a:t>
            </a:r>
            <a:r>
              <a:rPr lang="zh-CN" altLang="en-US" sz="3200" dirty="0"/>
              <a:t>是不可满足的</a:t>
            </a:r>
            <a:r>
              <a:rPr lang="en-US" altLang="zh-CN" dirty="0" smtClean="0">
                <a:latin typeface="华文新魏" panose="02010800040101010101" pitchFamily="2" charset="-122"/>
              </a:rPr>
              <a:t>&lt;=&gt;</a:t>
            </a:r>
            <a:r>
              <a:rPr lang="en-US" altLang="zh-CN" sz="3200" dirty="0"/>
              <a:t> S</a:t>
            </a:r>
            <a:r>
              <a:rPr lang="zh-CN" altLang="en-US" sz="3200" dirty="0"/>
              <a:t>是不可满足的</a:t>
            </a:r>
          </a:p>
          <a:p>
            <a:pPr lvl="1" eaLnBrk="1" hangingPunct="1">
              <a:lnSpc>
                <a:spcPct val="90000"/>
              </a:lnSpc>
            </a:pPr>
            <a:r>
              <a:rPr lang="en-US" altLang="zh-CN" sz="2800" dirty="0"/>
              <a:t>G</a:t>
            </a:r>
            <a:r>
              <a:rPr lang="zh-CN" altLang="en-US" sz="2800" dirty="0">
                <a:latin typeface="华文新魏" panose="02010800040101010101" pitchFamily="2" charset="-122"/>
              </a:rPr>
              <a:t>与</a:t>
            </a:r>
            <a:r>
              <a:rPr lang="en-US" altLang="zh-CN" sz="2800" dirty="0"/>
              <a:t>S</a:t>
            </a:r>
            <a:r>
              <a:rPr lang="zh-CN" altLang="en-US" sz="2800" dirty="0">
                <a:latin typeface="华文新魏" panose="02010800040101010101" pitchFamily="2" charset="-122"/>
              </a:rPr>
              <a:t>不等价，但在不可满足的意义下是一致的。</a:t>
            </a:r>
            <a:r>
              <a:rPr lang="zh-CN" altLang="en-US" sz="2800" dirty="0"/>
              <a:t> </a:t>
            </a:r>
          </a:p>
          <a:p>
            <a:pPr lvl="1" eaLnBrk="1" hangingPunct="1">
              <a:lnSpc>
                <a:spcPct val="90000"/>
              </a:lnSpc>
            </a:pPr>
            <a:r>
              <a:rPr lang="zh-CN" altLang="en-US" sz="2800" u="sng" dirty="0"/>
              <a:t>定理：</a:t>
            </a:r>
          </a:p>
          <a:p>
            <a:pPr lvl="1" eaLnBrk="1" hangingPunct="1">
              <a:lnSpc>
                <a:spcPct val="90000"/>
              </a:lnSpc>
              <a:buFont typeface="Wingdings" panose="05000000000000000000" pitchFamily="2" charset="2"/>
              <a:buNone/>
            </a:pPr>
            <a:r>
              <a:rPr lang="zh-CN" altLang="en-US" sz="2800" dirty="0"/>
              <a:t>	若</a:t>
            </a:r>
            <a:r>
              <a:rPr lang="en-US" altLang="zh-CN" sz="2800" dirty="0"/>
              <a:t>G</a:t>
            </a:r>
            <a:r>
              <a:rPr lang="zh-CN" altLang="en-US" sz="2800" dirty="0"/>
              <a:t>是给定的公式，而</a:t>
            </a:r>
            <a:r>
              <a:rPr lang="en-US" altLang="zh-CN" sz="2800" dirty="0"/>
              <a:t>S</a:t>
            </a:r>
            <a:r>
              <a:rPr lang="zh-CN" altLang="en-US" sz="2800" dirty="0"/>
              <a:t>是相应的子句集，则</a:t>
            </a:r>
            <a:r>
              <a:rPr lang="en-US" altLang="zh-CN" sz="2800" dirty="0"/>
              <a:t>G</a:t>
            </a:r>
            <a:r>
              <a:rPr lang="zh-CN" altLang="en-US" sz="2800" dirty="0"/>
              <a:t>是不可满足的</a:t>
            </a:r>
            <a:r>
              <a:rPr lang="en-US" altLang="zh-CN" dirty="0" smtClean="0">
                <a:latin typeface="华文新魏" panose="02010800040101010101" pitchFamily="2" charset="-122"/>
              </a:rPr>
              <a:t>&lt;=&gt;</a:t>
            </a:r>
            <a:r>
              <a:rPr lang="en-US" altLang="zh-CN" sz="2800" dirty="0"/>
              <a:t> S</a:t>
            </a:r>
            <a:r>
              <a:rPr lang="zh-CN" altLang="en-US" sz="2800" dirty="0"/>
              <a:t>是不可满足的。</a:t>
            </a:r>
            <a:endParaRPr lang="zh-CN" altLang="en-US" sz="900" dirty="0"/>
          </a:p>
          <a:p>
            <a:pPr lvl="1" eaLnBrk="1" hangingPunct="1">
              <a:lnSpc>
                <a:spcPct val="90000"/>
              </a:lnSpc>
              <a:buFont typeface="Wingdings" panose="05000000000000000000" pitchFamily="2" charset="2"/>
              <a:buNone/>
            </a:pPr>
            <a:r>
              <a:rPr lang="zh-CN" altLang="en-US" sz="1000" dirty="0"/>
              <a:t> </a:t>
            </a:r>
          </a:p>
          <a:p>
            <a:pPr lvl="1" eaLnBrk="1" hangingPunct="1">
              <a:lnSpc>
                <a:spcPct val="90000"/>
              </a:lnSpc>
              <a:buFont typeface="Wingdings" panose="05000000000000000000" pitchFamily="2" charset="2"/>
              <a:buNone/>
            </a:pPr>
            <a:r>
              <a:rPr lang="zh-CN" altLang="en-US" sz="2800" u="sng" dirty="0">
                <a:latin typeface="华文新魏" panose="02010800040101010101" pitchFamily="2" charset="-122"/>
              </a:rPr>
              <a:t>注意</a:t>
            </a:r>
            <a:r>
              <a:rPr lang="zh-CN" altLang="en-US" sz="2800" dirty="0">
                <a:latin typeface="华文新魏" panose="02010800040101010101" pitchFamily="2" charset="-122"/>
              </a:rPr>
              <a:t>：</a:t>
            </a:r>
            <a:r>
              <a:rPr lang="en-US" altLang="zh-CN" sz="2800" dirty="0"/>
              <a:t>G</a:t>
            </a:r>
            <a:r>
              <a:rPr lang="zh-CN" altLang="en-US" sz="2800" dirty="0"/>
              <a:t>真不一定</a:t>
            </a:r>
            <a:r>
              <a:rPr lang="en-US" altLang="zh-CN" sz="2800" dirty="0"/>
              <a:t>S</a:t>
            </a:r>
            <a:r>
              <a:rPr lang="zh-CN" altLang="en-US" sz="2800" dirty="0"/>
              <a:t>真，而</a:t>
            </a:r>
            <a:r>
              <a:rPr lang="en-US" altLang="zh-CN" sz="2800" dirty="0"/>
              <a:t>S</a:t>
            </a:r>
            <a:r>
              <a:rPr lang="zh-CN" altLang="en-US" sz="2800" dirty="0"/>
              <a:t>真必有</a:t>
            </a:r>
            <a:r>
              <a:rPr lang="en-US" altLang="zh-CN" sz="2800" dirty="0"/>
              <a:t>G</a:t>
            </a:r>
            <a:r>
              <a:rPr lang="zh-CN" altLang="en-US" sz="2800" dirty="0"/>
              <a:t>真。</a:t>
            </a:r>
          </a:p>
          <a:p>
            <a:pPr lvl="1" eaLnBrk="1" hangingPunct="1">
              <a:lnSpc>
                <a:spcPct val="90000"/>
              </a:lnSpc>
              <a:buFont typeface="Wingdings" panose="05000000000000000000" pitchFamily="2" charset="2"/>
              <a:buNone/>
            </a:pPr>
            <a:r>
              <a:rPr lang="zh-CN" altLang="en-US" sz="2800" dirty="0"/>
              <a:t>		</a:t>
            </a:r>
            <a:r>
              <a:rPr lang="zh-CN" altLang="en-US" sz="2800" dirty="0" smtClean="0"/>
              <a:t>    即</a:t>
            </a:r>
            <a:r>
              <a:rPr lang="zh-CN" altLang="en-US" sz="2800" dirty="0"/>
              <a:t>： </a:t>
            </a:r>
            <a:r>
              <a:rPr lang="en-US" altLang="zh-CN" sz="2800" dirty="0"/>
              <a:t>S </a:t>
            </a:r>
            <a:r>
              <a:rPr lang="en-US" altLang="zh-CN" dirty="0" smtClean="0">
                <a:latin typeface="华文新魏" panose="02010800040101010101" pitchFamily="2" charset="-122"/>
              </a:rPr>
              <a:t>=&gt; </a:t>
            </a:r>
            <a:r>
              <a:rPr lang="en-US" altLang="zh-CN" sz="2800" dirty="0"/>
              <a:t>G</a:t>
            </a:r>
          </a:p>
        </p:txBody>
      </p:sp>
      <p:sp>
        <p:nvSpPr>
          <p:cNvPr id="5" name="日期占位符 3"/>
          <p:cNvSpPr>
            <a:spLocks noGrp="1"/>
          </p:cNvSpPr>
          <p:nvPr>
            <p:ph type="dt" sz="half" idx="10"/>
          </p:nvPr>
        </p:nvSpPr>
        <p:spPr/>
        <p:txBody>
          <a:bodyPr/>
          <a:lstStyle/>
          <a:p>
            <a:pPr>
              <a:defRPr/>
            </a:pPr>
            <a:fld id="{FFA19D5B-ED6F-40E9-BA7E-2F18EA6E0645}" type="datetime1">
              <a:rPr lang="zh-CN" altLang="en-US"/>
              <a:pPr>
                <a:defRPr/>
              </a:pPr>
              <a:t>2019/9/18</a:t>
            </a:fld>
            <a:endParaRPr lang="en-US" altLang="zh-CN"/>
          </a:p>
        </p:txBody>
      </p:sp>
      <p:sp>
        <p:nvSpPr>
          <p:cNvPr id="24579"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7F74AA8A-EF65-469F-A221-2E2A511D6865}" type="slidenum">
              <a:rPr kumimoji="0" lang="en-US" altLang="zh-CN" sz="1400">
                <a:latin typeface="Tahoma" panose="020B0604030504040204" pitchFamily="34" charset="0"/>
                <a:ea typeface="宋体" panose="02010600030101010101" pitchFamily="2" charset="-122"/>
              </a:rPr>
              <a:pPr>
                <a:spcBef>
                  <a:spcPct val="0"/>
                </a:spcBef>
                <a:buClrTx/>
                <a:buSzTx/>
                <a:buFontTx/>
                <a:buNone/>
              </a:pPr>
              <a:t>42</a:t>
            </a:fld>
            <a:endParaRPr kumimoji="0" lang="en-US" altLang="zh-CN" sz="1400">
              <a:latin typeface="Tahoma" panose="020B0604030504040204" pitchFamily="34" charset="0"/>
              <a:ea typeface="宋体" panose="02010600030101010101" pitchFamily="2" charset="-122"/>
            </a:endParaRPr>
          </a:p>
        </p:txBody>
      </p:sp>
      <p:sp>
        <p:nvSpPr>
          <p:cNvPr id="24581" name="Picture 4" descr="DD01352_"/>
          <p:cNvSpPr>
            <a:spLocks noChangeAspect="1" noChangeArrowheads="1"/>
          </p:cNvSpPr>
          <p:nvPr/>
        </p:nvSpPr>
        <p:spPr bwMode="auto">
          <a:xfrm>
            <a:off x="2667000" y="5199064"/>
            <a:ext cx="457200" cy="439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endParaRPr lang="zh-CN" altLang="en-US" sz="320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Rectangle 3"/>
          <p:cNvSpPr>
            <a:spLocks noGrp="1" noChangeArrowheads="1"/>
          </p:cNvSpPr>
          <p:nvPr>
            <p:ph idx="1"/>
          </p:nvPr>
        </p:nvSpPr>
        <p:spPr/>
        <p:txBody>
          <a:bodyPr>
            <a:normAutofit/>
          </a:bodyPr>
          <a:lstStyle/>
          <a:p>
            <a:pPr eaLnBrk="1" hangingPunct="1"/>
            <a:r>
              <a:rPr lang="en-US" altLang="zh-CN" sz="2400" dirty="0" smtClean="0">
                <a:latin typeface="新宋体" panose="02010609030101010101" pitchFamily="49" charset="-122"/>
                <a:ea typeface="新宋体" panose="02010609030101010101" pitchFamily="49" charset="-122"/>
              </a:rPr>
              <a:t>G = G</a:t>
            </a:r>
            <a:r>
              <a:rPr lang="en-US" altLang="zh-CN" sz="2400" baseline="-30000" dirty="0" smtClean="0">
                <a:latin typeface="新宋体" panose="02010609030101010101" pitchFamily="49" charset="-122"/>
                <a:ea typeface="新宋体" panose="02010609030101010101" pitchFamily="49" charset="-122"/>
              </a:rPr>
              <a:t>1</a:t>
            </a:r>
            <a:r>
              <a:rPr lang="en-US" altLang="zh-CN" sz="2400" dirty="0" smtClean="0">
                <a:latin typeface="新宋体" panose="02010609030101010101" pitchFamily="49" charset="-122"/>
                <a:ea typeface="新宋体" panose="02010609030101010101" pitchFamily="49" charset="-122"/>
              </a:rPr>
              <a:t>Λ G</a:t>
            </a:r>
            <a:r>
              <a:rPr lang="en-US" altLang="zh-CN" sz="2400" baseline="-30000" dirty="0" smtClean="0">
                <a:latin typeface="新宋体" panose="02010609030101010101" pitchFamily="49" charset="-122"/>
                <a:ea typeface="新宋体" panose="02010609030101010101" pitchFamily="49" charset="-122"/>
              </a:rPr>
              <a:t>2</a:t>
            </a:r>
            <a:r>
              <a:rPr lang="en-US" altLang="zh-CN" sz="2400" dirty="0" smtClean="0">
                <a:latin typeface="新宋体" panose="02010609030101010101" pitchFamily="49" charset="-122"/>
                <a:ea typeface="新宋体" panose="02010609030101010101" pitchFamily="49" charset="-122"/>
              </a:rPr>
              <a:t>Λ G</a:t>
            </a:r>
            <a:r>
              <a:rPr lang="en-US" altLang="zh-CN" sz="2400" baseline="-30000" dirty="0" smtClean="0">
                <a:latin typeface="新宋体" panose="02010609030101010101" pitchFamily="49" charset="-122"/>
                <a:ea typeface="新宋体" panose="02010609030101010101" pitchFamily="49" charset="-122"/>
              </a:rPr>
              <a:t>3</a:t>
            </a:r>
            <a:r>
              <a:rPr lang="en-US" altLang="zh-CN" sz="2400" dirty="0" smtClean="0">
                <a:latin typeface="新宋体" panose="02010609030101010101" pitchFamily="49" charset="-122"/>
                <a:ea typeface="新宋体" panose="02010609030101010101" pitchFamily="49" charset="-122"/>
              </a:rPr>
              <a:t>Λ </a:t>
            </a:r>
            <a:r>
              <a:rPr lang="en-US" altLang="zh-CN" sz="2400" dirty="0" smtClean="0">
                <a:ea typeface="新宋体" panose="02010609030101010101" pitchFamily="49" charset="-122"/>
              </a:rPr>
              <a:t>…</a:t>
            </a:r>
            <a:r>
              <a:rPr lang="en-US" altLang="zh-CN" sz="2400" dirty="0" smtClean="0">
                <a:latin typeface="新宋体" panose="02010609030101010101" pitchFamily="49" charset="-122"/>
                <a:ea typeface="新宋体" panose="02010609030101010101" pitchFamily="49" charset="-122"/>
              </a:rPr>
              <a:t>Λ </a:t>
            </a:r>
            <a:r>
              <a:rPr lang="en-US" altLang="zh-CN" sz="2400" dirty="0" err="1" smtClean="0">
                <a:latin typeface="新宋体" panose="02010609030101010101" pitchFamily="49" charset="-122"/>
                <a:ea typeface="新宋体" panose="02010609030101010101" pitchFamily="49" charset="-122"/>
              </a:rPr>
              <a:t>G</a:t>
            </a:r>
            <a:r>
              <a:rPr lang="en-US" altLang="zh-CN" sz="2400" baseline="-30000" dirty="0" err="1" smtClean="0">
                <a:latin typeface="新宋体" panose="02010609030101010101" pitchFamily="49" charset="-122"/>
                <a:ea typeface="新宋体" panose="02010609030101010101" pitchFamily="49" charset="-122"/>
              </a:rPr>
              <a:t>n</a:t>
            </a:r>
            <a:r>
              <a:rPr lang="en-US" altLang="zh-CN" sz="2400" dirty="0" smtClean="0"/>
              <a:t> </a:t>
            </a:r>
            <a:r>
              <a:rPr lang="zh-CN" altLang="en-US" sz="2400" dirty="0" smtClean="0"/>
              <a:t>的子句形</a:t>
            </a:r>
            <a:endParaRPr lang="zh-CN" altLang="en-US" sz="2400" dirty="0"/>
          </a:p>
          <a:p>
            <a:pPr eaLnBrk="1" hangingPunct="1">
              <a:buFont typeface="Wingdings" panose="05000000000000000000" pitchFamily="2" charset="2"/>
              <a:buNone/>
            </a:pPr>
            <a:endParaRPr lang="zh-CN" altLang="en-US" sz="2400" dirty="0">
              <a:latin typeface="新宋体" panose="02010609030101010101" pitchFamily="49" charset="-122"/>
              <a:ea typeface="新宋体" panose="02010609030101010101" pitchFamily="49" charset="-122"/>
            </a:endParaRPr>
          </a:p>
          <a:p>
            <a:pPr lvl="1" eaLnBrk="1" hangingPunct="1"/>
            <a:r>
              <a:rPr lang="en-US" altLang="zh-CN" sz="2400" dirty="0" smtClean="0">
                <a:latin typeface="新宋体" panose="02010609030101010101" pitchFamily="49" charset="-122"/>
                <a:ea typeface="新宋体" panose="02010609030101010101" pitchFamily="49" charset="-122"/>
              </a:rPr>
              <a:t>G</a:t>
            </a:r>
            <a:r>
              <a:rPr lang="zh-CN" altLang="en-US" sz="2400" dirty="0" smtClean="0">
                <a:latin typeface="华文新魏" panose="02010800040101010101" pitchFamily="2" charset="-122"/>
              </a:rPr>
              <a:t>的字句集可以分解成几个单独处理。</a:t>
            </a:r>
          </a:p>
          <a:p>
            <a:pPr lvl="1" eaLnBrk="1" hangingPunct="1">
              <a:buFont typeface="Wingdings" panose="05000000000000000000" pitchFamily="2" charset="2"/>
              <a:buNone/>
            </a:pPr>
            <a:r>
              <a:rPr lang="zh-CN" altLang="en-US" sz="2400" dirty="0" smtClean="0">
                <a:latin typeface="华文新魏" panose="02010800040101010101" pitchFamily="2" charset="-122"/>
              </a:rPr>
              <a:t> </a:t>
            </a:r>
          </a:p>
          <a:p>
            <a:pPr lvl="1" algn="just" eaLnBrk="1" hangingPunct="1"/>
            <a:r>
              <a:rPr lang="zh-CN" altLang="en-US" sz="2400" dirty="0" smtClean="0">
                <a:latin typeface="华文新魏" panose="02010800040101010101" pitchFamily="2" charset="-122"/>
              </a:rPr>
              <a:t>有 </a:t>
            </a:r>
            <a:r>
              <a:rPr lang="en-US" altLang="zh-CN" sz="2400" dirty="0" smtClean="0">
                <a:latin typeface="宋体" panose="02010600030101010101" pitchFamily="2" charset="-122"/>
                <a:ea typeface="宋体" panose="02010600030101010101" pitchFamily="2" charset="-122"/>
              </a:rPr>
              <a:t>S</a:t>
            </a:r>
            <a:r>
              <a:rPr lang="en-US" altLang="zh-CN" sz="2400" baseline="-30000" dirty="0" smtClean="0">
                <a:latin typeface="宋体" panose="02010600030101010101" pitchFamily="2" charset="-122"/>
                <a:ea typeface="宋体" panose="02010600030101010101" pitchFamily="2" charset="-122"/>
              </a:rPr>
              <a:t>G</a:t>
            </a:r>
            <a:r>
              <a:rPr lang="en-US" altLang="zh-CN" sz="2400" dirty="0" smtClean="0">
                <a:latin typeface="宋体" panose="02010600030101010101" pitchFamily="2" charset="-122"/>
                <a:ea typeface="宋体" panose="02010600030101010101" pitchFamily="2" charset="-122"/>
              </a:rPr>
              <a:t> = S</a:t>
            </a:r>
            <a:r>
              <a:rPr lang="en-US" altLang="zh-CN" sz="2400" baseline="-30000" dirty="0" smtClean="0">
                <a:latin typeface="宋体" panose="02010600030101010101" pitchFamily="2" charset="-122"/>
                <a:ea typeface="宋体" panose="02010600030101010101" pitchFamily="2" charset="-122"/>
              </a:rPr>
              <a:t>1 </a:t>
            </a:r>
            <a:r>
              <a:rPr lang="en-US" altLang="zh-CN" sz="2400" dirty="0" smtClean="0">
                <a:latin typeface="宋体" panose="02010600030101010101" pitchFamily="2" charset="-122"/>
                <a:ea typeface="宋体" panose="02010600030101010101" pitchFamily="2" charset="-122"/>
              </a:rPr>
              <a:t>U S</a:t>
            </a:r>
            <a:r>
              <a:rPr lang="en-US" altLang="zh-CN" sz="2400" baseline="-30000" dirty="0" smtClean="0">
                <a:latin typeface="宋体" panose="02010600030101010101" pitchFamily="2" charset="-122"/>
                <a:ea typeface="宋体" panose="02010600030101010101" pitchFamily="2" charset="-122"/>
              </a:rPr>
              <a:t>2</a:t>
            </a:r>
            <a:r>
              <a:rPr lang="en-US" altLang="zh-CN" sz="2400" dirty="0" smtClean="0">
                <a:latin typeface="宋体" panose="02010600030101010101" pitchFamily="2" charset="-122"/>
                <a:ea typeface="宋体" panose="02010600030101010101" pitchFamily="2" charset="-122"/>
              </a:rPr>
              <a:t> U S</a:t>
            </a:r>
            <a:r>
              <a:rPr lang="en-US" altLang="zh-CN" sz="2400" baseline="-30000" dirty="0" smtClean="0">
                <a:latin typeface="宋体" panose="02010600030101010101" pitchFamily="2" charset="-122"/>
                <a:ea typeface="宋体" panose="02010600030101010101" pitchFamily="2" charset="-122"/>
              </a:rPr>
              <a:t>3</a:t>
            </a:r>
            <a:r>
              <a:rPr lang="en-US" altLang="zh-CN" sz="2400" dirty="0" smtClean="0">
                <a:latin typeface="宋体" panose="02010600030101010101" pitchFamily="2" charset="-122"/>
                <a:ea typeface="宋体" panose="02010600030101010101" pitchFamily="2" charset="-122"/>
              </a:rPr>
              <a:t> U </a:t>
            </a:r>
            <a:r>
              <a:rPr lang="en-US" altLang="zh-CN" sz="2400" dirty="0" smtClean="0">
                <a:ea typeface="宋体" panose="02010600030101010101" pitchFamily="2" charset="-122"/>
              </a:rPr>
              <a:t>…</a:t>
            </a:r>
            <a:r>
              <a:rPr lang="en-US" altLang="zh-CN" sz="2400" dirty="0" smtClean="0">
                <a:latin typeface="宋体" panose="02010600030101010101" pitchFamily="2" charset="-122"/>
                <a:ea typeface="宋体" panose="02010600030101010101" pitchFamily="2" charset="-122"/>
              </a:rPr>
              <a:t>U S</a:t>
            </a:r>
            <a:r>
              <a:rPr lang="en-US" altLang="zh-CN" sz="2400" baseline="-30000" dirty="0" smtClean="0">
                <a:latin typeface="宋体" panose="02010600030101010101" pitchFamily="2" charset="-122"/>
                <a:ea typeface="宋体" panose="02010600030101010101" pitchFamily="2" charset="-122"/>
              </a:rPr>
              <a:t>n</a:t>
            </a:r>
            <a:endParaRPr lang="en-US" altLang="zh-CN" sz="2400" dirty="0" smtClean="0">
              <a:latin typeface="Times New Roman" panose="02020603050405020304" pitchFamily="18" charset="0"/>
              <a:cs typeface="Times New Roman" panose="02020603050405020304" pitchFamily="18" charset="0"/>
            </a:endParaRPr>
          </a:p>
          <a:p>
            <a:pPr lvl="1" algn="just" eaLnBrk="1" hangingPunct="1">
              <a:buFont typeface="Wingdings" panose="05000000000000000000" pitchFamily="2" charset="2"/>
              <a:buNone/>
            </a:pPr>
            <a:r>
              <a:rPr lang="en-US" altLang="zh-CN" sz="2400" dirty="0" smtClean="0">
                <a:latin typeface="华文新魏" panose="02010800040101010101" pitchFamily="2" charset="-122"/>
              </a:rPr>
              <a:t>	</a:t>
            </a:r>
            <a:r>
              <a:rPr lang="zh-CN" altLang="en-US" sz="2400" dirty="0" smtClean="0">
                <a:latin typeface="华文新魏" panose="02010800040101010101" pitchFamily="2" charset="-122"/>
              </a:rPr>
              <a:t>则</a:t>
            </a:r>
            <a:r>
              <a:rPr lang="en-US" altLang="zh-CN" sz="2400" dirty="0" smtClean="0">
                <a:latin typeface="新宋体" panose="02010609030101010101" pitchFamily="49" charset="-122"/>
                <a:ea typeface="新宋体" panose="02010609030101010101" pitchFamily="49" charset="-122"/>
              </a:rPr>
              <a:t>S</a:t>
            </a:r>
            <a:r>
              <a:rPr lang="en-US" altLang="zh-CN" sz="2400" baseline="-30000" dirty="0" smtClean="0">
                <a:latin typeface="新宋体" panose="02010609030101010101" pitchFamily="49" charset="-122"/>
                <a:ea typeface="新宋体" panose="02010609030101010101" pitchFamily="49" charset="-122"/>
              </a:rPr>
              <a:t>G</a:t>
            </a:r>
            <a:r>
              <a:rPr lang="en-US" altLang="zh-CN" sz="2400" dirty="0" smtClean="0">
                <a:latin typeface="新宋体" panose="02010609030101010101" pitchFamily="49" charset="-122"/>
                <a:ea typeface="新宋体" panose="02010609030101010101" pitchFamily="49" charset="-122"/>
              </a:rPr>
              <a:t> </a:t>
            </a:r>
            <a:r>
              <a:rPr lang="zh-CN" altLang="en-US" sz="2400" dirty="0" smtClean="0">
                <a:latin typeface="华文新魏" panose="02010800040101010101" pitchFamily="2" charset="-122"/>
              </a:rPr>
              <a:t>与 </a:t>
            </a:r>
            <a:r>
              <a:rPr lang="en-US" altLang="zh-CN" sz="2400" dirty="0" smtClean="0">
                <a:latin typeface="新宋体" panose="02010609030101010101" pitchFamily="49" charset="-122"/>
                <a:ea typeface="新宋体" panose="02010609030101010101" pitchFamily="49" charset="-122"/>
              </a:rPr>
              <a:t>S</a:t>
            </a:r>
            <a:r>
              <a:rPr lang="en-US" altLang="zh-CN" sz="2400" baseline="-30000" dirty="0" smtClean="0">
                <a:latin typeface="新宋体" panose="02010609030101010101" pitchFamily="49" charset="-122"/>
                <a:ea typeface="新宋体" panose="02010609030101010101" pitchFamily="49" charset="-122"/>
              </a:rPr>
              <a:t>1 </a:t>
            </a:r>
            <a:r>
              <a:rPr lang="en-US" altLang="zh-CN" sz="2400" dirty="0" smtClean="0">
                <a:latin typeface="新宋体" panose="02010609030101010101" pitchFamily="49" charset="-122"/>
                <a:ea typeface="新宋体" panose="02010609030101010101" pitchFamily="49" charset="-122"/>
              </a:rPr>
              <a:t>U S</a:t>
            </a:r>
            <a:r>
              <a:rPr lang="en-US" altLang="zh-CN" sz="2400" baseline="-30000" dirty="0" smtClean="0">
                <a:latin typeface="新宋体" panose="02010609030101010101" pitchFamily="49" charset="-122"/>
                <a:ea typeface="新宋体" panose="02010609030101010101" pitchFamily="49" charset="-122"/>
              </a:rPr>
              <a:t>2</a:t>
            </a:r>
            <a:r>
              <a:rPr lang="en-US" altLang="zh-CN" sz="2400" dirty="0" smtClean="0">
                <a:latin typeface="新宋体" panose="02010609030101010101" pitchFamily="49" charset="-122"/>
                <a:ea typeface="新宋体" panose="02010609030101010101" pitchFamily="49" charset="-122"/>
              </a:rPr>
              <a:t> U S</a:t>
            </a:r>
            <a:r>
              <a:rPr lang="en-US" altLang="zh-CN" sz="2400" baseline="-30000" dirty="0" smtClean="0">
                <a:latin typeface="新宋体" panose="02010609030101010101" pitchFamily="49" charset="-122"/>
                <a:ea typeface="新宋体" panose="02010609030101010101" pitchFamily="49" charset="-122"/>
              </a:rPr>
              <a:t>3</a:t>
            </a:r>
            <a:r>
              <a:rPr lang="en-US" altLang="zh-CN" sz="2400" dirty="0" smtClean="0">
                <a:latin typeface="新宋体" panose="02010609030101010101" pitchFamily="49" charset="-122"/>
                <a:ea typeface="新宋体" panose="02010609030101010101" pitchFamily="49" charset="-122"/>
              </a:rPr>
              <a:t> U </a:t>
            </a:r>
            <a:r>
              <a:rPr lang="en-US" altLang="zh-CN" sz="2400" dirty="0" smtClean="0">
                <a:ea typeface="新宋体" panose="02010609030101010101" pitchFamily="49" charset="-122"/>
              </a:rPr>
              <a:t>…</a:t>
            </a:r>
            <a:r>
              <a:rPr lang="en-US" altLang="zh-CN" sz="2400" dirty="0" smtClean="0">
                <a:latin typeface="新宋体" panose="02010609030101010101" pitchFamily="49" charset="-122"/>
                <a:ea typeface="新宋体" panose="02010609030101010101" pitchFamily="49" charset="-122"/>
              </a:rPr>
              <a:t>U S</a:t>
            </a:r>
            <a:r>
              <a:rPr lang="en-US" altLang="zh-CN" sz="2400" baseline="-30000" dirty="0" smtClean="0">
                <a:latin typeface="新宋体" panose="02010609030101010101" pitchFamily="49" charset="-122"/>
                <a:ea typeface="新宋体" panose="02010609030101010101" pitchFamily="49" charset="-122"/>
              </a:rPr>
              <a:t>n</a:t>
            </a:r>
            <a:r>
              <a:rPr lang="zh-CN" altLang="en-US" sz="2400" dirty="0" smtClean="0">
                <a:latin typeface="华文新魏" panose="02010800040101010101" pitchFamily="2" charset="-122"/>
              </a:rPr>
              <a:t>在不可满足得意义上是一致的。</a:t>
            </a:r>
          </a:p>
          <a:p>
            <a:pPr lvl="1" algn="just" eaLnBrk="1" hangingPunct="1">
              <a:buFont typeface="Wingdings" panose="05000000000000000000" pitchFamily="2" charset="2"/>
              <a:buNone/>
            </a:pPr>
            <a:r>
              <a:rPr lang="zh-CN" altLang="en-US" sz="2400" dirty="0" smtClean="0">
                <a:latin typeface="华文新魏" panose="02010800040101010101" pitchFamily="2" charset="-122"/>
              </a:rPr>
              <a:t>	即</a:t>
            </a:r>
            <a:r>
              <a:rPr lang="en-US" altLang="zh-CN" sz="2400" dirty="0" smtClean="0">
                <a:latin typeface="新宋体" panose="02010609030101010101" pitchFamily="49" charset="-122"/>
                <a:ea typeface="新宋体" panose="02010609030101010101" pitchFamily="49" charset="-122"/>
              </a:rPr>
              <a:t>S</a:t>
            </a:r>
            <a:r>
              <a:rPr lang="en-US" altLang="zh-CN" sz="2400" baseline="-30000" dirty="0" smtClean="0">
                <a:latin typeface="新宋体" panose="02010609030101010101" pitchFamily="49" charset="-122"/>
                <a:ea typeface="新宋体" panose="02010609030101010101" pitchFamily="49" charset="-122"/>
              </a:rPr>
              <a:t>G</a:t>
            </a:r>
            <a:r>
              <a:rPr lang="en-US" altLang="zh-CN" sz="2400" dirty="0" smtClean="0">
                <a:latin typeface="华文新魏" panose="02010800040101010101" pitchFamily="2" charset="-122"/>
              </a:rPr>
              <a:t> </a:t>
            </a:r>
            <a:r>
              <a:rPr lang="zh-CN" altLang="en-US" sz="2400" dirty="0" smtClean="0">
                <a:latin typeface="华文新魏" panose="02010800040101010101" pitchFamily="2" charset="-122"/>
              </a:rPr>
              <a:t>不可满足 </a:t>
            </a:r>
            <a:r>
              <a:rPr lang="en-US" altLang="zh-CN" sz="2400" dirty="0" smtClean="0">
                <a:latin typeface="新宋体" panose="02010609030101010101" pitchFamily="49" charset="-122"/>
                <a:ea typeface="新宋体" panose="02010609030101010101" pitchFamily="49" charset="-122"/>
              </a:rPr>
              <a:t>&lt;=&gt; S</a:t>
            </a:r>
            <a:r>
              <a:rPr lang="en-US" altLang="zh-CN" sz="2400" baseline="-30000" dirty="0" smtClean="0">
                <a:latin typeface="新宋体" panose="02010609030101010101" pitchFamily="49" charset="-122"/>
                <a:ea typeface="新宋体" panose="02010609030101010101" pitchFamily="49" charset="-122"/>
              </a:rPr>
              <a:t>1 </a:t>
            </a:r>
            <a:r>
              <a:rPr lang="en-US" altLang="zh-CN" sz="2400" dirty="0" smtClean="0">
                <a:latin typeface="新宋体" panose="02010609030101010101" pitchFamily="49" charset="-122"/>
                <a:ea typeface="新宋体" panose="02010609030101010101" pitchFamily="49" charset="-122"/>
              </a:rPr>
              <a:t>U S</a:t>
            </a:r>
            <a:r>
              <a:rPr lang="en-US" altLang="zh-CN" sz="2400" baseline="-30000" dirty="0" smtClean="0">
                <a:latin typeface="新宋体" panose="02010609030101010101" pitchFamily="49" charset="-122"/>
                <a:ea typeface="新宋体" panose="02010609030101010101" pitchFamily="49" charset="-122"/>
              </a:rPr>
              <a:t>2</a:t>
            </a:r>
            <a:r>
              <a:rPr lang="en-US" altLang="zh-CN" sz="2400" dirty="0" smtClean="0">
                <a:latin typeface="新宋体" panose="02010609030101010101" pitchFamily="49" charset="-122"/>
                <a:ea typeface="新宋体" panose="02010609030101010101" pitchFamily="49" charset="-122"/>
              </a:rPr>
              <a:t> U S</a:t>
            </a:r>
            <a:r>
              <a:rPr lang="en-US" altLang="zh-CN" sz="2400" baseline="-30000" dirty="0" smtClean="0">
                <a:latin typeface="新宋体" panose="02010609030101010101" pitchFamily="49" charset="-122"/>
                <a:ea typeface="新宋体" panose="02010609030101010101" pitchFamily="49" charset="-122"/>
              </a:rPr>
              <a:t>3</a:t>
            </a:r>
            <a:r>
              <a:rPr lang="en-US" altLang="zh-CN" sz="2400" dirty="0" smtClean="0">
                <a:latin typeface="新宋体" panose="02010609030101010101" pitchFamily="49" charset="-122"/>
                <a:ea typeface="新宋体" panose="02010609030101010101" pitchFamily="49" charset="-122"/>
              </a:rPr>
              <a:t> U </a:t>
            </a:r>
            <a:r>
              <a:rPr lang="en-US" altLang="zh-CN" sz="2400" dirty="0" smtClean="0">
                <a:ea typeface="新宋体" panose="02010609030101010101" pitchFamily="49" charset="-122"/>
              </a:rPr>
              <a:t>…</a:t>
            </a:r>
            <a:r>
              <a:rPr lang="en-US" altLang="zh-CN" sz="2400" dirty="0" smtClean="0">
                <a:latin typeface="新宋体" panose="02010609030101010101" pitchFamily="49" charset="-122"/>
                <a:ea typeface="新宋体" panose="02010609030101010101" pitchFamily="49" charset="-122"/>
              </a:rPr>
              <a:t>U S</a:t>
            </a:r>
            <a:r>
              <a:rPr lang="en-US" altLang="zh-CN" sz="2400" baseline="-30000" dirty="0" smtClean="0">
                <a:latin typeface="新宋体" panose="02010609030101010101" pitchFamily="49" charset="-122"/>
                <a:ea typeface="新宋体" panose="02010609030101010101" pitchFamily="49" charset="-122"/>
              </a:rPr>
              <a:t>n</a:t>
            </a:r>
            <a:r>
              <a:rPr lang="zh-CN" altLang="en-US" sz="2400" dirty="0" smtClean="0">
                <a:latin typeface="华文新魏" panose="02010800040101010101" pitchFamily="2" charset="-122"/>
              </a:rPr>
              <a:t>不可满足</a:t>
            </a:r>
          </a:p>
          <a:p>
            <a:pPr lvl="1" algn="just" eaLnBrk="1" hangingPunct="1">
              <a:buFont typeface="Wingdings" panose="05000000000000000000" pitchFamily="2" charset="2"/>
              <a:buNone/>
            </a:pPr>
            <a:r>
              <a:rPr lang="zh-CN" altLang="en-US" sz="2400" dirty="0" smtClean="0"/>
              <a:t> </a:t>
            </a:r>
            <a:endParaRPr lang="zh-CN" altLang="en-US" sz="2400" dirty="0" smtClean="0">
              <a:latin typeface="华文新魏" panose="02010800040101010101" pitchFamily="2" charset="-122"/>
            </a:endParaRPr>
          </a:p>
          <a:p>
            <a:pPr lvl="1" eaLnBrk="1" hangingPunct="1">
              <a:buFont typeface="Wingdings" panose="05000000000000000000" pitchFamily="2" charset="2"/>
              <a:buNone/>
            </a:pPr>
            <a:endParaRPr lang="en-US" altLang="zh-CN" sz="2400" dirty="0" smtClean="0">
              <a:latin typeface="华文新魏" panose="02010800040101010101" pitchFamily="2" charset="-122"/>
            </a:endParaRPr>
          </a:p>
        </p:txBody>
      </p:sp>
      <p:sp>
        <p:nvSpPr>
          <p:cNvPr id="4" name="日期占位符 3"/>
          <p:cNvSpPr>
            <a:spLocks noGrp="1"/>
          </p:cNvSpPr>
          <p:nvPr>
            <p:ph type="dt" sz="half" idx="10"/>
          </p:nvPr>
        </p:nvSpPr>
        <p:spPr/>
        <p:txBody>
          <a:bodyPr/>
          <a:lstStyle/>
          <a:p>
            <a:pPr>
              <a:defRPr/>
            </a:pPr>
            <a:fld id="{206FB855-1E72-40F0-83FE-CF45EBE4A69F}" type="datetime1">
              <a:rPr lang="zh-CN" altLang="en-US"/>
              <a:pPr>
                <a:defRPr/>
              </a:pPr>
              <a:t>2019/9/18</a:t>
            </a:fld>
            <a:endParaRPr lang="en-US" altLang="zh-CN"/>
          </a:p>
        </p:txBody>
      </p:sp>
      <p:sp>
        <p:nvSpPr>
          <p:cNvPr id="25603"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988B5B97-4DC3-45C5-ADDA-68D343279C0C}" type="slidenum">
              <a:rPr kumimoji="0" lang="en-US" altLang="zh-CN" sz="1400">
                <a:latin typeface="Tahoma" panose="020B0604030504040204" pitchFamily="34" charset="0"/>
                <a:ea typeface="宋体" panose="02010600030101010101" pitchFamily="2" charset="-122"/>
              </a:rPr>
              <a:pPr>
                <a:spcBef>
                  <a:spcPct val="0"/>
                </a:spcBef>
                <a:buClrTx/>
                <a:buSzTx/>
                <a:buFontTx/>
                <a:buNone/>
              </a:pPr>
              <a:t>43</a:t>
            </a:fld>
            <a:endParaRPr kumimoji="0" lang="en-US" altLang="zh-CN" sz="1400">
              <a:latin typeface="Tahoma" panose="020B060403050404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Rectangle 2"/>
          <p:cNvSpPr>
            <a:spLocks noGrp="1" noChangeArrowheads="1"/>
          </p:cNvSpPr>
          <p:nvPr>
            <p:ph type="title"/>
          </p:nvPr>
        </p:nvSpPr>
        <p:spPr/>
        <p:txBody>
          <a:bodyPr/>
          <a:lstStyle/>
          <a:p>
            <a:pPr eaLnBrk="1" hangingPunct="1"/>
            <a:r>
              <a:rPr lang="zh-CN" altLang="en-US" smtClean="0"/>
              <a:t>归结原理</a:t>
            </a:r>
            <a:r>
              <a:rPr lang="zh-CN" altLang="en-US" smtClean="0">
                <a:sym typeface="Symbol" panose="05050102010706020507" pitchFamily="18" charset="2"/>
              </a:rPr>
              <a:t></a:t>
            </a:r>
            <a:r>
              <a:rPr lang="zh-CN" altLang="en-US" sz="3200">
                <a:ea typeface="华文新魏" panose="02010800040101010101" pitchFamily="2" charset="-122"/>
              </a:rPr>
              <a:t>子句集的求取</a:t>
            </a:r>
          </a:p>
        </p:txBody>
      </p:sp>
      <p:sp>
        <p:nvSpPr>
          <p:cNvPr id="26629" name="Rectangle 3"/>
          <p:cNvSpPr>
            <a:spLocks noGrp="1" noChangeArrowheads="1"/>
          </p:cNvSpPr>
          <p:nvPr>
            <p:ph idx="1"/>
          </p:nvPr>
        </p:nvSpPr>
        <p:spPr>
          <a:xfrm>
            <a:off x="911424" y="1981200"/>
            <a:ext cx="10729192" cy="4184104"/>
          </a:xfrm>
        </p:spPr>
        <p:txBody>
          <a:bodyPr/>
          <a:lstStyle/>
          <a:p>
            <a:pPr eaLnBrk="1" hangingPunct="1">
              <a:lnSpc>
                <a:spcPct val="90000"/>
              </a:lnSpc>
            </a:pPr>
            <a:r>
              <a:rPr lang="zh-CN" altLang="en-US" sz="2400" dirty="0">
                <a:latin typeface="华文新魏" panose="02010800040101010101" pitchFamily="2" charset="-122"/>
              </a:rPr>
              <a:t>在说明归结过程之前，我们首先说明任一谓词演算公式可以化成一个子句集。 </a:t>
            </a:r>
          </a:p>
          <a:p>
            <a:pPr eaLnBrk="1" hangingPunct="1">
              <a:lnSpc>
                <a:spcPct val="90000"/>
              </a:lnSpc>
              <a:buFont typeface="Wingdings" panose="05000000000000000000" pitchFamily="2" charset="2"/>
              <a:buAutoNum type="arabicPeriod"/>
            </a:pPr>
            <a:r>
              <a:rPr lang="zh-CN" altLang="en-US" sz="2400" b="1" dirty="0">
                <a:latin typeface="华文新魏" panose="02010800040101010101" pitchFamily="2" charset="-122"/>
              </a:rPr>
              <a:t>消去蕴涵符号</a:t>
            </a:r>
            <a:r>
              <a:rPr lang="zh-CN" altLang="en-US" sz="2400" dirty="0">
                <a:latin typeface="华文新魏" panose="02010800040101010101" pitchFamily="2" charset="-122"/>
              </a:rPr>
              <a:t/>
            </a:r>
            <a:br>
              <a:rPr lang="zh-CN" altLang="en-US" sz="2400" dirty="0">
                <a:latin typeface="华文新魏" panose="02010800040101010101" pitchFamily="2" charset="-122"/>
              </a:rPr>
            </a:br>
            <a:r>
              <a:rPr lang="zh-CN" altLang="en-US" sz="2400" dirty="0"/>
              <a:t>   </a:t>
            </a:r>
            <a:r>
              <a:rPr lang="zh-CN" altLang="en-US" sz="2400" dirty="0">
                <a:latin typeface="华文新魏" panose="02010800040101010101" pitchFamily="2" charset="-122"/>
              </a:rPr>
              <a:t> 只应用∨和</a:t>
            </a:r>
            <a:r>
              <a:rPr lang="en-US" altLang="zh-CN" sz="2400" dirty="0">
                <a:latin typeface="华文新魏" panose="02010800040101010101" pitchFamily="2" charset="-122"/>
              </a:rPr>
              <a:t>~</a:t>
            </a:r>
            <a:r>
              <a:rPr lang="zh-CN" altLang="en-US" sz="2400" dirty="0">
                <a:latin typeface="华文新魏" panose="02010800040101010101" pitchFamily="2" charset="-122"/>
              </a:rPr>
              <a:t>符号，以</a:t>
            </a:r>
            <a:r>
              <a:rPr lang="en-US" altLang="zh-CN" sz="2400" dirty="0">
                <a:latin typeface="华文新魏" panose="02010800040101010101" pitchFamily="2" charset="-122"/>
              </a:rPr>
              <a:t>~A∨B</a:t>
            </a:r>
            <a:r>
              <a:rPr lang="zh-CN" altLang="en-US" sz="2400" dirty="0">
                <a:latin typeface="华文新魏" panose="02010800040101010101" pitchFamily="2" charset="-122"/>
              </a:rPr>
              <a:t>替换</a:t>
            </a:r>
            <a:r>
              <a:rPr lang="en-US" altLang="zh-CN" sz="2400" dirty="0">
                <a:latin typeface="华文新魏" panose="02010800040101010101" pitchFamily="2" charset="-122"/>
              </a:rPr>
              <a:t>A=&gt;B</a:t>
            </a:r>
            <a:r>
              <a:rPr lang="zh-CN" altLang="en-US" sz="2400" dirty="0">
                <a:latin typeface="华文新魏" panose="02010800040101010101" pitchFamily="2" charset="-122"/>
              </a:rPr>
              <a:t>。 </a:t>
            </a:r>
          </a:p>
          <a:p>
            <a:pPr eaLnBrk="1" hangingPunct="1">
              <a:lnSpc>
                <a:spcPct val="90000"/>
              </a:lnSpc>
              <a:buFont typeface="Wingdings" panose="05000000000000000000" pitchFamily="2" charset="2"/>
              <a:buAutoNum type="arabicPeriod"/>
            </a:pPr>
            <a:r>
              <a:rPr lang="zh-CN" altLang="en-US" sz="2400" b="1" dirty="0">
                <a:latin typeface="华文新魏" panose="02010800040101010101" pitchFamily="2" charset="-122"/>
              </a:rPr>
              <a:t>减少否定符号的辖域</a:t>
            </a:r>
            <a:r>
              <a:rPr lang="zh-CN" altLang="en-US" sz="2400" dirty="0">
                <a:latin typeface="华文新魏" panose="02010800040101010101" pitchFamily="2" charset="-122"/>
              </a:rPr>
              <a:t/>
            </a:r>
            <a:br>
              <a:rPr lang="zh-CN" altLang="en-US" sz="2400" dirty="0">
                <a:latin typeface="华文新魏" panose="02010800040101010101" pitchFamily="2" charset="-122"/>
              </a:rPr>
            </a:br>
            <a:r>
              <a:rPr lang="zh-CN" altLang="en-US" sz="2400" dirty="0"/>
              <a:t>   </a:t>
            </a:r>
            <a:r>
              <a:rPr lang="zh-CN" altLang="en-US" sz="2400" dirty="0">
                <a:latin typeface="华文新魏" panose="02010800040101010101" pitchFamily="2" charset="-122"/>
              </a:rPr>
              <a:t> 每个否定符号</a:t>
            </a:r>
            <a:r>
              <a:rPr lang="en-US" altLang="zh-CN" sz="2400" dirty="0">
                <a:latin typeface="华文新魏" panose="02010800040101010101" pitchFamily="2" charset="-122"/>
              </a:rPr>
              <a:t>~</a:t>
            </a:r>
            <a:r>
              <a:rPr lang="zh-CN" altLang="en-US" sz="2400" dirty="0">
                <a:latin typeface="华文新魏" panose="02010800040101010101" pitchFamily="2" charset="-122"/>
              </a:rPr>
              <a:t>最多只用到一个谓词符号上，并反复应用狄摩根律。如</a:t>
            </a:r>
            <a:br>
              <a:rPr lang="zh-CN" altLang="en-US" sz="2400" dirty="0">
                <a:latin typeface="华文新魏" panose="02010800040101010101" pitchFamily="2" charset="-122"/>
              </a:rPr>
            </a:br>
            <a:r>
              <a:rPr lang="zh-CN" altLang="en-US" sz="2400" dirty="0">
                <a:latin typeface="华文新魏" panose="02010800040101010101" pitchFamily="2" charset="-122"/>
              </a:rPr>
              <a:t>以</a:t>
            </a:r>
            <a:r>
              <a:rPr lang="en-US" altLang="zh-CN" sz="2400" dirty="0">
                <a:latin typeface="华文新魏" panose="02010800040101010101" pitchFamily="2" charset="-122"/>
              </a:rPr>
              <a:t>~A∨~B </a:t>
            </a:r>
            <a:r>
              <a:rPr lang="zh-CN" altLang="en-US" sz="2400" dirty="0">
                <a:latin typeface="华文新魏" panose="02010800040101010101" pitchFamily="2" charset="-122"/>
              </a:rPr>
              <a:t>代替</a:t>
            </a:r>
            <a:r>
              <a:rPr lang="en-US" altLang="zh-CN" sz="2400" dirty="0">
                <a:latin typeface="华文新魏" panose="02010800040101010101" pitchFamily="2" charset="-122"/>
              </a:rPr>
              <a:t>~</a:t>
            </a:r>
            <a:r>
              <a:rPr lang="zh-CN" altLang="en-US" sz="2400" dirty="0">
                <a:latin typeface="华文新魏" panose="02010800040101010101" pitchFamily="2" charset="-122"/>
              </a:rPr>
              <a:t>（</a:t>
            </a:r>
            <a:r>
              <a:rPr lang="en-US" altLang="zh-CN" sz="2400" dirty="0">
                <a:latin typeface="华文新魏" panose="02010800040101010101" pitchFamily="2" charset="-122"/>
              </a:rPr>
              <a:t>A∧B</a:t>
            </a:r>
            <a:r>
              <a:rPr lang="zh-CN" altLang="en-US" sz="2400" dirty="0">
                <a:latin typeface="华文新魏" panose="02010800040101010101" pitchFamily="2" charset="-122"/>
              </a:rPr>
              <a:t>）</a:t>
            </a:r>
            <a:br>
              <a:rPr lang="zh-CN" altLang="en-US" sz="2400" dirty="0">
                <a:latin typeface="华文新魏" panose="02010800040101010101" pitchFamily="2" charset="-122"/>
              </a:rPr>
            </a:br>
            <a:r>
              <a:rPr lang="zh-CN" altLang="en-US" sz="2400" dirty="0">
                <a:latin typeface="华文新魏" panose="02010800040101010101" pitchFamily="2" charset="-122"/>
              </a:rPr>
              <a:t>以</a:t>
            </a:r>
            <a:r>
              <a:rPr lang="en-US" altLang="zh-CN" sz="2400" dirty="0">
                <a:latin typeface="华文新魏" panose="02010800040101010101" pitchFamily="2" charset="-122"/>
              </a:rPr>
              <a:t>~A∧~B </a:t>
            </a:r>
            <a:r>
              <a:rPr lang="zh-CN" altLang="en-US" sz="2400" dirty="0">
                <a:latin typeface="华文新魏" panose="02010800040101010101" pitchFamily="2" charset="-122"/>
              </a:rPr>
              <a:t>代替</a:t>
            </a:r>
            <a:r>
              <a:rPr lang="en-US" altLang="zh-CN" sz="2400" dirty="0">
                <a:latin typeface="华文新魏" panose="02010800040101010101" pitchFamily="2" charset="-122"/>
              </a:rPr>
              <a:t>~</a:t>
            </a:r>
            <a:r>
              <a:rPr lang="zh-CN" altLang="en-US" sz="2400" dirty="0">
                <a:latin typeface="华文新魏" panose="02010800040101010101" pitchFamily="2" charset="-122"/>
              </a:rPr>
              <a:t>（</a:t>
            </a:r>
            <a:r>
              <a:rPr lang="en-US" altLang="zh-CN" sz="2400" dirty="0">
                <a:latin typeface="华文新魏" panose="02010800040101010101" pitchFamily="2" charset="-122"/>
              </a:rPr>
              <a:t>A∨B</a:t>
            </a:r>
            <a:r>
              <a:rPr lang="zh-CN" altLang="en-US" sz="2400" dirty="0">
                <a:latin typeface="华文新魏" panose="02010800040101010101" pitchFamily="2" charset="-122"/>
              </a:rPr>
              <a:t>）</a:t>
            </a:r>
            <a:br>
              <a:rPr lang="zh-CN" altLang="en-US" sz="2400" dirty="0">
                <a:latin typeface="华文新魏" panose="02010800040101010101" pitchFamily="2" charset="-122"/>
              </a:rPr>
            </a:br>
            <a:r>
              <a:rPr lang="zh-CN" altLang="en-US" sz="2400" dirty="0">
                <a:latin typeface="华文新魏" panose="02010800040101010101" pitchFamily="2" charset="-122"/>
              </a:rPr>
              <a:t>以</a:t>
            </a:r>
            <a:r>
              <a:rPr lang="en-US" altLang="zh-CN" sz="2400" dirty="0">
                <a:latin typeface="华文新魏" panose="02010800040101010101" pitchFamily="2" charset="-122"/>
              </a:rPr>
              <a:t>A</a:t>
            </a:r>
            <a:r>
              <a:rPr lang="zh-CN" altLang="en-US" sz="2400" dirty="0">
                <a:latin typeface="华文新魏" panose="02010800040101010101" pitchFamily="2" charset="-122"/>
              </a:rPr>
              <a:t>代替</a:t>
            </a:r>
            <a:r>
              <a:rPr lang="en-US" altLang="zh-CN" sz="2400" dirty="0">
                <a:latin typeface="华文新魏" panose="02010800040101010101" pitchFamily="2" charset="-122"/>
              </a:rPr>
              <a:t>~</a:t>
            </a:r>
            <a:r>
              <a:rPr lang="zh-CN" altLang="en-US" sz="2400" dirty="0">
                <a:latin typeface="华文新魏" panose="02010800040101010101" pitchFamily="2" charset="-122"/>
              </a:rPr>
              <a:t>（</a:t>
            </a:r>
            <a:r>
              <a:rPr lang="en-US" altLang="zh-CN" sz="2400" dirty="0">
                <a:latin typeface="华文新魏" panose="02010800040101010101" pitchFamily="2" charset="-122"/>
              </a:rPr>
              <a:t>~A</a:t>
            </a:r>
            <a:r>
              <a:rPr lang="zh-CN" altLang="en-US" sz="2400" dirty="0">
                <a:latin typeface="华文新魏" panose="02010800040101010101" pitchFamily="2" charset="-122"/>
              </a:rPr>
              <a:t>）</a:t>
            </a:r>
            <a:br>
              <a:rPr lang="zh-CN" altLang="en-US" sz="2400" dirty="0">
                <a:latin typeface="华文新魏" panose="02010800040101010101" pitchFamily="2" charset="-122"/>
              </a:rPr>
            </a:br>
            <a:r>
              <a:rPr lang="zh-CN" altLang="en-US" sz="2400" dirty="0">
                <a:latin typeface="华文新魏" panose="02010800040101010101" pitchFamily="2" charset="-122"/>
              </a:rPr>
              <a:t>以</a:t>
            </a:r>
            <a:r>
              <a:rPr lang="en-US" altLang="zh-CN" sz="2400" dirty="0">
                <a:latin typeface="华文新魏" panose="02010800040101010101" pitchFamily="2" charset="-122"/>
              </a:rPr>
              <a:t>(</a:t>
            </a:r>
            <a:r>
              <a:rPr lang="en-US" altLang="zh-CN" sz="2400" dirty="0">
                <a:latin typeface="Times New Roman" panose="02020603050405020304" pitchFamily="18" charset="0"/>
                <a:ea typeface="宋体" panose="02010600030101010101" pitchFamily="2" charset="-122"/>
                <a:sym typeface="Symbol" panose="05050102010706020507" pitchFamily="18" charset="2"/>
              </a:rPr>
              <a:t></a:t>
            </a:r>
            <a:r>
              <a:rPr lang="en-US" altLang="zh-CN" sz="2400" dirty="0">
                <a:latin typeface="华文新魏" panose="02010800040101010101" pitchFamily="2" charset="-122"/>
              </a:rPr>
              <a:t>x){A}</a:t>
            </a:r>
            <a:r>
              <a:rPr lang="zh-CN" altLang="en-US" sz="2400" dirty="0">
                <a:latin typeface="华文新魏" panose="02010800040101010101" pitchFamily="2" charset="-122"/>
              </a:rPr>
              <a:t>代替</a:t>
            </a:r>
            <a:r>
              <a:rPr lang="en-US" altLang="zh-CN" sz="2400" dirty="0">
                <a:latin typeface="华文新魏" panose="02010800040101010101" pitchFamily="2" charset="-122"/>
              </a:rPr>
              <a:t>~</a:t>
            </a:r>
            <a:r>
              <a:rPr lang="zh-CN" altLang="en-US" sz="2400" dirty="0">
                <a:latin typeface="华文新魏" panose="02010800040101010101" pitchFamily="2" charset="-122"/>
              </a:rPr>
              <a:t>（</a:t>
            </a:r>
            <a:r>
              <a:rPr lang="zh-CN" altLang="en-US" sz="2400" dirty="0">
                <a:latin typeface="Times New Roman" panose="02020603050405020304" pitchFamily="18" charset="0"/>
                <a:ea typeface="宋体" panose="02010600030101010101" pitchFamily="2" charset="-122"/>
                <a:sym typeface="Symbol" panose="05050102010706020507" pitchFamily="18" charset="2"/>
              </a:rPr>
              <a:t></a:t>
            </a:r>
            <a:r>
              <a:rPr lang="en-US" altLang="zh-CN" sz="2400" dirty="0">
                <a:latin typeface="华文新魏" panose="02010800040101010101" pitchFamily="2" charset="-122"/>
              </a:rPr>
              <a:t>x</a:t>
            </a:r>
            <a:r>
              <a:rPr lang="zh-CN" altLang="en-US" sz="2400" dirty="0">
                <a:latin typeface="华文新魏" panose="02010800040101010101" pitchFamily="2" charset="-122"/>
              </a:rPr>
              <a:t>）</a:t>
            </a:r>
            <a:r>
              <a:rPr lang="en-US" altLang="zh-CN" sz="2400" dirty="0">
                <a:latin typeface="华文新魏" panose="02010800040101010101" pitchFamily="2" charset="-122"/>
              </a:rPr>
              <a:t>A</a:t>
            </a:r>
            <a:br>
              <a:rPr lang="en-US" altLang="zh-CN" sz="2400" dirty="0">
                <a:latin typeface="华文新魏" panose="02010800040101010101" pitchFamily="2" charset="-122"/>
              </a:rPr>
            </a:br>
            <a:r>
              <a:rPr lang="zh-CN" altLang="en-US" sz="2400" dirty="0">
                <a:latin typeface="华文新魏" panose="02010800040101010101" pitchFamily="2" charset="-122"/>
              </a:rPr>
              <a:t>以</a:t>
            </a:r>
            <a:r>
              <a:rPr lang="zh-CN" altLang="en-US" sz="2400" dirty="0">
                <a:latin typeface="Times New Roman" panose="02020603050405020304" pitchFamily="18" charset="0"/>
                <a:ea typeface="宋体" panose="02010600030101010101" pitchFamily="2" charset="-122"/>
                <a:sym typeface="Symbol" panose="05050102010706020507" pitchFamily="18" charset="2"/>
              </a:rPr>
              <a:t></a:t>
            </a:r>
            <a:r>
              <a:rPr lang="en-US" altLang="zh-CN" sz="2400" dirty="0">
                <a:latin typeface="华文新魏" panose="02010800040101010101" pitchFamily="2" charset="-122"/>
              </a:rPr>
              <a:t>x){A}</a:t>
            </a:r>
            <a:r>
              <a:rPr lang="zh-CN" altLang="en-US" sz="2400" dirty="0">
                <a:latin typeface="华文新魏" panose="02010800040101010101" pitchFamily="2" charset="-122"/>
              </a:rPr>
              <a:t>代替</a:t>
            </a:r>
            <a:r>
              <a:rPr lang="en-US" altLang="zh-CN" sz="2400" dirty="0">
                <a:latin typeface="华文新魏" panose="02010800040101010101" pitchFamily="2" charset="-122"/>
              </a:rPr>
              <a:t>~</a:t>
            </a:r>
            <a:r>
              <a:rPr lang="zh-CN" altLang="en-US" sz="2400" dirty="0">
                <a:latin typeface="华文新魏" panose="02010800040101010101" pitchFamily="2" charset="-122"/>
              </a:rPr>
              <a:t>（</a:t>
            </a:r>
            <a:r>
              <a:rPr lang="zh-CN" altLang="en-US" sz="2400" dirty="0">
                <a:latin typeface="Times New Roman" panose="02020603050405020304" pitchFamily="18" charset="0"/>
                <a:ea typeface="宋体" panose="02010600030101010101" pitchFamily="2" charset="-122"/>
                <a:sym typeface="Symbol" panose="05050102010706020507" pitchFamily="18" charset="2"/>
              </a:rPr>
              <a:t></a:t>
            </a:r>
            <a:r>
              <a:rPr lang="en-US" altLang="zh-CN" sz="2400" dirty="0">
                <a:latin typeface="华文新魏" panose="02010800040101010101" pitchFamily="2" charset="-122"/>
              </a:rPr>
              <a:t>x</a:t>
            </a:r>
            <a:r>
              <a:rPr lang="zh-CN" altLang="en-US" sz="2400" dirty="0">
                <a:latin typeface="华文新魏" panose="02010800040101010101" pitchFamily="2" charset="-122"/>
              </a:rPr>
              <a:t>）</a:t>
            </a:r>
            <a:r>
              <a:rPr lang="en-US" altLang="zh-CN" sz="2400" dirty="0">
                <a:latin typeface="华文新魏" panose="02010800040101010101" pitchFamily="2" charset="-122"/>
              </a:rPr>
              <a:t>A </a:t>
            </a:r>
          </a:p>
        </p:txBody>
      </p:sp>
      <p:sp>
        <p:nvSpPr>
          <p:cNvPr id="4" name="日期占位符 3"/>
          <p:cNvSpPr>
            <a:spLocks noGrp="1"/>
          </p:cNvSpPr>
          <p:nvPr>
            <p:ph type="dt" sz="half" idx="10"/>
          </p:nvPr>
        </p:nvSpPr>
        <p:spPr/>
        <p:txBody>
          <a:bodyPr/>
          <a:lstStyle/>
          <a:p>
            <a:pPr>
              <a:defRPr/>
            </a:pPr>
            <a:fld id="{42BBFDEB-F850-4BF4-A106-79E43FACC572}" type="datetime1">
              <a:rPr lang="zh-CN" altLang="en-US"/>
              <a:pPr>
                <a:defRPr/>
              </a:pPr>
              <a:t>2019/9/18</a:t>
            </a:fld>
            <a:endParaRPr lang="en-US" altLang="zh-CN"/>
          </a:p>
        </p:txBody>
      </p:sp>
      <p:sp>
        <p:nvSpPr>
          <p:cNvPr id="26627"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DC08F34A-A4FF-4424-BCEE-4A09E814AA0B}" type="slidenum">
              <a:rPr kumimoji="0" lang="en-US" altLang="zh-CN" sz="1400">
                <a:latin typeface="Tahoma" panose="020B0604030504040204" pitchFamily="34" charset="0"/>
                <a:ea typeface="宋体" panose="02010600030101010101" pitchFamily="2" charset="-122"/>
              </a:rPr>
              <a:pPr>
                <a:spcBef>
                  <a:spcPct val="0"/>
                </a:spcBef>
                <a:buClrTx/>
                <a:buSzTx/>
                <a:buFontTx/>
                <a:buNone/>
              </a:pPr>
              <a:t>44</a:t>
            </a:fld>
            <a:endParaRPr kumimoji="0" lang="en-US" altLang="zh-CN" sz="1400">
              <a:latin typeface="Tahoma" panose="020B060403050404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2" name="Rectangle 2"/>
          <p:cNvSpPr>
            <a:spLocks noGrp="1" noChangeArrowheads="1"/>
          </p:cNvSpPr>
          <p:nvPr>
            <p:ph type="title"/>
          </p:nvPr>
        </p:nvSpPr>
        <p:spPr/>
        <p:txBody>
          <a:bodyPr/>
          <a:lstStyle/>
          <a:p>
            <a:pPr eaLnBrk="1" hangingPunct="1"/>
            <a:r>
              <a:rPr lang="zh-CN" altLang="en-US" smtClean="0"/>
              <a:t>归结原理</a:t>
            </a:r>
            <a:r>
              <a:rPr lang="zh-CN" altLang="en-US" smtClean="0">
                <a:sym typeface="Symbol" panose="05050102010706020507" pitchFamily="18" charset="2"/>
              </a:rPr>
              <a:t></a:t>
            </a:r>
            <a:r>
              <a:rPr lang="zh-CN" altLang="en-US" sz="3200">
                <a:ea typeface="华文新魏" panose="02010800040101010101" pitchFamily="2" charset="-122"/>
              </a:rPr>
              <a:t>子句集的求取</a:t>
            </a:r>
          </a:p>
        </p:txBody>
      </p:sp>
      <p:sp>
        <p:nvSpPr>
          <p:cNvPr id="27653" name="Rectangle 3"/>
          <p:cNvSpPr>
            <a:spLocks noGrp="1" noChangeArrowheads="1"/>
          </p:cNvSpPr>
          <p:nvPr>
            <p:ph idx="1"/>
          </p:nvPr>
        </p:nvSpPr>
        <p:spPr>
          <a:xfrm>
            <a:off x="1097280" y="2017713"/>
            <a:ext cx="10255304" cy="3643535"/>
          </a:xfrm>
        </p:spPr>
        <p:txBody>
          <a:bodyPr/>
          <a:lstStyle/>
          <a:p>
            <a:pPr marL="533400" indent="-533400" eaLnBrk="1" hangingPunct="1">
              <a:buNone/>
            </a:pPr>
            <a:r>
              <a:rPr lang="en-US" altLang="zh-CN" sz="2400" b="1" dirty="0">
                <a:solidFill>
                  <a:schemeClr val="folHlink"/>
                </a:solidFill>
                <a:latin typeface="华文新魏" panose="02010800040101010101" pitchFamily="2" charset="-122"/>
              </a:rPr>
              <a:t>3.</a:t>
            </a:r>
            <a:r>
              <a:rPr lang="zh-CN" altLang="en-US" sz="2400" b="1" dirty="0">
                <a:latin typeface="华文新魏" panose="02010800040101010101" pitchFamily="2" charset="-122"/>
              </a:rPr>
              <a:t>对变量标准化</a:t>
            </a:r>
            <a:r>
              <a:rPr lang="zh-CN" altLang="en-US" sz="2400" dirty="0">
                <a:latin typeface="华文新魏" panose="02010800040101010101" pitchFamily="2" charset="-122"/>
              </a:rPr>
              <a:t/>
            </a:r>
            <a:br>
              <a:rPr lang="zh-CN" altLang="en-US" sz="2400" dirty="0">
                <a:latin typeface="华文新魏" panose="02010800040101010101" pitchFamily="2" charset="-122"/>
              </a:rPr>
            </a:br>
            <a:r>
              <a:rPr lang="zh-CN" altLang="en-US" sz="2400" dirty="0"/>
              <a:t>   </a:t>
            </a:r>
            <a:r>
              <a:rPr lang="zh-CN" altLang="en-US" sz="2400" dirty="0">
                <a:latin typeface="华文新魏" panose="02010800040101010101" pitchFamily="2" charset="-122"/>
              </a:rPr>
              <a:t> 在任一量词辖域内，受该量词约束的变量为一哑元（虚构变量），它可以在该辖域内处处统一的被另一个没有出现过的任意变量所代替，而不改变公式的真值。合适公式中变量的标准化意味着对哑元改名以保证每个 量词有其自己唯一的哑元。如，把</a:t>
            </a:r>
            <a:br>
              <a:rPr lang="zh-CN" altLang="en-US" sz="2400" dirty="0">
                <a:latin typeface="华文新魏" panose="02010800040101010101" pitchFamily="2" charset="-122"/>
              </a:rPr>
            </a:br>
            <a:r>
              <a:rPr lang="en-US" altLang="zh-CN" sz="2400" dirty="0">
                <a:latin typeface="华文新魏" panose="02010800040101010101" pitchFamily="2" charset="-122"/>
              </a:rPr>
              <a:t>(</a:t>
            </a:r>
            <a:r>
              <a:rPr lang="en-US" altLang="zh-CN" sz="2400" dirty="0">
                <a:latin typeface="Times New Roman" panose="02020603050405020304" pitchFamily="18" charset="0"/>
                <a:ea typeface="宋体" panose="02010600030101010101" pitchFamily="2" charset="-122"/>
                <a:sym typeface="Symbol" panose="05050102010706020507" pitchFamily="18" charset="2"/>
              </a:rPr>
              <a:t></a:t>
            </a:r>
            <a:r>
              <a:rPr lang="en-US" altLang="zh-CN" sz="2400" dirty="0">
                <a:latin typeface="华文新魏" panose="02010800040101010101" pitchFamily="2" charset="-122"/>
              </a:rPr>
              <a:t>x){p(x)=&gt;</a:t>
            </a:r>
            <a:r>
              <a:rPr lang="zh-CN" altLang="en-US" sz="2400" b="1" dirty="0">
                <a:latin typeface="宋体" panose="02010600030101010101" pitchFamily="2" charset="-122"/>
                <a:ea typeface="宋体" panose="02010600030101010101" pitchFamily="2" charset="-122"/>
              </a:rPr>
              <a:t>（</a:t>
            </a:r>
            <a:r>
              <a:rPr lang="zh-CN" altLang="en-US" sz="2400" b="1" dirty="0">
                <a:latin typeface="宋体" panose="02010600030101010101" pitchFamily="2" charset="-122"/>
                <a:ea typeface="宋体" panose="02010600030101010101" pitchFamily="2" charset="-122"/>
                <a:sym typeface="Symbol" panose="05050102010706020507" pitchFamily="18" charset="2"/>
              </a:rPr>
              <a:t></a:t>
            </a:r>
            <a:r>
              <a:rPr lang="en-US" altLang="zh-CN" sz="2400" b="1" dirty="0">
                <a:latin typeface="宋体" panose="02010600030101010101" pitchFamily="2" charset="-122"/>
                <a:ea typeface="宋体" panose="02010600030101010101" pitchFamily="2" charset="-122"/>
              </a:rPr>
              <a:t>x</a:t>
            </a:r>
            <a:r>
              <a:rPr lang="zh-CN" altLang="en-US" sz="2400" b="1" dirty="0">
                <a:latin typeface="宋体" panose="02010600030101010101" pitchFamily="2" charset="-122"/>
                <a:ea typeface="宋体" panose="02010600030101010101" pitchFamily="2" charset="-122"/>
              </a:rPr>
              <a:t>）</a:t>
            </a:r>
            <a:r>
              <a:rPr lang="en-US" altLang="zh-CN" sz="2400" dirty="0">
                <a:latin typeface="华文新魏" panose="02010800040101010101" pitchFamily="2" charset="-122"/>
              </a:rPr>
              <a:t>Q</a:t>
            </a:r>
            <a:r>
              <a:rPr lang="zh-CN" altLang="en-US" sz="2400" dirty="0">
                <a:latin typeface="华文新魏" panose="02010800040101010101" pitchFamily="2" charset="-122"/>
              </a:rPr>
              <a:t>（</a:t>
            </a:r>
            <a:r>
              <a:rPr lang="en-US" altLang="zh-CN" sz="2400" dirty="0">
                <a:latin typeface="华文新魏" panose="02010800040101010101" pitchFamily="2" charset="-122"/>
              </a:rPr>
              <a:t>x</a:t>
            </a:r>
            <a:r>
              <a:rPr lang="zh-CN" altLang="en-US" sz="2400" dirty="0">
                <a:latin typeface="华文新魏" panose="02010800040101010101" pitchFamily="2" charset="-122"/>
              </a:rPr>
              <a:t>）</a:t>
            </a:r>
            <a:r>
              <a:rPr lang="en-US" altLang="zh-CN" sz="2400" dirty="0">
                <a:latin typeface="华文新魏" panose="02010800040101010101" pitchFamily="2" charset="-122"/>
              </a:rPr>
              <a:t>}</a:t>
            </a:r>
            <a:br>
              <a:rPr lang="en-US" altLang="zh-CN" sz="2400" dirty="0">
                <a:latin typeface="华文新魏" panose="02010800040101010101" pitchFamily="2" charset="-122"/>
              </a:rPr>
            </a:br>
            <a:r>
              <a:rPr lang="zh-CN" altLang="en-US" sz="2400" dirty="0">
                <a:latin typeface="华文新魏" panose="02010800040101010101" pitchFamily="2" charset="-122"/>
              </a:rPr>
              <a:t>标准化而得到</a:t>
            </a:r>
            <a:br>
              <a:rPr lang="zh-CN" altLang="en-US" sz="2400" dirty="0">
                <a:latin typeface="华文新魏" panose="02010800040101010101" pitchFamily="2" charset="-122"/>
              </a:rPr>
            </a:br>
            <a:r>
              <a:rPr lang="zh-CN" altLang="en-US" sz="2400" b="1" dirty="0">
                <a:latin typeface="宋体" panose="02010600030101010101" pitchFamily="2" charset="-122"/>
                <a:ea typeface="宋体" panose="02010600030101010101" pitchFamily="2" charset="-122"/>
              </a:rPr>
              <a:t>（</a:t>
            </a:r>
            <a:r>
              <a:rPr lang="zh-CN" altLang="en-US" sz="2400" b="1" dirty="0">
                <a:latin typeface="宋体" panose="02010600030101010101" pitchFamily="2" charset="-122"/>
                <a:ea typeface="宋体" panose="02010600030101010101" pitchFamily="2" charset="-122"/>
                <a:sym typeface="Symbol" panose="05050102010706020507" pitchFamily="18" charset="2"/>
              </a:rPr>
              <a:t></a:t>
            </a:r>
            <a:r>
              <a:rPr lang="en-US" altLang="zh-CN" sz="2400" b="1" dirty="0">
                <a:latin typeface="宋体" panose="02010600030101010101" pitchFamily="2" charset="-122"/>
                <a:ea typeface="宋体" panose="02010600030101010101" pitchFamily="2" charset="-122"/>
              </a:rPr>
              <a:t>x</a:t>
            </a:r>
            <a:r>
              <a:rPr lang="zh-CN" altLang="en-US" sz="2400" b="1" dirty="0">
                <a:latin typeface="宋体" panose="02010600030101010101" pitchFamily="2" charset="-122"/>
                <a:ea typeface="宋体" panose="02010600030101010101" pitchFamily="2" charset="-122"/>
              </a:rPr>
              <a:t>）</a:t>
            </a:r>
            <a:r>
              <a:rPr lang="en-US" altLang="zh-CN" sz="2400" dirty="0">
                <a:latin typeface="华文新魏" panose="02010800040101010101" pitchFamily="2" charset="-122"/>
              </a:rPr>
              <a:t>{p(x)=&gt;</a:t>
            </a:r>
            <a:r>
              <a:rPr lang="zh-CN" altLang="en-US" sz="2400" dirty="0">
                <a:latin typeface="华文新魏" panose="02010800040101010101" pitchFamily="2" charset="-122"/>
              </a:rPr>
              <a:t>（</a:t>
            </a:r>
            <a:r>
              <a:rPr lang="zh-CN" altLang="en-US" sz="2400" dirty="0">
                <a:latin typeface="Times New Roman" panose="02020603050405020304" pitchFamily="18" charset="0"/>
                <a:ea typeface="宋体" panose="02010600030101010101" pitchFamily="2" charset="-122"/>
                <a:sym typeface="Symbol" panose="05050102010706020507" pitchFamily="18" charset="2"/>
              </a:rPr>
              <a:t></a:t>
            </a:r>
            <a:r>
              <a:rPr lang="en-US" altLang="zh-CN" sz="2400" dirty="0">
                <a:latin typeface="华文新魏" panose="02010800040101010101" pitchFamily="2" charset="-122"/>
              </a:rPr>
              <a:t>y</a:t>
            </a:r>
            <a:r>
              <a:rPr lang="zh-CN" altLang="en-US" sz="2400" dirty="0">
                <a:latin typeface="华文新魏" panose="02010800040101010101" pitchFamily="2" charset="-122"/>
              </a:rPr>
              <a:t>）</a:t>
            </a:r>
            <a:r>
              <a:rPr lang="en-US" altLang="zh-CN" sz="2400" dirty="0">
                <a:latin typeface="华文新魏" panose="02010800040101010101" pitchFamily="2" charset="-122"/>
              </a:rPr>
              <a:t>Q</a:t>
            </a:r>
            <a:r>
              <a:rPr lang="zh-CN" altLang="en-US" sz="2400" dirty="0">
                <a:latin typeface="华文新魏" panose="02010800040101010101" pitchFamily="2" charset="-122"/>
              </a:rPr>
              <a:t>（</a:t>
            </a:r>
            <a:r>
              <a:rPr lang="en-US" altLang="zh-CN" sz="2400" dirty="0">
                <a:latin typeface="华文新魏" panose="02010800040101010101" pitchFamily="2" charset="-122"/>
              </a:rPr>
              <a:t>y</a:t>
            </a:r>
            <a:r>
              <a:rPr lang="zh-CN" altLang="en-US" sz="2400" dirty="0">
                <a:latin typeface="华文新魏" panose="02010800040101010101" pitchFamily="2" charset="-122"/>
              </a:rPr>
              <a:t>）</a:t>
            </a:r>
            <a:r>
              <a:rPr lang="en-US" altLang="zh-CN" sz="2400" dirty="0">
                <a:latin typeface="华文新魏" panose="02010800040101010101" pitchFamily="2" charset="-122"/>
              </a:rPr>
              <a:t>} </a:t>
            </a:r>
          </a:p>
        </p:txBody>
      </p:sp>
      <p:sp>
        <p:nvSpPr>
          <p:cNvPr id="4" name="日期占位符 3"/>
          <p:cNvSpPr>
            <a:spLocks noGrp="1"/>
          </p:cNvSpPr>
          <p:nvPr>
            <p:ph type="dt" sz="half" idx="10"/>
          </p:nvPr>
        </p:nvSpPr>
        <p:spPr/>
        <p:txBody>
          <a:bodyPr/>
          <a:lstStyle/>
          <a:p>
            <a:pPr>
              <a:defRPr/>
            </a:pPr>
            <a:fld id="{F1ED0821-E734-497E-8F0B-28DDCE031ADA}" type="datetime1">
              <a:rPr lang="zh-CN" altLang="en-US"/>
              <a:pPr>
                <a:defRPr/>
              </a:pPr>
              <a:t>2019/9/18</a:t>
            </a:fld>
            <a:endParaRPr lang="en-US" altLang="zh-CN"/>
          </a:p>
        </p:txBody>
      </p:sp>
      <p:sp>
        <p:nvSpPr>
          <p:cNvPr id="27651"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525337FF-AEC2-44B8-98AF-22727127CCBF}" type="slidenum">
              <a:rPr kumimoji="0" lang="en-US" altLang="zh-CN" sz="1400">
                <a:latin typeface="Tahoma" panose="020B0604030504040204" pitchFamily="34" charset="0"/>
                <a:ea typeface="宋体" panose="02010600030101010101" pitchFamily="2" charset="-122"/>
              </a:rPr>
              <a:pPr>
                <a:spcBef>
                  <a:spcPct val="0"/>
                </a:spcBef>
                <a:buClrTx/>
                <a:buSzTx/>
                <a:buFontTx/>
                <a:buNone/>
              </a:pPr>
              <a:t>45</a:t>
            </a:fld>
            <a:endParaRPr kumimoji="0" lang="en-US" altLang="zh-CN" sz="1400">
              <a:latin typeface="Tahoma" panose="020B060403050404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6" name="Rectangle 2"/>
          <p:cNvSpPr>
            <a:spLocks noGrp="1" noChangeArrowheads="1"/>
          </p:cNvSpPr>
          <p:nvPr>
            <p:ph type="title"/>
          </p:nvPr>
        </p:nvSpPr>
        <p:spPr/>
        <p:txBody>
          <a:bodyPr/>
          <a:lstStyle/>
          <a:p>
            <a:pPr eaLnBrk="1" hangingPunct="1"/>
            <a:r>
              <a:rPr lang="zh-CN" altLang="en-US" smtClean="0"/>
              <a:t>归结原理</a:t>
            </a:r>
            <a:r>
              <a:rPr lang="zh-CN" altLang="en-US" smtClean="0">
                <a:sym typeface="Symbol" panose="05050102010706020507" pitchFamily="18" charset="2"/>
              </a:rPr>
              <a:t></a:t>
            </a:r>
            <a:r>
              <a:rPr lang="zh-CN" altLang="en-US" sz="3200">
                <a:ea typeface="华文新魏" panose="02010800040101010101" pitchFamily="2" charset="-122"/>
              </a:rPr>
              <a:t>子句集的求取</a:t>
            </a:r>
          </a:p>
        </p:txBody>
      </p:sp>
      <p:sp>
        <p:nvSpPr>
          <p:cNvPr id="28677" name="Rectangle 3"/>
          <p:cNvSpPr>
            <a:spLocks noGrp="1" noChangeArrowheads="1"/>
          </p:cNvSpPr>
          <p:nvPr>
            <p:ph idx="1"/>
          </p:nvPr>
        </p:nvSpPr>
        <p:spPr>
          <a:xfrm>
            <a:off x="1097280" y="1828800"/>
            <a:ext cx="10543336" cy="3760440"/>
          </a:xfrm>
        </p:spPr>
        <p:txBody>
          <a:bodyPr/>
          <a:lstStyle/>
          <a:p>
            <a:pPr marL="533400" indent="-533400" eaLnBrk="1" hangingPunct="1">
              <a:lnSpc>
                <a:spcPct val="90000"/>
              </a:lnSpc>
              <a:buNone/>
            </a:pPr>
            <a:r>
              <a:rPr lang="en-US" altLang="zh-CN" sz="2000" b="1" dirty="0">
                <a:latin typeface="华文新魏" panose="02010800040101010101" pitchFamily="2" charset="-122"/>
              </a:rPr>
              <a:t>4.</a:t>
            </a:r>
            <a:r>
              <a:rPr lang="zh-CN" altLang="en-US" sz="2400" b="1" dirty="0">
                <a:latin typeface="华文新魏" panose="02010800040101010101" pitchFamily="2" charset="-122"/>
              </a:rPr>
              <a:t>消去存在量词</a:t>
            </a:r>
            <a:r>
              <a:rPr lang="zh-CN" altLang="en-US" sz="2400" dirty="0">
                <a:latin typeface="华文新魏" panose="02010800040101010101" pitchFamily="2" charset="-122"/>
              </a:rPr>
              <a:t/>
            </a:r>
            <a:br>
              <a:rPr lang="zh-CN" altLang="en-US" sz="2400" dirty="0">
                <a:latin typeface="华文新魏" panose="02010800040101010101" pitchFamily="2" charset="-122"/>
              </a:rPr>
            </a:br>
            <a:r>
              <a:rPr lang="zh-CN" altLang="en-US" sz="2400" dirty="0"/>
              <a:t>   </a:t>
            </a:r>
            <a:r>
              <a:rPr lang="zh-CN" altLang="en-US" sz="2400" dirty="0">
                <a:latin typeface="华文新魏" panose="02010800040101010101" pitchFamily="2" charset="-122"/>
              </a:rPr>
              <a:t> 在公式（</a:t>
            </a:r>
            <a:r>
              <a:rPr lang="zh-CN" altLang="en-US" sz="2400" dirty="0">
                <a:latin typeface="Times New Roman" panose="02020603050405020304" pitchFamily="18" charset="0"/>
                <a:ea typeface="宋体" panose="02010600030101010101" pitchFamily="2" charset="-122"/>
                <a:sym typeface="Symbol" panose="05050102010706020507" pitchFamily="18" charset="2"/>
              </a:rPr>
              <a:t></a:t>
            </a:r>
            <a:r>
              <a:rPr lang="en-US" altLang="zh-CN" sz="2400" dirty="0">
                <a:latin typeface="华文新魏" panose="02010800040101010101" pitchFamily="2" charset="-122"/>
              </a:rPr>
              <a:t>y</a:t>
            </a:r>
            <a:r>
              <a:rPr lang="zh-CN" altLang="en-US" sz="2400" dirty="0">
                <a:latin typeface="华文新魏" panose="02010800040101010101" pitchFamily="2" charset="-122"/>
              </a:rPr>
              <a:t>）</a:t>
            </a:r>
            <a:r>
              <a:rPr lang="en-US" altLang="zh-CN" sz="2400" dirty="0">
                <a:latin typeface="华文新魏" panose="02010800040101010101" pitchFamily="2" charset="-122"/>
              </a:rPr>
              <a:t>[</a:t>
            </a:r>
            <a:r>
              <a:rPr lang="zh-CN" altLang="en-US" sz="2400" dirty="0">
                <a:latin typeface="华文新魏" panose="02010800040101010101" pitchFamily="2" charset="-122"/>
              </a:rPr>
              <a:t>（</a:t>
            </a:r>
            <a:r>
              <a:rPr lang="zh-CN" altLang="en-US" sz="2400" dirty="0">
                <a:latin typeface="Times New Roman" panose="02020603050405020304" pitchFamily="18" charset="0"/>
                <a:ea typeface="宋体" panose="02010600030101010101" pitchFamily="2" charset="-122"/>
                <a:sym typeface="Symbol" panose="05050102010706020507" pitchFamily="18" charset="2"/>
              </a:rPr>
              <a:t></a:t>
            </a:r>
            <a:r>
              <a:rPr lang="en-US" altLang="zh-CN" sz="2400" dirty="0">
                <a:latin typeface="华文新魏" panose="02010800040101010101" pitchFamily="2" charset="-122"/>
              </a:rPr>
              <a:t>x</a:t>
            </a:r>
            <a:r>
              <a:rPr lang="zh-CN" altLang="en-US" sz="2400" dirty="0">
                <a:latin typeface="华文新魏" panose="02010800040101010101" pitchFamily="2" charset="-122"/>
              </a:rPr>
              <a:t>）</a:t>
            </a:r>
            <a:r>
              <a:rPr lang="en-US" altLang="zh-CN" sz="2400" dirty="0">
                <a:latin typeface="华文新魏" panose="02010800040101010101" pitchFamily="2" charset="-122"/>
              </a:rPr>
              <a:t>P</a:t>
            </a:r>
            <a:r>
              <a:rPr lang="zh-CN" altLang="en-US" sz="2400" dirty="0">
                <a:latin typeface="华文新魏" panose="02010800040101010101" pitchFamily="2" charset="-122"/>
              </a:rPr>
              <a:t>（</a:t>
            </a:r>
            <a:r>
              <a:rPr lang="en-US" altLang="zh-CN" sz="2400" dirty="0">
                <a:latin typeface="华文新魏" panose="02010800040101010101" pitchFamily="2" charset="-122"/>
              </a:rPr>
              <a:t>x</a:t>
            </a:r>
            <a:r>
              <a:rPr lang="zh-CN" altLang="en-US" sz="2400" dirty="0">
                <a:latin typeface="华文新魏" panose="02010800040101010101" pitchFamily="2" charset="-122"/>
              </a:rPr>
              <a:t>，</a:t>
            </a:r>
            <a:r>
              <a:rPr lang="en-US" altLang="zh-CN" sz="2400" dirty="0">
                <a:latin typeface="华文新魏" panose="02010800040101010101" pitchFamily="2" charset="-122"/>
              </a:rPr>
              <a:t>y</a:t>
            </a:r>
            <a:r>
              <a:rPr lang="zh-CN" altLang="en-US" sz="2400" dirty="0">
                <a:latin typeface="华文新魏" panose="02010800040101010101" pitchFamily="2" charset="-122"/>
              </a:rPr>
              <a:t>）</a:t>
            </a:r>
            <a:r>
              <a:rPr lang="en-US" altLang="zh-CN" sz="2400" dirty="0">
                <a:latin typeface="华文新魏" panose="02010800040101010101" pitchFamily="2" charset="-122"/>
              </a:rPr>
              <a:t>]</a:t>
            </a:r>
            <a:r>
              <a:rPr lang="zh-CN" altLang="en-US" sz="2400" dirty="0">
                <a:latin typeface="华文新魏" panose="02010800040101010101" pitchFamily="2" charset="-122"/>
              </a:rPr>
              <a:t>中，存在量词是在全称量词的辖域内，我们允许所存在的</a:t>
            </a:r>
            <a:r>
              <a:rPr lang="en-US" altLang="zh-CN" sz="2400" dirty="0">
                <a:latin typeface="华文新魏" panose="02010800040101010101" pitchFamily="2" charset="-122"/>
              </a:rPr>
              <a:t>x</a:t>
            </a:r>
            <a:r>
              <a:rPr lang="zh-CN" altLang="en-US" sz="2400" dirty="0">
                <a:latin typeface="华文新魏" panose="02010800040101010101" pitchFamily="2" charset="-122"/>
              </a:rPr>
              <a:t>可能依赖于</a:t>
            </a:r>
            <a:r>
              <a:rPr lang="en-US" altLang="zh-CN" sz="2400" dirty="0">
                <a:latin typeface="华文新魏" panose="02010800040101010101" pitchFamily="2" charset="-122"/>
              </a:rPr>
              <a:t>y</a:t>
            </a:r>
            <a:r>
              <a:rPr lang="zh-CN" altLang="en-US" sz="2400" dirty="0">
                <a:latin typeface="华文新魏" panose="02010800040101010101" pitchFamily="2" charset="-122"/>
              </a:rPr>
              <a:t>值。 令这种依赖关系明显地由函数</a:t>
            </a:r>
            <a:r>
              <a:rPr lang="en-US" altLang="zh-CN" sz="2400" dirty="0">
                <a:latin typeface="华文新魏" panose="02010800040101010101" pitchFamily="2" charset="-122"/>
              </a:rPr>
              <a:t>g</a:t>
            </a:r>
            <a:r>
              <a:rPr lang="zh-CN" altLang="en-US" sz="2400" dirty="0">
                <a:latin typeface="华文新魏" panose="02010800040101010101" pitchFamily="2" charset="-122"/>
              </a:rPr>
              <a:t>（</a:t>
            </a:r>
            <a:r>
              <a:rPr lang="en-US" altLang="zh-CN" sz="2400" dirty="0">
                <a:latin typeface="华文新魏" panose="02010800040101010101" pitchFamily="2" charset="-122"/>
              </a:rPr>
              <a:t>y</a:t>
            </a:r>
            <a:r>
              <a:rPr lang="zh-CN" altLang="en-US" sz="2400" dirty="0">
                <a:latin typeface="华文新魏" panose="02010800040101010101" pitchFamily="2" charset="-122"/>
              </a:rPr>
              <a:t>）所定义，它把每个</a:t>
            </a:r>
            <a:r>
              <a:rPr lang="en-US" altLang="zh-CN" sz="2400" dirty="0">
                <a:latin typeface="华文新魏" panose="02010800040101010101" pitchFamily="2" charset="-122"/>
              </a:rPr>
              <a:t>y</a:t>
            </a:r>
            <a:r>
              <a:rPr lang="zh-CN" altLang="en-US" sz="2400" dirty="0">
                <a:latin typeface="华文新魏" panose="02010800040101010101" pitchFamily="2" charset="-122"/>
              </a:rPr>
              <a:t>值映射到存在的那个</a:t>
            </a:r>
            <a:r>
              <a:rPr lang="en-US" altLang="zh-CN" sz="2400" dirty="0">
                <a:latin typeface="华文新魏" panose="02010800040101010101" pitchFamily="2" charset="-122"/>
              </a:rPr>
              <a:t>x</a:t>
            </a:r>
            <a:r>
              <a:rPr lang="zh-CN" altLang="en-US" sz="2400" dirty="0">
                <a:latin typeface="华文新魏" panose="02010800040101010101" pitchFamily="2" charset="-122"/>
              </a:rPr>
              <a:t>。这种函数就是</a:t>
            </a:r>
            <a:r>
              <a:rPr lang="en-US" altLang="zh-CN" sz="2400" dirty="0" err="1">
                <a:latin typeface="华文新魏" panose="02010800040101010101" pitchFamily="2" charset="-122"/>
              </a:rPr>
              <a:t>Skolem</a:t>
            </a:r>
            <a:r>
              <a:rPr lang="zh-CN" altLang="en-US" sz="2400" dirty="0">
                <a:latin typeface="华文新魏" panose="02010800040101010101" pitchFamily="2" charset="-122"/>
              </a:rPr>
              <a:t>函数。如果用</a:t>
            </a:r>
            <a:r>
              <a:rPr lang="en-US" altLang="zh-CN" sz="2400" dirty="0" err="1">
                <a:latin typeface="华文新魏" panose="02010800040101010101" pitchFamily="2" charset="-122"/>
              </a:rPr>
              <a:t>Skolem</a:t>
            </a:r>
            <a:r>
              <a:rPr lang="zh-CN" altLang="en-US" sz="2400" dirty="0">
                <a:latin typeface="华文新魏" panose="02010800040101010101" pitchFamily="2" charset="-122"/>
              </a:rPr>
              <a:t>函数代替存在的</a:t>
            </a:r>
            <a:r>
              <a:rPr lang="en-US" altLang="zh-CN" sz="2400" dirty="0">
                <a:latin typeface="华文新魏" panose="02010800040101010101" pitchFamily="2" charset="-122"/>
              </a:rPr>
              <a:t>x</a:t>
            </a:r>
            <a:r>
              <a:rPr lang="zh-CN" altLang="en-US" sz="2400" dirty="0">
                <a:latin typeface="华文新魏" panose="02010800040101010101" pitchFamily="2" charset="-122"/>
              </a:rPr>
              <a:t>，我们就可以消去全部存在量词</a:t>
            </a:r>
            <a:br>
              <a:rPr lang="zh-CN" altLang="en-US" sz="2400" dirty="0">
                <a:latin typeface="华文新魏" panose="02010800040101010101" pitchFamily="2" charset="-122"/>
              </a:rPr>
            </a:br>
            <a:r>
              <a:rPr lang="zh-CN" altLang="en-US" sz="2400" dirty="0">
                <a:latin typeface="华文新魏" panose="02010800040101010101" pitchFamily="2" charset="-122"/>
              </a:rPr>
              <a:t>（</a:t>
            </a:r>
            <a:r>
              <a:rPr lang="zh-CN" altLang="en-US" sz="2400" dirty="0">
                <a:latin typeface="Times New Roman" panose="02020603050405020304" pitchFamily="18" charset="0"/>
                <a:ea typeface="宋体" panose="02010600030101010101" pitchFamily="2" charset="-122"/>
                <a:sym typeface="Symbol" panose="05050102010706020507" pitchFamily="18" charset="2"/>
              </a:rPr>
              <a:t></a:t>
            </a:r>
            <a:r>
              <a:rPr lang="en-US" altLang="zh-CN" sz="2400" dirty="0">
                <a:latin typeface="华文新魏" panose="02010800040101010101" pitchFamily="2" charset="-122"/>
              </a:rPr>
              <a:t>y</a:t>
            </a:r>
            <a:r>
              <a:rPr lang="zh-CN" altLang="en-US" sz="2400" dirty="0">
                <a:latin typeface="华文新魏" panose="02010800040101010101" pitchFamily="2" charset="-122"/>
              </a:rPr>
              <a:t>）</a:t>
            </a:r>
            <a:r>
              <a:rPr lang="en-US" altLang="zh-CN" sz="2400" dirty="0">
                <a:latin typeface="华文新魏" panose="02010800040101010101" pitchFamily="2" charset="-122"/>
              </a:rPr>
              <a:t>P[g</a:t>
            </a:r>
            <a:r>
              <a:rPr lang="zh-CN" altLang="en-US" sz="2400" dirty="0">
                <a:latin typeface="华文新魏" panose="02010800040101010101" pitchFamily="2" charset="-122"/>
              </a:rPr>
              <a:t>（</a:t>
            </a:r>
            <a:r>
              <a:rPr lang="en-US" altLang="zh-CN" sz="2400" dirty="0">
                <a:latin typeface="华文新魏" panose="02010800040101010101" pitchFamily="2" charset="-122"/>
              </a:rPr>
              <a:t>y</a:t>
            </a:r>
            <a:r>
              <a:rPr lang="zh-CN" altLang="en-US" sz="2400" dirty="0">
                <a:latin typeface="华文新魏" panose="02010800040101010101" pitchFamily="2" charset="-122"/>
              </a:rPr>
              <a:t>），</a:t>
            </a:r>
            <a:r>
              <a:rPr lang="en-US" altLang="zh-CN" sz="2400" dirty="0">
                <a:latin typeface="华文新魏" panose="02010800040101010101" pitchFamily="2" charset="-122"/>
              </a:rPr>
              <a:t>y]</a:t>
            </a:r>
            <a:br>
              <a:rPr lang="en-US" altLang="zh-CN" sz="2400" dirty="0">
                <a:latin typeface="华文新魏" panose="02010800040101010101" pitchFamily="2" charset="-122"/>
              </a:rPr>
            </a:br>
            <a:r>
              <a:rPr lang="en-US" altLang="zh-CN" sz="2400" dirty="0" err="1">
                <a:latin typeface="华文新魏" panose="02010800040101010101" pitchFamily="2" charset="-122"/>
              </a:rPr>
              <a:t>Skolem</a:t>
            </a:r>
            <a:r>
              <a:rPr lang="zh-CN" altLang="en-US" sz="2400" dirty="0">
                <a:latin typeface="华文新魏" panose="02010800040101010101" pitchFamily="2" charset="-122"/>
              </a:rPr>
              <a:t>函数的变量是由那些全称量词所约束的全称量词量化变量，这些全称量词的辖域包括要被消去的存在量词的辖域在内。</a:t>
            </a:r>
            <a:r>
              <a:rPr lang="en-US" altLang="zh-CN" sz="2400" dirty="0" err="1">
                <a:latin typeface="华文新魏" panose="02010800040101010101" pitchFamily="2" charset="-122"/>
              </a:rPr>
              <a:t>Skolem</a:t>
            </a:r>
            <a:r>
              <a:rPr lang="zh-CN" altLang="en-US" sz="2400" dirty="0">
                <a:latin typeface="华文新魏" panose="02010800040101010101" pitchFamily="2" charset="-122"/>
              </a:rPr>
              <a:t>函数所使用的函数符号必须是新的，即不允许是公式中已经出现过的函数符号。</a:t>
            </a:r>
            <a:br>
              <a:rPr lang="zh-CN" altLang="en-US" sz="2400" dirty="0">
                <a:latin typeface="华文新魏" panose="02010800040101010101" pitchFamily="2" charset="-122"/>
              </a:rPr>
            </a:br>
            <a:r>
              <a:rPr lang="zh-CN" altLang="en-US" sz="2400" dirty="0">
                <a:latin typeface="华文新魏" panose="02010800040101010101" pitchFamily="2" charset="-122"/>
              </a:rPr>
              <a:t>如果要消去的存在量词不在任何一个全称量词的辖域内，那么我们就用不含变量的</a:t>
            </a:r>
            <a:r>
              <a:rPr lang="en-US" altLang="zh-CN" sz="2400" dirty="0" err="1">
                <a:latin typeface="华文新魏" panose="02010800040101010101" pitchFamily="2" charset="-122"/>
              </a:rPr>
              <a:t>Skolem</a:t>
            </a:r>
            <a:r>
              <a:rPr lang="zh-CN" altLang="en-US" sz="2400" dirty="0">
                <a:latin typeface="华文新魏" panose="02010800040101010101" pitchFamily="2" charset="-122"/>
              </a:rPr>
              <a:t>函数即常量。</a:t>
            </a:r>
            <a:endParaRPr lang="zh-CN" altLang="en-US" sz="2400" dirty="0"/>
          </a:p>
        </p:txBody>
      </p:sp>
      <p:sp>
        <p:nvSpPr>
          <p:cNvPr id="4" name="日期占位符 3"/>
          <p:cNvSpPr>
            <a:spLocks noGrp="1"/>
          </p:cNvSpPr>
          <p:nvPr>
            <p:ph type="dt" sz="half" idx="10"/>
          </p:nvPr>
        </p:nvSpPr>
        <p:spPr/>
        <p:txBody>
          <a:bodyPr/>
          <a:lstStyle/>
          <a:p>
            <a:pPr>
              <a:defRPr/>
            </a:pPr>
            <a:fld id="{078CBC90-672A-45B7-A669-2DC9683FB7E8}" type="datetime1">
              <a:rPr lang="zh-CN" altLang="en-US"/>
              <a:pPr>
                <a:defRPr/>
              </a:pPr>
              <a:t>2019/9/18</a:t>
            </a:fld>
            <a:endParaRPr lang="en-US" altLang="zh-CN"/>
          </a:p>
        </p:txBody>
      </p:sp>
      <p:sp>
        <p:nvSpPr>
          <p:cNvPr id="28675"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08C3D9A7-79AD-4BA6-BA6E-45A30B7D297A}" type="slidenum">
              <a:rPr kumimoji="0" lang="en-US" altLang="zh-CN" sz="1400">
                <a:latin typeface="Tahoma" panose="020B0604030504040204" pitchFamily="34" charset="0"/>
                <a:ea typeface="宋体" panose="02010600030101010101" pitchFamily="2" charset="-122"/>
              </a:rPr>
              <a:pPr>
                <a:spcBef>
                  <a:spcPct val="0"/>
                </a:spcBef>
                <a:buClrTx/>
                <a:buSzTx/>
                <a:buFontTx/>
                <a:buNone/>
              </a:pPr>
              <a:t>46</a:t>
            </a:fld>
            <a:endParaRPr kumimoji="0" lang="en-US" altLang="zh-CN" sz="1400">
              <a:latin typeface="Tahoma" panose="020B060403050404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0" name="Rectangle 2"/>
          <p:cNvSpPr>
            <a:spLocks noGrp="1" noChangeArrowheads="1"/>
          </p:cNvSpPr>
          <p:nvPr>
            <p:ph type="title"/>
          </p:nvPr>
        </p:nvSpPr>
        <p:spPr/>
        <p:txBody>
          <a:bodyPr/>
          <a:lstStyle/>
          <a:p>
            <a:pPr eaLnBrk="1" hangingPunct="1"/>
            <a:r>
              <a:rPr lang="zh-CN" altLang="en-US" smtClean="0"/>
              <a:t>归结原理</a:t>
            </a:r>
            <a:r>
              <a:rPr lang="zh-CN" altLang="en-US" smtClean="0">
                <a:sym typeface="Symbol" panose="05050102010706020507" pitchFamily="18" charset="2"/>
              </a:rPr>
              <a:t></a:t>
            </a:r>
            <a:r>
              <a:rPr lang="zh-CN" altLang="en-US" sz="3200">
                <a:ea typeface="华文新魏" panose="02010800040101010101" pitchFamily="2" charset="-122"/>
              </a:rPr>
              <a:t>子句集的求取</a:t>
            </a:r>
          </a:p>
        </p:txBody>
      </p:sp>
      <p:sp>
        <p:nvSpPr>
          <p:cNvPr id="29701" name="Rectangle 3"/>
          <p:cNvSpPr>
            <a:spLocks noGrp="1" noChangeArrowheads="1"/>
          </p:cNvSpPr>
          <p:nvPr>
            <p:ph idx="1"/>
          </p:nvPr>
        </p:nvSpPr>
        <p:spPr>
          <a:xfrm>
            <a:off x="1097280" y="1981200"/>
            <a:ext cx="9895264" cy="3752056"/>
          </a:xfrm>
        </p:spPr>
        <p:txBody>
          <a:bodyPr/>
          <a:lstStyle/>
          <a:p>
            <a:pPr marL="533400" indent="-533400" eaLnBrk="1" hangingPunct="1">
              <a:buNone/>
            </a:pPr>
            <a:r>
              <a:rPr lang="zh-CN" altLang="en-US" sz="2400" dirty="0">
                <a:latin typeface="华文新魏" panose="02010800040101010101" pitchFamily="2" charset="-122"/>
              </a:rPr>
              <a:t>例如，（</a:t>
            </a:r>
            <a:r>
              <a:rPr lang="zh-CN" altLang="en-US" sz="2400" dirty="0">
                <a:latin typeface="Times New Roman" panose="02020603050405020304" pitchFamily="18" charset="0"/>
                <a:ea typeface="宋体" panose="02010600030101010101" pitchFamily="2" charset="-122"/>
                <a:sym typeface="Symbol" panose="05050102010706020507" pitchFamily="18" charset="2"/>
              </a:rPr>
              <a:t></a:t>
            </a:r>
            <a:r>
              <a:rPr lang="en-US" altLang="zh-CN" sz="2400" dirty="0">
                <a:latin typeface="华文新魏" panose="02010800040101010101" pitchFamily="2" charset="-122"/>
              </a:rPr>
              <a:t>x</a:t>
            </a:r>
            <a:r>
              <a:rPr lang="zh-CN" altLang="en-US" sz="2400" dirty="0">
                <a:latin typeface="华文新魏" panose="02010800040101010101" pitchFamily="2" charset="-122"/>
              </a:rPr>
              <a:t>）</a:t>
            </a:r>
            <a:r>
              <a:rPr lang="en-US" altLang="zh-CN" sz="2400" dirty="0">
                <a:latin typeface="华文新魏" panose="02010800040101010101" pitchFamily="2" charset="-122"/>
              </a:rPr>
              <a:t>P</a:t>
            </a:r>
            <a:r>
              <a:rPr lang="zh-CN" altLang="en-US" sz="2400" dirty="0">
                <a:latin typeface="华文新魏" panose="02010800040101010101" pitchFamily="2" charset="-122"/>
              </a:rPr>
              <a:t>（</a:t>
            </a:r>
            <a:r>
              <a:rPr lang="en-US" altLang="zh-CN" sz="2400" dirty="0">
                <a:latin typeface="华文新魏" panose="02010800040101010101" pitchFamily="2" charset="-122"/>
              </a:rPr>
              <a:t>x</a:t>
            </a:r>
            <a:r>
              <a:rPr lang="zh-CN" altLang="en-US" sz="2400" dirty="0">
                <a:latin typeface="华文新魏" panose="02010800040101010101" pitchFamily="2" charset="-122"/>
              </a:rPr>
              <a:t>）化为</a:t>
            </a:r>
            <a:r>
              <a:rPr lang="en-US" altLang="zh-CN" sz="2400" dirty="0">
                <a:latin typeface="华文新魏" panose="02010800040101010101" pitchFamily="2" charset="-122"/>
              </a:rPr>
              <a:t>P</a:t>
            </a:r>
            <a:r>
              <a:rPr lang="zh-CN" altLang="en-US" sz="2400" dirty="0">
                <a:latin typeface="华文新魏" panose="02010800040101010101" pitchFamily="2" charset="-122"/>
              </a:rPr>
              <a:t>（</a:t>
            </a:r>
            <a:r>
              <a:rPr lang="en-US" altLang="zh-CN" sz="2400" dirty="0">
                <a:latin typeface="华文新魏" panose="02010800040101010101" pitchFamily="2" charset="-122"/>
              </a:rPr>
              <a:t>A</a:t>
            </a:r>
            <a:r>
              <a:rPr lang="zh-CN" altLang="en-US" sz="2400" dirty="0">
                <a:latin typeface="华文新魏" panose="02010800040101010101" pitchFamily="2" charset="-122"/>
              </a:rPr>
              <a:t>），其中常量符号</a:t>
            </a:r>
            <a:r>
              <a:rPr lang="en-US" altLang="zh-CN" sz="2400" dirty="0">
                <a:latin typeface="华文新魏" panose="02010800040101010101" pitchFamily="2" charset="-122"/>
              </a:rPr>
              <a:t>A</a:t>
            </a:r>
            <a:r>
              <a:rPr lang="zh-CN" altLang="en-US" sz="2400" dirty="0">
                <a:latin typeface="华文新魏" panose="02010800040101010101" pitchFamily="2" charset="-122"/>
              </a:rPr>
              <a:t>用来表示我们知道的存在实体。</a:t>
            </a:r>
            <a:r>
              <a:rPr lang="en-US" altLang="zh-CN" sz="2400" dirty="0">
                <a:latin typeface="华文新魏" panose="02010800040101010101" pitchFamily="2" charset="-122"/>
              </a:rPr>
              <a:t>A</a:t>
            </a:r>
            <a:r>
              <a:rPr lang="zh-CN" altLang="en-US" sz="2400" dirty="0">
                <a:latin typeface="华文新魏" panose="02010800040101010101" pitchFamily="2" charset="-122"/>
              </a:rPr>
              <a:t>必须是个新的常量符号，它未曾在公式其他地方使用过。</a:t>
            </a:r>
            <a:endParaRPr lang="zh-CN" altLang="en-US" sz="1400" b="1" dirty="0">
              <a:latin typeface="华文新魏" panose="02010800040101010101" pitchFamily="2" charset="-122"/>
            </a:endParaRPr>
          </a:p>
          <a:p>
            <a:pPr marL="533400" indent="-533400" eaLnBrk="1" hangingPunct="1">
              <a:buNone/>
            </a:pPr>
            <a:r>
              <a:rPr lang="en-US" altLang="zh-CN" sz="2000" b="1" dirty="0">
                <a:latin typeface="华文新魏" panose="02010800040101010101" pitchFamily="2" charset="-122"/>
              </a:rPr>
              <a:t>5.</a:t>
            </a:r>
            <a:r>
              <a:rPr lang="zh-CN" altLang="en-US" sz="2000" b="1" dirty="0">
                <a:latin typeface="华文新魏" panose="02010800040101010101" pitchFamily="2" charset="-122"/>
              </a:rPr>
              <a:t>化为前束形</a:t>
            </a:r>
            <a:r>
              <a:rPr lang="zh-CN" altLang="en-US" sz="2000" dirty="0">
                <a:latin typeface="华文新魏" panose="02010800040101010101" pitchFamily="2" charset="-122"/>
              </a:rPr>
              <a:t/>
            </a:r>
            <a:br>
              <a:rPr lang="zh-CN" altLang="en-US" sz="2000" dirty="0">
                <a:latin typeface="华文新魏" panose="02010800040101010101" pitchFamily="2" charset="-122"/>
              </a:rPr>
            </a:br>
            <a:r>
              <a:rPr lang="zh-CN" altLang="en-US" sz="2000" dirty="0"/>
              <a:t>   </a:t>
            </a:r>
            <a:r>
              <a:rPr lang="zh-CN" altLang="en-US" sz="2000" dirty="0">
                <a:latin typeface="华文新魏" panose="02010800040101010101" pitchFamily="2" charset="-122"/>
              </a:rPr>
              <a:t> 现在已不存在任何存在量词，而且每个全称量词都有自己的变量，把所有全称量词移到公式的左边，并使每个量词的辖域包括这个量词后面公式的整个部分。所得公式称前束形。前束形公式由全称量词串组成的前缀和不含量词的母式组成。 </a:t>
            </a:r>
          </a:p>
          <a:p>
            <a:pPr marL="533400" indent="-533400" eaLnBrk="1" hangingPunct="1">
              <a:buNone/>
            </a:pPr>
            <a:r>
              <a:rPr lang="en-US" altLang="zh-CN" sz="2000" b="1" dirty="0">
                <a:latin typeface="华文新魏" panose="02010800040101010101" pitchFamily="2" charset="-122"/>
              </a:rPr>
              <a:t>6.</a:t>
            </a:r>
            <a:r>
              <a:rPr lang="zh-CN" altLang="en-US" sz="2000" b="1" dirty="0">
                <a:latin typeface="华文新魏" panose="02010800040101010101" pitchFamily="2" charset="-122"/>
              </a:rPr>
              <a:t>把母式化为合取范式</a:t>
            </a:r>
            <a:r>
              <a:rPr lang="zh-CN" altLang="en-US" sz="2000" dirty="0">
                <a:latin typeface="华文新魏" panose="02010800040101010101" pitchFamily="2" charset="-122"/>
              </a:rPr>
              <a:t/>
            </a:r>
            <a:br>
              <a:rPr lang="zh-CN" altLang="en-US" sz="2000" dirty="0">
                <a:latin typeface="华文新魏" panose="02010800040101010101" pitchFamily="2" charset="-122"/>
              </a:rPr>
            </a:br>
            <a:r>
              <a:rPr lang="zh-CN" altLang="en-US" sz="2000" dirty="0"/>
              <a:t>   </a:t>
            </a:r>
            <a:r>
              <a:rPr lang="zh-CN" altLang="en-US" sz="2000" dirty="0">
                <a:latin typeface="华文新魏" panose="02010800040101010101" pitchFamily="2" charset="-122"/>
              </a:rPr>
              <a:t> 任何母式都可以写成由一些谓词公式和谓词公式的否定的析取的有限集组成的合取。这种母式叫做合取范式。反复应用分配率，如把</a:t>
            </a:r>
          </a:p>
          <a:p>
            <a:pPr marL="533400" indent="-533400" eaLnBrk="1" hangingPunct="1">
              <a:buNone/>
            </a:pPr>
            <a:r>
              <a:rPr lang="zh-CN" altLang="en-US" sz="2000" dirty="0">
                <a:latin typeface="华文新魏" panose="02010800040101010101" pitchFamily="2" charset="-122"/>
              </a:rPr>
              <a:t>              </a:t>
            </a:r>
            <a:r>
              <a:rPr lang="en-US" altLang="zh-CN" sz="2000" dirty="0">
                <a:latin typeface="华文新魏" panose="02010800040101010101" pitchFamily="2" charset="-122"/>
              </a:rPr>
              <a:t>A∨{B∧C}</a:t>
            </a:r>
            <a:r>
              <a:rPr lang="zh-CN" altLang="en-US" sz="2000" dirty="0">
                <a:latin typeface="华文新魏" panose="02010800040101010101" pitchFamily="2" charset="-122"/>
              </a:rPr>
              <a:t>化为</a:t>
            </a:r>
            <a:r>
              <a:rPr lang="en-US" altLang="zh-CN" sz="2000" dirty="0">
                <a:latin typeface="华文新魏" panose="02010800040101010101" pitchFamily="2" charset="-122"/>
              </a:rPr>
              <a:t>{A∨B}∧{A∨C} </a:t>
            </a:r>
          </a:p>
        </p:txBody>
      </p:sp>
      <p:sp>
        <p:nvSpPr>
          <p:cNvPr id="4" name="日期占位符 3"/>
          <p:cNvSpPr>
            <a:spLocks noGrp="1"/>
          </p:cNvSpPr>
          <p:nvPr>
            <p:ph type="dt" sz="half" idx="10"/>
          </p:nvPr>
        </p:nvSpPr>
        <p:spPr/>
        <p:txBody>
          <a:bodyPr/>
          <a:lstStyle/>
          <a:p>
            <a:pPr>
              <a:defRPr/>
            </a:pPr>
            <a:fld id="{C3A290C6-0F1F-44B7-8C42-8BD2B0E3FE5A}" type="datetime1">
              <a:rPr lang="zh-CN" altLang="en-US"/>
              <a:pPr>
                <a:defRPr/>
              </a:pPr>
              <a:t>2019/9/18</a:t>
            </a:fld>
            <a:endParaRPr lang="en-US" altLang="zh-CN"/>
          </a:p>
        </p:txBody>
      </p:sp>
      <p:sp>
        <p:nvSpPr>
          <p:cNvPr id="29699"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BEA8B9AE-B6C3-4B39-A7AB-5E927F31BF3C}" type="slidenum">
              <a:rPr kumimoji="0" lang="en-US" altLang="zh-CN" sz="1400">
                <a:latin typeface="Tahoma" panose="020B0604030504040204" pitchFamily="34" charset="0"/>
                <a:ea typeface="宋体" panose="02010600030101010101" pitchFamily="2" charset="-122"/>
              </a:rPr>
              <a:pPr>
                <a:spcBef>
                  <a:spcPct val="0"/>
                </a:spcBef>
                <a:buClrTx/>
                <a:buSzTx/>
                <a:buFontTx/>
                <a:buNone/>
              </a:pPr>
              <a:t>47</a:t>
            </a:fld>
            <a:endParaRPr kumimoji="0" lang="en-US" altLang="zh-CN" sz="1400">
              <a:latin typeface="Tahoma" panose="020B060403050404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4" name="Rectangle 2"/>
          <p:cNvSpPr>
            <a:spLocks noGrp="1" noChangeArrowheads="1"/>
          </p:cNvSpPr>
          <p:nvPr>
            <p:ph type="title"/>
          </p:nvPr>
        </p:nvSpPr>
        <p:spPr/>
        <p:txBody>
          <a:bodyPr/>
          <a:lstStyle/>
          <a:p>
            <a:pPr eaLnBrk="1" hangingPunct="1"/>
            <a:r>
              <a:rPr lang="zh-CN" altLang="en-US" smtClean="0"/>
              <a:t>归结原理</a:t>
            </a:r>
            <a:r>
              <a:rPr lang="zh-CN" altLang="en-US" smtClean="0">
                <a:sym typeface="Symbol" panose="05050102010706020507" pitchFamily="18" charset="2"/>
              </a:rPr>
              <a:t></a:t>
            </a:r>
            <a:r>
              <a:rPr lang="zh-CN" altLang="en-US" sz="3200">
                <a:ea typeface="华文新魏" panose="02010800040101010101" pitchFamily="2" charset="-122"/>
              </a:rPr>
              <a:t>子句集的求取</a:t>
            </a:r>
          </a:p>
        </p:txBody>
      </p:sp>
      <p:sp>
        <p:nvSpPr>
          <p:cNvPr id="30725" name="Rectangle 3"/>
          <p:cNvSpPr>
            <a:spLocks noGrp="1" noChangeArrowheads="1"/>
          </p:cNvSpPr>
          <p:nvPr>
            <p:ph idx="1"/>
          </p:nvPr>
        </p:nvSpPr>
        <p:spPr/>
        <p:txBody>
          <a:bodyPr/>
          <a:lstStyle/>
          <a:p>
            <a:pPr marL="533400" indent="-533400" eaLnBrk="1" hangingPunct="1">
              <a:lnSpc>
                <a:spcPct val="90000"/>
              </a:lnSpc>
              <a:buNone/>
            </a:pPr>
            <a:r>
              <a:rPr lang="en-US" altLang="zh-CN" sz="2400" b="1" dirty="0">
                <a:latin typeface="华文新魏" panose="02010800040101010101" pitchFamily="2" charset="-122"/>
              </a:rPr>
              <a:t>7</a:t>
            </a:r>
            <a:r>
              <a:rPr lang="zh-CN" altLang="en-US" sz="2400" b="1" dirty="0">
                <a:latin typeface="华文新魏" panose="02010800040101010101" pitchFamily="2" charset="-122"/>
              </a:rPr>
              <a:t>消去全称量词</a:t>
            </a:r>
            <a:r>
              <a:rPr lang="zh-CN" altLang="en-US" sz="2400" dirty="0">
                <a:latin typeface="华文新魏" panose="02010800040101010101" pitchFamily="2" charset="-122"/>
              </a:rPr>
              <a:t/>
            </a:r>
            <a:br>
              <a:rPr lang="zh-CN" altLang="en-US" sz="2400" dirty="0">
                <a:latin typeface="华文新魏" panose="02010800040101010101" pitchFamily="2" charset="-122"/>
              </a:rPr>
            </a:br>
            <a:r>
              <a:rPr lang="zh-CN" altLang="en-US" sz="2400" dirty="0"/>
              <a:t>   </a:t>
            </a:r>
            <a:r>
              <a:rPr lang="zh-CN" altLang="en-US" sz="2400" dirty="0">
                <a:latin typeface="华文新魏" panose="02010800040101010101" pitchFamily="2" charset="-122"/>
              </a:rPr>
              <a:t> 所有余下的量词均被全称量词量化了。全称量词的次序也不重要了。因此，我们可以消去前缀。 </a:t>
            </a:r>
          </a:p>
          <a:p>
            <a:pPr marL="533400" indent="-533400" eaLnBrk="1" hangingPunct="1">
              <a:lnSpc>
                <a:spcPct val="90000"/>
              </a:lnSpc>
              <a:buNone/>
            </a:pPr>
            <a:r>
              <a:rPr lang="en-US" altLang="zh-CN" sz="2400" b="1" dirty="0">
                <a:latin typeface="华文新魏" panose="02010800040101010101" pitchFamily="2" charset="-122"/>
              </a:rPr>
              <a:t>8.</a:t>
            </a:r>
            <a:r>
              <a:rPr lang="zh-CN" altLang="en-US" sz="2400" b="1" dirty="0">
                <a:latin typeface="华文新魏" panose="02010800040101010101" pitchFamily="2" charset="-122"/>
              </a:rPr>
              <a:t>消去连词符号∧</a:t>
            </a:r>
            <a:r>
              <a:rPr lang="zh-CN" altLang="en-US" sz="2400" dirty="0">
                <a:latin typeface="华文新魏" panose="02010800040101010101" pitchFamily="2" charset="-122"/>
              </a:rPr>
              <a:t/>
            </a:r>
            <a:br>
              <a:rPr lang="zh-CN" altLang="en-US" sz="2400" dirty="0">
                <a:latin typeface="华文新魏" panose="02010800040101010101" pitchFamily="2" charset="-122"/>
              </a:rPr>
            </a:br>
            <a:r>
              <a:rPr lang="zh-CN" altLang="en-US" sz="2400" dirty="0"/>
              <a:t>   </a:t>
            </a:r>
            <a:r>
              <a:rPr lang="zh-CN" altLang="en-US" sz="2400" dirty="0">
                <a:latin typeface="华文新魏" panose="02010800040101010101" pitchFamily="2" charset="-122"/>
              </a:rPr>
              <a:t> 用</a:t>
            </a:r>
            <a:r>
              <a:rPr lang="en-US" altLang="zh-CN" sz="2400" dirty="0">
                <a:latin typeface="华文新魏" panose="02010800040101010101" pitchFamily="2" charset="-122"/>
              </a:rPr>
              <a:t>{A</a:t>
            </a:r>
            <a:r>
              <a:rPr lang="zh-CN" altLang="en-US" sz="2400" dirty="0">
                <a:latin typeface="华文新魏" panose="02010800040101010101" pitchFamily="2" charset="-122"/>
              </a:rPr>
              <a:t>，</a:t>
            </a:r>
            <a:r>
              <a:rPr lang="en-US" altLang="zh-CN" sz="2400" dirty="0">
                <a:latin typeface="华文新魏" panose="02010800040101010101" pitchFamily="2" charset="-122"/>
              </a:rPr>
              <a:t>B}</a:t>
            </a:r>
            <a:r>
              <a:rPr lang="zh-CN" altLang="en-US" sz="2400" dirty="0">
                <a:latin typeface="华文新魏" panose="02010800040101010101" pitchFamily="2" charset="-122"/>
              </a:rPr>
              <a:t>代替</a:t>
            </a:r>
            <a:r>
              <a:rPr lang="en-US" altLang="zh-CN" sz="2400" dirty="0">
                <a:latin typeface="华文新魏" panose="02010800040101010101" pitchFamily="2" charset="-122"/>
              </a:rPr>
              <a:t>{A∧B}</a:t>
            </a:r>
            <a:r>
              <a:rPr lang="zh-CN" altLang="en-US" sz="2400" dirty="0">
                <a:latin typeface="华文新魏" panose="02010800040101010101" pitchFamily="2" charset="-122"/>
              </a:rPr>
              <a:t>，以消去明显的符号∧。反复代替的结果，最后得到一个有限集，其中每个公式是文字的析取。任一只由文字的析取构成的合适公式叫做一个子句。 </a:t>
            </a:r>
          </a:p>
          <a:p>
            <a:pPr marL="533400" indent="-533400" eaLnBrk="1" hangingPunct="1">
              <a:lnSpc>
                <a:spcPct val="90000"/>
              </a:lnSpc>
              <a:buNone/>
            </a:pPr>
            <a:r>
              <a:rPr lang="en-US" altLang="zh-CN" sz="2400" b="1" dirty="0">
                <a:latin typeface="华文新魏" panose="02010800040101010101" pitchFamily="2" charset="-122"/>
              </a:rPr>
              <a:t>9.</a:t>
            </a:r>
            <a:r>
              <a:rPr lang="zh-CN" altLang="en-US" sz="2400" b="1" dirty="0">
                <a:latin typeface="华文新魏" panose="02010800040101010101" pitchFamily="2" charset="-122"/>
              </a:rPr>
              <a:t>更换变量名称</a:t>
            </a:r>
            <a:r>
              <a:rPr lang="zh-CN" altLang="en-US" sz="2400" dirty="0">
                <a:latin typeface="华文新魏" panose="02010800040101010101" pitchFamily="2" charset="-122"/>
              </a:rPr>
              <a:t/>
            </a:r>
            <a:br>
              <a:rPr lang="zh-CN" altLang="en-US" sz="2400" dirty="0">
                <a:latin typeface="华文新魏" panose="02010800040101010101" pitchFamily="2" charset="-122"/>
              </a:rPr>
            </a:br>
            <a:r>
              <a:rPr lang="zh-CN" altLang="en-US" sz="2400" dirty="0"/>
              <a:t>   </a:t>
            </a:r>
            <a:r>
              <a:rPr lang="zh-CN" altLang="en-US" sz="2400" dirty="0">
                <a:latin typeface="华文新魏" panose="02010800040101010101" pitchFamily="2" charset="-122"/>
              </a:rPr>
              <a:t> 更换变量名称，是一个变量符号不出现在一个以上的子句中。 </a:t>
            </a:r>
            <a:endParaRPr lang="zh-CN" altLang="en-US" sz="2400" dirty="0"/>
          </a:p>
        </p:txBody>
      </p:sp>
      <p:sp>
        <p:nvSpPr>
          <p:cNvPr id="4" name="日期占位符 3"/>
          <p:cNvSpPr>
            <a:spLocks noGrp="1"/>
          </p:cNvSpPr>
          <p:nvPr>
            <p:ph type="dt" sz="half" idx="10"/>
          </p:nvPr>
        </p:nvSpPr>
        <p:spPr/>
        <p:txBody>
          <a:bodyPr/>
          <a:lstStyle/>
          <a:p>
            <a:pPr>
              <a:defRPr/>
            </a:pPr>
            <a:fld id="{B18D567E-BC55-444E-A228-58740B20CE1E}" type="datetime1">
              <a:rPr lang="zh-CN" altLang="en-US"/>
              <a:pPr>
                <a:defRPr/>
              </a:pPr>
              <a:t>2019/9/18</a:t>
            </a:fld>
            <a:endParaRPr lang="en-US" altLang="zh-CN"/>
          </a:p>
        </p:txBody>
      </p:sp>
      <p:sp>
        <p:nvSpPr>
          <p:cNvPr id="30723"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B38F724E-EC70-479E-A826-7961DC31CDE6}" type="slidenum">
              <a:rPr kumimoji="0" lang="en-US" altLang="zh-CN" sz="1400">
                <a:latin typeface="Tahoma" panose="020B0604030504040204" pitchFamily="34" charset="0"/>
                <a:ea typeface="宋体" panose="02010600030101010101" pitchFamily="2" charset="-122"/>
              </a:rPr>
              <a:pPr>
                <a:spcBef>
                  <a:spcPct val="0"/>
                </a:spcBef>
                <a:buClrTx/>
                <a:buSzTx/>
                <a:buFontTx/>
                <a:buNone/>
              </a:pPr>
              <a:t>48</a:t>
            </a:fld>
            <a:endParaRPr kumimoji="0" lang="en-US" altLang="zh-CN" sz="1400">
              <a:latin typeface="Tahoma" panose="020B060403050404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8" name="Rectangle 2"/>
          <p:cNvSpPr>
            <a:spLocks noGrp="1" noChangeArrowheads="1"/>
          </p:cNvSpPr>
          <p:nvPr>
            <p:ph type="title"/>
          </p:nvPr>
        </p:nvSpPr>
        <p:spPr/>
        <p:txBody>
          <a:bodyPr/>
          <a:lstStyle/>
          <a:p>
            <a:pPr eaLnBrk="1" hangingPunct="1"/>
            <a:r>
              <a:rPr lang="zh-CN" altLang="en-US" smtClean="0"/>
              <a:t>归结原理</a:t>
            </a:r>
            <a:r>
              <a:rPr lang="zh-CN" altLang="en-US" smtClean="0">
                <a:sym typeface="Symbol" panose="05050102010706020507" pitchFamily="18" charset="2"/>
              </a:rPr>
              <a:t></a:t>
            </a:r>
            <a:r>
              <a:rPr lang="zh-CN" altLang="en-US" sz="3200">
                <a:ea typeface="华文新魏" panose="02010800040101010101" pitchFamily="2" charset="-122"/>
              </a:rPr>
              <a:t>子句集的求取</a:t>
            </a:r>
          </a:p>
        </p:txBody>
      </p:sp>
      <p:sp>
        <p:nvSpPr>
          <p:cNvPr id="31749" name="Rectangle 3"/>
          <p:cNvSpPr>
            <a:spLocks noGrp="1" noChangeArrowheads="1"/>
          </p:cNvSpPr>
          <p:nvPr>
            <p:ph idx="1"/>
          </p:nvPr>
        </p:nvSpPr>
        <p:spPr>
          <a:xfrm>
            <a:off x="1487488" y="1988840"/>
            <a:ext cx="8305800" cy="579512"/>
          </a:xfrm>
        </p:spPr>
        <p:txBody>
          <a:bodyPr>
            <a:normAutofit/>
          </a:bodyPr>
          <a:lstStyle/>
          <a:p>
            <a:pPr eaLnBrk="1" hangingPunct="1">
              <a:buFont typeface="Wingdings" panose="05000000000000000000" pitchFamily="2" charset="2"/>
              <a:buNone/>
            </a:pPr>
            <a:r>
              <a:rPr lang="zh-CN" altLang="en-US" sz="2400" b="1" dirty="0" smtClean="0"/>
              <a:t>例</a:t>
            </a:r>
            <a:r>
              <a:rPr lang="en-US" altLang="zh-CN" sz="2400" b="1" dirty="0" smtClean="0"/>
              <a:t>1</a:t>
            </a:r>
            <a:r>
              <a:rPr lang="zh-CN" altLang="en-US" sz="2400" dirty="0" smtClean="0"/>
              <a:t>：</a:t>
            </a:r>
            <a:r>
              <a:rPr lang="en-US" altLang="zh-CN" sz="2400" dirty="0" smtClean="0">
                <a:solidFill>
                  <a:srgbClr val="000000"/>
                </a:solidFill>
              </a:rPr>
              <a:t>(</a:t>
            </a:r>
            <a:r>
              <a:rPr lang="en-US" altLang="zh-CN" sz="2400" dirty="0" smtClean="0">
                <a:latin typeface="Times New Roman" panose="02020603050405020304" pitchFamily="18" charset="0"/>
                <a:ea typeface="宋体" panose="02010600030101010101" pitchFamily="2" charset="-122"/>
                <a:sym typeface="Symbol" panose="05050102010706020507" pitchFamily="18" charset="2"/>
              </a:rPr>
              <a:t></a:t>
            </a:r>
            <a:r>
              <a:rPr lang="en-US" altLang="zh-CN" sz="2400" dirty="0" smtClean="0">
                <a:solidFill>
                  <a:srgbClr val="000000"/>
                </a:solidFill>
              </a:rPr>
              <a:t>x){P(x)=&gt;{(</a:t>
            </a:r>
            <a:r>
              <a:rPr lang="en-US" altLang="zh-CN" sz="2400" dirty="0" smtClean="0">
                <a:latin typeface="Times New Roman" panose="02020603050405020304" pitchFamily="18" charset="0"/>
                <a:ea typeface="宋体" panose="02010600030101010101" pitchFamily="2" charset="-122"/>
                <a:sym typeface="Symbol" panose="05050102010706020507" pitchFamily="18" charset="2"/>
              </a:rPr>
              <a:t></a:t>
            </a:r>
            <a:r>
              <a:rPr lang="en-US" altLang="zh-CN" sz="2400" dirty="0" smtClean="0">
                <a:solidFill>
                  <a:srgbClr val="000000"/>
                </a:solidFill>
              </a:rPr>
              <a:t>y)[P(y)=&gt;P(f(x</a:t>
            </a:r>
            <a:r>
              <a:rPr lang="zh-CN" altLang="en-US" sz="2400" dirty="0" smtClean="0">
                <a:solidFill>
                  <a:srgbClr val="000000"/>
                </a:solidFill>
              </a:rPr>
              <a:t>，</a:t>
            </a:r>
            <a:r>
              <a:rPr lang="en-US" altLang="zh-CN" sz="2400" dirty="0" smtClean="0">
                <a:solidFill>
                  <a:srgbClr val="000000"/>
                </a:solidFill>
              </a:rPr>
              <a:t>y))]∧~(</a:t>
            </a:r>
            <a:r>
              <a:rPr lang="en-US" altLang="zh-CN" sz="2400" dirty="0" smtClean="0">
                <a:latin typeface="Times New Roman" panose="02020603050405020304" pitchFamily="18" charset="0"/>
                <a:ea typeface="宋体" panose="02010600030101010101" pitchFamily="2" charset="-122"/>
                <a:sym typeface="Symbol" panose="05050102010706020507" pitchFamily="18" charset="2"/>
              </a:rPr>
              <a:t></a:t>
            </a:r>
            <a:r>
              <a:rPr lang="en-US" altLang="zh-CN" sz="2400" dirty="0" smtClean="0">
                <a:solidFill>
                  <a:srgbClr val="000000"/>
                </a:solidFill>
              </a:rPr>
              <a:t>y)[Q(x</a:t>
            </a:r>
            <a:r>
              <a:rPr lang="zh-CN" altLang="en-US" sz="2400" dirty="0" smtClean="0">
                <a:solidFill>
                  <a:srgbClr val="000000"/>
                </a:solidFill>
              </a:rPr>
              <a:t>，</a:t>
            </a:r>
            <a:r>
              <a:rPr lang="en-US" altLang="zh-CN" sz="2400" dirty="0" smtClean="0">
                <a:solidFill>
                  <a:srgbClr val="000000"/>
                </a:solidFill>
              </a:rPr>
              <a:t>y)=&gt;P(y)]}} </a:t>
            </a:r>
            <a:endParaRPr lang="en-US" altLang="zh-CN" sz="2400" dirty="0" smtClean="0"/>
          </a:p>
        </p:txBody>
      </p:sp>
      <p:sp>
        <p:nvSpPr>
          <p:cNvPr id="5" name="日期占位符 3"/>
          <p:cNvSpPr>
            <a:spLocks noGrp="1"/>
          </p:cNvSpPr>
          <p:nvPr>
            <p:ph type="dt" sz="half" idx="10"/>
          </p:nvPr>
        </p:nvSpPr>
        <p:spPr/>
        <p:txBody>
          <a:bodyPr/>
          <a:lstStyle/>
          <a:p>
            <a:pPr>
              <a:defRPr/>
            </a:pPr>
            <a:fld id="{F46B2BB6-62A2-4D3B-8C9F-6982F2084D65}" type="datetime1">
              <a:rPr lang="zh-CN" altLang="en-US"/>
              <a:pPr>
                <a:defRPr/>
              </a:pPr>
              <a:t>2019/9/18</a:t>
            </a:fld>
            <a:endParaRPr lang="en-US" altLang="zh-CN"/>
          </a:p>
        </p:txBody>
      </p:sp>
      <p:sp>
        <p:nvSpPr>
          <p:cNvPr id="31747"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8ED29170-F887-4A7B-B317-2FA8621CB1DD}" type="slidenum">
              <a:rPr kumimoji="0" lang="en-US" altLang="zh-CN" sz="1400">
                <a:latin typeface="Tahoma" panose="020B0604030504040204" pitchFamily="34" charset="0"/>
                <a:ea typeface="宋体" panose="02010600030101010101" pitchFamily="2" charset="-122"/>
              </a:rPr>
              <a:pPr>
                <a:spcBef>
                  <a:spcPct val="0"/>
                </a:spcBef>
                <a:buClrTx/>
                <a:buSzTx/>
                <a:buFontTx/>
                <a:buNone/>
              </a:pPr>
              <a:t>49</a:t>
            </a:fld>
            <a:endParaRPr kumimoji="0" lang="en-US" altLang="zh-CN" sz="1400">
              <a:latin typeface="Tahoma" panose="020B0604030504040204" pitchFamily="34" charset="0"/>
              <a:ea typeface="宋体" panose="02010600030101010101" pitchFamily="2" charset="-122"/>
            </a:endParaRPr>
          </a:p>
        </p:txBody>
      </p:sp>
      <p:sp>
        <p:nvSpPr>
          <p:cNvPr id="252932" name="Text Box 4"/>
          <p:cNvSpPr txBox="1">
            <a:spLocks noChangeArrowheads="1"/>
          </p:cNvSpPr>
          <p:nvPr/>
        </p:nvSpPr>
        <p:spPr bwMode="auto">
          <a:xfrm>
            <a:off x="509856" y="2440223"/>
            <a:ext cx="11233248" cy="2492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r>
              <a:rPr lang="zh-CN" altLang="en-US" sz="2000" b="1" dirty="0">
                <a:latin typeface="Times New Roman" panose="02020603050405020304" pitchFamily="18" charset="0"/>
                <a:ea typeface="宋体" panose="02010600030101010101" pitchFamily="2" charset="-122"/>
              </a:rPr>
              <a:t>（</a:t>
            </a:r>
            <a:r>
              <a:rPr lang="en-US" altLang="zh-CN" sz="2000" b="1" dirty="0">
                <a:latin typeface="Times New Roman" panose="02020603050405020304" pitchFamily="18" charset="0"/>
                <a:ea typeface="宋体" panose="02010600030101010101" pitchFamily="2" charset="-122"/>
              </a:rPr>
              <a:t>1</a:t>
            </a:r>
            <a:r>
              <a:rPr lang="zh-CN" altLang="en-US" sz="2000" b="1" dirty="0">
                <a:latin typeface="Times New Roman" panose="02020603050405020304" pitchFamily="18" charset="0"/>
                <a:ea typeface="宋体" panose="02010600030101010101" pitchFamily="2" charset="-122"/>
              </a:rPr>
              <a:t>）</a:t>
            </a:r>
            <a:r>
              <a:rPr lang="zh-CN" altLang="en-US" sz="2000" dirty="0">
                <a:latin typeface="Times New Roman" panose="02020603050405020304" pitchFamily="18" charset="0"/>
                <a:ea typeface="宋体" panose="02010600030101010101" pitchFamily="2" charset="-122"/>
              </a:rPr>
              <a:t>（</a:t>
            </a:r>
            <a:r>
              <a:rPr lang="zh-CN" altLang="en-US" sz="2000" dirty="0">
                <a:latin typeface="Times New Roman" panose="02020603050405020304" pitchFamily="18" charset="0"/>
                <a:ea typeface="宋体" panose="02010600030101010101" pitchFamily="2" charset="-122"/>
                <a:sym typeface="Symbol" panose="05050102010706020507" pitchFamily="18" charset="2"/>
              </a:rPr>
              <a:t></a:t>
            </a:r>
            <a:r>
              <a:rPr lang="en-US" altLang="zh-CN" sz="2000" dirty="0">
                <a:latin typeface="Times New Roman" panose="02020603050405020304" pitchFamily="18" charset="0"/>
                <a:ea typeface="宋体" panose="02010600030101010101" pitchFamily="2" charset="-122"/>
              </a:rPr>
              <a:t>x</a:t>
            </a:r>
            <a:r>
              <a:rPr lang="zh-CN" altLang="en-US" sz="2000" dirty="0">
                <a:latin typeface="Times New Roman" panose="02020603050405020304" pitchFamily="18" charset="0"/>
                <a:ea typeface="宋体" panose="02010600030101010101" pitchFamily="2" charset="-122"/>
              </a:rPr>
              <a:t>）</a:t>
            </a:r>
            <a:r>
              <a:rPr lang="en-US" altLang="zh-CN" sz="2000" dirty="0">
                <a:solidFill>
                  <a:srgbClr val="3333FF"/>
                </a:solidFill>
                <a:latin typeface="Times New Roman" panose="02020603050405020304" pitchFamily="18" charset="0"/>
                <a:ea typeface="宋体" panose="02010600030101010101" pitchFamily="2" charset="-122"/>
              </a:rPr>
              <a:t>{</a:t>
            </a:r>
            <a:r>
              <a:rPr lang="en-US" altLang="zh-CN" sz="2000" b="1" dirty="0">
                <a:solidFill>
                  <a:srgbClr val="3333FF"/>
                </a:solidFill>
                <a:latin typeface="Times New Roman" panose="02020603050405020304" pitchFamily="18" charset="0"/>
                <a:ea typeface="宋体" panose="02010600030101010101" pitchFamily="2" charset="-122"/>
              </a:rPr>
              <a:t>~</a:t>
            </a:r>
            <a:r>
              <a:rPr lang="en-US" altLang="zh-CN" sz="2000" dirty="0">
                <a:solidFill>
                  <a:srgbClr val="3333FF"/>
                </a:solidFill>
                <a:latin typeface="Times New Roman" panose="02020603050405020304" pitchFamily="18" charset="0"/>
                <a:ea typeface="宋体" panose="02010600030101010101" pitchFamily="2" charset="-122"/>
              </a:rPr>
              <a:t> P</a:t>
            </a:r>
            <a:r>
              <a:rPr lang="zh-CN" altLang="en-US" sz="2000" dirty="0">
                <a:solidFill>
                  <a:srgbClr val="3333FF"/>
                </a:solidFill>
                <a:latin typeface="Times New Roman" panose="02020603050405020304" pitchFamily="18" charset="0"/>
                <a:ea typeface="宋体" panose="02010600030101010101" pitchFamily="2" charset="-122"/>
              </a:rPr>
              <a:t>（</a:t>
            </a:r>
            <a:r>
              <a:rPr lang="en-US" altLang="zh-CN" sz="2000" dirty="0">
                <a:solidFill>
                  <a:srgbClr val="3333FF"/>
                </a:solidFill>
                <a:latin typeface="Times New Roman" panose="02020603050405020304" pitchFamily="18" charset="0"/>
                <a:ea typeface="宋体" panose="02010600030101010101" pitchFamily="2" charset="-122"/>
              </a:rPr>
              <a:t>x</a:t>
            </a:r>
            <a:r>
              <a:rPr lang="zh-CN" altLang="en-US" sz="2000" dirty="0">
                <a:solidFill>
                  <a:srgbClr val="3333FF"/>
                </a:solidFill>
                <a:latin typeface="Times New Roman" panose="02020603050405020304" pitchFamily="18" charset="0"/>
                <a:ea typeface="宋体" panose="02010600030101010101" pitchFamily="2" charset="-122"/>
              </a:rPr>
              <a:t>）</a:t>
            </a:r>
            <a:r>
              <a:rPr lang="zh-CN" altLang="en-US" sz="2000" dirty="0">
                <a:latin typeface="Times New Roman" panose="02020603050405020304" pitchFamily="18" charset="0"/>
                <a:ea typeface="宋体" panose="02010600030101010101" pitchFamily="2" charset="-122"/>
              </a:rPr>
              <a:t>∨（</a:t>
            </a:r>
            <a:r>
              <a:rPr lang="zh-CN" altLang="en-US" sz="2000" dirty="0">
                <a:latin typeface="Times New Roman" panose="02020603050405020304" pitchFamily="18" charset="0"/>
                <a:ea typeface="宋体" panose="02010600030101010101" pitchFamily="2" charset="-122"/>
                <a:sym typeface="Symbol" panose="05050102010706020507" pitchFamily="18" charset="2"/>
              </a:rPr>
              <a:t></a:t>
            </a:r>
            <a:r>
              <a:rPr lang="en-US" altLang="zh-CN" sz="2000" dirty="0">
                <a:latin typeface="Times New Roman" panose="02020603050405020304" pitchFamily="18" charset="0"/>
                <a:ea typeface="宋体" panose="02010600030101010101" pitchFamily="2" charset="-122"/>
              </a:rPr>
              <a:t>y</a:t>
            </a:r>
            <a:r>
              <a:rPr lang="zh-CN" altLang="en-US" sz="2000" dirty="0">
                <a:latin typeface="Times New Roman" panose="02020603050405020304" pitchFamily="18" charset="0"/>
                <a:ea typeface="宋体" panose="02010600030101010101" pitchFamily="2" charset="-122"/>
              </a:rPr>
              <a:t>）</a:t>
            </a:r>
            <a:r>
              <a:rPr lang="en-US" altLang="zh-CN" sz="2000" b="1" dirty="0">
                <a:solidFill>
                  <a:srgbClr val="3333FF"/>
                </a:solidFill>
                <a:latin typeface="Times New Roman" panose="02020603050405020304" pitchFamily="18" charset="0"/>
                <a:ea typeface="宋体" panose="02010600030101010101" pitchFamily="2" charset="-122"/>
              </a:rPr>
              <a:t>[~P</a:t>
            </a:r>
            <a:r>
              <a:rPr lang="zh-CN" altLang="en-US" sz="2000" b="1" dirty="0">
                <a:solidFill>
                  <a:srgbClr val="3333FF"/>
                </a:solidFill>
                <a:latin typeface="Times New Roman" panose="02020603050405020304" pitchFamily="18" charset="0"/>
                <a:ea typeface="宋体" panose="02010600030101010101" pitchFamily="2" charset="-122"/>
              </a:rPr>
              <a:t>（</a:t>
            </a:r>
            <a:r>
              <a:rPr lang="en-US" altLang="zh-CN" sz="2000" b="1" dirty="0">
                <a:solidFill>
                  <a:srgbClr val="3333FF"/>
                </a:solidFill>
                <a:latin typeface="Times New Roman" panose="02020603050405020304" pitchFamily="18" charset="0"/>
                <a:ea typeface="宋体" panose="02010600030101010101" pitchFamily="2" charset="-122"/>
              </a:rPr>
              <a:t>y</a:t>
            </a:r>
            <a:r>
              <a:rPr lang="zh-CN" altLang="en-US" sz="2000" b="1" dirty="0">
                <a:solidFill>
                  <a:srgbClr val="3333FF"/>
                </a:solidFill>
                <a:latin typeface="Times New Roman" panose="02020603050405020304" pitchFamily="18" charset="0"/>
                <a:ea typeface="宋体" panose="02010600030101010101" pitchFamily="2" charset="-122"/>
              </a:rPr>
              <a:t>）</a:t>
            </a:r>
            <a:r>
              <a:rPr lang="zh-CN" altLang="en-US" sz="2000" dirty="0">
                <a:latin typeface="Times New Roman" panose="02020603050405020304" pitchFamily="18" charset="0"/>
                <a:ea typeface="宋体" panose="02010600030101010101" pitchFamily="2" charset="-122"/>
              </a:rPr>
              <a:t>∨</a:t>
            </a:r>
            <a:r>
              <a:rPr lang="en-US" altLang="zh-CN" sz="2000" dirty="0">
                <a:latin typeface="Times New Roman" panose="02020603050405020304" pitchFamily="18" charset="0"/>
                <a:ea typeface="宋体" panose="02010600030101010101" pitchFamily="2" charset="-122"/>
              </a:rPr>
              <a:t>P</a:t>
            </a:r>
            <a:r>
              <a:rPr lang="zh-CN" altLang="en-US" sz="2000" dirty="0">
                <a:latin typeface="Times New Roman" panose="02020603050405020304" pitchFamily="18" charset="0"/>
                <a:ea typeface="宋体" panose="02010600030101010101" pitchFamily="2" charset="-122"/>
              </a:rPr>
              <a:t>（</a:t>
            </a:r>
            <a:r>
              <a:rPr lang="en-US" altLang="zh-CN" sz="2000" dirty="0">
                <a:latin typeface="Times New Roman" panose="02020603050405020304" pitchFamily="18" charset="0"/>
                <a:ea typeface="宋体" panose="02010600030101010101" pitchFamily="2" charset="-122"/>
              </a:rPr>
              <a:t>f</a:t>
            </a:r>
            <a:r>
              <a:rPr lang="zh-CN" altLang="en-US" sz="2000" dirty="0">
                <a:latin typeface="Times New Roman" panose="02020603050405020304" pitchFamily="18" charset="0"/>
                <a:ea typeface="宋体" panose="02010600030101010101" pitchFamily="2" charset="-122"/>
              </a:rPr>
              <a:t>（</a:t>
            </a:r>
            <a:r>
              <a:rPr lang="en-US" altLang="zh-CN" sz="2000" dirty="0">
                <a:latin typeface="Times New Roman" panose="02020603050405020304" pitchFamily="18" charset="0"/>
                <a:ea typeface="宋体" panose="02010600030101010101" pitchFamily="2" charset="-122"/>
              </a:rPr>
              <a:t>x</a:t>
            </a:r>
            <a:r>
              <a:rPr lang="zh-CN" altLang="en-US" sz="2000" dirty="0">
                <a:latin typeface="Times New Roman" panose="02020603050405020304" pitchFamily="18" charset="0"/>
                <a:ea typeface="宋体" panose="02010600030101010101" pitchFamily="2" charset="-122"/>
              </a:rPr>
              <a:t>，</a:t>
            </a:r>
            <a:r>
              <a:rPr lang="en-US" altLang="zh-CN" sz="2000" dirty="0">
                <a:latin typeface="Times New Roman" panose="02020603050405020304" pitchFamily="18" charset="0"/>
                <a:ea typeface="宋体" panose="02010600030101010101" pitchFamily="2" charset="-122"/>
              </a:rPr>
              <a:t>y</a:t>
            </a:r>
            <a:r>
              <a:rPr lang="zh-CN" altLang="en-US" sz="2000" dirty="0">
                <a:latin typeface="Times New Roman" panose="02020603050405020304" pitchFamily="18" charset="0"/>
                <a:ea typeface="宋体" panose="02010600030101010101" pitchFamily="2" charset="-122"/>
              </a:rPr>
              <a:t>））</a:t>
            </a:r>
            <a:r>
              <a:rPr lang="en-US" altLang="zh-CN" sz="2000" dirty="0">
                <a:latin typeface="Times New Roman" panose="02020603050405020304" pitchFamily="18" charset="0"/>
                <a:ea typeface="宋体" panose="02010600030101010101" pitchFamily="2" charset="-122"/>
              </a:rPr>
              <a:t>]∧~</a:t>
            </a:r>
            <a:r>
              <a:rPr lang="zh-CN" altLang="en-US" sz="2000" dirty="0">
                <a:latin typeface="Times New Roman" panose="02020603050405020304" pitchFamily="18" charset="0"/>
                <a:ea typeface="宋体" panose="02010600030101010101" pitchFamily="2" charset="-122"/>
              </a:rPr>
              <a:t>（</a:t>
            </a:r>
            <a:r>
              <a:rPr lang="zh-CN" altLang="en-US" sz="2000" dirty="0">
                <a:latin typeface="Times New Roman" panose="02020603050405020304" pitchFamily="18" charset="0"/>
                <a:ea typeface="宋体" panose="02010600030101010101" pitchFamily="2" charset="-122"/>
                <a:sym typeface="Symbol" panose="05050102010706020507" pitchFamily="18" charset="2"/>
              </a:rPr>
              <a:t></a:t>
            </a:r>
            <a:r>
              <a:rPr lang="en-US" altLang="zh-CN" sz="2000" dirty="0">
                <a:latin typeface="Times New Roman" panose="02020603050405020304" pitchFamily="18" charset="0"/>
                <a:ea typeface="宋体" panose="02010600030101010101" pitchFamily="2" charset="-122"/>
              </a:rPr>
              <a:t>y</a:t>
            </a:r>
            <a:r>
              <a:rPr lang="zh-CN" altLang="en-US" sz="2000" dirty="0">
                <a:latin typeface="Times New Roman" panose="02020603050405020304" pitchFamily="18" charset="0"/>
                <a:ea typeface="宋体" panose="02010600030101010101" pitchFamily="2" charset="-122"/>
              </a:rPr>
              <a:t>）</a:t>
            </a:r>
            <a:r>
              <a:rPr lang="en-US" altLang="zh-CN" sz="2000" b="1" dirty="0">
                <a:solidFill>
                  <a:srgbClr val="3333FF"/>
                </a:solidFill>
                <a:latin typeface="Times New Roman" panose="02020603050405020304" pitchFamily="18" charset="0"/>
                <a:ea typeface="宋体" panose="02010600030101010101" pitchFamily="2" charset="-122"/>
              </a:rPr>
              <a:t>[~Q</a:t>
            </a:r>
            <a:r>
              <a:rPr lang="zh-CN" altLang="en-US" sz="2000" b="1" dirty="0">
                <a:solidFill>
                  <a:srgbClr val="3333FF"/>
                </a:solidFill>
                <a:latin typeface="Times New Roman" panose="02020603050405020304" pitchFamily="18" charset="0"/>
                <a:ea typeface="宋体" panose="02010600030101010101" pitchFamily="2" charset="-122"/>
              </a:rPr>
              <a:t>（</a:t>
            </a:r>
            <a:r>
              <a:rPr lang="en-US" altLang="zh-CN" sz="2000" b="1" dirty="0">
                <a:solidFill>
                  <a:srgbClr val="3333FF"/>
                </a:solidFill>
                <a:latin typeface="Times New Roman" panose="02020603050405020304" pitchFamily="18" charset="0"/>
                <a:ea typeface="宋体" panose="02010600030101010101" pitchFamily="2" charset="-122"/>
              </a:rPr>
              <a:t>x</a:t>
            </a:r>
            <a:r>
              <a:rPr lang="zh-CN" altLang="en-US" sz="2000" b="1" dirty="0">
                <a:solidFill>
                  <a:srgbClr val="3333FF"/>
                </a:solidFill>
                <a:latin typeface="Times New Roman" panose="02020603050405020304" pitchFamily="18" charset="0"/>
                <a:ea typeface="宋体" panose="02010600030101010101" pitchFamily="2" charset="-122"/>
              </a:rPr>
              <a:t>，</a:t>
            </a:r>
            <a:r>
              <a:rPr lang="en-US" altLang="zh-CN" sz="2000" b="1" dirty="0">
                <a:solidFill>
                  <a:srgbClr val="3333FF"/>
                </a:solidFill>
                <a:latin typeface="Times New Roman" panose="02020603050405020304" pitchFamily="18" charset="0"/>
                <a:ea typeface="宋体" panose="02010600030101010101" pitchFamily="2" charset="-122"/>
              </a:rPr>
              <a:t>y</a:t>
            </a:r>
            <a:r>
              <a:rPr lang="zh-CN" altLang="en-US" sz="2000" b="1" dirty="0">
                <a:solidFill>
                  <a:srgbClr val="3333FF"/>
                </a:solidFill>
                <a:latin typeface="Times New Roman" panose="02020603050405020304" pitchFamily="18" charset="0"/>
                <a:ea typeface="宋体" panose="02010600030101010101" pitchFamily="2" charset="-122"/>
              </a:rPr>
              <a:t>）</a:t>
            </a:r>
            <a:r>
              <a:rPr lang="zh-CN" altLang="en-US" sz="2000" dirty="0">
                <a:latin typeface="Times New Roman" panose="02020603050405020304" pitchFamily="18" charset="0"/>
                <a:ea typeface="宋体" panose="02010600030101010101" pitchFamily="2" charset="-122"/>
              </a:rPr>
              <a:t>∨</a:t>
            </a:r>
            <a:r>
              <a:rPr lang="en-US" altLang="zh-CN" sz="2000" dirty="0">
                <a:latin typeface="Times New Roman" panose="02020603050405020304" pitchFamily="18" charset="0"/>
                <a:ea typeface="宋体" panose="02010600030101010101" pitchFamily="2" charset="-122"/>
              </a:rPr>
              <a:t>P</a:t>
            </a:r>
            <a:r>
              <a:rPr lang="zh-CN" altLang="en-US" sz="2000" dirty="0">
                <a:latin typeface="Times New Roman" panose="02020603050405020304" pitchFamily="18" charset="0"/>
                <a:ea typeface="宋体" panose="02010600030101010101" pitchFamily="2" charset="-122"/>
              </a:rPr>
              <a:t>（</a:t>
            </a:r>
            <a:r>
              <a:rPr lang="en-US" altLang="zh-CN" sz="2000" dirty="0">
                <a:latin typeface="Times New Roman" panose="02020603050405020304" pitchFamily="18" charset="0"/>
                <a:ea typeface="宋体" panose="02010600030101010101" pitchFamily="2" charset="-122"/>
              </a:rPr>
              <a:t>y</a:t>
            </a:r>
            <a:r>
              <a:rPr lang="zh-CN" altLang="en-US" sz="2000" dirty="0">
                <a:latin typeface="Times New Roman" panose="02020603050405020304" pitchFamily="18" charset="0"/>
                <a:ea typeface="宋体" panose="02010600030101010101" pitchFamily="2" charset="-122"/>
              </a:rPr>
              <a:t>）</a:t>
            </a:r>
            <a:r>
              <a:rPr lang="en-US" altLang="zh-CN" sz="2000" dirty="0">
                <a:latin typeface="Times New Roman" panose="02020603050405020304" pitchFamily="18" charset="0"/>
                <a:ea typeface="宋体" panose="02010600030101010101" pitchFamily="2" charset="-122"/>
              </a:rPr>
              <a:t>]}}</a:t>
            </a:r>
          </a:p>
          <a:p>
            <a:pPr eaLnBrk="1" hangingPunct="1"/>
            <a:r>
              <a:rPr lang="zh-CN" altLang="en-US" sz="2000" b="1" dirty="0">
                <a:latin typeface="Times New Roman" panose="02020603050405020304" pitchFamily="18" charset="0"/>
                <a:ea typeface="宋体" panose="02010600030101010101" pitchFamily="2" charset="-122"/>
              </a:rPr>
              <a:t>（</a:t>
            </a:r>
            <a:r>
              <a:rPr lang="en-US" altLang="zh-CN" sz="2000" b="1" dirty="0">
                <a:latin typeface="Times New Roman" panose="02020603050405020304" pitchFamily="18" charset="0"/>
                <a:ea typeface="宋体" panose="02010600030101010101" pitchFamily="2" charset="-122"/>
              </a:rPr>
              <a:t>2</a:t>
            </a:r>
            <a:r>
              <a:rPr lang="zh-CN" altLang="en-US" sz="2000" b="1" dirty="0">
                <a:latin typeface="Times New Roman" panose="02020603050405020304" pitchFamily="18" charset="0"/>
                <a:ea typeface="宋体" panose="02010600030101010101" pitchFamily="2" charset="-122"/>
              </a:rPr>
              <a:t>）</a:t>
            </a:r>
            <a:r>
              <a:rPr lang="zh-CN" altLang="en-US" sz="2000" dirty="0">
                <a:latin typeface="Times New Roman" panose="02020603050405020304" pitchFamily="18" charset="0"/>
                <a:ea typeface="宋体" panose="02010600030101010101" pitchFamily="2" charset="-122"/>
              </a:rPr>
              <a:t>（</a:t>
            </a:r>
            <a:r>
              <a:rPr lang="zh-CN" altLang="en-US" sz="2000" dirty="0">
                <a:latin typeface="Times New Roman" panose="02020603050405020304" pitchFamily="18" charset="0"/>
                <a:ea typeface="宋体" panose="02010600030101010101" pitchFamily="2" charset="-122"/>
                <a:sym typeface="Symbol" panose="05050102010706020507" pitchFamily="18" charset="2"/>
              </a:rPr>
              <a:t></a:t>
            </a:r>
            <a:r>
              <a:rPr lang="en-US" altLang="zh-CN" sz="2000" dirty="0">
                <a:latin typeface="Times New Roman" panose="02020603050405020304" pitchFamily="18" charset="0"/>
                <a:ea typeface="宋体" panose="02010600030101010101" pitchFamily="2" charset="-122"/>
              </a:rPr>
              <a:t>x</a:t>
            </a:r>
            <a:r>
              <a:rPr lang="zh-CN" altLang="en-US" sz="2000" dirty="0">
                <a:latin typeface="Times New Roman" panose="02020603050405020304" pitchFamily="18" charset="0"/>
                <a:ea typeface="宋体" panose="02010600030101010101" pitchFamily="2" charset="-122"/>
              </a:rPr>
              <a:t>）</a:t>
            </a:r>
            <a:r>
              <a:rPr lang="en-US" altLang="zh-CN" sz="2000" dirty="0">
                <a:latin typeface="Times New Roman" panose="02020603050405020304" pitchFamily="18" charset="0"/>
                <a:ea typeface="宋体" panose="02010600030101010101" pitchFamily="2" charset="-122"/>
              </a:rPr>
              <a:t>{~ P</a:t>
            </a:r>
            <a:r>
              <a:rPr lang="zh-CN" altLang="en-US" sz="2000" dirty="0">
                <a:latin typeface="Times New Roman" panose="02020603050405020304" pitchFamily="18" charset="0"/>
                <a:ea typeface="宋体" panose="02010600030101010101" pitchFamily="2" charset="-122"/>
              </a:rPr>
              <a:t>（</a:t>
            </a:r>
            <a:r>
              <a:rPr lang="en-US" altLang="zh-CN" sz="2000" dirty="0">
                <a:latin typeface="Times New Roman" panose="02020603050405020304" pitchFamily="18" charset="0"/>
                <a:ea typeface="宋体" panose="02010600030101010101" pitchFamily="2" charset="-122"/>
              </a:rPr>
              <a:t>x</a:t>
            </a:r>
            <a:r>
              <a:rPr lang="zh-CN" altLang="en-US" sz="2000" dirty="0">
                <a:latin typeface="Times New Roman" panose="02020603050405020304" pitchFamily="18" charset="0"/>
                <a:ea typeface="宋体" panose="02010600030101010101" pitchFamily="2" charset="-122"/>
              </a:rPr>
              <a:t>）∨（</a:t>
            </a:r>
            <a:r>
              <a:rPr lang="zh-CN" altLang="en-US" sz="2000" dirty="0">
                <a:latin typeface="Times New Roman" panose="02020603050405020304" pitchFamily="18" charset="0"/>
                <a:ea typeface="宋体" panose="02010600030101010101" pitchFamily="2" charset="-122"/>
                <a:sym typeface="Symbol" panose="05050102010706020507" pitchFamily="18" charset="2"/>
              </a:rPr>
              <a:t></a:t>
            </a:r>
            <a:r>
              <a:rPr lang="en-US" altLang="zh-CN" sz="2000" dirty="0">
                <a:latin typeface="Times New Roman" panose="02020603050405020304" pitchFamily="18" charset="0"/>
                <a:ea typeface="宋体" panose="02010600030101010101" pitchFamily="2" charset="-122"/>
              </a:rPr>
              <a:t>y</a:t>
            </a:r>
            <a:r>
              <a:rPr lang="zh-CN" altLang="en-US" sz="2000" dirty="0">
                <a:latin typeface="Times New Roman" panose="02020603050405020304" pitchFamily="18" charset="0"/>
                <a:ea typeface="宋体" panose="02010600030101010101" pitchFamily="2" charset="-122"/>
              </a:rPr>
              <a:t>）</a:t>
            </a:r>
            <a:r>
              <a:rPr lang="en-US" altLang="zh-CN" sz="2000" dirty="0">
                <a:latin typeface="Times New Roman" panose="02020603050405020304" pitchFamily="18" charset="0"/>
                <a:ea typeface="宋体" panose="02010600030101010101" pitchFamily="2" charset="-122"/>
              </a:rPr>
              <a:t>[~P</a:t>
            </a:r>
            <a:r>
              <a:rPr lang="zh-CN" altLang="en-US" sz="2000" dirty="0">
                <a:latin typeface="Times New Roman" panose="02020603050405020304" pitchFamily="18" charset="0"/>
                <a:ea typeface="宋体" panose="02010600030101010101" pitchFamily="2" charset="-122"/>
              </a:rPr>
              <a:t>（</a:t>
            </a:r>
            <a:r>
              <a:rPr lang="en-US" altLang="zh-CN" sz="2000" dirty="0">
                <a:latin typeface="Times New Roman" panose="02020603050405020304" pitchFamily="18" charset="0"/>
                <a:ea typeface="宋体" panose="02010600030101010101" pitchFamily="2" charset="-122"/>
              </a:rPr>
              <a:t>y</a:t>
            </a:r>
            <a:r>
              <a:rPr lang="zh-CN" altLang="en-US" sz="2000" dirty="0">
                <a:latin typeface="Times New Roman" panose="02020603050405020304" pitchFamily="18" charset="0"/>
                <a:ea typeface="宋体" panose="02010600030101010101" pitchFamily="2" charset="-122"/>
              </a:rPr>
              <a:t>）∨</a:t>
            </a:r>
            <a:r>
              <a:rPr lang="en-US" altLang="zh-CN" sz="2000" dirty="0">
                <a:latin typeface="Times New Roman" panose="02020603050405020304" pitchFamily="18" charset="0"/>
                <a:ea typeface="宋体" panose="02010600030101010101" pitchFamily="2" charset="-122"/>
              </a:rPr>
              <a:t>P</a:t>
            </a:r>
            <a:r>
              <a:rPr lang="zh-CN" altLang="en-US" sz="2000" dirty="0">
                <a:latin typeface="Times New Roman" panose="02020603050405020304" pitchFamily="18" charset="0"/>
                <a:ea typeface="宋体" panose="02010600030101010101" pitchFamily="2" charset="-122"/>
              </a:rPr>
              <a:t>（</a:t>
            </a:r>
            <a:r>
              <a:rPr lang="en-US" altLang="zh-CN" sz="2000" dirty="0">
                <a:latin typeface="Times New Roman" panose="02020603050405020304" pitchFamily="18" charset="0"/>
                <a:ea typeface="宋体" panose="02010600030101010101" pitchFamily="2" charset="-122"/>
              </a:rPr>
              <a:t>f</a:t>
            </a:r>
            <a:r>
              <a:rPr lang="zh-CN" altLang="en-US" sz="2000" dirty="0">
                <a:latin typeface="Times New Roman" panose="02020603050405020304" pitchFamily="18" charset="0"/>
                <a:ea typeface="宋体" panose="02010600030101010101" pitchFamily="2" charset="-122"/>
              </a:rPr>
              <a:t>（</a:t>
            </a:r>
            <a:r>
              <a:rPr lang="en-US" altLang="zh-CN" sz="2000" dirty="0">
                <a:latin typeface="Times New Roman" panose="02020603050405020304" pitchFamily="18" charset="0"/>
                <a:ea typeface="宋体" panose="02010600030101010101" pitchFamily="2" charset="-122"/>
              </a:rPr>
              <a:t>x</a:t>
            </a:r>
            <a:r>
              <a:rPr lang="zh-CN" altLang="en-US" sz="2000" dirty="0">
                <a:latin typeface="Times New Roman" panose="02020603050405020304" pitchFamily="18" charset="0"/>
                <a:ea typeface="宋体" panose="02010600030101010101" pitchFamily="2" charset="-122"/>
              </a:rPr>
              <a:t>，</a:t>
            </a:r>
            <a:r>
              <a:rPr lang="en-US" altLang="zh-CN" sz="2000" dirty="0">
                <a:latin typeface="Times New Roman" panose="02020603050405020304" pitchFamily="18" charset="0"/>
                <a:ea typeface="宋体" panose="02010600030101010101" pitchFamily="2" charset="-122"/>
              </a:rPr>
              <a:t>y</a:t>
            </a:r>
            <a:r>
              <a:rPr lang="zh-CN" altLang="en-US" sz="2000" dirty="0">
                <a:latin typeface="Times New Roman" panose="02020603050405020304" pitchFamily="18" charset="0"/>
                <a:ea typeface="宋体" panose="02010600030101010101" pitchFamily="2" charset="-122"/>
              </a:rPr>
              <a:t>））</a:t>
            </a:r>
            <a:r>
              <a:rPr lang="en-US" altLang="zh-CN" sz="2000" dirty="0">
                <a:latin typeface="Times New Roman" panose="02020603050405020304" pitchFamily="18" charset="0"/>
                <a:ea typeface="宋体" panose="02010600030101010101" pitchFamily="2" charset="-122"/>
              </a:rPr>
              <a:t>]∧</a:t>
            </a:r>
            <a:r>
              <a:rPr lang="zh-CN" altLang="en-US" sz="2000" dirty="0">
                <a:solidFill>
                  <a:srgbClr val="3333FF"/>
                </a:solidFill>
                <a:latin typeface="Times New Roman" panose="02020603050405020304" pitchFamily="18" charset="0"/>
                <a:ea typeface="宋体" panose="02010600030101010101" pitchFamily="2" charset="-122"/>
              </a:rPr>
              <a:t>（</a:t>
            </a:r>
            <a:r>
              <a:rPr lang="zh-CN" altLang="en-US" sz="2000" dirty="0">
                <a:solidFill>
                  <a:srgbClr val="3333FF"/>
                </a:solidFill>
                <a:latin typeface="Times New Roman" panose="02020603050405020304" pitchFamily="18" charset="0"/>
                <a:ea typeface="宋体" panose="02010600030101010101" pitchFamily="2" charset="-122"/>
                <a:sym typeface="Symbol" panose="05050102010706020507" pitchFamily="18" charset="2"/>
              </a:rPr>
              <a:t></a:t>
            </a:r>
            <a:r>
              <a:rPr lang="en-US" altLang="zh-CN" sz="2000" dirty="0">
                <a:solidFill>
                  <a:srgbClr val="3333FF"/>
                </a:solidFill>
                <a:latin typeface="Times New Roman" panose="02020603050405020304" pitchFamily="18" charset="0"/>
                <a:ea typeface="宋体" panose="02010600030101010101" pitchFamily="2" charset="-122"/>
              </a:rPr>
              <a:t>y</a:t>
            </a:r>
            <a:r>
              <a:rPr lang="zh-CN" altLang="en-US" sz="2000" dirty="0">
                <a:solidFill>
                  <a:srgbClr val="3333FF"/>
                </a:solidFill>
                <a:latin typeface="Times New Roman" panose="02020603050405020304" pitchFamily="18" charset="0"/>
                <a:ea typeface="宋体" panose="02010600030101010101" pitchFamily="2" charset="-122"/>
              </a:rPr>
              <a:t>）</a:t>
            </a:r>
            <a:r>
              <a:rPr lang="en-US" altLang="zh-CN" sz="2000" dirty="0">
                <a:solidFill>
                  <a:srgbClr val="3333FF"/>
                </a:solidFill>
                <a:latin typeface="Times New Roman" panose="02020603050405020304" pitchFamily="18" charset="0"/>
                <a:ea typeface="宋体" panose="02010600030101010101" pitchFamily="2" charset="-122"/>
              </a:rPr>
              <a:t>~[~Q</a:t>
            </a:r>
            <a:r>
              <a:rPr lang="zh-CN" altLang="en-US" sz="2000" dirty="0">
                <a:solidFill>
                  <a:srgbClr val="3333FF"/>
                </a:solidFill>
                <a:latin typeface="Times New Roman" panose="02020603050405020304" pitchFamily="18" charset="0"/>
                <a:ea typeface="宋体" panose="02010600030101010101" pitchFamily="2" charset="-122"/>
              </a:rPr>
              <a:t>（</a:t>
            </a:r>
            <a:r>
              <a:rPr lang="en-US" altLang="zh-CN" sz="2000" dirty="0">
                <a:solidFill>
                  <a:srgbClr val="3333FF"/>
                </a:solidFill>
                <a:latin typeface="Times New Roman" panose="02020603050405020304" pitchFamily="18" charset="0"/>
                <a:ea typeface="宋体" panose="02010600030101010101" pitchFamily="2" charset="-122"/>
              </a:rPr>
              <a:t>x</a:t>
            </a:r>
            <a:r>
              <a:rPr lang="zh-CN" altLang="en-US" sz="2000" dirty="0">
                <a:solidFill>
                  <a:srgbClr val="3333FF"/>
                </a:solidFill>
                <a:latin typeface="Times New Roman" panose="02020603050405020304" pitchFamily="18" charset="0"/>
                <a:ea typeface="宋体" panose="02010600030101010101" pitchFamily="2" charset="-122"/>
              </a:rPr>
              <a:t>，</a:t>
            </a:r>
            <a:r>
              <a:rPr lang="en-US" altLang="zh-CN" sz="2000" dirty="0">
                <a:solidFill>
                  <a:srgbClr val="3333FF"/>
                </a:solidFill>
                <a:latin typeface="Times New Roman" panose="02020603050405020304" pitchFamily="18" charset="0"/>
                <a:ea typeface="宋体" panose="02010600030101010101" pitchFamily="2" charset="-122"/>
              </a:rPr>
              <a:t>y</a:t>
            </a:r>
            <a:r>
              <a:rPr lang="zh-CN" altLang="en-US" sz="2000" dirty="0">
                <a:solidFill>
                  <a:srgbClr val="3333FF"/>
                </a:solidFill>
                <a:latin typeface="Times New Roman" panose="02020603050405020304" pitchFamily="18" charset="0"/>
                <a:ea typeface="宋体" panose="02010600030101010101" pitchFamily="2" charset="-122"/>
              </a:rPr>
              <a:t>）∨</a:t>
            </a:r>
            <a:r>
              <a:rPr lang="en-US" altLang="zh-CN" sz="2000" dirty="0">
                <a:solidFill>
                  <a:srgbClr val="3333FF"/>
                </a:solidFill>
                <a:latin typeface="Times New Roman" panose="02020603050405020304" pitchFamily="18" charset="0"/>
                <a:ea typeface="宋体" panose="02010600030101010101" pitchFamily="2" charset="-122"/>
              </a:rPr>
              <a:t>P</a:t>
            </a:r>
            <a:r>
              <a:rPr lang="zh-CN" altLang="en-US" sz="2000" dirty="0">
                <a:solidFill>
                  <a:srgbClr val="3333FF"/>
                </a:solidFill>
                <a:latin typeface="Times New Roman" panose="02020603050405020304" pitchFamily="18" charset="0"/>
                <a:ea typeface="宋体" panose="02010600030101010101" pitchFamily="2" charset="-122"/>
              </a:rPr>
              <a:t>（</a:t>
            </a:r>
            <a:r>
              <a:rPr lang="en-US" altLang="zh-CN" sz="2000" dirty="0">
                <a:solidFill>
                  <a:srgbClr val="3333FF"/>
                </a:solidFill>
                <a:latin typeface="Times New Roman" panose="02020603050405020304" pitchFamily="18" charset="0"/>
                <a:ea typeface="宋体" panose="02010600030101010101" pitchFamily="2" charset="-122"/>
              </a:rPr>
              <a:t>y</a:t>
            </a:r>
            <a:r>
              <a:rPr lang="zh-CN" altLang="en-US" sz="2000" dirty="0">
                <a:solidFill>
                  <a:srgbClr val="3333FF"/>
                </a:solidFill>
                <a:latin typeface="Times New Roman" panose="02020603050405020304" pitchFamily="18" charset="0"/>
                <a:ea typeface="宋体" panose="02010600030101010101" pitchFamily="2" charset="-122"/>
              </a:rPr>
              <a:t>）</a:t>
            </a:r>
            <a:r>
              <a:rPr lang="en-US" altLang="zh-CN" sz="2000" dirty="0">
                <a:solidFill>
                  <a:srgbClr val="3333FF"/>
                </a:solidFill>
                <a:latin typeface="Times New Roman" panose="02020603050405020304" pitchFamily="18" charset="0"/>
                <a:ea typeface="宋体" panose="02010600030101010101" pitchFamily="2" charset="-122"/>
              </a:rPr>
              <a:t>]}}}</a:t>
            </a:r>
            <a:r>
              <a:rPr lang="en-US" altLang="zh-CN" sz="2000" dirty="0">
                <a:latin typeface="Times New Roman" panose="02020603050405020304" pitchFamily="18" charset="0"/>
                <a:ea typeface="宋体" panose="02010600030101010101" pitchFamily="2" charset="-122"/>
              </a:rPr>
              <a:t/>
            </a:r>
            <a:br>
              <a:rPr lang="en-US" altLang="zh-CN" sz="2000" dirty="0">
                <a:latin typeface="Times New Roman" panose="02020603050405020304" pitchFamily="18" charset="0"/>
                <a:ea typeface="宋体" panose="02010600030101010101" pitchFamily="2" charset="-122"/>
              </a:rPr>
            </a:br>
            <a:r>
              <a:rPr lang="en-US" altLang="zh-CN" sz="2000" dirty="0">
                <a:latin typeface="Times New Roman" panose="02020603050405020304" pitchFamily="18" charset="0"/>
                <a:ea typeface="宋体" panose="02010600030101010101" pitchFamily="2" charset="-122"/>
              </a:rPr>
              <a:t>     </a:t>
            </a:r>
            <a:r>
              <a:rPr lang="zh-CN" altLang="en-US" sz="2000" dirty="0">
                <a:latin typeface="Times New Roman" panose="02020603050405020304" pitchFamily="18" charset="0"/>
                <a:ea typeface="宋体" panose="02010600030101010101" pitchFamily="2" charset="-122"/>
              </a:rPr>
              <a:t>（</a:t>
            </a:r>
            <a:r>
              <a:rPr lang="zh-CN" altLang="en-US" sz="2000" dirty="0">
                <a:latin typeface="Times New Roman" panose="02020603050405020304" pitchFamily="18" charset="0"/>
                <a:ea typeface="宋体" panose="02010600030101010101" pitchFamily="2" charset="-122"/>
                <a:sym typeface="Symbol" panose="05050102010706020507" pitchFamily="18" charset="2"/>
              </a:rPr>
              <a:t></a:t>
            </a:r>
            <a:r>
              <a:rPr lang="en-US" altLang="zh-CN" sz="2000" dirty="0">
                <a:latin typeface="Times New Roman" panose="02020603050405020304" pitchFamily="18" charset="0"/>
                <a:ea typeface="宋体" panose="02010600030101010101" pitchFamily="2" charset="-122"/>
              </a:rPr>
              <a:t>x</a:t>
            </a:r>
            <a:r>
              <a:rPr lang="zh-CN" altLang="en-US" sz="2000" dirty="0">
                <a:latin typeface="Times New Roman" panose="02020603050405020304" pitchFamily="18" charset="0"/>
                <a:ea typeface="宋体" panose="02010600030101010101" pitchFamily="2" charset="-122"/>
              </a:rPr>
              <a:t>）</a:t>
            </a:r>
            <a:r>
              <a:rPr lang="en-US" altLang="zh-CN" sz="2000" dirty="0">
                <a:latin typeface="Times New Roman" panose="02020603050405020304" pitchFamily="18" charset="0"/>
                <a:ea typeface="宋体" panose="02010600030101010101" pitchFamily="2" charset="-122"/>
              </a:rPr>
              <a:t>{~ P</a:t>
            </a:r>
            <a:r>
              <a:rPr lang="zh-CN" altLang="en-US" sz="2000" dirty="0">
                <a:latin typeface="Times New Roman" panose="02020603050405020304" pitchFamily="18" charset="0"/>
                <a:ea typeface="宋体" panose="02010600030101010101" pitchFamily="2" charset="-122"/>
              </a:rPr>
              <a:t>（</a:t>
            </a:r>
            <a:r>
              <a:rPr lang="en-US" altLang="zh-CN" sz="2000" dirty="0">
                <a:latin typeface="Times New Roman" panose="02020603050405020304" pitchFamily="18" charset="0"/>
                <a:ea typeface="宋体" panose="02010600030101010101" pitchFamily="2" charset="-122"/>
              </a:rPr>
              <a:t>x</a:t>
            </a:r>
            <a:r>
              <a:rPr lang="zh-CN" altLang="en-US" sz="2000" dirty="0">
                <a:latin typeface="Times New Roman" panose="02020603050405020304" pitchFamily="18" charset="0"/>
                <a:ea typeface="宋体" panose="02010600030101010101" pitchFamily="2" charset="-122"/>
              </a:rPr>
              <a:t>）∨（</a:t>
            </a:r>
            <a:r>
              <a:rPr lang="zh-CN" altLang="en-US" sz="2000" dirty="0">
                <a:latin typeface="Times New Roman" panose="02020603050405020304" pitchFamily="18" charset="0"/>
                <a:ea typeface="宋体" panose="02010600030101010101" pitchFamily="2" charset="-122"/>
                <a:sym typeface="Symbol" panose="05050102010706020507" pitchFamily="18" charset="2"/>
              </a:rPr>
              <a:t></a:t>
            </a:r>
            <a:r>
              <a:rPr lang="en-US" altLang="zh-CN" sz="2000" dirty="0">
                <a:latin typeface="Times New Roman" panose="02020603050405020304" pitchFamily="18" charset="0"/>
                <a:ea typeface="宋体" panose="02010600030101010101" pitchFamily="2" charset="-122"/>
              </a:rPr>
              <a:t>y</a:t>
            </a:r>
            <a:r>
              <a:rPr lang="zh-CN" altLang="en-US" sz="2000" dirty="0">
                <a:latin typeface="Times New Roman" panose="02020603050405020304" pitchFamily="18" charset="0"/>
                <a:ea typeface="宋体" panose="02010600030101010101" pitchFamily="2" charset="-122"/>
              </a:rPr>
              <a:t>）</a:t>
            </a:r>
            <a:r>
              <a:rPr lang="en-US" altLang="zh-CN" sz="2000" dirty="0">
                <a:latin typeface="Times New Roman" panose="02020603050405020304" pitchFamily="18" charset="0"/>
                <a:ea typeface="宋体" panose="02010600030101010101" pitchFamily="2" charset="-122"/>
              </a:rPr>
              <a:t>[~P</a:t>
            </a:r>
            <a:r>
              <a:rPr lang="zh-CN" altLang="en-US" sz="2000" dirty="0">
                <a:latin typeface="Times New Roman" panose="02020603050405020304" pitchFamily="18" charset="0"/>
                <a:ea typeface="宋体" panose="02010600030101010101" pitchFamily="2" charset="-122"/>
              </a:rPr>
              <a:t>（</a:t>
            </a:r>
            <a:r>
              <a:rPr lang="en-US" altLang="zh-CN" sz="2000" dirty="0">
                <a:latin typeface="Times New Roman" panose="02020603050405020304" pitchFamily="18" charset="0"/>
                <a:ea typeface="宋体" panose="02010600030101010101" pitchFamily="2" charset="-122"/>
              </a:rPr>
              <a:t>y</a:t>
            </a:r>
            <a:r>
              <a:rPr lang="zh-CN" altLang="en-US" sz="2000" dirty="0">
                <a:latin typeface="Times New Roman" panose="02020603050405020304" pitchFamily="18" charset="0"/>
                <a:ea typeface="宋体" panose="02010600030101010101" pitchFamily="2" charset="-122"/>
              </a:rPr>
              <a:t>）∨</a:t>
            </a:r>
            <a:r>
              <a:rPr lang="en-US" altLang="zh-CN" sz="2000" dirty="0">
                <a:latin typeface="Times New Roman" panose="02020603050405020304" pitchFamily="18" charset="0"/>
                <a:ea typeface="宋体" panose="02010600030101010101" pitchFamily="2" charset="-122"/>
              </a:rPr>
              <a:t>P</a:t>
            </a:r>
            <a:r>
              <a:rPr lang="zh-CN" altLang="en-US" sz="2000" dirty="0">
                <a:latin typeface="Times New Roman" panose="02020603050405020304" pitchFamily="18" charset="0"/>
                <a:ea typeface="宋体" panose="02010600030101010101" pitchFamily="2" charset="-122"/>
              </a:rPr>
              <a:t>（</a:t>
            </a:r>
            <a:r>
              <a:rPr lang="en-US" altLang="zh-CN" sz="2000" dirty="0">
                <a:latin typeface="Times New Roman" panose="02020603050405020304" pitchFamily="18" charset="0"/>
                <a:ea typeface="宋体" panose="02010600030101010101" pitchFamily="2" charset="-122"/>
              </a:rPr>
              <a:t>f</a:t>
            </a:r>
            <a:r>
              <a:rPr lang="zh-CN" altLang="en-US" sz="2000" dirty="0">
                <a:latin typeface="Times New Roman" panose="02020603050405020304" pitchFamily="18" charset="0"/>
                <a:ea typeface="宋体" panose="02010600030101010101" pitchFamily="2" charset="-122"/>
              </a:rPr>
              <a:t>（</a:t>
            </a:r>
            <a:r>
              <a:rPr lang="en-US" altLang="zh-CN" sz="2000" dirty="0">
                <a:latin typeface="Times New Roman" panose="02020603050405020304" pitchFamily="18" charset="0"/>
                <a:ea typeface="宋体" panose="02010600030101010101" pitchFamily="2" charset="-122"/>
              </a:rPr>
              <a:t>x</a:t>
            </a:r>
            <a:r>
              <a:rPr lang="zh-CN" altLang="en-US" sz="2000" dirty="0">
                <a:latin typeface="Times New Roman" panose="02020603050405020304" pitchFamily="18" charset="0"/>
                <a:ea typeface="宋体" panose="02010600030101010101" pitchFamily="2" charset="-122"/>
              </a:rPr>
              <a:t>，</a:t>
            </a:r>
            <a:r>
              <a:rPr lang="en-US" altLang="zh-CN" sz="2000" dirty="0">
                <a:latin typeface="Times New Roman" panose="02020603050405020304" pitchFamily="18" charset="0"/>
                <a:ea typeface="宋体" panose="02010600030101010101" pitchFamily="2" charset="-122"/>
              </a:rPr>
              <a:t>y</a:t>
            </a:r>
            <a:r>
              <a:rPr lang="zh-CN" altLang="en-US" sz="2000" dirty="0">
                <a:latin typeface="Times New Roman" panose="02020603050405020304" pitchFamily="18" charset="0"/>
                <a:ea typeface="宋体" panose="02010600030101010101" pitchFamily="2" charset="-122"/>
              </a:rPr>
              <a:t>））</a:t>
            </a:r>
            <a:r>
              <a:rPr lang="en-US" altLang="zh-CN" sz="2000" dirty="0">
                <a:latin typeface="Times New Roman" panose="02020603050405020304" pitchFamily="18" charset="0"/>
                <a:ea typeface="宋体" panose="02010600030101010101" pitchFamily="2" charset="-122"/>
              </a:rPr>
              <a:t>]∧</a:t>
            </a:r>
            <a:r>
              <a:rPr lang="zh-CN" altLang="en-US" sz="2000" dirty="0">
                <a:latin typeface="Times New Roman" panose="02020603050405020304" pitchFamily="18" charset="0"/>
                <a:ea typeface="宋体" panose="02010600030101010101" pitchFamily="2" charset="-122"/>
              </a:rPr>
              <a:t>（</a:t>
            </a:r>
            <a:r>
              <a:rPr lang="zh-CN" altLang="en-US" sz="2000" dirty="0">
                <a:latin typeface="Times New Roman" panose="02020603050405020304" pitchFamily="18" charset="0"/>
                <a:ea typeface="宋体" panose="02010600030101010101" pitchFamily="2" charset="-122"/>
                <a:sym typeface="Symbol" panose="05050102010706020507" pitchFamily="18" charset="2"/>
              </a:rPr>
              <a:t></a:t>
            </a:r>
            <a:r>
              <a:rPr lang="en-US" altLang="zh-CN" sz="2000" dirty="0">
                <a:latin typeface="Times New Roman" panose="02020603050405020304" pitchFamily="18" charset="0"/>
                <a:ea typeface="宋体" panose="02010600030101010101" pitchFamily="2" charset="-122"/>
              </a:rPr>
              <a:t>y</a:t>
            </a:r>
            <a:r>
              <a:rPr lang="zh-CN" altLang="en-US" sz="2000" dirty="0">
                <a:latin typeface="Times New Roman" panose="02020603050405020304" pitchFamily="18" charset="0"/>
                <a:ea typeface="宋体" panose="02010600030101010101" pitchFamily="2" charset="-122"/>
              </a:rPr>
              <a:t>）</a:t>
            </a:r>
            <a:r>
              <a:rPr lang="en-US" altLang="zh-CN" sz="2000" dirty="0">
                <a:latin typeface="Times New Roman" panose="02020603050405020304" pitchFamily="18" charset="0"/>
                <a:ea typeface="宋体" panose="02010600030101010101" pitchFamily="2" charset="-122"/>
              </a:rPr>
              <a:t>[</a:t>
            </a:r>
            <a:r>
              <a:rPr lang="en-US" altLang="zh-CN" sz="2000" dirty="0">
                <a:solidFill>
                  <a:srgbClr val="3333FF"/>
                </a:solidFill>
                <a:latin typeface="Times New Roman" panose="02020603050405020304" pitchFamily="18" charset="0"/>
                <a:ea typeface="宋体" panose="02010600030101010101" pitchFamily="2" charset="-122"/>
              </a:rPr>
              <a:t>Q</a:t>
            </a:r>
            <a:r>
              <a:rPr lang="zh-CN" altLang="en-US" sz="2000" dirty="0">
                <a:solidFill>
                  <a:srgbClr val="3333FF"/>
                </a:solidFill>
                <a:latin typeface="Times New Roman" panose="02020603050405020304" pitchFamily="18" charset="0"/>
                <a:ea typeface="宋体" panose="02010600030101010101" pitchFamily="2" charset="-122"/>
              </a:rPr>
              <a:t>（</a:t>
            </a:r>
            <a:r>
              <a:rPr lang="en-US" altLang="zh-CN" sz="2000" dirty="0">
                <a:solidFill>
                  <a:srgbClr val="3333FF"/>
                </a:solidFill>
                <a:latin typeface="Times New Roman" panose="02020603050405020304" pitchFamily="18" charset="0"/>
                <a:ea typeface="宋体" panose="02010600030101010101" pitchFamily="2" charset="-122"/>
              </a:rPr>
              <a:t>x</a:t>
            </a:r>
            <a:r>
              <a:rPr lang="zh-CN" altLang="en-US" sz="2000" dirty="0">
                <a:solidFill>
                  <a:srgbClr val="3333FF"/>
                </a:solidFill>
                <a:latin typeface="Times New Roman" panose="02020603050405020304" pitchFamily="18" charset="0"/>
                <a:ea typeface="宋体" panose="02010600030101010101" pitchFamily="2" charset="-122"/>
              </a:rPr>
              <a:t>，</a:t>
            </a:r>
            <a:r>
              <a:rPr lang="en-US" altLang="zh-CN" sz="2000" dirty="0">
                <a:solidFill>
                  <a:srgbClr val="3333FF"/>
                </a:solidFill>
                <a:latin typeface="Times New Roman" panose="02020603050405020304" pitchFamily="18" charset="0"/>
                <a:ea typeface="宋体" panose="02010600030101010101" pitchFamily="2" charset="-122"/>
              </a:rPr>
              <a:t>y</a:t>
            </a:r>
            <a:r>
              <a:rPr lang="zh-CN" altLang="en-US" sz="2000" dirty="0">
                <a:solidFill>
                  <a:srgbClr val="3333FF"/>
                </a:solidFill>
                <a:latin typeface="Times New Roman" panose="02020603050405020304" pitchFamily="18" charset="0"/>
                <a:ea typeface="宋体" panose="02010600030101010101" pitchFamily="2" charset="-122"/>
              </a:rPr>
              <a:t>）∧</a:t>
            </a:r>
            <a:r>
              <a:rPr lang="en-US" altLang="zh-CN" sz="2000" dirty="0">
                <a:solidFill>
                  <a:srgbClr val="3333FF"/>
                </a:solidFill>
                <a:latin typeface="Times New Roman" panose="02020603050405020304" pitchFamily="18" charset="0"/>
                <a:ea typeface="宋体" panose="02010600030101010101" pitchFamily="2" charset="-122"/>
              </a:rPr>
              <a:t>~P</a:t>
            </a:r>
            <a:r>
              <a:rPr lang="zh-CN" altLang="en-US" sz="2000" dirty="0">
                <a:solidFill>
                  <a:srgbClr val="3333FF"/>
                </a:solidFill>
                <a:latin typeface="Times New Roman" panose="02020603050405020304" pitchFamily="18" charset="0"/>
                <a:ea typeface="宋体" panose="02010600030101010101" pitchFamily="2" charset="-122"/>
              </a:rPr>
              <a:t>（</a:t>
            </a:r>
            <a:r>
              <a:rPr lang="en-US" altLang="zh-CN" sz="2000" dirty="0">
                <a:solidFill>
                  <a:srgbClr val="3333FF"/>
                </a:solidFill>
                <a:latin typeface="Times New Roman" panose="02020603050405020304" pitchFamily="18" charset="0"/>
                <a:ea typeface="宋体" panose="02010600030101010101" pitchFamily="2" charset="-122"/>
              </a:rPr>
              <a:t>y</a:t>
            </a:r>
            <a:r>
              <a:rPr lang="zh-CN" altLang="en-US" sz="2000" dirty="0">
                <a:solidFill>
                  <a:srgbClr val="3333FF"/>
                </a:solidFill>
                <a:latin typeface="Times New Roman" panose="02020603050405020304" pitchFamily="18" charset="0"/>
                <a:ea typeface="宋体" panose="02010600030101010101" pitchFamily="2" charset="-122"/>
              </a:rPr>
              <a:t>）</a:t>
            </a:r>
            <a:r>
              <a:rPr lang="en-US" altLang="zh-CN" sz="2000" dirty="0">
                <a:solidFill>
                  <a:srgbClr val="3333FF"/>
                </a:solidFill>
                <a:latin typeface="Times New Roman" panose="02020603050405020304" pitchFamily="18" charset="0"/>
                <a:ea typeface="宋体" panose="02010600030101010101" pitchFamily="2" charset="-122"/>
              </a:rPr>
              <a:t>]</a:t>
            </a:r>
            <a:r>
              <a:rPr lang="en-US" altLang="zh-CN" sz="2000" dirty="0">
                <a:latin typeface="Times New Roman" panose="02020603050405020304" pitchFamily="18" charset="0"/>
                <a:ea typeface="宋体" panose="02010600030101010101" pitchFamily="2" charset="-122"/>
              </a:rPr>
              <a:t>}}</a:t>
            </a:r>
          </a:p>
          <a:p>
            <a:pPr eaLnBrk="1" hangingPunct="1"/>
            <a:r>
              <a:rPr lang="zh-CN" altLang="en-US" sz="2000" b="1" dirty="0">
                <a:latin typeface="Times New Roman" panose="02020603050405020304" pitchFamily="18" charset="0"/>
                <a:ea typeface="宋体" panose="02010600030101010101" pitchFamily="2" charset="-122"/>
              </a:rPr>
              <a:t>（</a:t>
            </a:r>
            <a:r>
              <a:rPr lang="en-US" altLang="zh-CN" sz="2000" b="1" dirty="0">
                <a:latin typeface="Times New Roman" panose="02020603050405020304" pitchFamily="18" charset="0"/>
                <a:ea typeface="宋体" panose="02010600030101010101" pitchFamily="2" charset="-122"/>
              </a:rPr>
              <a:t>3</a:t>
            </a:r>
            <a:r>
              <a:rPr lang="zh-CN" altLang="en-US" sz="2000" b="1" dirty="0">
                <a:latin typeface="Times New Roman" panose="02020603050405020304" pitchFamily="18" charset="0"/>
                <a:ea typeface="宋体" panose="02010600030101010101" pitchFamily="2" charset="-122"/>
              </a:rPr>
              <a:t>）</a:t>
            </a:r>
            <a:r>
              <a:rPr lang="zh-CN" altLang="en-US" sz="2000" dirty="0">
                <a:latin typeface="Times New Roman" panose="02020603050405020304" pitchFamily="18" charset="0"/>
                <a:ea typeface="宋体" panose="02010600030101010101" pitchFamily="2" charset="-122"/>
              </a:rPr>
              <a:t>（</a:t>
            </a:r>
            <a:r>
              <a:rPr lang="zh-CN" altLang="en-US" sz="2000" dirty="0">
                <a:latin typeface="Times New Roman" panose="02020603050405020304" pitchFamily="18" charset="0"/>
                <a:ea typeface="宋体" panose="02010600030101010101" pitchFamily="2" charset="-122"/>
                <a:sym typeface="Symbol" panose="05050102010706020507" pitchFamily="18" charset="2"/>
              </a:rPr>
              <a:t></a:t>
            </a:r>
            <a:r>
              <a:rPr lang="en-US" altLang="zh-CN" sz="2000" dirty="0">
                <a:latin typeface="Times New Roman" panose="02020603050405020304" pitchFamily="18" charset="0"/>
                <a:ea typeface="宋体" panose="02010600030101010101" pitchFamily="2" charset="-122"/>
              </a:rPr>
              <a:t>x</a:t>
            </a:r>
            <a:r>
              <a:rPr lang="zh-CN" altLang="en-US" sz="2000" dirty="0">
                <a:latin typeface="Times New Roman" panose="02020603050405020304" pitchFamily="18" charset="0"/>
                <a:ea typeface="宋体" panose="02010600030101010101" pitchFamily="2" charset="-122"/>
              </a:rPr>
              <a:t>）</a:t>
            </a:r>
            <a:r>
              <a:rPr lang="en-US" altLang="zh-CN" sz="2000" dirty="0">
                <a:latin typeface="Times New Roman" panose="02020603050405020304" pitchFamily="18" charset="0"/>
                <a:ea typeface="宋体" panose="02010600030101010101" pitchFamily="2" charset="-122"/>
              </a:rPr>
              <a:t>{~ P</a:t>
            </a:r>
            <a:r>
              <a:rPr lang="zh-CN" altLang="en-US" sz="2000" dirty="0">
                <a:latin typeface="Times New Roman" panose="02020603050405020304" pitchFamily="18" charset="0"/>
                <a:ea typeface="宋体" panose="02010600030101010101" pitchFamily="2" charset="-122"/>
              </a:rPr>
              <a:t>（</a:t>
            </a:r>
            <a:r>
              <a:rPr lang="en-US" altLang="zh-CN" sz="2000" dirty="0">
                <a:latin typeface="Times New Roman" panose="02020603050405020304" pitchFamily="18" charset="0"/>
                <a:ea typeface="宋体" panose="02010600030101010101" pitchFamily="2" charset="-122"/>
              </a:rPr>
              <a:t>x</a:t>
            </a:r>
            <a:r>
              <a:rPr lang="zh-CN" altLang="en-US" sz="2000" dirty="0">
                <a:latin typeface="Times New Roman" panose="02020603050405020304" pitchFamily="18" charset="0"/>
                <a:ea typeface="宋体" panose="02010600030101010101" pitchFamily="2" charset="-122"/>
              </a:rPr>
              <a:t>）∨（</a:t>
            </a:r>
            <a:r>
              <a:rPr lang="zh-CN" altLang="en-US" sz="2000" dirty="0">
                <a:latin typeface="Times New Roman" panose="02020603050405020304" pitchFamily="18" charset="0"/>
                <a:ea typeface="宋体" panose="02010600030101010101" pitchFamily="2" charset="-122"/>
                <a:sym typeface="Symbol" panose="05050102010706020507" pitchFamily="18" charset="2"/>
              </a:rPr>
              <a:t></a:t>
            </a:r>
            <a:r>
              <a:rPr lang="en-US" altLang="zh-CN" sz="2000" dirty="0">
                <a:latin typeface="Times New Roman" panose="02020603050405020304" pitchFamily="18" charset="0"/>
                <a:ea typeface="宋体" panose="02010600030101010101" pitchFamily="2" charset="-122"/>
              </a:rPr>
              <a:t>y</a:t>
            </a:r>
            <a:r>
              <a:rPr lang="zh-CN" altLang="en-US" sz="2000" dirty="0">
                <a:latin typeface="Times New Roman" panose="02020603050405020304" pitchFamily="18" charset="0"/>
                <a:ea typeface="宋体" panose="02010600030101010101" pitchFamily="2" charset="-122"/>
              </a:rPr>
              <a:t>）</a:t>
            </a:r>
            <a:r>
              <a:rPr lang="en-US" altLang="zh-CN" sz="2000" dirty="0">
                <a:latin typeface="Times New Roman" panose="02020603050405020304" pitchFamily="18" charset="0"/>
                <a:ea typeface="宋体" panose="02010600030101010101" pitchFamily="2" charset="-122"/>
              </a:rPr>
              <a:t>[~P</a:t>
            </a:r>
            <a:r>
              <a:rPr lang="zh-CN" altLang="en-US" sz="2000" dirty="0">
                <a:latin typeface="Times New Roman" panose="02020603050405020304" pitchFamily="18" charset="0"/>
                <a:ea typeface="宋体" panose="02010600030101010101" pitchFamily="2" charset="-122"/>
              </a:rPr>
              <a:t>（</a:t>
            </a:r>
            <a:r>
              <a:rPr lang="en-US" altLang="zh-CN" sz="2000" dirty="0">
                <a:latin typeface="Times New Roman" panose="02020603050405020304" pitchFamily="18" charset="0"/>
                <a:ea typeface="宋体" panose="02010600030101010101" pitchFamily="2" charset="-122"/>
              </a:rPr>
              <a:t>y</a:t>
            </a:r>
            <a:r>
              <a:rPr lang="zh-CN" altLang="en-US" sz="2000" dirty="0">
                <a:latin typeface="Times New Roman" panose="02020603050405020304" pitchFamily="18" charset="0"/>
                <a:ea typeface="宋体" panose="02010600030101010101" pitchFamily="2" charset="-122"/>
              </a:rPr>
              <a:t>）∨</a:t>
            </a:r>
            <a:r>
              <a:rPr lang="en-US" altLang="zh-CN" sz="2000" dirty="0">
                <a:latin typeface="Times New Roman" panose="02020603050405020304" pitchFamily="18" charset="0"/>
                <a:ea typeface="宋体" panose="02010600030101010101" pitchFamily="2" charset="-122"/>
              </a:rPr>
              <a:t>P</a:t>
            </a:r>
            <a:r>
              <a:rPr lang="zh-CN" altLang="en-US" sz="2000" dirty="0">
                <a:latin typeface="Times New Roman" panose="02020603050405020304" pitchFamily="18" charset="0"/>
                <a:ea typeface="宋体" panose="02010600030101010101" pitchFamily="2" charset="-122"/>
              </a:rPr>
              <a:t>（</a:t>
            </a:r>
            <a:r>
              <a:rPr lang="en-US" altLang="zh-CN" sz="2000" dirty="0">
                <a:latin typeface="Times New Roman" panose="02020603050405020304" pitchFamily="18" charset="0"/>
                <a:ea typeface="宋体" panose="02010600030101010101" pitchFamily="2" charset="-122"/>
              </a:rPr>
              <a:t>f</a:t>
            </a:r>
            <a:r>
              <a:rPr lang="zh-CN" altLang="en-US" sz="2000" dirty="0">
                <a:latin typeface="Times New Roman" panose="02020603050405020304" pitchFamily="18" charset="0"/>
                <a:ea typeface="宋体" panose="02010600030101010101" pitchFamily="2" charset="-122"/>
              </a:rPr>
              <a:t>（</a:t>
            </a:r>
            <a:r>
              <a:rPr lang="en-US" altLang="zh-CN" sz="2000" dirty="0">
                <a:latin typeface="Times New Roman" panose="02020603050405020304" pitchFamily="18" charset="0"/>
                <a:ea typeface="宋体" panose="02010600030101010101" pitchFamily="2" charset="-122"/>
              </a:rPr>
              <a:t>x</a:t>
            </a:r>
            <a:r>
              <a:rPr lang="zh-CN" altLang="en-US" sz="2000" dirty="0">
                <a:latin typeface="Times New Roman" panose="02020603050405020304" pitchFamily="18" charset="0"/>
                <a:ea typeface="宋体" panose="02010600030101010101" pitchFamily="2" charset="-122"/>
              </a:rPr>
              <a:t>，</a:t>
            </a:r>
            <a:r>
              <a:rPr lang="en-US" altLang="zh-CN" sz="2000" dirty="0">
                <a:latin typeface="Times New Roman" panose="02020603050405020304" pitchFamily="18" charset="0"/>
                <a:ea typeface="宋体" panose="02010600030101010101" pitchFamily="2" charset="-122"/>
              </a:rPr>
              <a:t>y</a:t>
            </a:r>
            <a:r>
              <a:rPr lang="zh-CN" altLang="en-US" sz="2000" dirty="0">
                <a:latin typeface="Times New Roman" panose="02020603050405020304" pitchFamily="18" charset="0"/>
                <a:ea typeface="宋体" panose="02010600030101010101" pitchFamily="2" charset="-122"/>
              </a:rPr>
              <a:t>））</a:t>
            </a:r>
            <a:r>
              <a:rPr lang="en-US" altLang="zh-CN" sz="2000" dirty="0">
                <a:latin typeface="Times New Roman" panose="02020603050405020304" pitchFamily="18" charset="0"/>
                <a:ea typeface="宋体" panose="02010600030101010101" pitchFamily="2" charset="-122"/>
              </a:rPr>
              <a:t>]∧</a:t>
            </a:r>
            <a:r>
              <a:rPr lang="zh-CN" altLang="en-US" sz="2000" dirty="0">
                <a:latin typeface="Times New Roman" panose="02020603050405020304" pitchFamily="18" charset="0"/>
                <a:ea typeface="宋体" panose="02010600030101010101" pitchFamily="2" charset="-122"/>
              </a:rPr>
              <a:t>（</a:t>
            </a:r>
            <a:r>
              <a:rPr lang="zh-CN" altLang="en-US" sz="2000" dirty="0">
                <a:latin typeface="Times New Roman" panose="02020603050405020304" pitchFamily="18" charset="0"/>
                <a:ea typeface="宋体" panose="02010600030101010101" pitchFamily="2" charset="-122"/>
                <a:sym typeface="Symbol" panose="05050102010706020507" pitchFamily="18" charset="2"/>
              </a:rPr>
              <a:t></a:t>
            </a:r>
            <a:r>
              <a:rPr lang="en-US" altLang="zh-CN" sz="2000" dirty="0">
                <a:solidFill>
                  <a:srgbClr val="3333FF"/>
                </a:solidFill>
                <a:latin typeface="Times New Roman" panose="02020603050405020304" pitchFamily="18" charset="0"/>
                <a:ea typeface="宋体" panose="02010600030101010101" pitchFamily="2" charset="-122"/>
              </a:rPr>
              <a:t>w</a:t>
            </a:r>
            <a:r>
              <a:rPr lang="zh-CN" altLang="en-US" sz="2000" dirty="0">
                <a:latin typeface="Times New Roman" panose="02020603050405020304" pitchFamily="18" charset="0"/>
                <a:ea typeface="宋体" panose="02010600030101010101" pitchFamily="2" charset="-122"/>
              </a:rPr>
              <a:t>）</a:t>
            </a:r>
            <a:r>
              <a:rPr lang="en-US" altLang="zh-CN" sz="2000" dirty="0">
                <a:latin typeface="Times New Roman" panose="02020603050405020304" pitchFamily="18" charset="0"/>
                <a:ea typeface="宋体" panose="02010600030101010101" pitchFamily="2" charset="-122"/>
              </a:rPr>
              <a:t>[Q</a:t>
            </a:r>
            <a:r>
              <a:rPr lang="zh-CN" altLang="en-US" sz="2000" dirty="0">
                <a:latin typeface="Times New Roman" panose="02020603050405020304" pitchFamily="18" charset="0"/>
                <a:ea typeface="宋体" panose="02010600030101010101" pitchFamily="2" charset="-122"/>
              </a:rPr>
              <a:t>（</a:t>
            </a:r>
            <a:r>
              <a:rPr lang="en-US" altLang="zh-CN" sz="2000" dirty="0">
                <a:latin typeface="Times New Roman" panose="02020603050405020304" pitchFamily="18" charset="0"/>
                <a:ea typeface="宋体" panose="02010600030101010101" pitchFamily="2" charset="-122"/>
              </a:rPr>
              <a:t>x</a:t>
            </a:r>
            <a:r>
              <a:rPr lang="zh-CN" altLang="en-US" sz="2000" dirty="0">
                <a:latin typeface="Times New Roman" panose="02020603050405020304" pitchFamily="18" charset="0"/>
                <a:ea typeface="宋体" panose="02010600030101010101" pitchFamily="2" charset="-122"/>
              </a:rPr>
              <a:t>，</a:t>
            </a:r>
            <a:r>
              <a:rPr lang="en-US" altLang="zh-CN" sz="2000" dirty="0">
                <a:solidFill>
                  <a:srgbClr val="3333FF"/>
                </a:solidFill>
                <a:latin typeface="Times New Roman" panose="02020603050405020304" pitchFamily="18" charset="0"/>
                <a:ea typeface="宋体" panose="02010600030101010101" pitchFamily="2" charset="-122"/>
              </a:rPr>
              <a:t>w</a:t>
            </a:r>
            <a:r>
              <a:rPr lang="zh-CN" altLang="en-US" sz="2000" dirty="0">
                <a:latin typeface="Times New Roman" panose="02020603050405020304" pitchFamily="18" charset="0"/>
                <a:ea typeface="宋体" panose="02010600030101010101" pitchFamily="2" charset="-122"/>
              </a:rPr>
              <a:t>）∧</a:t>
            </a:r>
            <a:r>
              <a:rPr lang="en-US" altLang="zh-CN" sz="2000" dirty="0">
                <a:latin typeface="Times New Roman" panose="02020603050405020304" pitchFamily="18" charset="0"/>
                <a:ea typeface="宋体" panose="02010600030101010101" pitchFamily="2" charset="-122"/>
              </a:rPr>
              <a:t>~P</a:t>
            </a:r>
            <a:r>
              <a:rPr lang="zh-CN" altLang="en-US" sz="2000" dirty="0">
                <a:latin typeface="Times New Roman" panose="02020603050405020304" pitchFamily="18" charset="0"/>
                <a:ea typeface="宋体" panose="02010600030101010101" pitchFamily="2" charset="-122"/>
              </a:rPr>
              <a:t>（</a:t>
            </a:r>
            <a:r>
              <a:rPr lang="en-US" altLang="zh-CN" sz="2000" dirty="0">
                <a:solidFill>
                  <a:srgbClr val="3333FF"/>
                </a:solidFill>
                <a:latin typeface="Times New Roman" panose="02020603050405020304" pitchFamily="18" charset="0"/>
                <a:ea typeface="宋体" panose="02010600030101010101" pitchFamily="2" charset="-122"/>
              </a:rPr>
              <a:t>w</a:t>
            </a:r>
            <a:r>
              <a:rPr lang="zh-CN" altLang="en-US" sz="2000" dirty="0">
                <a:latin typeface="Times New Roman" panose="02020603050405020304" pitchFamily="18" charset="0"/>
                <a:ea typeface="宋体" panose="02010600030101010101" pitchFamily="2" charset="-122"/>
              </a:rPr>
              <a:t>）</a:t>
            </a:r>
            <a:r>
              <a:rPr lang="en-US" altLang="zh-CN" sz="2000" dirty="0">
                <a:latin typeface="Times New Roman" panose="02020603050405020304" pitchFamily="18" charset="0"/>
                <a:ea typeface="宋体" panose="02010600030101010101" pitchFamily="2" charset="-122"/>
              </a:rPr>
              <a:t>]}}</a:t>
            </a:r>
          </a:p>
          <a:p>
            <a:pPr eaLnBrk="1" hangingPunct="1"/>
            <a:r>
              <a:rPr lang="zh-CN" altLang="en-US" sz="2000" b="1" dirty="0">
                <a:latin typeface="Times New Roman" panose="02020603050405020304" pitchFamily="18" charset="0"/>
                <a:ea typeface="宋体" panose="02010600030101010101" pitchFamily="2" charset="-122"/>
              </a:rPr>
              <a:t>（</a:t>
            </a:r>
            <a:r>
              <a:rPr lang="en-US" altLang="zh-CN" sz="2000" b="1" dirty="0">
                <a:latin typeface="Times New Roman" panose="02020603050405020304" pitchFamily="18" charset="0"/>
                <a:ea typeface="宋体" panose="02010600030101010101" pitchFamily="2" charset="-122"/>
              </a:rPr>
              <a:t>4</a:t>
            </a:r>
            <a:r>
              <a:rPr lang="zh-CN" altLang="en-US" sz="2000" b="1" dirty="0">
                <a:latin typeface="Times New Roman" panose="02020603050405020304" pitchFamily="18" charset="0"/>
                <a:ea typeface="宋体" panose="02010600030101010101" pitchFamily="2" charset="-122"/>
              </a:rPr>
              <a:t>）</a:t>
            </a:r>
            <a:r>
              <a:rPr lang="zh-CN" altLang="en-US" sz="2000" dirty="0">
                <a:latin typeface="Times New Roman" panose="02020603050405020304" pitchFamily="18" charset="0"/>
                <a:ea typeface="宋体" panose="02010600030101010101" pitchFamily="2" charset="-122"/>
              </a:rPr>
              <a:t>（</a:t>
            </a:r>
            <a:r>
              <a:rPr lang="zh-CN" altLang="en-US" sz="2000" dirty="0">
                <a:latin typeface="Times New Roman" panose="02020603050405020304" pitchFamily="18" charset="0"/>
                <a:ea typeface="宋体" panose="02010600030101010101" pitchFamily="2" charset="-122"/>
                <a:sym typeface="Symbol" panose="05050102010706020507" pitchFamily="18" charset="2"/>
              </a:rPr>
              <a:t></a:t>
            </a:r>
            <a:r>
              <a:rPr lang="en-US" altLang="zh-CN" sz="2000" dirty="0">
                <a:latin typeface="Times New Roman" panose="02020603050405020304" pitchFamily="18" charset="0"/>
                <a:ea typeface="宋体" panose="02010600030101010101" pitchFamily="2" charset="-122"/>
              </a:rPr>
              <a:t>x</a:t>
            </a:r>
            <a:r>
              <a:rPr lang="zh-CN" altLang="en-US" sz="2000" dirty="0">
                <a:latin typeface="Times New Roman" panose="02020603050405020304" pitchFamily="18" charset="0"/>
                <a:ea typeface="宋体" panose="02010600030101010101" pitchFamily="2" charset="-122"/>
              </a:rPr>
              <a:t>）</a:t>
            </a:r>
            <a:r>
              <a:rPr lang="en-US" altLang="zh-CN" sz="2000" dirty="0">
                <a:latin typeface="Times New Roman" panose="02020603050405020304" pitchFamily="18" charset="0"/>
                <a:ea typeface="宋体" panose="02010600030101010101" pitchFamily="2" charset="-122"/>
              </a:rPr>
              <a:t>{~ P</a:t>
            </a:r>
            <a:r>
              <a:rPr lang="zh-CN" altLang="en-US" sz="2000" dirty="0">
                <a:latin typeface="Times New Roman" panose="02020603050405020304" pitchFamily="18" charset="0"/>
                <a:ea typeface="宋体" panose="02010600030101010101" pitchFamily="2" charset="-122"/>
              </a:rPr>
              <a:t>（</a:t>
            </a:r>
            <a:r>
              <a:rPr lang="en-US" altLang="zh-CN" sz="2000" dirty="0">
                <a:latin typeface="Times New Roman" panose="02020603050405020304" pitchFamily="18" charset="0"/>
                <a:ea typeface="宋体" panose="02010600030101010101" pitchFamily="2" charset="-122"/>
              </a:rPr>
              <a:t>x</a:t>
            </a:r>
            <a:r>
              <a:rPr lang="zh-CN" altLang="en-US" sz="2000" dirty="0">
                <a:latin typeface="Times New Roman" panose="02020603050405020304" pitchFamily="18" charset="0"/>
                <a:ea typeface="宋体" panose="02010600030101010101" pitchFamily="2" charset="-122"/>
              </a:rPr>
              <a:t>）</a:t>
            </a:r>
            <a:r>
              <a:rPr lang="zh-CN" altLang="en-US" sz="2000" b="1" dirty="0">
                <a:solidFill>
                  <a:srgbClr val="3333FF"/>
                </a:solidFill>
                <a:latin typeface="Times New Roman" panose="02020603050405020304" pitchFamily="18" charset="0"/>
                <a:ea typeface="宋体" panose="02010600030101010101" pitchFamily="2" charset="-122"/>
              </a:rPr>
              <a:t>∨</a:t>
            </a:r>
            <a:r>
              <a:rPr lang="zh-CN" altLang="en-US" sz="2000" dirty="0">
                <a:latin typeface="Times New Roman" panose="02020603050405020304" pitchFamily="18" charset="0"/>
                <a:ea typeface="宋体" panose="02010600030101010101" pitchFamily="2" charset="-122"/>
              </a:rPr>
              <a:t>（</a:t>
            </a:r>
            <a:r>
              <a:rPr lang="zh-CN" altLang="en-US" sz="2000" dirty="0">
                <a:latin typeface="Times New Roman" panose="02020603050405020304" pitchFamily="18" charset="0"/>
                <a:ea typeface="宋体" panose="02010600030101010101" pitchFamily="2" charset="-122"/>
                <a:sym typeface="Symbol" panose="05050102010706020507" pitchFamily="18" charset="2"/>
              </a:rPr>
              <a:t></a:t>
            </a:r>
            <a:r>
              <a:rPr lang="en-US" altLang="zh-CN" sz="2000" dirty="0">
                <a:latin typeface="Times New Roman" panose="02020603050405020304" pitchFamily="18" charset="0"/>
                <a:ea typeface="宋体" panose="02010600030101010101" pitchFamily="2" charset="-122"/>
              </a:rPr>
              <a:t>y</a:t>
            </a:r>
            <a:r>
              <a:rPr lang="zh-CN" altLang="en-US" sz="2000" dirty="0">
                <a:latin typeface="Times New Roman" panose="02020603050405020304" pitchFamily="18" charset="0"/>
                <a:ea typeface="宋体" panose="02010600030101010101" pitchFamily="2" charset="-122"/>
              </a:rPr>
              <a:t>）</a:t>
            </a:r>
            <a:r>
              <a:rPr lang="en-US" altLang="zh-CN" sz="2000" dirty="0">
                <a:solidFill>
                  <a:srgbClr val="3333FF"/>
                </a:solidFill>
                <a:latin typeface="Times New Roman" panose="02020603050405020304" pitchFamily="18" charset="0"/>
                <a:ea typeface="宋体" panose="02010600030101010101" pitchFamily="2" charset="-122"/>
              </a:rPr>
              <a:t>[~P</a:t>
            </a:r>
            <a:r>
              <a:rPr lang="zh-CN" altLang="en-US" sz="2000" dirty="0">
                <a:solidFill>
                  <a:srgbClr val="3333FF"/>
                </a:solidFill>
                <a:latin typeface="Times New Roman" panose="02020603050405020304" pitchFamily="18" charset="0"/>
                <a:ea typeface="宋体" panose="02010600030101010101" pitchFamily="2" charset="-122"/>
              </a:rPr>
              <a:t>（</a:t>
            </a:r>
            <a:r>
              <a:rPr lang="en-US" altLang="zh-CN" sz="2000" dirty="0">
                <a:solidFill>
                  <a:srgbClr val="3333FF"/>
                </a:solidFill>
                <a:latin typeface="Times New Roman" panose="02020603050405020304" pitchFamily="18" charset="0"/>
                <a:ea typeface="宋体" panose="02010600030101010101" pitchFamily="2" charset="-122"/>
              </a:rPr>
              <a:t>y</a:t>
            </a:r>
            <a:r>
              <a:rPr lang="zh-CN" altLang="en-US" sz="2000" dirty="0">
                <a:solidFill>
                  <a:srgbClr val="3333FF"/>
                </a:solidFill>
                <a:latin typeface="Times New Roman" panose="02020603050405020304" pitchFamily="18" charset="0"/>
                <a:ea typeface="宋体" panose="02010600030101010101" pitchFamily="2" charset="-122"/>
              </a:rPr>
              <a:t>）∨</a:t>
            </a:r>
            <a:r>
              <a:rPr lang="en-US" altLang="zh-CN" sz="2000" dirty="0">
                <a:solidFill>
                  <a:srgbClr val="3333FF"/>
                </a:solidFill>
                <a:latin typeface="Times New Roman" panose="02020603050405020304" pitchFamily="18" charset="0"/>
                <a:ea typeface="宋体" panose="02010600030101010101" pitchFamily="2" charset="-122"/>
              </a:rPr>
              <a:t>P</a:t>
            </a:r>
            <a:r>
              <a:rPr lang="zh-CN" altLang="en-US" sz="2000" dirty="0">
                <a:solidFill>
                  <a:srgbClr val="3333FF"/>
                </a:solidFill>
                <a:latin typeface="Times New Roman" panose="02020603050405020304" pitchFamily="18" charset="0"/>
                <a:ea typeface="宋体" panose="02010600030101010101" pitchFamily="2" charset="-122"/>
              </a:rPr>
              <a:t>（</a:t>
            </a:r>
            <a:r>
              <a:rPr lang="en-US" altLang="zh-CN" sz="2000" dirty="0">
                <a:solidFill>
                  <a:srgbClr val="3333FF"/>
                </a:solidFill>
                <a:latin typeface="Times New Roman" panose="02020603050405020304" pitchFamily="18" charset="0"/>
                <a:ea typeface="宋体" panose="02010600030101010101" pitchFamily="2" charset="-122"/>
              </a:rPr>
              <a:t>f</a:t>
            </a:r>
            <a:r>
              <a:rPr lang="zh-CN" altLang="en-US" sz="2000" dirty="0">
                <a:solidFill>
                  <a:srgbClr val="3333FF"/>
                </a:solidFill>
                <a:latin typeface="Times New Roman" panose="02020603050405020304" pitchFamily="18" charset="0"/>
                <a:ea typeface="宋体" panose="02010600030101010101" pitchFamily="2" charset="-122"/>
              </a:rPr>
              <a:t>（</a:t>
            </a:r>
            <a:r>
              <a:rPr lang="en-US" altLang="zh-CN" sz="2000" dirty="0">
                <a:solidFill>
                  <a:srgbClr val="3333FF"/>
                </a:solidFill>
                <a:latin typeface="Times New Roman" panose="02020603050405020304" pitchFamily="18" charset="0"/>
                <a:ea typeface="宋体" panose="02010600030101010101" pitchFamily="2" charset="-122"/>
              </a:rPr>
              <a:t>x</a:t>
            </a:r>
            <a:r>
              <a:rPr lang="zh-CN" altLang="en-US" sz="2000" dirty="0">
                <a:solidFill>
                  <a:srgbClr val="3333FF"/>
                </a:solidFill>
                <a:latin typeface="Times New Roman" panose="02020603050405020304" pitchFamily="18" charset="0"/>
                <a:ea typeface="宋体" panose="02010600030101010101" pitchFamily="2" charset="-122"/>
              </a:rPr>
              <a:t>，</a:t>
            </a:r>
            <a:r>
              <a:rPr lang="en-US" altLang="zh-CN" sz="2000" dirty="0">
                <a:solidFill>
                  <a:srgbClr val="3333FF"/>
                </a:solidFill>
                <a:latin typeface="Times New Roman" panose="02020603050405020304" pitchFamily="18" charset="0"/>
                <a:ea typeface="宋体" panose="02010600030101010101" pitchFamily="2" charset="-122"/>
              </a:rPr>
              <a:t>y</a:t>
            </a:r>
            <a:r>
              <a:rPr lang="zh-CN" altLang="en-US" sz="2000" dirty="0">
                <a:solidFill>
                  <a:srgbClr val="3333FF"/>
                </a:solidFill>
                <a:latin typeface="Times New Roman" panose="02020603050405020304" pitchFamily="18" charset="0"/>
                <a:ea typeface="宋体" panose="02010600030101010101" pitchFamily="2" charset="-122"/>
              </a:rPr>
              <a:t>））</a:t>
            </a:r>
            <a:r>
              <a:rPr lang="en-US" altLang="zh-CN" sz="2000" dirty="0">
                <a:solidFill>
                  <a:srgbClr val="3333FF"/>
                </a:solidFill>
                <a:latin typeface="Times New Roman" panose="02020603050405020304" pitchFamily="18" charset="0"/>
                <a:ea typeface="宋体" panose="02010600030101010101" pitchFamily="2" charset="-122"/>
              </a:rPr>
              <a:t>]</a:t>
            </a:r>
            <a:r>
              <a:rPr lang="en-US" altLang="zh-CN" sz="2000" b="1" dirty="0">
                <a:solidFill>
                  <a:srgbClr val="3333FF"/>
                </a:solidFill>
                <a:latin typeface="Times New Roman" panose="02020603050405020304" pitchFamily="18" charset="0"/>
                <a:ea typeface="宋体" panose="02010600030101010101" pitchFamily="2" charset="-122"/>
              </a:rPr>
              <a:t>∧</a:t>
            </a:r>
            <a:r>
              <a:rPr lang="en-US" altLang="zh-CN" sz="2000" dirty="0">
                <a:solidFill>
                  <a:srgbClr val="3333FF"/>
                </a:solidFill>
                <a:latin typeface="Times New Roman" panose="02020603050405020304" pitchFamily="18" charset="0"/>
                <a:ea typeface="宋体" panose="02010600030101010101" pitchFamily="2" charset="-122"/>
              </a:rPr>
              <a:t>[Q</a:t>
            </a:r>
            <a:r>
              <a:rPr lang="zh-CN" altLang="en-US" sz="2000" dirty="0">
                <a:solidFill>
                  <a:srgbClr val="3333FF"/>
                </a:solidFill>
                <a:latin typeface="Times New Roman" panose="02020603050405020304" pitchFamily="18" charset="0"/>
                <a:ea typeface="宋体" panose="02010600030101010101" pitchFamily="2" charset="-122"/>
              </a:rPr>
              <a:t>（</a:t>
            </a:r>
            <a:r>
              <a:rPr lang="en-US" altLang="zh-CN" sz="2000" dirty="0">
                <a:solidFill>
                  <a:srgbClr val="3333FF"/>
                </a:solidFill>
                <a:latin typeface="Times New Roman" panose="02020603050405020304" pitchFamily="18" charset="0"/>
                <a:ea typeface="宋体" panose="02010600030101010101" pitchFamily="2" charset="-122"/>
              </a:rPr>
              <a:t>x</a:t>
            </a:r>
            <a:r>
              <a:rPr lang="zh-CN" altLang="en-US" sz="2000" dirty="0">
                <a:solidFill>
                  <a:srgbClr val="3333FF"/>
                </a:solidFill>
                <a:latin typeface="Times New Roman" panose="02020603050405020304" pitchFamily="18" charset="0"/>
                <a:ea typeface="宋体" panose="02010600030101010101" pitchFamily="2" charset="-122"/>
              </a:rPr>
              <a:t>，</a:t>
            </a:r>
            <a:r>
              <a:rPr lang="en-US" altLang="zh-CN" sz="2000" b="1" dirty="0">
                <a:solidFill>
                  <a:srgbClr val="3333FF"/>
                </a:solidFill>
                <a:latin typeface="Times New Roman" panose="02020603050405020304" pitchFamily="18" charset="0"/>
                <a:ea typeface="宋体" panose="02010600030101010101" pitchFamily="2" charset="-122"/>
              </a:rPr>
              <a:t>g</a:t>
            </a:r>
            <a:r>
              <a:rPr lang="zh-CN" altLang="en-US" sz="2000" b="1" dirty="0">
                <a:solidFill>
                  <a:srgbClr val="3333FF"/>
                </a:solidFill>
                <a:latin typeface="Times New Roman" panose="02020603050405020304" pitchFamily="18" charset="0"/>
                <a:ea typeface="宋体" panose="02010600030101010101" pitchFamily="2" charset="-122"/>
              </a:rPr>
              <a:t>（</a:t>
            </a:r>
            <a:r>
              <a:rPr lang="en-US" altLang="zh-CN" sz="2000" b="1" dirty="0">
                <a:solidFill>
                  <a:srgbClr val="3333FF"/>
                </a:solidFill>
                <a:latin typeface="Times New Roman" panose="02020603050405020304" pitchFamily="18" charset="0"/>
                <a:ea typeface="宋体" panose="02010600030101010101" pitchFamily="2" charset="-122"/>
              </a:rPr>
              <a:t>x</a:t>
            </a:r>
            <a:r>
              <a:rPr lang="zh-CN" altLang="en-US" sz="2000" b="1" dirty="0">
                <a:solidFill>
                  <a:srgbClr val="3333FF"/>
                </a:solidFill>
                <a:latin typeface="Times New Roman" panose="02020603050405020304" pitchFamily="18" charset="0"/>
                <a:ea typeface="宋体" panose="02010600030101010101" pitchFamily="2" charset="-122"/>
              </a:rPr>
              <a:t>）</a:t>
            </a:r>
            <a:r>
              <a:rPr lang="zh-CN" altLang="en-US" sz="2000" dirty="0">
                <a:solidFill>
                  <a:srgbClr val="3333FF"/>
                </a:solidFill>
                <a:latin typeface="Times New Roman" panose="02020603050405020304" pitchFamily="18" charset="0"/>
                <a:ea typeface="宋体" panose="02010600030101010101" pitchFamily="2" charset="-122"/>
              </a:rPr>
              <a:t>）∧</a:t>
            </a:r>
            <a:r>
              <a:rPr lang="en-US" altLang="zh-CN" sz="2000" dirty="0">
                <a:solidFill>
                  <a:srgbClr val="3333FF"/>
                </a:solidFill>
                <a:latin typeface="Times New Roman" panose="02020603050405020304" pitchFamily="18" charset="0"/>
                <a:ea typeface="宋体" panose="02010600030101010101" pitchFamily="2" charset="-122"/>
              </a:rPr>
              <a:t>~P</a:t>
            </a:r>
            <a:r>
              <a:rPr lang="zh-CN" altLang="en-US" sz="2000" dirty="0">
                <a:solidFill>
                  <a:srgbClr val="3333FF"/>
                </a:solidFill>
                <a:latin typeface="Times New Roman" panose="02020603050405020304" pitchFamily="18" charset="0"/>
                <a:ea typeface="宋体" panose="02010600030101010101" pitchFamily="2" charset="-122"/>
              </a:rPr>
              <a:t>（</a:t>
            </a:r>
            <a:r>
              <a:rPr lang="en-US" altLang="zh-CN" sz="2000" b="1" dirty="0">
                <a:solidFill>
                  <a:srgbClr val="3333FF"/>
                </a:solidFill>
                <a:latin typeface="Times New Roman" panose="02020603050405020304" pitchFamily="18" charset="0"/>
                <a:ea typeface="宋体" panose="02010600030101010101" pitchFamily="2" charset="-122"/>
              </a:rPr>
              <a:t>g</a:t>
            </a:r>
            <a:r>
              <a:rPr lang="zh-CN" altLang="en-US" sz="2000" b="1" dirty="0">
                <a:solidFill>
                  <a:srgbClr val="3333FF"/>
                </a:solidFill>
                <a:latin typeface="Times New Roman" panose="02020603050405020304" pitchFamily="18" charset="0"/>
                <a:ea typeface="宋体" panose="02010600030101010101" pitchFamily="2" charset="-122"/>
              </a:rPr>
              <a:t>（</a:t>
            </a:r>
            <a:r>
              <a:rPr lang="en-US" altLang="zh-CN" sz="2000" b="1" dirty="0">
                <a:solidFill>
                  <a:srgbClr val="3333FF"/>
                </a:solidFill>
                <a:latin typeface="Times New Roman" panose="02020603050405020304" pitchFamily="18" charset="0"/>
                <a:ea typeface="宋体" panose="02010600030101010101" pitchFamily="2" charset="-122"/>
              </a:rPr>
              <a:t>x</a:t>
            </a:r>
            <a:r>
              <a:rPr lang="zh-CN" altLang="en-US" sz="2000" b="1" dirty="0">
                <a:solidFill>
                  <a:srgbClr val="3333FF"/>
                </a:solidFill>
                <a:latin typeface="Times New Roman" panose="02020603050405020304" pitchFamily="18" charset="0"/>
                <a:ea typeface="宋体" panose="02010600030101010101" pitchFamily="2" charset="-122"/>
              </a:rPr>
              <a:t>）</a:t>
            </a:r>
            <a:r>
              <a:rPr lang="zh-CN" altLang="en-US" sz="2000" dirty="0">
                <a:solidFill>
                  <a:srgbClr val="3333FF"/>
                </a:solidFill>
                <a:latin typeface="Times New Roman" panose="02020603050405020304" pitchFamily="18" charset="0"/>
                <a:ea typeface="宋体" panose="02010600030101010101" pitchFamily="2" charset="-122"/>
              </a:rPr>
              <a:t>）</a:t>
            </a:r>
            <a:r>
              <a:rPr lang="en-US" altLang="zh-CN" sz="2000" dirty="0">
                <a:latin typeface="Times New Roman" panose="02020603050405020304" pitchFamily="18" charset="0"/>
                <a:ea typeface="宋体" panose="02010600030101010101" pitchFamily="2" charset="-122"/>
              </a:rPr>
              <a:t>]}}</a:t>
            </a:r>
            <a:br>
              <a:rPr lang="en-US" altLang="zh-CN" sz="2000" dirty="0">
                <a:latin typeface="Times New Roman" panose="02020603050405020304" pitchFamily="18" charset="0"/>
                <a:ea typeface="宋体" panose="02010600030101010101" pitchFamily="2" charset="-122"/>
              </a:rPr>
            </a:br>
            <a:r>
              <a:rPr lang="en-US" altLang="zh-CN" sz="2000" dirty="0">
                <a:latin typeface="Times New Roman" panose="02020603050405020304" pitchFamily="18" charset="0"/>
                <a:ea typeface="宋体" panose="02010600030101010101" pitchFamily="2" charset="-122"/>
              </a:rPr>
              <a:t>      </a:t>
            </a:r>
            <a:endParaRPr lang="en-US" altLang="zh-CN" sz="2000" dirty="0" smtClean="0">
              <a:latin typeface="Times New Roman" panose="02020603050405020304" pitchFamily="18" charset="0"/>
              <a:ea typeface="宋体" panose="02010600030101010101" pitchFamily="2" charset="-122"/>
            </a:endParaRPr>
          </a:p>
          <a:p>
            <a:pPr eaLnBrk="1" hangingPunct="1"/>
            <a:r>
              <a:rPr lang="zh-CN" altLang="en-US" sz="2000" dirty="0" smtClean="0">
                <a:latin typeface="Times New Roman" panose="02020603050405020304" pitchFamily="18" charset="0"/>
                <a:ea typeface="宋体" panose="02010600030101010101" pitchFamily="2" charset="-122"/>
              </a:rPr>
              <a:t>消去存在量词，式</a:t>
            </a:r>
            <a:r>
              <a:rPr lang="zh-CN" altLang="en-US" sz="2000" dirty="0">
                <a:latin typeface="Times New Roman" panose="02020603050405020304" pitchFamily="18" charset="0"/>
                <a:ea typeface="宋体" panose="02010600030101010101" pitchFamily="2" charset="-122"/>
              </a:rPr>
              <a:t>中，</a:t>
            </a:r>
            <a:r>
              <a:rPr lang="en-US" altLang="zh-CN" sz="2000" dirty="0">
                <a:latin typeface="Times New Roman" panose="02020603050405020304" pitchFamily="18" charset="0"/>
                <a:ea typeface="宋体" panose="02010600030101010101" pitchFamily="2" charset="-122"/>
              </a:rPr>
              <a:t>w=g</a:t>
            </a:r>
            <a:r>
              <a:rPr lang="zh-CN" altLang="en-US" sz="2000" dirty="0">
                <a:latin typeface="Times New Roman" panose="02020603050405020304" pitchFamily="18" charset="0"/>
                <a:ea typeface="宋体" panose="02010600030101010101" pitchFamily="2" charset="-122"/>
              </a:rPr>
              <a:t>（</a:t>
            </a:r>
            <a:r>
              <a:rPr lang="en-US" altLang="zh-CN" sz="2000" dirty="0">
                <a:latin typeface="Times New Roman" panose="02020603050405020304" pitchFamily="18" charset="0"/>
                <a:ea typeface="宋体" panose="02010600030101010101" pitchFamily="2" charset="-122"/>
              </a:rPr>
              <a:t>x</a:t>
            </a:r>
            <a:r>
              <a:rPr lang="zh-CN" altLang="en-US" sz="2000" dirty="0">
                <a:latin typeface="Times New Roman" panose="02020603050405020304" pitchFamily="18" charset="0"/>
                <a:ea typeface="宋体" panose="02010600030101010101" pitchFamily="2" charset="-122"/>
              </a:rPr>
              <a:t>）是一</a:t>
            </a:r>
            <a:r>
              <a:rPr lang="en-US" altLang="zh-CN" sz="2000" dirty="0" err="1">
                <a:latin typeface="Times New Roman" panose="02020603050405020304" pitchFamily="18" charset="0"/>
                <a:ea typeface="宋体" panose="02010600030101010101" pitchFamily="2" charset="-122"/>
              </a:rPr>
              <a:t>Skolem</a:t>
            </a:r>
            <a:r>
              <a:rPr lang="zh-CN" altLang="en-US" sz="2000" dirty="0">
                <a:latin typeface="Times New Roman" panose="02020603050405020304" pitchFamily="18" charset="0"/>
                <a:ea typeface="宋体" panose="02010600030101010101" pitchFamily="2" charset="-122"/>
              </a:rPr>
              <a:t>函数。</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52932">
                                            <p:txEl>
                                              <p:pRg st="0" end="0"/>
                                            </p:txEl>
                                          </p:spTgt>
                                        </p:tgtEl>
                                        <p:attrNameLst>
                                          <p:attrName>style.visibility</p:attrName>
                                        </p:attrNameLst>
                                      </p:cBhvr>
                                      <p:to>
                                        <p:strVal val="visible"/>
                                      </p:to>
                                    </p:set>
                                    <p:anim calcmode="lin" valueType="num">
                                      <p:cBhvr additive="base">
                                        <p:cTn id="7" dur="500" fill="hold"/>
                                        <p:tgtEl>
                                          <p:spTgt spid="25293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5293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52932">
                                            <p:txEl>
                                              <p:pRg st="1" end="1"/>
                                            </p:txEl>
                                          </p:spTgt>
                                        </p:tgtEl>
                                        <p:attrNameLst>
                                          <p:attrName>style.visibility</p:attrName>
                                        </p:attrNameLst>
                                      </p:cBhvr>
                                      <p:to>
                                        <p:strVal val="visible"/>
                                      </p:to>
                                    </p:set>
                                    <p:anim calcmode="lin" valueType="num">
                                      <p:cBhvr additive="base">
                                        <p:cTn id="13" dur="500" fill="hold"/>
                                        <p:tgtEl>
                                          <p:spTgt spid="25293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5293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52932">
                                            <p:txEl>
                                              <p:pRg st="2" end="2"/>
                                            </p:txEl>
                                          </p:spTgt>
                                        </p:tgtEl>
                                        <p:attrNameLst>
                                          <p:attrName>style.visibility</p:attrName>
                                        </p:attrNameLst>
                                      </p:cBhvr>
                                      <p:to>
                                        <p:strVal val="visible"/>
                                      </p:to>
                                    </p:set>
                                    <p:anim calcmode="lin" valueType="num">
                                      <p:cBhvr additive="base">
                                        <p:cTn id="19" dur="500" fill="hold"/>
                                        <p:tgtEl>
                                          <p:spTgt spid="25293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5293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52932">
                                            <p:txEl>
                                              <p:pRg st="3" end="3"/>
                                            </p:txEl>
                                          </p:spTgt>
                                        </p:tgtEl>
                                        <p:attrNameLst>
                                          <p:attrName>style.visibility</p:attrName>
                                        </p:attrNameLst>
                                      </p:cBhvr>
                                      <p:to>
                                        <p:strVal val="visible"/>
                                      </p:to>
                                    </p:set>
                                    <p:anim calcmode="lin" valueType="num">
                                      <p:cBhvr additive="base">
                                        <p:cTn id="25" dur="500" fill="hold"/>
                                        <p:tgtEl>
                                          <p:spTgt spid="252932">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5293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52932">
                                            <p:txEl>
                                              <p:pRg st="4" end="4"/>
                                            </p:txEl>
                                          </p:spTgt>
                                        </p:tgtEl>
                                        <p:attrNameLst>
                                          <p:attrName>style.visibility</p:attrName>
                                        </p:attrNameLst>
                                      </p:cBhvr>
                                      <p:to>
                                        <p:strVal val="visible"/>
                                      </p:to>
                                    </p:set>
                                    <p:anim calcmode="lin" valueType="num">
                                      <p:cBhvr additive="base">
                                        <p:cTn id="31" dur="500" fill="hold"/>
                                        <p:tgtEl>
                                          <p:spTgt spid="252932">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52932">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2932"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p:cNvSpPr>
            <a:spLocks noGrp="1"/>
          </p:cNvSpPr>
          <p:nvPr>
            <p:ph type="title"/>
          </p:nvPr>
        </p:nvSpPr>
        <p:spPr>
          <a:ln/>
        </p:spPr>
        <p:txBody>
          <a:bodyPr vert="horz" wrap="square" lIns="91440" tIns="45720" rIns="91440" bIns="45720" anchor="b"/>
          <a:lstStyle/>
          <a:p>
            <a:pPr eaLnBrk="1" hangingPunct="1"/>
            <a:r>
              <a:rPr lang="en-US" altLang="zh-CN" dirty="0">
                <a:latin typeface="Times New Roman" panose="02020603050405020304" pitchFamily="18" charset="0"/>
              </a:rPr>
              <a:t> </a:t>
            </a:r>
            <a:r>
              <a:rPr lang="en-US" altLang="zh-CN" dirty="0" smtClean="0">
                <a:latin typeface="Times New Roman" panose="02020603050405020304" pitchFamily="18" charset="0"/>
              </a:rPr>
              <a:t>3.1.2  </a:t>
            </a:r>
            <a:r>
              <a:rPr lang="zh-CN" altLang="en-US" dirty="0">
                <a:latin typeface="Times New Roman" panose="02020603050405020304" pitchFamily="18" charset="0"/>
              </a:rPr>
              <a:t>谓词</a:t>
            </a:r>
          </a:p>
        </p:txBody>
      </p:sp>
      <p:sp>
        <p:nvSpPr>
          <p:cNvPr id="30726" name="Rectangle 10"/>
          <p:cNvSpPr>
            <a:spLocks noGrp="1"/>
          </p:cNvSpPr>
          <p:nvPr>
            <p:ph idx="1"/>
          </p:nvPr>
        </p:nvSpPr>
        <p:spPr>
          <a:xfrm>
            <a:off x="833338" y="1764109"/>
            <a:ext cx="11003280" cy="2586038"/>
          </a:xfrm>
          <a:ln/>
        </p:spPr>
        <p:txBody>
          <a:bodyPr vert="horz" wrap="square" lIns="91440" tIns="45720" rIns="91440" bIns="45720" anchor="t"/>
          <a:lstStyle/>
          <a:p>
            <a:pPr marL="533400" indent="-533400">
              <a:spcBef>
                <a:spcPct val="40000"/>
              </a:spcBef>
            </a:pPr>
            <a:r>
              <a:rPr lang="zh-CN" altLang="en-US" b="1" dirty="0">
                <a:latin typeface="Times New Roman" panose="02020603050405020304" pitchFamily="18" charset="0"/>
              </a:rPr>
              <a:t>谓词的一般形式：   </a:t>
            </a:r>
            <a:r>
              <a:rPr lang="en-US" altLang="zh-CN" b="1" i="1" dirty="0">
                <a:latin typeface="Times New Roman" panose="02020603050405020304" pitchFamily="18" charset="0"/>
              </a:rPr>
              <a:t>P </a:t>
            </a:r>
            <a:r>
              <a:rPr lang="en-US" altLang="zh-CN" b="1" dirty="0">
                <a:latin typeface="Times New Roman" panose="02020603050405020304" pitchFamily="18" charset="0"/>
              </a:rPr>
              <a:t>(</a:t>
            </a:r>
            <a:r>
              <a:rPr lang="en-US" altLang="zh-CN" b="1" i="1" dirty="0">
                <a:latin typeface="Times New Roman" panose="02020603050405020304" pitchFamily="18" charset="0"/>
              </a:rPr>
              <a:t>x</a:t>
            </a:r>
            <a:r>
              <a:rPr lang="en-US" altLang="zh-CN" b="1" baseline="-25000" dirty="0">
                <a:latin typeface="Times New Roman" panose="02020603050405020304" pitchFamily="18" charset="0"/>
              </a:rPr>
              <a:t>1</a:t>
            </a:r>
            <a:r>
              <a:rPr lang="en-US" altLang="zh-CN" b="1" dirty="0">
                <a:latin typeface="Times New Roman" panose="02020603050405020304" pitchFamily="18" charset="0"/>
              </a:rPr>
              <a:t>, </a:t>
            </a:r>
            <a:r>
              <a:rPr lang="en-US" altLang="zh-CN" b="1" i="1" dirty="0">
                <a:latin typeface="Times New Roman" panose="02020603050405020304" pitchFamily="18" charset="0"/>
              </a:rPr>
              <a:t>x</a:t>
            </a:r>
            <a:r>
              <a:rPr lang="en-US" altLang="zh-CN" b="1" baseline="-25000" dirty="0">
                <a:latin typeface="Times New Roman" panose="02020603050405020304" pitchFamily="18" charset="0"/>
              </a:rPr>
              <a:t>2</a:t>
            </a:r>
            <a:r>
              <a:rPr lang="en-US" altLang="zh-CN" b="1" dirty="0">
                <a:latin typeface="Times New Roman" panose="02020603050405020304" pitchFamily="18" charset="0"/>
              </a:rPr>
              <a:t>,</a:t>
            </a:r>
            <a:r>
              <a:rPr lang="en-US" altLang="zh-CN" sz="4400" b="1" baseline="9000" dirty="0">
                <a:latin typeface="Times New Roman" panose="02020603050405020304" pitchFamily="18" charset="0"/>
              </a:rPr>
              <a:t>…</a:t>
            </a:r>
            <a:r>
              <a:rPr lang="en-US" altLang="zh-CN" b="1" dirty="0">
                <a:latin typeface="Times New Roman" panose="02020603050405020304" pitchFamily="18" charset="0"/>
              </a:rPr>
              <a:t>, </a:t>
            </a:r>
            <a:r>
              <a:rPr lang="en-US" altLang="zh-CN" b="1" i="1" dirty="0">
                <a:latin typeface="Times New Roman" panose="02020603050405020304" pitchFamily="18" charset="0"/>
              </a:rPr>
              <a:t>x</a:t>
            </a:r>
            <a:r>
              <a:rPr lang="en-US" altLang="zh-CN" b="1" i="1" baseline="-25000" dirty="0">
                <a:latin typeface="Times New Roman" panose="02020603050405020304" pitchFamily="18" charset="0"/>
              </a:rPr>
              <a:t>n</a:t>
            </a:r>
            <a:r>
              <a:rPr lang="en-US" altLang="zh-CN" b="1" dirty="0">
                <a:latin typeface="Times New Roman" panose="02020603050405020304" pitchFamily="18" charset="0"/>
              </a:rPr>
              <a:t>)</a:t>
            </a:r>
          </a:p>
          <a:p>
            <a:pPr marL="533400" indent="-533400">
              <a:spcBef>
                <a:spcPct val="40000"/>
              </a:spcBef>
              <a:buFont typeface="Wingdings" panose="05000000000000000000" pitchFamily="2" charset="2"/>
              <a:buChar char="§"/>
            </a:pPr>
            <a:r>
              <a:rPr lang="zh-CN" altLang="en-US" sz="2600" b="1" dirty="0">
                <a:latin typeface="Times New Roman" panose="02020603050405020304" pitchFamily="18" charset="0"/>
              </a:rPr>
              <a:t>个体 </a:t>
            </a:r>
            <a:r>
              <a:rPr lang="en-US" altLang="zh-CN" sz="2600" b="1" i="1" dirty="0">
                <a:latin typeface="Times New Roman" panose="02020603050405020304" pitchFamily="18" charset="0"/>
              </a:rPr>
              <a:t>x</a:t>
            </a:r>
            <a:r>
              <a:rPr lang="en-US" altLang="zh-CN" sz="2600" b="1" baseline="-25000" dirty="0">
                <a:latin typeface="Times New Roman" panose="02020603050405020304" pitchFamily="18" charset="0"/>
              </a:rPr>
              <a:t>1</a:t>
            </a:r>
            <a:r>
              <a:rPr lang="en-US" altLang="zh-CN" sz="2600" b="1" dirty="0">
                <a:latin typeface="Times New Roman" panose="02020603050405020304" pitchFamily="18" charset="0"/>
              </a:rPr>
              <a:t>, </a:t>
            </a:r>
            <a:r>
              <a:rPr lang="en-US" altLang="zh-CN" sz="2600" b="1" i="1" dirty="0">
                <a:latin typeface="Times New Roman" panose="02020603050405020304" pitchFamily="18" charset="0"/>
              </a:rPr>
              <a:t>x</a:t>
            </a:r>
            <a:r>
              <a:rPr lang="en-US" altLang="zh-CN" sz="2600" b="1" baseline="-25000" dirty="0">
                <a:latin typeface="Times New Roman" panose="02020603050405020304" pitchFamily="18" charset="0"/>
              </a:rPr>
              <a:t>2</a:t>
            </a:r>
            <a:r>
              <a:rPr lang="en-US" altLang="zh-CN" sz="2600" b="1" dirty="0">
                <a:latin typeface="Times New Roman" panose="02020603050405020304" pitchFamily="18" charset="0"/>
              </a:rPr>
              <a:t>,</a:t>
            </a:r>
            <a:r>
              <a:rPr lang="en-US" altLang="zh-CN" sz="4000" b="1" baseline="10000" dirty="0">
                <a:latin typeface="Times New Roman" panose="02020603050405020304" pitchFamily="18" charset="0"/>
              </a:rPr>
              <a:t>…</a:t>
            </a:r>
            <a:r>
              <a:rPr lang="en-US" altLang="zh-CN" sz="2600" b="1" dirty="0">
                <a:latin typeface="Times New Roman" panose="02020603050405020304" pitchFamily="18" charset="0"/>
              </a:rPr>
              <a:t>, </a:t>
            </a:r>
            <a:r>
              <a:rPr lang="en-US" altLang="zh-CN" sz="2600" b="1" i="1" dirty="0">
                <a:latin typeface="Times New Roman" panose="02020603050405020304" pitchFamily="18" charset="0"/>
              </a:rPr>
              <a:t>x</a:t>
            </a:r>
            <a:r>
              <a:rPr lang="en-US" altLang="zh-CN" sz="2600" b="1" baseline="-25000" dirty="0">
                <a:latin typeface="Times New Roman" panose="02020603050405020304" pitchFamily="18" charset="0"/>
              </a:rPr>
              <a:t>n</a:t>
            </a:r>
            <a:r>
              <a:rPr lang="en-US" altLang="zh-CN" sz="2600" b="1" i="1" baseline="-25000" dirty="0">
                <a:latin typeface="Times New Roman" panose="02020603050405020304" pitchFamily="18" charset="0"/>
              </a:rPr>
              <a:t> </a:t>
            </a:r>
            <a:r>
              <a:rPr lang="zh-CN" altLang="en-US" sz="2600" dirty="0">
                <a:latin typeface="Times New Roman" panose="02020603050405020304" pitchFamily="18" charset="0"/>
              </a:rPr>
              <a:t>：某个独立存在的事物或者某个抽象的概念；</a:t>
            </a:r>
          </a:p>
          <a:p>
            <a:pPr marL="533400" indent="-533400">
              <a:spcBef>
                <a:spcPct val="40000"/>
              </a:spcBef>
              <a:buFont typeface="Wingdings" panose="05000000000000000000" pitchFamily="2" charset="2"/>
              <a:buChar char="§"/>
            </a:pPr>
            <a:r>
              <a:rPr lang="zh-CN" altLang="en-US" sz="2600" b="1" dirty="0">
                <a:latin typeface="Times New Roman" panose="02020603050405020304" pitchFamily="18" charset="0"/>
              </a:rPr>
              <a:t>谓词名 </a:t>
            </a:r>
            <a:r>
              <a:rPr lang="en-US" altLang="zh-CN" sz="2600" b="1" i="1" dirty="0">
                <a:latin typeface="Times New Roman" panose="02020603050405020304" pitchFamily="18" charset="0"/>
              </a:rPr>
              <a:t>P</a:t>
            </a:r>
            <a:r>
              <a:rPr lang="zh-CN" altLang="en-US" sz="2600" dirty="0">
                <a:latin typeface="Times New Roman" panose="02020603050405020304" pitchFamily="18" charset="0"/>
              </a:rPr>
              <a:t>：刻画个体的性质、状态或个体间的关系。</a:t>
            </a:r>
          </a:p>
          <a:p>
            <a:pPr marL="533400" indent="-533400">
              <a:spcBef>
                <a:spcPct val="40000"/>
              </a:spcBef>
              <a:buClr>
                <a:srgbClr val="0000FF"/>
              </a:buClr>
              <a:buFont typeface="Wingdings" panose="05000000000000000000" pitchFamily="2" charset="2"/>
              <a:buAutoNum type="arabicParenR"/>
            </a:pPr>
            <a:endParaRPr lang="en-US" altLang="zh-CN" b="1" dirty="0">
              <a:latin typeface="Times New Roman" panose="02020603050405020304" pitchFamily="18" charset="0"/>
            </a:endParaRPr>
          </a:p>
        </p:txBody>
      </p:sp>
      <p:sp>
        <p:nvSpPr>
          <p:cNvPr id="30722"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ea typeface="MS PGothic" panose="020B0600070205080204" pitchFamily="34" charset="-128"/>
              </a:rPr>
              <a:t>5</a:t>
            </a:fld>
            <a:endParaRPr lang="ja-JP" altLang="en-US" dirty="0">
              <a:solidFill>
                <a:srgbClr val="A50021"/>
              </a:solidFill>
              <a:ea typeface="MS PGothic" panose="020B0600070205080204" pitchFamily="34" charset="-128"/>
            </a:endParaRPr>
          </a:p>
        </p:txBody>
      </p:sp>
      <p:sp>
        <p:nvSpPr>
          <p:cNvPr id="30724" name="Rectangle 5"/>
          <p:cNvSpPr/>
          <p:nvPr/>
        </p:nvSpPr>
        <p:spPr>
          <a:xfrm>
            <a:off x="1524000" y="-184666"/>
            <a:ext cx="184731" cy="369332"/>
          </a:xfrm>
          <a:prstGeom prst="rect">
            <a:avLst/>
          </a:prstGeom>
          <a:noFill/>
          <a:ln w="9525">
            <a:noFill/>
          </a:ln>
        </p:spPr>
        <p:txBody>
          <a:bodyPr wrap="none" anchor="ctr">
            <a:spAutoFit/>
          </a:bodyPr>
          <a:lstStyle/>
          <a:p>
            <a:endParaRPr lang="zh-CN" altLang="en-US" dirty="0">
              <a:latin typeface="Arial" panose="020B0604020202020204" pitchFamily="34" charset="0"/>
            </a:endParaRPr>
          </a:p>
        </p:txBody>
      </p:sp>
      <p:sp>
        <p:nvSpPr>
          <p:cNvPr id="30725" name="Rectangle 7"/>
          <p:cNvSpPr/>
          <p:nvPr/>
        </p:nvSpPr>
        <p:spPr>
          <a:xfrm>
            <a:off x="1524000" y="-184666"/>
            <a:ext cx="184731" cy="369332"/>
          </a:xfrm>
          <a:prstGeom prst="rect">
            <a:avLst/>
          </a:prstGeom>
          <a:noFill/>
          <a:ln w="9525">
            <a:noFill/>
          </a:ln>
        </p:spPr>
        <p:txBody>
          <a:bodyPr wrap="none" anchor="ctr">
            <a:spAutoFit/>
          </a:bodyPr>
          <a:lstStyle/>
          <a:p>
            <a:endParaRPr lang="zh-CN" altLang="en-US" dirty="0">
              <a:latin typeface="Arial" panose="020B0604020202020204" pitchFamily="34" charset="0"/>
            </a:endParaRPr>
          </a:p>
        </p:txBody>
      </p:sp>
      <p:sp>
        <p:nvSpPr>
          <p:cNvPr id="21515" name="AutoShape 11"/>
          <p:cNvSpPr/>
          <p:nvPr/>
        </p:nvSpPr>
        <p:spPr>
          <a:xfrm>
            <a:off x="1708732" y="4329113"/>
            <a:ext cx="9252493" cy="2114550"/>
          </a:xfrm>
          <a:prstGeom prst="accentBorderCallout1">
            <a:avLst>
              <a:gd name="adj1" fmla="val 5407"/>
              <a:gd name="adj2" fmla="val -1046"/>
              <a:gd name="adj3" fmla="val -17686"/>
              <a:gd name="adj4" fmla="val 5915"/>
            </a:avLst>
          </a:prstGeom>
          <a:gradFill rotWithShape="0">
            <a:gsLst>
              <a:gs pos="0">
                <a:schemeClr val="accent1"/>
              </a:gs>
              <a:gs pos="100000">
                <a:schemeClr val="bg1"/>
              </a:gs>
            </a:gsLst>
            <a:path path="rect">
              <a:fillToRect l="100000" b="100000"/>
            </a:path>
            <a:tileRect/>
          </a:gradFill>
          <a:ln w="9525" cap="flat" cmpd="sng">
            <a:solidFill>
              <a:schemeClr val="tx1"/>
            </a:solidFill>
            <a:prstDash val="solid"/>
            <a:miter/>
            <a:headEnd type="none" w="med" len="med"/>
            <a:tailEnd type="none" w="med" len="med"/>
          </a:ln>
        </p:spPr>
        <p:txBody>
          <a:bodyPr/>
          <a:lstStyle/>
          <a:p>
            <a:pPr>
              <a:spcBef>
                <a:spcPct val="40000"/>
              </a:spcBef>
              <a:buClr>
                <a:schemeClr val="accent2"/>
              </a:buClr>
              <a:buFont typeface="Wingdings" panose="05000000000000000000" pitchFamily="2" charset="2"/>
              <a:buChar char="§"/>
            </a:pPr>
            <a:r>
              <a:rPr lang="en-US" altLang="zh-CN" sz="2600" b="1" dirty="0">
                <a:latin typeface="Times New Roman" panose="02020603050405020304" pitchFamily="18" charset="0"/>
              </a:rPr>
              <a:t> </a:t>
            </a:r>
            <a:r>
              <a:rPr lang="en-US" altLang="zh-CN" sz="2400" b="1" dirty="0">
                <a:latin typeface="Times New Roman" panose="02020603050405020304" pitchFamily="18" charset="0"/>
              </a:rPr>
              <a:t>“</a:t>
            </a:r>
            <a:r>
              <a:rPr lang="zh-CN" altLang="en-US" sz="2400" b="1" dirty="0">
                <a:solidFill>
                  <a:schemeClr val="accent2"/>
                </a:solidFill>
                <a:latin typeface="Times New Roman" panose="02020603050405020304" pitchFamily="18" charset="0"/>
              </a:rPr>
              <a:t>老张是一个教师</a:t>
            </a:r>
            <a:r>
              <a:rPr lang="zh-CN" altLang="en-US" sz="2400" b="1" dirty="0">
                <a:latin typeface="Times New Roman" panose="02020603050405020304" pitchFamily="18" charset="0"/>
              </a:rPr>
              <a:t>”：一元谓词 </a:t>
            </a:r>
            <a:r>
              <a:rPr lang="en-US" altLang="zh-CN" sz="2400" b="1" i="1" dirty="0">
                <a:latin typeface="Times New Roman" panose="02020603050405020304" pitchFamily="18" charset="0"/>
              </a:rPr>
              <a:t>Teacher </a:t>
            </a:r>
            <a:r>
              <a:rPr lang="en-US" altLang="zh-CN" sz="2400" b="1" dirty="0">
                <a:latin typeface="Times New Roman" panose="02020603050405020304" pitchFamily="18" charset="0"/>
              </a:rPr>
              <a:t>(</a:t>
            </a:r>
            <a:r>
              <a:rPr lang="en-US" altLang="zh-CN" sz="2400" b="1" i="1" dirty="0">
                <a:latin typeface="Times New Roman" panose="02020603050405020304" pitchFamily="18" charset="0"/>
              </a:rPr>
              <a:t>Zhang</a:t>
            </a:r>
            <a:r>
              <a:rPr lang="en-US" altLang="zh-CN" sz="2400" b="1" dirty="0">
                <a:latin typeface="Times New Roman" panose="02020603050405020304" pitchFamily="18" charset="0"/>
              </a:rPr>
              <a:t>)</a:t>
            </a:r>
          </a:p>
          <a:p>
            <a:pPr>
              <a:spcBef>
                <a:spcPct val="40000"/>
              </a:spcBef>
              <a:buClr>
                <a:schemeClr val="accent2"/>
              </a:buClr>
              <a:buFont typeface="Wingdings" panose="05000000000000000000" pitchFamily="2" charset="2"/>
              <a:buChar char="§"/>
            </a:pPr>
            <a:r>
              <a:rPr lang="en-US" altLang="zh-CN" sz="2400" b="1" dirty="0">
                <a:latin typeface="Times New Roman" panose="02020603050405020304" pitchFamily="18" charset="0"/>
              </a:rPr>
              <a:t> “</a:t>
            </a:r>
            <a:r>
              <a:rPr lang="en-US" altLang="zh-CN" sz="2400" b="1" dirty="0">
                <a:solidFill>
                  <a:schemeClr val="accent2"/>
                </a:solidFill>
                <a:latin typeface="Times New Roman" panose="02020603050405020304" pitchFamily="18" charset="0"/>
              </a:rPr>
              <a:t>5&gt;3</a:t>
            </a:r>
            <a:r>
              <a:rPr lang="en-US" altLang="zh-CN" sz="2400" b="1" dirty="0">
                <a:latin typeface="Times New Roman" panose="02020603050405020304" pitchFamily="18" charset="0"/>
              </a:rPr>
              <a:t>” </a:t>
            </a:r>
            <a:r>
              <a:rPr lang="zh-CN" altLang="en-US" sz="2400" b="1" dirty="0">
                <a:latin typeface="Times New Roman" panose="02020603050405020304" pitchFamily="18" charset="0"/>
              </a:rPr>
              <a:t>：</a:t>
            </a:r>
            <a:r>
              <a:rPr lang="zh-CN" altLang="en-US" sz="2400" dirty="0">
                <a:latin typeface="Times New Roman" panose="02020603050405020304" pitchFamily="18" charset="0"/>
              </a:rPr>
              <a:t>二元谓词</a:t>
            </a:r>
            <a:r>
              <a:rPr lang="zh-CN" altLang="en-US" sz="2400" b="1" dirty="0">
                <a:latin typeface="Times New Roman" panose="02020603050405020304" pitchFamily="18" charset="0"/>
              </a:rPr>
              <a:t> </a:t>
            </a:r>
            <a:r>
              <a:rPr lang="en-US" altLang="zh-CN" sz="2400" b="1" i="1" dirty="0">
                <a:latin typeface="Times New Roman" panose="02020603050405020304" pitchFamily="18" charset="0"/>
              </a:rPr>
              <a:t>Greater </a:t>
            </a:r>
            <a:r>
              <a:rPr lang="en-US" altLang="zh-CN" sz="2400" b="1" dirty="0">
                <a:latin typeface="Times New Roman" panose="02020603050405020304" pitchFamily="18" charset="0"/>
              </a:rPr>
              <a:t>(5, 3)</a:t>
            </a:r>
          </a:p>
          <a:p>
            <a:pPr>
              <a:spcBef>
                <a:spcPct val="40000"/>
              </a:spcBef>
              <a:buClr>
                <a:schemeClr val="accent2"/>
              </a:buClr>
              <a:buFont typeface="Wingdings" panose="05000000000000000000" pitchFamily="2" charset="2"/>
              <a:buChar char="§"/>
            </a:pPr>
            <a:r>
              <a:rPr lang="en-US" altLang="zh-CN" sz="2400" b="1" dirty="0">
                <a:latin typeface="Times New Roman" panose="02020603050405020304" pitchFamily="18" charset="0"/>
              </a:rPr>
              <a:t> “</a:t>
            </a:r>
            <a:r>
              <a:rPr lang="en-US" altLang="zh-CN" sz="2400" b="1" dirty="0">
                <a:solidFill>
                  <a:schemeClr val="accent2"/>
                </a:solidFill>
                <a:latin typeface="Times New Roman" panose="02020603050405020304" pitchFamily="18" charset="0"/>
              </a:rPr>
              <a:t>Smith</a:t>
            </a:r>
            <a:r>
              <a:rPr lang="zh-CN" altLang="en-US" sz="2400" b="1" dirty="0">
                <a:solidFill>
                  <a:schemeClr val="accent2"/>
                </a:solidFill>
                <a:latin typeface="Times New Roman" panose="02020603050405020304" pitchFamily="18" charset="0"/>
              </a:rPr>
              <a:t>作为一个工程师为</a:t>
            </a:r>
            <a:r>
              <a:rPr lang="en-US" altLang="zh-CN" sz="2400" b="1" dirty="0">
                <a:solidFill>
                  <a:schemeClr val="accent2"/>
                </a:solidFill>
                <a:latin typeface="Times New Roman" panose="02020603050405020304" pitchFamily="18" charset="0"/>
              </a:rPr>
              <a:t>IBM</a:t>
            </a:r>
            <a:r>
              <a:rPr lang="zh-CN" altLang="en-US" sz="2400" b="1" dirty="0">
                <a:solidFill>
                  <a:schemeClr val="accent2"/>
                </a:solidFill>
                <a:latin typeface="Times New Roman" panose="02020603050405020304" pitchFamily="18" charset="0"/>
              </a:rPr>
              <a:t>工作</a:t>
            </a:r>
            <a:r>
              <a:rPr lang="zh-CN" altLang="en-US" sz="2400" b="1" dirty="0">
                <a:latin typeface="Times New Roman" panose="02020603050405020304" pitchFamily="18" charset="0"/>
              </a:rPr>
              <a:t>”</a:t>
            </a:r>
            <a:r>
              <a:rPr lang="zh-CN" altLang="en-US" sz="2400" b="1" dirty="0" smtClean="0">
                <a:latin typeface="Times New Roman" panose="02020603050405020304" pitchFamily="18" charset="0"/>
              </a:rPr>
              <a:t>：</a:t>
            </a:r>
            <a:endParaRPr lang="en-US" altLang="zh-CN" sz="2400" b="1" dirty="0" smtClean="0">
              <a:latin typeface="Times New Roman" panose="02020603050405020304" pitchFamily="18" charset="0"/>
            </a:endParaRPr>
          </a:p>
          <a:p>
            <a:pPr>
              <a:spcBef>
                <a:spcPct val="40000"/>
              </a:spcBef>
              <a:buClr>
                <a:schemeClr val="accent2"/>
              </a:buClr>
            </a:pPr>
            <a:r>
              <a:rPr lang="en-US" altLang="zh-CN" sz="2400" b="1" dirty="0">
                <a:latin typeface="Times New Roman" panose="02020603050405020304" pitchFamily="18" charset="0"/>
              </a:rPr>
              <a:t> </a:t>
            </a:r>
            <a:r>
              <a:rPr lang="en-US" altLang="zh-CN" sz="2400" b="1" dirty="0" smtClean="0">
                <a:latin typeface="Times New Roman" panose="02020603050405020304" pitchFamily="18" charset="0"/>
              </a:rPr>
              <a:t>                </a:t>
            </a:r>
            <a:r>
              <a:rPr lang="zh-CN" altLang="en-US" sz="2400" b="1" dirty="0" smtClean="0">
                <a:latin typeface="Times New Roman" panose="02020603050405020304" pitchFamily="18" charset="0"/>
              </a:rPr>
              <a:t> </a:t>
            </a:r>
            <a:r>
              <a:rPr lang="zh-CN" altLang="en-US" sz="2400" dirty="0" smtClean="0">
                <a:latin typeface="Times New Roman" panose="02020603050405020304" pitchFamily="18" charset="0"/>
              </a:rPr>
              <a:t>三</a:t>
            </a:r>
            <a:r>
              <a:rPr lang="zh-CN" altLang="en-US" sz="2400" dirty="0">
                <a:latin typeface="Times New Roman" panose="02020603050405020304" pitchFamily="18" charset="0"/>
              </a:rPr>
              <a:t>元谓词</a:t>
            </a:r>
            <a:r>
              <a:rPr lang="zh-CN" altLang="en-US" sz="2400" b="1" dirty="0">
                <a:latin typeface="Times New Roman" panose="02020603050405020304" pitchFamily="18" charset="0"/>
              </a:rPr>
              <a:t> </a:t>
            </a:r>
            <a:r>
              <a:rPr lang="en-US" altLang="zh-CN" sz="2400" b="1" i="1" dirty="0">
                <a:latin typeface="Times New Roman" panose="02020603050405020304" pitchFamily="18" charset="0"/>
              </a:rPr>
              <a:t>Works </a:t>
            </a:r>
            <a:r>
              <a:rPr lang="en-US" altLang="zh-CN" sz="2400" b="1" dirty="0">
                <a:latin typeface="Times New Roman" panose="02020603050405020304" pitchFamily="18" charset="0"/>
              </a:rPr>
              <a:t>(</a:t>
            </a:r>
            <a:r>
              <a:rPr lang="en-US" altLang="zh-CN" sz="2400" b="1" i="1" dirty="0">
                <a:latin typeface="Times New Roman" panose="02020603050405020304" pitchFamily="18" charset="0"/>
              </a:rPr>
              <a:t>Smith</a:t>
            </a:r>
            <a:r>
              <a:rPr lang="en-US" altLang="zh-CN" sz="2400" b="1" dirty="0">
                <a:latin typeface="Times New Roman" panose="02020603050405020304" pitchFamily="18" charset="0"/>
              </a:rPr>
              <a:t>, </a:t>
            </a:r>
            <a:r>
              <a:rPr lang="en-US" altLang="zh-CN" sz="2400" b="1" i="1" dirty="0">
                <a:latin typeface="Times New Roman" panose="02020603050405020304" pitchFamily="18" charset="0"/>
              </a:rPr>
              <a:t>IBM</a:t>
            </a:r>
            <a:r>
              <a:rPr lang="en-US" altLang="zh-CN" sz="2400" b="1" dirty="0">
                <a:latin typeface="Times New Roman" panose="02020603050405020304" pitchFamily="18" charset="0"/>
              </a:rPr>
              <a:t>, </a:t>
            </a:r>
            <a:r>
              <a:rPr lang="en-US" altLang="zh-CN" sz="2400" b="1" i="1" dirty="0">
                <a:latin typeface="Times New Roman" panose="02020603050405020304" pitchFamily="18" charset="0"/>
              </a:rPr>
              <a:t>engineer</a:t>
            </a:r>
            <a:r>
              <a:rPr lang="en-US" altLang="zh-CN" sz="2400" b="1" dirty="0">
                <a:latin typeface="Times New Roman" panose="02020603050405020304" pitchFamily="18" charset="0"/>
              </a:rPr>
              <a:t>)</a:t>
            </a:r>
          </a:p>
        </p:txBody>
      </p:sp>
      <p:sp>
        <p:nvSpPr>
          <p:cNvPr id="30728" name="Rectangle 12"/>
          <p:cNvSpPr/>
          <p:nvPr/>
        </p:nvSpPr>
        <p:spPr>
          <a:xfrm>
            <a:off x="1100401" y="3616165"/>
            <a:ext cx="9564369" cy="461665"/>
          </a:xfrm>
          <a:prstGeom prst="rect">
            <a:avLst/>
          </a:prstGeom>
          <a:noFill/>
          <a:ln w="9525">
            <a:noFill/>
          </a:ln>
        </p:spPr>
        <p:txBody>
          <a:bodyPr wrap="square">
            <a:spAutoFit/>
          </a:bodyPr>
          <a:lstStyle/>
          <a:p>
            <a:r>
              <a:rPr lang="zh-CN" altLang="en-US" sz="2400" b="1" dirty="0">
                <a:solidFill>
                  <a:srgbClr val="0000FF"/>
                </a:solidFill>
                <a:latin typeface="Times New Roman" panose="02020603050405020304" pitchFamily="18" charset="0"/>
              </a:rPr>
              <a:t>（</a:t>
            </a:r>
            <a:r>
              <a:rPr lang="en-US" altLang="zh-CN" sz="2400" b="1" dirty="0">
                <a:solidFill>
                  <a:srgbClr val="0000FF"/>
                </a:solidFill>
                <a:latin typeface="Times New Roman" panose="02020603050405020304" pitchFamily="18" charset="0"/>
              </a:rPr>
              <a:t>1</a:t>
            </a:r>
            <a:r>
              <a:rPr lang="zh-CN" altLang="en-US" sz="2400" b="1" dirty="0">
                <a:solidFill>
                  <a:srgbClr val="0000FF"/>
                </a:solidFill>
                <a:latin typeface="Times New Roman" panose="02020603050405020304" pitchFamily="18" charset="0"/>
              </a:rPr>
              <a:t>）</a:t>
            </a:r>
            <a:r>
              <a:rPr lang="zh-CN" altLang="en-US" sz="2400" b="1" dirty="0">
                <a:latin typeface="Times New Roman" panose="02020603050405020304" pitchFamily="18" charset="0"/>
              </a:rPr>
              <a:t>个体是常量：一个或者一组指定的个体。</a:t>
            </a:r>
          </a:p>
        </p:txBody>
      </p:sp>
    </p:spTree>
    <p:extLst>
      <p:ext uri="{BB962C8B-B14F-4D97-AF65-F5344CB8AC3E}">
        <p14:creationId xmlns:p14="http://schemas.microsoft.com/office/powerpoint/2010/main" val="38207123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21515"/>
                                        </p:tgtEl>
                                        <p:attrNameLst>
                                          <p:attrName>style.visibility</p:attrName>
                                        </p:attrNameLst>
                                      </p:cBhvr>
                                      <p:to>
                                        <p:strVal val="visible"/>
                                      </p:to>
                                    </p:set>
                                    <p:animEffect transition="in" filter="slide(fromBottom)">
                                      <p:cBhvr>
                                        <p:cTn id="7" dur="500"/>
                                        <p:tgtEl>
                                          <p:spTgt spid="21515"/>
                                        </p:tgtEl>
                                      </p:cBhvr>
                                    </p:animEffect>
                                  </p:childTnLst>
                                  <p:subTnLst>
                                    <p:set>
                                      <p:cBhvr override="childStyle">
                                        <p:cTn dur="1" fill="hold" display="0" masterRel="nextClick" afterEffect="1"/>
                                        <p:tgtEl>
                                          <p:spTgt spid="21515"/>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15"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2"/>
          <p:cNvSpPr>
            <a:spLocks noGrp="1" noChangeArrowheads="1"/>
          </p:cNvSpPr>
          <p:nvPr>
            <p:ph type="title"/>
          </p:nvPr>
        </p:nvSpPr>
        <p:spPr/>
        <p:txBody>
          <a:bodyPr/>
          <a:lstStyle/>
          <a:p>
            <a:pPr eaLnBrk="1" hangingPunct="1"/>
            <a:r>
              <a:rPr lang="zh-CN" altLang="en-US" smtClean="0"/>
              <a:t>归结原理</a:t>
            </a:r>
            <a:r>
              <a:rPr lang="zh-CN" altLang="en-US" smtClean="0">
                <a:sym typeface="Symbol" panose="05050102010706020507" pitchFamily="18" charset="2"/>
              </a:rPr>
              <a:t></a:t>
            </a:r>
            <a:r>
              <a:rPr lang="zh-CN" altLang="en-US" sz="3200">
                <a:ea typeface="华文新魏" panose="02010800040101010101" pitchFamily="2" charset="-122"/>
              </a:rPr>
              <a:t>子句集的求取</a:t>
            </a:r>
          </a:p>
        </p:txBody>
      </p:sp>
      <p:sp>
        <p:nvSpPr>
          <p:cNvPr id="253955" name="Rectangle 3"/>
          <p:cNvSpPr>
            <a:spLocks noGrp="1" noChangeArrowheads="1"/>
          </p:cNvSpPr>
          <p:nvPr>
            <p:ph idx="1"/>
          </p:nvPr>
        </p:nvSpPr>
        <p:spPr>
          <a:xfrm>
            <a:off x="263352" y="1844824"/>
            <a:ext cx="11809312" cy="4219597"/>
          </a:xfrm>
        </p:spPr>
        <p:txBody>
          <a:bodyPr>
            <a:noAutofit/>
          </a:bodyPr>
          <a:lstStyle/>
          <a:p>
            <a:pPr eaLnBrk="1" hangingPunct="1">
              <a:lnSpc>
                <a:spcPct val="110000"/>
              </a:lnSpc>
            </a:pPr>
            <a:r>
              <a:rPr kumimoji="1" lang="zh-CN" altLang="en-US" sz="1800" dirty="0">
                <a:solidFill>
                  <a:schemeClr val="tx1"/>
                </a:solidFill>
                <a:latin typeface="Times New Roman" panose="02020603050405020304" pitchFamily="18" charset="0"/>
                <a:ea typeface="宋体" panose="02010600030101010101" pitchFamily="2" charset="-122"/>
              </a:rPr>
              <a:t>（</a:t>
            </a:r>
            <a:r>
              <a:rPr kumimoji="1" lang="en-US" altLang="zh-CN" sz="1800" dirty="0">
                <a:solidFill>
                  <a:schemeClr val="tx1"/>
                </a:solidFill>
                <a:latin typeface="Times New Roman" panose="02020603050405020304" pitchFamily="18" charset="0"/>
                <a:ea typeface="宋体" panose="02010600030101010101" pitchFamily="2" charset="-122"/>
              </a:rPr>
              <a:t>5</a:t>
            </a:r>
            <a:r>
              <a:rPr kumimoji="1" lang="zh-CN" altLang="en-US" sz="1800" dirty="0">
                <a:solidFill>
                  <a:schemeClr val="tx1"/>
                </a:solidFill>
                <a:latin typeface="Times New Roman" panose="02020603050405020304" pitchFamily="18" charset="0"/>
                <a:ea typeface="宋体" panose="02010600030101010101" pitchFamily="2" charset="-122"/>
              </a:rPr>
              <a:t>）（</a:t>
            </a:r>
            <a:r>
              <a:rPr kumimoji="1" lang="zh-CN" altLang="en-US" sz="1800" dirty="0">
                <a:solidFill>
                  <a:schemeClr val="tx1"/>
                </a:solidFill>
                <a:latin typeface="Times New Roman" panose="02020603050405020304" pitchFamily="18" charset="0"/>
                <a:ea typeface="宋体" panose="02010600030101010101" pitchFamily="2" charset="-122"/>
                <a:sym typeface="Symbol" panose="05050102010706020507" pitchFamily="18" charset="2"/>
              </a:rPr>
              <a:t></a:t>
            </a:r>
            <a:r>
              <a:rPr kumimoji="1" lang="en-US" altLang="zh-CN" sz="1800" dirty="0">
                <a:solidFill>
                  <a:schemeClr val="tx1"/>
                </a:solidFill>
                <a:latin typeface="Times New Roman" panose="02020603050405020304" pitchFamily="18" charset="0"/>
                <a:ea typeface="宋体" panose="02010600030101010101" pitchFamily="2" charset="-122"/>
              </a:rPr>
              <a:t>x</a:t>
            </a:r>
            <a:r>
              <a:rPr kumimoji="1" lang="zh-CN" altLang="en-US" sz="1800" dirty="0">
                <a:solidFill>
                  <a:schemeClr val="tx1"/>
                </a:solidFill>
                <a:latin typeface="Times New Roman" panose="02020603050405020304" pitchFamily="18" charset="0"/>
                <a:ea typeface="宋体" panose="02010600030101010101" pitchFamily="2" charset="-122"/>
              </a:rPr>
              <a:t>）（</a:t>
            </a:r>
            <a:r>
              <a:rPr kumimoji="1" lang="zh-CN" altLang="en-US" sz="1800" dirty="0">
                <a:solidFill>
                  <a:schemeClr val="tx1"/>
                </a:solidFill>
                <a:latin typeface="Times New Roman" panose="02020603050405020304" pitchFamily="18" charset="0"/>
                <a:ea typeface="宋体" panose="02010600030101010101" pitchFamily="2" charset="-122"/>
                <a:sym typeface="Symbol" panose="05050102010706020507" pitchFamily="18" charset="2"/>
              </a:rPr>
              <a:t></a:t>
            </a:r>
            <a:r>
              <a:rPr kumimoji="1" lang="en-US" altLang="zh-CN" sz="1800" dirty="0">
                <a:solidFill>
                  <a:schemeClr val="tx1"/>
                </a:solidFill>
                <a:latin typeface="Times New Roman" panose="02020603050405020304" pitchFamily="18" charset="0"/>
                <a:ea typeface="宋体" panose="02010600030101010101" pitchFamily="2" charset="-122"/>
              </a:rPr>
              <a:t>y</a:t>
            </a:r>
            <a:r>
              <a:rPr kumimoji="1" lang="zh-CN" altLang="en-US" sz="1800" dirty="0">
                <a:solidFill>
                  <a:schemeClr val="tx1"/>
                </a:solidFill>
                <a:latin typeface="Times New Roman" panose="02020603050405020304" pitchFamily="18" charset="0"/>
                <a:ea typeface="宋体" panose="02010600030101010101" pitchFamily="2" charset="-122"/>
              </a:rPr>
              <a:t>）</a:t>
            </a:r>
            <a:r>
              <a:rPr kumimoji="1" lang="en-US" altLang="zh-CN" sz="1800" dirty="0" smtClean="0">
                <a:solidFill>
                  <a:schemeClr val="tx1"/>
                </a:solidFill>
                <a:latin typeface="Times New Roman" panose="02020603050405020304" pitchFamily="18" charset="0"/>
                <a:ea typeface="宋体" panose="02010600030101010101" pitchFamily="2" charset="-122"/>
              </a:rPr>
              <a:t>{~ </a:t>
            </a:r>
            <a:r>
              <a:rPr kumimoji="1" lang="en-US" altLang="zh-CN" sz="1800" dirty="0">
                <a:solidFill>
                  <a:schemeClr val="tx1"/>
                </a:solidFill>
                <a:latin typeface="Times New Roman" panose="02020603050405020304" pitchFamily="18" charset="0"/>
                <a:ea typeface="宋体" panose="02010600030101010101" pitchFamily="2" charset="-122"/>
              </a:rPr>
              <a:t>P</a:t>
            </a:r>
            <a:r>
              <a:rPr kumimoji="1" lang="zh-CN" altLang="en-US" sz="1800" dirty="0">
                <a:solidFill>
                  <a:schemeClr val="tx1"/>
                </a:solidFill>
                <a:latin typeface="Times New Roman" panose="02020603050405020304" pitchFamily="18" charset="0"/>
                <a:ea typeface="宋体" panose="02010600030101010101" pitchFamily="2" charset="-122"/>
              </a:rPr>
              <a:t>（</a:t>
            </a:r>
            <a:r>
              <a:rPr kumimoji="1" lang="en-US" altLang="zh-CN" sz="1800" dirty="0">
                <a:solidFill>
                  <a:schemeClr val="tx1"/>
                </a:solidFill>
                <a:latin typeface="Times New Roman" panose="02020603050405020304" pitchFamily="18" charset="0"/>
                <a:ea typeface="宋体" panose="02010600030101010101" pitchFamily="2" charset="-122"/>
              </a:rPr>
              <a:t>x</a:t>
            </a:r>
            <a:r>
              <a:rPr kumimoji="1" lang="zh-CN" altLang="en-US" sz="1800" dirty="0">
                <a:solidFill>
                  <a:schemeClr val="tx1"/>
                </a:solidFill>
                <a:latin typeface="Times New Roman" panose="02020603050405020304" pitchFamily="18" charset="0"/>
                <a:ea typeface="宋体" panose="02010600030101010101" pitchFamily="2" charset="-122"/>
              </a:rPr>
              <a:t>）</a:t>
            </a:r>
            <a:r>
              <a:rPr kumimoji="1" lang="zh-CN" altLang="en-US" sz="1800" dirty="0" smtClean="0">
                <a:solidFill>
                  <a:schemeClr val="tx1"/>
                </a:solidFill>
                <a:latin typeface="Times New Roman" panose="02020603050405020304" pitchFamily="18" charset="0"/>
                <a:ea typeface="宋体" panose="02010600030101010101" pitchFamily="2" charset="-122"/>
              </a:rPr>
              <a:t>∨</a:t>
            </a:r>
            <a:r>
              <a:rPr kumimoji="1" lang="en-US" altLang="zh-CN" sz="1800" dirty="0" smtClean="0">
                <a:solidFill>
                  <a:srgbClr val="3333FF"/>
                </a:solidFill>
                <a:latin typeface="Times New Roman" panose="02020603050405020304" pitchFamily="18" charset="0"/>
                <a:ea typeface="宋体" panose="02010600030101010101" pitchFamily="2" charset="-122"/>
              </a:rPr>
              <a:t>[~</a:t>
            </a:r>
            <a:r>
              <a:rPr kumimoji="1" lang="en-US" altLang="zh-CN" sz="1800" dirty="0">
                <a:solidFill>
                  <a:srgbClr val="3333FF"/>
                </a:solidFill>
                <a:latin typeface="Times New Roman" panose="02020603050405020304" pitchFamily="18" charset="0"/>
                <a:ea typeface="宋体" panose="02010600030101010101" pitchFamily="2" charset="-122"/>
              </a:rPr>
              <a:t>P</a:t>
            </a:r>
            <a:r>
              <a:rPr kumimoji="1" lang="zh-CN" altLang="en-US" sz="1800" dirty="0">
                <a:solidFill>
                  <a:srgbClr val="3333FF"/>
                </a:solidFill>
                <a:latin typeface="Times New Roman" panose="02020603050405020304" pitchFamily="18" charset="0"/>
                <a:ea typeface="宋体" panose="02010600030101010101" pitchFamily="2" charset="-122"/>
              </a:rPr>
              <a:t>（</a:t>
            </a:r>
            <a:r>
              <a:rPr kumimoji="1" lang="en-US" altLang="zh-CN" sz="1800" dirty="0">
                <a:solidFill>
                  <a:srgbClr val="3333FF"/>
                </a:solidFill>
                <a:latin typeface="Times New Roman" panose="02020603050405020304" pitchFamily="18" charset="0"/>
                <a:ea typeface="宋体" panose="02010600030101010101" pitchFamily="2" charset="-122"/>
              </a:rPr>
              <a:t>y</a:t>
            </a:r>
            <a:r>
              <a:rPr kumimoji="1" lang="zh-CN" altLang="en-US" sz="1800" dirty="0">
                <a:solidFill>
                  <a:srgbClr val="3333FF"/>
                </a:solidFill>
                <a:latin typeface="Times New Roman" panose="02020603050405020304" pitchFamily="18" charset="0"/>
                <a:ea typeface="宋体" panose="02010600030101010101" pitchFamily="2" charset="-122"/>
              </a:rPr>
              <a:t>）∨</a:t>
            </a:r>
            <a:r>
              <a:rPr kumimoji="1" lang="en-US" altLang="zh-CN" sz="1800" dirty="0">
                <a:solidFill>
                  <a:srgbClr val="3333FF"/>
                </a:solidFill>
                <a:latin typeface="Times New Roman" panose="02020603050405020304" pitchFamily="18" charset="0"/>
                <a:ea typeface="宋体" panose="02010600030101010101" pitchFamily="2" charset="-122"/>
              </a:rPr>
              <a:t>P</a:t>
            </a:r>
            <a:r>
              <a:rPr kumimoji="1" lang="zh-CN" altLang="en-US" sz="1800" dirty="0">
                <a:solidFill>
                  <a:srgbClr val="3333FF"/>
                </a:solidFill>
                <a:latin typeface="Times New Roman" panose="02020603050405020304" pitchFamily="18" charset="0"/>
                <a:ea typeface="宋体" panose="02010600030101010101" pitchFamily="2" charset="-122"/>
              </a:rPr>
              <a:t>（</a:t>
            </a:r>
            <a:r>
              <a:rPr kumimoji="1" lang="en-US" altLang="zh-CN" sz="1800" dirty="0">
                <a:solidFill>
                  <a:srgbClr val="3333FF"/>
                </a:solidFill>
                <a:latin typeface="Times New Roman" panose="02020603050405020304" pitchFamily="18" charset="0"/>
                <a:ea typeface="宋体" panose="02010600030101010101" pitchFamily="2" charset="-122"/>
              </a:rPr>
              <a:t>f</a:t>
            </a:r>
            <a:r>
              <a:rPr kumimoji="1" lang="zh-CN" altLang="en-US" sz="1800" dirty="0">
                <a:solidFill>
                  <a:srgbClr val="3333FF"/>
                </a:solidFill>
                <a:latin typeface="Times New Roman" panose="02020603050405020304" pitchFamily="18" charset="0"/>
                <a:ea typeface="宋体" panose="02010600030101010101" pitchFamily="2" charset="-122"/>
              </a:rPr>
              <a:t>（</a:t>
            </a:r>
            <a:r>
              <a:rPr kumimoji="1" lang="en-US" altLang="zh-CN" sz="1800" dirty="0">
                <a:solidFill>
                  <a:srgbClr val="3333FF"/>
                </a:solidFill>
                <a:latin typeface="Times New Roman" panose="02020603050405020304" pitchFamily="18" charset="0"/>
                <a:ea typeface="宋体" panose="02010600030101010101" pitchFamily="2" charset="-122"/>
              </a:rPr>
              <a:t>x</a:t>
            </a:r>
            <a:r>
              <a:rPr kumimoji="1" lang="zh-CN" altLang="en-US" sz="1800" dirty="0">
                <a:solidFill>
                  <a:srgbClr val="3333FF"/>
                </a:solidFill>
                <a:latin typeface="Times New Roman" panose="02020603050405020304" pitchFamily="18" charset="0"/>
                <a:ea typeface="宋体" panose="02010600030101010101" pitchFamily="2" charset="-122"/>
              </a:rPr>
              <a:t>，</a:t>
            </a:r>
            <a:r>
              <a:rPr kumimoji="1" lang="en-US" altLang="zh-CN" sz="1800" dirty="0">
                <a:solidFill>
                  <a:srgbClr val="3333FF"/>
                </a:solidFill>
                <a:latin typeface="Times New Roman" panose="02020603050405020304" pitchFamily="18" charset="0"/>
                <a:ea typeface="宋体" panose="02010600030101010101" pitchFamily="2" charset="-122"/>
              </a:rPr>
              <a:t>y</a:t>
            </a:r>
            <a:r>
              <a:rPr kumimoji="1" lang="zh-CN" altLang="en-US" sz="1800" dirty="0">
                <a:solidFill>
                  <a:srgbClr val="3333FF"/>
                </a:solidFill>
                <a:latin typeface="Times New Roman" panose="02020603050405020304" pitchFamily="18" charset="0"/>
                <a:ea typeface="宋体" panose="02010600030101010101" pitchFamily="2" charset="-122"/>
              </a:rPr>
              <a:t>））</a:t>
            </a:r>
            <a:r>
              <a:rPr kumimoji="1" lang="en-US" altLang="zh-CN" sz="1800" dirty="0">
                <a:solidFill>
                  <a:srgbClr val="3333FF"/>
                </a:solidFill>
                <a:latin typeface="Times New Roman" panose="02020603050405020304" pitchFamily="18" charset="0"/>
                <a:ea typeface="宋体" panose="02010600030101010101" pitchFamily="2" charset="-122"/>
              </a:rPr>
              <a:t>]</a:t>
            </a:r>
            <a:r>
              <a:rPr kumimoji="1" lang="en-US" altLang="zh-CN" sz="1800" dirty="0">
                <a:solidFill>
                  <a:schemeClr val="tx1"/>
                </a:solidFill>
                <a:latin typeface="Times New Roman" panose="02020603050405020304" pitchFamily="18" charset="0"/>
                <a:ea typeface="宋体" panose="02010600030101010101" pitchFamily="2" charset="-122"/>
              </a:rPr>
              <a:t>∧</a:t>
            </a:r>
            <a:r>
              <a:rPr kumimoji="1" lang="en-US" altLang="zh-CN" sz="1800" dirty="0">
                <a:solidFill>
                  <a:srgbClr val="3333FF"/>
                </a:solidFill>
                <a:latin typeface="Times New Roman" panose="02020603050405020304" pitchFamily="18" charset="0"/>
                <a:ea typeface="宋体" panose="02010600030101010101" pitchFamily="2" charset="-122"/>
              </a:rPr>
              <a:t>[Q</a:t>
            </a:r>
            <a:r>
              <a:rPr kumimoji="1" lang="zh-CN" altLang="en-US" sz="1800" dirty="0">
                <a:solidFill>
                  <a:srgbClr val="3333FF"/>
                </a:solidFill>
                <a:latin typeface="Times New Roman" panose="02020603050405020304" pitchFamily="18" charset="0"/>
                <a:ea typeface="宋体" panose="02010600030101010101" pitchFamily="2" charset="-122"/>
              </a:rPr>
              <a:t>（</a:t>
            </a:r>
            <a:r>
              <a:rPr kumimoji="1" lang="en-US" altLang="zh-CN" sz="1800" dirty="0">
                <a:solidFill>
                  <a:srgbClr val="3333FF"/>
                </a:solidFill>
                <a:latin typeface="Times New Roman" panose="02020603050405020304" pitchFamily="18" charset="0"/>
                <a:ea typeface="宋体" panose="02010600030101010101" pitchFamily="2" charset="-122"/>
              </a:rPr>
              <a:t>x</a:t>
            </a:r>
            <a:r>
              <a:rPr kumimoji="1" lang="zh-CN" altLang="en-US" sz="1800" dirty="0">
                <a:solidFill>
                  <a:srgbClr val="3333FF"/>
                </a:solidFill>
                <a:latin typeface="Times New Roman" panose="02020603050405020304" pitchFamily="18" charset="0"/>
                <a:ea typeface="宋体" panose="02010600030101010101" pitchFamily="2" charset="-122"/>
              </a:rPr>
              <a:t>，</a:t>
            </a:r>
            <a:r>
              <a:rPr kumimoji="1" lang="en-US" altLang="zh-CN" sz="1800" dirty="0">
                <a:solidFill>
                  <a:srgbClr val="3333FF"/>
                </a:solidFill>
                <a:latin typeface="Times New Roman" panose="02020603050405020304" pitchFamily="18" charset="0"/>
                <a:ea typeface="宋体" panose="02010600030101010101" pitchFamily="2" charset="-122"/>
              </a:rPr>
              <a:t>g</a:t>
            </a:r>
            <a:r>
              <a:rPr kumimoji="1" lang="zh-CN" altLang="en-US" sz="1800" dirty="0">
                <a:solidFill>
                  <a:srgbClr val="3333FF"/>
                </a:solidFill>
                <a:latin typeface="Times New Roman" panose="02020603050405020304" pitchFamily="18" charset="0"/>
                <a:ea typeface="宋体" panose="02010600030101010101" pitchFamily="2" charset="-122"/>
              </a:rPr>
              <a:t>（</a:t>
            </a:r>
            <a:r>
              <a:rPr kumimoji="1" lang="en-US" altLang="zh-CN" sz="1800" dirty="0">
                <a:solidFill>
                  <a:srgbClr val="3333FF"/>
                </a:solidFill>
                <a:latin typeface="Times New Roman" panose="02020603050405020304" pitchFamily="18" charset="0"/>
                <a:ea typeface="宋体" panose="02010600030101010101" pitchFamily="2" charset="-122"/>
              </a:rPr>
              <a:t>x</a:t>
            </a:r>
            <a:r>
              <a:rPr kumimoji="1" lang="zh-CN" altLang="en-US" sz="1800" dirty="0">
                <a:solidFill>
                  <a:srgbClr val="3333FF"/>
                </a:solidFill>
                <a:latin typeface="Times New Roman" panose="02020603050405020304" pitchFamily="18" charset="0"/>
                <a:ea typeface="宋体" panose="02010600030101010101" pitchFamily="2" charset="-122"/>
              </a:rPr>
              <a:t>））∧</a:t>
            </a:r>
            <a:r>
              <a:rPr kumimoji="1" lang="en-US" altLang="zh-CN" sz="1800" dirty="0">
                <a:solidFill>
                  <a:srgbClr val="3333FF"/>
                </a:solidFill>
                <a:latin typeface="Times New Roman" panose="02020603050405020304" pitchFamily="18" charset="0"/>
                <a:ea typeface="宋体" panose="02010600030101010101" pitchFamily="2" charset="-122"/>
              </a:rPr>
              <a:t>~P</a:t>
            </a:r>
            <a:r>
              <a:rPr kumimoji="1" lang="zh-CN" altLang="en-US" sz="1800" dirty="0">
                <a:solidFill>
                  <a:srgbClr val="3333FF"/>
                </a:solidFill>
                <a:latin typeface="Times New Roman" panose="02020603050405020304" pitchFamily="18" charset="0"/>
                <a:ea typeface="宋体" panose="02010600030101010101" pitchFamily="2" charset="-122"/>
              </a:rPr>
              <a:t>（</a:t>
            </a:r>
            <a:r>
              <a:rPr kumimoji="1" lang="en-US" altLang="zh-CN" sz="1800" dirty="0">
                <a:solidFill>
                  <a:srgbClr val="3333FF"/>
                </a:solidFill>
                <a:latin typeface="Times New Roman" panose="02020603050405020304" pitchFamily="18" charset="0"/>
                <a:ea typeface="宋体" panose="02010600030101010101" pitchFamily="2" charset="-122"/>
              </a:rPr>
              <a:t>g</a:t>
            </a:r>
            <a:r>
              <a:rPr kumimoji="1" lang="zh-CN" altLang="en-US" sz="1800" dirty="0">
                <a:solidFill>
                  <a:srgbClr val="3333FF"/>
                </a:solidFill>
                <a:latin typeface="Times New Roman" panose="02020603050405020304" pitchFamily="18" charset="0"/>
                <a:ea typeface="宋体" panose="02010600030101010101" pitchFamily="2" charset="-122"/>
              </a:rPr>
              <a:t>（</a:t>
            </a:r>
            <a:r>
              <a:rPr kumimoji="1" lang="en-US" altLang="zh-CN" sz="1800" dirty="0">
                <a:solidFill>
                  <a:srgbClr val="3333FF"/>
                </a:solidFill>
                <a:latin typeface="Times New Roman" panose="02020603050405020304" pitchFamily="18" charset="0"/>
                <a:ea typeface="宋体" panose="02010600030101010101" pitchFamily="2" charset="-122"/>
              </a:rPr>
              <a:t>x</a:t>
            </a:r>
            <a:r>
              <a:rPr kumimoji="1" lang="zh-CN" altLang="en-US" sz="1800" dirty="0">
                <a:solidFill>
                  <a:srgbClr val="3333FF"/>
                </a:solidFill>
                <a:latin typeface="Times New Roman" panose="02020603050405020304" pitchFamily="18" charset="0"/>
                <a:ea typeface="宋体" panose="02010600030101010101" pitchFamily="2" charset="-122"/>
              </a:rPr>
              <a:t>））</a:t>
            </a:r>
            <a:r>
              <a:rPr kumimoji="1" lang="en-US" altLang="zh-CN" sz="1800" dirty="0">
                <a:solidFill>
                  <a:srgbClr val="3333FF"/>
                </a:solidFill>
                <a:latin typeface="Times New Roman" panose="02020603050405020304" pitchFamily="18" charset="0"/>
                <a:ea typeface="宋体" panose="02010600030101010101" pitchFamily="2" charset="-122"/>
              </a:rPr>
              <a:t>]</a:t>
            </a:r>
            <a:r>
              <a:rPr kumimoji="1" lang="en-US" altLang="zh-CN" sz="1800" dirty="0">
                <a:solidFill>
                  <a:schemeClr val="tx1"/>
                </a:solidFill>
                <a:latin typeface="Times New Roman" panose="02020603050405020304" pitchFamily="18" charset="0"/>
                <a:ea typeface="宋体" panose="02010600030101010101" pitchFamily="2" charset="-122"/>
              </a:rPr>
              <a:t>}}</a:t>
            </a:r>
          </a:p>
          <a:p>
            <a:pPr eaLnBrk="1" hangingPunct="1">
              <a:lnSpc>
                <a:spcPct val="110000"/>
              </a:lnSpc>
            </a:pPr>
            <a:r>
              <a:rPr kumimoji="1" lang="zh-CN" altLang="en-US" sz="1800" dirty="0">
                <a:solidFill>
                  <a:schemeClr val="tx1"/>
                </a:solidFill>
                <a:latin typeface="Times New Roman" panose="02020603050405020304" pitchFamily="18" charset="0"/>
                <a:ea typeface="宋体" panose="02010600030101010101" pitchFamily="2" charset="-122"/>
              </a:rPr>
              <a:t>（</a:t>
            </a:r>
            <a:r>
              <a:rPr kumimoji="1" lang="en-US" altLang="zh-CN" sz="1800" dirty="0">
                <a:solidFill>
                  <a:schemeClr val="tx1"/>
                </a:solidFill>
                <a:latin typeface="Times New Roman" panose="02020603050405020304" pitchFamily="18" charset="0"/>
                <a:ea typeface="宋体" panose="02010600030101010101" pitchFamily="2" charset="-122"/>
              </a:rPr>
              <a:t>6</a:t>
            </a:r>
            <a:r>
              <a:rPr kumimoji="1" lang="zh-CN" altLang="en-US" sz="1800" dirty="0">
                <a:solidFill>
                  <a:schemeClr val="tx1"/>
                </a:solidFill>
                <a:latin typeface="Times New Roman" panose="02020603050405020304" pitchFamily="18" charset="0"/>
                <a:ea typeface="宋体" panose="02010600030101010101" pitchFamily="2" charset="-122"/>
              </a:rPr>
              <a:t>）（</a:t>
            </a:r>
            <a:r>
              <a:rPr kumimoji="1" lang="zh-CN" altLang="en-US" sz="1800" dirty="0">
                <a:solidFill>
                  <a:schemeClr val="tx1"/>
                </a:solidFill>
                <a:latin typeface="Times New Roman" panose="02020603050405020304" pitchFamily="18" charset="0"/>
                <a:ea typeface="宋体" panose="02010600030101010101" pitchFamily="2" charset="-122"/>
                <a:sym typeface="Symbol" panose="05050102010706020507" pitchFamily="18" charset="2"/>
              </a:rPr>
              <a:t></a:t>
            </a:r>
            <a:r>
              <a:rPr kumimoji="1" lang="en-US" altLang="zh-CN" sz="1800" dirty="0">
                <a:solidFill>
                  <a:schemeClr val="tx1"/>
                </a:solidFill>
                <a:latin typeface="Times New Roman" panose="02020603050405020304" pitchFamily="18" charset="0"/>
                <a:ea typeface="宋体" panose="02010600030101010101" pitchFamily="2" charset="-122"/>
              </a:rPr>
              <a:t>x</a:t>
            </a:r>
            <a:r>
              <a:rPr kumimoji="1" lang="zh-CN" altLang="en-US" sz="1800" dirty="0">
                <a:solidFill>
                  <a:schemeClr val="tx1"/>
                </a:solidFill>
                <a:latin typeface="Times New Roman" panose="02020603050405020304" pitchFamily="18" charset="0"/>
                <a:ea typeface="宋体" panose="02010600030101010101" pitchFamily="2" charset="-122"/>
              </a:rPr>
              <a:t>）（</a:t>
            </a:r>
            <a:r>
              <a:rPr kumimoji="1" lang="zh-CN" altLang="en-US" sz="1800" dirty="0">
                <a:solidFill>
                  <a:schemeClr val="tx1"/>
                </a:solidFill>
                <a:latin typeface="Times New Roman" panose="02020603050405020304" pitchFamily="18" charset="0"/>
                <a:ea typeface="宋体" panose="02010600030101010101" pitchFamily="2" charset="-122"/>
                <a:sym typeface="Symbol" panose="05050102010706020507" pitchFamily="18" charset="2"/>
              </a:rPr>
              <a:t></a:t>
            </a:r>
            <a:r>
              <a:rPr kumimoji="1" lang="en-US" altLang="zh-CN" sz="1800" dirty="0">
                <a:solidFill>
                  <a:schemeClr val="tx1"/>
                </a:solidFill>
                <a:latin typeface="Times New Roman" panose="02020603050405020304" pitchFamily="18" charset="0"/>
                <a:ea typeface="宋体" panose="02010600030101010101" pitchFamily="2" charset="-122"/>
              </a:rPr>
              <a:t>y</a:t>
            </a:r>
            <a:r>
              <a:rPr kumimoji="1" lang="zh-CN" altLang="en-US" sz="1800" dirty="0">
                <a:solidFill>
                  <a:schemeClr val="tx1"/>
                </a:solidFill>
                <a:latin typeface="Times New Roman" panose="02020603050405020304" pitchFamily="18" charset="0"/>
                <a:ea typeface="宋体" panose="02010600030101010101" pitchFamily="2" charset="-122"/>
              </a:rPr>
              <a:t>）</a:t>
            </a:r>
            <a:r>
              <a:rPr kumimoji="1" lang="en-US" altLang="zh-CN" sz="1800" dirty="0">
                <a:solidFill>
                  <a:schemeClr val="tx1"/>
                </a:solidFill>
                <a:latin typeface="Times New Roman" panose="02020603050405020304" pitchFamily="18" charset="0"/>
                <a:ea typeface="宋体" panose="02010600030101010101" pitchFamily="2" charset="-122"/>
              </a:rPr>
              <a:t>{[</a:t>
            </a:r>
            <a:r>
              <a:rPr kumimoji="1" lang="en-US" altLang="zh-CN" sz="1800" dirty="0">
                <a:solidFill>
                  <a:srgbClr val="3333FF"/>
                </a:solidFill>
                <a:latin typeface="Times New Roman" panose="02020603050405020304" pitchFamily="18" charset="0"/>
                <a:ea typeface="宋体" panose="02010600030101010101" pitchFamily="2" charset="-122"/>
              </a:rPr>
              <a:t>~ P</a:t>
            </a:r>
            <a:r>
              <a:rPr kumimoji="1" lang="zh-CN" altLang="en-US" sz="1800" dirty="0">
                <a:solidFill>
                  <a:srgbClr val="3333FF"/>
                </a:solidFill>
                <a:latin typeface="Times New Roman" panose="02020603050405020304" pitchFamily="18" charset="0"/>
                <a:ea typeface="宋体" panose="02010600030101010101" pitchFamily="2" charset="-122"/>
              </a:rPr>
              <a:t>（</a:t>
            </a:r>
            <a:r>
              <a:rPr kumimoji="1" lang="en-US" altLang="zh-CN" sz="1800" dirty="0">
                <a:solidFill>
                  <a:srgbClr val="3333FF"/>
                </a:solidFill>
                <a:latin typeface="Times New Roman" panose="02020603050405020304" pitchFamily="18" charset="0"/>
                <a:ea typeface="宋体" panose="02010600030101010101" pitchFamily="2" charset="-122"/>
              </a:rPr>
              <a:t>x</a:t>
            </a:r>
            <a:r>
              <a:rPr kumimoji="1" lang="zh-CN" altLang="en-US" sz="1800" dirty="0">
                <a:solidFill>
                  <a:srgbClr val="3333FF"/>
                </a:solidFill>
                <a:latin typeface="Times New Roman" panose="02020603050405020304" pitchFamily="18" charset="0"/>
                <a:ea typeface="宋体" panose="02010600030101010101" pitchFamily="2" charset="-122"/>
              </a:rPr>
              <a:t>）</a:t>
            </a:r>
            <a:r>
              <a:rPr kumimoji="1" lang="zh-CN" altLang="en-US" sz="1800" dirty="0">
                <a:solidFill>
                  <a:schemeClr val="tx1"/>
                </a:solidFill>
                <a:latin typeface="Times New Roman" panose="02020603050405020304" pitchFamily="18" charset="0"/>
                <a:ea typeface="宋体" panose="02010600030101010101" pitchFamily="2" charset="-122"/>
              </a:rPr>
              <a:t>∨</a:t>
            </a:r>
            <a:r>
              <a:rPr kumimoji="1" lang="en-US" altLang="zh-CN" sz="1800" dirty="0">
                <a:solidFill>
                  <a:schemeClr val="tx1"/>
                </a:solidFill>
                <a:latin typeface="Times New Roman" panose="02020603050405020304" pitchFamily="18" charset="0"/>
                <a:ea typeface="宋体" panose="02010600030101010101" pitchFamily="2" charset="-122"/>
              </a:rPr>
              <a:t>~P</a:t>
            </a:r>
            <a:r>
              <a:rPr kumimoji="1" lang="zh-CN" altLang="en-US" sz="1800" dirty="0">
                <a:solidFill>
                  <a:schemeClr val="tx1"/>
                </a:solidFill>
                <a:latin typeface="Times New Roman" panose="02020603050405020304" pitchFamily="18" charset="0"/>
                <a:ea typeface="宋体" panose="02010600030101010101" pitchFamily="2" charset="-122"/>
              </a:rPr>
              <a:t>（</a:t>
            </a:r>
            <a:r>
              <a:rPr kumimoji="1" lang="en-US" altLang="zh-CN" sz="1800" dirty="0">
                <a:solidFill>
                  <a:schemeClr val="tx1"/>
                </a:solidFill>
                <a:latin typeface="Times New Roman" panose="02020603050405020304" pitchFamily="18" charset="0"/>
                <a:ea typeface="宋体" panose="02010600030101010101" pitchFamily="2" charset="-122"/>
              </a:rPr>
              <a:t>y</a:t>
            </a:r>
            <a:r>
              <a:rPr kumimoji="1" lang="zh-CN" altLang="en-US" sz="1800" dirty="0">
                <a:solidFill>
                  <a:schemeClr val="tx1"/>
                </a:solidFill>
                <a:latin typeface="Times New Roman" panose="02020603050405020304" pitchFamily="18" charset="0"/>
                <a:ea typeface="宋体" panose="02010600030101010101" pitchFamily="2" charset="-122"/>
              </a:rPr>
              <a:t>）∨</a:t>
            </a:r>
            <a:r>
              <a:rPr kumimoji="1" lang="en-US" altLang="zh-CN" sz="1800" dirty="0">
                <a:solidFill>
                  <a:schemeClr val="tx1"/>
                </a:solidFill>
                <a:latin typeface="Times New Roman" panose="02020603050405020304" pitchFamily="18" charset="0"/>
                <a:ea typeface="宋体" panose="02010600030101010101" pitchFamily="2" charset="-122"/>
              </a:rPr>
              <a:t>P</a:t>
            </a:r>
            <a:r>
              <a:rPr kumimoji="1" lang="zh-CN" altLang="en-US" sz="1800" dirty="0">
                <a:solidFill>
                  <a:schemeClr val="tx1"/>
                </a:solidFill>
                <a:latin typeface="Times New Roman" panose="02020603050405020304" pitchFamily="18" charset="0"/>
                <a:ea typeface="宋体" panose="02010600030101010101" pitchFamily="2" charset="-122"/>
              </a:rPr>
              <a:t>（</a:t>
            </a:r>
            <a:r>
              <a:rPr kumimoji="1" lang="en-US" altLang="zh-CN" sz="1800" dirty="0">
                <a:solidFill>
                  <a:schemeClr val="tx1"/>
                </a:solidFill>
                <a:latin typeface="Times New Roman" panose="02020603050405020304" pitchFamily="18" charset="0"/>
                <a:ea typeface="宋体" panose="02010600030101010101" pitchFamily="2" charset="-122"/>
              </a:rPr>
              <a:t>f</a:t>
            </a:r>
            <a:r>
              <a:rPr kumimoji="1" lang="zh-CN" altLang="en-US" sz="1800" dirty="0">
                <a:solidFill>
                  <a:schemeClr val="tx1"/>
                </a:solidFill>
                <a:latin typeface="Times New Roman" panose="02020603050405020304" pitchFamily="18" charset="0"/>
                <a:ea typeface="宋体" panose="02010600030101010101" pitchFamily="2" charset="-122"/>
              </a:rPr>
              <a:t>（</a:t>
            </a:r>
            <a:r>
              <a:rPr kumimoji="1" lang="en-US" altLang="zh-CN" sz="1800" dirty="0">
                <a:solidFill>
                  <a:schemeClr val="tx1"/>
                </a:solidFill>
                <a:latin typeface="Times New Roman" panose="02020603050405020304" pitchFamily="18" charset="0"/>
                <a:ea typeface="宋体" panose="02010600030101010101" pitchFamily="2" charset="-122"/>
              </a:rPr>
              <a:t>x</a:t>
            </a:r>
            <a:r>
              <a:rPr kumimoji="1" lang="zh-CN" altLang="en-US" sz="1800" dirty="0">
                <a:solidFill>
                  <a:schemeClr val="tx1"/>
                </a:solidFill>
                <a:latin typeface="Times New Roman" panose="02020603050405020304" pitchFamily="18" charset="0"/>
                <a:ea typeface="宋体" panose="02010600030101010101" pitchFamily="2" charset="-122"/>
              </a:rPr>
              <a:t>，</a:t>
            </a:r>
            <a:r>
              <a:rPr kumimoji="1" lang="en-US" altLang="zh-CN" sz="1800" dirty="0">
                <a:solidFill>
                  <a:schemeClr val="tx1"/>
                </a:solidFill>
                <a:latin typeface="Times New Roman" panose="02020603050405020304" pitchFamily="18" charset="0"/>
                <a:ea typeface="宋体" panose="02010600030101010101" pitchFamily="2" charset="-122"/>
              </a:rPr>
              <a:t>y</a:t>
            </a:r>
            <a:r>
              <a:rPr kumimoji="1" lang="zh-CN" altLang="en-US" sz="1800" dirty="0">
                <a:solidFill>
                  <a:schemeClr val="tx1"/>
                </a:solidFill>
                <a:latin typeface="Times New Roman" panose="02020603050405020304" pitchFamily="18" charset="0"/>
                <a:ea typeface="宋体" panose="02010600030101010101" pitchFamily="2" charset="-122"/>
              </a:rPr>
              <a:t>））</a:t>
            </a:r>
            <a:r>
              <a:rPr kumimoji="1" lang="en-US" altLang="zh-CN" sz="1800" dirty="0">
                <a:solidFill>
                  <a:schemeClr val="tx1"/>
                </a:solidFill>
                <a:latin typeface="Times New Roman" panose="02020603050405020304" pitchFamily="18" charset="0"/>
                <a:ea typeface="宋体" panose="02010600030101010101" pitchFamily="2" charset="-122"/>
              </a:rPr>
              <a:t>]∧</a:t>
            </a:r>
            <a:r>
              <a:rPr kumimoji="1" lang="en-US" altLang="zh-CN" sz="1800" dirty="0">
                <a:solidFill>
                  <a:srgbClr val="3333FF"/>
                </a:solidFill>
                <a:latin typeface="Times New Roman" panose="02020603050405020304" pitchFamily="18" charset="0"/>
                <a:ea typeface="宋体" panose="02010600030101010101" pitchFamily="2" charset="-122"/>
              </a:rPr>
              <a:t>[~ P</a:t>
            </a:r>
            <a:r>
              <a:rPr kumimoji="1" lang="zh-CN" altLang="en-US" sz="1800" dirty="0">
                <a:solidFill>
                  <a:srgbClr val="3333FF"/>
                </a:solidFill>
                <a:latin typeface="Times New Roman" panose="02020603050405020304" pitchFamily="18" charset="0"/>
                <a:ea typeface="宋体" panose="02010600030101010101" pitchFamily="2" charset="-122"/>
              </a:rPr>
              <a:t>（</a:t>
            </a:r>
            <a:r>
              <a:rPr kumimoji="1" lang="en-US" altLang="zh-CN" sz="1800" dirty="0">
                <a:solidFill>
                  <a:srgbClr val="3333FF"/>
                </a:solidFill>
                <a:latin typeface="Times New Roman" panose="02020603050405020304" pitchFamily="18" charset="0"/>
                <a:ea typeface="宋体" panose="02010600030101010101" pitchFamily="2" charset="-122"/>
              </a:rPr>
              <a:t>x</a:t>
            </a:r>
            <a:r>
              <a:rPr kumimoji="1" lang="zh-CN" altLang="en-US" sz="1800" dirty="0">
                <a:solidFill>
                  <a:srgbClr val="3333FF"/>
                </a:solidFill>
                <a:latin typeface="Times New Roman" panose="02020603050405020304" pitchFamily="18" charset="0"/>
                <a:ea typeface="宋体" panose="02010600030101010101" pitchFamily="2" charset="-122"/>
              </a:rPr>
              <a:t>）</a:t>
            </a:r>
            <a:r>
              <a:rPr kumimoji="1" lang="zh-CN" altLang="en-US" sz="1800" dirty="0" smtClean="0">
                <a:solidFill>
                  <a:schemeClr val="tx1"/>
                </a:solidFill>
                <a:latin typeface="Times New Roman" panose="02020603050405020304" pitchFamily="18" charset="0"/>
                <a:ea typeface="宋体" panose="02010600030101010101" pitchFamily="2" charset="-122"/>
              </a:rPr>
              <a:t>∨</a:t>
            </a:r>
            <a:r>
              <a:rPr kumimoji="1" lang="en-US" altLang="zh-CN" sz="1800" dirty="0" smtClean="0">
                <a:solidFill>
                  <a:schemeClr val="tx1"/>
                </a:solidFill>
                <a:latin typeface="Times New Roman" panose="02020603050405020304" pitchFamily="18" charset="0"/>
                <a:ea typeface="宋体" panose="02010600030101010101" pitchFamily="2" charset="-122"/>
              </a:rPr>
              <a:t>[Q</a:t>
            </a:r>
            <a:r>
              <a:rPr kumimoji="1" lang="zh-CN" altLang="en-US" sz="1800" dirty="0">
                <a:solidFill>
                  <a:schemeClr val="tx1"/>
                </a:solidFill>
                <a:latin typeface="Times New Roman" panose="02020603050405020304" pitchFamily="18" charset="0"/>
                <a:ea typeface="宋体" panose="02010600030101010101" pitchFamily="2" charset="-122"/>
              </a:rPr>
              <a:t>（</a:t>
            </a:r>
            <a:r>
              <a:rPr kumimoji="1" lang="en-US" altLang="zh-CN" sz="1800" dirty="0">
                <a:solidFill>
                  <a:schemeClr val="tx1"/>
                </a:solidFill>
                <a:latin typeface="Times New Roman" panose="02020603050405020304" pitchFamily="18" charset="0"/>
                <a:ea typeface="宋体" panose="02010600030101010101" pitchFamily="2" charset="-122"/>
              </a:rPr>
              <a:t>x</a:t>
            </a:r>
            <a:r>
              <a:rPr kumimoji="1" lang="zh-CN" altLang="en-US" sz="1800" dirty="0">
                <a:solidFill>
                  <a:schemeClr val="tx1"/>
                </a:solidFill>
                <a:latin typeface="Times New Roman" panose="02020603050405020304" pitchFamily="18" charset="0"/>
                <a:ea typeface="宋体" panose="02010600030101010101" pitchFamily="2" charset="-122"/>
              </a:rPr>
              <a:t>，</a:t>
            </a:r>
            <a:r>
              <a:rPr kumimoji="1" lang="en-US" altLang="zh-CN" sz="1800" dirty="0">
                <a:solidFill>
                  <a:schemeClr val="tx1"/>
                </a:solidFill>
                <a:latin typeface="Times New Roman" panose="02020603050405020304" pitchFamily="18" charset="0"/>
                <a:ea typeface="宋体" panose="02010600030101010101" pitchFamily="2" charset="-122"/>
              </a:rPr>
              <a:t>g</a:t>
            </a:r>
            <a:r>
              <a:rPr kumimoji="1" lang="zh-CN" altLang="en-US" sz="1800" dirty="0">
                <a:solidFill>
                  <a:schemeClr val="tx1"/>
                </a:solidFill>
                <a:latin typeface="Times New Roman" panose="02020603050405020304" pitchFamily="18" charset="0"/>
                <a:ea typeface="宋体" panose="02010600030101010101" pitchFamily="2" charset="-122"/>
              </a:rPr>
              <a:t>（</a:t>
            </a:r>
            <a:r>
              <a:rPr kumimoji="1" lang="en-US" altLang="zh-CN" sz="1800" dirty="0">
                <a:solidFill>
                  <a:schemeClr val="tx1"/>
                </a:solidFill>
                <a:latin typeface="Times New Roman" panose="02020603050405020304" pitchFamily="18" charset="0"/>
                <a:ea typeface="宋体" panose="02010600030101010101" pitchFamily="2" charset="-122"/>
              </a:rPr>
              <a:t>x</a:t>
            </a:r>
            <a:r>
              <a:rPr kumimoji="1" lang="zh-CN" altLang="en-US" sz="1800" dirty="0">
                <a:solidFill>
                  <a:schemeClr val="tx1"/>
                </a:solidFill>
                <a:latin typeface="Times New Roman" panose="02020603050405020304" pitchFamily="18" charset="0"/>
                <a:ea typeface="宋体" panose="02010600030101010101" pitchFamily="2" charset="-122"/>
              </a:rPr>
              <a:t>））</a:t>
            </a:r>
            <a:r>
              <a:rPr kumimoji="1" lang="en-US" altLang="zh-CN" sz="1800" dirty="0">
                <a:solidFill>
                  <a:schemeClr val="tx1"/>
                </a:solidFill>
                <a:latin typeface="Times New Roman" panose="02020603050405020304" pitchFamily="18" charset="0"/>
                <a:ea typeface="宋体" panose="02010600030101010101" pitchFamily="2" charset="-122"/>
              </a:rPr>
              <a:t>]∧[~P</a:t>
            </a:r>
            <a:r>
              <a:rPr kumimoji="1" lang="zh-CN" altLang="en-US" sz="1800" dirty="0">
                <a:solidFill>
                  <a:schemeClr val="tx1"/>
                </a:solidFill>
                <a:latin typeface="Times New Roman" panose="02020603050405020304" pitchFamily="18" charset="0"/>
                <a:ea typeface="宋体" panose="02010600030101010101" pitchFamily="2" charset="-122"/>
              </a:rPr>
              <a:t>（</a:t>
            </a:r>
            <a:r>
              <a:rPr kumimoji="1" lang="en-US" altLang="zh-CN" sz="1800" dirty="0">
                <a:solidFill>
                  <a:schemeClr val="tx1"/>
                </a:solidFill>
                <a:latin typeface="Times New Roman" panose="02020603050405020304" pitchFamily="18" charset="0"/>
                <a:ea typeface="宋体" panose="02010600030101010101" pitchFamily="2" charset="-122"/>
              </a:rPr>
              <a:t>g</a:t>
            </a:r>
            <a:r>
              <a:rPr kumimoji="1" lang="zh-CN" altLang="en-US" sz="1800" dirty="0">
                <a:solidFill>
                  <a:schemeClr val="tx1"/>
                </a:solidFill>
                <a:latin typeface="Times New Roman" panose="02020603050405020304" pitchFamily="18" charset="0"/>
                <a:ea typeface="宋体" panose="02010600030101010101" pitchFamily="2" charset="-122"/>
              </a:rPr>
              <a:t>（</a:t>
            </a:r>
            <a:r>
              <a:rPr kumimoji="1" lang="en-US" altLang="zh-CN" sz="1800" dirty="0">
                <a:solidFill>
                  <a:schemeClr val="tx1"/>
                </a:solidFill>
                <a:latin typeface="Times New Roman" panose="02020603050405020304" pitchFamily="18" charset="0"/>
                <a:ea typeface="宋体" panose="02010600030101010101" pitchFamily="2" charset="-122"/>
              </a:rPr>
              <a:t>x</a:t>
            </a:r>
            <a:r>
              <a:rPr kumimoji="1" lang="zh-CN" altLang="en-US" sz="1800" dirty="0">
                <a:solidFill>
                  <a:schemeClr val="tx1"/>
                </a:solidFill>
                <a:latin typeface="Times New Roman" panose="02020603050405020304" pitchFamily="18" charset="0"/>
                <a:ea typeface="宋体" panose="02010600030101010101" pitchFamily="2" charset="-122"/>
              </a:rPr>
              <a:t>））</a:t>
            </a:r>
            <a:r>
              <a:rPr kumimoji="1" lang="en-US" altLang="zh-CN" sz="1800" dirty="0">
                <a:solidFill>
                  <a:schemeClr val="tx1"/>
                </a:solidFill>
                <a:latin typeface="Times New Roman" panose="02020603050405020304" pitchFamily="18" charset="0"/>
                <a:ea typeface="宋体" panose="02010600030101010101" pitchFamily="2" charset="-122"/>
              </a:rPr>
              <a:t>]}</a:t>
            </a:r>
          </a:p>
          <a:p>
            <a:pPr eaLnBrk="1" hangingPunct="1">
              <a:lnSpc>
                <a:spcPct val="110000"/>
              </a:lnSpc>
            </a:pPr>
            <a:r>
              <a:rPr kumimoji="1" lang="zh-CN" altLang="en-US" sz="1800" dirty="0">
                <a:solidFill>
                  <a:schemeClr val="tx1"/>
                </a:solidFill>
                <a:latin typeface="Times New Roman" panose="02020603050405020304" pitchFamily="18" charset="0"/>
                <a:ea typeface="宋体" panose="02010600030101010101" pitchFamily="2" charset="-122"/>
              </a:rPr>
              <a:t>（</a:t>
            </a:r>
            <a:r>
              <a:rPr kumimoji="1" lang="en-US" altLang="zh-CN" sz="1800" dirty="0">
                <a:solidFill>
                  <a:schemeClr val="tx1"/>
                </a:solidFill>
                <a:latin typeface="Times New Roman" panose="02020603050405020304" pitchFamily="18" charset="0"/>
                <a:ea typeface="宋体" panose="02010600030101010101" pitchFamily="2" charset="-122"/>
              </a:rPr>
              <a:t>7</a:t>
            </a:r>
            <a:r>
              <a:rPr kumimoji="1" lang="zh-CN" altLang="en-US" sz="1800" dirty="0">
                <a:solidFill>
                  <a:schemeClr val="tx1"/>
                </a:solidFill>
                <a:latin typeface="Times New Roman" panose="02020603050405020304" pitchFamily="18" charset="0"/>
                <a:ea typeface="宋体" panose="02010600030101010101" pitchFamily="2" charset="-122"/>
              </a:rPr>
              <a:t>）</a:t>
            </a:r>
            <a:r>
              <a:rPr kumimoji="1" lang="en-US" altLang="zh-CN" sz="1800" dirty="0">
                <a:solidFill>
                  <a:schemeClr val="tx1"/>
                </a:solidFill>
                <a:latin typeface="Times New Roman" panose="02020603050405020304" pitchFamily="18" charset="0"/>
                <a:ea typeface="宋体" panose="02010600030101010101" pitchFamily="2" charset="-122"/>
              </a:rPr>
              <a:t>{[~ P</a:t>
            </a:r>
            <a:r>
              <a:rPr kumimoji="1" lang="zh-CN" altLang="en-US" sz="1800" dirty="0">
                <a:solidFill>
                  <a:schemeClr val="tx1"/>
                </a:solidFill>
                <a:latin typeface="Times New Roman" panose="02020603050405020304" pitchFamily="18" charset="0"/>
                <a:ea typeface="宋体" panose="02010600030101010101" pitchFamily="2" charset="-122"/>
              </a:rPr>
              <a:t>（</a:t>
            </a:r>
            <a:r>
              <a:rPr kumimoji="1" lang="en-US" altLang="zh-CN" sz="1800" dirty="0">
                <a:solidFill>
                  <a:schemeClr val="tx1"/>
                </a:solidFill>
                <a:latin typeface="Times New Roman" panose="02020603050405020304" pitchFamily="18" charset="0"/>
                <a:ea typeface="宋体" panose="02010600030101010101" pitchFamily="2" charset="-122"/>
              </a:rPr>
              <a:t>x</a:t>
            </a:r>
            <a:r>
              <a:rPr kumimoji="1" lang="zh-CN" altLang="en-US" sz="1800" dirty="0">
                <a:solidFill>
                  <a:schemeClr val="tx1"/>
                </a:solidFill>
                <a:latin typeface="Times New Roman" panose="02020603050405020304" pitchFamily="18" charset="0"/>
                <a:ea typeface="宋体" panose="02010600030101010101" pitchFamily="2" charset="-122"/>
              </a:rPr>
              <a:t>）∨</a:t>
            </a:r>
            <a:r>
              <a:rPr kumimoji="1" lang="en-US" altLang="zh-CN" sz="1800" dirty="0">
                <a:solidFill>
                  <a:schemeClr val="tx1"/>
                </a:solidFill>
                <a:latin typeface="Times New Roman" panose="02020603050405020304" pitchFamily="18" charset="0"/>
                <a:ea typeface="宋体" panose="02010600030101010101" pitchFamily="2" charset="-122"/>
              </a:rPr>
              <a:t>~P</a:t>
            </a:r>
            <a:r>
              <a:rPr kumimoji="1" lang="zh-CN" altLang="en-US" sz="1800" dirty="0">
                <a:solidFill>
                  <a:schemeClr val="tx1"/>
                </a:solidFill>
                <a:latin typeface="Times New Roman" panose="02020603050405020304" pitchFamily="18" charset="0"/>
                <a:ea typeface="宋体" panose="02010600030101010101" pitchFamily="2" charset="-122"/>
              </a:rPr>
              <a:t>（</a:t>
            </a:r>
            <a:r>
              <a:rPr kumimoji="1" lang="en-US" altLang="zh-CN" sz="1800" dirty="0">
                <a:solidFill>
                  <a:schemeClr val="tx1"/>
                </a:solidFill>
                <a:latin typeface="Times New Roman" panose="02020603050405020304" pitchFamily="18" charset="0"/>
                <a:ea typeface="宋体" panose="02010600030101010101" pitchFamily="2" charset="-122"/>
              </a:rPr>
              <a:t>y</a:t>
            </a:r>
            <a:r>
              <a:rPr kumimoji="1" lang="zh-CN" altLang="en-US" sz="1800" dirty="0">
                <a:solidFill>
                  <a:schemeClr val="tx1"/>
                </a:solidFill>
                <a:latin typeface="Times New Roman" panose="02020603050405020304" pitchFamily="18" charset="0"/>
                <a:ea typeface="宋体" panose="02010600030101010101" pitchFamily="2" charset="-122"/>
              </a:rPr>
              <a:t>）∨</a:t>
            </a:r>
            <a:r>
              <a:rPr kumimoji="1" lang="en-US" altLang="zh-CN" sz="1800" dirty="0">
                <a:solidFill>
                  <a:schemeClr val="tx1"/>
                </a:solidFill>
                <a:latin typeface="Times New Roman" panose="02020603050405020304" pitchFamily="18" charset="0"/>
                <a:ea typeface="宋体" panose="02010600030101010101" pitchFamily="2" charset="-122"/>
              </a:rPr>
              <a:t>P</a:t>
            </a:r>
            <a:r>
              <a:rPr kumimoji="1" lang="zh-CN" altLang="en-US" sz="1800" dirty="0">
                <a:solidFill>
                  <a:schemeClr val="tx1"/>
                </a:solidFill>
                <a:latin typeface="Times New Roman" panose="02020603050405020304" pitchFamily="18" charset="0"/>
                <a:ea typeface="宋体" panose="02010600030101010101" pitchFamily="2" charset="-122"/>
              </a:rPr>
              <a:t>（</a:t>
            </a:r>
            <a:r>
              <a:rPr kumimoji="1" lang="en-US" altLang="zh-CN" sz="1800" dirty="0">
                <a:solidFill>
                  <a:schemeClr val="tx1"/>
                </a:solidFill>
                <a:latin typeface="Times New Roman" panose="02020603050405020304" pitchFamily="18" charset="0"/>
                <a:ea typeface="宋体" panose="02010600030101010101" pitchFamily="2" charset="-122"/>
              </a:rPr>
              <a:t>f</a:t>
            </a:r>
            <a:r>
              <a:rPr kumimoji="1" lang="zh-CN" altLang="en-US" sz="1800" dirty="0">
                <a:solidFill>
                  <a:schemeClr val="tx1"/>
                </a:solidFill>
                <a:latin typeface="Times New Roman" panose="02020603050405020304" pitchFamily="18" charset="0"/>
                <a:ea typeface="宋体" panose="02010600030101010101" pitchFamily="2" charset="-122"/>
              </a:rPr>
              <a:t>（</a:t>
            </a:r>
            <a:r>
              <a:rPr kumimoji="1" lang="en-US" altLang="zh-CN" sz="1800" dirty="0">
                <a:solidFill>
                  <a:schemeClr val="tx1"/>
                </a:solidFill>
                <a:latin typeface="Times New Roman" panose="02020603050405020304" pitchFamily="18" charset="0"/>
                <a:ea typeface="宋体" panose="02010600030101010101" pitchFamily="2" charset="-122"/>
              </a:rPr>
              <a:t>x</a:t>
            </a:r>
            <a:r>
              <a:rPr kumimoji="1" lang="zh-CN" altLang="en-US" sz="1800" dirty="0">
                <a:solidFill>
                  <a:schemeClr val="tx1"/>
                </a:solidFill>
                <a:latin typeface="Times New Roman" panose="02020603050405020304" pitchFamily="18" charset="0"/>
                <a:ea typeface="宋体" panose="02010600030101010101" pitchFamily="2" charset="-122"/>
              </a:rPr>
              <a:t>，</a:t>
            </a:r>
            <a:r>
              <a:rPr kumimoji="1" lang="en-US" altLang="zh-CN" sz="1800" dirty="0">
                <a:solidFill>
                  <a:schemeClr val="tx1"/>
                </a:solidFill>
                <a:latin typeface="Times New Roman" panose="02020603050405020304" pitchFamily="18" charset="0"/>
                <a:ea typeface="宋体" panose="02010600030101010101" pitchFamily="2" charset="-122"/>
              </a:rPr>
              <a:t>y</a:t>
            </a:r>
            <a:r>
              <a:rPr kumimoji="1" lang="zh-CN" altLang="en-US" sz="1800" dirty="0">
                <a:solidFill>
                  <a:schemeClr val="tx1"/>
                </a:solidFill>
                <a:latin typeface="Times New Roman" panose="02020603050405020304" pitchFamily="18" charset="0"/>
                <a:ea typeface="宋体" panose="02010600030101010101" pitchFamily="2" charset="-122"/>
              </a:rPr>
              <a:t>））</a:t>
            </a:r>
            <a:r>
              <a:rPr kumimoji="1" lang="en-US" altLang="zh-CN" sz="1800" dirty="0">
                <a:solidFill>
                  <a:schemeClr val="tx1"/>
                </a:solidFill>
                <a:latin typeface="Times New Roman" panose="02020603050405020304" pitchFamily="18" charset="0"/>
                <a:ea typeface="宋体" panose="02010600030101010101" pitchFamily="2" charset="-122"/>
              </a:rPr>
              <a:t>]∧[</a:t>
            </a:r>
            <a:r>
              <a:rPr kumimoji="1" lang="en-US" altLang="zh-CN" sz="1800" dirty="0">
                <a:solidFill>
                  <a:srgbClr val="3333FF"/>
                </a:solidFill>
                <a:latin typeface="Times New Roman" panose="02020603050405020304" pitchFamily="18" charset="0"/>
                <a:ea typeface="宋体" panose="02010600030101010101" pitchFamily="2" charset="-122"/>
              </a:rPr>
              <a:t>~ P</a:t>
            </a:r>
            <a:r>
              <a:rPr kumimoji="1" lang="zh-CN" altLang="en-US" sz="1800" dirty="0">
                <a:solidFill>
                  <a:srgbClr val="3333FF"/>
                </a:solidFill>
                <a:latin typeface="Times New Roman" panose="02020603050405020304" pitchFamily="18" charset="0"/>
                <a:ea typeface="宋体" panose="02010600030101010101" pitchFamily="2" charset="-122"/>
              </a:rPr>
              <a:t>（</a:t>
            </a:r>
            <a:r>
              <a:rPr kumimoji="1" lang="en-US" altLang="zh-CN" sz="1800" dirty="0">
                <a:solidFill>
                  <a:srgbClr val="3333FF"/>
                </a:solidFill>
                <a:latin typeface="Times New Roman" panose="02020603050405020304" pitchFamily="18" charset="0"/>
                <a:ea typeface="宋体" panose="02010600030101010101" pitchFamily="2" charset="-122"/>
              </a:rPr>
              <a:t>x</a:t>
            </a:r>
            <a:r>
              <a:rPr kumimoji="1" lang="zh-CN" altLang="en-US" sz="1800" dirty="0">
                <a:solidFill>
                  <a:srgbClr val="3333FF"/>
                </a:solidFill>
                <a:latin typeface="Times New Roman" panose="02020603050405020304" pitchFamily="18" charset="0"/>
                <a:ea typeface="宋体" panose="02010600030101010101" pitchFamily="2" charset="-122"/>
              </a:rPr>
              <a:t>）</a:t>
            </a:r>
            <a:r>
              <a:rPr kumimoji="1" lang="zh-CN" altLang="en-US" sz="1800" dirty="0">
                <a:solidFill>
                  <a:schemeClr val="tx1"/>
                </a:solidFill>
                <a:latin typeface="Times New Roman" panose="02020603050405020304" pitchFamily="18" charset="0"/>
                <a:ea typeface="宋体" panose="02010600030101010101" pitchFamily="2" charset="-122"/>
              </a:rPr>
              <a:t>∨</a:t>
            </a:r>
            <a:r>
              <a:rPr kumimoji="1" lang="en-US" altLang="zh-CN" sz="1800" dirty="0">
                <a:solidFill>
                  <a:schemeClr val="tx1"/>
                </a:solidFill>
                <a:latin typeface="Times New Roman" panose="02020603050405020304" pitchFamily="18" charset="0"/>
                <a:ea typeface="宋体" panose="02010600030101010101" pitchFamily="2" charset="-122"/>
              </a:rPr>
              <a:t>Q</a:t>
            </a:r>
            <a:r>
              <a:rPr kumimoji="1" lang="zh-CN" altLang="en-US" sz="1800" dirty="0">
                <a:solidFill>
                  <a:schemeClr val="tx1"/>
                </a:solidFill>
                <a:latin typeface="Times New Roman" panose="02020603050405020304" pitchFamily="18" charset="0"/>
                <a:ea typeface="宋体" panose="02010600030101010101" pitchFamily="2" charset="-122"/>
              </a:rPr>
              <a:t>（</a:t>
            </a:r>
            <a:r>
              <a:rPr kumimoji="1" lang="en-US" altLang="zh-CN" sz="1800" dirty="0">
                <a:solidFill>
                  <a:schemeClr val="tx1"/>
                </a:solidFill>
                <a:latin typeface="Times New Roman" panose="02020603050405020304" pitchFamily="18" charset="0"/>
                <a:ea typeface="宋体" panose="02010600030101010101" pitchFamily="2" charset="-122"/>
              </a:rPr>
              <a:t>x</a:t>
            </a:r>
            <a:r>
              <a:rPr kumimoji="1" lang="zh-CN" altLang="en-US" sz="1800" dirty="0">
                <a:solidFill>
                  <a:schemeClr val="tx1"/>
                </a:solidFill>
                <a:latin typeface="Times New Roman" panose="02020603050405020304" pitchFamily="18" charset="0"/>
                <a:ea typeface="宋体" panose="02010600030101010101" pitchFamily="2" charset="-122"/>
              </a:rPr>
              <a:t>，</a:t>
            </a:r>
            <a:r>
              <a:rPr kumimoji="1" lang="en-US" altLang="zh-CN" sz="1800" dirty="0">
                <a:solidFill>
                  <a:schemeClr val="tx1"/>
                </a:solidFill>
                <a:latin typeface="Times New Roman" panose="02020603050405020304" pitchFamily="18" charset="0"/>
                <a:ea typeface="宋体" panose="02010600030101010101" pitchFamily="2" charset="-122"/>
              </a:rPr>
              <a:t>g</a:t>
            </a:r>
            <a:r>
              <a:rPr kumimoji="1" lang="zh-CN" altLang="en-US" sz="1800" dirty="0">
                <a:solidFill>
                  <a:schemeClr val="tx1"/>
                </a:solidFill>
                <a:latin typeface="Times New Roman" panose="02020603050405020304" pitchFamily="18" charset="0"/>
                <a:ea typeface="宋体" panose="02010600030101010101" pitchFamily="2" charset="-122"/>
              </a:rPr>
              <a:t>（</a:t>
            </a:r>
            <a:r>
              <a:rPr kumimoji="1" lang="en-US" altLang="zh-CN" sz="1800" dirty="0">
                <a:solidFill>
                  <a:schemeClr val="tx1"/>
                </a:solidFill>
                <a:latin typeface="Times New Roman" panose="02020603050405020304" pitchFamily="18" charset="0"/>
                <a:ea typeface="宋体" panose="02010600030101010101" pitchFamily="2" charset="-122"/>
              </a:rPr>
              <a:t>x</a:t>
            </a:r>
            <a:r>
              <a:rPr kumimoji="1" lang="zh-CN" altLang="en-US" sz="1800" dirty="0">
                <a:solidFill>
                  <a:schemeClr val="tx1"/>
                </a:solidFill>
                <a:latin typeface="Times New Roman" panose="02020603050405020304" pitchFamily="18" charset="0"/>
                <a:ea typeface="宋体" panose="02010600030101010101" pitchFamily="2" charset="-122"/>
              </a:rPr>
              <a:t>））</a:t>
            </a:r>
            <a:r>
              <a:rPr kumimoji="1" lang="en-US" altLang="zh-CN" sz="1800" dirty="0">
                <a:solidFill>
                  <a:schemeClr val="tx1"/>
                </a:solidFill>
                <a:latin typeface="Times New Roman" panose="02020603050405020304" pitchFamily="18" charset="0"/>
                <a:ea typeface="宋体" panose="02010600030101010101" pitchFamily="2" charset="-122"/>
              </a:rPr>
              <a:t>]∧[</a:t>
            </a:r>
            <a:r>
              <a:rPr kumimoji="1" lang="en-US" altLang="zh-CN" sz="1800" dirty="0">
                <a:solidFill>
                  <a:srgbClr val="3333FF"/>
                </a:solidFill>
                <a:latin typeface="Times New Roman" panose="02020603050405020304" pitchFamily="18" charset="0"/>
                <a:ea typeface="宋体" panose="02010600030101010101" pitchFamily="2" charset="-122"/>
              </a:rPr>
              <a:t>~ P</a:t>
            </a:r>
            <a:r>
              <a:rPr kumimoji="1" lang="zh-CN" altLang="en-US" sz="1800" dirty="0">
                <a:solidFill>
                  <a:srgbClr val="3333FF"/>
                </a:solidFill>
                <a:latin typeface="Times New Roman" panose="02020603050405020304" pitchFamily="18" charset="0"/>
                <a:ea typeface="宋体" panose="02010600030101010101" pitchFamily="2" charset="-122"/>
              </a:rPr>
              <a:t>（</a:t>
            </a:r>
            <a:r>
              <a:rPr kumimoji="1" lang="en-US" altLang="zh-CN" sz="1800" dirty="0">
                <a:solidFill>
                  <a:srgbClr val="3333FF"/>
                </a:solidFill>
                <a:latin typeface="Times New Roman" panose="02020603050405020304" pitchFamily="18" charset="0"/>
                <a:ea typeface="宋体" panose="02010600030101010101" pitchFamily="2" charset="-122"/>
              </a:rPr>
              <a:t>x</a:t>
            </a:r>
            <a:r>
              <a:rPr kumimoji="1" lang="zh-CN" altLang="en-US" sz="1800" dirty="0">
                <a:solidFill>
                  <a:srgbClr val="3333FF"/>
                </a:solidFill>
                <a:latin typeface="Times New Roman" panose="02020603050405020304" pitchFamily="18" charset="0"/>
                <a:ea typeface="宋体" panose="02010600030101010101" pitchFamily="2" charset="-122"/>
              </a:rPr>
              <a:t>）</a:t>
            </a:r>
            <a:r>
              <a:rPr kumimoji="1" lang="zh-CN" altLang="en-US" sz="1800" dirty="0">
                <a:solidFill>
                  <a:schemeClr val="tx1"/>
                </a:solidFill>
                <a:latin typeface="Times New Roman" panose="02020603050405020304" pitchFamily="18" charset="0"/>
                <a:ea typeface="宋体" panose="02010600030101010101" pitchFamily="2" charset="-122"/>
              </a:rPr>
              <a:t>∨</a:t>
            </a:r>
            <a:r>
              <a:rPr kumimoji="1" lang="en-US" altLang="zh-CN" sz="1800" dirty="0">
                <a:solidFill>
                  <a:schemeClr val="tx1"/>
                </a:solidFill>
                <a:latin typeface="Times New Roman" panose="02020603050405020304" pitchFamily="18" charset="0"/>
                <a:ea typeface="宋体" panose="02010600030101010101" pitchFamily="2" charset="-122"/>
              </a:rPr>
              <a:t>~P</a:t>
            </a:r>
            <a:r>
              <a:rPr kumimoji="1" lang="zh-CN" altLang="en-US" sz="1800" dirty="0">
                <a:solidFill>
                  <a:schemeClr val="tx1"/>
                </a:solidFill>
                <a:latin typeface="Times New Roman" panose="02020603050405020304" pitchFamily="18" charset="0"/>
                <a:ea typeface="宋体" panose="02010600030101010101" pitchFamily="2" charset="-122"/>
              </a:rPr>
              <a:t>（</a:t>
            </a:r>
            <a:r>
              <a:rPr kumimoji="1" lang="en-US" altLang="zh-CN" sz="1800" dirty="0">
                <a:solidFill>
                  <a:schemeClr val="tx1"/>
                </a:solidFill>
                <a:latin typeface="Times New Roman" panose="02020603050405020304" pitchFamily="18" charset="0"/>
                <a:ea typeface="宋体" panose="02010600030101010101" pitchFamily="2" charset="-122"/>
              </a:rPr>
              <a:t>g</a:t>
            </a:r>
            <a:r>
              <a:rPr kumimoji="1" lang="zh-CN" altLang="en-US" sz="1800" dirty="0">
                <a:solidFill>
                  <a:schemeClr val="tx1"/>
                </a:solidFill>
                <a:latin typeface="Times New Roman" panose="02020603050405020304" pitchFamily="18" charset="0"/>
                <a:ea typeface="宋体" panose="02010600030101010101" pitchFamily="2" charset="-122"/>
              </a:rPr>
              <a:t>（</a:t>
            </a:r>
            <a:r>
              <a:rPr kumimoji="1" lang="en-US" altLang="zh-CN" sz="1800" dirty="0">
                <a:solidFill>
                  <a:schemeClr val="tx1"/>
                </a:solidFill>
                <a:latin typeface="Times New Roman" panose="02020603050405020304" pitchFamily="18" charset="0"/>
                <a:ea typeface="宋体" panose="02010600030101010101" pitchFamily="2" charset="-122"/>
              </a:rPr>
              <a:t>x</a:t>
            </a:r>
            <a:r>
              <a:rPr kumimoji="1" lang="zh-CN" altLang="en-US" sz="1800" dirty="0">
                <a:solidFill>
                  <a:schemeClr val="tx1"/>
                </a:solidFill>
                <a:latin typeface="Times New Roman" panose="02020603050405020304" pitchFamily="18" charset="0"/>
                <a:ea typeface="宋体" panose="02010600030101010101" pitchFamily="2" charset="-122"/>
              </a:rPr>
              <a:t>））</a:t>
            </a:r>
            <a:r>
              <a:rPr kumimoji="1" lang="en-US" altLang="zh-CN" sz="1800" dirty="0">
                <a:solidFill>
                  <a:schemeClr val="tx1"/>
                </a:solidFill>
                <a:latin typeface="Times New Roman" panose="02020603050405020304" pitchFamily="18" charset="0"/>
                <a:ea typeface="宋体" panose="02010600030101010101" pitchFamily="2" charset="-122"/>
              </a:rPr>
              <a:t>]}</a:t>
            </a:r>
          </a:p>
          <a:p>
            <a:pPr eaLnBrk="1" hangingPunct="1">
              <a:lnSpc>
                <a:spcPct val="110000"/>
              </a:lnSpc>
            </a:pPr>
            <a:r>
              <a:rPr kumimoji="1" lang="zh-CN" altLang="en-US" sz="1800" dirty="0">
                <a:solidFill>
                  <a:schemeClr val="tx1"/>
                </a:solidFill>
                <a:latin typeface="Times New Roman" panose="02020603050405020304" pitchFamily="18" charset="0"/>
                <a:ea typeface="宋体" panose="02010600030101010101" pitchFamily="2" charset="-122"/>
              </a:rPr>
              <a:t>（</a:t>
            </a:r>
            <a:r>
              <a:rPr kumimoji="1" lang="en-US" altLang="zh-CN" sz="1800" dirty="0">
                <a:solidFill>
                  <a:schemeClr val="tx1"/>
                </a:solidFill>
                <a:latin typeface="Times New Roman" panose="02020603050405020304" pitchFamily="18" charset="0"/>
                <a:ea typeface="宋体" panose="02010600030101010101" pitchFamily="2" charset="-122"/>
              </a:rPr>
              <a:t>8</a:t>
            </a:r>
            <a:r>
              <a:rPr kumimoji="1" lang="zh-CN" altLang="en-US" sz="1800" dirty="0">
                <a:solidFill>
                  <a:schemeClr val="tx1"/>
                </a:solidFill>
                <a:latin typeface="Times New Roman" panose="02020603050405020304" pitchFamily="18" charset="0"/>
                <a:ea typeface="宋体" panose="02010600030101010101" pitchFamily="2" charset="-122"/>
              </a:rPr>
              <a:t>）</a:t>
            </a:r>
            <a:r>
              <a:rPr kumimoji="1" lang="en-US" altLang="zh-CN" sz="1800" dirty="0">
                <a:solidFill>
                  <a:schemeClr val="tx1"/>
                </a:solidFill>
                <a:latin typeface="Times New Roman" panose="02020603050405020304" pitchFamily="18" charset="0"/>
                <a:ea typeface="宋体" panose="02010600030101010101" pitchFamily="2" charset="-122"/>
              </a:rPr>
              <a:t>~ P</a:t>
            </a:r>
            <a:r>
              <a:rPr kumimoji="1" lang="zh-CN" altLang="en-US" sz="1800" dirty="0">
                <a:solidFill>
                  <a:schemeClr val="tx1"/>
                </a:solidFill>
                <a:latin typeface="Times New Roman" panose="02020603050405020304" pitchFamily="18" charset="0"/>
                <a:ea typeface="宋体" panose="02010600030101010101" pitchFamily="2" charset="-122"/>
              </a:rPr>
              <a:t>（</a:t>
            </a:r>
            <a:r>
              <a:rPr kumimoji="1" lang="en-US" altLang="zh-CN" sz="1800" dirty="0">
                <a:solidFill>
                  <a:schemeClr val="tx1"/>
                </a:solidFill>
                <a:latin typeface="Times New Roman" panose="02020603050405020304" pitchFamily="18" charset="0"/>
                <a:ea typeface="宋体" panose="02010600030101010101" pitchFamily="2" charset="-122"/>
              </a:rPr>
              <a:t>x</a:t>
            </a:r>
            <a:r>
              <a:rPr kumimoji="1" lang="zh-CN" altLang="en-US" sz="1800" dirty="0">
                <a:solidFill>
                  <a:schemeClr val="tx1"/>
                </a:solidFill>
                <a:latin typeface="Times New Roman" panose="02020603050405020304" pitchFamily="18" charset="0"/>
                <a:ea typeface="宋体" panose="02010600030101010101" pitchFamily="2" charset="-122"/>
              </a:rPr>
              <a:t>）∨</a:t>
            </a:r>
            <a:r>
              <a:rPr kumimoji="1" lang="en-US" altLang="zh-CN" sz="1800" dirty="0">
                <a:solidFill>
                  <a:schemeClr val="tx1"/>
                </a:solidFill>
                <a:latin typeface="Times New Roman" panose="02020603050405020304" pitchFamily="18" charset="0"/>
                <a:ea typeface="宋体" panose="02010600030101010101" pitchFamily="2" charset="-122"/>
              </a:rPr>
              <a:t>~P</a:t>
            </a:r>
            <a:r>
              <a:rPr kumimoji="1" lang="zh-CN" altLang="en-US" sz="1800" dirty="0">
                <a:solidFill>
                  <a:schemeClr val="tx1"/>
                </a:solidFill>
                <a:latin typeface="Times New Roman" panose="02020603050405020304" pitchFamily="18" charset="0"/>
                <a:ea typeface="宋体" panose="02010600030101010101" pitchFamily="2" charset="-122"/>
              </a:rPr>
              <a:t>（</a:t>
            </a:r>
            <a:r>
              <a:rPr kumimoji="1" lang="en-US" altLang="zh-CN" sz="1800" dirty="0">
                <a:solidFill>
                  <a:schemeClr val="tx1"/>
                </a:solidFill>
                <a:latin typeface="Times New Roman" panose="02020603050405020304" pitchFamily="18" charset="0"/>
                <a:ea typeface="宋体" panose="02010600030101010101" pitchFamily="2" charset="-122"/>
              </a:rPr>
              <a:t>y</a:t>
            </a:r>
            <a:r>
              <a:rPr kumimoji="1" lang="zh-CN" altLang="en-US" sz="1800" dirty="0">
                <a:solidFill>
                  <a:schemeClr val="tx1"/>
                </a:solidFill>
                <a:latin typeface="Times New Roman" panose="02020603050405020304" pitchFamily="18" charset="0"/>
                <a:ea typeface="宋体" panose="02010600030101010101" pitchFamily="2" charset="-122"/>
              </a:rPr>
              <a:t>）∨</a:t>
            </a:r>
            <a:r>
              <a:rPr kumimoji="1" lang="en-US" altLang="zh-CN" sz="1800" dirty="0">
                <a:solidFill>
                  <a:schemeClr val="tx1"/>
                </a:solidFill>
                <a:latin typeface="Times New Roman" panose="02020603050405020304" pitchFamily="18" charset="0"/>
                <a:ea typeface="宋体" panose="02010600030101010101" pitchFamily="2" charset="-122"/>
              </a:rPr>
              <a:t>P</a:t>
            </a:r>
            <a:r>
              <a:rPr kumimoji="1" lang="zh-CN" altLang="en-US" sz="1800" dirty="0">
                <a:solidFill>
                  <a:schemeClr val="tx1"/>
                </a:solidFill>
                <a:latin typeface="Times New Roman" panose="02020603050405020304" pitchFamily="18" charset="0"/>
                <a:ea typeface="宋体" panose="02010600030101010101" pitchFamily="2" charset="-122"/>
              </a:rPr>
              <a:t>（</a:t>
            </a:r>
            <a:r>
              <a:rPr kumimoji="1" lang="en-US" altLang="zh-CN" sz="1800" dirty="0">
                <a:solidFill>
                  <a:schemeClr val="tx1"/>
                </a:solidFill>
                <a:latin typeface="Times New Roman" panose="02020603050405020304" pitchFamily="18" charset="0"/>
                <a:ea typeface="宋体" panose="02010600030101010101" pitchFamily="2" charset="-122"/>
              </a:rPr>
              <a:t>f</a:t>
            </a:r>
            <a:r>
              <a:rPr kumimoji="1" lang="zh-CN" altLang="en-US" sz="1800" dirty="0">
                <a:solidFill>
                  <a:schemeClr val="tx1"/>
                </a:solidFill>
                <a:latin typeface="Times New Roman" panose="02020603050405020304" pitchFamily="18" charset="0"/>
                <a:ea typeface="宋体" panose="02010600030101010101" pitchFamily="2" charset="-122"/>
              </a:rPr>
              <a:t>（</a:t>
            </a:r>
            <a:r>
              <a:rPr kumimoji="1" lang="en-US" altLang="zh-CN" sz="1800" dirty="0">
                <a:solidFill>
                  <a:schemeClr val="tx1"/>
                </a:solidFill>
                <a:latin typeface="Times New Roman" panose="02020603050405020304" pitchFamily="18" charset="0"/>
                <a:ea typeface="宋体" panose="02010600030101010101" pitchFamily="2" charset="-122"/>
              </a:rPr>
              <a:t>x</a:t>
            </a:r>
            <a:r>
              <a:rPr kumimoji="1" lang="zh-CN" altLang="en-US" sz="1800" dirty="0">
                <a:solidFill>
                  <a:schemeClr val="tx1"/>
                </a:solidFill>
                <a:latin typeface="Times New Roman" panose="02020603050405020304" pitchFamily="18" charset="0"/>
                <a:ea typeface="宋体" panose="02010600030101010101" pitchFamily="2" charset="-122"/>
              </a:rPr>
              <a:t>，</a:t>
            </a:r>
            <a:r>
              <a:rPr kumimoji="1" lang="en-US" altLang="zh-CN" sz="1800" dirty="0">
                <a:solidFill>
                  <a:schemeClr val="tx1"/>
                </a:solidFill>
                <a:latin typeface="Times New Roman" panose="02020603050405020304" pitchFamily="18" charset="0"/>
                <a:ea typeface="宋体" panose="02010600030101010101" pitchFamily="2" charset="-122"/>
              </a:rPr>
              <a:t>y</a:t>
            </a:r>
            <a:r>
              <a:rPr kumimoji="1" lang="zh-CN" altLang="en-US" sz="1800" dirty="0">
                <a:solidFill>
                  <a:schemeClr val="tx1"/>
                </a:solidFill>
                <a:latin typeface="Times New Roman" panose="02020603050405020304" pitchFamily="18" charset="0"/>
                <a:ea typeface="宋体" panose="02010600030101010101" pitchFamily="2" charset="-122"/>
              </a:rPr>
              <a:t>））</a:t>
            </a:r>
            <a:br>
              <a:rPr kumimoji="1" lang="zh-CN" altLang="en-US" sz="1800" dirty="0">
                <a:solidFill>
                  <a:schemeClr val="tx1"/>
                </a:solidFill>
                <a:latin typeface="Times New Roman" panose="02020603050405020304" pitchFamily="18" charset="0"/>
                <a:ea typeface="宋体" panose="02010600030101010101" pitchFamily="2" charset="-122"/>
              </a:rPr>
            </a:br>
            <a:r>
              <a:rPr kumimoji="1" lang="zh-CN" altLang="en-US" sz="1800" dirty="0">
                <a:solidFill>
                  <a:schemeClr val="tx1"/>
                </a:solidFill>
                <a:latin typeface="Times New Roman" panose="02020603050405020304" pitchFamily="18" charset="0"/>
                <a:ea typeface="宋体" panose="02010600030101010101" pitchFamily="2" charset="-122"/>
              </a:rPr>
              <a:t>     </a:t>
            </a:r>
            <a:r>
              <a:rPr kumimoji="1" lang="en-US" altLang="zh-CN" sz="1800" dirty="0">
                <a:solidFill>
                  <a:schemeClr val="tx1"/>
                </a:solidFill>
                <a:latin typeface="Times New Roman" panose="02020603050405020304" pitchFamily="18" charset="0"/>
                <a:ea typeface="宋体" panose="02010600030101010101" pitchFamily="2" charset="-122"/>
              </a:rPr>
              <a:t>~ P</a:t>
            </a:r>
            <a:r>
              <a:rPr kumimoji="1" lang="zh-CN" altLang="en-US" sz="1800" dirty="0">
                <a:solidFill>
                  <a:schemeClr val="tx1"/>
                </a:solidFill>
                <a:latin typeface="Times New Roman" panose="02020603050405020304" pitchFamily="18" charset="0"/>
                <a:ea typeface="宋体" panose="02010600030101010101" pitchFamily="2" charset="-122"/>
              </a:rPr>
              <a:t>（</a:t>
            </a:r>
            <a:r>
              <a:rPr kumimoji="1" lang="en-US" altLang="zh-CN" sz="1800" dirty="0">
                <a:solidFill>
                  <a:schemeClr val="tx1"/>
                </a:solidFill>
                <a:latin typeface="Times New Roman" panose="02020603050405020304" pitchFamily="18" charset="0"/>
                <a:ea typeface="宋体" panose="02010600030101010101" pitchFamily="2" charset="-122"/>
              </a:rPr>
              <a:t>x</a:t>
            </a:r>
            <a:r>
              <a:rPr kumimoji="1" lang="zh-CN" altLang="en-US" sz="1800" dirty="0">
                <a:solidFill>
                  <a:schemeClr val="tx1"/>
                </a:solidFill>
                <a:latin typeface="Times New Roman" panose="02020603050405020304" pitchFamily="18" charset="0"/>
                <a:ea typeface="宋体" panose="02010600030101010101" pitchFamily="2" charset="-122"/>
              </a:rPr>
              <a:t>）∨</a:t>
            </a:r>
            <a:r>
              <a:rPr kumimoji="1" lang="en-US" altLang="zh-CN" sz="1800" dirty="0">
                <a:solidFill>
                  <a:schemeClr val="tx1"/>
                </a:solidFill>
                <a:latin typeface="Times New Roman" panose="02020603050405020304" pitchFamily="18" charset="0"/>
                <a:ea typeface="宋体" panose="02010600030101010101" pitchFamily="2" charset="-122"/>
              </a:rPr>
              <a:t>Q</a:t>
            </a:r>
            <a:r>
              <a:rPr kumimoji="1" lang="zh-CN" altLang="en-US" sz="1800" dirty="0">
                <a:solidFill>
                  <a:schemeClr val="tx1"/>
                </a:solidFill>
                <a:latin typeface="Times New Roman" panose="02020603050405020304" pitchFamily="18" charset="0"/>
                <a:ea typeface="宋体" panose="02010600030101010101" pitchFamily="2" charset="-122"/>
              </a:rPr>
              <a:t>（</a:t>
            </a:r>
            <a:r>
              <a:rPr kumimoji="1" lang="en-US" altLang="zh-CN" sz="1800" dirty="0">
                <a:solidFill>
                  <a:schemeClr val="tx1"/>
                </a:solidFill>
                <a:latin typeface="Times New Roman" panose="02020603050405020304" pitchFamily="18" charset="0"/>
                <a:ea typeface="宋体" panose="02010600030101010101" pitchFamily="2" charset="-122"/>
              </a:rPr>
              <a:t>x</a:t>
            </a:r>
            <a:r>
              <a:rPr kumimoji="1" lang="zh-CN" altLang="en-US" sz="1800" dirty="0">
                <a:solidFill>
                  <a:schemeClr val="tx1"/>
                </a:solidFill>
                <a:latin typeface="Times New Roman" panose="02020603050405020304" pitchFamily="18" charset="0"/>
                <a:ea typeface="宋体" panose="02010600030101010101" pitchFamily="2" charset="-122"/>
              </a:rPr>
              <a:t>，</a:t>
            </a:r>
            <a:r>
              <a:rPr kumimoji="1" lang="en-US" altLang="zh-CN" sz="1800" dirty="0">
                <a:solidFill>
                  <a:schemeClr val="tx1"/>
                </a:solidFill>
                <a:latin typeface="Times New Roman" panose="02020603050405020304" pitchFamily="18" charset="0"/>
                <a:ea typeface="宋体" panose="02010600030101010101" pitchFamily="2" charset="-122"/>
              </a:rPr>
              <a:t>g</a:t>
            </a:r>
            <a:r>
              <a:rPr kumimoji="1" lang="zh-CN" altLang="en-US" sz="1800" dirty="0">
                <a:solidFill>
                  <a:schemeClr val="tx1"/>
                </a:solidFill>
                <a:latin typeface="Times New Roman" panose="02020603050405020304" pitchFamily="18" charset="0"/>
                <a:ea typeface="宋体" panose="02010600030101010101" pitchFamily="2" charset="-122"/>
              </a:rPr>
              <a:t>（</a:t>
            </a:r>
            <a:r>
              <a:rPr kumimoji="1" lang="en-US" altLang="zh-CN" sz="1800" dirty="0">
                <a:solidFill>
                  <a:schemeClr val="tx1"/>
                </a:solidFill>
                <a:latin typeface="Times New Roman" panose="02020603050405020304" pitchFamily="18" charset="0"/>
                <a:ea typeface="宋体" panose="02010600030101010101" pitchFamily="2" charset="-122"/>
              </a:rPr>
              <a:t>x</a:t>
            </a:r>
            <a:r>
              <a:rPr kumimoji="1" lang="zh-CN" altLang="en-US" sz="1800" dirty="0">
                <a:solidFill>
                  <a:schemeClr val="tx1"/>
                </a:solidFill>
                <a:latin typeface="Times New Roman" panose="02020603050405020304" pitchFamily="18" charset="0"/>
                <a:ea typeface="宋体" panose="02010600030101010101" pitchFamily="2" charset="-122"/>
              </a:rPr>
              <a:t>））</a:t>
            </a:r>
            <a:br>
              <a:rPr kumimoji="1" lang="zh-CN" altLang="en-US" sz="1800" dirty="0">
                <a:solidFill>
                  <a:schemeClr val="tx1"/>
                </a:solidFill>
                <a:latin typeface="Times New Roman" panose="02020603050405020304" pitchFamily="18" charset="0"/>
                <a:ea typeface="宋体" panose="02010600030101010101" pitchFamily="2" charset="-122"/>
              </a:rPr>
            </a:br>
            <a:r>
              <a:rPr kumimoji="1" lang="zh-CN" altLang="en-US" sz="1800" dirty="0">
                <a:solidFill>
                  <a:schemeClr val="tx1"/>
                </a:solidFill>
                <a:latin typeface="Times New Roman" panose="02020603050405020304" pitchFamily="18" charset="0"/>
                <a:ea typeface="宋体" panose="02010600030101010101" pitchFamily="2" charset="-122"/>
              </a:rPr>
              <a:t>     </a:t>
            </a:r>
            <a:r>
              <a:rPr kumimoji="1" lang="en-US" altLang="zh-CN" sz="1800" dirty="0">
                <a:solidFill>
                  <a:schemeClr val="tx1"/>
                </a:solidFill>
                <a:latin typeface="Times New Roman" panose="02020603050405020304" pitchFamily="18" charset="0"/>
                <a:ea typeface="宋体" panose="02010600030101010101" pitchFamily="2" charset="-122"/>
              </a:rPr>
              <a:t>~ P</a:t>
            </a:r>
            <a:r>
              <a:rPr kumimoji="1" lang="zh-CN" altLang="en-US" sz="1800" dirty="0">
                <a:solidFill>
                  <a:schemeClr val="tx1"/>
                </a:solidFill>
                <a:latin typeface="Times New Roman" panose="02020603050405020304" pitchFamily="18" charset="0"/>
                <a:ea typeface="宋体" panose="02010600030101010101" pitchFamily="2" charset="-122"/>
              </a:rPr>
              <a:t>（</a:t>
            </a:r>
            <a:r>
              <a:rPr kumimoji="1" lang="en-US" altLang="zh-CN" sz="1800" dirty="0">
                <a:solidFill>
                  <a:schemeClr val="tx1"/>
                </a:solidFill>
                <a:latin typeface="Times New Roman" panose="02020603050405020304" pitchFamily="18" charset="0"/>
                <a:ea typeface="宋体" panose="02010600030101010101" pitchFamily="2" charset="-122"/>
              </a:rPr>
              <a:t>x</a:t>
            </a:r>
            <a:r>
              <a:rPr kumimoji="1" lang="zh-CN" altLang="en-US" sz="1800" dirty="0">
                <a:solidFill>
                  <a:schemeClr val="tx1"/>
                </a:solidFill>
                <a:latin typeface="Times New Roman" panose="02020603050405020304" pitchFamily="18" charset="0"/>
                <a:ea typeface="宋体" panose="02010600030101010101" pitchFamily="2" charset="-122"/>
              </a:rPr>
              <a:t>）∨</a:t>
            </a:r>
            <a:r>
              <a:rPr kumimoji="1" lang="en-US" altLang="zh-CN" sz="1800" dirty="0">
                <a:solidFill>
                  <a:schemeClr val="tx1"/>
                </a:solidFill>
                <a:latin typeface="Times New Roman" panose="02020603050405020304" pitchFamily="18" charset="0"/>
                <a:ea typeface="宋体" panose="02010600030101010101" pitchFamily="2" charset="-122"/>
              </a:rPr>
              <a:t>~P</a:t>
            </a:r>
            <a:r>
              <a:rPr kumimoji="1" lang="zh-CN" altLang="en-US" sz="1800" dirty="0">
                <a:solidFill>
                  <a:schemeClr val="tx1"/>
                </a:solidFill>
                <a:latin typeface="Times New Roman" panose="02020603050405020304" pitchFamily="18" charset="0"/>
                <a:ea typeface="宋体" panose="02010600030101010101" pitchFamily="2" charset="-122"/>
              </a:rPr>
              <a:t>（</a:t>
            </a:r>
            <a:r>
              <a:rPr kumimoji="1" lang="en-US" altLang="zh-CN" sz="1800" dirty="0">
                <a:solidFill>
                  <a:schemeClr val="tx1"/>
                </a:solidFill>
                <a:latin typeface="Times New Roman" panose="02020603050405020304" pitchFamily="18" charset="0"/>
                <a:ea typeface="宋体" panose="02010600030101010101" pitchFamily="2" charset="-122"/>
              </a:rPr>
              <a:t>g</a:t>
            </a:r>
            <a:r>
              <a:rPr kumimoji="1" lang="zh-CN" altLang="en-US" sz="1800" dirty="0">
                <a:solidFill>
                  <a:schemeClr val="tx1"/>
                </a:solidFill>
                <a:latin typeface="Times New Roman" panose="02020603050405020304" pitchFamily="18" charset="0"/>
                <a:ea typeface="宋体" panose="02010600030101010101" pitchFamily="2" charset="-122"/>
              </a:rPr>
              <a:t>（</a:t>
            </a:r>
            <a:r>
              <a:rPr kumimoji="1" lang="en-US" altLang="zh-CN" sz="1800" dirty="0">
                <a:solidFill>
                  <a:schemeClr val="tx1"/>
                </a:solidFill>
                <a:latin typeface="Times New Roman" panose="02020603050405020304" pitchFamily="18" charset="0"/>
                <a:ea typeface="宋体" panose="02010600030101010101" pitchFamily="2" charset="-122"/>
              </a:rPr>
              <a:t>x</a:t>
            </a:r>
            <a:r>
              <a:rPr kumimoji="1" lang="zh-CN" altLang="en-US" sz="1800" dirty="0">
                <a:solidFill>
                  <a:schemeClr val="tx1"/>
                </a:solidFill>
                <a:latin typeface="Times New Roman" panose="02020603050405020304" pitchFamily="18" charset="0"/>
                <a:ea typeface="宋体" panose="02010600030101010101" pitchFamily="2" charset="-122"/>
              </a:rPr>
              <a:t>））</a:t>
            </a:r>
          </a:p>
          <a:p>
            <a:pPr eaLnBrk="1" hangingPunct="1">
              <a:lnSpc>
                <a:spcPct val="110000"/>
              </a:lnSpc>
            </a:pPr>
            <a:r>
              <a:rPr kumimoji="1" lang="zh-CN" altLang="en-US" sz="1800" dirty="0">
                <a:solidFill>
                  <a:schemeClr val="tx1"/>
                </a:solidFill>
                <a:latin typeface="Times New Roman" panose="02020603050405020304" pitchFamily="18" charset="0"/>
                <a:ea typeface="宋体" panose="02010600030101010101" pitchFamily="2" charset="-122"/>
              </a:rPr>
              <a:t>（</a:t>
            </a:r>
            <a:r>
              <a:rPr kumimoji="1" lang="en-US" altLang="zh-CN" sz="1800" dirty="0">
                <a:solidFill>
                  <a:schemeClr val="tx1"/>
                </a:solidFill>
                <a:latin typeface="Times New Roman" panose="02020603050405020304" pitchFamily="18" charset="0"/>
                <a:ea typeface="宋体" panose="02010600030101010101" pitchFamily="2" charset="-122"/>
              </a:rPr>
              <a:t>9</a:t>
            </a:r>
            <a:r>
              <a:rPr kumimoji="1" lang="zh-CN" altLang="en-US" sz="1800" dirty="0">
                <a:solidFill>
                  <a:schemeClr val="tx1"/>
                </a:solidFill>
                <a:latin typeface="Times New Roman" panose="02020603050405020304" pitchFamily="18" charset="0"/>
                <a:ea typeface="宋体" panose="02010600030101010101" pitchFamily="2" charset="-122"/>
              </a:rPr>
              <a:t>）</a:t>
            </a:r>
            <a:r>
              <a:rPr kumimoji="1" lang="en-US" altLang="zh-CN" sz="1800" dirty="0">
                <a:solidFill>
                  <a:schemeClr val="tx1"/>
                </a:solidFill>
                <a:latin typeface="Times New Roman" panose="02020603050405020304" pitchFamily="18" charset="0"/>
                <a:ea typeface="宋体" panose="02010600030101010101" pitchFamily="2" charset="-122"/>
              </a:rPr>
              <a:t>~ P</a:t>
            </a:r>
            <a:r>
              <a:rPr kumimoji="1" lang="zh-CN" altLang="en-US" sz="1800" dirty="0">
                <a:solidFill>
                  <a:schemeClr val="tx1"/>
                </a:solidFill>
                <a:latin typeface="Times New Roman" panose="02020603050405020304" pitchFamily="18" charset="0"/>
                <a:ea typeface="宋体" panose="02010600030101010101" pitchFamily="2" charset="-122"/>
              </a:rPr>
              <a:t>（</a:t>
            </a:r>
            <a:r>
              <a:rPr kumimoji="1" lang="en-US" altLang="zh-CN" sz="1800" dirty="0">
                <a:solidFill>
                  <a:schemeClr val="tx1"/>
                </a:solidFill>
                <a:latin typeface="Times New Roman" panose="02020603050405020304" pitchFamily="18" charset="0"/>
                <a:ea typeface="宋体" panose="02010600030101010101" pitchFamily="2" charset="-122"/>
              </a:rPr>
              <a:t>x1</a:t>
            </a:r>
            <a:r>
              <a:rPr kumimoji="1" lang="zh-CN" altLang="en-US" sz="1800" dirty="0">
                <a:solidFill>
                  <a:schemeClr val="tx1"/>
                </a:solidFill>
                <a:latin typeface="Times New Roman" panose="02020603050405020304" pitchFamily="18" charset="0"/>
                <a:ea typeface="宋体" panose="02010600030101010101" pitchFamily="2" charset="-122"/>
              </a:rPr>
              <a:t>）∨</a:t>
            </a:r>
            <a:r>
              <a:rPr kumimoji="1" lang="en-US" altLang="zh-CN" sz="1800" dirty="0">
                <a:solidFill>
                  <a:schemeClr val="tx1"/>
                </a:solidFill>
                <a:latin typeface="Times New Roman" panose="02020603050405020304" pitchFamily="18" charset="0"/>
                <a:ea typeface="宋体" panose="02010600030101010101" pitchFamily="2" charset="-122"/>
              </a:rPr>
              <a:t>~P</a:t>
            </a:r>
            <a:r>
              <a:rPr kumimoji="1" lang="zh-CN" altLang="en-US" sz="1800" dirty="0">
                <a:solidFill>
                  <a:schemeClr val="tx1"/>
                </a:solidFill>
                <a:latin typeface="Times New Roman" panose="02020603050405020304" pitchFamily="18" charset="0"/>
                <a:ea typeface="宋体" panose="02010600030101010101" pitchFamily="2" charset="-122"/>
              </a:rPr>
              <a:t>（</a:t>
            </a:r>
            <a:r>
              <a:rPr kumimoji="1" lang="en-US" altLang="zh-CN" sz="1800" dirty="0">
                <a:solidFill>
                  <a:schemeClr val="tx1"/>
                </a:solidFill>
                <a:latin typeface="Times New Roman" panose="02020603050405020304" pitchFamily="18" charset="0"/>
                <a:ea typeface="宋体" panose="02010600030101010101" pitchFamily="2" charset="-122"/>
              </a:rPr>
              <a:t>y</a:t>
            </a:r>
            <a:r>
              <a:rPr kumimoji="1" lang="zh-CN" altLang="en-US" sz="1800" dirty="0">
                <a:solidFill>
                  <a:schemeClr val="tx1"/>
                </a:solidFill>
                <a:latin typeface="Times New Roman" panose="02020603050405020304" pitchFamily="18" charset="0"/>
                <a:ea typeface="宋体" panose="02010600030101010101" pitchFamily="2" charset="-122"/>
              </a:rPr>
              <a:t>）∨</a:t>
            </a:r>
            <a:r>
              <a:rPr kumimoji="1" lang="en-US" altLang="zh-CN" sz="1800" dirty="0">
                <a:solidFill>
                  <a:schemeClr val="tx1"/>
                </a:solidFill>
                <a:latin typeface="Times New Roman" panose="02020603050405020304" pitchFamily="18" charset="0"/>
                <a:ea typeface="宋体" panose="02010600030101010101" pitchFamily="2" charset="-122"/>
              </a:rPr>
              <a:t>P[f</a:t>
            </a:r>
            <a:r>
              <a:rPr kumimoji="1" lang="zh-CN" altLang="en-US" sz="1800" dirty="0">
                <a:solidFill>
                  <a:schemeClr val="tx1"/>
                </a:solidFill>
                <a:latin typeface="Times New Roman" panose="02020603050405020304" pitchFamily="18" charset="0"/>
                <a:ea typeface="宋体" panose="02010600030101010101" pitchFamily="2" charset="-122"/>
              </a:rPr>
              <a:t>（</a:t>
            </a:r>
            <a:r>
              <a:rPr kumimoji="1" lang="en-US" altLang="zh-CN" sz="1800" dirty="0">
                <a:solidFill>
                  <a:schemeClr val="tx1"/>
                </a:solidFill>
                <a:latin typeface="Times New Roman" panose="02020603050405020304" pitchFamily="18" charset="0"/>
                <a:ea typeface="宋体" panose="02010600030101010101" pitchFamily="2" charset="-122"/>
              </a:rPr>
              <a:t>x1</a:t>
            </a:r>
            <a:r>
              <a:rPr kumimoji="1" lang="zh-CN" altLang="en-US" sz="1800" dirty="0">
                <a:solidFill>
                  <a:schemeClr val="tx1"/>
                </a:solidFill>
                <a:latin typeface="Times New Roman" panose="02020603050405020304" pitchFamily="18" charset="0"/>
                <a:ea typeface="宋体" panose="02010600030101010101" pitchFamily="2" charset="-122"/>
              </a:rPr>
              <a:t>，</a:t>
            </a:r>
            <a:r>
              <a:rPr kumimoji="1" lang="en-US" altLang="zh-CN" sz="1800" dirty="0">
                <a:solidFill>
                  <a:schemeClr val="tx1"/>
                </a:solidFill>
                <a:latin typeface="Times New Roman" panose="02020603050405020304" pitchFamily="18" charset="0"/>
                <a:ea typeface="宋体" panose="02010600030101010101" pitchFamily="2" charset="-122"/>
              </a:rPr>
              <a:t>y</a:t>
            </a:r>
            <a:r>
              <a:rPr kumimoji="1" lang="zh-CN" altLang="en-US" sz="1800" dirty="0">
                <a:solidFill>
                  <a:schemeClr val="tx1"/>
                </a:solidFill>
                <a:latin typeface="Times New Roman" panose="02020603050405020304" pitchFamily="18" charset="0"/>
                <a:ea typeface="宋体" panose="02010600030101010101" pitchFamily="2" charset="-122"/>
              </a:rPr>
              <a:t>）</a:t>
            </a:r>
            <a:r>
              <a:rPr kumimoji="1" lang="en-US" altLang="zh-CN" sz="1800" dirty="0">
                <a:solidFill>
                  <a:schemeClr val="tx1"/>
                </a:solidFill>
                <a:latin typeface="Times New Roman" panose="02020603050405020304" pitchFamily="18" charset="0"/>
                <a:ea typeface="宋体" panose="02010600030101010101" pitchFamily="2" charset="-122"/>
              </a:rPr>
              <a:t>]</a:t>
            </a:r>
            <a:br>
              <a:rPr kumimoji="1" lang="en-US" altLang="zh-CN" sz="1800" dirty="0">
                <a:solidFill>
                  <a:schemeClr val="tx1"/>
                </a:solidFill>
                <a:latin typeface="Times New Roman" panose="02020603050405020304" pitchFamily="18" charset="0"/>
                <a:ea typeface="宋体" panose="02010600030101010101" pitchFamily="2" charset="-122"/>
              </a:rPr>
            </a:br>
            <a:r>
              <a:rPr kumimoji="1" lang="en-US" altLang="zh-CN" sz="1800" dirty="0">
                <a:solidFill>
                  <a:schemeClr val="tx1"/>
                </a:solidFill>
                <a:latin typeface="Times New Roman" panose="02020603050405020304" pitchFamily="18" charset="0"/>
                <a:ea typeface="宋体" panose="02010600030101010101" pitchFamily="2" charset="-122"/>
              </a:rPr>
              <a:t>     ~ P</a:t>
            </a:r>
            <a:r>
              <a:rPr kumimoji="1" lang="zh-CN" altLang="en-US" sz="1800" dirty="0">
                <a:solidFill>
                  <a:schemeClr val="tx1"/>
                </a:solidFill>
                <a:latin typeface="Times New Roman" panose="02020603050405020304" pitchFamily="18" charset="0"/>
                <a:ea typeface="宋体" panose="02010600030101010101" pitchFamily="2" charset="-122"/>
              </a:rPr>
              <a:t>（</a:t>
            </a:r>
            <a:r>
              <a:rPr kumimoji="1" lang="en-US" altLang="zh-CN" sz="1800" dirty="0">
                <a:solidFill>
                  <a:schemeClr val="tx1"/>
                </a:solidFill>
                <a:latin typeface="Times New Roman" panose="02020603050405020304" pitchFamily="18" charset="0"/>
                <a:ea typeface="宋体" panose="02010600030101010101" pitchFamily="2" charset="-122"/>
              </a:rPr>
              <a:t>x2</a:t>
            </a:r>
            <a:r>
              <a:rPr kumimoji="1" lang="zh-CN" altLang="en-US" sz="1800" dirty="0">
                <a:solidFill>
                  <a:schemeClr val="tx1"/>
                </a:solidFill>
                <a:latin typeface="Times New Roman" panose="02020603050405020304" pitchFamily="18" charset="0"/>
                <a:ea typeface="宋体" panose="02010600030101010101" pitchFamily="2" charset="-122"/>
              </a:rPr>
              <a:t>）∨</a:t>
            </a:r>
            <a:r>
              <a:rPr kumimoji="1" lang="en-US" altLang="zh-CN" sz="1800" dirty="0">
                <a:solidFill>
                  <a:schemeClr val="tx1"/>
                </a:solidFill>
                <a:latin typeface="Times New Roman" panose="02020603050405020304" pitchFamily="18" charset="0"/>
                <a:ea typeface="宋体" panose="02010600030101010101" pitchFamily="2" charset="-122"/>
              </a:rPr>
              <a:t>Q[x2</a:t>
            </a:r>
            <a:r>
              <a:rPr kumimoji="1" lang="zh-CN" altLang="en-US" sz="1800" dirty="0">
                <a:solidFill>
                  <a:schemeClr val="tx1"/>
                </a:solidFill>
                <a:latin typeface="Times New Roman" panose="02020603050405020304" pitchFamily="18" charset="0"/>
                <a:ea typeface="宋体" panose="02010600030101010101" pitchFamily="2" charset="-122"/>
              </a:rPr>
              <a:t>，</a:t>
            </a:r>
            <a:r>
              <a:rPr kumimoji="1" lang="en-US" altLang="zh-CN" sz="1800" dirty="0">
                <a:solidFill>
                  <a:schemeClr val="tx1"/>
                </a:solidFill>
                <a:latin typeface="Times New Roman" panose="02020603050405020304" pitchFamily="18" charset="0"/>
                <a:ea typeface="宋体" panose="02010600030101010101" pitchFamily="2" charset="-122"/>
              </a:rPr>
              <a:t>g</a:t>
            </a:r>
            <a:r>
              <a:rPr kumimoji="1" lang="zh-CN" altLang="en-US" sz="1800" dirty="0">
                <a:solidFill>
                  <a:schemeClr val="tx1"/>
                </a:solidFill>
                <a:latin typeface="Times New Roman" panose="02020603050405020304" pitchFamily="18" charset="0"/>
                <a:ea typeface="宋体" panose="02010600030101010101" pitchFamily="2" charset="-122"/>
              </a:rPr>
              <a:t>（</a:t>
            </a:r>
            <a:r>
              <a:rPr kumimoji="1" lang="en-US" altLang="zh-CN" sz="1800" dirty="0">
                <a:solidFill>
                  <a:schemeClr val="tx1"/>
                </a:solidFill>
                <a:latin typeface="Times New Roman" panose="02020603050405020304" pitchFamily="18" charset="0"/>
                <a:ea typeface="宋体" panose="02010600030101010101" pitchFamily="2" charset="-122"/>
              </a:rPr>
              <a:t>x2</a:t>
            </a:r>
            <a:r>
              <a:rPr kumimoji="1" lang="zh-CN" altLang="en-US" sz="1800" dirty="0">
                <a:solidFill>
                  <a:schemeClr val="tx1"/>
                </a:solidFill>
                <a:latin typeface="Times New Roman" panose="02020603050405020304" pitchFamily="18" charset="0"/>
                <a:ea typeface="宋体" panose="02010600030101010101" pitchFamily="2" charset="-122"/>
              </a:rPr>
              <a:t>）</a:t>
            </a:r>
            <a:r>
              <a:rPr kumimoji="1" lang="en-US" altLang="zh-CN" sz="1800" dirty="0">
                <a:solidFill>
                  <a:schemeClr val="tx1"/>
                </a:solidFill>
                <a:latin typeface="Times New Roman" panose="02020603050405020304" pitchFamily="18" charset="0"/>
                <a:ea typeface="宋体" panose="02010600030101010101" pitchFamily="2" charset="-122"/>
              </a:rPr>
              <a:t>]</a:t>
            </a:r>
            <a:br>
              <a:rPr kumimoji="1" lang="en-US" altLang="zh-CN" sz="1800" dirty="0">
                <a:solidFill>
                  <a:schemeClr val="tx1"/>
                </a:solidFill>
                <a:latin typeface="Times New Roman" panose="02020603050405020304" pitchFamily="18" charset="0"/>
                <a:ea typeface="宋体" panose="02010600030101010101" pitchFamily="2" charset="-122"/>
              </a:rPr>
            </a:br>
            <a:r>
              <a:rPr kumimoji="1" lang="en-US" altLang="zh-CN" sz="1800" dirty="0">
                <a:solidFill>
                  <a:schemeClr val="tx1"/>
                </a:solidFill>
                <a:latin typeface="Times New Roman" panose="02020603050405020304" pitchFamily="18" charset="0"/>
                <a:ea typeface="宋体" panose="02010600030101010101" pitchFamily="2" charset="-122"/>
              </a:rPr>
              <a:t>     ~ P</a:t>
            </a:r>
            <a:r>
              <a:rPr kumimoji="1" lang="zh-CN" altLang="en-US" sz="1800" dirty="0">
                <a:solidFill>
                  <a:schemeClr val="tx1"/>
                </a:solidFill>
                <a:latin typeface="Times New Roman" panose="02020603050405020304" pitchFamily="18" charset="0"/>
                <a:ea typeface="宋体" panose="02010600030101010101" pitchFamily="2" charset="-122"/>
              </a:rPr>
              <a:t>（</a:t>
            </a:r>
            <a:r>
              <a:rPr kumimoji="1" lang="en-US" altLang="zh-CN" sz="1800" dirty="0">
                <a:solidFill>
                  <a:schemeClr val="tx1"/>
                </a:solidFill>
                <a:latin typeface="Times New Roman" panose="02020603050405020304" pitchFamily="18" charset="0"/>
                <a:ea typeface="宋体" panose="02010600030101010101" pitchFamily="2" charset="-122"/>
              </a:rPr>
              <a:t>x3</a:t>
            </a:r>
            <a:r>
              <a:rPr kumimoji="1" lang="zh-CN" altLang="en-US" sz="1800" dirty="0">
                <a:solidFill>
                  <a:schemeClr val="tx1"/>
                </a:solidFill>
                <a:latin typeface="Times New Roman" panose="02020603050405020304" pitchFamily="18" charset="0"/>
                <a:ea typeface="宋体" panose="02010600030101010101" pitchFamily="2" charset="-122"/>
              </a:rPr>
              <a:t>）∨</a:t>
            </a:r>
            <a:r>
              <a:rPr kumimoji="1" lang="en-US" altLang="zh-CN" sz="1800" dirty="0">
                <a:solidFill>
                  <a:schemeClr val="tx1"/>
                </a:solidFill>
                <a:latin typeface="Times New Roman" panose="02020603050405020304" pitchFamily="18" charset="0"/>
                <a:ea typeface="宋体" panose="02010600030101010101" pitchFamily="2" charset="-122"/>
              </a:rPr>
              <a:t>~P[g</a:t>
            </a:r>
            <a:r>
              <a:rPr kumimoji="1" lang="zh-CN" altLang="en-US" sz="1800" dirty="0">
                <a:solidFill>
                  <a:schemeClr val="tx1"/>
                </a:solidFill>
                <a:latin typeface="Times New Roman" panose="02020603050405020304" pitchFamily="18" charset="0"/>
                <a:ea typeface="宋体" panose="02010600030101010101" pitchFamily="2" charset="-122"/>
              </a:rPr>
              <a:t>（</a:t>
            </a:r>
            <a:r>
              <a:rPr kumimoji="1" lang="en-US" altLang="zh-CN" sz="1800" dirty="0">
                <a:solidFill>
                  <a:schemeClr val="tx1"/>
                </a:solidFill>
                <a:latin typeface="Times New Roman" panose="02020603050405020304" pitchFamily="18" charset="0"/>
                <a:ea typeface="宋体" panose="02010600030101010101" pitchFamily="2" charset="-122"/>
              </a:rPr>
              <a:t>x3</a:t>
            </a:r>
            <a:r>
              <a:rPr kumimoji="1" lang="zh-CN" altLang="en-US" sz="1800" dirty="0">
                <a:solidFill>
                  <a:schemeClr val="tx1"/>
                </a:solidFill>
                <a:latin typeface="Times New Roman" panose="02020603050405020304" pitchFamily="18" charset="0"/>
                <a:ea typeface="宋体" panose="02010600030101010101" pitchFamily="2" charset="-122"/>
              </a:rPr>
              <a:t>）</a:t>
            </a:r>
            <a:r>
              <a:rPr kumimoji="1" lang="en-US" altLang="zh-CN" sz="1800" dirty="0">
                <a:solidFill>
                  <a:schemeClr val="tx1"/>
                </a:solidFill>
                <a:latin typeface="Times New Roman" panose="02020603050405020304" pitchFamily="18" charset="0"/>
                <a:ea typeface="宋体" panose="02010600030101010101" pitchFamily="2" charset="-122"/>
              </a:rPr>
              <a:t>]</a:t>
            </a:r>
          </a:p>
        </p:txBody>
      </p:sp>
      <p:sp>
        <p:nvSpPr>
          <p:cNvPr id="4" name="日期占位符 3"/>
          <p:cNvSpPr>
            <a:spLocks noGrp="1"/>
          </p:cNvSpPr>
          <p:nvPr>
            <p:ph type="dt" sz="half" idx="10"/>
          </p:nvPr>
        </p:nvSpPr>
        <p:spPr/>
        <p:txBody>
          <a:bodyPr/>
          <a:lstStyle/>
          <a:p>
            <a:pPr>
              <a:defRPr/>
            </a:pPr>
            <a:fld id="{CC0DE64D-8707-4382-A7E0-47CEB6E04EC7}" type="datetime1">
              <a:rPr lang="zh-CN" altLang="en-US"/>
              <a:pPr>
                <a:defRPr/>
              </a:pPr>
              <a:t>2019/9/18</a:t>
            </a:fld>
            <a:endParaRPr lang="en-US" altLang="zh-CN"/>
          </a:p>
        </p:txBody>
      </p:sp>
      <p:sp>
        <p:nvSpPr>
          <p:cNvPr id="32771"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9D747776-AB64-4FE7-9AE7-421C569D9514}" type="slidenum">
              <a:rPr kumimoji="0" lang="en-US" altLang="zh-CN" sz="1400">
                <a:latin typeface="Tahoma" panose="020B0604030504040204" pitchFamily="34" charset="0"/>
                <a:ea typeface="宋体" panose="02010600030101010101" pitchFamily="2" charset="-122"/>
              </a:rPr>
              <a:pPr>
                <a:spcBef>
                  <a:spcPct val="0"/>
                </a:spcBef>
                <a:buClrTx/>
                <a:buSzTx/>
                <a:buFontTx/>
                <a:buNone/>
              </a:pPr>
              <a:t>50</a:t>
            </a:fld>
            <a:endParaRPr kumimoji="0" lang="en-US" altLang="zh-CN" sz="1400">
              <a:latin typeface="Tahoma" panose="020B060403050404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53955">
                                            <p:txEl>
                                              <p:pRg st="0" end="0"/>
                                            </p:txEl>
                                          </p:spTgt>
                                        </p:tgtEl>
                                        <p:attrNameLst>
                                          <p:attrName>style.visibility</p:attrName>
                                        </p:attrNameLst>
                                      </p:cBhvr>
                                      <p:to>
                                        <p:strVal val="visible"/>
                                      </p:to>
                                    </p:set>
                                    <p:anim calcmode="lin" valueType="num">
                                      <p:cBhvr additive="base">
                                        <p:cTn id="7" dur="500" fill="hold"/>
                                        <p:tgtEl>
                                          <p:spTgt spid="25395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5395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53955">
                                            <p:txEl>
                                              <p:pRg st="1" end="1"/>
                                            </p:txEl>
                                          </p:spTgt>
                                        </p:tgtEl>
                                        <p:attrNameLst>
                                          <p:attrName>style.visibility</p:attrName>
                                        </p:attrNameLst>
                                      </p:cBhvr>
                                      <p:to>
                                        <p:strVal val="visible"/>
                                      </p:to>
                                    </p:set>
                                    <p:anim calcmode="lin" valueType="num">
                                      <p:cBhvr additive="base">
                                        <p:cTn id="13" dur="500" fill="hold"/>
                                        <p:tgtEl>
                                          <p:spTgt spid="25395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5395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53955">
                                            <p:txEl>
                                              <p:pRg st="2" end="2"/>
                                            </p:txEl>
                                          </p:spTgt>
                                        </p:tgtEl>
                                        <p:attrNameLst>
                                          <p:attrName>style.visibility</p:attrName>
                                        </p:attrNameLst>
                                      </p:cBhvr>
                                      <p:to>
                                        <p:strVal val="visible"/>
                                      </p:to>
                                    </p:set>
                                    <p:anim calcmode="lin" valueType="num">
                                      <p:cBhvr additive="base">
                                        <p:cTn id="19" dur="500" fill="hold"/>
                                        <p:tgtEl>
                                          <p:spTgt spid="25395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5395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53955">
                                            <p:txEl>
                                              <p:pRg st="3" end="3"/>
                                            </p:txEl>
                                          </p:spTgt>
                                        </p:tgtEl>
                                        <p:attrNameLst>
                                          <p:attrName>style.visibility</p:attrName>
                                        </p:attrNameLst>
                                      </p:cBhvr>
                                      <p:to>
                                        <p:strVal val="visible"/>
                                      </p:to>
                                    </p:set>
                                    <p:anim calcmode="lin" valueType="num">
                                      <p:cBhvr additive="base">
                                        <p:cTn id="25" dur="500" fill="hold"/>
                                        <p:tgtEl>
                                          <p:spTgt spid="25395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5395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53955">
                                            <p:txEl>
                                              <p:pRg st="4" end="4"/>
                                            </p:txEl>
                                          </p:spTgt>
                                        </p:tgtEl>
                                        <p:attrNameLst>
                                          <p:attrName>style.visibility</p:attrName>
                                        </p:attrNameLst>
                                      </p:cBhvr>
                                      <p:to>
                                        <p:strVal val="visible"/>
                                      </p:to>
                                    </p:set>
                                    <p:anim calcmode="lin" valueType="num">
                                      <p:cBhvr additive="base">
                                        <p:cTn id="31" dur="500" fill="hold"/>
                                        <p:tgtEl>
                                          <p:spTgt spid="253955">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53955">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3955"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6" name="Rectangle 2"/>
          <p:cNvSpPr>
            <a:spLocks noGrp="1" noChangeArrowheads="1"/>
          </p:cNvSpPr>
          <p:nvPr>
            <p:ph type="title"/>
          </p:nvPr>
        </p:nvSpPr>
        <p:spPr/>
        <p:txBody>
          <a:bodyPr/>
          <a:lstStyle/>
          <a:p>
            <a:pPr eaLnBrk="1" hangingPunct="1"/>
            <a:r>
              <a:rPr lang="zh-CN" altLang="en-US" dirty="0" smtClean="0"/>
              <a:t>归结原理</a:t>
            </a:r>
            <a:r>
              <a:rPr lang="zh-CN" altLang="en-US" dirty="0" smtClean="0">
                <a:sym typeface="Symbol" panose="05050102010706020507" pitchFamily="18" charset="2"/>
              </a:rPr>
              <a:t></a:t>
            </a:r>
            <a:r>
              <a:rPr lang="zh-CN" altLang="en-US" sz="3200" dirty="0">
                <a:solidFill>
                  <a:schemeClr val="tx1"/>
                </a:solidFill>
                <a:ea typeface="华文新魏" panose="02010800040101010101" pitchFamily="2" charset="-122"/>
              </a:rPr>
              <a:t>消解推理规则</a:t>
            </a:r>
            <a:endParaRPr lang="zh-CN" altLang="en-US" sz="2800" dirty="0">
              <a:solidFill>
                <a:schemeClr val="tx1"/>
              </a:solidFill>
              <a:ea typeface="华文新魏" panose="02010800040101010101" pitchFamily="2" charset="-122"/>
            </a:endParaRPr>
          </a:p>
        </p:txBody>
      </p:sp>
      <p:sp>
        <p:nvSpPr>
          <p:cNvPr id="33797" name="Rectangle 3"/>
          <p:cNvSpPr>
            <a:spLocks noGrp="1" noChangeArrowheads="1"/>
          </p:cNvSpPr>
          <p:nvPr>
            <p:ph idx="1"/>
          </p:nvPr>
        </p:nvSpPr>
        <p:spPr>
          <a:xfrm>
            <a:off x="1097280" y="1845734"/>
            <a:ext cx="10471328" cy="4023360"/>
          </a:xfrm>
        </p:spPr>
        <p:txBody>
          <a:bodyPr>
            <a:normAutofit/>
          </a:bodyPr>
          <a:lstStyle/>
          <a:p>
            <a:pPr eaLnBrk="1" hangingPunct="1">
              <a:lnSpc>
                <a:spcPct val="90000"/>
              </a:lnSpc>
            </a:pPr>
            <a:r>
              <a:rPr lang="zh-CN" altLang="en-US" sz="2400" dirty="0" smtClean="0"/>
              <a:t>基子句消解式</a:t>
            </a:r>
          </a:p>
          <a:p>
            <a:pPr lvl="1" eaLnBrk="1" hangingPunct="1">
              <a:lnSpc>
                <a:spcPct val="90000"/>
              </a:lnSpc>
            </a:pPr>
            <a:r>
              <a:rPr lang="zh-CN" altLang="en-US" sz="2400" dirty="0" smtClean="0"/>
              <a:t>互补文字：若</a:t>
            </a:r>
            <a:r>
              <a:rPr lang="en-US" altLang="zh-CN" sz="2400" dirty="0" smtClean="0"/>
              <a:t>P</a:t>
            </a:r>
            <a:r>
              <a:rPr lang="zh-CN" altLang="en-US" sz="2400" dirty="0" smtClean="0"/>
              <a:t>是原子谓词公式，则称</a:t>
            </a:r>
            <a:r>
              <a:rPr lang="en-US" altLang="zh-CN" sz="2400" dirty="0" smtClean="0"/>
              <a:t>P</a:t>
            </a:r>
            <a:r>
              <a:rPr lang="zh-CN" altLang="en-US" sz="2400" dirty="0" smtClean="0"/>
              <a:t>与</a:t>
            </a:r>
            <a:r>
              <a:rPr lang="en-US" altLang="zh-CN" sz="2400" dirty="0" smtClean="0"/>
              <a:t>~P</a:t>
            </a:r>
            <a:r>
              <a:rPr lang="zh-CN" altLang="en-US" sz="2400" dirty="0" smtClean="0"/>
              <a:t>为互补文字。</a:t>
            </a:r>
          </a:p>
          <a:p>
            <a:pPr lvl="1" eaLnBrk="1" hangingPunct="1">
              <a:lnSpc>
                <a:spcPct val="90000"/>
              </a:lnSpc>
            </a:pPr>
            <a:r>
              <a:rPr lang="zh-CN" altLang="en-US" sz="2400" dirty="0" smtClean="0"/>
              <a:t>消解式：消去两个子句的互补对，所得的新子句叫做消解式。没有互补对的两子句没有消解式。</a:t>
            </a:r>
          </a:p>
          <a:p>
            <a:pPr lvl="1" eaLnBrk="1" hangingPunct="1">
              <a:lnSpc>
                <a:spcPct val="90000"/>
              </a:lnSpc>
              <a:buFont typeface="Wingdings" panose="05000000000000000000" pitchFamily="2" charset="2"/>
              <a:buNone/>
            </a:pPr>
            <a:r>
              <a:rPr lang="en-US" altLang="zh-CN" sz="2400" dirty="0" smtClean="0"/>
              <a:t>(1)    </a:t>
            </a:r>
            <a:r>
              <a:rPr lang="zh-CN" altLang="en-US" sz="2400" dirty="0" smtClean="0"/>
              <a:t>假言推理</a:t>
            </a:r>
            <a:br>
              <a:rPr lang="zh-CN" altLang="en-US" sz="2400" dirty="0" smtClean="0"/>
            </a:br>
            <a:r>
              <a:rPr lang="zh-CN" altLang="en-US" sz="2400" dirty="0" smtClean="0"/>
              <a:t>   父辈子句</a:t>
            </a:r>
            <a:r>
              <a:rPr lang="en-US" altLang="zh-CN" sz="2400" dirty="0" smtClean="0"/>
              <a:t>C1=P,C2=~P∨Q</a:t>
            </a:r>
            <a:r>
              <a:rPr lang="zh-CN" altLang="en-US" sz="2400" dirty="0" smtClean="0"/>
              <a:t>（即</a:t>
            </a:r>
            <a:r>
              <a:rPr lang="en-US" altLang="zh-CN" sz="2400" dirty="0" smtClean="0"/>
              <a:t>P=&gt;Q</a:t>
            </a:r>
            <a:r>
              <a:rPr lang="zh-CN" altLang="en-US" sz="2400" dirty="0" smtClean="0"/>
              <a:t>）</a:t>
            </a:r>
          </a:p>
          <a:p>
            <a:pPr lvl="1" eaLnBrk="1" hangingPunct="1">
              <a:lnSpc>
                <a:spcPct val="90000"/>
              </a:lnSpc>
              <a:buFont typeface="Wingdings" panose="05000000000000000000" pitchFamily="2" charset="2"/>
              <a:buNone/>
            </a:pPr>
            <a:r>
              <a:rPr lang="zh-CN" altLang="en-US" sz="2400" dirty="0" smtClean="0"/>
              <a:t>      文字</a:t>
            </a:r>
            <a:r>
              <a:rPr lang="en-US" altLang="zh-CN" sz="2400" dirty="0" smtClean="0"/>
              <a:t>L1=P,L2=~P </a:t>
            </a:r>
            <a:br>
              <a:rPr lang="en-US" altLang="zh-CN" sz="2400" dirty="0" smtClean="0"/>
            </a:br>
            <a:r>
              <a:rPr lang="en-US" altLang="zh-CN" sz="2400" dirty="0" smtClean="0"/>
              <a:t>  </a:t>
            </a:r>
            <a:r>
              <a:rPr lang="zh-CN" altLang="en-US" sz="2400" dirty="0" smtClean="0"/>
              <a:t>消解式 </a:t>
            </a:r>
            <a:r>
              <a:rPr lang="en-US" altLang="zh-CN" sz="2400" dirty="0" smtClean="0"/>
              <a:t>Q</a:t>
            </a:r>
          </a:p>
          <a:p>
            <a:pPr lvl="1" eaLnBrk="1" hangingPunct="1">
              <a:lnSpc>
                <a:spcPct val="90000"/>
              </a:lnSpc>
              <a:buFont typeface="Wingdings" panose="05000000000000000000" pitchFamily="2" charset="2"/>
              <a:buNone/>
            </a:pPr>
            <a:r>
              <a:rPr lang="en-US" altLang="zh-CN" sz="2400" dirty="0" smtClean="0"/>
              <a:t>            ……</a:t>
            </a:r>
          </a:p>
        </p:txBody>
      </p:sp>
      <p:sp>
        <p:nvSpPr>
          <p:cNvPr id="4" name="日期占位符 3"/>
          <p:cNvSpPr>
            <a:spLocks noGrp="1"/>
          </p:cNvSpPr>
          <p:nvPr>
            <p:ph type="dt" sz="half" idx="10"/>
          </p:nvPr>
        </p:nvSpPr>
        <p:spPr/>
        <p:txBody>
          <a:bodyPr/>
          <a:lstStyle/>
          <a:p>
            <a:pPr>
              <a:defRPr/>
            </a:pPr>
            <a:fld id="{CD275912-3B65-489F-A91E-58CE792AC7C8}" type="datetime1">
              <a:rPr lang="zh-CN" altLang="en-US"/>
              <a:pPr>
                <a:defRPr/>
              </a:pPr>
              <a:t>2019/9/18</a:t>
            </a:fld>
            <a:endParaRPr lang="en-US" altLang="zh-CN"/>
          </a:p>
        </p:txBody>
      </p:sp>
      <p:sp>
        <p:nvSpPr>
          <p:cNvPr id="33795"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ADD9DBDD-48A1-4A05-86B2-52F4EE80361C}" type="slidenum">
              <a:rPr kumimoji="0" lang="en-US" altLang="zh-CN" sz="1400">
                <a:latin typeface="Tahoma" panose="020B0604030504040204" pitchFamily="34" charset="0"/>
                <a:ea typeface="宋体" panose="02010600030101010101" pitchFamily="2" charset="-122"/>
              </a:rPr>
              <a:pPr>
                <a:spcBef>
                  <a:spcPct val="0"/>
                </a:spcBef>
                <a:buClrTx/>
                <a:buSzTx/>
                <a:buFontTx/>
                <a:buNone/>
              </a:pPr>
              <a:t>51</a:t>
            </a:fld>
            <a:endParaRPr kumimoji="0" lang="en-US" altLang="zh-CN" sz="1400">
              <a:latin typeface="Tahoma" panose="020B060403050404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0" name="Rectangle 2"/>
          <p:cNvSpPr>
            <a:spLocks noGrp="1" noChangeArrowheads="1"/>
          </p:cNvSpPr>
          <p:nvPr>
            <p:ph type="title"/>
          </p:nvPr>
        </p:nvSpPr>
        <p:spPr/>
        <p:txBody>
          <a:bodyPr/>
          <a:lstStyle/>
          <a:p>
            <a:pPr eaLnBrk="1" hangingPunct="1"/>
            <a:r>
              <a:rPr lang="zh-CN" altLang="en-US" dirty="0" smtClean="0"/>
              <a:t>归结原理</a:t>
            </a:r>
            <a:r>
              <a:rPr lang="zh-CN" altLang="en-US" dirty="0" smtClean="0">
                <a:sym typeface="Symbol" panose="05050102010706020507" pitchFamily="18" charset="2"/>
              </a:rPr>
              <a:t></a:t>
            </a:r>
            <a:r>
              <a:rPr lang="zh-CN" altLang="en-US" sz="3200" dirty="0">
                <a:solidFill>
                  <a:schemeClr val="tx1"/>
                </a:solidFill>
                <a:ea typeface="华文新魏" panose="02010800040101010101" pitchFamily="2" charset="-122"/>
              </a:rPr>
              <a:t>消解推理规则</a:t>
            </a:r>
          </a:p>
        </p:txBody>
      </p:sp>
      <p:sp>
        <p:nvSpPr>
          <p:cNvPr id="34821" name="Rectangle 3"/>
          <p:cNvSpPr>
            <a:spLocks noGrp="1" noChangeArrowheads="1"/>
          </p:cNvSpPr>
          <p:nvPr>
            <p:ph idx="1"/>
          </p:nvPr>
        </p:nvSpPr>
        <p:spPr>
          <a:xfrm>
            <a:off x="1271464" y="2060575"/>
            <a:ext cx="9649072" cy="4114800"/>
          </a:xfrm>
        </p:spPr>
        <p:txBody>
          <a:bodyPr>
            <a:normAutofit/>
          </a:bodyPr>
          <a:lstStyle/>
          <a:p>
            <a:pPr lvl="1" eaLnBrk="1" hangingPunct="1">
              <a:buFont typeface="Wingdings" panose="05000000000000000000" pitchFamily="2" charset="2"/>
              <a:buNone/>
            </a:pPr>
            <a:r>
              <a:rPr lang="en-US" altLang="zh-CN" sz="2400" b="1" dirty="0" smtClean="0"/>
              <a:t> </a:t>
            </a:r>
            <a:r>
              <a:rPr lang="en-US" altLang="zh-CN" sz="2400" dirty="0" smtClean="0"/>
              <a:t>……</a:t>
            </a:r>
          </a:p>
          <a:p>
            <a:pPr eaLnBrk="1" hangingPunct="1">
              <a:buFont typeface="Wingdings" panose="05000000000000000000" pitchFamily="2" charset="2"/>
              <a:buNone/>
            </a:pPr>
            <a:r>
              <a:rPr lang="en-US" altLang="zh-CN" sz="2400" dirty="0" smtClean="0"/>
              <a:t>    (2)</a:t>
            </a:r>
            <a:r>
              <a:rPr lang="zh-CN" altLang="en-US" sz="2400" dirty="0" smtClean="0"/>
              <a:t>合并 </a:t>
            </a:r>
            <a:br>
              <a:rPr lang="zh-CN" altLang="en-US" sz="2400" dirty="0" smtClean="0"/>
            </a:br>
            <a:r>
              <a:rPr lang="zh-CN" altLang="en-US" sz="2400" dirty="0" smtClean="0"/>
              <a:t>    父辈子句</a:t>
            </a:r>
            <a:r>
              <a:rPr lang="en-US" altLang="zh-CN" sz="2400" dirty="0" smtClean="0"/>
              <a:t>C1=P∨Q,C2=~P∨Q</a:t>
            </a:r>
          </a:p>
          <a:p>
            <a:pPr eaLnBrk="1" hangingPunct="1">
              <a:buFont typeface="Wingdings" panose="05000000000000000000" pitchFamily="2" charset="2"/>
              <a:buNone/>
            </a:pPr>
            <a:r>
              <a:rPr lang="en-US" altLang="zh-CN" sz="2400" dirty="0" smtClean="0"/>
              <a:t>       </a:t>
            </a:r>
            <a:r>
              <a:rPr lang="zh-CN" altLang="en-US" sz="2400" dirty="0" smtClean="0"/>
              <a:t>文字</a:t>
            </a:r>
            <a:r>
              <a:rPr lang="en-US" altLang="zh-CN" sz="2400" dirty="0" smtClean="0"/>
              <a:t>L1=P,L2=~P</a:t>
            </a:r>
            <a:br>
              <a:rPr lang="en-US" altLang="zh-CN" sz="2400" dirty="0" smtClean="0"/>
            </a:br>
            <a:r>
              <a:rPr lang="en-US" altLang="zh-CN" sz="2400" dirty="0" smtClean="0"/>
              <a:t>   </a:t>
            </a:r>
            <a:r>
              <a:rPr lang="zh-CN" altLang="en-US" sz="2400" dirty="0" smtClean="0"/>
              <a:t>消解式 </a:t>
            </a:r>
            <a:r>
              <a:rPr lang="en-US" altLang="zh-CN" sz="2400" dirty="0" smtClean="0"/>
              <a:t>Q</a:t>
            </a:r>
            <a:br>
              <a:rPr lang="en-US" altLang="zh-CN" sz="2400" dirty="0" smtClean="0"/>
            </a:br>
            <a:r>
              <a:rPr lang="en-US" altLang="zh-CN" sz="2400" dirty="0" smtClean="0"/>
              <a:t>(3)</a:t>
            </a:r>
            <a:r>
              <a:rPr lang="zh-CN" altLang="en-US" sz="2400" dirty="0" smtClean="0"/>
              <a:t>重言式</a:t>
            </a:r>
            <a:br>
              <a:rPr lang="zh-CN" altLang="en-US" sz="2400" dirty="0" smtClean="0"/>
            </a:br>
            <a:r>
              <a:rPr lang="zh-CN" altLang="en-US" sz="2400" dirty="0" smtClean="0"/>
              <a:t>    父辈子句</a:t>
            </a:r>
            <a:r>
              <a:rPr lang="en-US" altLang="zh-CN" sz="2400" dirty="0" smtClean="0"/>
              <a:t>C1=P∨Q,C2=~P∨~Q</a:t>
            </a:r>
            <a:br>
              <a:rPr lang="en-US" altLang="zh-CN" sz="2400" dirty="0" smtClean="0"/>
            </a:br>
            <a:r>
              <a:rPr lang="en-US" altLang="zh-CN" sz="2400" dirty="0" smtClean="0"/>
              <a:t>   </a:t>
            </a:r>
            <a:r>
              <a:rPr lang="zh-CN" altLang="en-US" sz="2400" dirty="0" smtClean="0"/>
              <a:t>文字</a:t>
            </a:r>
            <a:r>
              <a:rPr lang="en-US" altLang="zh-CN" sz="2400" dirty="0" smtClean="0"/>
              <a:t>L1=P,L2=~P         </a:t>
            </a:r>
            <a:r>
              <a:rPr lang="zh-CN" altLang="en-US" sz="2400" dirty="0" smtClean="0"/>
              <a:t>文字</a:t>
            </a:r>
            <a:r>
              <a:rPr lang="en-US" altLang="zh-CN" sz="2400" dirty="0" smtClean="0"/>
              <a:t>L1=Q,L2=~Q </a:t>
            </a:r>
            <a:br>
              <a:rPr lang="en-US" altLang="zh-CN" sz="2400" dirty="0" smtClean="0"/>
            </a:br>
            <a:r>
              <a:rPr lang="en-US" altLang="zh-CN" sz="2400" dirty="0" smtClean="0"/>
              <a:t>   </a:t>
            </a:r>
            <a:r>
              <a:rPr lang="zh-CN" altLang="en-US" sz="2400" dirty="0" smtClean="0"/>
              <a:t>消解式</a:t>
            </a:r>
            <a:r>
              <a:rPr lang="en-US" altLang="zh-CN" sz="2400" dirty="0" smtClean="0"/>
              <a:t>Q∨~Q    </a:t>
            </a:r>
            <a:r>
              <a:rPr lang="zh-CN" altLang="en-US" sz="2400" dirty="0" smtClean="0"/>
              <a:t>或消解式</a:t>
            </a:r>
            <a:r>
              <a:rPr lang="en-US" altLang="zh-CN" sz="2400" dirty="0" smtClean="0"/>
              <a:t>P∨~P</a:t>
            </a:r>
          </a:p>
        </p:txBody>
      </p:sp>
      <p:sp>
        <p:nvSpPr>
          <p:cNvPr id="4" name="日期占位符 3"/>
          <p:cNvSpPr>
            <a:spLocks noGrp="1"/>
          </p:cNvSpPr>
          <p:nvPr>
            <p:ph type="dt" sz="half" idx="10"/>
          </p:nvPr>
        </p:nvSpPr>
        <p:spPr/>
        <p:txBody>
          <a:bodyPr/>
          <a:lstStyle/>
          <a:p>
            <a:pPr>
              <a:defRPr/>
            </a:pPr>
            <a:fld id="{EA4C2D6C-6432-4DDB-A680-A7EC7DA84E74}" type="datetime1">
              <a:rPr lang="zh-CN" altLang="en-US"/>
              <a:pPr>
                <a:defRPr/>
              </a:pPr>
              <a:t>2019/9/18</a:t>
            </a:fld>
            <a:endParaRPr lang="en-US" altLang="zh-CN"/>
          </a:p>
        </p:txBody>
      </p:sp>
      <p:sp>
        <p:nvSpPr>
          <p:cNvPr id="34819"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A72FDC06-9A17-421C-87CC-3DA47E778112}" type="slidenum">
              <a:rPr kumimoji="0" lang="en-US" altLang="zh-CN" sz="1400">
                <a:latin typeface="Tahoma" panose="020B0604030504040204" pitchFamily="34" charset="0"/>
                <a:ea typeface="宋体" panose="02010600030101010101" pitchFamily="2" charset="-122"/>
              </a:rPr>
              <a:pPr>
                <a:spcBef>
                  <a:spcPct val="0"/>
                </a:spcBef>
                <a:buClrTx/>
                <a:buSzTx/>
                <a:buFontTx/>
                <a:buNone/>
              </a:pPr>
              <a:t>52</a:t>
            </a:fld>
            <a:endParaRPr kumimoji="0" lang="en-US" altLang="zh-CN" sz="1400">
              <a:latin typeface="Tahoma" panose="020B060403050404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4" name="Rectangle 2"/>
          <p:cNvSpPr>
            <a:spLocks noGrp="1" noChangeArrowheads="1"/>
          </p:cNvSpPr>
          <p:nvPr>
            <p:ph type="title"/>
          </p:nvPr>
        </p:nvSpPr>
        <p:spPr/>
        <p:txBody>
          <a:bodyPr/>
          <a:lstStyle/>
          <a:p>
            <a:pPr eaLnBrk="1" hangingPunct="1"/>
            <a:r>
              <a:rPr lang="zh-CN" altLang="en-US" dirty="0" smtClean="0"/>
              <a:t>归结原理</a:t>
            </a:r>
            <a:r>
              <a:rPr lang="zh-CN" altLang="en-US" dirty="0" smtClean="0">
                <a:sym typeface="Symbol" panose="05050102010706020507" pitchFamily="18" charset="2"/>
              </a:rPr>
              <a:t></a:t>
            </a:r>
            <a:r>
              <a:rPr lang="zh-CN" altLang="en-US" sz="3200" dirty="0">
                <a:solidFill>
                  <a:schemeClr val="tx1"/>
                </a:solidFill>
                <a:ea typeface="华文新魏" panose="02010800040101010101" pitchFamily="2" charset="-122"/>
              </a:rPr>
              <a:t>消解推理规则</a:t>
            </a:r>
          </a:p>
        </p:txBody>
      </p:sp>
      <p:sp>
        <p:nvSpPr>
          <p:cNvPr id="35845" name="Rectangle 3"/>
          <p:cNvSpPr>
            <a:spLocks noGrp="1" noChangeArrowheads="1"/>
          </p:cNvSpPr>
          <p:nvPr>
            <p:ph idx="1"/>
          </p:nvPr>
        </p:nvSpPr>
        <p:spPr>
          <a:xfrm>
            <a:off x="1199456" y="2017713"/>
            <a:ext cx="9279632" cy="4114800"/>
          </a:xfrm>
        </p:spPr>
        <p:txBody>
          <a:bodyPr>
            <a:normAutofit/>
          </a:bodyPr>
          <a:lstStyle/>
          <a:p>
            <a:pPr lvl="1" eaLnBrk="1" hangingPunct="1">
              <a:lnSpc>
                <a:spcPct val="90000"/>
              </a:lnSpc>
              <a:buFont typeface="Wingdings" panose="05000000000000000000" pitchFamily="2" charset="2"/>
              <a:buNone/>
            </a:pPr>
            <a:r>
              <a:rPr lang="en-US" altLang="zh-CN" sz="2400" b="1" dirty="0" smtClean="0"/>
              <a:t> </a:t>
            </a:r>
            <a:r>
              <a:rPr lang="en-US" altLang="zh-CN" sz="2400" dirty="0"/>
              <a:t>……</a:t>
            </a:r>
          </a:p>
          <a:p>
            <a:pPr eaLnBrk="1" hangingPunct="1">
              <a:lnSpc>
                <a:spcPct val="90000"/>
              </a:lnSpc>
              <a:buFont typeface="Wingdings" panose="05000000000000000000" pitchFamily="2" charset="2"/>
              <a:buNone/>
            </a:pPr>
            <a:r>
              <a:rPr lang="en-US" altLang="zh-CN" sz="2400" dirty="0" smtClean="0"/>
              <a:t>  (4) </a:t>
            </a:r>
            <a:r>
              <a:rPr lang="zh-CN" altLang="en-US" sz="2400" dirty="0" smtClean="0"/>
              <a:t>空子句（矛盾）</a:t>
            </a:r>
            <a:br>
              <a:rPr lang="zh-CN" altLang="en-US" sz="2400" dirty="0" smtClean="0"/>
            </a:br>
            <a:r>
              <a:rPr lang="zh-CN" altLang="en-US" sz="2400" dirty="0" smtClean="0"/>
              <a:t>        父辈子句</a:t>
            </a:r>
            <a:r>
              <a:rPr lang="en-US" altLang="zh-CN" sz="2400" dirty="0" smtClean="0"/>
              <a:t>C1=P ,C2=~P</a:t>
            </a:r>
          </a:p>
          <a:p>
            <a:pPr eaLnBrk="1" hangingPunct="1">
              <a:lnSpc>
                <a:spcPct val="90000"/>
              </a:lnSpc>
              <a:buFont typeface="Wingdings" panose="05000000000000000000" pitchFamily="2" charset="2"/>
              <a:buNone/>
            </a:pPr>
            <a:r>
              <a:rPr lang="en-US" altLang="zh-CN" sz="2400" dirty="0" smtClean="0"/>
              <a:t>           </a:t>
            </a:r>
            <a:r>
              <a:rPr lang="zh-CN" altLang="en-US" sz="2400" dirty="0" smtClean="0"/>
              <a:t>文字</a:t>
            </a:r>
            <a:r>
              <a:rPr lang="en-US" altLang="zh-CN" sz="2400" dirty="0" smtClean="0"/>
              <a:t>L1=P,L2=~P</a:t>
            </a:r>
            <a:br>
              <a:rPr lang="en-US" altLang="zh-CN" sz="2400" dirty="0" smtClean="0"/>
            </a:br>
            <a:r>
              <a:rPr lang="en-US" altLang="zh-CN" sz="2400" dirty="0" smtClean="0"/>
              <a:t>       </a:t>
            </a:r>
            <a:r>
              <a:rPr lang="zh-CN" altLang="en-US" sz="2400" dirty="0" smtClean="0"/>
              <a:t>消解式 </a:t>
            </a:r>
            <a:r>
              <a:rPr lang="en-US" altLang="zh-CN" sz="2400" dirty="0" smtClean="0"/>
              <a:t>NIL</a:t>
            </a:r>
            <a:br>
              <a:rPr lang="en-US" altLang="zh-CN" sz="2400" dirty="0" smtClean="0"/>
            </a:br>
            <a:r>
              <a:rPr lang="en-US" altLang="zh-CN" sz="2400" dirty="0" smtClean="0"/>
              <a:t>(5)</a:t>
            </a:r>
            <a:r>
              <a:rPr lang="zh-CN" altLang="en-US" sz="2400" dirty="0" smtClean="0"/>
              <a:t>链式（三段式）</a:t>
            </a:r>
            <a:br>
              <a:rPr lang="zh-CN" altLang="en-US" sz="2400" dirty="0" smtClean="0"/>
            </a:br>
            <a:r>
              <a:rPr lang="zh-CN" altLang="en-US" sz="2400" dirty="0" smtClean="0"/>
              <a:t>      父辈子句</a:t>
            </a:r>
            <a:r>
              <a:rPr lang="en-US" altLang="zh-CN" sz="2400" dirty="0" smtClean="0"/>
              <a:t>C1=~P∨Q</a:t>
            </a:r>
            <a:r>
              <a:rPr lang="zh-CN" altLang="en-US" sz="2400" dirty="0" smtClean="0"/>
              <a:t>（即</a:t>
            </a:r>
            <a:r>
              <a:rPr lang="en-US" altLang="zh-CN" sz="2400" dirty="0" smtClean="0"/>
              <a:t>P=&gt;Q</a:t>
            </a:r>
            <a:r>
              <a:rPr lang="zh-CN" altLang="en-US" sz="2400" dirty="0" smtClean="0"/>
              <a:t>）</a:t>
            </a:r>
            <a:r>
              <a:rPr lang="en-US" altLang="zh-CN" sz="2400" dirty="0" smtClean="0"/>
              <a:t>,C2=~Q∨R </a:t>
            </a:r>
            <a:r>
              <a:rPr lang="zh-CN" altLang="en-US" sz="2400" dirty="0" smtClean="0"/>
              <a:t>（即</a:t>
            </a:r>
            <a:r>
              <a:rPr lang="en-US" altLang="zh-CN" sz="2400" dirty="0" smtClean="0"/>
              <a:t>Q=&gt;R</a:t>
            </a:r>
            <a:r>
              <a:rPr lang="zh-CN" altLang="en-US" sz="2400" dirty="0" smtClean="0"/>
              <a:t>） </a:t>
            </a:r>
            <a:br>
              <a:rPr lang="zh-CN" altLang="en-US" sz="2400" dirty="0" smtClean="0"/>
            </a:br>
            <a:r>
              <a:rPr lang="zh-CN" altLang="en-US" sz="2400" dirty="0" smtClean="0"/>
              <a:t>    文字</a:t>
            </a:r>
            <a:r>
              <a:rPr lang="en-US" altLang="zh-CN" sz="2400" dirty="0" smtClean="0"/>
              <a:t>L1=Q,L2=~Q</a:t>
            </a:r>
            <a:br>
              <a:rPr lang="en-US" altLang="zh-CN" sz="2400" dirty="0" smtClean="0"/>
            </a:br>
            <a:r>
              <a:rPr lang="en-US" altLang="zh-CN" sz="2400" dirty="0" smtClean="0"/>
              <a:t>     </a:t>
            </a:r>
            <a:r>
              <a:rPr lang="zh-CN" altLang="en-US" sz="2400" dirty="0" smtClean="0"/>
              <a:t>消解式</a:t>
            </a:r>
            <a:r>
              <a:rPr lang="en-US" altLang="zh-CN" sz="2400" dirty="0" smtClean="0"/>
              <a:t>~P∨R</a:t>
            </a:r>
            <a:r>
              <a:rPr lang="zh-CN" altLang="en-US" sz="2400" dirty="0" smtClean="0"/>
              <a:t>（即</a:t>
            </a:r>
            <a:r>
              <a:rPr lang="en-US" altLang="zh-CN" sz="2400" dirty="0" smtClean="0"/>
              <a:t>P=&gt;R</a:t>
            </a:r>
            <a:r>
              <a:rPr lang="zh-CN" altLang="en-US" sz="2400" dirty="0" smtClean="0"/>
              <a:t>）</a:t>
            </a:r>
          </a:p>
        </p:txBody>
      </p:sp>
      <p:sp>
        <p:nvSpPr>
          <p:cNvPr id="4" name="日期占位符 3"/>
          <p:cNvSpPr>
            <a:spLocks noGrp="1"/>
          </p:cNvSpPr>
          <p:nvPr>
            <p:ph type="dt" sz="half" idx="10"/>
          </p:nvPr>
        </p:nvSpPr>
        <p:spPr/>
        <p:txBody>
          <a:bodyPr/>
          <a:lstStyle/>
          <a:p>
            <a:pPr>
              <a:defRPr/>
            </a:pPr>
            <a:fld id="{B425E800-E138-457D-ADB9-2ECB66C7267D}" type="datetime1">
              <a:rPr lang="zh-CN" altLang="en-US"/>
              <a:pPr>
                <a:defRPr/>
              </a:pPr>
              <a:t>2019/9/18</a:t>
            </a:fld>
            <a:endParaRPr lang="en-US" altLang="zh-CN"/>
          </a:p>
        </p:txBody>
      </p:sp>
      <p:sp>
        <p:nvSpPr>
          <p:cNvPr id="35843"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35AFF33E-E2E2-4876-8185-87C200352BAE}" type="slidenum">
              <a:rPr kumimoji="0" lang="en-US" altLang="zh-CN" sz="1400">
                <a:latin typeface="Tahoma" panose="020B0604030504040204" pitchFamily="34" charset="0"/>
                <a:ea typeface="宋体" panose="02010600030101010101" pitchFamily="2" charset="-122"/>
              </a:rPr>
              <a:pPr>
                <a:spcBef>
                  <a:spcPct val="0"/>
                </a:spcBef>
                <a:buClrTx/>
                <a:buSzTx/>
                <a:buFontTx/>
                <a:buNone/>
              </a:pPr>
              <a:t>53</a:t>
            </a:fld>
            <a:endParaRPr kumimoji="0" lang="en-US" altLang="zh-CN" sz="1400">
              <a:latin typeface="Tahoma" panose="020B060403050404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8" name="Rectangle 2"/>
          <p:cNvSpPr>
            <a:spLocks noGrp="1" noChangeArrowheads="1"/>
          </p:cNvSpPr>
          <p:nvPr>
            <p:ph type="title"/>
          </p:nvPr>
        </p:nvSpPr>
        <p:spPr/>
        <p:txBody>
          <a:bodyPr/>
          <a:lstStyle/>
          <a:p>
            <a:pPr eaLnBrk="1" hangingPunct="1"/>
            <a:r>
              <a:rPr lang="zh-CN" altLang="en-US" dirty="0" smtClean="0"/>
              <a:t>归结原理</a:t>
            </a:r>
            <a:r>
              <a:rPr lang="zh-CN" altLang="en-US" dirty="0" smtClean="0">
                <a:sym typeface="Symbol" panose="05050102010706020507" pitchFamily="18" charset="2"/>
              </a:rPr>
              <a:t></a:t>
            </a:r>
            <a:r>
              <a:rPr lang="zh-CN" altLang="en-US" sz="3200" dirty="0">
                <a:solidFill>
                  <a:schemeClr val="tx1"/>
                </a:solidFill>
                <a:ea typeface="华文新魏" panose="02010800040101010101" pitchFamily="2" charset="-122"/>
              </a:rPr>
              <a:t>含有变量的消解式</a:t>
            </a:r>
            <a:r>
              <a:rPr lang="zh-CN" altLang="en-US" dirty="0" smtClean="0">
                <a:solidFill>
                  <a:schemeClr val="tx1"/>
                </a:solidFill>
              </a:rPr>
              <a:t> </a:t>
            </a:r>
          </a:p>
        </p:txBody>
      </p:sp>
      <p:sp>
        <p:nvSpPr>
          <p:cNvPr id="36869" name="Rectangle 3"/>
          <p:cNvSpPr>
            <a:spLocks noGrp="1" noChangeArrowheads="1"/>
          </p:cNvSpPr>
          <p:nvPr>
            <p:ph idx="1"/>
          </p:nvPr>
        </p:nvSpPr>
        <p:spPr>
          <a:xfrm>
            <a:off x="983432" y="1981200"/>
            <a:ext cx="10729192" cy="4419600"/>
          </a:xfrm>
        </p:spPr>
        <p:txBody>
          <a:bodyPr/>
          <a:lstStyle/>
          <a:p>
            <a:pPr eaLnBrk="1" hangingPunct="1"/>
            <a:r>
              <a:rPr lang="zh-CN" altLang="en-US" sz="2400" b="1" dirty="0">
                <a:solidFill>
                  <a:schemeClr val="tx1"/>
                </a:solidFill>
              </a:rPr>
              <a:t>含有变量的消解式 </a:t>
            </a:r>
          </a:p>
          <a:p>
            <a:pPr eaLnBrk="1" hangingPunct="1">
              <a:lnSpc>
                <a:spcPct val="100000"/>
              </a:lnSpc>
              <a:buFont typeface="Wingdings" panose="05000000000000000000" pitchFamily="2" charset="2"/>
              <a:buNone/>
            </a:pPr>
            <a:r>
              <a:rPr lang="zh-CN" altLang="en-US" sz="2400" dirty="0"/>
              <a:t>    让我们把上述简单的对基子句的归结推理规则推广到含有变量的子句。为了对含有变量的子句使用归结规则，我们必须找到一个置换，作用于父辈子句使其含有互补文字。令父辈子句由</a:t>
            </a:r>
            <a:r>
              <a:rPr lang="en-US" altLang="zh-CN" sz="2400" dirty="0"/>
              <a:t>{Li}</a:t>
            </a:r>
            <a:r>
              <a:rPr lang="zh-CN" altLang="en-US" sz="2400" dirty="0"/>
              <a:t>和</a:t>
            </a:r>
            <a:r>
              <a:rPr lang="en-US" altLang="zh-CN" sz="2400" dirty="0"/>
              <a:t>{</a:t>
            </a:r>
            <a:r>
              <a:rPr lang="en-US" altLang="zh-CN" sz="2400" dirty="0" err="1"/>
              <a:t>Mi</a:t>
            </a:r>
            <a:r>
              <a:rPr lang="en-US" altLang="zh-CN" sz="2400" dirty="0"/>
              <a:t>}</a:t>
            </a:r>
            <a:r>
              <a:rPr lang="zh-CN" altLang="en-US" sz="2400" dirty="0"/>
              <a:t>给出，而且假设这两个子句的变量已经分离标准化（无公共变量）。设</a:t>
            </a:r>
            <a:r>
              <a:rPr lang="en-US" altLang="zh-CN" sz="2400" dirty="0"/>
              <a:t>{li}</a:t>
            </a:r>
            <a:r>
              <a:rPr lang="zh-CN" altLang="en-US" sz="2400" dirty="0"/>
              <a:t>是</a:t>
            </a:r>
            <a:r>
              <a:rPr lang="en-US" altLang="zh-CN" sz="2400" dirty="0"/>
              <a:t>{Li}</a:t>
            </a:r>
            <a:r>
              <a:rPr lang="zh-CN" altLang="en-US" sz="2400" dirty="0"/>
              <a:t>的一个子集，</a:t>
            </a:r>
            <a:r>
              <a:rPr lang="en-US" altLang="zh-CN" sz="2400" dirty="0"/>
              <a:t>{mi}</a:t>
            </a:r>
            <a:r>
              <a:rPr lang="zh-CN" altLang="en-US" sz="2400" dirty="0"/>
              <a:t>是</a:t>
            </a:r>
            <a:r>
              <a:rPr lang="en-US" altLang="zh-CN" sz="2400" dirty="0"/>
              <a:t>{</a:t>
            </a:r>
            <a:r>
              <a:rPr lang="en-US" altLang="zh-CN" sz="2400" dirty="0" err="1"/>
              <a:t>Mi</a:t>
            </a:r>
            <a:r>
              <a:rPr lang="en-US" altLang="zh-CN" sz="2400" dirty="0"/>
              <a:t>}</a:t>
            </a:r>
            <a:r>
              <a:rPr lang="zh-CN" altLang="en-US" sz="2400" dirty="0"/>
              <a:t>的一个子集，使得</a:t>
            </a:r>
            <a:r>
              <a:rPr lang="en-US" altLang="zh-CN" sz="2400" dirty="0"/>
              <a:t>{li}</a:t>
            </a:r>
            <a:r>
              <a:rPr lang="zh-CN" altLang="en-US" sz="2400" dirty="0"/>
              <a:t>和</a:t>
            </a:r>
            <a:r>
              <a:rPr lang="en-US" altLang="zh-CN" sz="2400" dirty="0"/>
              <a:t>{~mi}</a:t>
            </a:r>
            <a:r>
              <a:rPr lang="zh-CN" altLang="en-US" sz="2400" dirty="0"/>
              <a:t>的并集存在一个最一般的合一者。归结两个子句</a:t>
            </a:r>
            <a:r>
              <a:rPr lang="en-US" altLang="zh-CN" sz="2400" dirty="0"/>
              <a:t>{Li]</a:t>
            </a:r>
            <a:r>
              <a:rPr lang="zh-CN" altLang="en-US" sz="2400" dirty="0"/>
              <a:t>和</a:t>
            </a:r>
            <a:r>
              <a:rPr lang="en-US" altLang="zh-CN" sz="2400" dirty="0"/>
              <a:t>{</a:t>
            </a:r>
            <a:r>
              <a:rPr lang="en-US" altLang="zh-CN" sz="2400" dirty="0" err="1"/>
              <a:t>Mi</a:t>
            </a:r>
            <a:r>
              <a:rPr lang="en-US" altLang="zh-CN" sz="2400" dirty="0"/>
              <a:t>}</a:t>
            </a:r>
            <a:r>
              <a:rPr lang="zh-CN" altLang="en-US" sz="2400" dirty="0"/>
              <a:t>，得到的新子句</a:t>
            </a:r>
            <a:br>
              <a:rPr lang="zh-CN" altLang="en-US" sz="2400" dirty="0"/>
            </a:br>
            <a:r>
              <a:rPr lang="en-US" altLang="zh-CN" sz="2400" dirty="0"/>
              <a:t>{{Li}-{Li}}σ∪{{</a:t>
            </a:r>
            <a:r>
              <a:rPr lang="en-US" altLang="zh-CN" sz="2400" dirty="0" err="1"/>
              <a:t>Mi</a:t>
            </a:r>
            <a:r>
              <a:rPr lang="en-US" altLang="zh-CN" sz="2400" dirty="0"/>
              <a:t>}-{mi}}σ</a:t>
            </a:r>
            <a:br>
              <a:rPr lang="en-US" altLang="zh-CN" sz="2400" dirty="0"/>
            </a:br>
            <a:r>
              <a:rPr lang="zh-CN" altLang="en-US" sz="2400" dirty="0"/>
              <a:t>就是这</a:t>
            </a:r>
            <a:r>
              <a:rPr lang="zh-CN" altLang="en-US" sz="2400" dirty="0">
                <a:solidFill>
                  <a:srgbClr val="0000FF"/>
                </a:solidFill>
              </a:rPr>
              <a:t>两个子句的归结式</a:t>
            </a:r>
            <a:r>
              <a:rPr lang="zh-CN" altLang="en-US" sz="2400" dirty="0"/>
              <a:t>。</a:t>
            </a:r>
          </a:p>
        </p:txBody>
      </p:sp>
      <p:sp>
        <p:nvSpPr>
          <p:cNvPr id="4" name="日期占位符 3"/>
          <p:cNvSpPr>
            <a:spLocks noGrp="1"/>
          </p:cNvSpPr>
          <p:nvPr>
            <p:ph type="dt" sz="half" idx="10"/>
          </p:nvPr>
        </p:nvSpPr>
        <p:spPr/>
        <p:txBody>
          <a:bodyPr/>
          <a:lstStyle/>
          <a:p>
            <a:pPr>
              <a:defRPr/>
            </a:pPr>
            <a:fld id="{B9EACC9A-5AA5-407D-B5CB-1852A73185C2}" type="datetime1">
              <a:rPr lang="zh-CN" altLang="en-US"/>
              <a:pPr>
                <a:defRPr/>
              </a:pPr>
              <a:t>2019/9/18</a:t>
            </a:fld>
            <a:endParaRPr lang="en-US" altLang="zh-CN"/>
          </a:p>
        </p:txBody>
      </p:sp>
      <p:sp>
        <p:nvSpPr>
          <p:cNvPr id="36867"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5AB2AAE5-1DC5-4DA8-89E1-BE4772C499AD}" type="slidenum">
              <a:rPr kumimoji="0" lang="en-US" altLang="zh-CN" sz="1400">
                <a:latin typeface="Tahoma" panose="020B0604030504040204" pitchFamily="34" charset="0"/>
                <a:ea typeface="宋体" panose="02010600030101010101" pitchFamily="2" charset="-122"/>
              </a:rPr>
              <a:pPr>
                <a:spcBef>
                  <a:spcPct val="0"/>
                </a:spcBef>
                <a:buClrTx/>
                <a:buSzTx/>
                <a:buFontTx/>
                <a:buNone/>
              </a:pPr>
              <a:t>54</a:t>
            </a:fld>
            <a:endParaRPr kumimoji="0" lang="en-US" altLang="zh-CN" sz="1400">
              <a:latin typeface="Tahoma" panose="020B060403050404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7892" name="Rectangle 2"/>
          <p:cNvSpPr>
            <a:spLocks noGrp="1" noChangeArrowheads="1"/>
          </p:cNvSpPr>
          <p:nvPr>
            <p:ph type="title"/>
          </p:nvPr>
        </p:nvSpPr>
        <p:spPr/>
        <p:txBody>
          <a:bodyPr/>
          <a:lstStyle/>
          <a:p>
            <a:pPr eaLnBrk="1" hangingPunct="1"/>
            <a:r>
              <a:rPr lang="zh-CN" altLang="en-US" dirty="0" smtClean="0"/>
              <a:t>归结原理</a:t>
            </a:r>
            <a:r>
              <a:rPr lang="zh-CN" altLang="en-US" dirty="0" smtClean="0">
                <a:sym typeface="Symbol" panose="05050102010706020507" pitchFamily="18" charset="2"/>
              </a:rPr>
              <a:t></a:t>
            </a:r>
            <a:r>
              <a:rPr lang="zh-CN" altLang="en-US" sz="3200" dirty="0">
                <a:solidFill>
                  <a:schemeClr val="tx1"/>
                </a:solidFill>
                <a:ea typeface="华文新魏" panose="02010800040101010101" pitchFamily="2" charset="-122"/>
              </a:rPr>
              <a:t>含有变量的消解式</a:t>
            </a:r>
          </a:p>
        </p:txBody>
      </p:sp>
      <p:sp>
        <p:nvSpPr>
          <p:cNvPr id="288771" name="Rectangle 3"/>
          <p:cNvSpPr>
            <a:spLocks noGrp="1" noChangeArrowheads="1"/>
          </p:cNvSpPr>
          <p:nvPr>
            <p:ph idx="1"/>
          </p:nvPr>
        </p:nvSpPr>
        <p:spPr>
          <a:xfrm>
            <a:off x="1097280" y="1814267"/>
            <a:ext cx="9001696" cy="1019175"/>
          </a:xfrm>
        </p:spPr>
        <p:txBody>
          <a:bodyPr>
            <a:normAutofit fontScale="85000" lnSpcReduction="20000"/>
          </a:bodyPr>
          <a:lstStyle/>
          <a:p>
            <a:pPr eaLnBrk="1" hangingPunct="1">
              <a:lnSpc>
                <a:spcPct val="120000"/>
              </a:lnSpc>
            </a:pPr>
            <a:r>
              <a:rPr lang="zh-CN" altLang="en-US" sz="2400" dirty="0">
                <a:solidFill>
                  <a:schemeClr val="tx1"/>
                </a:solidFill>
              </a:rPr>
              <a:t>例</a:t>
            </a:r>
            <a:r>
              <a:rPr lang="en-US" altLang="zh-CN" sz="2400" dirty="0">
                <a:solidFill>
                  <a:schemeClr val="tx1"/>
                </a:solidFill>
              </a:rPr>
              <a:t>1</a:t>
            </a:r>
            <a:r>
              <a:rPr lang="zh-CN" altLang="en-US" sz="2400" dirty="0">
                <a:solidFill>
                  <a:schemeClr val="tx1"/>
                </a:solidFill>
              </a:rPr>
              <a:t>：</a:t>
            </a:r>
            <a:br>
              <a:rPr lang="zh-CN" altLang="en-US" sz="2400" dirty="0">
                <a:solidFill>
                  <a:schemeClr val="tx1"/>
                </a:solidFill>
              </a:rPr>
            </a:br>
            <a:r>
              <a:rPr lang="zh-CN" altLang="en-US" sz="2400" dirty="0">
                <a:solidFill>
                  <a:schemeClr val="tx1"/>
                </a:solidFill>
              </a:rPr>
              <a:t>子句 </a:t>
            </a:r>
            <a:r>
              <a:rPr lang="en-US" altLang="zh-CN" sz="2400" dirty="0">
                <a:solidFill>
                  <a:srgbClr val="FF0000"/>
                </a:solidFill>
              </a:rPr>
              <a:t>P[x</a:t>
            </a:r>
            <a:r>
              <a:rPr lang="zh-CN" altLang="en-US" sz="2400" dirty="0">
                <a:solidFill>
                  <a:srgbClr val="FF0000"/>
                </a:solidFill>
              </a:rPr>
              <a:t>，</a:t>
            </a:r>
            <a:r>
              <a:rPr lang="en-US" altLang="zh-CN" sz="2400" dirty="0">
                <a:solidFill>
                  <a:srgbClr val="FF0000"/>
                </a:solidFill>
              </a:rPr>
              <a:t>f(A)] </a:t>
            </a:r>
            <a:r>
              <a:rPr lang="en-US" altLang="zh-CN" sz="2400" dirty="0">
                <a:solidFill>
                  <a:schemeClr val="tx1"/>
                </a:solidFill>
              </a:rPr>
              <a:t>∨P[x</a:t>
            </a:r>
            <a:r>
              <a:rPr lang="zh-CN" altLang="en-US" sz="2400" dirty="0">
                <a:solidFill>
                  <a:schemeClr val="tx1"/>
                </a:solidFill>
              </a:rPr>
              <a:t>，</a:t>
            </a:r>
            <a:r>
              <a:rPr lang="en-US" altLang="zh-CN" sz="2400" dirty="0">
                <a:solidFill>
                  <a:schemeClr val="tx1"/>
                </a:solidFill>
              </a:rPr>
              <a:t>f(y)] ∨</a:t>
            </a:r>
            <a:r>
              <a:rPr lang="en-US" altLang="zh-CN" sz="2400" dirty="0">
                <a:solidFill>
                  <a:srgbClr val="3333FF"/>
                </a:solidFill>
              </a:rPr>
              <a:t>Q(y)</a:t>
            </a:r>
            <a:br>
              <a:rPr lang="en-US" altLang="zh-CN" sz="2400" dirty="0">
                <a:solidFill>
                  <a:srgbClr val="3333FF"/>
                </a:solidFill>
              </a:rPr>
            </a:br>
            <a:r>
              <a:rPr lang="zh-CN" altLang="en-US" sz="2400" dirty="0">
                <a:solidFill>
                  <a:schemeClr val="tx1"/>
                </a:solidFill>
              </a:rPr>
              <a:t>和 </a:t>
            </a:r>
            <a:r>
              <a:rPr lang="en-US" altLang="zh-CN" sz="2400" dirty="0">
                <a:solidFill>
                  <a:srgbClr val="FF0000"/>
                </a:solidFill>
              </a:rPr>
              <a:t>~P[z</a:t>
            </a:r>
            <a:r>
              <a:rPr lang="zh-CN" altLang="en-US" sz="2400" dirty="0">
                <a:solidFill>
                  <a:srgbClr val="FF0000"/>
                </a:solidFill>
              </a:rPr>
              <a:t>，</a:t>
            </a:r>
            <a:r>
              <a:rPr lang="en-US" altLang="zh-CN" sz="2400" dirty="0">
                <a:solidFill>
                  <a:srgbClr val="FF0000"/>
                </a:solidFill>
              </a:rPr>
              <a:t>f(A)] </a:t>
            </a:r>
            <a:r>
              <a:rPr lang="en-US" altLang="zh-CN" sz="2400" dirty="0">
                <a:solidFill>
                  <a:schemeClr val="tx1"/>
                </a:solidFill>
              </a:rPr>
              <a:t>∨</a:t>
            </a:r>
            <a:r>
              <a:rPr lang="en-US" altLang="zh-CN" sz="2400" dirty="0">
                <a:solidFill>
                  <a:srgbClr val="3333FF"/>
                </a:solidFill>
              </a:rPr>
              <a:t>~Q(z</a:t>
            </a:r>
            <a:r>
              <a:rPr lang="en-US" altLang="zh-CN" sz="2400" dirty="0" smtClean="0">
                <a:solidFill>
                  <a:srgbClr val="3333FF"/>
                </a:solidFill>
              </a:rPr>
              <a:t>)</a:t>
            </a:r>
            <a:endParaRPr lang="en-US" altLang="zh-CN" sz="2400" dirty="0">
              <a:solidFill>
                <a:srgbClr val="3333FF"/>
              </a:solidFill>
            </a:endParaRPr>
          </a:p>
        </p:txBody>
      </p:sp>
      <p:sp>
        <p:nvSpPr>
          <p:cNvPr id="5" name="日期占位符 3"/>
          <p:cNvSpPr>
            <a:spLocks noGrp="1"/>
          </p:cNvSpPr>
          <p:nvPr>
            <p:ph type="dt" sz="half" idx="10"/>
          </p:nvPr>
        </p:nvSpPr>
        <p:spPr/>
        <p:txBody>
          <a:bodyPr/>
          <a:lstStyle/>
          <a:p>
            <a:pPr>
              <a:defRPr/>
            </a:pPr>
            <a:fld id="{33DE2CBC-840C-4F45-89C7-1C1D59D2C834}" type="datetime1">
              <a:rPr lang="zh-CN" altLang="en-US"/>
              <a:pPr>
                <a:defRPr/>
              </a:pPr>
              <a:t>2019/9/18</a:t>
            </a:fld>
            <a:endParaRPr lang="en-US" altLang="zh-CN"/>
          </a:p>
        </p:txBody>
      </p:sp>
      <p:sp>
        <p:nvSpPr>
          <p:cNvPr id="37891"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2183A3A1-8037-48CD-9670-C9CD386A8110}" type="slidenum">
              <a:rPr kumimoji="0" lang="en-US" altLang="zh-CN" sz="1400">
                <a:latin typeface="Tahoma" panose="020B0604030504040204" pitchFamily="34" charset="0"/>
                <a:ea typeface="宋体" panose="02010600030101010101" pitchFamily="2" charset="-122"/>
              </a:rPr>
              <a:pPr>
                <a:spcBef>
                  <a:spcPct val="0"/>
                </a:spcBef>
                <a:buClrTx/>
                <a:buSzTx/>
                <a:buFontTx/>
                <a:buNone/>
              </a:pPr>
              <a:t>55</a:t>
            </a:fld>
            <a:endParaRPr kumimoji="0" lang="en-US" altLang="zh-CN" sz="1400">
              <a:latin typeface="Tahoma" panose="020B0604030504040204" pitchFamily="34" charset="0"/>
              <a:ea typeface="宋体" panose="02010600030101010101" pitchFamily="2" charset="-122"/>
            </a:endParaRPr>
          </a:p>
        </p:txBody>
      </p:sp>
      <p:sp>
        <p:nvSpPr>
          <p:cNvPr id="288772" name="Text Box 4"/>
          <p:cNvSpPr txBox="1">
            <a:spLocks noChangeArrowheads="1"/>
          </p:cNvSpPr>
          <p:nvPr/>
        </p:nvSpPr>
        <p:spPr bwMode="auto">
          <a:xfrm>
            <a:off x="1343472" y="2924176"/>
            <a:ext cx="9072116" cy="344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pPr>
            <a:r>
              <a:rPr lang="zh-CN" altLang="en-US" sz="2000" dirty="0"/>
              <a:t>如果取 </a:t>
            </a:r>
            <a:r>
              <a:rPr lang="en-US" altLang="zh-CN" sz="2000" dirty="0"/>
              <a:t>{li}={P[</a:t>
            </a:r>
            <a:r>
              <a:rPr lang="en-US" altLang="zh-CN" sz="2000" dirty="0" err="1"/>
              <a:t>x,f</a:t>
            </a:r>
            <a:r>
              <a:rPr lang="en-US" altLang="zh-CN" sz="2000" dirty="0"/>
              <a:t>(A)]}</a:t>
            </a:r>
            <a:br>
              <a:rPr lang="en-US" altLang="zh-CN" sz="2000" dirty="0"/>
            </a:br>
            <a:r>
              <a:rPr lang="en-US" altLang="zh-CN" sz="2000" dirty="0">
                <a:solidFill>
                  <a:srgbClr val="99FFFF"/>
                </a:solidFill>
              </a:rPr>
              <a:t>-------</a:t>
            </a:r>
            <a:r>
              <a:rPr lang="en-US" altLang="zh-CN" sz="2000" dirty="0"/>
              <a:t>{mi}={~P[z</a:t>
            </a:r>
            <a:r>
              <a:rPr lang="zh-CN" altLang="en-US" sz="2000" dirty="0"/>
              <a:t>，</a:t>
            </a:r>
            <a:r>
              <a:rPr lang="en-US" altLang="zh-CN" sz="2000" dirty="0"/>
              <a:t>f(A)]} </a:t>
            </a:r>
            <a:r>
              <a:rPr lang="en-US" altLang="zh-CN" sz="2000" dirty="0">
                <a:solidFill>
                  <a:srgbClr val="99FFFF"/>
                </a:solidFill>
              </a:rPr>
              <a:t>---</a:t>
            </a:r>
            <a:r>
              <a:rPr lang="en-US" altLang="zh-CN" sz="2000" dirty="0"/>
              <a:t>σ={z/x}</a:t>
            </a:r>
            <a:br>
              <a:rPr lang="en-US" altLang="zh-CN" sz="2000" dirty="0"/>
            </a:br>
            <a:r>
              <a:rPr lang="zh-CN" altLang="en-US" sz="2000" dirty="0"/>
              <a:t>那么得归结式</a:t>
            </a:r>
            <a:br>
              <a:rPr lang="zh-CN" altLang="en-US" sz="2000" dirty="0"/>
            </a:br>
            <a:r>
              <a:rPr lang="en-US" altLang="zh-CN" sz="2000" dirty="0">
                <a:solidFill>
                  <a:srgbClr val="FF0000"/>
                </a:solidFill>
              </a:rPr>
              <a:t>-------P(z</a:t>
            </a:r>
            <a:r>
              <a:rPr lang="zh-CN" altLang="en-US" sz="2000" dirty="0">
                <a:solidFill>
                  <a:srgbClr val="FF0000"/>
                </a:solidFill>
              </a:rPr>
              <a:t>，</a:t>
            </a:r>
            <a:r>
              <a:rPr lang="en-US" altLang="zh-CN" sz="2000" dirty="0">
                <a:solidFill>
                  <a:srgbClr val="FF0000"/>
                </a:solidFill>
              </a:rPr>
              <a:t>f(y))∨~Q(z)∨Q(y)</a:t>
            </a:r>
            <a:br>
              <a:rPr lang="en-US" altLang="zh-CN" sz="2000" dirty="0">
                <a:solidFill>
                  <a:srgbClr val="FF0000"/>
                </a:solidFill>
              </a:rPr>
            </a:br>
            <a:r>
              <a:rPr lang="zh-CN" altLang="en-US" sz="2000" dirty="0"/>
              <a:t>如果取 </a:t>
            </a:r>
            <a:r>
              <a:rPr lang="en-US" altLang="zh-CN" sz="2000" dirty="0"/>
              <a:t>{li}={Q(y)}</a:t>
            </a:r>
            <a:br>
              <a:rPr lang="en-US" altLang="zh-CN" sz="2000" dirty="0"/>
            </a:br>
            <a:r>
              <a:rPr lang="en-US" altLang="zh-CN" sz="2000" dirty="0">
                <a:solidFill>
                  <a:srgbClr val="99FFFF"/>
                </a:solidFill>
              </a:rPr>
              <a:t>-------</a:t>
            </a:r>
            <a:r>
              <a:rPr lang="en-US" altLang="zh-CN" sz="2000" dirty="0"/>
              <a:t>{mi}={~Q(z)}</a:t>
            </a:r>
            <a:r>
              <a:rPr lang="en-US" altLang="zh-CN" sz="2000" dirty="0">
                <a:solidFill>
                  <a:srgbClr val="99FFFF"/>
                </a:solidFill>
              </a:rPr>
              <a:t>----------</a:t>
            </a:r>
            <a:r>
              <a:rPr lang="en-US" altLang="zh-CN" sz="2000" dirty="0"/>
              <a:t>σ={y/z}</a:t>
            </a:r>
            <a:br>
              <a:rPr lang="en-US" altLang="zh-CN" sz="2000" dirty="0"/>
            </a:br>
            <a:r>
              <a:rPr lang="zh-CN" altLang="en-US" sz="2000" dirty="0"/>
              <a:t>那么得归结式</a:t>
            </a:r>
            <a:br>
              <a:rPr lang="zh-CN" altLang="en-US" sz="2000" dirty="0"/>
            </a:br>
            <a:r>
              <a:rPr lang="en-US" altLang="zh-CN" sz="2000" dirty="0">
                <a:solidFill>
                  <a:srgbClr val="3333FF"/>
                </a:solidFill>
              </a:rPr>
              <a:t>-------P[x</a:t>
            </a:r>
            <a:r>
              <a:rPr lang="zh-CN" altLang="en-US" sz="2000" dirty="0">
                <a:solidFill>
                  <a:srgbClr val="3333FF"/>
                </a:solidFill>
              </a:rPr>
              <a:t>，</a:t>
            </a:r>
            <a:r>
              <a:rPr lang="en-US" altLang="zh-CN" sz="2000" dirty="0">
                <a:solidFill>
                  <a:srgbClr val="3333FF"/>
                </a:solidFill>
              </a:rPr>
              <a:t>f(A)] ∨P[x</a:t>
            </a:r>
            <a:r>
              <a:rPr lang="zh-CN" altLang="en-US" sz="2000" dirty="0">
                <a:solidFill>
                  <a:srgbClr val="3333FF"/>
                </a:solidFill>
              </a:rPr>
              <a:t>，</a:t>
            </a:r>
            <a:r>
              <a:rPr lang="en-US" altLang="zh-CN" sz="2000" dirty="0">
                <a:solidFill>
                  <a:srgbClr val="3333FF"/>
                </a:solidFill>
              </a:rPr>
              <a:t>f(y)] ∨~P[y</a:t>
            </a:r>
            <a:r>
              <a:rPr lang="zh-CN" altLang="en-US" sz="2000" dirty="0">
                <a:solidFill>
                  <a:srgbClr val="3333FF"/>
                </a:solidFill>
              </a:rPr>
              <a:t>，</a:t>
            </a:r>
            <a:r>
              <a:rPr lang="en-US" altLang="zh-CN" sz="2000" dirty="0">
                <a:solidFill>
                  <a:srgbClr val="3333FF"/>
                </a:solidFill>
              </a:rPr>
              <a:t>f(A)]</a:t>
            </a:r>
            <a:br>
              <a:rPr lang="en-US" altLang="zh-CN" sz="2000" dirty="0">
                <a:solidFill>
                  <a:srgbClr val="3333FF"/>
                </a:solidFill>
              </a:rPr>
            </a:br>
            <a:r>
              <a:rPr lang="zh-CN" altLang="en-US" sz="2000" dirty="0"/>
              <a:t>进一步归结得归结式</a:t>
            </a:r>
            <a:br>
              <a:rPr lang="zh-CN" altLang="en-US" sz="2000" dirty="0"/>
            </a:br>
            <a:r>
              <a:rPr lang="en-US" altLang="zh-CN" sz="2000" dirty="0"/>
              <a:t>P[y</a:t>
            </a:r>
            <a:r>
              <a:rPr lang="zh-CN" altLang="en-US" sz="2000" dirty="0"/>
              <a:t>，</a:t>
            </a:r>
            <a:r>
              <a:rPr lang="en-US" altLang="zh-CN" sz="2000" dirty="0"/>
              <a:t>f(y)]</a:t>
            </a:r>
            <a:br>
              <a:rPr lang="en-US" altLang="zh-CN" sz="2000" dirty="0"/>
            </a:br>
            <a:endParaRPr lang="en-US" altLang="zh-CN" sz="2000"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877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 presetClass="entr" presetSubtype="8" fill="hold" grpId="0" nodeType="clickEffect">
                                  <p:stCondLst>
                                    <p:cond delay="0"/>
                                  </p:stCondLst>
                                  <p:childTnLst>
                                    <p:set>
                                      <p:cBhvr>
                                        <p:cTn id="10" dur="1" fill="hold">
                                          <p:stCondLst>
                                            <p:cond delay="0"/>
                                          </p:stCondLst>
                                        </p:cTn>
                                        <p:tgtEl>
                                          <p:spTgt spid="288772"/>
                                        </p:tgtEl>
                                        <p:attrNameLst>
                                          <p:attrName>style.visibility</p:attrName>
                                        </p:attrNameLst>
                                      </p:cBhvr>
                                      <p:to>
                                        <p:strVal val="visible"/>
                                      </p:to>
                                    </p:set>
                                    <p:anim calcmode="lin" valueType="num">
                                      <p:cBhvr additive="base">
                                        <p:cTn id="11" dur="500" fill="hold"/>
                                        <p:tgtEl>
                                          <p:spTgt spid="288772"/>
                                        </p:tgtEl>
                                        <p:attrNameLst>
                                          <p:attrName>ppt_x</p:attrName>
                                        </p:attrNameLst>
                                      </p:cBhvr>
                                      <p:tavLst>
                                        <p:tav tm="0">
                                          <p:val>
                                            <p:strVal val="0-#ppt_w/2"/>
                                          </p:val>
                                        </p:tav>
                                        <p:tav tm="100000">
                                          <p:val>
                                            <p:strVal val="#ppt_x"/>
                                          </p:val>
                                        </p:tav>
                                      </p:tavLst>
                                    </p:anim>
                                    <p:anim calcmode="lin" valueType="num">
                                      <p:cBhvr additive="base">
                                        <p:cTn id="12" dur="500" fill="hold"/>
                                        <p:tgtEl>
                                          <p:spTgt spid="28877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8771" grpId="0" build="p"/>
      <p:bldP spid="288772"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6" name="Rectangle 2"/>
          <p:cNvSpPr>
            <a:spLocks noGrp="1" noChangeArrowheads="1"/>
          </p:cNvSpPr>
          <p:nvPr>
            <p:ph type="title"/>
          </p:nvPr>
        </p:nvSpPr>
        <p:spPr/>
        <p:txBody>
          <a:bodyPr/>
          <a:lstStyle/>
          <a:p>
            <a:pPr eaLnBrk="1" hangingPunct="1"/>
            <a:r>
              <a:rPr lang="zh-CN" altLang="en-US" dirty="0" smtClean="0"/>
              <a:t>归结原理</a:t>
            </a:r>
            <a:r>
              <a:rPr lang="zh-CN" altLang="en-US" dirty="0" smtClean="0">
                <a:sym typeface="Symbol" panose="05050102010706020507" pitchFamily="18" charset="2"/>
              </a:rPr>
              <a:t></a:t>
            </a:r>
            <a:r>
              <a:rPr lang="zh-CN" altLang="en-US" sz="3200" dirty="0">
                <a:solidFill>
                  <a:schemeClr val="tx1"/>
                </a:solidFill>
                <a:ea typeface="华文新魏" panose="02010800040101010101" pitchFamily="2" charset="-122"/>
              </a:rPr>
              <a:t>含有变量的消解式</a:t>
            </a:r>
          </a:p>
        </p:txBody>
      </p:sp>
      <p:sp>
        <p:nvSpPr>
          <p:cNvPr id="38917" name="Rectangle 3"/>
          <p:cNvSpPr>
            <a:spLocks noGrp="1" noChangeArrowheads="1"/>
          </p:cNvSpPr>
          <p:nvPr>
            <p:ph idx="1"/>
          </p:nvPr>
        </p:nvSpPr>
        <p:spPr>
          <a:xfrm>
            <a:off x="1415480" y="1844824"/>
            <a:ext cx="8803178" cy="4023360"/>
          </a:xfrm>
        </p:spPr>
        <p:txBody>
          <a:bodyPr>
            <a:normAutofit/>
          </a:bodyPr>
          <a:lstStyle/>
          <a:p>
            <a:pPr eaLnBrk="1" hangingPunct="1"/>
            <a:r>
              <a:rPr lang="zh-CN" altLang="en-US" sz="2400" dirty="0" smtClean="0"/>
              <a:t>例</a:t>
            </a:r>
            <a:r>
              <a:rPr lang="en-US" altLang="zh-CN" sz="2400" dirty="0" smtClean="0"/>
              <a:t>2</a:t>
            </a:r>
            <a:r>
              <a:rPr lang="zh-CN" altLang="en-US" sz="2400" dirty="0" smtClean="0"/>
              <a:t>：</a:t>
            </a:r>
            <a:br>
              <a:rPr lang="zh-CN" altLang="en-US" sz="2400" dirty="0" smtClean="0"/>
            </a:br>
            <a:r>
              <a:rPr lang="zh-CN" altLang="en-US" sz="2400" dirty="0" smtClean="0">
                <a:latin typeface="宋体" panose="02010600030101010101" pitchFamily="2" charset="-122"/>
                <a:ea typeface="宋体" panose="02010600030101010101" pitchFamily="2" charset="-122"/>
              </a:rPr>
              <a:t>子句</a:t>
            </a:r>
            <a:r>
              <a:rPr lang="en-US" altLang="zh-CN" sz="2400" dirty="0" smtClean="0">
                <a:latin typeface="宋体" panose="02010600030101010101" pitchFamily="2" charset="-122"/>
                <a:ea typeface="宋体" panose="02010600030101010101" pitchFamily="2" charset="-122"/>
              </a:rPr>
              <a:t>C1=B(x),C2=~B(x)∨C(x)</a:t>
            </a:r>
            <a:br>
              <a:rPr lang="en-US" altLang="zh-CN" sz="2400" dirty="0" smtClean="0">
                <a:latin typeface="宋体" panose="02010600030101010101" pitchFamily="2" charset="-122"/>
                <a:ea typeface="宋体" panose="02010600030101010101" pitchFamily="2" charset="-122"/>
              </a:rPr>
            </a:br>
            <a:r>
              <a:rPr lang="en-US" altLang="zh-CN" sz="2400" dirty="0" smtClean="0">
                <a:latin typeface="宋体" panose="02010600030101010101" pitchFamily="2" charset="-122"/>
                <a:ea typeface="宋体" panose="02010600030101010101" pitchFamily="2" charset="-122"/>
              </a:rPr>
              <a:t/>
            </a:r>
            <a:br>
              <a:rPr lang="en-US" altLang="zh-CN" sz="2400" dirty="0" smtClean="0">
                <a:latin typeface="宋体" panose="02010600030101010101" pitchFamily="2" charset="-122"/>
                <a:ea typeface="宋体" panose="02010600030101010101" pitchFamily="2" charset="-122"/>
              </a:rPr>
            </a:br>
            <a:r>
              <a:rPr lang="zh-CN" altLang="en-US" sz="2400" dirty="0" smtClean="0">
                <a:latin typeface="宋体" panose="02010600030101010101" pitchFamily="2" charset="-122"/>
                <a:ea typeface="宋体" panose="02010600030101010101" pitchFamily="2" charset="-122"/>
              </a:rPr>
              <a:t>归结式</a:t>
            </a:r>
            <a:r>
              <a:rPr lang="en-US" altLang="zh-CN" sz="2400" dirty="0" smtClean="0">
                <a:latin typeface="宋体" panose="02010600030101010101" pitchFamily="2" charset="-122"/>
                <a:ea typeface="宋体" panose="02010600030101010101" pitchFamily="2" charset="-122"/>
              </a:rPr>
              <a:t>C(x)</a:t>
            </a:r>
          </a:p>
          <a:p>
            <a:pPr eaLnBrk="1" hangingPunct="1"/>
            <a:endParaRPr lang="en-US" altLang="zh-CN" sz="2400" dirty="0" smtClean="0"/>
          </a:p>
          <a:p>
            <a:pPr eaLnBrk="1" hangingPunct="1"/>
            <a:r>
              <a:rPr lang="zh-CN" altLang="en-US" sz="2400" dirty="0" smtClean="0"/>
              <a:t>例</a:t>
            </a:r>
            <a:r>
              <a:rPr lang="en-US" altLang="zh-CN" sz="2400" dirty="0" smtClean="0"/>
              <a:t>3</a:t>
            </a:r>
            <a:r>
              <a:rPr lang="zh-CN" altLang="en-US" sz="2400" dirty="0" smtClean="0"/>
              <a:t>：</a:t>
            </a:r>
            <a:br>
              <a:rPr lang="zh-CN" altLang="en-US" sz="2400" dirty="0" smtClean="0"/>
            </a:br>
            <a:r>
              <a:rPr lang="zh-CN" altLang="en-US" sz="2400" dirty="0" smtClean="0">
                <a:latin typeface="宋体" panose="02010600030101010101" pitchFamily="2" charset="-122"/>
                <a:ea typeface="宋体" panose="02010600030101010101" pitchFamily="2" charset="-122"/>
              </a:rPr>
              <a:t>子句</a:t>
            </a:r>
            <a:r>
              <a:rPr lang="en-US" altLang="zh-CN" sz="2400" dirty="0" smtClean="0">
                <a:latin typeface="宋体" panose="02010600030101010101" pitchFamily="2" charset="-122"/>
                <a:ea typeface="宋体" panose="02010600030101010101" pitchFamily="2" charset="-122"/>
              </a:rPr>
              <a:t>C1=P</a:t>
            </a:r>
            <a:r>
              <a:rPr lang="zh-CN" altLang="en-US" sz="2400" dirty="0" smtClean="0">
                <a:latin typeface="宋体" panose="02010600030101010101" pitchFamily="2" charset="-122"/>
                <a:ea typeface="宋体" panose="02010600030101010101" pitchFamily="2" charset="-122"/>
              </a:rPr>
              <a:t>（</a:t>
            </a:r>
            <a:r>
              <a:rPr lang="en-US" altLang="zh-CN" sz="2400" dirty="0" smtClean="0">
                <a:latin typeface="宋体" panose="02010600030101010101" pitchFamily="2" charset="-122"/>
                <a:ea typeface="宋体" panose="02010600030101010101" pitchFamily="2" charset="-122"/>
              </a:rPr>
              <a:t>x</a:t>
            </a:r>
            <a:r>
              <a:rPr lang="zh-CN" altLang="en-US" sz="2400" dirty="0" smtClean="0">
                <a:latin typeface="宋体" panose="02010600030101010101" pitchFamily="2" charset="-122"/>
                <a:ea typeface="宋体" panose="02010600030101010101" pitchFamily="2" charset="-122"/>
              </a:rPr>
              <a:t>）∨</a:t>
            </a:r>
            <a:r>
              <a:rPr lang="en-US" altLang="zh-CN" sz="2400" dirty="0" smtClean="0">
                <a:solidFill>
                  <a:srgbClr val="3333FF"/>
                </a:solidFill>
                <a:latin typeface="宋体" panose="02010600030101010101" pitchFamily="2" charset="-122"/>
                <a:ea typeface="宋体" panose="02010600030101010101" pitchFamily="2" charset="-122"/>
              </a:rPr>
              <a:t>Q</a:t>
            </a:r>
            <a:r>
              <a:rPr lang="zh-CN" altLang="en-US" sz="2400" dirty="0" smtClean="0">
                <a:solidFill>
                  <a:srgbClr val="3333FF"/>
                </a:solidFill>
                <a:latin typeface="宋体" panose="02010600030101010101" pitchFamily="2" charset="-122"/>
                <a:ea typeface="宋体" panose="02010600030101010101" pitchFamily="2" charset="-122"/>
              </a:rPr>
              <a:t>（</a:t>
            </a:r>
            <a:r>
              <a:rPr lang="en-US" altLang="zh-CN" sz="2400" dirty="0" smtClean="0">
                <a:solidFill>
                  <a:srgbClr val="3333FF"/>
                </a:solidFill>
                <a:latin typeface="宋体" panose="02010600030101010101" pitchFamily="2" charset="-122"/>
                <a:ea typeface="宋体" panose="02010600030101010101" pitchFamily="2" charset="-122"/>
              </a:rPr>
              <a:t>x</a:t>
            </a:r>
            <a:r>
              <a:rPr lang="zh-CN" altLang="en-US" sz="2400" dirty="0" smtClean="0">
                <a:solidFill>
                  <a:srgbClr val="3333FF"/>
                </a:solidFill>
                <a:latin typeface="宋体" panose="02010600030101010101" pitchFamily="2" charset="-122"/>
                <a:ea typeface="宋体" panose="02010600030101010101" pitchFamily="2" charset="-122"/>
              </a:rPr>
              <a:t>）</a:t>
            </a:r>
            <a:r>
              <a:rPr lang="zh-CN" altLang="en-US" sz="2400" dirty="0" smtClean="0">
                <a:latin typeface="宋体" panose="02010600030101010101" pitchFamily="2" charset="-122"/>
                <a:ea typeface="宋体" panose="02010600030101010101" pitchFamily="2" charset="-122"/>
              </a:rPr>
              <a:t>，</a:t>
            </a:r>
            <a:r>
              <a:rPr lang="en-US" altLang="zh-CN" sz="2400" dirty="0" smtClean="0">
                <a:latin typeface="宋体" panose="02010600030101010101" pitchFamily="2" charset="-122"/>
                <a:ea typeface="宋体" panose="02010600030101010101" pitchFamily="2" charset="-122"/>
              </a:rPr>
              <a:t>C2</a:t>
            </a:r>
            <a:r>
              <a:rPr lang="en-US" altLang="zh-CN" sz="2400" dirty="0" smtClean="0">
                <a:solidFill>
                  <a:srgbClr val="3333FF"/>
                </a:solidFill>
                <a:latin typeface="宋体" panose="02010600030101010101" pitchFamily="2" charset="-122"/>
                <a:ea typeface="宋体" panose="02010600030101010101" pitchFamily="2" charset="-122"/>
              </a:rPr>
              <a:t>=~Q[f</a:t>
            </a:r>
            <a:r>
              <a:rPr lang="zh-CN" altLang="en-US" sz="2400" dirty="0" smtClean="0">
                <a:solidFill>
                  <a:srgbClr val="3333FF"/>
                </a:solidFill>
                <a:latin typeface="宋体" panose="02010600030101010101" pitchFamily="2" charset="-122"/>
                <a:ea typeface="宋体" panose="02010600030101010101" pitchFamily="2" charset="-122"/>
              </a:rPr>
              <a:t>（</a:t>
            </a:r>
            <a:r>
              <a:rPr lang="en-US" altLang="zh-CN" sz="2400" dirty="0" smtClean="0">
                <a:solidFill>
                  <a:srgbClr val="3333FF"/>
                </a:solidFill>
                <a:latin typeface="宋体" panose="02010600030101010101" pitchFamily="2" charset="-122"/>
                <a:ea typeface="宋体" panose="02010600030101010101" pitchFamily="2" charset="-122"/>
              </a:rPr>
              <a:t>y</a:t>
            </a:r>
            <a:r>
              <a:rPr lang="zh-CN" altLang="en-US" sz="2400" dirty="0" smtClean="0">
                <a:solidFill>
                  <a:srgbClr val="3333FF"/>
                </a:solidFill>
                <a:latin typeface="宋体" panose="02010600030101010101" pitchFamily="2" charset="-122"/>
                <a:ea typeface="宋体" panose="02010600030101010101" pitchFamily="2" charset="-122"/>
              </a:rPr>
              <a:t>）</a:t>
            </a:r>
            <a:r>
              <a:rPr lang="en-US" altLang="zh-CN" sz="2400" dirty="0" smtClean="0">
                <a:solidFill>
                  <a:srgbClr val="3333FF"/>
                </a:solidFill>
                <a:latin typeface="宋体" panose="02010600030101010101" pitchFamily="2" charset="-122"/>
                <a:ea typeface="宋体" panose="02010600030101010101" pitchFamily="2" charset="-122"/>
              </a:rPr>
              <a:t>]</a:t>
            </a:r>
          </a:p>
          <a:p>
            <a:pPr eaLnBrk="1" hangingPunct="1">
              <a:buFont typeface="Wingdings" panose="05000000000000000000" pitchFamily="2" charset="2"/>
              <a:buNone/>
            </a:pPr>
            <a:r>
              <a:rPr lang="en-US" altLang="zh-CN" sz="2400" dirty="0" smtClean="0">
                <a:latin typeface="宋体" panose="02010600030101010101" pitchFamily="2" charset="-122"/>
                <a:ea typeface="宋体" panose="02010600030101010101" pitchFamily="2" charset="-122"/>
              </a:rPr>
              <a:t>    </a:t>
            </a:r>
            <a:r>
              <a:rPr lang="zh-CN" altLang="en-US" sz="2400" dirty="0" smtClean="0">
                <a:latin typeface="宋体" panose="02010600030101010101" pitchFamily="2" charset="-122"/>
                <a:ea typeface="宋体" panose="02010600030101010101" pitchFamily="2" charset="-122"/>
              </a:rPr>
              <a:t>置换</a:t>
            </a:r>
            <a:r>
              <a:rPr lang="en-US" altLang="zh-CN" sz="2400" dirty="0" smtClean="0">
                <a:latin typeface="宋体" panose="02010600030101010101" pitchFamily="2" charset="-122"/>
                <a:ea typeface="宋体" panose="02010600030101010101" pitchFamily="2" charset="-122"/>
              </a:rPr>
              <a:t>σ={f</a:t>
            </a:r>
            <a:r>
              <a:rPr lang="zh-CN" altLang="en-US" sz="2400" dirty="0" smtClean="0">
                <a:latin typeface="宋体" panose="02010600030101010101" pitchFamily="2" charset="-122"/>
                <a:ea typeface="宋体" panose="02010600030101010101" pitchFamily="2" charset="-122"/>
              </a:rPr>
              <a:t>（</a:t>
            </a:r>
            <a:r>
              <a:rPr lang="en-US" altLang="zh-CN" sz="2400" dirty="0" smtClean="0">
                <a:latin typeface="宋体" panose="02010600030101010101" pitchFamily="2" charset="-122"/>
                <a:ea typeface="宋体" panose="02010600030101010101" pitchFamily="2" charset="-122"/>
              </a:rPr>
              <a:t>y</a:t>
            </a:r>
            <a:r>
              <a:rPr lang="zh-CN" altLang="en-US" sz="2400" dirty="0" smtClean="0">
                <a:latin typeface="宋体" panose="02010600030101010101" pitchFamily="2" charset="-122"/>
                <a:ea typeface="宋体" panose="02010600030101010101" pitchFamily="2" charset="-122"/>
              </a:rPr>
              <a:t>）</a:t>
            </a:r>
            <a:r>
              <a:rPr lang="en-US" altLang="zh-CN" sz="2400" dirty="0" smtClean="0">
                <a:latin typeface="宋体" panose="02010600030101010101" pitchFamily="2" charset="-122"/>
                <a:ea typeface="宋体" panose="02010600030101010101" pitchFamily="2" charset="-122"/>
              </a:rPr>
              <a:t>/x}</a:t>
            </a:r>
            <a:br>
              <a:rPr lang="en-US" altLang="zh-CN" sz="2400" dirty="0" smtClean="0">
                <a:latin typeface="宋体" panose="02010600030101010101" pitchFamily="2" charset="-122"/>
                <a:ea typeface="宋体" panose="02010600030101010101" pitchFamily="2" charset="-122"/>
              </a:rPr>
            </a:br>
            <a:r>
              <a:rPr lang="zh-CN" altLang="en-US" sz="2400" dirty="0" smtClean="0">
                <a:latin typeface="宋体" panose="02010600030101010101" pitchFamily="2" charset="-122"/>
                <a:ea typeface="宋体" panose="02010600030101010101" pitchFamily="2" charset="-122"/>
              </a:rPr>
              <a:t>归结式</a:t>
            </a:r>
            <a:r>
              <a:rPr lang="en-US" altLang="zh-CN" sz="2400" dirty="0" smtClean="0">
                <a:latin typeface="宋体" panose="02010600030101010101" pitchFamily="2" charset="-122"/>
                <a:ea typeface="宋体" panose="02010600030101010101" pitchFamily="2" charset="-122"/>
              </a:rPr>
              <a:t>P[f</a:t>
            </a:r>
            <a:r>
              <a:rPr lang="zh-CN" altLang="en-US" sz="2400" dirty="0" smtClean="0">
                <a:latin typeface="宋体" panose="02010600030101010101" pitchFamily="2" charset="-122"/>
                <a:ea typeface="宋体" panose="02010600030101010101" pitchFamily="2" charset="-122"/>
              </a:rPr>
              <a:t>（</a:t>
            </a:r>
            <a:r>
              <a:rPr lang="en-US" altLang="zh-CN" sz="2400" dirty="0" smtClean="0">
                <a:latin typeface="宋体" panose="02010600030101010101" pitchFamily="2" charset="-122"/>
                <a:ea typeface="宋体" panose="02010600030101010101" pitchFamily="2" charset="-122"/>
              </a:rPr>
              <a:t>y</a:t>
            </a:r>
            <a:r>
              <a:rPr lang="zh-CN" altLang="en-US" sz="2400" dirty="0" smtClean="0">
                <a:latin typeface="宋体" panose="02010600030101010101" pitchFamily="2" charset="-122"/>
                <a:ea typeface="宋体" panose="02010600030101010101" pitchFamily="2" charset="-122"/>
              </a:rPr>
              <a:t>）</a:t>
            </a:r>
            <a:r>
              <a:rPr lang="en-US" altLang="zh-CN" sz="2400" dirty="0" smtClean="0">
                <a:latin typeface="宋体" panose="02010600030101010101" pitchFamily="2" charset="-122"/>
                <a:ea typeface="宋体" panose="02010600030101010101" pitchFamily="2" charset="-122"/>
              </a:rPr>
              <a:t>]</a:t>
            </a:r>
            <a:br>
              <a:rPr lang="en-US" altLang="zh-CN" sz="2400" dirty="0" smtClean="0">
                <a:latin typeface="宋体" panose="02010600030101010101" pitchFamily="2" charset="-122"/>
                <a:ea typeface="宋体" panose="02010600030101010101" pitchFamily="2" charset="-122"/>
              </a:rPr>
            </a:br>
            <a:endParaRPr lang="en-US" altLang="zh-CN" sz="2400" dirty="0" smtClean="0">
              <a:latin typeface="宋体" panose="02010600030101010101" pitchFamily="2" charset="-122"/>
              <a:ea typeface="宋体" panose="02010600030101010101" pitchFamily="2" charset="-122"/>
            </a:endParaRPr>
          </a:p>
        </p:txBody>
      </p:sp>
      <p:sp>
        <p:nvSpPr>
          <p:cNvPr id="4" name="日期占位符 3"/>
          <p:cNvSpPr>
            <a:spLocks noGrp="1"/>
          </p:cNvSpPr>
          <p:nvPr>
            <p:ph type="dt" sz="half" idx="10"/>
          </p:nvPr>
        </p:nvSpPr>
        <p:spPr/>
        <p:txBody>
          <a:bodyPr/>
          <a:lstStyle/>
          <a:p>
            <a:pPr>
              <a:defRPr/>
            </a:pPr>
            <a:fld id="{74B263E6-C8B0-4E7F-8B9C-5A7EB4460588}" type="datetime1">
              <a:rPr lang="zh-CN" altLang="en-US"/>
              <a:pPr>
                <a:defRPr/>
              </a:pPr>
              <a:t>2019/9/18</a:t>
            </a:fld>
            <a:endParaRPr lang="en-US" altLang="zh-CN"/>
          </a:p>
        </p:txBody>
      </p:sp>
      <p:sp>
        <p:nvSpPr>
          <p:cNvPr id="38915"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0EEF8996-310B-48E9-8007-615B36D28C69}" type="slidenum">
              <a:rPr kumimoji="0" lang="en-US" altLang="zh-CN" sz="1400">
                <a:latin typeface="Tahoma" panose="020B0604030504040204" pitchFamily="34" charset="0"/>
                <a:ea typeface="宋体" panose="02010600030101010101" pitchFamily="2" charset="-122"/>
              </a:rPr>
              <a:pPr>
                <a:spcBef>
                  <a:spcPct val="0"/>
                </a:spcBef>
                <a:buClrTx/>
                <a:buSzTx/>
                <a:buFontTx/>
                <a:buNone/>
              </a:pPr>
              <a:t>56</a:t>
            </a:fld>
            <a:endParaRPr kumimoji="0" lang="en-US" altLang="zh-CN" sz="1400">
              <a:latin typeface="Tahoma" panose="020B060403050404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40" name="Rectangle 2"/>
          <p:cNvSpPr>
            <a:spLocks noGrp="1" noChangeArrowheads="1"/>
          </p:cNvSpPr>
          <p:nvPr>
            <p:ph type="title"/>
          </p:nvPr>
        </p:nvSpPr>
        <p:spPr/>
        <p:txBody>
          <a:bodyPr/>
          <a:lstStyle/>
          <a:p>
            <a:pPr eaLnBrk="1" hangingPunct="1"/>
            <a:r>
              <a:rPr lang="zh-CN" altLang="en-US" dirty="0" smtClean="0"/>
              <a:t>归结原理</a:t>
            </a:r>
            <a:r>
              <a:rPr lang="zh-CN" altLang="en-US" dirty="0" smtClean="0">
                <a:sym typeface="Symbol" panose="05050102010706020507" pitchFamily="18" charset="2"/>
              </a:rPr>
              <a:t></a:t>
            </a:r>
            <a:r>
              <a:rPr lang="zh-CN" altLang="en-US" sz="3200" dirty="0">
                <a:solidFill>
                  <a:schemeClr val="tx1"/>
                </a:solidFill>
                <a:ea typeface="华文新魏" panose="02010800040101010101" pitchFamily="2" charset="-122"/>
              </a:rPr>
              <a:t>含有变量的消解式</a:t>
            </a:r>
          </a:p>
        </p:txBody>
      </p:sp>
      <p:sp>
        <p:nvSpPr>
          <p:cNvPr id="39941" name="Rectangle 3"/>
          <p:cNvSpPr>
            <a:spLocks noGrp="1" noChangeArrowheads="1"/>
          </p:cNvSpPr>
          <p:nvPr>
            <p:ph idx="1"/>
          </p:nvPr>
        </p:nvSpPr>
        <p:spPr>
          <a:xfrm>
            <a:off x="1343472" y="1893364"/>
            <a:ext cx="10081120" cy="2615756"/>
          </a:xfrm>
        </p:spPr>
        <p:txBody>
          <a:bodyPr/>
          <a:lstStyle/>
          <a:p>
            <a:pPr eaLnBrk="1" hangingPunct="1"/>
            <a:r>
              <a:rPr lang="zh-CN" altLang="en-US" dirty="0" smtClean="0"/>
              <a:t>例</a:t>
            </a:r>
            <a:r>
              <a:rPr lang="en-US" altLang="zh-CN" dirty="0" smtClean="0"/>
              <a:t>4</a:t>
            </a:r>
            <a:r>
              <a:rPr lang="zh-CN" altLang="en-US" dirty="0" smtClean="0"/>
              <a:t>：</a:t>
            </a:r>
            <a:br>
              <a:rPr lang="zh-CN" altLang="en-US" dirty="0" smtClean="0"/>
            </a:br>
            <a:r>
              <a:rPr lang="zh-CN" altLang="en-US" dirty="0" smtClean="0">
                <a:latin typeface="宋体" panose="02010600030101010101" pitchFamily="2" charset="-122"/>
                <a:ea typeface="宋体" panose="02010600030101010101" pitchFamily="2" charset="-122"/>
              </a:rPr>
              <a:t>子句</a:t>
            </a:r>
            <a:r>
              <a:rPr lang="en-US" altLang="zh-CN" dirty="0" smtClean="0">
                <a:latin typeface="宋体" panose="02010600030101010101" pitchFamily="2" charset="-122"/>
                <a:ea typeface="宋体" panose="02010600030101010101" pitchFamily="2" charset="-122"/>
              </a:rPr>
              <a:t>C1=P[</a:t>
            </a:r>
            <a:r>
              <a:rPr lang="en-US" altLang="zh-CN" b="1" dirty="0" smtClean="0">
                <a:solidFill>
                  <a:srgbClr val="FF0000"/>
                </a:solidFill>
                <a:latin typeface="宋体" panose="02010600030101010101" pitchFamily="2" charset="-122"/>
                <a:ea typeface="宋体" panose="02010600030101010101" pitchFamily="2" charset="-122"/>
              </a:rPr>
              <a:t>x</a:t>
            </a:r>
            <a:r>
              <a:rPr lang="zh-CN" altLang="en-US" dirty="0" smtClean="0">
                <a:latin typeface="宋体" panose="02010600030101010101" pitchFamily="2" charset="-122"/>
                <a:ea typeface="宋体" panose="02010600030101010101" pitchFamily="2" charset="-122"/>
              </a:rPr>
              <a:t>，</a:t>
            </a:r>
            <a:r>
              <a:rPr lang="en-US" altLang="zh-CN" b="1" dirty="0" smtClean="0">
                <a:solidFill>
                  <a:srgbClr val="3333FF"/>
                </a:solidFill>
                <a:latin typeface="宋体" panose="02010600030101010101" pitchFamily="2" charset="-122"/>
                <a:ea typeface="宋体" panose="02010600030101010101" pitchFamily="2" charset="-122"/>
              </a:rPr>
              <a:t>f</a:t>
            </a:r>
            <a:r>
              <a:rPr lang="zh-CN" altLang="en-US" b="1" dirty="0" smtClean="0">
                <a:solidFill>
                  <a:srgbClr val="3333FF"/>
                </a:solidFill>
                <a:latin typeface="宋体" panose="02010600030101010101" pitchFamily="2" charset="-122"/>
                <a:ea typeface="宋体" panose="02010600030101010101" pitchFamily="2" charset="-122"/>
              </a:rPr>
              <a:t>（</a:t>
            </a:r>
            <a:r>
              <a:rPr lang="en-US" altLang="zh-CN" b="1" dirty="0" smtClean="0">
                <a:solidFill>
                  <a:srgbClr val="3333FF"/>
                </a:solidFill>
                <a:latin typeface="宋体" panose="02010600030101010101" pitchFamily="2" charset="-122"/>
                <a:ea typeface="宋体" panose="02010600030101010101" pitchFamily="2" charset="-122"/>
              </a:rPr>
              <a:t>y</a:t>
            </a:r>
            <a:r>
              <a:rPr lang="zh-CN" altLang="en-US" b="1" dirty="0" smtClean="0">
                <a:solidFill>
                  <a:srgbClr val="3333FF"/>
                </a:solidFill>
                <a:latin typeface="宋体" panose="02010600030101010101" pitchFamily="2" charset="-122"/>
                <a:ea typeface="宋体" panose="02010600030101010101" pitchFamily="2" charset="-122"/>
              </a:rPr>
              <a:t>）</a:t>
            </a:r>
            <a:r>
              <a:rPr lang="en-US" altLang="zh-CN" dirty="0" smtClean="0">
                <a:latin typeface="宋体" panose="02010600030101010101" pitchFamily="2" charset="-122"/>
                <a:ea typeface="宋体" panose="02010600030101010101" pitchFamily="2" charset="-122"/>
              </a:rPr>
              <a:t>] ∨Q</a:t>
            </a:r>
            <a:r>
              <a:rPr lang="zh-CN" altLang="en-US" dirty="0" smtClean="0">
                <a:latin typeface="宋体" panose="02010600030101010101" pitchFamily="2" charset="-122"/>
                <a:ea typeface="宋体" panose="02010600030101010101" pitchFamily="2" charset="-122"/>
              </a:rPr>
              <a:t>（</a:t>
            </a:r>
            <a:r>
              <a:rPr lang="en-US" altLang="zh-CN" dirty="0" smtClean="0">
                <a:latin typeface="宋体" panose="02010600030101010101" pitchFamily="2" charset="-122"/>
                <a:ea typeface="宋体" panose="02010600030101010101" pitchFamily="2" charset="-122"/>
              </a:rPr>
              <a:t>x</a:t>
            </a:r>
            <a:r>
              <a:rPr lang="zh-CN" altLang="en-US" dirty="0" smtClean="0">
                <a:latin typeface="宋体" panose="02010600030101010101" pitchFamily="2" charset="-122"/>
                <a:ea typeface="宋体" panose="02010600030101010101" pitchFamily="2" charset="-122"/>
              </a:rPr>
              <a:t>）∨</a:t>
            </a:r>
            <a:r>
              <a:rPr lang="en-US" altLang="zh-CN" dirty="0" smtClean="0">
                <a:latin typeface="宋体" panose="02010600030101010101" pitchFamily="2" charset="-122"/>
                <a:ea typeface="宋体" panose="02010600030101010101" pitchFamily="2" charset="-122"/>
              </a:rPr>
              <a:t>R[f</a:t>
            </a:r>
            <a:r>
              <a:rPr lang="zh-CN" altLang="en-US" dirty="0" smtClean="0">
                <a:latin typeface="宋体" panose="02010600030101010101" pitchFamily="2" charset="-122"/>
                <a:ea typeface="宋体" panose="02010600030101010101" pitchFamily="2" charset="-122"/>
              </a:rPr>
              <a:t>（</a:t>
            </a:r>
            <a:r>
              <a:rPr lang="en-US" altLang="zh-CN" dirty="0" smtClean="0">
                <a:latin typeface="宋体" panose="02010600030101010101" pitchFamily="2" charset="-122"/>
                <a:ea typeface="宋体" panose="02010600030101010101" pitchFamily="2" charset="-122"/>
              </a:rPr>
              <a:t>a</a:t>
            </a:r>
            <a:r>
              <a:rPr lang="zh-CN" altLang="en-US" dirty="0" smtClean="0">
                <a:latin typeface="宋体" panose="02010600030101010101" pitchFamily="2" charset="-122"/>
                <a:ea typeface="宋体" panose="02010600030101010101" pitchFamily="2" charset="-122"/>
              </a:rPr>
              <a:t>），</a:t>
            </a:r>
            <a:r>
              <a:rPr lang="en-US" altLang="zh-CN" dirty="0" smtClean="0">
                <a:latin typeface="宋体" panose="02010600030101010101" pitchFamily="2" charset="-122"/>
                <a:ea typeface="宋体" panose="02010600030101010101" pitchFamily="2" charset="-122"/>
              </a:rPr>
              <a:t>y],C2=~</a:t>
            </a:r>
            <a:r>
              <a:rPr lang="en-US" altLang="zh-CN" b="1" dirty="0" smtClean="0">
                <a:solidFill>
                  <a:schemeClr val="tx1"/>
                </a:solidFill>
                <a:latin typeface="宋体" panose="02010600030101010101" pitchFamily="2" charset="-122"/>
                <a:ea typeface="宋体" panose="02010600030101010101" pitchFamily="2" charset="-122"/>
              </a:rPr>
              <a:t>P[</a:t>
            </a:r>
            <a:r>
              <a:rPr lang="en-US" altLang="zh-CN" b="1" dirty="0" smtClean="0">
                <a:solidFill>
                  <a:srgbClr val="FF0000"/>
                </a:solidFill>
                <a:latin typeface="宋体" panose="02010600030101010101" pitchFamily="2" charset="-122"/>
                <a:ea typeface="宋体" panose="02010600030101010101" pitchFamily="2" charset="-122"/>
              </a:rPr>
              <a:t>f</a:t>
            </a:r>
            <a:r>
              <a:rPr lang="zh-CN" altLang="en-US" b="1" dirty="0" smtClean="0">
                <a:solidFill>
                  <a:srgbClr val="FF0000"/>
                </a:solidFill>
                <a:latin typeface="宋体" panose="02010600030101010101" pitchFamily="2" charset="-122"/>
                <a:ea typeface="宋体" panose="02010600030101010101" pitchFamily="2" charset="-122"/>
              </a:rPr>
              <a:t>（</a:t>
            </a:r>
            <a:r>
              <a:rPr lang="en-US" altLang="zh-CN" b="1" dirty="0" smtClean="0">
                <a:solidFill>
                  <a:srgbClr val="FF0000"/>
                </a:solidFill>
                <a:latin typeface="宋体" panose="02010600030101010101" pitchFamily="2" charset="-122"/>
                <a:ea typeface="宋体" panose="02010600030101010101" pitchFamily="2" charset="-122"/>
              </a:rPr>
              <a:t>f</a:t>
            </a:r>
            <a:r>
              <a:rPr lang="zh-CN" altLang="en-US" b="1" dirty="0" smtClean="0">
                <a:solidFill>
                  <a:srgbClr val="FF0000"/>
                </a:solidFill>
                <a:latin typeface="宋体" panose="02010600030101010101" pitchFamily="2" charset="-122"/>
                <a:ea typeface="宋体" panose="02010600030101010101" pitchFamily="2" charset="-122"/>
              </a:rPr>
              <a:t>（</a:t>
            </a:r>
            <a:r>
              <a:rPr lang="en-US" altLang="zh-CN" b="1" dirty="0" smtClean="0">
                <a:solidFill>
                  <a:srgbClr val="FF0000"/>
                </a:solidFill>
                <a:latin typeface="宋体" panose="02010600030101010101" pitchFamily="2" charset="-122"/>
                <a:ea typeface="宋体" panose="02010600030101010101" pitchFamily="2" charset="-122"/>
              </a:rPr>
              <a:t>a</a:t>
            </a:r>
            <a:r>
              <a:rPr lang="zh-CN" altLang="en-US" b="1" dirty="0" smtClean="0">
                <a:solidFill>
                  <a:srgbClr val="FF0000"/>
                </a:solidFill>
                <a:latin typeface="宋体" panose="02010600030101010101" pitchFamily="2" charset="-122"/>
                <a:ea typeface="宋体" panose="02010600030101010101" pitchFamily="2" charset="-122"/>
              </a:rPr>
              <a:t>））</a:t>
            </a:r>
            <a:r>
              <a:rPr lang="zh-CN" altLang="en-US" b="1" dirty="0" smtClean="0">
                <a:solidFill>
                  <a:schemeClr val="tx1"/>
                </a:solidFill>
                <a:latin typeface="宋体" panose="02010600030101010101" pitchFamily="2" charset="-122"/>
                <a:ea typeface="宋体" panose="02010600030101010101" pitchFamily="2" charset="-122"/>
              </a:rPr>
              <a:t>，</a:t>
            </a:r>
            <a:r>
              <a:rPr lang="en-US" altLang="zh-CN" b="1" dirty="0">
                <a:solidFill>
                  <a:srgbClr val="3333FF"/>
                </a:solidFill>
                <a:latin typeface="宋体" panose="02010600030101010101" pitchFamily="2" charset="-122"/>
                <a:ea typeface="宋体" panose="02010600030101010101" pitchFamily="2" charset="-122"/>
              </a:rPr>
              <a:t>z</a:t>
            </a:r>
            <a:r>
              <a:rPr lang="en-US" altLang="zh-CN" dirty="0" smtClean="0">
                <a:latin typeface="宋体" panose="02010600030101010101" pitchFamily="2" charset="-122"/>
                <a:ea typeface="宋体" panose="02010600030101010101" pitchFamily="2" charset="-122"/>
              </a:rPr>
              <a:t>] ∨R[z</a:t>
            </a:r>
            <a:r>
              <a:rPr lang="zh-CN" altLang="en-US" dirty="0" smtClean="0">
                <a:latin typeface="宋体" panose="02010600030101010101" pitchFamily="2" charset="-122"/>
                <a:ea typeface="宋体" panose="02010600030101010101" pitchFamily="2" charset="-122"/>
              </a:rPr>
              <a:t>，</a:t>
            </a:r>
            <a:r>
              <a:rPr lang="en-US" altLang="zh-CN" dirty="0" smtClean="0">
                <a:latin typeface="宋体" panose="02010600030101010101" pitchFamily="2" charset="-122"/>
                <a:ea typeface="宋体" panose="02010600030101010101" pitchFamily="2" charset="-122"/>
              </a:rPr>
              <a:t>w]</a:t>
            </a:r>
          </a:p>
          <a:p>
            <a:pPr eaLnBrk="1" hangingPunct="1">
              <a:buFont typeface="Wingdings" panose="05000000000000000000" pitchFamily="2" charset="2"/>
              <a:buNone/>
            </a:pPr>
            <a:r>
              <a:rPr lang="en-US" altLang="zh-CN" dirty="0" smtClean="0">
                <a:latin typeface="宋体" panose="02010600030101010101" pitchFamily="2" charset="-122"/>
                <a:ea typeface="宋体" panose="02010600030101010101" pitchFamily="2" charset="-122"/>
              </a:rPr>
              <a:t>     </a:t>
            </a:r>
            <a:r>
              <a:rPr lang="zh-CN" altLang="en-US" dirty="0" smtClean="0">
                <a:latin typeface="宋体" panose="02010600030101010101" pitchFamily="2" charset="-122"/>
                <a:ea typeface="宋体" panose="02010600030101010101" pitchFamily="2" charset="-122"/>
              </a:rPr>
              <a:t>置换</a:t>
            </a:r>
            <a:r>
              <a:rPr lang="en-US" altLang="zh-CN" dirty="0" smtClean="0">
                <a:latin typeface="宋体" panose="02010600030101010101" pitchFamily="2" charset="-122"/>
                <a:ea typeface="宋体" panose="02010600030101010101" pitchFamily="2" charset="-122"/>
              </a:rPr>
              <a:t>σ={f</a:t>
            </a:r>
            <a:r>
              <a:rPr lang="zh-CN" altLang="en-US" dirty="0" smtClean="0">
                <a:latin typeface="宋体" panose="02010600030101010101" pitchFamily="2" charset="-122"/>
                <a:ea typeface="宋体" panose="02010600030101010101" pitchFamily="2" charset="-122"/>
              </a:rPr>
              <a:t>（</a:t>
            </a:r>
            <a:r>
              <a:rPr lang="en-US" altLang="zh-CN" dirty="0" smtClean="0">
                <a:latin typeface="宋体" panose="02010600030101010101" pitchFamily="2" charset="-122"/>
                <a:ea typeface="宋体" panose="02010600030101010101" pitchFamily="2" charset="-122"/>
              </a:rPr>
              <a:t>f</a:t>
            </a:r>
            <a:r>
              <a:rPr lang="zh-CN" altLang="en-US" dirty="0" smtClean="0">
                <a:latin typeface="宋体" panose="02010600030101010101" pitchFamily="2" charset="-122"/>
                <a:ea typeface="宋体" panose="02010600030101010101" pitchFamily="2" charset="-122"/>
              </a:rPr>
              <a:t>（</a:t>
            </a:r>
            <a:r>
              <a:rPr lang="en-US" altLang="zh-CN" dirty="0" smtClean="0">
                <a:latin typeface="宋体" panose="02010600030101010101" pitchFamily="2" charset="-122"/>
                <a:ea typeface="宋体" panose="02010600030101010101" pitchFamily="2" charset="-122"/>
              </a:rPr>
              <a:t>a</a:t>
            </a:r>
            <a:r>
              <a:rPr lang="zh-CN" altLang="en-US" dirty="0" smtClean="0">
                <a:latin typeface="宋体" panose="02010600030101010101" pitchFamily="2" charset="-122"/>
                <a:ea typeface="宋体" panose="02010600030101010101" pitchFamily="2" charset="-122"/>
              </a:rPr>
              <a:t>））</a:t>
            </a:r>
            <a:r>
              <a:rPr lang="en-US" altLang="zh-CN" dirty="0" smtClean="0">
                <a:latin typeface="宋体" panose="02010600030101010101" pitchFamily="2" charset="-122"/>
                <a:ea typeface="宋体" panose="02010600030101010101" pitchFamily="2" charset="-122"/>
              </a:rPr>
              <a:t>/x</a:t>
            </a:r>
            <a:r>
              <a:rPr lang="zh-CN" altLang="en-US" dirty="0" smtClean="0">
                <a:latin typeface="宋体" panose="02010600030101010101" pitchFamily="2" charset="-122"/>
                <a:ea typeface="宋体" panose="02010600030101010101" pitchFamily="2" charset="-122"/>
              </a:rPr>
              <a:t>，</a:t>
            </a:r>
            <a:r>
              <a:rPr lang="en-US" altLang="zh-CN" dirty="0" smtClean="0">
                <a:latin typeface="宋体" panose="02010600030101010101" pitchFamily="2" charset="-122"/>
                <a:ea typeface="宋体" panose="02010600030101010101" pitchFamily="2" charset="-122"/>
              </a:rPr>
              <a:t>f</a:t>
            </a:r>
            <a:r>
              <a:rPr lang="zh-CN" altLang="en-US" dirty="0" smtClean="0">
                <a:latin typeface="宋体" panose="02010600030101010101" pitchFamily="2" charset="-122"/>
                <a:ea typeface="宋体" panose="02010600030101010101" pitchFamily="2" charset="-122"/>
              </a:rPr>
              <a:t>（</a:t>
            </a:r>
            <a:r>
              <a:rPr lang="en-US" altLang="zh-CN" dirty="0" smtClean="0">
                <a:latin typeface="宋体" panose="02010600030101010101" pitchFamily="2" charset="-122"/>
                <a:ea typeface="宋体" panose="02010600030101010101" pitchFamily="2" charset="-122"/>
              </a:rPr>
              <a:t>y</a:t>
            </a:r>
            <a:r>
              <a:rPr lang="zh-CN" altLang="en-US" dirty="0" smtClean="0">
                <a:latin typeface="宋体" panose="02010600030101010101" pitchFamily="2" charset="-122"/>
                <a:ea typeface="宋体" panose="02010600030101010101" pitchFamily="2" charset="-122"/>
              </a:rPr>
              <a:t>）</a:t>
            </a:r>
            <a:r>
              <a:rPr lang="en-US" altLang="zh-CN" dirty="0" smtClean="0">
                <a:latin typeface="宋体" panose="02010600030101010101" pitchFamily="2" charset="-122"/>
                <a:ea typeface="宋体" panose="02010600030101010101" pitchFamily="2" charset="-122"/>
              </a:rPr>
              <a:t>/z}</a:t>
            </a:r>
            <a:br>
              <a:rPr lang="en-US" altLang="zh-CN" dirty="0" smtClean="0">
                <a:latin typeface="宋体" panose="02010600030101010101" pitchFamily="2" charset="-122"/>
                <a:ea typeface="宋体" panose="02010600030101010101" pitchFamily="2" charset="-122"/>
              </a:rPr>
            </a:br>
            <a:r>
              <a:rPr lang="en-US" altLang="zh-CN" dirty="0" smtClean="0">
                <a:latin typeface="宋体" panose="02010600030101010101" pitchFamily="2" charset="-122"/>
                <a:ea typeface="宋体" panose="02010600030101010101" pitchFamily="2" charset="-122"/>
              </a:rPr>
              <a:t/>
            </a:r>
            <a:br>
              <a:rPr lang="en-US" altLang="zh-CN" dirty="0" smtClean="0">
                <a:latin typeface="宋体" panose="02010600030101010101" pitchFamily="2" charset="-122"/>
                <a:ea typeface="宋体" panose="02010600030101010101" pitchFamily="2" charset="-122"/>
              </a:rPr>
            </a:br>
            <a:r>
              <a:rPr lang="zh-CN" altLang="en-US" dirty="0" smtClean="0">
                <a:latin typeface="宋体" panose="02010600030101010101" pitchFamily="2" charset="-122"/>
                <a:ea typeface="宋体" panose="02010600030101010101" pitchFamily="2" charset="-122"/>
              </a:rPr>
              <a:t>归结式</a:t>
            </a:r>
            <a:r>
              <a:rPr lang="en-US" altLang="zh-CN" dirty="0" smtClean="0">
                <a:latin typeface="宋体" panose="02010600030101010101" pitchFamily="2" charset="-122"/>
                <a:ea typeface="宋体" panose="02010600030101010101" pitchFamily="2" charset="-122"/>
              </a:rPr>
              <a:t>Q[f</a:t>
            </a:r>
            <a:r>
              <a:rPr lang="zh-CN" altLang="en-US" dirty="0" smtClean="0">
                <a:latin typeface="宋体" panose="02010600030101010101" pitchFamily="2" charset="-122"/>
                <a:ea typeface="宋体" panose="02010600030101010101" pitchFamily="2" charset="-122"/>
              </a:rPr>
              <a:t>（</a:t>
            </a:r>
            <a:r>
              <a:rPr lang="en-US" altLang="zh-CN" dirty="0" smtClean="0">
                <a:latin typeface="宋体" panose="02010600030101010101" pitchFamily="2" charset="-122"/>
                <a:ea typeface="宋体" panose="02010600030101010101" pitchFamily="2" charset="-122"/>
              </a:rPr>
              <a:t>f</a:t>
            </a:r>
            <a:r>
              <a:rPr lang="zh-CN" altLang="en-US" dirty="0" smtClean="0">
                <a:latin typeface="宋体" panose="02010600030101010101" pitchFamily="2" charset="-122"/>
                <a:ea typeface="宋体" panose="02010600030101010101" pitchFamily="2" charset="-122"/>
              </a:rPr>
              <a:t>（</a:t>
            </a:r>
            <a:r>
              <a:rPr lang="en-US" altLang="zh-CN" dirty="0" smtClean="0">
                <a:latin typeface="宋体" panose="02010600030101010101" pitchFamily="2" charset="-122"/>
                <a:ea typeface="宋体" panose="02010600030101010101" pitchFamily="2" charset="-122"/>
              </a:rPr>
              <a:t>a</a:t>
            </a:r>
            <a:r>
              <a:rPr lang="zh-CN" altLang="en-US" dirty="0" smtClean="0">
                <a:latin typeface="宋体" panose="02010600030101010101" pitchFamily="2" charset="-122"/>
                <a:ea typeface="宋体" panose="02010600030101010101" pitchFamily="2" charset="-122"/>
              </a:rPr>
              <a:t>））</a:t>
            </a:r>
            <a:r>
              <a:rPr lang="en-US" altLang="zh-CN" dirty="0" smtClean="0">
                <a:latin typeface="宋体" panose="02010600030101010101" pitchFamily="2" charset="-122"/>
                <a:ea typeface="宋体" panose="02010600030101010101" pitchFamily="2" charset="-122"/>
              </a:rPr>
              <a:t>] ∨R[f</a:t>
            </a:r>
            <a:r>
              <a:rPr lang="zh-CN" altLang="en-US" dirty="0" smtClean="0">
                <a:latin typeface="宋体" panose="02010600030101010101" pitchFamily="2" charset="-122"/>
                <a:ea typeface="宋体" panose="02010600030101010101" pitchFamily="2" charset="-122"/>
              </a:rPr>
              <a:t>（</a:t>
            </a:r>
            <a:r>
              <a:rPr lang="en-US" altLang="zh-CN" dirty="0" smtClean="0">
                <a:latin typeface="宋体" panose="02010600030101010101" pitchFamily="2" charset="-122"/>
                <a:ea typeface="宋体" panose="02010600030101010101" pitchFamily="2" charset="-122"/>
              </a:rPr>
              <a:t>a</a:t>
            </a:r>
            <a:r>
              <a:rPr lang="zh-CN" altLang="en-US" dirty="0" smtClean="0">
                <a:latin typeface="宋体" panose="02010600030101010101" pitchFamily="2" charset="-122"/>
                <a:ea typeface="宋体" panose="02010600030101010101" pitchFamily="2" charset="-122"/>
              </a:rPr>
              <a:t>），</a:t>
            </a:r>
            <a:r>
              <a:rPr lang="en-US" altLang="zh-CN" dirty="0" smtClean="0">
                <a:latin typeface="宋体" panose="02010600030101010101" pitchFamily="2" charset="-122"/>
                <a:ea typeface="宋体" panose="02010600030101010101" pitchFamily="2" charset="-122"/>
              </a:rPr>
              <a:t>y] ∨R[f</a:t>
            </a:r>
            <a:r>
              <a:rPr lang="zh-CN" altLang="en-US" dirty="0" smtClean="0">
                <a:latin typeface="宋体" panose="02010600030101010101" pitchFamily="2" charset="-122"/>
                <a:ea typeface="宋体" panose="02010600030101010101" pitchFamily="2" charset="-122"/>
              </a:rPr>
              <a:t>（</a:t>
            </a:r>
            <a:r>
              <a:rPr lang="en-US" altLang="zh-CN" dirty="0" smtClean="0">
                <a:latin typeface="宋体" panose="02010600030101010101" pitchFamily="2" charset="-122"/>
                <a:ea typeface="宋体" panose="02010600030101010101" pitchFamily="2" charset="-122"/>
              </a:rPr>
              <a:t>y</a:t>
            </a:r>
            <a:r>
              <a:rPr lang="zh-CN" altLang="en-US" dirty="0" smtClean="0">
                <a:latin typeface="宋体" panose="02010600030101010101" pitchFamily="2" charset="-122"/>
                <a:ea typeface="宋体" panose="02010600030101010101" pitchFamily="2" charset="-122"/>
              </a:rPr>
              <a:t>），</a:t>
            </a:r>
            <a:r>
              <a:rPr lang="en-US" altLang="zh-CN" dirty="0" smtClean="0">
                <a:latin typeface="宋体" panose="02010600030101010101" pitchFamily="2" charset="-122"/>
                <a:ea typeface="宋体" panose="02010600030101010101" pitchFamily="2" charset="-122"/>
              </a:rPr>
              <a:t>w]</a:t>
            </a:r>
            <a:br>
              <a:rPr lang="en-US" altLang="zh-CN" dirty="0" smtClean="0">
                <a:latin typeface="宋体" panose="02010600030101010101" pitchFamily="2" charset="-122"/>
                <a:ea typeface="宋体" panose="02010600030101010101" pitchFamily="2" charset="-122"/>
              </a:rPr>
            </a:br>
            <a:endParaRPr lang="en-US" altLang="zh-CN" dirty="0" smtClean="0">
              <a:latin typeface="宋体" panose="02010600030101010101" pitchFamily="2" charset="-122"/>
              <a:ea typeface="宋体" panose="02010600030101010101" pitchFamily="2" charset="-122"/>
            </a:endParaRPr>
          </a:p>
          <a:p>
            <a:pPr eaLnBrk="1" hangingPunct="1">
              <a:buFont typeface="Wingdings" panose="05000000000000000000" pitchFamily="2" charset="2"/>
              <a:buNone/>
            </a:pPr>
            <a:endParaRPr lang="en-US" altLang="zh-CN" dirty="0" smtClean="0">
              <a:latin typeface="宋体" panose="02010600030101010101" pitchFamily="2" charset="-122"/>
              <a:ea typeface="宋体" panose="02010600030101010101" pitchFamily="2" charset="-122"/>
            </a:endParaRPr>
          </a:p>
        </p:txBody>
      </p:sp>
      <p:sp>
        <p:nvSpPr>
          <p:cNvPr id="4" name="日期占位符 3"/>
          <p:cNvSpPr>
            <a:spLocks noGrp="1"/>
          </p:cNvSpPr>
          <p:nvPr>
            <p:ph type="dt" sz="half" idx="10"/>
          </p:nvPr>
        </p:nvSpPr>
        <p:spPr/>
        <p:txBody>
          <a:bodyPr/>
          <a:lstStyle/>
          <a:p>
            <a:pPr>
              <a:defRPr/>
            </a:pPr>
            <a:fld id="{14766517-81F0-4DFC-8CAC-D0A39CA4B6FB}" type="datetime1">
              <a:rPr lang="zh-CN" altLang="en-US"/>
              <a:pPr>
                <a:defRPr/>
              </a:pPr>
              <a:t>2019/9/18</a:t>
            </a:fld>
            <a:endParaRPr lang="en-US" altLang="zh-CN"/>
          </a:p>
        </p:txBody>
      </p:sp>
      <p:sp>
        <p:nvSpPr>
          <p:cNvPr id="39939"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61621E84-39E4-46D2-A138-ADD2C0B10BE7}" type="slidenum">
              <a:rPr kumimoji="0" lang="en-US" altLang="zh-CN" sz="1400">
                <a:latin typeface="Tahoma" panose="020B0604030504040204" pitchFamily="34" charset="0"/>
                <a:ea typeface="宋体" panose="02010600030101010101" pitchFamily="2" charset="-122"/>
              </a:rPr>
              <a:pPr>
                <a:spcBef>
                  <a:spcPct val="0"/>
                </a:spcBef>
                <a:buClrTx/>
                <a:buSzTx/>
                <a:buFontTx/>
                <a:buNone/>
              </a:pPr>
              <a:t>57</a:t>
            </a:fld>
            <a:endParaRPr kumimoji="0" lang="en-US" altLang="zh-CN" sz="1400">
              <a:latin typeface="Tahoma" panose="020B060403050404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4" name="Rectangle 2"/>
          <p:cNvSpPr>
            <a:spLocks noGrp="1" noChangeArrowheads="1"/>
          </p:cNvSpPr>
          <p:nvPr>
            <p:ph type="title"/>
          </p:nvPr>
        </p:nvSpPr>
        <p:spPr/>
        <p:txBody>
          <a:bodyPr/>
          <a:lstStyle/>
          <a:p>
            <a:pPr eaLnBrk="1" hangingPunct="1"/>
            <a:r>
              <a:rPr lang="zh-CN" altLang="en-US" smtClean="0"/>
              <a:t>归结原理</a:t>
            </a:r>
            <a:r>
              <a:rPr lang="zh-CN" altLang="en-US" smtClean="0">
                <a:sym typeface="Symbol" panose="05050102010706020507" pitchFamily="18" charset="2"/>
              </a:rPr>
              <a:t></a:t>
            </a:r>
            <a:r>
              <a:rPr lang="zh-CN" altLang="en-US" sz="3200">
                <a:ea typeface="华文新魏" panose="02010800040101010101" pitchFamily="2" charset="-122"/>
              </a:rPr>
              <a:t>消解反演求解过程</a:t>
            </a:r>
          </a:p>
        </p:txBody>
      </p:sp>
      <p:sp>
        <p:nvSpPr>
          <p:cNvPr id="40965" name="Rectangle 3"/>
          <p:cNvSpPr>
            <a:spLocks noGrp="1" noChangeArrowheads="1"/>
          </p:cNvSpPr>
          <p:nvPr>
            <p:ph idx="1"/>
          </p:nvPr>
        </p:nvSpPr>
        <p:spPr>
          <a:xfrm>
            <a:off x="1271464" y="1989138"/>
            <a:ext cx="10153128" cy="4114800"/>
          </a:xfrm>
        </p:spPr>
        <p:txBody>
          <a:bodyPr>
            <a:normAutofit/>
          </a:bodyPr>
          <a:lstStyle/>
          <a:p>
            <a:pPr eaLnBrk="1" hangingPunct="1"/>
            <a:r>
              <a:rPr lang="zh-CN" altLang="en-US" sz="2400" dirty="0" smtClean="0">
                <a:solidFill>
                  <a:schemeClr val="hlink"/>
                </a:solidFill>
              </a:rPr>
              <a:t>消解反演</a:t>
            </a:r>
          </a:p>
          <a:p>
            <a:pPr eaLnBrk="1" hangingPunct="1"/>
            <a:r>
              <a:rPr lang="zh-CN" altLang="en-US" sz="2400" dirty="0" smtClean="0"/>
              <a:t>给出一个公式集</a:t>
            </a:r>
            <a:r>
              <a:rPr lang="en-US" altLang="zh-CN" sz="2400" dirty="0" smtClean="0"/>
              <a:t>S</a:t>
            </a:r>
            <a:r>
              <a:rPr lang="zh-CN" altLang="en-US" sz="2400" dirty="0" smtClean="0"/>
              <a:t>和目标公式</a:t>
            </a:r>
            <a:r>
              <a:rPr lang="en-US" altLang="zh-CN" sz="2400" dirty="0" smtClean="0"/>
              <a:t>L</a:t>
            </a:r>
            <a:r>
              <a:rPr lang="zh-CN" altLang="en-US" sz="2400" dirty="0" smtClean="0"/>
              <a:t>，通过反证或反演来求证目标公式</a:t>
            </a:r>
            <a:r>
              <a:rPr lang="en-US" altLang="zh-CN" sz="2400" dirty="0" smtClean="0"/>
              <a:t>L</a:t>
            </a:r>
            <a:r>
              <a:rPr lang="zh-CN" altLang="en-US" sz="2400" dirty="0" smtClean="0"/>
              <a:t>，其证明步骤如下：</a:t>
            </a:r>
            <a:br>
              <a:rPr lang="zh-CN" altLang="en-US" sz="2400" dirty="0" smtClean="0"/>
            </a:br>
            <a:r>
              <a:rPr lang="zh-CN" altLang="en-US" sz="2400" dirty="0" smtClean="0"/>
              <a:t>（</a:t>
            </a:r>
            <a:r>
              <a:rPr lang="en-US" altLang="zh-CN" sz="2400" dirty="0" smtClean="0"/>
              <a:t>1</a:t>
            </a:r>
            <a:r>
              <a:rPr lang="zh-CN" altLang="en-US" sz="2400" dirty="0" smtClean="0"/>
              <a:t>）    否定</a:t>
            </a:r>
            <a:r>
              <a:rPr lang="en-US" altLang="zh-CN" sz="2400" dirty="0" smtClean="0"/>
              <a:t>L</a:t>
            </a:r>
            <a:r>
              <a:rPr lang="zh-CN" altLang="en-US" sz="2400" dirty="0" smtClean="0"/>
              <a:t>，得</a:t>
            </a:r>
            <a:r>
              <a:rPr lang="en-US" altLang="zh-CN" sz="2400" dirty="0" smtClean="0"/>
              <a:t>~L</a:t>
            </a:r>
            <a:r>
              <a:rPr lang="zh-CN" altLang="en-US" sz="2400" dirty="0" smtClean="0"/>
              <a:t>；</a:t>
            </a:r>
            <a:br>
              <a:rPr lang="zh-CN" altLang="en-US" sz="2400" dirty="0" smtClean="0"/>
            </a:br>
            <a:r>
              <a:rPr lang="zh-CN" altLang="en-US" sz="2400" dirty="0" smtClean="0"/>
              <a:t>（</a:t>
            </a:r>
            <a:r>
              <a:rPr lang="en-US" altLang="zh-CN" sz="2400" dirty="0" smtClean="0"/>
              <a:t>2</a:t>
            </a:r>
            <a:r>
              <a:rPr lang="zh-CN" altLang="en-US" sz="2400" dirty="0" smtClean="0"/>
              <a:t>）    把</a:t>
            </a:r>
            <a:r>
              <a:rPr lang="en-US" altLang="zh-CN" sz="2400" dirty="0" smtClean="0"/>
              <a:t>~L</a:t>
            </a:r>
            <a:r>
              <a:rPr lang="zh-CN" altLang="en-US" sz="2400" dirty="0" smtClean="0"/>
              <a:t>添加到</a:t>
            </a:r>
            <a:r>
              <a:rPr lang="en-US" altLang="zh-CN" sz="2400" dirty="0" smtClean="0"/>
              <a:t>S</a:t>
            </a:r>
            <a:r>
              <a:rPr lang="zh-CN" altLang="en-US" sz="2400" dirty="0" smtClean="0"/>
              <a:t>中去；</a:t>
            </a:r>
            <a:br>
              <a:rPr lang="zh-CN" altLang="en-US" sz="2400" dirty="0" smtClean="0"/>
            </a:br>
            <a:r>
              <a:rPr lang="zh-CN" altLang="en-US" sz="2400" dirty="0" smtClean="0"/>
              <a:t>（</a:t>
            </a:r>
            <a:r>
              <a:rPr lang="en-US" altLang="zh-CN" sz="2400" dirty="0" smtClean="0"/>
              <a:t>3</a:t>
            </a:r>
            <a:r>
              <a:rPr lang="zh-CN" altLang="en-US" sz="2400" dirty="0" smtClean="0"/>
              <a:t>）    把新产生的集合</a:t>
            </a:r>
            <a:r>
              <a:rPr lang="en-US" altLang="zh-CN" sz="2400" dirty="0" smtClean="0"/>
              <a:t>{~L</a:t>
            </a:r>
            <a:r>
              <a:rPr lang="zh-CN" altLang="en-US" sz="2400" dirty="0" smtClean="0"/>
              <a:t>，</a:t>
            </a:r>
            <a:r>
              <a:rPr lang="en-US" altLang="zh-CN" sz="2400" dirty="0" smtClean="0"/>
              <a:t>S}</a:t>
            </a:r>
            <a:r>
              <a:rPr lang="zh-CN" altLang="en-US" sz="2400" dirty="0" smtClean="0"/>
              <a:t>化成子句集；</a:t>
            </a:r>
            <a:br>
              <a:rPr lang="zh-CN" altLang="en-US" sz="2400" dirty="0" smtClean="0"/>
            </a:br>
            <a:r>
              <a:rPr lang="zh-CN" altLang="en-US" sz="2400" dirty="0" smtClean="0"/>
              <a:t>（</a:t>
            </a:r>
            <a:r>
              <a:rPr lang="en-US" altLang="zh-CN" sz="2400" dirty="0" smtClean="0"/>
              <a:t>4</a:t>
            </a:r>
            <a:r>
              <a:rPr lang="zh-CN" altLang="en-US" sz="2400" dirty="0" smtClean="0"/>
              <a:t>）     应用归结原理，力图推导出一个表示矛盾的空子句。</a:t>
            </a:r>
          </a:p>
          <a:p>
            <a:pPr eaLnBrk="1" hangingPunct="1"/>
            <a:endParaRPr lang="en-US" altLang="zh-CN" sz="2400" dirty="0" smtClean="0"/>
          </a:p>
        </p:txBody>
      </p:sp>
      <p:sp>
        <p:nvSpPr>
          <p:cNvPr id="4" name="日期占位符 3"/>
          <p:cNvSpPr>
            <a:spLocks noGrp="1"/>
          </p:cNvSpPr>
          <p:nvPr>
            <p:ph type="dt" sz="half" idx="10"/>
          </p:nvPr>
        </p:nvSpPr>
        <p:spPr/>
        <p:txBody>
          <a:bodyPr/>
          <a:lstStyle/>
          <a:p>
            <a:pPr>
              <a:defRPr/>
            </a:pPr>
            <a:fld id="{E25218E2-CCDA-4DA5-AC28-E055561769AE}" type="datetime1">
              <a:rPr lang="zh-CN" altLang="en-US"/>
              <a:pPr>
                <a:defRPr/>
              </a:pPr>
              <a:t>2019/9/18</a:t>
            </a:fld>
            <a:endParaRPr lang="en-US" altLang="zh-CN"/>
          </a:p>
        </p:txBody>
      </p:sp>
      <p:sp>
        <p:nvSpPr>
          <p:cNvPr id="40963"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036917D0-D95C-4486-A67E-0CA4D6B65EEB}" type="slidenum">
              <a:rPr kumimoji="0" lang="en-US" altLang="zh-CN" sz="1400">
                <a:latin typeface="Tahoma" panose="020B0604030504040204" pitchFamily="34" charset="0"/>
                <a:ea typeface="宋体" panose="02010600030101010101" pitchFamily="2" charset="-122"/>
              </a:rPr>
              <a:pPr>
                <a:spcBef>
                  <a:spcPct val="0"/>
                </a:spcBef>
                <a:buClrTx/>
                <a:buSzTx/>
                <a:buFontTx/>
                <a:buNone/>
              </a:pPr>
              <a:t>58</a:t>
            </a:fld>
            <a:endParaRPr kumimoji="0" lang="en-US" altLang="zh-CN" sz="1400">
              <a:latin typeface="Tahoma" panose="020B060403050404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8" name="Rectangle 2"/>
          <p:cNvSpPr>
            <a:spLocks noGrp="1" noChangeArrowheads="1"/>
          </p:cNvSpPr>
          <p:nvPr>
            <p:ph type="title"/>
          </p:nvPr>
        </p:nvSpPr>
        <p:spPr/>
        <p:txBody>
          <a:bodyPr/>
          <a:lstStyle/>
          <a:p>
            <a:pPr eaLnBrk="1" hangingPunct="1"/>
            <a:r>
              <a:rPr lang="zh-CN" altLang="en-US" smtClean="0"/>
              <a:t>举例</a:t>
            </a:r>
            <a:r>
              <a:rPr lang="en-US" altLang="zh-CN" smtClean="0"/>
              <a:t>1</a:t>
            </a:r>
          </a:p>
        </p:txBody>
      </p:sp>
      <p:sp>
        <p:nvSpPr>
          <p:cNvPr id="292867" name="Rectangle 3"/>
          <p:cNvSpPr>
            <a:spLocks noGrp="1" noChangeArrowheads="1"/>
          </p:cNvSpPr>
          <p:nvPr>
            <p:ph idx="1"/>
          </p:nvPr>
        </p:nvSpPr>
        <p:spPr>
          <a:xfrm>
            <a:off x="1199456" y="1916114"/>
            <a:ext cx="10369152" cy="1698625"/>
          </a:xfrm>
        </p:spPr>
        <p:txBody>
          <a:bodyPr/>
          <a:lstStyle/>
          <a:p>
            <a:pPr eaLnBrk="1" hangingPunct="1"/>
            <a:r>
              <a:rPr lang="zh-CN" altLang="en-US" sz="2400"/>
              <a:t>证明梯形的对角线与上下底构成的内错角相等。</a:t>
            </a:r>
          </a:p>
          <a:p>
            <a:pPr eaLnBrk="1" hangingPunct="1">
              <a:buFont typeface="Wingdings" panose="05000000000000000000" pitchFamily="2" charset="2"/>
              <a:buNone/>
            </a:pPr>
            <a:r>
              <a:rPr lang="zh-CN" altLang="en-US" sz="2400"/>
              <a:t>    这是一个初等几何问题，为实现机器的自动证明，需给出逻辑描述，建立子句集。</a:t>
            </a:r>
          </a:p>
        </p:txBody>
      </p:sp>
      <p:sp>
        <p:nvSpPr>
          <p:cNvPr id="24" name="日期占位符 3"/>
          <p:cNvSpPr>
            <a:spLocks noGrp="1"/>
          </p:cNvSpPr>
          <p:nvPr>
            <p:ph type="dt" sz="half" idx="10"/>
          </p:nvPr>
        </p:nvSpPr>
        <p:spPr/>
        <p:txBody>
          <a:bodyPr/>
          <a:lstStyle/>
          <a:p>
            <a:pPr>
              <a:defRPr/>
            </a:pPr>
            <a:fld id="{B70EDD30-8B0C-4163-90DA-FF3D3B174C88}" type="datetime1">
              <a:rPr lang="zh-CN" altLang="en-US"/>
              <a:pPr>
                <a:defRPr/>
              </a:pPr>
              <a:t>2019/9/18</a:t>
            </a:fld>
            <a:endParaRPr lang="en-US" altLang="zh-CN"/>
          </a:p>
        </p:txBody>
      </p:sp>
      <p:sp>
        <p:nvSpPr>
          <p:cNvPr id="41987"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F4CC6099-647E-47CF-B18C-2F37E42C2C29}" type="slidenum">
              <a:rPr kumimoji="0" lang="en-US" altLang="zh-CN" sz="1400">
                <a:latin typeface="Tahoma" panose="020B0604030504040204" pitchFamily="34" charset="0"/>
                <a:ea typeface="宋体" panose="02010600030101010101" pitchFamily="2" charset="-122"/>
              </a:rPr>
              <a:pPr>
                <a:spcBef>
                  <a:spcPct val="0"/>
                </a:spcBef>
                <a:buClrTx/>
                <a:buSzTx/>
                <a:buFontTx/>
                <a:buNone/>
              </a:pPr>
              <a:t>59</a:t>
            </a:fld>
            <a:endParaRPr kumimoji="0" lang="en-US" altLang="zh-CN" sz="1400">
              <a:latin typeface="Tahoma" panose="020B0604030504040204" pitchFamily="34" charset="0"/>
              <a:ea typeface="宋体" panose="02010600030101010101" pitchFamily="2" charset="-122"/>
            </a:endParaRPr>
          </a:p>
        </p:txBody>
      </p:sp>
      <p:sp>
        <p:nvSpPr>
          <p:cNvPr id="41990" name="Line 4"/>
          <p:cNvSpPr>
            <a:spLocks noChangeShapeType="1"/>
          </p:cNvSpPr>
          <p:nvPr/>
        </p:nvSpPr>
        <p:spPr bwMode="auto">
          <a:xfrm>
            <a:off x="7467600" y="685800"/>
            <a:ext cx="914400" cy="0"/>
          </a:xfrm>
          <a:prstGeom prst="line">
            <a:avLst/>
          </a:prstGeom>
          <a:noFill/>
          <a:ln w="9525">
            <a:solidFill>
              <a:srgbClr val="96969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991" name="Line 5"/>
          <p:cNvSpPr>
            <a:spLocks noChangeShapeType="1"/>
          </p:cNvSpPr>
          <p:nvPr/>
        </p:nvSpPr>
        <p:spPr bwMode="auto">
          <a:xfrm>
            <a:off x="6934200" y="1371600"/>
            <a:ext cx="1828800" cy="0"/>
          </a:xfrm>
          <a:prstGeom prst="line">
            <a:avLst/>
          </a:prstGeom>
          <a:noFill/>
          <a:ln w="9525">
            <a:solidFill>
              <a:srgbClr val="96969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992" name="Line 6"/>
          <p:cNvSpPr>
            <a:spLocks noChangeShapeType="1"/>
          </p:cNvSpPr>
          <p:nvPr/>
        </p:nvSpPr>
        <p:spPr bwMode="auto">
          <a:xfrm flipH="1">
            <a:off x="6934200" y="685800"/>
            <a:ext cx="533400" cy="685800"/>
          </a:xfrm>
          <a:prstGeom prst="line">
            <a:avLst/>
          </a:prstGeom>
          <a:noFill/>
          <a:ln w="9525">
            <a:solidFill>
              <a:srgbClr val="96969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993" name="Line 7"/>
          <p:cNvSpPr>
            <a:spLocks noChangeShapeType="1"/>
          </p:cNvSpPr>
          <p:nvPr/>
        </p:nvSpPr>
        <p:spPr bwMode="auto">
          <a:xfrm>
            <a:off x="8305800" y="685800"/>
            <a:ext cx="457200" cy="685800"/>
          </a:xfrm>
          <a:prstGeom prst="line">
            <a:avLst/>
          </a:prstGeom>
          <a:noFill/>
          <a:ln w="9525">
            <a:solidFill>
              <a:srgbClr val="96969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994" name="Line 8"/>
          <p:cNvSpPr>
            <a:spLocks noChangeShapeType="1"/>
          </p:cNvSpPr>
          <p:nvPr/>
        </p:nvSpPr>
        <p:spPr bwMode="auto">
          <a:xfrm flipH="1">
            <a:off x="6934200" y="685800"/>
            <a:ext cx="1371600" cy="685800"/>
          </a:xfrm>
          <a:prstGeom prst="line">
            <a:avLst/>
          </a:prstGeom>
          <a:noFill/>
          <a:ln w="9525">
            <a:solidFill>
              <a:srgbClr val="96969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995" name="Text Box 9"/>
          <p:cNvSpPr txBox="1">
            <a:spLocks noChangeArrowheads="1"/>
          </p:cNvSpPr>
          <p:nvPr/>
        </p:nvSpPr>
        <p:spPr bwMode="auto">
          <a:xfrm>
            <a:off x="7086600" y="457200"/>
            <a:ext cx="3810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Font typeface="Wingdings" panose="05000000000000000000" pitchFamily="2" charset="2"/>
              <a:buNone/>
            </a:pPr>
            <a:r>
              <a:rPr lang="en-US" altLang="zh-CN" sz="3200"/>
              <a:t>x</a:t>
            </a:r>
          </a:p>
        </p:txBody>
      </p:sp>
      <p:sp>
        <p:nvSpPr>
          <p:cNvPr id="41996" name="Text Box 10"/>
          <p:cNvSpPr txBox="1">
            <a:spLocks noChangeArrowheads="1"/>
          </p:cNvSpPr>
          <p:nvPr/>
        </p:nvSpPr>
        <p:spPr bwMode="auto">
          <a:xfrm>
            <a:off x="8382000" y="381000"/>
            <a:ext cx="4572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Font typeface="Wingdings" panose="05000000000000000000" pitchFamily="2" charset="2"/>
              <a:buNone/>
            </a:pPr>
            <a:r>
              <a:rPr lang="en-US" altLang="zh-CN" sz="3200"/>
              <a:t>y</a:t>
            </a:r>
          </a:p>
        </p:txBody>
      </p:sp>
      <p:sp>
        <p:nvSpPr>
          <p:cNvPr id="41997" name="Text Box 11"/>
          <p:cNvSpPr txBox="1">
            <a:spLocks noChangeArrowheads="1"/>
          </p:cNvSpPr>
          <p:nvPr/>
        </p:nvSpPr>
        <p:spPr bwMode="auto">
          <a:xfrm>
            <a:off x="8839200" y="1295400"/>
            <a:ext cx="4572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Font typeface="Wingdings" panose="05000000000000000000" pitchFamily="2" charset="2"/>
              <a:buNone/>
            </a:pPr>
            <a:r>
              <a:rPr lang="en-US" altLang="zh-CN" sz="3200"/>
              <a:t>u</a:t>
            </a:r>
          </a:p>
        </p:txBody>
      </p:sp>
      <p:sp>
        <p:nvSpPr>
          <p:cNvPr id="41998" name="Text Box 12"/>
          <p:cNvSpPr txBox="1">
            <a:spLocks noChangeArrowheads="1"/>
          </p:cNvSpPr>
          <p:nvPr/>
        </p:nvSpPr>
        <p:spPr bwMode="auto">
          <a:xfrm>
            <a:off x="6629400" y="1295400"/>
            <a:ext cx="533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Font typeface="Wingdings" panose="05000000000000000000" pitchFamily="2" charset="2"/>
              <a:buNone/>
            </a:pPr>
            <a:r>
              <a:rPr lang="en-US" altLang="zh-CN" sz="3200"/>
              <a:t>v</a:t>
            </a:r>
          </a:p>
        </p:txBody>
      </p:sp>
      <p:sp>
        <p:nvSpPr>
          <p:cNvPr id="292878" name="Text Box 14"/>
          <p:cNvSpPr txBox="1">
            <a:spLocks noChangeArrowheads="1"/>
          </p:cNvSpPr>
          <p:nvPr/>
        </p:nvSpPr>
        <p:spPr bwMode="auto">
          <a:xfrm>
            <a:off x="2075974" y="3075373"/>
            <a:ext cx="8101012" cy="13480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r>
              <a:rPr lang="zh-CN" altLang="en-US" sz="2400" dirty="0"/>
              <a:t>谓词：</a:t>
            </a:r>
            <a:r>
              <a:rPr lang="en-US" altLang="zh-CN" sz="2400" dirty="0"/>
              <a:t>T(</a:t>
            </a:r>
            <a:r>
              <a:rPr lang="en-US" altLang="zh-CN" sz="2400" dirty="0" err="1"/>
              <a:t>x,y,u,v</a:t>
            </a:r>
            <a:r>
              <a:rPr lang="en-US" altLang="zh-CN" sz="2400" dirty="0"/>
              <a:t>)</a:t>
            </a:r>
            <a:r>
              <a:rPr lang="zh-CN" altLang="en-US" sz="2400" dirty="0"/>
              <a:t>表示</a:t>
            </a:r>
            <a:r>
              <a:rPr lang="en-US" altLang="zh-CN" sz="2400" dirty="0" err="1"/>
              <a:t>xy</a:t>
            </a:r>
            <a:r>
              <a:rPr lang="zh-CN" altLang="en-US" sz="2400" dirty="0"/>
              <a:t>为上底，</a:t>
            </a:r>
            <a:r>
              <a:rPr lang="en-US" altLang="zh-CN" sz="2400" dirty="0" err="1"/>
              <a:t>uv</a:t>
            </a:r>
            <a:r>
              <a:rPr lang="zh-CN" altLang="en-US" sz="2400" dirty="0"/>
              <a:t>为下底的梯形</a:t>
            </a:r>
          </a:p>
          <a:p>
            <a:pPr eaLnBrk="1" hangingPunct="1">
              <a:buFont typeface="Wingdings" panose="05000000000000000000" pitchFamily="2" charset="2"/>
              <a:buNone/>
            </a:pPr>
            <a:r>
              <a:rPr lang="zh-CN" altLang="en-US" sz="2400" dirty="0"/>
              <a:t>                  </a:t>
            </a:r>
            <a:r>
              <a:rPr lang="en-US" altLang="zh-CN" sz="2400" dirty="0"/>
              <a:t>P(</a:t>
            </a:r>
            <a:r>
              <a:rPr lang="en-US" altLang="zh-CN" sz="2400" dirty="0" err="1"/>
              <a:t>x,y,u,v</a:t>
            </a:r>
            <a:r>
              <a:rPr lang="en-US" altLang="zh-CN" sz="2400" dirty="0"/>
              <a:t>)</a:t>
            </a:r>
            <a:r>
              <a:rPr lang="zh-CN" altLang="en-US" sz="2400" dirty="0"/>
              <a:t>表示</a:t>
            </a:r>
            <a:r>
              <a:rPr lang="en-US" altLang="zh-CN" sz="2400" dirty="0" err="1"/>
              <a:t>xy</a:t>
            </a:r>
            <a:r>
              <a:rPr lang="en-US" altLang="zh-CN" sz="2400" dirty="0"/>
              <a:t>||</a:t>
            </a:r>
            <a:r>
              <a:rPr lang="en-US" altLang="zh-CN" sz="2400" dirty="0" err="1"/>
              <a:t>uv</a:t>
            </a:r>
            <a:endParaRPr lang="en-US" altLang="zh-CN" sz="2400" dirty="0"/>
          </a:p>
          <a:p>
            <a:pPr eaLnBrk="1" hangingPunct="1">
              <a:buFont typeface="Wingdings" panose="05000000000000000000" pitchFamily="2" charset="2"/>
              <a:buNone/>
            </a:pPr>
            <a:r>
              <a:rPr lang="en-US" altLang="zh-CN" sz="2400" dirty="0"/>
              <a:t>                  E(</a:t>
            </a:r>
            <a:r>
              <a:rPr lang="en-US" altLang="zh-CN" sz="2400" dirty="0" err="1"/>
              <a:t>x,y,z,u,v,w</a:t>
            </a:r>
            <a:r>
              <a:rPr lang="en-US" altLang="zh-CN" sz="2400" dirty="0"/>
              <a:t>)</a:t>
            </a:r>
            <a:r>
              <a:rPr lang="zh-CN" altLang="en-US" sz="2400" dirty="0"/>
              <a:t>表示</a:t>
            </a:r>
            <a:r>
              <a:rPr lang="zh-CN" altLang="en-US" sz="2400" dirty="0">
                <a:sym typeface="Symbol" panose="05050102010706020507" pitchFamily="18" charset="2"/>
              </a:rPr>
              <a:t></a:t>
            </a:r>
            <a:r>
              <a:rPr lang="en-US" altLang="zh-CN" sz="2400" dirty="0">
                <a:sym typeface="Symbol" panose="05050102010706020507" pitchFamily="18" charset="2"/>
              </a:rPr>
              <a:t>xyz=  </a:t>
            </a:r>
            <a:r>
              <a:rPr lang="en-US" altLang="zh-CN" sz="2400" dirty="0" err="1">
                <a:sym typeface="Symbol" panose="05050102010706020507" pitchFamily="18" charset="2"/>
              </a:rPr>
              <a:t>uvw</a:t>
            </a:r>
            <a:endParaRPr lang="en-US" altLang="zh-CN" sz="2400" dirty="0"/>
          </a:p>
        </p:txBody>
      </p:sp>
      <p:sp>
        <p:nvSpPr>
          <p:cNvPr id="292879" name="Text Box 15"/>
          <p:cNvSpPr txBox="1">
            <a:spLocks noChangeArrowheads="1"/>
          </p:cNvSpPr>
          <p:nvPr/>
        </p:nvSpPr>
        <p:spPr bwMode="auto">
          <a:xfrm>
            <a:off x="2111830" y="4493468"/>
            <a:ext cx="7848600" cy="1791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r>
              <a:rPr lang="zh-CN" altLang="en-US" sz="2400" dirty="0">
                <a:sym typeface="Symbol" panose="05050102010706020507" pitchFamily="18" charset="2"/>
              </a:rPr>
              <a:t>公式：</a:t>
            </a:r>
            <a:r>
              <a:rPr lang="en-US" altLang="zh-CN" sz="2400" dirty="0">
                <a:sym typeface="Symbol" panose="05050102010706020507" pitchFamily="18" charset="2"/>
              </a:rPr>
              <a:t>A1:  </a:t>
            </a:r>
            <a:r>
              <a:rPr lang="en-US" altLang="zh-CN" sz="2400" dirty="0"/>
              <a:t>(</a:t>
            </a:r>
            <a:r>
              <a:rPr lang="en-US" altLang="zh-CN" sz="2400" dirty="0">
                <a:sym typeface="Symbol" panose="05050102010706020507" pitchFamily="18" charset="2"/>
              </a:rPr>
              <a:t></a:t>
            </a:r>
            <a:r>
              <a:rPr lang="en-US" altLang="zh-CN" sz="2400" dirty="0"/>
              <a:t>x) (</a:t>
            </a:r>
            <a:r>
              <a:rPr lang="en-US" altLang="zh-CN" sz="2400" dirty="0">
                <a:sym typeface="Symbol" panose="05050102010706020507" pitchFamily="18" charset="2"/>
              </a:rPr>
              <a:t></a:t>
            </a:r>
            <a:r>
              <a:rPr lang="en-US" altLang="zh-CN" sz="2400" dirty="0"/>
              <a:t>y) (</a:t>
            </a:r>
            <a:r>
              <a:rPr lang="en-US" altLang="zh-CN" sz="2400" dirty="0">
                <a:sym typeface="Symbol" panose="05050102010706020507" pitchFamily="18" charset="2"/>
              </a:rPr>
              <a:t></a:t>
            </a:r>
            <a:r>
              <a:rPr lang="en-US" altLang="zh-CN" sz="2400" dirty="0"/>
              <a:t>u) (</a:t>
            </a:r>
            <a:r>
              <a:rPr lang="en-US" altLang="zh-CN" sz="2400" dirty="0">
                <a:sym typeface="Symbol" panose="05050102010706020507" pitchFamily="18" charset="2"/>
              </a:rPr>
              <a:t></a:t>
            </a:r>
            <a:r>
              <a:rPr lang="en-US" altLang="zh-CN" sz="2400" dirty="0"/>
              <a:t>v)(T(</a:t>
            </a:r>
            <a:r>
              <a:rPr lang="en-US" altLang="zh-CN" sz="2400" dirty="0" err="1"/>
              <a:t>x,y,u,v</a:t>
            </a:r>
            <a:r>
              <a:rPr lang="en-US" altLang="zh-CN" sz="2400" dirty="0"/>
              <a:t>)</a:t>
            </a:r>
            <a:r>
              <a:rPr lang="en-US" altLang="zh-CN" sz="2400" dirty="0">
                <a:sym typeface="Symbol" panose="05050102010706020507" pitchFamily="18" charset="2"/>
              </a:rPr>
              <a:t> </a:t>
            </a:r>
            <a:r>
              <a:rPr lang="en-US" altLang="zh-CN" sz="2400" dirty="0"/>
              <a:t>P(</a:t>
            </a:r>
            <a:r>
              <a:rPr lang="en-US" altLang="zh-CN" sz="2400" dirty="0" err="1"/>
              <a:t>x,y,u,v</a:t>
            </a:r>
            <a:r>
              <a:rPr lang="en-US" altLang="zh-CN" sz="2400" dirty="0"/>
              <a:t>))</a:t>
            </a:r>
          </a:p>
          <a:p>
            <a:pPr eaLnBrk="1" hangingPunct="1">
              <a:buFont typeface="Wingdings" panose="05000000000000000000" pitchFamily="2" charset="2"/>
              <a:buNone/>
            </a:pPr>
            <a:r>
              <a:rPr lang="en-US" altLang="zh-CN" sz="2400" dirty="0"/>
              <a:t>              A2:  (</a:t>
            </a:r>
            <a:r>
              <a:rPr lang="en-US" altLang="zh-CN" sz="2400" dirty="0">
                <a:sym typeface="Symbol" panose="05050102010706020507" pitchFamily="18" charset="2"/>
              </a:rPr>
              <a:t></a:t>
            </a:r>
            <a:r>
              <a:rPr lang="en-US" altLang="zh-CN" sz="2400" dirty="0"/>
              <a:t>x) (</a:t>
            </a:r>
            <a:r>
              <a:rPr lang="en-US" altLang="zh-CN" sz="2400" dirty="0">
                <a:sym typeface="Symbol" panose="05050102010706020507" pitchFamily="18" charset="2"/>
              </a:rPr>
              <a:t></a:t>
            </a:r>
            <a:r>
              <a:rPr lang="en-US" altLang="zh-CN" sz="2400" dirty="0"/>
              <a:t>y) (</a:t>
            </a:r>
            <a:r>
              <a:rPr lang="en-US" altLang="zh-CN" sz="2400" dirty="0">
                <a:sym typeface="Symbol" panose="05050102010706020507" pitchFamily="18" charset="2"/>
              </a:rPr>
              <a:t></a:t>
            </a:r>
            <a:r>
              <a:rPr lang="en-US" altLang="zh-CN" sz="2400" dirty="0"/>
              <a:t>u) (</a:t>
            </a:r>
            <a:r>
              <a:rPr lang="en-US" altLang="zh-CN" sz="2400" dirty="0">
                <a:sym typeface="Symbol" panose="05050102010706020507" pitchFamily="18" charset="2"/>
              </a:rPr>
              <a:t></a:t>
            </a:r>
            <a:r>
              <a:rPr lang="en-US" altLang="zh-CN" sz="2400" dirty="0"/>
              <a:t>v)(P(</a:t>
            </a:r>
            <a:r>
              <a:rPr lang="en-US" altLang="zh-CN" sz="2400" dirty="0" err="1"/>
              <a:t>x,y,u,v</a:t>
            </a:r>
            <a:r>
              <a:rPr lang="en-US" altLang="zh-CN" sz="2400" dirty="0"/>
              <a:t>) </a:t>
            </a:r>
            <a:r>
              <a:rPr lang="en-US" altLang="zh-CN" sz="2400" dirty="0">
                <a:sym typeface="Symbol" panose="05050102010706020507" pitchFamily="18" charset="2"/>
              </a:rPr>
              <a:t> </a:t>
            </a:r>
            <a:r>
              <a:rPr lang="en-US" altLang="zh-CN" sz="2400" dirty="0"/>
              <a:t>E(</a:t>
            </a:r>
            <a:r>
              <a:rPr lang="en-US" altLang="zh-CN" sz="2400" dirty="0" err="1"/>
              <a:t>x,y</a:t>
            </a:r>
            <a:r>
              <a:rPr lang="en-US" altLang="zh-CN" sz="2400" dirty="0"/>
              <a:t>, v ,</a:t>
            </a:r>
            <a:r>
              <a:rPr lang="en-US" altLang="zh-CN" sz="2400" dirty="0" err="1"/>
              <a:t>u,v,y</a:t>
            </a:r>
            <a:r>
              <a:rPr lang="en-US" altLang="zh-CN" sz="2400" dirty="0"/>
              <a:t>))</a:t>
            </a:r>
          </a:p>
          <a:p>
            <a:pPr eaLnBrk="1" hangingPunct="1">
              <a:buFont typeface="Wingdings" panose="05000000000000000000" pitchFamily="2" charset="2"/>
              <a:buNone/>
            </a:pPr>
            <a:r>
              <a:rPr lang="en-US" altLang="zh-CN" sz="2400" dirty="0"/>
              <a:t>              A3: T(</a:t>
            </a:r>
            <a:r>
              <a:rPr lang="en-US" altLang="zh-CN" sz="2400" dirty="0" err="1"/>
              <a:t>a,b,c,d</a:t>
            </a:r>
            <a:r>
              <a:rPr lang="en-US" altLang="zh-CN" sz="2400" dirty="0"/>
              <a:t>)</a:t>
            </a:r>
          </a:p>
          <a:p>
            <a:pPr eaLnBrk="1" hangingPunct="1">
              <a:buFont typeface="Wingdings" panose="05000000000000000000" pitchFamily="2" charset="2"/>
              <a:buNone/>
            </a:pPr>
            <a:r>
              <a:rPr lang="zh-CN" altLang="en-US" sz="2400" dirty="0"/>
              <a:t>求证： </a:t>
            </a:r>
            <a:r>
              <a:rPr lang="en-US" altLang="zh-CN" sz="2400" dirty="0"/>
              <a:t>B: E(</a:t>
            </a:r>
            <a:r>
              <a:rPr lang="en-US" altLang="zh-CN" sz="2400" dirty="0" err="1"/>
              <a:t>a,b,d,c,d,b</a:t>
            </a:r>
            <a:r>
              <a:rPr lang="en-US" altLang="zh-CN" sz="2400" dirty="0"/>
              <a:t>)</a:t>
            </a:r>
          </a:p>
        </p:txBody>
      </p:sp>
      <p:sp>
        <p:nvSpPr>
          <p:cNvPr id="42001" name="Line 16"/>
          <p:cNvSpPr>
            <a:spLocks noChangeShapeType="1"/>
          </p:cNvSpPr>
          <p:nvPr/>
        </p:nvSpPr>
        <p:spPr bwMode="auto">
          <a:xfrm>
            <a:off x="7421563" y="5668963"/>
            <a:ext cx="914400" cy="0"/>
          </a:xfrm>
          <a:prstGeom prst="line">
            <a:avLst/>
          </a:prstGeom>
          <a:noFill/>
          <a:ln w="9525">
            <a:solidFill>
              <a:srgbClr val="96969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02" name="Line 17"/>
          <p:cNvSpPr>
            <a:spLocks noChangeShapeType="1"/>
          </p:cNvSpPr>
          <p:nvPr/>
        </p:nvSpPr>
        <p:spPr bwMode="auto">
          <a:xfrm>
            <a:off x="6888163" y="6354763"/>
            <a:ext cx="1828800" cy="0"/>
          </a:xfrm>
          <a:prstGeom prst="line">
            <a:avLst/>
          </a:prstGeom>
          <a:noFill/>
          <a:ln w="9525">
            <a:solidFill>
              <a:srgbClr val="96969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03" name="Line 18"/>
          <p:cNvSpPr>
            <a:spLocks noChangeShapeType="1"/>
          </p:cNvSpPr>
          <p:nvPr/>
        </p:nvSpPr>
        <p:spPr bwMode="auto">
          <a:xfrm flipH="1">
            <a:off x="6888163" y="5668963"/>
            <a:ext cx="533400" cy="685800"/>
          </a:xfrm>
          <a:prstGeom prst="line">
            <a:avLst/>
          </a:prstGeom>
          <a:noFill/>
          <a:ln w="9525">
            <a:solidFill>
              <a:srgbClr val="96969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04" name="Line 19"/>
          <p:cNvSpPr>
            <a:spLocks noChangeShapeType="1"/>
          </p:cNvSpPr>
          <p:nvPr/>
        </p:nvSpPr>
        <p:spPr bwMode="auto">
          <a:xfrm>
            <a:off x="8259763" y="5668963"/>
            <a:ext cx="457200" cy="685800"/>
          </a:xfrm>
          <a:prstGeom prst="line">
            <a:avLst/>
          </a:prstGeom>
          <a:noFill/>
          <a:ln w="9525">
            <a:solidFill>
              <a:srgbClr val="96969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05" name="Line 20"/>
          <p:cNvSpPr>
            <a:spLocks noChangeShapeType="1"/>
          </p:cNvSpPr>
          <p:nvPr/>
        </p:nvSpPr>
        <p:spPr bwMode="auto">
          <a:xfrm flipH="1">
            <a:off x="6888163" y="5668963"/>
            <a:ext cx="1371600" cy="685800"/>
          </a:xfrm>
          <a:prstGeom prst="line">
            <a:avLst/>
          </a:prstGeom>
          <a:noFill/>
          <a:ln w="9525">
            <a:solidFill>
              <a:srgbClr val="96969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06" name="Text Box 21"/>
          <p:cNvSpPr txBox="1">
            <a:spLocks noChangeArrowheads="1"/>
          </p:cNvSpPr>
          <p:nvPr/>
        </p:nvSpPr>
        <p:spPr bwMode="auto">
          <a:xfrm>
            <a:off x="7040563" y="5440364"/>
            <a:ext cx="3810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Font typeface="Wingdings" panose="05000000000000000000" pitchFamily="2" charset="2"/>
              <a:buNone/>
            </a:pPr>
            <a:r>
              <a:rPr lang="en-US" altLang="zh-CN" sz="3200" dirty="0"/>
              <a:t>a</a:t>
            </a:r>
          </a:p>
        </p:txBody>
      </p:sp>
      <p:sp>
        <p:nvSpPr>
          <p:cNvPr id="42007" name="Text Box 22"/>
          <p:cNvSpPr txBox="1">
            <a:spLocks noChangeArrowheads="1"/>
          </p:cNvSpPr>
          <p:nvPr/>
        </p:nvSpPr>
        <p:spPr bwMode="auto">
          <a:xfrm>
            <a:off x="8793163" y="6278564"/>
            <a:ext cx="4572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Font typeface="Wingdings" panose="05000000000000000000" pitchFamily="2" charset="2"/>
              <a:buNone/>
            </a:pPr>
            <a:r>
              <a:rPr lang="en-US" altLang="zh-CN" sz="3200"/>
              <a:t>c</a:t>
            </a:r>
          </a:p>
        </p:txBody>
      </p:sp>
      <p:sp>
        <p:nvSpPr>
          <p:cNvPr id="42008" name="Text Box 23"/>
          <p:cNvSpPr txBox="1">
            <a:spLocks noChangeArrowheads="1"/>
          </p:cNvSpPr>
          <p:nvPr/>
        </p:nvSpPr>
        <p:spPr bwMode="auto">
          <a:xfrm>
            <a:off x="8328026" y="5445125"/>
            <a:ext cx="360363"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Font typeface="Wingdings" panose="05000000000000000000" pitchFamily="2" charset="2"/>
              <a:buNone/>
            </a:pPr>
            <a:r>
              <a:rPr lang="en-US" altLang="zh-CN" sz="3200" dirty="0"/>
              <a:t>b</a:t>
            </a:r>
          </a:p>
        </p:txBody>
      </p:sp>
      <p:sp>
        <p:nvSpPr>
          <p:cNvPr id="42009" name="Text Box 24"/>
          <p:cNvSpPr txBox="1">
            <a:spLocks noChangeArrowheads="1"/>
          </p:cNvSpPr>
          <p:nvPr/>
        </p:nvSpPr>
        <p:spPr bwMode="auto">
          <a:xfrm>
            <a:off x="6743701" y="6278564"/>
            <a:ext cx="360363"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Font typeface="Wingdings" panose="05000000000000000000" pitchFamily="2" charset="2"/>
              <a:buNone/>
            </a:pPr>
            <a:r>
              <a:rPr lang="en-US" altLang="zh-CN" sz="3200" dirty="0"/>
              <a:t>d</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92867">
                                            <p:txEl>
                                              <p:pRg st="0" end="0"/>
                                            </p:txEl>
                                          </p:spTgt>
                                        </p:tgtEl>
                                        <p:attrNameLst>
                                          <p:attrName>style.visibility</p:attrName>
                                        </p:attrNameLst>
                                      </p:cBhvr>
                                      <p:to>
                                        <p:strVal val="visible"/>
                                      </p:to>
                                    </p:set>
                                    <p:anim calcmode="lin" valueType="num">
                                      <p:cBhvr additive="base">
                                        <p:cTn id="7" dur="500" fill="hold"/>
                                        <p:tgtEl>
                                          <p:spTgt spid="29286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92867">
                                            <p:txEl>
                                              <p:pRg st="0" end="0"/>
                                            </p:txEl>
                                          </p:spTgt>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292867">
                                            <p:txEl>
                                              <p:pRg st="1" end="1"/>
                                            </p:txEl>
                                          </p:spTgt>
                                        </p:tgtEl>
                                        <p:attrNameLst>
                                          <p:attrName>style.visibility</p:attrName>
                                        </p:attrNameLst>
                                      </p:cBhvr>
                                      <p:to>
                                        <p:strVal val="visible"/>
                                      </p:to>
                                    </p:set>
                                    <p:anim calcmode="lin" valueType="num">
                                      <p:cBhvr additive="base">
                                        <p:cTn id="12" dur="500" fill="hold"/>
                                        <p:tgtEl>
                                          <p:spTgt spid="292867">
                                            <p:txEl>
                                              <p:pRg st="1" end="1"/>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29286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292878"/>
                                        </p:tgtEl>
                                        <p:attrNameLst>
                                          <p:attrName>style.visibility</p:attrName>
                                        </p:attrNameLst>
                                      </p:cBhvr>
                                      <p:to>
                                        <p:strVal val="visible"/>
                                      </p:to>
                                    </p:set>
                                    <p:anim calcmode="lin" valueType="num">
                                      <p:cBhvr additive="base">
                                        <p:cTn id="18" dur="500" fill="hold"/>
                                        <p:tgtEl>
                                          <p:spTgt spid="292878"/>
                                        </p:tgtEl>
                                        <p:attrNameLst>
                                          <p:attrName>ppt_x</p:attrName>
                                        </p:attrNameLst>
                                      </p:cBhvr>
                                      <p:tavLst>
                                        <p:tav tm="0">
                                          <p:val>
                                            <p:strVal val="0-#ppt_w/2"/>
                                          </p:val>
                                        </p:tav>
                                        <p:tav tm="100000">
                                          <p:val>
                                            <p:strVal val="#ppt_x"/>
                                          </p:val>
                                        </p:tav>
                                      </p:tavLst>
                                    </p:anim>
                                    <p:anim calcmode="lin" valueType="num">
                                      <p:cBhvr additive="base">
                                        <p:cTn id="19" dur="500" fill="hold"/>
                                        <p:tgtEl>
                                          <p:spTgt spid="292878"/>
                                        </p:tgtEl>
                                        <p:attrNameLst>
                                          <p:attrName>ppt_y</p:attrName>
                                        </p:attrNameLst>
                                      </p:cBhvr>
                                      <p:tavLst>
                                        <p:tav tm="0">
                                          <p:val>
                                            <p:strVal val="#ppt_y"/>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292879"/>
                                        </p:tgtEl>
                                        <p:attrNameLst>
                                          <p:attrName>style.visibility</p:attrName>
                                        </p:attrNameLst>
                                      </p:cBhvr>
                                      <p:to>
                                        <p:strVal val="visible"/>
                                      </p:to>
                                    </p:set>
                                    <p:anim calcmode="lin" valueType="num">
                                      <p:cBhvr additive="base">
                                        <p:cTn id="24" dur="500" fill="hold"/>
                                        <p:tgtEl>
                                          <p:spTgt spid="292879"/>
                                        </p:tgtEl>
                                        <p:attrNameLst>
                                          <p:attrName>ppt_x</p:attrName>
                                        </p:attrNameLst>
                                      </p:cBhvr>
                                      <p:tavLst>
                                        <p:tav tm="0">
                                          <p:val>
                                            <p:strVal val="0-#ppt_w/2"/>
                                          </p:val>
                                        </p:tav>
                                        <p:tav tm="100000">
                                          <p:val>
                                            <p:strVal val="#ppt_x"/>
                                          </p:val>
                                        </p:tav>
                                      </p:tavLst>
                                    </p:anim>
                                    <p:anim calcmode="lin" valueType="num">
                                      <p:cBhvr additive="base">
                                        <p:cTn id="25" dur="500" fill="hold"/>
                                        <p:tgtEl>
                                          <p:spTgt spid="29287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2867" grpId="0" build="p"/>
      <p:bldP spid="292878" grpId="0"/>
      <p:bldP spid="29287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2"/>
          <p:cNvSpPr>
            <a:spLocks noGrp="1"/>
          </p:cNvSpPr>
          <p:nvPr>
            <p:ph type="title"/>
          </p:nvPr>
        </p:nvSpPr>
        <p:spPr>
          <a:ln/>
        </p:spPr>
        <p:txBody>
          <a:bodyPr vert="horz" wrap="square" lIns="91440" tIns="45720" rIns="91440" bIns="45720" anchor="b"/>
          <a:lstStyle/>
          <a:p>
            <a:pPr eaLnBrk="1" hangingPunct="1"/>
            <a:r>
              <a:rPr lang="en-US" altLang="zh-CN" dirty="0">
                <a:latin typeface="Times New Roman" panose="02020603050405020304" pitchFamily="18" charset="0"/>
              </a:rPr>
              <a:t> </a:t>
            </a:r>
            <a:r>
              <a:rPr lang="en-US" altLang="zh-CN" dirty="0" smtClean="0">
                <a:latin typeface="Times New Roman" panose="02020603050405020304" pitchFamily="18" charset="0"/>
              </a:rPr>
              <a:t>3.1.2  </a:t>
            </a:r>
            <a:r>
              <a:rPr lang="zh-CN" altLang="en-US" dirty="0">
                <a:latin typeface="Times New Roman" panose="02020603050405020304" pitchFamily="18" charset="0"/>
              </a:rPr>
              <a:t>谓词</a:t>
            </a:r>
          </a:p>
        </p:txBody>
      </p:sp>
      <p:sp>
        <p:nvSpPr>
          <p:cNvPr id="31750" name="Rectangle 12"/>
          <p:cNvSpPr>
            <a:spLocks noGrp="1"/>
          </p:cNvSpPr>
          <p:nvPr>
            <p:ph idx="1"/>
          </p:nvPr>
        </p:nvSpPr>
        <p:spPr>
          <a:xfrm>
            <a:off x="695400" y="1793604"/>
            <a:ext cx="9882823" cy="1597025"/>
          </a:xfrm>
          <a:ln/>
        </p:spPr>
        <p:txBody>
          <a:bodyPr vert="horz" wrap="square" lIns="91440" tIns="45720" rIns="91440" bIns="45720" anchor="t"/>
          <a:lstStyle/>
          <a:p>
            <a:pPr marL="533400" indent="-533400">
              <a:spcBef>
                <a:spcPct val="40000"/>
              </a:spcBef>
              <a:buClr>
                <a:srgbClr val="0000FF"/>
              </a:buClr>
              <a:buNone/>
            </a:pPr>
            <a:r>
              <a:rPr lang="zh-CN" altLang="en-US" b="1" dirty="0">
                <a:solidFill>
                  <a:srgbClr val="0000FF"/>
                </a:solidFill>
                <a:latin typeface="Times New Roman" panose="02020603050405020304" pitchFamily="18" charset="0"/>
              </a:rPr>
              <a:t>（</a:t>
            </a:r>
            <a:r>
              <a:rPr lang="en-US" altLang="zh-CN" b="1" dirty="0">
                <a:solidFill>
                  <a:srgbClr val="0000FF"/>
                </a:solidFill>
                <a:latin typeface="Times New Roman" panose="02020603050405020304" pitchFamily="18" charset="0"/>
              </a:rPr>
              <a:t>2</a:t>
            </a:r>
            <a:r>
              <a:rPr lang="zh-CN" altLang="en-US" b="1" dirty="0">
                <a:solidFill>
                  <a:srgbClr val="0000FF"/>
                </a:solidFill>
                <a:latin typeface="Times New Roman" panose="02020603050405020304" pitchFamily="18" charset="0"/>
              </a:rPr>
              <a:t>）</a:t>
            </a:r>
            <a:r>
              <a:rPr lang="zh-CN" altLang="en-US" b="1" dirty="0">
                <a:latin typeface="Times New Roman" panose="02020603050405020304" pitchFamily="18" charset="0"/>
              </a:rPr>
              <a:t>个体是变元（变量）：</a:t>
            </a:r>
            <a:r>
              <a:rPr lang="zh-CN" altLang="en-US" sz="2600" dirty="0">
                <a:latin typeface="Times New Roman" panose="02020603050405020304" pitchFamily="18" charset="0"/>
              </a:rPr>
              <a:t>没有指定的一个或者一组个体。</a:t>
            </a:r>
            <a:endParaRPr lang="zh-CN" altLang="en-US" b="1" dirty="0">
              <a:latin typeface="Times New Roman" panose="02020603050405020304" pitchFamily="18" charset="0"/>
            </a:endParaRPr>
          </a:p>
        </p:txBody>
      </p:sp>
      <p:sp>
        <p:nvSpPr>
          <p:cNvPr id="31746"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ea typeface="MS PGothic" panose="020B0600070205080204" pitchFamily="34" charset="-128"/>
              </a:rPr>
              <a:t>6</a:t>
            </a:fld>
            <a:endParaRPr lang="ja-JP" altLang="en-US" dirty="0">
              <a:solidFill>
                <a:srgbClr val="A50021"/>
              </a:solidFill>
              <a:ea typeface="MS PGothic" panose="020B0600070205080204" pitchFamily="34" charset="-128"/>
            </a:endParaRPr>
          </a:p>
        </p:txBody>
      </p:sp>
      <p:sp>
        <p:nvSpPr>
          <p:cNvPr id="31748" name="Rectangle 4"/>
          <p:cNvSpPr/>
          <p:nvPr/>
        </p:nvSpPr>
        <p:spPr>
          <a:xfrm>
            <a:off x="1524000" y="-184666"/>
            <a:ext cx="184731" cy="369332"/>
          </a:xfrm>
          <a:prstGeom prst="rect">
            <a:avLst/>
          </a:prstGeom>
          <a:noFill/>
          <a:ln w="9525">
            <a:noFill/>
          </a:ln>
        </p:spPr>
        <p:txBody>
          <a:bodyPr wrap="none" anchor="ctr">
            <a:spAutoFit/>
          </a:bodyPr>
          <a:lstStyle/>
          <a:p>
            <a:endParaRPr lang="zh-CN" altLang="en-US" dirty="0">
              <a:latin typeface="Arial" panose="020B0604020202020204" pitchFamily="34" charset="0"/>
            </a:endParaRPr>
          </a:p>
        </p:txBody>
      </p:sp>
      <p:sp>
        <p:nvSpPr>
          <p:cNvPr id="31749" name="Rectangle 5"/>
          <p:cNvSpPr/>
          <p:nvPr/>
        </p:nvSpPr>
        <p:spPr>
          <a:xfrm>
            <a:off x="1524000" y="-184666"/>
            <a:ext cx="184731" cy="369332"/>
          </a:xfrm>
          <a:prstGeom prst="rect">
            <a:avLst/>
          </a:prstGeom>
          <a:noFill/>
          <a:ln w="9525">
            <a:noFill/>
          </a:ln>
        </p:spPr>
        <p:txBody>
          <a:bodyPr wrap="none" anchor="ctr">
            <a:spAutoFit/>
          </a:bodyPr>
          <a:lstStyle/>
          <a:p>
            <a:endParaRPr lang="zh-CN" altLang="en-US" dirty="0">
              <a:latin typeface="Arial" panose="020B0604020202020204" pitchFamily="34" charset="0"/>
            </a:endParaRPr>
          </a:p>
        </p:txBody>
      </p:sp>
      <p:sp>
        <p:nvSpPr>
          <p:cNvPr id="31751" name="AutoShape 13"/>
          <p:cNvSpPr/>
          <p:nvPr/>
        </p:nvSpPr>
        <p:spPr>
          <a:xfrm>
            <a:off x="3359696" y="3810903"/>
            <a:ext cx="7385050" cy="677862"/>
          </a:xfrm>
          <a:prstGeom prst="accentBorderCallout1">
            <a:avLst>
              <a:gd name="adj1" fmla="val 16861"/>
              <a:gd name="adj2" fmla="val -1032"/>
              <a:gd name="adj3" fmla="val -34190"/>
              <a:gd name="adj4" fmla="val -3764"/>
            </a:avLst>
          </a:prstGeom>
          <a:solidFill>
            <a:srgbClr val="FFFFFF"/>
          </a:solidFill>
          <a:ln w="9525" cap="flat" cmpd="sng">
            <a:solidFill>
              <a:schemeClr val="tx1"/>
            </a:solidFill>
            <a:prstDash val="solid"/>
            <a:miter/>
            <a:headEnd type="none" w="med" len="med"/>
            <a:tailEnd type="none" w="med" len="med"/>
          </a:ln>
        </p:spPr>
        <p:txBody>
          <a:bodyPr/>
          <a:lstStyle/>
          <a:p>
            <a:pPr>
              <a:lnSpc>
                <a:spcPct val="120000"/>
              </a:lnSpc>
              <a:spcBef>
                <a:spcPct val="20000"/>
              </a:spcBef>
              <a:buClr>
                <a:schemeClr val="accent2"/>
              </a:buClr>
              <a:buFont typeface="Wingdings" panose="05000000000000000000" pitchFamily="2" charset="2"/>
              <a:buChar char="§"/>
            </a:pPr>
            <a:r>
              <a:rPr lang="en-US" altLang="zh-CN" sz="2800" b="1" dirty="0">
                <a:latin typeface="Times New Roman" panose="02020603050405020304" pitchFamily="18" charset="0"/>
              </a:rPr>
              <a:t> </a:t>
            </a:r>
            <a:r>
              <a:rPr lang="en-US" altLang="zh-CN" sz="2400" b="1" dirty="0">
                <a:latin typeface="Times New Roman" panose="02020603050405020304" pitchFamily="18" charset="0"/>
              </a:rPr>
              <a:t>“</a:t>
            </a:r>
            <a:r>
              <a:rPr lang="zh-CN" altLang="en-US" sz="2400" b="1" dirty="0">
                <a:solidFill>
                  <a:schemeClr val="accent2"/>
                </a:solidFill>
                <a:latin typeface="Times New Roman" panose="02020603050405020304" pitchFamily="18" charset="0"/>
              </a:rPr>
              <a:t>小李的父亲是教师</a:t>
            </a:r>
            <a:r>
              <a:rPr lang="zh-CN" altLang="en-US" sz="2400" b="1" dirty="0">
                <a:latin typeface="Times New Roman" panose="02020603050405020304" pitchFamily="18" charset="0"/>
              </a:rPr>
              <a:t>”：</a:t>
            </a:r>
            <a:r>
              <a:rPr lang="en-US" altLang="zh-CN" sz="2400" b="1" i="1" dirty="0">
                <a:latin typeface="Times New Roman" panose="02020603050405020304" pitchFamily="18" charset="0"/>
                <a:cs typeface="Times New Roman" panose="02020603050405020304" pitchFamily="18" charset="0"/>
              </a:rPr>
              <a:t>Teacher</a:t>
            </a:r>
            <a:r>
              <a:rPr lang="en-US" altLang="zh-CN" sz="2400" b="1" dirty="0">
                <a:latin typeface="Times New Roman" panose="02020603050405020304" pitchFamily="18" charset="0"/>
              </a:rPr>
              <a:t> (</a:t>
            </a:r>
            <a:r>
              <a:rPr lang="en-US" altLang="zh-CN" sz="2400" b="1" i="1" dirty="0">
                <a:solidFill>
                  <a:srgbClr val="0000FF"/>
                </a:solidFill>
                <a:latin typeface="Times New Roman" panose="02020603050405020304" pitchFamily="18" charset="0"/>
                <a:cs typeface="Times New Roman" panose="02020603050405020304" pitchFamily="18" charset="0"/>
              </a:rPr>
              <a:t>father</a:t>
            </a:r>
            <a:r>
              <a:rPr lang="en-US" altLang="zh-CN" sz="2400" b="1" dirty="0">
                <a:solidFill>
                  <a:srgbClr val="0000FF"/>
                </a:solidFill>
                <a:latin typeface="Times New Roman" panose="02020603050405020304" pitchFamily="18" charset="0"/>
                <a:cs typeface="Times New Roman" panose="02020603050405020304" pitchFamily="18" charset="0"/>
              </a:rPr>
              <a:t> (</a:t>
            </a:r>
            <a:r>
              <a:rPr lang="en-US" altLang="zh-CN" sz="2400" b="1" i="1" dirty="0">
                <a:solidFill>
                  <a:srgbClr val="0000FF"/>
                </a:solidFill>
                <a:latin typeface="Times New Roman" panose="02020603050405020304" pitchFamily="18" charset="0"/>
                <a:cs typeface="Times New Roman" panose="02020603050405020304" pitchFamily="18" charset="0"/>
              </a:rPr>
              <a:t>Li</a:t>
            </a:r>
            <a:r>
              <a:rPr lang="en-US" altLang="zh-CN" sz="2400" b="1" dirty="0">
                <a:solidFill>
                  <a:srgbClr val="0000FF"/>
                </a:solidFill>
                <a:latin typeface="Times New Roman" panose="02020603050405020304" pitchFamily="18" charset="0"/>
                <a:cs typeface="Times New Roman" panose="02020603050405020304" pitchFamily="18" charset="0"/>
              </a:rPr>
              <a:t>) )</a:t>
            </a:r>
            <a:endParaRPr lang="en-US" altLang="zh-CN" sz="2400" b="1" dirty="0"/>
          </a:p>
        </p:txBody>
      </p:sp>
      <p:sp>
        <p:nvSpPr>
          <p:cNvPr id="31752" name="Rectangle 14"/>
          <p:cNvSpPr/>
          <p:nvPr/>
        </p:nvSpPr>
        <p:spPr>
          <a:xfrm>
            <a:off x="604115" y="3255964"/>
            <a:ext cx="9179560" cy="461665"/>
          </a:xfrm>
          <a:prstGeom prst="rect">
            <a:avLst/>
          </a:prstGeom>
          <a:noFill/>
          <a:ln w="9525">
            <a:noFill/>
          </a:ln>
        </p:spPr>
        <p:txBody>
          <a:bodyPr wrap="square">
            <a:spAutoFit/>
          </a:bodyPr>
          <a:lstStyle/>
          <a:p>
            <a:r>
              <a:rPr lang="zh-CN" altLang="en-US" sz="2400" b="1" dirty="0">
                <a:solidFill>
                  <a:srgbClr val="0000FF"/>
                </a:solidFill>
                <a:latin typeface="Times New Roman" panose="02020603050405020304" pitchFamily="18" charset="0"/>
              </a:rPr>
              <a:t>（</a:t>
            </a:r>
            <a:r>
              <a:rPr lang="en-US" altLang="zh-CN" sz="2400" b="1" dirty="0">
                <a:solidFill>
                  <a:srgbClr val="0000FF"/>
                </a:solidFill>
                <a:latin typeface="Times New Roman" panose="02020603050405020304" pitchFamily="18" charset="0"/>
              </a:rPr>
              <a:t>3</a:t>
            </a:r>
            <a:r>
              <a:rPr lang="zh-CN" altLang="en-US" sz="2400" b="1" dirty="0">
                <a:solidFill>
                  <a:srgbClr val="0000FF"/>
                </a:solidFill>
                <a:latin typeface="Times New Roman" panose="02020603050405020304" pitchFamily="18" charset="0"/>
              </a:rPr>
              <a:t>）</a:t>
            </a:r>
            <a:r>
              <a:rPr lang="zh-CN" altLang="en-US" sz="2400" b="1" dirty="0">
                <a:latin typeface="宋体" panose="02010600030101010101" pitchFamily="2" charset="-122"/>
              </a:rPr>
              <a:t>个体是</a:t>
            </a:r>
            <a:r>
              <a:rPr lang="zh-CN" altLang="en-US" sz="2400" b="1" dirty="0">
                <a:solidFill>
                  <a:srgbClr val="0000FF"/>
                </a:solidFill>
                <a:latin typeface="宋体" panose="02010600030101010101" pitchFamily="2" charset="-122"/>
              </a:rPr>
              <a:t>函数</a:t>
            </a:r>
            <a:r>
              <a:rPr lang="zh-CN" altLang="en-US" sz="2400" b="1" dirty="0">
                <a:latin typeface="宋体" panose="02010600030101010101" pitchFamily="2" charset="-122"/>
              </a:rPr>
              <a:t>：</a:t>
            </a:r>
            <a:r>
              <a:rPr lang="zh-CN" altLang="en-US" sz="2400" dirty="0">
                <a:latin typeface="宋体" panose="02010600030101010101" pitchFamily="2" charset="-122"/>
              </a:rPr>
              <a:t>一个个体到另一个个体的映射。</a:t>
            </a:r>
          </a:p>
        </p:txBody>
      </p:sp>
      <p:sp>
        <p:nvSpPr>
          <p:cNvPr id="31753" name="AutoShape 15"/>
          <p:cNvSpPr/>
          <p:nvPr/>
        </p:nvSpPr>
        <p:spPr>
          <a:xfrm>
            <a:off x="4638992" y="2291957"/>
            <a:ext cx="2974975" cy="549275"/>
          </a:xfrm>
          <a:prstGeom prst="accentBorderCallout1">
            <a:avLst>
              <a:gd name="adj1" fmla="val 20810"/>
              <a:gd name="adj2" fmla="val -2560"/>
              <a:gd name="adj3" fmla="val -45088"/>
              <a:gd name="adj4" fmla="val -23907"/>
            </a:avLst>
          </a:prstGeom>
          <a:solidFill>
            <a:srgbClr val="FFFFFF"/>
          </a:solidFill>
          <a:ln w="9525" cap="flat" cmpd="sng">
            <a:solidFill>
              <a:schemeClr val="tx1"/>
            </a:solidFill>
            <a:prstDash val="solid"/>
            <a:miter/>
            <a:headEnd type="none" w="med" len="med"/>
            <a:tailEnd type="none" w="med" len="med"/>
          </a:ln>
        </p:spPr>
        <p:txBody>
          <a:bodyPr/>
          <a:lstStyle/>
          <a:p>
            <a:r>
              <a:rPr lang="en-US" altLang="zh-CN" sz="2600" b="1" dirty="0">
                <a:latin typeface="Times New Roman" panose="02020603050405020304" pitchFamily="18" charset="0"/>
              </a:rPr>
              <a:t>“</a:t>
            </a:r>
            <a:r>
              <a:rPr lang="en-US" altLang="zh-CN" sz="2600" b="1" i="1" dirty="0">
                <a:solidFill>
                  <a:schemeClr val="accent2"/>
                </a:solidFill>
                <a:latin typeface="Times New Roman" panose="02020603050405020304" pitchFamily="18" charset="0"/>
                <a:cs typeface="Times New Roman" panose="02020603050405020304" pitchFamily="18" charset="0"/>
              </a:rPr>
              <a:t>x</a:t>
            </a:r>
            <a:r>
              <a:rPr lang="en-US" altLang="zh-CN" sz="2600" b="1" dirty="0">
                <a:solidFill>
                  <a:schemeClr val="accent2"/>
                </a:solidFill>
                <a:latin typeface="Times New Roman" panose="02020603050405020304" pitchFamily="18" charset="0"/>
                <a:cs typeface="Times New Roman" panose="02020603050405020304" pitchFamily="18" charset="0"/>
              </a:rPr>
              <a:t>&lt;5</a:t>
            </a:r>
            <a:r>
              <a:rPr lang="en-US" altLang="zh-CN" sz="2600" b="1" dirty="0">
                <a:latin typeface="Times New Roman" panose="02020603050405020304" pitchFamily="18" charset="0"/>
              </a:rPr>
              <a:t>”</a:t>
            </a:r>
            <a:r>
              <a:rPr lang="en-US" altLang="zh-CN" sz="2600" b="1" dirty="0">
                <a:latin typeface="Times New Roman" panose="02020603050405020304" pitchFamily="18" charset="0"/>
                <a:cs typeface="Times New Roman" panose="02020603050405020304" pitchFamily="18" charset="0"/>
              </a:rPr>
              <a:t> </a:t>
            </a:r>
            <a:r>
              <a:rPr lang="zh-CN" altLang="en-US" sz="2600" b="1" dirty="0">
                <a:latin typeface="宋体" panose="02010600030101010101" pitchFamily="2" charset="-122"/>
              </a:rPr>
              <a:t>：</a:t>
            </a:r>
            <a:r>
              <a:rPr lang="en-US" altLang="zh-CN" sz="2600" b="1" i="1" dirty="0">
                <a:latin typeface="Times New Roman" panose="02020603050405020304" pitchFamily="18" charset="0"/>
                <a:cs typeface="Times New Roman" panose="02020603050405020304" pitchFamily="18" charset="0"/>
              </a:rPr>
              <a:t>Less</a:t>
            </a:r>
            <a:r>
              <a:rPr lang="en-US" altLang="zh-CN" sz="2600" b="1" dirty="0">
                <a:latin typeface="Times New Roman" panose="02020603050405020304" pitchFamily="18" charset="0"/>
                <a:cs typeface="Times New Roman" panose="02020603050405020304" pitchFamily="18" charset="0"/>
              </a:rPr>
              <a:t>(</a:t>
            </a:r>
            <a:r>
              <a:rPr lang="en-US" altLang="zh-CN" sz="2600" b="1" i="1" dirty="0">
                <a:latin typeface="Times New Roman" panose="02020603050405020304" pitchFamily="18" charset="0"/>
                <a:cs typeface="Times New Roman" panose="02020603050405020304" pitchFamily="18" charset="0"/>
              </a:rPr>
              <a:t>x</a:t>
            </a:r>
            <a:r>
              <a:rPr lang="en-US" altLang="zh-CN" sz="2600" b="1" dirty="0">
                <a:latin typeface="Times New Roman" panose="02020603050405020304" pitchFamily="18" charset="0"/>
                <a:cs typeface="Times New Roman" panose="02020603050405020304" pitchFamily="18" charset="0"/>
              </a:rPr>
              <a:t>, 5)</a:t>
            </a:r>
            <a:r>
              <a:rPr lang="en-US" altLang="zh-CN" sz="2600" b="1" dirty="0"/>
              <a:t> </a:t>
            </a:r>
          </a:p>
        </p:txBody>
      </p:sp>
      <p:sp>
        <p:nvSpPr>
          <p:cNvPr id="31754" name="Rectangle 16"/>
          <p:cNvSpPr/>
          <p:nvPr/>
        </p:nvSpPr>
        <p:spPr>
          <a:xfrm>
            <a:off x="695400" y="4535760"/>
            <a:ext cx="4156710" cy="461665"/>
          </a:xfrm>
          <a:prstGeom prst="rect">
            <a:avLst/>
          </a:prstGeom>
          <a:noFill/>
          <a:ln w="9525">
            <a:noFill/>
          </a:ln>
        </p:spPr>
        <p:txBody>
          <a:bodyPr wrap="square">
            <a:spAutoFit/>
          </a:bodyPr>
          <a:lstStyle/>
          <a:p>
            <a:r>
              <a:rPr lang="zh-CN" altLang="en-US" sz="2400" b="1" dirty="0">
                <a:solidFill>
                  <a:srgbClr val="0000FF"/>
                </a:solidFill>
                <a:latin typeface="Times New Roman" panose="02020603050405020304" pitchFamily="18" charset="0"/>
              </a:rPr>
              <a:t>（</a:t>
            </a:r>
            <a:r>
              <a:rPr lang="en-US" altLang="zh-CN" sz="2400" b="1" dirty="0">
                <a:solidFill>
                  <a:srgbClr val="0000FF"/>
                </a:solidFill>
                <a:latin typeface="Times New Roman" panose="02020603050405020304" pitchFamily="18" charset="0"/>
              </a:rPr>
              <a:t>4</a:t>
            </a:r>
            <a:r>
              <a:rPr lang="zh-CN" altLang="en-US" sz="2400" b="1" dirty="0">
                <a:solidFill>
                  <a:srgbClr val="0000FF"/>
                </a:solidFill>
                <a:latin typeface="Times New Roman" panose="02020603050405020304" pitchFamily="18" charset="0"/>
              </a:rPr>
              <a:t>）</a:t>
            </a:r>
            <a:r>
              <a:rPr lang="zh-CN" altLang="en-US" sz="2400" b="1" dirty="0">
                <a:latin typeface="宋体" panose="02010600030101010101" pitchFamily="2" charset="-122"/>
              </a:rPr>
              <a:t>个体是</a:t>
            </a:r>
            <a:r>
              <a:rPr lang="zh-CN" altLang="en-US" sz="2400" b="1" dirty="0">
                <a:solidFill>
                  <a:srgbClr val="0000FF"/>
                </a:solidFill>
                <a:latin typeface="宋体" panose="02010600030101010101" pitchFamily="2" charset="-122"/>
              </a:rPr>
              <a:t>谓词</a:t>
            </a:r>
            <a:endParaRPr lang="zh-CN" altLang="en-US" sz="2400" dirty="0">
              <a:latin typeface="宋体" panose="02010600030101010101" pitchFamily="2" charset="-122"/>
            </a:endParaRPr>
          </a:p>
        </p:txBody>
      </p:sp>
      <p:sp>
        <p:nvSpPr>
          <p:cNvPr id="31755" name="AutoShape 17"/>
          <p:cNvSpPr/>
          <p:nvPr/>
        </p:nvSpPr>
        <p:spPr>
          <a:xfrm>
            <a:off x="3851276" y="5026598"/>
            <a:ext cx="6630987" cy="1316038"/>
          </a:xfrm>
          <a:prstGeom prst="accentBorderCallout1">
            <a:avLst>
              <a:gd name="adj1" fmla="val 8685"/>
              <a:gd name="adj2" fmla="val -1148"/>
              <a:gd name="adj3" fmla="val -17611"/>
              <a:gd name="adj4" fmla="val -8787"/>
            </a:avLst>
          </a:prstGeom>
          <a:solidFill>
            <a:srgbClr val="FFFFFF"/>
          </a:solidFill>
          <a:ln w="9525" cap="flat" cmpd="sng">
            <a:solidFill>
              <a:schemeClr val="tx1"/>
            </a:solidFill>
            <a:prstDash val="solid"/>
            <a:miter/>
            <a:headEnd type="none" w="med" len="med"/>
            <a:tailEnd type="none" w="med" len="med"/>
          </a:ln>
        </p:spPr>
        <p:txBody>
          <a:bodyPr/>
          <a:lstStyle/>
          <a:p>
            <a:pPr>
              <a:lnSpc>
                <a:spcPct val="120000"/>
              </a:lnSpc>
              <a:spcBef>
                <a:spcPct val="20000"/>
              </a:spcBef>
              <a:buClr>
                <a:schemeClr val="accent2"/>
              </a:buClr>
              <a:buFont typeface="Wingdings" panose="05000000000000000000" pitchFamily="2" charset="2"/>
              <a:buChar char="§"/>
            </a:pPr>
            <a:r>
              <a:rPr lang="en-US" altLang="zh-CN" sz="2800" b="1" dirty="0">
                <a:latin typeface="Times New Roman" panose="02020603050405020304" pitchFamily="18" charset="0"/>
              </a:rPr>
              <a:t> </a:t>
            </a:r>
            <a:r>
              <a:rPr lang="en-US" altLang="zh-CN" sz="2400" b="1" dirty="0"/>
              <a:t>“</a:t>
            </a:r>
            <a:r>
              <a:rPr lang="en-US" altLang="zh-CN" sz="2400" b="1" dirty="0">
                <a:solidFill>
                  <a:schemeClr val="accent2"/>
                </a:solidFill>
              </a:rPr>
              <a:t>Smith</a:t>
            </a:r>
            <a:r>
              <a:rPr lang="zh-CN" altLang="en-US" sz="2400" b="1" dirty="0">
                <a:solidFill>
                  <a:schemeClr val="accent2"/>
                </a:solidFill>
              </a:rPr>
              <a:t>作为一个工程师为</a:t>
            </a:r>
            <a:r>
              <a:rPr lang="en-US" altLang="zh-CN" sz="2400" b="1" dirty="0">
                <a:solidFill>
                  <a:schemeClr val="accent2"/>
                </a:solidFill>
              </a:rPr>
              <a:t>IBM</a:t>
            </a:r>
            <a:r>
              <a:rPr lang="zh-CN" altLang="en-US" sz="2400" b="1" dirty="0">
                <a:solidFill>
                  <a:schemeClr val="accent2"/>
                </a:solidFill>
              </a:rPr>
              <a:t>工作</a:t>
            </a:r>
            <a:r>
              <a:rPr lang="zh-CN" altLang="en-US" sz="2400" b="1" dirty="0"/>
              <a:t>”：</a:t>
            </a:r>
          </a:p>
          <a:p>
            <a:pPr algn="ctr">
              <a:spcBef>
                <a:spcPct val="40000"/>
              </a:spcBef>
              <a:buClr>
                <a:srgbClr val="0000FF"/>
              </a:buClr>
            </a:pPr>
            <a:r>
              <a:rPr lang="zh-CN" altLang="en-US" sz="2400" b="1" dirty="0"/>
              <a:t>二阶</a:t>
            </a:r>
            <a:r>
              <a:rPr lang="zh-CN" altLang="en-US" sz="2400" b="1" dirty="0">
                <a:latin typeface="Times New Roman" panose="02020603050405020304" pitchFamily="18" charset="0"/>
              </a:rPr>
              <a:t>谓词  </a:t>
            </a:r>
            <a:r>
              <a:rPr lang="en-US" altLang="zh-CN" sz="2400" b="1" i="1" dirty="0">
                <a:latin typeface="Times New Roman" panose="02020603050405020304" pitchFamily="18" charset="0"/>
              </a:rPr>
              <a:t>Works </a:t>
            </a:r>
            <a:r>
              <a:rPr lang="en-US" altLang="zh-CN" sz="2400" b="1" dirty="0">
                <a:latin typeface="Times New Roman" panose="02020603050405020304" pitchFamily="18" charset="0"/>
              </a:rPr>
              <a:t>(</a:t>
            </a:r>
            <a:r>
              <a:rPr lang="en-US" altLang="zh-CN" sz="2400" b="1" i="1" dirty="0">
                <a:solidFill>
                  <a:srgbClr val="0000FF"/>
                </a:solidFill>
                <a:latin typeface="Times New Roman" panose="02020603050405020304" pitchFamily="18" charset="0"/>
              </a:rPr>
              <a:t>engineer</a:t>
            </a:r>
            <a:r>
              <a:rPr lang="en-US" altLang="zh-CN" sz="2400" b="1" dirty="0">
                <a:solidFill>
                  <a:srgbClr val="0000FF"/>
                </a:solidFill>
                <a:latin typeface="Times New Roman" panose="02020603050405020304" pitchFamily="18" charset="0"/>
              </a:rPr>
              <a:t> (</a:t>
            </a:r>
            <a:r>
              <a:rPr lang="en-US" altLang="zh-CN" sz="2400" b="1" i="1" dirty="0">
                <a:solidFill>
                  <a:srgbClr val="0000FF"/>
                </a:solidFill>
                <a:latin typeface="Times New Roman" panose="02020603050405020304" pitchFamily="18" charset="0"/>
              </a:rPr>
              <a:t>Smith</a:t>
            </a:r>
            <a:r>
              <a:rPr lang="en-US" altLang="zh-CN" sz="2400" b="1" dirty="0">
                <a:solidFill>
                  <a:srgbClr val="0000FF"/>
                </a:solidFill>
                <a:latin typeface="Times New Roman" panose="02020603050405020304" pitchFamily="18" charset="0"/>
              </a:rPr>
              <a:t>)</a:t>
            </a:r>
            <a:r>
              <a:rPr lang="en-US" altLang="zh-CN" sz="2400" b="1" dirty="0">
                <a:latin typeface="Times New Roman" panose="02020603050405020304" pitchFamily="18" charset="0"/>
              </a:rPr>
              <a:t>, </a:t>
            </a:r>
            <a:r>
              <a:rPr lang="en-US" altLang="zh-CN" sz="2400" b="1" i="1" dirty="0">
                <a:latin typeface="Times New Roman" panose="02020603050405020304" pitchFamily="18" charset="0"/>
              </a:rPr>
              <a:t>IBM</a:t>
            </a:r>
            <a:r>
              <a:rPr lang="en-US" altLang="zh-CN" sz="2400" b="1" dirty="0">
                <a:latin typeface="Times New Roman" panose="02020603050405020304" pitchFamily="18" charset="0"/>
              </a:rPr>
              <a:t>)</a:t>
            </a:r>
          </a:p>
        </p:txBody>
      </p:sp>
    </p:spTree>
    <p:extLst>
      <p:ext uri="{BB962C8B-B14F-4D97-AF65-F5344CB8AC3E}">
        <p14:creationId xmlns:p14="http://schemas.microsoft.com/office/powerpoint/2010/main" val="1757219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2" name="Rectangle 2"/>
          <p:cNvSpPr>
            <a:spLocks noGrp="1" noChangeArrowheads="1"/>
          </p:cNvSpPr>
          <p:nvPr>
            <p:ph type="title"/>
          </p:nvPr>
        </p:nvSpPr>
        <p:spPr/>
        <p:txBody>
          <a:bodyPr/>
          <a:lstStyle/>
          <a:p>
            <a:pPr eaLnBrk="1" hangingPunct="1"/>
            <a:r>
              <a:rPr lang="zh-CN" altLang="en-US" smtClean="0"/>
              <a:t>举例</a:t>
            </a:r>
            <a:r>
              <a:rPr lang="en-US" altLang="zh-CN" smtClean="0"/>
              <a:t>1</a:t>
            </a:r>
          </a:p>
        </p:txBody>
      </p:sp>
      <p:sp>
        <p:nvSpPr>
          <p:cNvPr id="293891" name="Rectangle 3"/>
          <p:cNvSpPr>
            <a:spLocks noGrp="1" noChangeArrowheads="1"/>
          </p:cNvSpPr>
          <p:nvPr>
            <p:ph idx="1"/>
          </p:nvPr>
        </p:nvSpPr>
        <p:spPr>
          <a:xfrm>
            <a:off x="1415480" y="2017713"/>
            <a:ext cx="9937104" cy="4075583"/>
          </a:xfrm>
        </p:spPr>
        <p:txBody>
          <a:bodyPr/>
          <a:lstStyle/>
          <a:p>
            <a:pPr eaLnBrk="1" hangingPunct="1">
              <a:lnSpc>
                <a:spcPct val="90000"/>
              </a:lnSpc>
            </a:pPr>
            <a:r>
              <a:rPr lang="zh-CN" altLang="en-US" dirty="0" smtClean="0"/>
              <a:t>化为子句集</a:t>
            </a:r>
          </a:p>
          <a:p>
            <a:pPr eaLnBrk="1" hangingPunct="1">
              <a:lnSpc>
                <a:spcPct val="90000"/>
              </a:lnSpc>
              <a:buFont typeface="Wingdings" panose="05000000000000000000" pitchFamily="2" charset="2"/>
              <a:buNone/>
            </a:pPr>
            <a:r>
              <a:rPr lang="zh-CN" altLang="en-US" dirty="0" smtClean="0"/>
              <a:t>    </a:t>
            </a:r>
            <a:r>
              <a:rPr lang="en-US" altLang="zh-CN" dirty="0" smtClean="0"/>
              <a:t>(1) ~T(</a:t>
            </a:r>
            <a:r>
              <a:rPr lang="en-US" altLang="zh-CN" dirty="0" err="1" smtClean="0"/>
              <a:t>x,y,u,v</a:t>
            </a:r>
            <a:r>
              <a:rPr lang="en-US" altLang="zh-CN" dirty="0" smtClean="0"/>
              <a:t>) ∨</a:t>
            </a:r>
            <a:r>
              <a:rPr lang="en-US" altLang="zh-CN" dirty="0" smtClean="0">
                <a:sym typeface="Symbol" panose="05050102010706020507" pitchFamily="18" charset="2"/>
              </a:rPr>
              <a:t> </a:t>
            </a:r>
            <a:r>
              <a:rPr lang="en-US" altLang="zh-CN" dirty="0" smtClean="0"/>
              <a:t>P(</a:t>
            </a:r>
            <a:r>
              <a:rPr lang="en-US" altLang="zh-CN" dirty="0" err="1" smtClean="0"/>
              <a:t>x,y,u,v</a:t>
            </a:r>
            <a:r>
              <a:rPr lang="en-US" altLang="zh-CN" dirty="0" smtClean="0"/>
              <a:t>)</a:t>
            </a:r>
          </a:p>
          <a:p>
            <a:pPr eaLnBrk="1" hangingPunct="1">
              <a:lnSpc>
                <a:spcPct val="90000"/>
              </a:lnSpc>
              <a:buFont typeface="Wingdings" panose="05000000000000000000" pitchFamily="2" charset="2"/>
              <a:buNone/>
            </a:pPr>
            <a:r>
              <a:rPr lang="en-US" altLang="zh-CN" dirty="0" smtClean="0"/>
              <a:t>   (2) ~P(</a:t>
            </a:r>
            <a:r>
              <a:rPr lang="en-US" altLang="zh-CN" dirty="0" err="1" smtClean="0"/>
              <a:t>x,y,u,v</a:t>
            </a:r>
            <a:r>
              <a:rPr lang="en-US" altLang="zh-CN" dirty="0" smtClean="0"/>
              <a:t>) ∨</a:t>
            </a:r>
            <a:r>
              <a:rPr lang="en-US" altLang="zh-CN" dirty="0" smtClean="0">
                <a:sym typeface="Symbol" panose="05050102010706020507" pitchFamily="18" charset="2"/>
              </a:rPr>
              <a:t> </a:t>
            </a:r>
            <a:r>
              <a:rPr lang="en-US" altLang="zh-CN" dirty="0" smtClean="0"/>
              <a:t>E(</a:t>
            </a:r>
            <a:r>
              <a:rPr lang="en-US" altLang="zh-CN" dirty="0" err="1" smtClean="0"/>
              <a:t>x,y</a:t>
            </a:r>
            <a:r>
              <a:rPr lang="en-US" altLang="zh-CN" dirty="0" smtClean="0"/>
              <a:t>, v ,</a:t>
            </a:r>
            <a:r>
              <a:rPr lang="en-US" altLang="zh-CN" dirty="0" err="1" smtClean="0"/>
              <a:t>u,v,y</a:t>
            </a:r>
            <a:r>
              <a:rPr lang="en-US" altLang="zh-CN" dirty="0" smtClean="0"/>
              <a:t>)</a:t>
            </a:r>
          </a:p>
          <a:p>
            <a:pPr eaLnBrk="1" hangingPunct="1">
              <a:lnSpc>
                <a:spcPct val="90000"/>
              </a:lnSpc>
              <a:buFont typeface="Wingdings" panose="05000000000000000000" pitchFamily="2" charset="2"/>
              <a:buNone/>
            </a:pPr>
            <a:r>
              <a:rPr lang="en-US" altLang="zh-CN" dirty="0" smtClean="0"/>
              <a:t>   (3) T(</a:t>
            </a:r>
            <a:r>
              <a:rPr lang="en-US" altLang="zh-CN" dirty="0" err="1" smtClean="0"/>
              <a:t>a,b,c,d</a:t>
            </a:r>
            <a:r>
              <a:rPr lang="en-US" altLang="zh-CN" dirty="0" smtClean="0"/>
              <a:t>)</a:t>
            </a:r>
          </a:p>
          <a:p>
            <a:pPr eaLnBrk="1" hangingPunct="1">
              <a:lnSpc>
                <a:spcPct val="90000"/>
              </a:lnSpc>
              <a:buFont typeface="Wingdings" panose="05000000000000000000" pitchFamily="2" charset="2"/>
              <a:buNone/>
            </a:pPr>
            <a:r>
              <a:rPr lang="en-US" altLang="zh-CN" dirty="0" smtClean="0"/>
              <a:t>   (4) ~E(</a:t>
            </a:r>
            <a:r>
              <a:rPr lang="en-US" altLang="zh-CN" dirty="0" err="1" smtClean="0"/>
              <a:t>a,b,d,c,d,b</a:t>
            </a:r>
            <a:r>
              <a:rPr lang="en-US" altLang="zh-CN" dirty="0" smtClean="0"/>
              <a:t>)</a:t>
            </a:r>
          </a:p>
          <a:p>
            <a:pPr eaLnBrk="1" hangingPunct="1">
              <a:lnSpc>
                <a:spcPct val="90000"/>
              </a:lnSpc>
              <a:buFont typeface="Wingdings" panose="05000000000000000000" pitchFamily="2" charset="2"/>
              <a:buNone/>
            </a:pPr>
            <a:endParaRPr lang="en-US" altLang="zh-CN" dirty="0" smtClean="0"/>
          </a:p>
          <a:p>
            <a:pPr eaLnBrk="1" hangingPunct="1">
              <a:lnSpc>
                <a:spcPct val="90000"/>
              </a:lnSpc>
            </a:pPr>
            <a:r>
              <a:rPr lang="en-US" altLang="zh-CN" b="1" dirty="0" smtClean="0">
                <a:solidFill>
                  <a:srgbClr val="3333FF"/>
                </a:solidFill>
              </a:rPr>
              <a:t>(5) ~P(</a:t>
            </a:r>
            <a:r>
              <a:rPr lang="en-US" altLang="zh-CN" b="1" dirty="0" err="1" smtClean="0">
                <a:solidFill>
                  <a:srgbClr val="3333FF"/>
                </a:solidFill>
              </a:rPr>
              <a:t>a,b,c,d</a:t>
            </a:r>
            <a:r>
              <a:rPr lang="en-US" altLang="zh-CN" b="1" dirty="0" smtClean="0">
                <a:solidFill>
                  <a:srgbClr val="3333FF"/>
                </a:solidFill>
              </a:rPr>
              <a:t>)       (2)(4)</a:t>
            </a:r>
          </a:p>
          <a:p>
            <a:pPr eaLnBrk="1" hangingPunct="1">
              <a:lnSpc>
                <a:spcPct val="90000"/>
              </a:lnSpc>
            </a:pPr>
            <a:r>
              <a:rPr lang="en-US" altLang="zh-CN" b="1" dirty="0" smtClean="0">
                <a:solidFill>
                  <a:srgbClr val="3333FF"/>
                </a:solidFill>
              </a:rPr>
              <a:t>(6) P(</a:t>
            </a:r>
            <a:r>
              <a:rPr lang="en-US" altLang="zh-CN" b="1" dirty="0" err="1" smtClean="0">
                <a:solidFill>
                  <a:srgbClr val="3333FF"/>
                </a:solidFill>
              </a:rPr>
              <a:t>a,b,c,d</a:t>
            </a:r>
            <a:r>
              <a:rPr lang="en-US" altLang="zh-CN" b="1" dirty="0" smtClean="0">
                <a:solidFill>
                  <a:srgbClr val="3333FF"/>
                </a:solidFill>
              </a:rPr>
              <a:t>)         (1)(3)</a:t>
            </a:r>
          </a:p>
          <a:p>
            <a:pPr eaLnBrk="1" hangingPunct="1">
              <a:lnSpc>
                <a:spcPct val="90000"/>
              </a:lnSpc>
            </a:pPr>
            <a:r>
              <a:rPr lang="en-US" altLang="zh-CN" b="1" dirty="0" smtClean="0">
                <a:solidFill>
                  <a:srgbClr val="3333FF"/>
                </a:solidFill>
              </a:rPr>
              <a:t>(7)NIL                    (5)(6)</a:t>
            </a:r>
          </a:p>
        </p:txBody>
      </p:sp>
      <p:sp>
        <p:nvSpPr>
          <p:cNvPr id="5" name="日期占位符 3"/>
          <p:cNvSpPr>
            <a:spLocks noGrp="1"/>
          </p:cNvSpPr>
          <p:nvPr>
            <p:ph type="dt" sz="half" idx="10"/>
          </p:nvPr>
        </p:nvSpPr>
        <p:spPr/>
        <p:txBody>
          <a:bodyPr/>
          <a:lstStyle/>
          <a:p>
            <a:pPr>
              <a:defRPr/>
            </a:pPr>
            <a:fld id="{03F4467F-36E2-41FE-9521-1559200D2A7A}" type="datetime1">
              <a:rPr lang="zh-CN" altLang="en-US"/>
              <a:pPr>
                <a:defRPr/>
              </a:pPr>
              <a:t>2019/9/18</a:t>
            </a:fld>
            <a:endParaRPr lang="en-US" altLang="zh-CN"/>
          </a:p>
        </p:txBody>
      </p:sp>
      <p:sp>
        <p:nvSpPr>
          <p:cNvPr id="43011"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AB09DB97-0E4C-4AC0-9B44-575E2265AF44}" type="slidenum">
              <a:rPr kumimoji="0" lang="en-US" altLang="zh-CN" sz="1400">
                <a:latin typeface="Tahoma" panose="020B0604030504040204" pitchFamily="34" charset="0"/>
                <a:ea typeface="宋体" panose="02010600030101010101" pitchFamily="2" charset="-122"/>
              </a:rPr>
              <a:pPr>
                <a:spcBef>
                  <a:spcPct val="0"/>
                </a:spcBef>
                <a:buClrTx/>
                <a:buSzTx/>
                <a:buFontTx/>
                <a:buNone/>
              </a:pPr>
              <a:t>60</a:t>
            </a:fld>
            <a:endParaRPr kumimoji="0" lang="en-US" altLang="zh-CN" sz="1400">
              <a:latin typeface="Tahoma" panose="020B060403050404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93891">
                                            <p:txEl>
                                              <p:pRg st="0" end="0"/>
                                            </p:txEl>
                                          </p:spTgt>
                                        </p:tgtEl>
                                        <p:attrNameLst>
                                          <p:attrName>style.visibility</p:attrName>
                                        </p:attrNameLst>
                                      </p:cBhvr>
                                      <p:to>
                                        <p:strVal val="visible"/>
                                      </p:to>
                                    </p:set>
                                    <p:anim calcmode="lin" valueType="num">
                                      <p:cBhvr additive="base">
                                        <p:cTn id="7" dur="500" fill="hold"/>
                                        <p:tgtEl>
                                          <p:spTgt spid="29389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9389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93891">
                                            <p:txEl>
                                              <p:pRg st="1" end="1"/>
                                            </p:txEl>
                                          </p:spTgt>
                                        </p:tgtEl>
                                        <p:attrNameLst>
                                          <p:attrName>style.visibility</p:attrName>
                                        </p:attrNameLst>
                                      </p:cBhvr>
                                      <p:to>
                                        <p:strVal val="visible"/>
                                      </p:to>
                                    </p:set>
                                    <p:anim calcmode="lin" valueType="num">
                                      <p:cBhvr additive="base">
                                        <p:cTn id="13" dur="500" fill="hold"/>
                                        <p:tgtEl>
                                          <p:spTgt spid="293891">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9389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93891">
                                            <p:txEl>
                                              <p:pRg st="2" end="2"/>
                                            </p:txEl>
                                          </p:spTgt>
                                        </p:tgtEl>
                                        <p:attrNameLst>
                                          <p:attrName>style.visibility</p:attrName>
                                        </p:attrNameLst>
                                      </p:cBhvr>
                                      <p:to>
                                        <p:strVal val="visible"/>
                                      </p:to>
                                    </p:set>
                                    <p:anim calcmode="lin" valueType="num">
                                      <p:cBhvr additive="base">
                                        <p:cTn id="19" dur="500" fill="hold"/>
                                        <p:tgtEl>
                                          <p:spTgt spid="293891">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93891">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93891">
                                            <p:txEl>
                                              <p:pRg st="3" end="3"/>
                                            </p:txEl>
                                          </p:spTgt>
                                        </p:tgtEl>
                                        <p:attrNameLst>
                                          <p:attrName>style.visibility</p:attrName>
                                        </p:attrNameLst>
                                      </p:cBhvr>
                                      <p:to>
                                        <p:strVal val="visible"/>
                                      </p:to>
                                    </p:set>
                                    <p:anim calcmode="lin" valueType="num">
                                      <p:cBhvr additive="base">
                                        <p:cTn id="25" dur="500" fill="hold"/>
                                        <p:tgtEl>
                                          <p:spTgt spid="293891">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93891">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293891">
                                            <p:txEl>
                                              <p:pRg st="4" end="4"/>
                                            </p:txEl>
                                          </p:spTgt>
                                        </p:tgtEl>
                                        <p:attrNameLst>
                                          <p:attrName>style.visibility</p:attrName>
                                        </p:attrNameLst>
                                      </p:cBhvr>
                                      <p:to>
                                        <p:strVal val="visible"/>
                                      </p:to>
                                    </p:set>
                                    <p:anim calcmode="lin" valueType="num">
                                      <p:cBhvr additive="base">
                                        <p:cTn id="31" dur="500" fill="hold"/>
                                        <p:tgtEl>
                                          <p:spTgt spid="293891">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293891">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293891">
                                            <p:txEl>
                                              <p:pRg st="6" end="6"/>
                                            </p:txEl>
                                          </p:spTgt>
                                        </p:tgtEl>
                                        <p:attrNameLst>
                                          <p:attrName>style.visibility</p:attrName>
                                        </p:attrNameLst>
                                      </p:cBhvr>
                                      <p:to>
                                        <p:strVal val="visible"/>
                                      </p:to>
                                    </p:set>
                                    <p:anim calcmode="lin" valueType="num">
                                      <p:cBhvr additive="base">
                                        <p:cTn id="37" dur="500" fill="hold"/>
                                        <p:tgtEl>
                                          <p:spTgt spid="293891">
                                            <p:txEl>
                                              <p:pRg st="6" end="6"/>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293891">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293891">
                                            <p:txEl>
                                              <p:pRg st="7" end="7"/>
                                            </p:txEl>
                                          </p:spTgt>
                                        </p:tgtEl>
                                        <p:attrNameLst>
                                          <p:attrName>style.visibility</p:attrName>
                                        </p:attrNameLst>
                                      </p:cBhvr>
                                      <p:to>
                                        <p:strVal val="visible"/>
                                      </p:to>
                                    </p:set>
                                    <p:anim calcmode="lin" valueType="num">
                                      <p:cBhvr additive="base">
                                        <p:cTn id="43" dur="500" fill="hold"/>
                                        <p:tgtEl>
                                          <p:spTgt spid="293891">
                                            <p:txEl>
                                              <p:pRg st="7" end="7"/>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293891">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293891">
                                            <p:txEl>
                                              <p:pRg st="8" end="8"/>
                                            </p:txEl>
                                          </p:spTgt>
                                        </p:tgtEl>
                                        <p:attrNameLst>
                                          <p:attrName>style.visibility</p:attrName>
                                        </p:attrNameLst>
                                      </p:cBhvr>
                                      <p:to>
                                        <p:strVal val="visible"/>
                                      </p:to>
                                    </p:set>
                                    <p:anim calcmode="lin" valueType="num">
                                      <p:cBhvr additive="base">
                                        <p:cTn id="49" dur="500" fill="hold"/>
                                        <p:tgtEl>
                                          <p:spTgt spid="293891">
                                            <p:txEl>
                                              <p:pRg st="8" end="8"/>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293891">
                                            <p:txEl>
                                              <p:pRg st="8" end="8"/>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3891" grpId="0" build="p"/>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6" name="Rectangle 2"/>
          <p:cNvSpPr>
            <a:spLocks noGrp="1" noChangeArrowheads="1"/>
          </p:cNvSpPr>
          <p:nvPr>
            <p:ph type="title"/>
          </p:nvPr>
        </p:nvSpPr>
        <p:spPr/>
        <p:txBody>
          <a:bodyPr/>
          <a:lstStyle/>
          <a:p>
            <a:pPr eaLnBrk="1" hangingPunct="1"/>
            <a:r>
              <a:rPr lang="zh-CN" altLang="en-US" smtClean="0"/>
              <a:t>举例</a:t>
            </a:r>
            <a:r>
              <a:rPr lang="en-US" altLang="zh-CN" smtClean="0"/>
              <a:t>2</a:t>
            </a:r>
          </a:p>
        </p:txBody>
      </p:sp>
      <p:sp>
        <p:nvSpPr>
          <p:cNvPr id="44037" name="Rectangle 3"/>
          <p:cNvSpPr>
            <a:spLocks noGrp="1" noChangeArrowheads="1"/>
          </p:cNvSpPr>
          <p:nvPr>
            <p:ph idx="1"/>
          </p:nvPr>
        </p:nvSpPr>
        <p:spPr>
          <a:xfrm>
            <a:off x="1097280" y="2057400"/>
            <a:ext cx="9265920" cy="4114800"/>
          </a:xfrm>
        </p:spPr>
        <p:txBody>
          <a:bodyPr/>
          <a:lstStyle/>
          <a:p>
            <a:pPr eaLnBrk="1" hangingPunct="1">
              <a:buFont typeface="Wingdings" panose="05000000000000000000" pitchFamily="2" charset="2"/>
              <a:buNone/>
            </a:pPr>
            <a:r>
              <a:rPr lang="zh-CN" altLang="en-US" dirty="0" smtClean="0"/>
              <a:t>设</a:t>
            </a:r>
            <a:r>
              <a:rPr lang="zh-CN" altLang="en-US" sz="2400" dirty="0" smtClean="0"/>
              <a:t>下列句子 </a:t>
            </a:r>
            <a:br>
              <a:rPr lang="zh-CN" altLang="en-US" sz="2400" dirty="0" smtClean="0"/>
            </a:br>
            <a:r>
              <a:rPr lang="en-US" altLang="zh-CN" sz="2400" dirty="0" smtClean="0"/>
              <a:t>1. </a:t>
            </a:r>
            <a:r>
              <a:rPr lang="zh-CN" altLang="en-US" sz="2400" dirty="0" smtClean="0"/>
              <a:t>能阅读的都是有文化的</a:t>
            </a:r>
            <a:r>
              <a:rPr lang="en-US" altLang="zh-CN" sz="2400" dirty="0" smtClean="0"/>
              <a:t>. </a:t>
            </a:r>
          </a:p>
          <a:p>
            <a:pPr eaLnBrk="1" hangingPunct="1">
              <a:buFont typeface="Wingdings" panose="05000000000000000000" pitchFamily="2" charset="2"/>
              <a:buNone/>
            </a:pPr>
            <a:r>
              <a:rPr lang="en-US" altLang="zh-CN" sz="2400" dirty="0" smtClean="0"/>
              <a:t>  2.</a:t>
            </a:r>
            <a:r>
              <a:rPr lang="zh-CN" altLang="en-US" sz="2400" dirty="0" smtClean="0"/>
              <a:t>海豚是没有文化的</a:t>
            </a:r>
            <a:r>
              <a:rPr lang="en-US" altLang="zh-CN" sz="2400" dirty="0" smtClean="0"/>
              <a:t>. </a:t>
            </a:r>
          </a:p>
          <a:p>
            <a:pPr eaLnBrk="1" hangingPunct="1">
              <a:buFont typeface="Wingdings" panose="05000000000000000000" pitchFamily="2" charset="2"/>
              <a:buNone/>
            </a:pPr>
            <a:r>
              <a:rPr lang="en-US" altLang="zh-CN" sz="2400" dirty="0" smtClean="0"/>
              <a:t>  3.</a:t>
            </a:r>
            <a:r>
              <a:rPr lang="zh-CN" altLang="en-US" sz="2400" dirty="0" smtClean="0"/>
              <a:t>某些海豚是有智能的</a:t>
            </a:r>
            <a:r>
              <a:rPr lang="en-US" altLang="zh-CN" sz="2400" dirty="0" smtClean="0"/>
              <a:t>. </a:t>
            </a:r>
          </a:p>
          <a:p>
            <a:pPr eaLnBrk="1" hangingPunct="1">
              <a:buFont typeface="Wingdings" panose="05000000000000000000" pitchFamily="2" charset="2"/>
              <a:buNone/>
            </a:pPr>
            <a:r>
              <a:rPr lang="zh-CN" altLang="en-US" sz="2400" dirty="0" smtClean="0"/>
              <a:t>证明：某些有智能的并不能阅读</a:t>
            </a:r>
            <a:r>
              <a:rPr lang="en-US" altLang="zh-CN" sz="2400" dirty="0" smtClean="0"/>
              <a:t>. </a:t>
            </a:r>
          </a:p>
          <a:p>
            <a:pPr eaLnBrk="1" hangingPunct="1">
              <a:buFont typeface="Wingdings" panose="05000000000000000000" pitchFamily="2" charset="2"/>
              <a:buNone/>
            </a:pPr>
            <a:r>
              <a:rPr lang="en-US" altLang="zh-CN" sz="2400" dirty="0" smtClean="0"/>
              <a:t> </a:t>
            </a:r>
          </a:p>
          <a:p>
            <a:pPr eaLnBrk="1" hangingPunct="1">
              <a:buFont typeface="Wingdings" panose="05000000000000000000" pitchFamily="2" charset="2"/>
              <a:buNone/>
            </a:pPr>
            <a:endParaRPr lang="en-US" altLang="zh-CN" dirty="0" smtClean="0"/>
          </a:p>
          <a:p>
            <a:pPr eaLnBrk="1" hangingPunct="1"/>
            <a:endParaRPr lang="en-US" altLang="zh-CN" dirty="0" smtClean="0"/>
          </a:p>
        </p:txBody>
      </p:sp>
      <p:sp>
        <p:nvSpPr>
          <p:cNvPr id="4" name="日期占位符 3"/>
          <p:cNvSpPr>
            <a:spLocks noGrp="1"/>
          </p:cNvSpPr>
          <p:nvPr>
            <p:ph type="dt" sz="half" idx="10"/>
          </p:nvPr>
        </p:nvSpPr>
        <p:spPr/>
        <p:txBody>
          <a:bodyPr/>
          <a:lstStyle/>
          <a:p>
            <a:pPr>
              <a:defRPr/>
            </a:pPr>
            <a:fld id="{44E18F79-DB05-4D8A-A8BF-F002EF3C19FD}" type="datetime1">
              <a:rPr lang="zh-CN" altLang="en-US"/>
              <a:pPr>
                <a:defRPr/>
              </a:pPr>
              <a:t>2019/9/18</a:t>
            </a:fld>
            <a:endParaRPr lang="en-US" altLang="zh-CN"/>
          </a:p>
        </p:txBody>
      </p:sp>
      <p:sp>
        <p:nvSpPr>
          <p:cNvPr id="44035"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171AF28A-35F3-4811-B0E1-8F614A9E4BD8}" type="slidenum">
              <a:rPr kumimoji="0" lang="en-US" altLang="zh-CN" sz="1400">
                <a:latin typeface="Tahoma" panose="020B0604030504040204" pitchFamily="34" charset="0"/>
                <a:ea typeface="宋体" panose="02010600030101010101" pitchFamily="2" charset="-122"/>
              </a:rPr>
              <a:pPr>
                <a:spcBef>
                  <a:spcPct val="0"/>
                </a:spcBef>
                <a:buClrTx/>
                <a:buSzTx/>
                <a:buFontTx/>
                <a:buNone/>
              </a:pPr>
              <a:t>61</a:t>
            </a:fld>
            <a:endParaRPr kumimoji="0" lang="en-US" altLang="zh-CN" sz="1400">
              <a:latin typeface="Tahoma" panose="020B060403050404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5060" name="Rectangle 2"/>
          <p:cNvSpPr>
            <a:spLocks noGrp="1" noChangeArrowheads="1"/>
          </p:cNvSpPr>
          <p:nvPr>
            <p:ph type="title"/>
          </p:nvPr>
        </p:nvSpPr>
        <p:spPr>
          <a:xfrm>
            <a:off x="1343472" y="1116023"/>
            <a:ext cx="7772400" cy="609600"/>
          </a:xfrm>
        </p:spPr>
        <p:txBody>
          <a:bodyPr>
            <a:normAutofit fontScale="90000"/>
          </a:bodyPr>
          <a:lstStyle/>
          <a:p>
            <a:pPr eaLnBrk="1" hangingPunct="1"/>
            <a:r>
              <a:rPr lang="zh-CN" altLang="en-US" dirty="0" smtClean="0"/>
              <a:t>举例</a:t>
            </a:r>
            <a:r>
              <a:rPr lang="en-US" altLang="zh-CN" dirty="0" smtClean="0"/>
              <a:t>2</a:t>
            </a:r>
          </a:p>
        </p:txBody>
      </p:sp>
      <p:sp>
        <p:nvSpPr>
          <p:cNvPr id="45061" name="Rectangle 3"/>
          <p:cNvSpPr>
            <a:spLocks noGrp="1" noChangeArrowheads="1"/>
          </p:cNvSpPr>
          <p:nvPr>
            <p:ph idx="1"/>
          </p:nvPr>
        </p:nvSpPr>
        <p:spPr>
          <a:xfrm>
            <a:off x="1415480" y="1828800"/>
            <a:ext cx="8795320" cy="3904456"/>
          </a:xfrm>
        </p:spPr>
        <p:txBody>
          <a:bodyPr/>
          <a:lstStyle/>
          <a:p>
            <a:pPr eaLnBrk="1" hangingPunct="1">
              <a:buFont typeface="Wingdings" panose="05000000000000000000" pitchFamily="2" charset="2"/>
              <a:buNone/>
            </a:pPr>
            <a:r>
              <a:rPr lang="zh-CN" altLang="en-US" sz="2400" dirty="0" smtClean="0"/>
              <a:t>设公理集：</a:t>
            </a:r>
          </a:p>
          <a:p>
            <a:pPr eaLnBrk="1" hangingPunct="1">
              <a:buFont typeface="Wingdings" panose="05000000000000000000" pitchFamily="2" charset="2"/>
              <a:buNone/>
            </a:pPr>
            <a:r>
              <a:rPr lang="zh-CN" altLang="en-US" sz="2400" dirty="0" smtClean="0"/>
              <a:t>	</a:t>
            </a:r>
            <a:r>
              <a:rPr lang="en-US" altLang="zh-CN" sz="2400" dirty="0" smtClean="0"/>
              <a:t>(</a:t>
            </a:r>
            <a:r>
              <a:rPr lang="en-US" altLang="zh-CN" sz="2400" dirty="0" smtClean="0">
                <a:sym typeface="Symbol" panose="05050102010706020507" pitchFamily="18" charset="2"/>
              </a:rPr>
              <a:t>x)(R(x)L(x))</a:t>
            </a:r>
          </a:p>
          <a:p>
            <a:pPr eaLnBrk="1" hangingPunct="1">
              <a:buFont typeface="Wingdings" panose="05000000000000000000" pitchFamily="2" charset="2"/>
              <a:buNone/>
            </a:pPr>
            <a:r>
              <a:rPr lang="en-US" altLang="zh-CN" sz="2400" dirty="0" smtClean="0">
                <a:sym typeface="Symbol" panose="05050102010706020507" pitchFamily="18" charset="2"/>
              </a:rPr>
              <a:t>	(x)(D(x)~L(x))</a:t>
            </a:r>
          </a:p>
          <a:p>
            <a:pPr eaLnBrk="1" hangingPunct="1">
              <a:buFont typeface="Wingdings" panose="05000000000000000000" pitchFamily="2" charset="2"/>
              <a:buNone/>
            </a:pPr>
            <a:r>
              <a:rPr lang="en-US" altLang="zh-CN" sz="2400" dirty="0" smtClean="0">
                <a:sym typeface="Symbol" panose="05050102010706020507" pitchFamily="18" charset="2"/>
              </a:rPr>
              <a:t>	(x)(D(x)I(x))</a:t>
            </a:r>
          </a:p>
          <a:p>
            <a:pPr eaLnBrk="1" hangingPunct="1">
              <a:buFont typeface="Wingdings" panose="05000000000000000000" pitchFamily="2" charset="2"/>
              <a:buNone/>
            </a:pPr>
            <a:r>
              <a:rPr lang="zh-CN" altLang="en-US" sz="2400" dirty="0" smtClean="0">
                <a:sym typeface="Symbol" panose="05050102010706020507" pitchFamily="18" charset="2"/>
              </a:rPr>
              <a:t>求证： </a:t>
            </a:r>
            <a:r>
              <a:rPr lang="en-US" altLang="zh-CN" sz="2400" dirty="0" smtClean="0">
                <a:sym typeface="Symbol" panose="05050102010706020507" pitchFamily="18" charset="2"/>
              </a:rPr>
              <a:t>(x)(I(x)~R(x))</a:t>
            </a:r>
          </a:p>
          <a:p>
            <a:pPr eaLnBrk="1" hangingPunct="1">
              <a:buFont typeface="Wingdings" panose="05000000000000000000" pitchFamily="2" charset="2"/>
              <a:buNone/>
            </a:pPr>
            <a:r>
              <a:rPr lang="zh-CN" altLang="en-US" sz="2400" dirty="0" smtClean="0">
                <a:sym typeface="Symbol" panose="05050102010706020507" pitchFamily="18" charset="2"/>
              </a:rPr>
              <a:t>化子句集：</a:t>
            </a:r>
          </a:p>
          <a:p>
            <a:pPr eaLnBrk="1" hangingPunct="1">
              <a:buFont typeface="Wingdings" panose="05000000000000000000" pitchFamily="2" charset="2"/>
              <a:buNone/>
            </a:pPr>
            <a:r>
              <a:rPr lang="zh-CN" altLang="en-US" dirty="0" smtClean="0">
                <a:sym typeface="Symbol" panose="05050102010706020507" pitchFamily="18" charset="2"/>
              </a:rPr>
              <a:t> </a:t>
            </a:r>
            <a:r>
              <a:rPr lang="zh-CN" altLang="en-US" dirty="0" smtClean="0"/>
              <a:t>	</a:t>
            </a:r>
            <a:endParaRPr lang="zh-CN" altLang="en-US" dirty="0" smtClean="0">
              <a:sym typeface="Symbol" panose="05050102010706020507" pitchFamily="18" charset="2"/>
            </a:endParaRPr>
          </a:p>
        </p:txBody>
      </p:sp>
      <p:sp>
        <p:nvSpPr>
          <p:cNvPr id="4" name="日期占位符 3"/>
          <p:cNvSpPr>
            <a:spLocks noGrp="1"/>
          </p:cNvSpPr>
          <p:nvPr>
            <p:ph type="dt" sz="half" idx="10"/>
          </p:nvPr>
        </p:nvSpPr>
        <p:spPr/>
        <p:txBody>
          <a:bodyPr/>
          <a:lstStyle/>
          <a:p>
            <a:pPr>
              <a:defRPr/>
            </a:pPr>
            <a:fld id="{381F8DE8-840A-4988-94A1-0D53E7C2EA2B}" type="datetime1">
              <a:rPr lang="zh-CN" altLang="en-US"/>
              <a:pPr>
                <a:defRPr/>
              </a:pPr>
              <a:t>2019/9/18</a:t>
            </a:fld>
            <a:endParaRPr lang="en-US" altLang="zh-CN"/>
          </a:p>
        </p:txBody>
      </p:sp>
      <p:sp>
        <p:nvSpPr>
          <p:cNvPr id="45059"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31715703-7430-4C5C-96A6-7B8BCEBDFB7F}" type="slidenum">
              <a:rPr kumimoji="0" lang="en-US" altLang="zh-CN" sz="1400">
                <a:latin typeface="Tahoma" panose="020B0604030504040204" pitchFamily="34" charset="0"/>
                <a:ea typeface="宋体" panose="02010600030101010101" pitchFamily="2" charset="-122"/>
              </a:rPr>
              <a:pPr>
                <a:spcBef>
                  <a:spcPct val="0"/>
                </a:spcBef>
                <a:buClrTx/>
                <a:buSzTx/>
                <a:buFontTx/>
                <a:buNone/>
              </a:pPr>
              <a:t>62</a:t>
            </a:fld>
            <a:endParaRPr kumimoji="0" lang="en-US" altLang="zh-CN" sz="1400">
              <a:latin typeface="Tahoma" panose="020B060403050404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4" name="Rectangle 2"/>
          <p:cNvSpPr>
            <a:spLocks noGrp="1" noChangeArrowheads="1"/>
          </p:cNvSpPr>
          <p:nvPr>
            <p:ph idx="1"/>
          </p:nvPr>
        </p:nvSpPr>
        <p:spPr>
          <a:xfrm>
            <a:off x="1415480" y="1843335"/>
            <a:ext cx="8353425" cy="4616450"/>
          </a:xfrm>
        </p:spPr>
        <p:txBody>
          <a:bodyPr>
            <a:normAutofit fontScale="92500" lnSpcReduction="20000"/>
          </a:bodyPr>
          <a:lstStyle/>
          <a:p>
            <a:pPr eaLnBrk="1" hangingPunct="1">
              <a:lnSpc>
                <a:spcPct val="80000"/>
              </a:lnSpc>
              <a:buFont typeface="Wingdings" panose="05000000000000000000" pitchFamily="2" charset="2"/>
              <a:buNone/>
            </a:pPr>
            <a:r>
              <a:rPr lang="en-US" altLang="zh-CN" sz="2400" b="1" dirty="0"/>
              <a:t>(</a:t>
            </a:r>
            <a:r>
              <a:rPr lang="en-US" altLang="zh-CN" sz="2400" b="1" dirty="0">
                <a:sym typeface="Symbol" panose="05050102010706020507" pitchFamily="18" charset="2"/>
              </a:rPr>
              <a:t>x)(R(x)L(x)) </a:t>
            </a:r>
          </a:p>
          <a:p>
            <a:pPr eaLnBrk="1" hangingPunct="1">
              <a:lnSpc>
                <a:spcPct val="80000"/>
              </a:lnSpc>
              <a:buFont typeface="Wingdings" panose="05000000000000000000" pitchFamily="2" charset="2"/>
              <a:buNone/>
            </a:pPr>
            <a:r>
              <a:rPr lang="en-US" altLang="zh-CN" sz="2400" b="1" dirty="0">
                <a:sym typeface="Symbol" panose="05050102010706020507" pitchFamily="18" charset="2"/>
              </a:rPr>
              <a:t>=&gt; </a:t>
            </a:r>
            <a:r>
              <a:rPr lang="en-US" altLang="zh-CN" sz="2400" b="1" dirty="0"/>
              <a:t>(</a:t>
            </a:r>
            <a:r>
              <a:rPr lang="en-US" altLang="zh-CN" sz="2400" b="1" dirty="0">
                <a:sym typeface="Symbol" panose="05050102010706020507" pitchFamily="18" charset="2"/>
              </a:rPr>
              <a:t>x)(~R(x)L(x))</a:t>
            </a:r>
          </a:p>
          <a:p>
            <a:pPr eaLnBrk="1" hangingPunct="1">
              <a:lnSpc>
                <a:spcPct val="80000"/>
              </a:lnSpc>
              <a:buFont typeface="Wingdings" panose="05000000000000000000" pitchFamily="2" charset="2"/>
              <a:buNone/>
            </a:pPr>
            <a:r>
              <a:rPr lang="en-US" altLang="zh-CN" sz="2400" b="1" dirty="0">
                <a:sym typeface="Symbol" panose="05050102010706020507" pitchFamily="18" charset="2"/>
              </a:rPr>
              <a:t>=&gt; ~R(x)L(x)                          (1)</a:t>
            </a:r>
          </a:p>
          <a:p>
            <a:pPr eaLnBrk="1" hangingPunct="1">
              <a:lnSpc>
                <a:spcPct val="80000"/>
              </a:lnSpc>
              <a:buFont typeface="Wingdings" panose="05000000000000000000" pitchFamily="2" charset="2"/>
              <a:buNone/>
            </a:pPr>
            <a:endParaRPr lang="en-US" altLang="zh-CN" sz="2400" b="1" dirty="0">
              <a:sym typeface="Symbol" panose="05050102010706020507" pitchFamily="18" charset="2"/>
            </a:endParaRPr>
          </a:p>
          <a:p>
            <a:pPr eaLnBrk="1" hangingPunct="1">
              <a:lnSpc>
                <a:spcPct val="80000"/>
              </a:lnSpc>
              <a:buFont typeface="Wingdings" panose="05000000000000000000" pitchFamily="2" charset="2"/>
              <a:buNone/>
            </a:pPr>
            <a:r>
              <a:rPr lang="en-US" altLang="zh-CN" sz="2400" b="1" dirty="0">
                <a:sym typeface="Symbol" panose="05050102010706020507" pitchFamily="18" charset="2"/>
              </a:rPr>
              <a:t>	 (x)(D(x)~L(x))</a:t>
            </a:r>
          </a:p>
          <a:p>
            <a:pPr eaLnBrk="1" hangingPunct="1">
              <a:lnSpc>
                <a:spcPct val="80000"/>
              </a:lnSpc>
              <a:buFont typeface="Wingdings" panose="05000000000000000000" pitchFamily="2" charset="2"/>
              <a:buNone/>
            </a:pPr>
            <a:r>
              <a:rPr lang="en-US" altLang="zh-CN" sz="2400" b="1" dirty="0">
                <a:sym typeface="Symbol" panose="05050102010706020507" pitchFamily="18" charset="2"/>
              </a:rPr>
              <a:t>=&gt; (x)(~D(x)~L(x))</a:t>
            </a:r>
          </a:p>
          <a:p>
            <a:pPr eaLnBrk="1" hangingPunct="1">
              <a:lnSpc>
                <a:spcPct val="80000"/>
              </a:lnSpc>
              <a:buFont typeface="Wingdings" panose="05000000000000000000" pitchFamily="2" charset="2"/>
              <a:buNone/>
            </a:pPr>
            <a:r>
              <a:rPr lang="en-US" altLang="zh-CN" sz="2400" b="1" dirty="0">
                <a:sym typeface="Symbol" panose="05050102010706020507" pitchFamily="18" charset="2"/>
              </a:rPr>
              <a:t>=&gt; ~D(x)~L(x)                             (2)</a:t>
            </a:r>
          </a:p>
          <a:p>
            <a:pPr eaLnBrk="1" hangingPunct="1">
              <a:lnSpc>
                <a:spcPct val="80000"/>
              </a:lnSpc>
              <a:buFont typeface="Wingdings" panose="05000000000000000000" pitchFamily="2" charset="2"/>
              <a:buNone/>
            </a:pPr>
            <a:endParaRPr lang="en-US" altLang="zh-CN" sz="2400" b="1" dirty="0">
              <a:sym typeface="Symbol" panose="05050102010706020507" pitchFamily="18" charset="2"/>
            </a:endParaRPr>
          </a:p>
          <a:p>
            <a:pPr eaLnBrk="1" hangingPunct="1">
              <a:lnSpc>
                <a:spcPct val="80000"/>
              </a:lnSpc>
              <a:buFont typeface="Wingdings" panose="05000000000000000000" pitchFamily="2" charset="2"/>
              <a:buNone/>
            </a:pPr>
            <a:r>
              <a:rPr lang="en-US" altLang="zh-CN" sz="2400" b="1" dirty="0">
                <a:sym typeface="Symbol" panose="05050102010706020507" pitchFamily="18" charset="2"/>
              </a:rPr>
              <a:t>	 (x)(D(x)I(x))</a:t>
            </a:r>
          </a:p>
          <a:p>
            <a:pPr eaLnBrk="1" hangingPunct="1">
              <a:lnSpc>
                <a:spcPct val="80000"/>
              </a:lnSpc>
              <a:buFont typeface="Wingdings" panose="05000000000000000000" pitchFamily="2" charset="2"/>
              <a:buNone/>
            </a:pPr>
            <a:r>
              <a:rPr lang="en-US" altLang="zh-CN" sz="2400" b="1" dirty="0">
                <a:sym typeface="Symbol" panose="05050102010706020507" pitchFamily="18" charset="2"/>
              </a:rPr>
              <a:t>=&gt; D(A)I(A)</a:t>
            </a:r>
          </a:p>
          <a:p>
            <a:pPr eaLnBrk="1" hangingPunct="1">
              <a:lnSpc>
                <a:spcPct val="80000"/>
              </a:lnSpc>
              <a:buFont typeface="Wingdings" panose="05000000000000000000" pitchFamily="2" charset="2"/>
              <a:buNone/>
            </a:pPr>
            <a:r>
              <a:rPr lang="en-US" altLang="zh-CN" sz="2400" b="1" dirty="0">
                <a:sym typeface="Symbol" panose="05050102010706020507" pitchFamily="18" charset="2"/>
              </a:rPr>
              <a:t>=&gt; D(A)                                          (3)</a:t>
            </a:r>
          </a:p>
          <a:p>
            <a:pPr eaLnBrk="1" hangingPunct="1">
              <a:lnSpc>
                <a:spcPct val="80000"/>
              </a:lnSpc>
              <a:buFont typeface="Wingdings" panose="05000000000000000000" pitchFamily="2" charset="2"/>
              <a:buNone/>
            </a:pPr>
            <a:r>
              <a:rPr lang="en-US" altLang="zh-CN" sz="2400" b="1" dirty="0">
                <a:sym typeface="Symbol" panose="05050102010706020507" pitchFamily="18" charset="2"/>
              </a:rPr>
              <a:t>	  I(A)                                            (4)</a:t>
            </a:r>
          </a:p>
        </p:txBody>
      </p:sp>
      <p:sp>
        <p:nvSpPr>
          <p:cNvPr id="4" name="日期占位符 3"/>
          <p:cNvSpPr>
            <a:spLocks noGrp="1"/>
          </p:cNvSpPr>
          <p:nvPr>
            <p:ph type="dt" sz="half" idx="10"/>
          </p:nvPr>
        </p:nvSpPr>
        <p:spPr/>
        <p:txBody>
          <a:bodyPr/>
          <a:lstStyle/>
          <a:p>
            <a:pPr>
              <a:defRPr/>
            </a:pPr>
            <a:fld id="{6B180A0C-4273-42A2-9DC9-582846BFE8AD}" type="datetime1">
              <a:rPr lang="zh-CN" altLang="en-US"/>
              <a:pPr>
                <a:defRPr/>
              </a:pPr>
              <a:t>2019/9/18</a:t>
            </a:fld>
            <a:endParaRPr lang="en-US" altLang="zh-CN"/>
          </a:p>
        </p:txBody>
      </p:sp>
      <p:sp>
        <p:nvSpPr>
          <p:cNvPr id="46083"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9C80C253-CD99-4237-AA0C-A6C9EDFDE751}" type="slidenum">
              <a:rPr kumimoji="0" lang="en-US" altLang="zh-CN" sz="1400">
                <a:latin typeface="Tahoma" panose="020B0604030504040204" pitchFamily="34" charset="0"/>
                <a:ea typeface="宋体" panose="02010600030101010101" pitchFamily="2" charset="-122"/>
              </a:rPr>
              <a:pPr>
                <a:spcBef>
                  <a:spcPct val="0"/>
                </a:spcBef>
                <a:buClrTx/>
                <a:buSzTx/>
                <a:buFontTx/>
                <a:buNone/>
              </a:pPr>
              <a:t>63</a:t>
            </a:fld>
            <a:endParaRPr kumimoji="0" lang="en-US" altLang="zh-CN" sz="1400">
              <a:latin typeface="Tahoma" panose="020B0604030504040204" pitchFamily="34" charset="0"/>
              <a:ea typeface="宋体" panose="02010600030101010101" pitchFamily="2" charset="-122"/>
            </a:endParaRPr>
          </a:p>
        </p:txBody>
      </p:sp>
      <p:sp>
        <p:nvSpPr>
          <p:cNvPr id="46085" name="Text Box 3"/>
          <p:cNvSpPr txBox="1">
            <a:spLocks noChangeArrowheads="1"/>
          </p:cNvSpPr>
          <p:nvPr/>
        </p:nvSpPr>
        <p:spPr bwMode="auto">
          <a:xfrm>
            <a:off x="1287463" y="984499"/>
            <a:ext cx="495300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None/>
            </a:pPr>
            <a:r>
              <a:rPr lang="zh-CN" altLang="en-US" sz="4400" dirty="0"/>
              <a:t>举例</a:t>
            </a:r>
            <a:r>
              <a:rPr lang="en-US" altLang="zh-CN" sz="4400" dirty="0"/>
              <a:t>2</a:t>
            </a:r>
            <a:endParaRPr lang="en-US" altLang="zh-CN" sz="4400" dirty="0">
              <a:solidFill>
                <a:schemeClr val="tx2"/>
              </a:solidFill>
              <a:latin typeface="Tahoma" panose="020B0604030504040204" pitchFamily="34" charset="0"/>
              <a:ea typeface="华文彩云" panose="02010800040101010101" pitchFamily="2" charset="-122"/>
            </a:endParaRP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8" name="Rectangle 2"/>
          <p:cNvSpPr>
            <a:spLocks noGrp="1" noChangeArrowheads="1"/>
          </p:cNvSpPr>
          <p:nvPr>
            <p:ph idx="1"/>
          </p:nvPr>
        </p:nvSpPr>
        <p:spPr>
          <a:xfrm>
            <a:off x="1497953" y="1812903"/>
            <a:ext cx="7772400" cy="4495800"/>
          </a:xfrm>
        </p:spPr>
        <p:txBody>
          <a:bodyPr/>
          <a:lstStyle/>
          <a:p>
            <a:pPr eaLnBrk="1" hangingPunct="1"/>
            <a:r>
              <a:rPr lang="zh-CN" altLang="en-US" dirty="0" smtClean="0"/>
              <a:t>目标求反：</a:t>
            </a:r>
          </a:p>
          <a:p>
            <a:pPr eaLnBrk="1" hangingPunct="1">
              <a:spcBef>
                <a:spcPct val="5000"/>
              </a:spcBef>
              <a:buFont typeface="Wingdings" panose="05000000000000000000" pitchFamily="2" charset="2"/>
              <a:buNone/>
            </a:pPr>
            <a:r>
              <a:rPr lang="zh-CN" altLang="en-US" sz="2400" dirty="0"/>
              <a:t>	 </a:t>
            </a:r>
            <a:r>
              <a:rPr lang="en-US" altLang="zh-CN" sz="2400" b="1" dirty="0"/>
              <a:t>~</a:t>
            </a:r>
            <a:r>
              <a:rPr lang="en-US" altLang="zh-CN" sz="2400" b="1" dirty="0">
                <a:sym typeface="Symbol" panose="05050102010706020507" pitchFamily="18" charset="2"/>
              </a:rPr>
              <a:t>(x)(I(x)~R(x))</a:t>
            </a:r>
          </a:p>
          <a:p>
            <a:pPr eaLnBrk="1" hangingPunct="1">
              <a:spcBef>
                <a:spcPct val="5000"/>
              </a:spcBef>
              <a:buFont typeface="Wingdings" panose="05000000000000000000" pitchFamily="2" charset="2"/>
              <a:buNone/>
            </a:pPr>
            <a:r>
              <a:rPr lang="en-US" altLang="zh-CN" sz="2400" b="1" dirty="0">
                <a:sym typeface="Symbol" panose="05050102010706020507" pitchFamily="18" charset="2"/>
              </a:rPr>
              <a:t>=&gt; (x)~(I(x)~R(x))</a:t>
            </a:r>
          </a:p>
          <a:p>
            <a:pPr eaLnBrk="1" hangingPunct="1">
              <a:spcBef>
                <a:spcPct val="5000"/>
              </a:spcBef>
              <a:buFont typeface="Wingdings" panose="05000000000000000000" pitchFamily="2" charset="2"/>
              <a:buNone/>
            </a:pPr>
            <a:r>
              <a:rPr lang="en-US" altLang="zh-CN" sz="2400" b="1" dirty="0">
                <a:sym typeface="Symbol" panose="05050102010706020507" pitchFamily="18" charset="2"/>
              </a:rPr>
              <a:t>=&gt; (x)(~I(x)R(x))</a:t>
            </a:r>
          </a:p>
          <a:p>
            <a:pPr eaLnBrk="1" hangingPunct="1">
              <a:spcBef>
                <a:spcPct val="5000"/>
              </a:spcBef>
              <a:buFont typeface="Wingdings" panose="05000000000000000000" pitchFamily="2" charset="2"/>
              <a:buNone/>
            </a:pPr>
            <a:r>
              <a:rPr lang="en-US" altLang="zh-CN" sz="2400" b="1" dirty="0">
                <a:sym typeface="Symbol" panose="05050102010706020507" pitchFamily="18" charset="2"/>
              </a:rPr>
              <a:t>=&gt; ~I(x)R(x)</a:t>
            </a:r>
            <a:r>
              <a:rPr lang="en-US" altLang="zh-CN" sz="2400" dirty="0">
                <a:sym typeface="Symbol" panose="05050102010706020507" pitchFamily="18" charset="2"/>
              </a:rPr>
              <a:t>                                  (5)</a:t>
            </a:r>
          </a:p>
          <a:p>
            <a:pPr eaLnBrk="1" hangingPunct="1">
              <a:buFont typeface="Wingdings" panose="05000000000000000000" pitchFamily="2" charset="2"/>
              <a:buNone/>
            </a:pPr>
            <a:r>
              <a:rPr lang="zh-CN" altLang="zh-CN" dirty="0" smtClean="0">
                <a:sym typeface="Symbol" panose="05050102010706020507" pitchFamily="18" charset="2"/>
              </a:rPr>
              <a:t>换名后得子句集：</a:t>
            </a:r>
          </a:p>
          <a:p>
            <a:pPr eaLnBrk="1" hangingPunct="1">
              <a:spcBef>
                <a:spcPct val="5000"/>
              </a:spcBef>
              <a:buFont typeface="Wingdings" panose="05000000000000000000" pitchFamily="2" charset="2"/>
              <a:buNone/>
            </a:pPr>
            <a:r>
              <a:rPr lang="en-US" altLang="zh-CN" sz="2400" dirty="0">
                <a:sym typeface="Symbol" panose="05050102010706020507" pitchFamily="18" charset="2"/>
              </a:rPr>
              <a:t>(1)	</a:t>
            </a:r>
            <a:r>
              <a:rPr lang="en-US" altLang="zh-CN" sz="2400" b="1" dirty="0">
                <a:sym typeface="Symbol" panose="05050102010706020507" pitchFamily="18" charset="2"/>
              </a:rPr>
              <a:t>~R(x1)L(x1)</a:t>
            </a:r>
          </a:p>
          <a:p>
            <a:pPr eaLnBrk="1" hangingPunct="1">
              <a:spcBef>
                <a:spcPct val="5000"/>
              </a:spcBef>
              <a:buFont typeface="Wingdings" panose="05000000000000000000" pitchFamily="2" charset="2"/>
              <a:buNone/>
            </a:pPr>
            <a:r>
              <a:rPr lang="en-US" altLang="zh-CN" sz="2400" b="1" dirty="0">
                <a:sym typeface="Symbol" panose="05050102010706020507" pitchFamily="18" charset="2"/>
              </a:rPr>
              <a:t>(2)	~D(x2)~L(x2)</a:t>
            </a:r>
          </a:p>
          <a:p>
            <a:pPr eaLnBrk="1" hangingPunct="1">
              <a:spcBef>
                <a:spcPct val="5000"/>
              </a:spcBef>
              <a:buFont typeface="Wingdings" panose="05000000000000000000" pitchFamily="2" charset="2"/>
              <a:buNone/>
            </a:pPr>
            <a:r>
              <a:rPr lang="en-US" altLang="zh-CN" sz="2400" b="1" dirty="0">
                <a:sym typeface="Symbol" panose="05050102010706020507" pitchFamily="18" charset="2"/>
              </a:rPr>
              <a:t>(3)	 D(A) </a:t>
            </a:r>
          </a:p>
          <a:p>
            <a:pPr eaLnBrk="1" hangingPunct="1">
              <a:spcBef>
                <a:spcPct val="5000"/>
              </a:spcBef>
              <a:buFont typeface="Wingdings" panose="05000000000000000000" pitchFamily="2" charset="2"/>
              <a:buNone/>
            </a:pPr>
            <a:r>
              <a:rPr lang="en-US" altLang="zh-CN" sz="2400" b="1" dirty="0">
                <a:sym typeface="Symbol" panose="05050102010706020507" pitchFamily="18" charset="2"/>
              </a:rPr>
              <a:t>(4) I(A)                                           </a:t>
            </a:r>
          </a:p>
          <a:p>
            <a:pPr eaLnBrk="1" hangingPunct="1">
              <a:spcBef>
                <a:spcPct val="5000"/>
              </a:spcBef>
              <a:buFont typeface="Wingdings" panose="05000000000000000000" pitchFamily="2" charset="2"/>
              <a:buNone/>
            </a:pPr>
            <a:r>
              <a:rPr lang="en-US" altLang="zh-CN" sz="2400" b="1" dirty="0">
                <a:sym typeface="Symbol" panose="05050102010706020507" pitchFamily="18" charset="2"/>
              </a:rPr>
              <a:t>(5) ~I(x5)R(x5)</a:t>
            </a:r>
            <a:endParaRPr lang="en-US" altLang="zh-CN" b="1" dirty="0" smtClean="0">
              <a:sym typeface="Symbol" panose="05050102010706020507" pitchFamily="18" charset="2"/>
            </a:endParaRPr>
          </a:p>
        </p:txBody>
      </p:sp>
      <p:sp>
        <p:nvSpPr>
          <p:cNvPr id="4" name="日期占位符 3"/>
          <p:cNvSpPr>
            <a:spLocks noGrp="1"/>
          </p:cNvSpPr>
          <p:nvPr>
            <p:ph type="dt" sz="half" idx="10"/>
          </p:nvPr>
        </p:nvSpPr>
        <p:spPr/>
        <p:txBody>
          <a:bodyPr/>
          <a:lstStyle/>
          <a:p>
            <a:pPr>
              <a:defRPr/>
            </a:pPr>
            <a:fld id="{145037FD-9042-4C7C-9A97-1952078CA54D}" type="datetime1">
              <a:rPr lang="zh-CN" altLang="en-US"/>
              <a:pPr>
                <a:defRPr/>
              </a:pPr>
              <a:t>2019/9/18</a:t>
            </a:fld>
            <a:endParaRPr lang="en-US" altLang="zh-CN"/>
          </a:p>
        </p:txBody>
      </p:sp>
      <p:sp>
        <p:nvSpPr>
          <p:cNvPr id="47107"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E9A7FE97-4A90-4F53-A402-26A858204722}" type="slidenum">
              <a:rPr kumimoji="0" lang="en-US" altLang="zh-CN" sz="1400">
                <a:latin typeface="Tahoma" panose="020B0604030504040204" pitchFamily="34" charset="0"/>
                <a:ea typeface="宋体" panose="02010600030101010101" pitchFamily="2" charset="-122"/>
              </a:rPr>
              <a:pPr>
                <a:spcBef>
                  <a:spcPct val="0"/>
                </a:spcBef>
                <a:buClrTx/>
                <a:buSzTx/>
                <a:buFontTx/>
                <a:buNone/>
              </a:pPr>
              <a:t>64</a:t>
            </a:fld>
            <a:endParaRPr kumimoji="0" lang="en-US" altLang="zh-CN" sz="1400">
              <a:latin typeface="Tahoma" panose="020B0604030504040204" pitchFamily="34" charset="0"/>
              <a:ea typeface="宋体" panose="02010600030101010101" pitchFamily="2" charset="-122"/>
            </a:endParaRPr>
          </a:p>
        </p:txBody>
      </p:sp>
      <p:sp>
        <p:nvSpPr>
          <p:cNvPr id="47109" name="Text Box 3"/>
          <p:cNvSpPr txBox="1">
            <a:spLocks noChangeArrowheads="1"/>
          </p:cNvSpPr>
          <p:nvPr/>
        </p:nvSpPr>
        <p:spPr bwMode="auto">
          <a:xfrm>
            <a:off x="1487488" y="1043462"/>
            <a:ext cx="502920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None/>
            </a:pPr>
            <a:r>
              <a:rPr lang="zh-CN" altLang="en-US" sz="4400" dirty="0"/>
              <a:t>举例</a:t>
            </a:r>
            <a:r>
              <a:rPr lang="en-US" altLang="zh-CN" sz="4400" dirty="0"/>
              <a:t>2</a:t>
            </a:r>
            <a:endParaRPr lang="en-US" altLang="zh-CN" sz="4400" dirty="0">
              <a:solidFill>
                <a:schemeClr val="tx2"/>
              </a:solidFill>
              <a:latin typeface="Tahoma" panose="020B0604030504040204" pitchFamily="34" charset="0"/>
              <a:ea typeface="华文彩云" panose="02010800040101010101" pitchFamily="2" charset="-122"/>
            </a:endParaRP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2" name="Rectangle 2"/>
          <p:cNvSpPr>
            <a:spLocks noGrp="1" noChangeArrowheads="1"/>
          </p:cNvSpPr>
          <p:nvPr>
            <p:ph type="title"/>
          </p:nvPr>
        </p:nvSpPr>
        <p:spPr>
          <a:xfrm>
            <a:off x="1281113" y="969964"/>
            <a:ext cx="7772400" cy="762000"/>
          </a:xfrm>
        </p:spPr>
        <p:txBody>
          <a:bodyPr/>
          <a:lstStyle/>
          <a:p>
            <a:pPr eaLnBrk="1" hangingPunct="1"/>
            <a:r>
              <a:rPr lang="zh-CN" altLang="en-US" dirty="0" smtClean="0"/>
              <a:t>例</a:t>
            </a:r>
            <a:r>
              <a:rPr lang="en-US" altLang="zh-CN" dirty="0" smtClean="0"/>
              <a:t>2</a:t>
            </a:r>
            <a:r>
              <a:rPr lang="zh-CN" altLang="en-US" dirty="0" smtClean="0"/>
              <a:t>的消解树</a:t>
            </a:r>
          </a:p>
        </p:txBody>
      </p:sp>
      <p:sp>
        <p:nvSpPr>
          <p:cNvPr id="48133" name="Rectangle 3"/>
          <p:cNvSpPr>
            <a:spLocks noGrp="1" noChangeArrowheads="1"/>
          </p:cNvSpPr>
          <p:nvPr>
            <p:ph idx="1"/>
          </p:nvPr>
        </p:nvSpPr>
        <p:spPr>
          <a:xfrm>
            <a:off x="1981200" y="2286000"/>
            <a:ext cx="2971800" cy="3124200"/>
          </a:xfrm>
        </p:spPr>
        <p:txBody>
          <a:bodyPr>
            <a:normAutofit/>
          </a:bodyPr>
          <a:lstStyle/>
          <a:p>
            <a:pPr eaLnBrk="1" hangingPunct="1">
              <a:spcBef>
                <a:spcPct val="5000"/>
              </a:spcBef>
              <a:buFont typeface="Wingdings" panose="05000000000000000000" pitchFamily="2" charset="2"/>
              <a:buNone/>
            </a:pPr>
            <a:r>
              <a:rPr lang="en-US" altLang="zh-CN" sz="2400" dirty="0" smtClean="0">
                <a:sym typeface="Symbol" panose="05050102010706020507" pitchFamily="18" charset="2"/>
              </a:rPr>
              <a:t>(1)~R(x1)L(x1)</a:t>
            </a:r>
          </a:p>
          <a:p>
            <a:pPr eaLnBrk="1" hangingPunct="1">
              <a:spcBef>
                <a:spcPct val="5000"/>
              </a:spcBef>
              <a:buFont typeface="Wingdings" panose="05000000000000000000" pitchFamily="2" charset="2"/>
              <a:buNone/>
            </a:pPr>
            <a:r>
              <a:rPr lang="en-US" altLang="zh-CN" sz="2400" dirty="0" smtClean="0">
                <a:sym typeface="Symbol" panose="05050102010706020507" pitchFamily="18" charset="2"/>
              </a:rPr>
              <a:t>(2)~D(x2)~L(x2)</a:t>
            </a:r>
          </a:p>
          <a:p>
            <a:pPr eaLnBrk="1" hangingPunct="1">
              <a:spcBef>
                <a:spcPct val="5000"/>
              </a:spcBef>
              <a:buFont typeface="Wingdings" panose="05000000000000000000" pitchFamily="2" charset="2"/>
              <a:buNone/>
            </a:pPr>
            <a:r>
              <a:rPr lang="en-US" altLang="zh-CN" sz="2400" dirty="0" smtClean="0">
                <a:sym typeface="Symbol" panose="05050102010706020507" pitchFamily="18" charset="2"/>
              </a:rPr>
              <a:t>(3) D(A) </a:t>
            </a:r>
          </a:p>
          <a:p>
            <a:pPr eaLnBrk="1" hangingPunct="1">
              <a:spcBef>
                <a:spcPct val="5000"/>
              </a:spcBef>
              <a:buFont typeface="Wingdings" panose="05000000000000000000" pitchFamily="2" charset="2"/>
              <a:buNone/>
            </a:pPr>
            <a:r>
              <a:rPr lang="en-US" altLang="zh-CN" sz="2400" dirty="0" smtClean="0">
                <a:sym typeface="Symbol" panose="05050102010706020507" pitchFamily="18" charset="2"/>
              </a:rPr>
              <a:t>(4) I(A)                                           </a:t>
            </a:r>
          </a:p>
          <a:p>
            <a:pPr eaLnBrk="1" hangingPunct="1">
              <a:spcBef>
                <a:spcPct val="5000"/>
              </a:spcBef>
              <a:buFont typeface="Wingdings" panose="05000000000000000000" pitchFamily="2" charset="2"/>
              <a:buNone/>
            </a:pPr>
            <a:r>
              <a:rPr lang="en-US" altLang="zh-CN" sz="2400" dirty="0" smtClean="0">
                <a:sym typeface="Symbol" panose="05050102010706020507" pitchFamily="18" charset="2"/>
              </a:rPr>
              <a:t>(5) ~I(x5)R(x5)</a:t>
            </a:r>
          </a:p>
        </p:txBody>
      </p:sp>
      <p:sp>
        <p:nvSpPr>
          <p:cNvPr id="24" name="日期占位符 3"/>
          <p:cNvSpPr>
            <a:spLocks noGrp="1"/>
          </p:cNvSpPr>
          <p:nvPr>
            <p:ph type="dt" sz="half" idx="10"/>
          </p:nvPr>
        </p:nvSpPr>
        <p:spPr/>
        <p:txBody>
          <a:bodyPr/>
          <a:lstStyle/>
          <a:p>
            <a:pPr>
              <a:defRPr/>
            </a:pPr>
            <a:fld id="{D4F0F6BA-E5B3-4545-B505-6673F9F53293}" type="datetime1">
              <a:rPr lang="zh-CN" altLang="en-US"/>
              <a:pPr>
                <a:defRPr/>
              </a:pPr>
              <a:t>2019/9/18</a:t>
            </a:fld>
            <a:endParaRPr lang="en-US" altLang="zh-CN"/>
          </a:p>
        </p:txBody>
      </p:sp>
      <p:sp>
        <p:nvSpPr>
          <p:cNvPr id="48131"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454F75A8-BB2F-48E9-A2DE-64DA23AD4FB6}" type="slidenum">
              <a:rPr kumimoji="0" lang="en-US" altLang="zh-CN" sz="1400">
                <a:latin typeface="Tahoma" panose="020B0604030504040204" pitchFamily="34" charset="0"/>
                <a:ea typeface="宋体" panose="02010600030101010101" pitchFamily="2" charset="-122"/>
              </a:rPr>
              <a:pPr>
                <a:spcBef>
                  <a:spcPct val="0"/>
                </a:spcBef>
                <a:buClrTx/>
                <a:buSzTx/>
                <a:buFontTx/>
                <a:buNone/>
              </a:pPr>
              <a:t>65</a:t>
            </a:fld>
            <a:endParaRPr kumimoji="0" lang="en-US" altLang="zh-CN" sz="1400">
              <a:latin typeface="Tahoma" panose="020B0604030504040204" pitchFamily="34" charset="0"/>
              <a:ea typeface="宋体" panose="02010600030101010101" pitchFamily="2" charset="-122"/>
            </a:endParaRPr>
          </a:p>
        </p:txBody>
      </p:sp>
      <p:sp>
        <p:nvSpPr>
          <p:cNvPr id="48134" name="Text Box 4"/>
          <p:cNvSpPr txBox="1">
            <a:spLocks noChangeArrowheads="1"/>
          </p:cNvSpPr>
          <p:nvPr/>
        </p:nvSpPr>
        <p:spPr bwMode="auto">
          <a:xfrm>
            <a:off x="6315075" y="1295400"/>
            <a:ext cx="630238" cy="406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2000">
                <a:solidFill>
                  <a:schemeClr val="tx2"/>
                </a:solidFill>
                <a:latin typeface="Times New Roman" panose="02020603050405020304" pitchFamily="18" charset="0"/>
                <a:ea typeface="宋体" panose="02010600030101010101" pitchFamily="2" charset="-122"/>
                <a:sym typeface="Symbol" panose="05050102010706020507" pitchFamily="18" charset="2"/>
              </a:rPr>
              <a:t>I(A)</a:t>
            </a:r>
            <a:endParaRPr lang="en-US" altLang="zh-CN" sz="2000">
              <a:latin typeface="Times New Roman" panose="02020603050405020304" pitchFamily="18" charset="0"/>
              <a:ea typeface="宋体" panose="02010600030101010101" pitchFamily="2" charset="-122"/>
              <a:sym typeface="Symbol" panose="05050102010706020507" pitchFamily="18" charset="2"/>
            </a:endParaRPr>
          </a:p>
        </p:txBody>
      </p:sp>
      <p:sp>
        <p:nvSpPr>
          <p:cNvPr id="48135" name="Text Box 5"/>
          <p:cNvSpPr txBox="1">
            <a:spLocks noChangeArrowheads="1"/>
          </p:cNvSpPr>
          <p:nvPr/>
        </p:nvSpPr>
        <p:spPr bwMode="auto">
          <a:xfrm>
            <a:off x="7315200" y="1308100"/>
            <a:ext cx="1646238" cy="406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2000">
                <a:latin typeface="Times New Roman" panose="02020603050405020304" pitchFamily="18" charset="0"/>
                <a:ea typeface="宋体" panose="02010600030101010101" pitchFamily="2" charset="-122"/>
                <a:sym typeface="Symbol" panose="05050102010706020507" pitchFamily="18" charset="2"/>
              </a:rPr>
              <a:t> </a:t>
            </a:r>
            <a:r>
              <a:rPr lang="en-US" altLang="zh-CN" sz="2000">
                <a:solidFill>
                  <a:schemeClr val="tx2"/>
                </a:solidFill>
                <a:latin typeface="Times New Roman" panose="02020603050405020304" pitchFamily="18" charset="0"/>
                <a:ea typeface="宋体" panose="02010600030101010101" pitchFamily="2" charset="-122"/>
                <a:sym typeface="Symbol" panose="05050102010706020507" pitchFamily="18" charset="2"/>
              </a:rPr>
              <a:t>~I(x5)</a:t>
            </a:r>
            <a:r>
              <a:rPr lang="en-US" altLang="zh-CN" sz="2000">
                <a:latin typeface="Times New Roman" panose="02020603050405020304" pitchFamily="18" charset="0"/>
                <a:ea typeface="宋体" panose="02010600030101010101" pitchFamily="2" charset="-122"/>
                <a:sym typeface="Symbol" panose="05050102010706020507" pitchFamily="18" charset="2"/>
              </a:rPr>
              <a:t>R(x5)</a:t>
            </a:r>
          </a:p>
        </p:txBody>
      </p:sp>
      <p:sp>
        <p:nvSpPr>
          <p:cNvPr id="48136" name="Line 6"/>
          <p:cNvSpPr>
            <a:spLocks noChangeShapeType="1"/>
          </p:cNvSpPr>
          <p:nvPr/>
        </p:nvSpPr>
        <p:spPr bwMode="auto">
          <a:xfrm>
            <a:off x="6629400" y="1689100"/>
            <a:ext cx="685800" cy="838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137" name="Line 7"/>
          <p:cNvSpPr>
            <a:spLocks noChangeShapeType="1"/>
          </p:cNvSpPr>
          <p:nvPr/>
        </p:nvSpPr>
        <p:spPr bwMode="auto">
          <a:xfrm flipH="1">
            <a:off x="7315200" y="1689100"/>
            <a:ext cx="762000" cy="838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138" name="Text Box 8"/>
          <p:cNvSpPr txBox="1">
            <a:spLocks noChangeArrowheads="1"/>
          </p:cNvSpPr>
          <p:nvPr/>
        </p:nvSpPr>
        <p:spPr bwMode="auto">
          <a:xfrm>
            <a:off x="6983413" y="2527300"/>
            <a:ext cx="779462" cy="406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2000">
                <a:latin typeface="Times New Roman" panose="02020603050405020304" pitchFamily="18" charset="0"/>
                <a:ea typeface="宋体" panose="02010600030101010101" pitchFamily="2" charset="-122"/>
                <a:sym typeface="Symbol" panose="05050102010706020507" pitchFamily="18" charset="2"/>
              </a:rPr>
              <a:t> </a:t>
            </a:r>
            <a:r>
              <a:rPr lang="en-US" altLang="zh-CN" sz="2000">
                <a:solidFill>
                  <a:schemeClr val="tx2"/>
                </a:solidFill>
                <a:latin typeface="Times New Roman" panose="02020603050405020304" pitchFamily="18" charset="0"/>
                <a:ea typeface="宋体" panose="02010600030101010101" pitchFamily="2" charset="-122"/>
                <a:sym typeface="Symbol" panose="05050102010706020507" pitchFamily="18" charset="2"/>
              </a:rPr>
              <a:t>R(A)</a:t>
            </a:r>
            <a:endParaRPr lang="en-US" altLang="zh-CN" sz="2000">
              <a:latin typeface="Times New Roman" panose="02020603050405020304" pitchFamily="18" charset="0"/>
              <a:ea typeface="宋体" panose="02010600030101010101" pitchFamily="2" charset="-122"/>
              <a:sym typeface="Symbol" panose="05050102010706020507" pitchFamily="18" charset="2"/>
            </a:endParaRPr>
          </a:p>
        </p:txBody>
      </p:sp>
      <p:sp>
        <p:nvSpPr>
          <p:cNvPr id="48139" name="Text Box 9"/>
          <p:cNvSpPr txBox="1">
            <a:spLocks noChangeArrowheads="1"/>
          </p:cNvSpPr>
          <p:nvPr/>
        </p:nvSpPr>
        <p:spPr bwMode="auto">
          <a:xfrm>
            <a:off x="7813676" y="1922464"/>
            <a:ext cx="10001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2000">
                <a:latin typeface="Times New Roman" panose="02020603050405020304" pitchFamily="18" charset="0"/>
                <a:ea typeface="宋体" panose="02010600030101010101" pitchFamily="2" charset="-122"/>
                <a:sym typeface="Symbol" panose="05050102010706020507" pitchFamily="18" charset="2"/>
              </a:rPr>
              <a:t>{ A/x5}</a:t>
            </a:r>
          </a:p>
        </p:txBody>
      </p:sp>
      <p:sp>
        <p:nvSpPr>
          <p:cNvPr id="48140" name="Text Box 10"/>
          <p:cNvSpPr txBox="1">
            <a:spLocks noChangeArrowheads="1"/>
          </p:cNvSpPr>
          <p:nvPr/>
        </p:nvSpPr>
        <p:spPr bwMode="auto">
          <a:xfrm>
            <a:off x="8194676" y="2527300"/>
            <a:ext cx="1717675" cy="406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2000">
                <a:latin typeface="Times New Roman" panose="02020603050405020304" pitchFamily="18" charset="0"/>
                <a:ea typeface="宋体" panose="02010600030101010101" pitchFamily="2" charset="-122"/>
                <a:sym typeface="Symbol" panose="05050102010706020507" pitchFamily="18" charset="2"/>
              </a:rPr>
              <a:t> </a:t>
            </a:r>
            <a:r>
              <a:rPr lang="en-US" altLang="zh-CN" sz="2000">
                <a:solidFill>
                  <a:schemeClr val="tx2"/>
                </a:solidFill>
                <a:latin typeface="Times New Roman" panose="02020603050405020304" pitchFamily="18" charset="0"/>
                <a:ea typeface="宋体" panose="02010600030101010101" pitchFamily="2" charset="-122"/>
                <a:sym typeface="Symbol" panose="05050102010706020507" pitchFamily="18" charset="2"/>
              </a:rPr>
              <a:t>~R(x1)</a:t>
            </a:r>
            <a:r>
              <a:rPr lang="en-US" altLang="zh-CN" sz="2000">
                <a:latin typeface="Times New Roman" panose="02020603050405020304" pitchFamily="18" charset="0"/>
                <a:ea typeface="宋体" panose="02010600030101010101" pitchFamily="2" charset="-122"/>
                <a:sym typeface="Symbol" panose="05050102010706020507" pitchFamily="18" charset="2"/>
              </a:rPr>
              <a:t>L(x1)</a:t>
            </a:r>
          </a:p>
        </p:txBody>
      </p:sp>
      <p:sp>
        <p:nvSpPr>
          <p:cNvPr id="48141" name="Line 11"/>
          <p:cNvSpPr>
            <a:spLocks noChangeShapeType="1"/>
          </p:cNvSpPr>
          <p:nvPr/>
        </p:nvSpPr>
        <p:spPr bwMode="auto">
          <a:xfrm>
            <a:off x="7391400" y="2984500"/>
            <a:ext cx="762000" cy="838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142" name="Line 12"/>
          <p:cNvSpPr>
            <a:spLocks noChangeShapeType="1"/>
          </p:cNvSpPr>
          <p:nvPr/>
        </p:nvSpPr>
        <p:spPr bwMode="auto">
          <a:xfrm flipH="1">
            <a:off x="8153400" y="2908300"/>
            <a:ext cx="914400" cy="914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143" name="Text Box 13"/>
          <p:cNvSpPr txBox="1">
            <a:spLocks noChangeArrowheads="1"/>
          </p:cNvSpPr>
          <p:nvPr/>
        </p:nvSpPr>
        <p:spPr bwMode="auto">
          <a:xfrm>
            <a:off x="7864476" y="3822700"/>
            <a:ext cx="765175" cy="406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2000">
                <a:latin typeface="Times New Roman" panose="02020603050405020304" pitchFamily="18" charset="0"/>
                <a:ea typeface="宋体" panose="02010600030101010101" pitchFamily="2" charset="-122"/>
                <a:sym typeface="Symbol" panose="05050102010706020507" pitchFamily="18" charset="2"/>
              </a:rPr>
              <a:t> </a:t>
            </a:r>
            <a:r>
              <a:rPr lang="en-US" altLang="zh-CN" sz="2000">
                <a:solidFill>
                  <a:schemeClr val="tx2"/>
                </a:solidFill>
                <a:latin typeface="Times New Roman" panose="02020603050405020304" pitchFamily="18" charset="0"/>
                <a:ea typeface="宋体" panose="02010600030101010101" pitchFamily="2" charset="-122"/>
                <a:sym typeface="Symbol" panose="05050102010706020507" pitchFamily="18" charset="2"/>
              </a:rPr>
              <a:t>L(A)</a:t>
            </a:r>
          </a:p>
        </p:txBody>
      </p:sp>
      <p:sp>
        <p:nvSpPr>
          <p:cNvPr id="48144" name="Text Box 14"/>
          <p:cNvSpPr txBox="1">
            <a:spLocks noChangeArrowheads="1"/>
          </p:cNvSpPr>
          <p:nvPr/>
        </p:nvSpPr>
        <p:spPr bwMode="auto">
          <a:xfrm>
            <a:off x="8775701" y="3213101"/>
            <a:ext cx="10001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2000">
                <a:latin typeface="Times New Roman" panose="02020603050405020304" pitchFamily="18" charset="0"/>
                <a:ea typeface="宋体" panose="02010600030101010101" pitchFamily="2" charset="-122"/>
                <a:sym typeface="Symbol" panose="05050102010706020507" pitchFamily="18" charset="2"/>
              </a:rPr>
              <a:t>{ A/x1}</a:t>
            </a:r>
          </a:p>
        </p:txBody>
      </p:sp>
      <p:sp>
        <p:nvSpPr>
          <p:cNvPr id="48145" name="Text Box 15"/>
          <p:cNvSpPr txBox="1">
            <a:spLocks noChangeArrowheads="1"/>
          </p:cNvSpPr>
          <p:nvPr/>
        </p:nvSpPr>
        <p:spPr bwMode="auto">
          <a:xfrm>
            <a:off x="5410201" y="3822700"/>
            <a:ext cx="1870075" cy="406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2000">
                <a:latin typeface="Times New Roman" panose="02020603050405020304" pitchFamily="18" charset="0"/>
                <a:ea typeface="宋体" panose="02010600030101010101" pitchFamily="2" charset="-122"/>
                <a:sym typeface="Symbol" panose="05050102010706020507" pitchFamily="18" charset="2"/>
              </a:rPr>
              <a:t> ~D(x2)</a:t>
            </a:r>
            <a:r>
              <a:rPr lang="en-US" altLang="zh-CN" sz="2000">
                <a:solidFill>
                  <a:schemeClr val="tx2"/>
                </a:solidFill>
                <a:latin typeface="Times New Roman" panose="02020603050405020304" pitchFamily="18" charset="0"/>
                <a:ea typeface="宋体" panose="02010600030101010101" pitchFamily="2" charset="-122"/>
                <a:sym typeface="Symbol" panose="05050102010706020507" pitchFamily="18" charset="2"/>
              </a:rPr>
              <a:t>~L(x2)</a:t>
            </a:r>
            <a:endParaRPr lang="en-US" altLang="zh-CN" sz="2000">
              <a:latin typeface="Times New Roman" panose="02020603050405020304" pitchFamily="18" charset="0"/>
              <a:ea typeface="宋体" panose="02010600030101010101" pitchFamily="2" charset="-122"/>
              <a:sym typeface="Symbol" panose="05050102010706020507" pitchFamily="18" charset="2"/>
            </a:endParaRPr>
          </a:p>
        </p:txBody>
      </p:sp>
      <p:sp>
        <p:nvSpPr>
          <p:cNvPr id="48146" name="Line 16"/>
          <p:cNvSpPr>
            <a:spLocks noChangeShapeType="1"/>
          </p:cNvSpPr>
          <p:nvPr/>
        </p:nvSpPr>
        <p:spPr bwMode="auto">
          <a:xfrm>
            <a:off x="6248400" y="4279900"/>
            <a:ext cx="990600" cy="685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147" name="Line 17"/>
          <p:cNvSpPr>
            <a:spLocks noChangeShapeType="1"/>
          </p:cNvSpPr>
          <p:nvPr/>
        </p:nvSpPr>
        <p:spPr bwMode="auto">
          <a:xfrm flipH="1">
            <a:off x="7239000" y="4203700"/>
            <a:ext cx="990600" cy="762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148" name="Text Box 18"/>
          <p:cNvSpPr txBox="1">
            <a:spLocks noChangeArrowheads="1"/>
          </p:cNvSpPr>
          <p:nvPr/>
        </p:nvSpPr>
        <p:spPr bwMode="auto">
          <a:xfrm>
            <a:off x="6943726" y="4965700"/>
            <a:ext cx="931863" cy="406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2000">
                <a:latin typeface="Times New Roman" panose="02020603050405020304" pitchFamily="18" charset="0"/>
                <a:ea typeface="宋体" panose="02010600030101010101" pitchFamily="2" charset="-122"/>
                <a:sym typeface="Symbol" panose="05050102010706020507" pitchFamily="18" charset="2"/>
              </a:rPr>
              <a:t> ~D(A)</a:t>
            </a:r>
          </a:p>
        </p:txBody>
      </p:sp>
      <p:sp>
        <p:nvSpPr>
          <p:cNvPr id="48149" name="Text Box 19"/>
          <p:cNvSpPr txBox="1">
            <a:spLocks noChangeArrowheads="1"/>
          </p:cNvSpPr>
          <p:nvPr/>
        </p:nvSpPr>
        <p:spPr bwMode="auto">
          <a:xfrm>
            <a:off x="5562601" y="4508501"/>
            <a:ext cx="10001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2000">
                <a:latin typeface="Times New Roman" panose="02020603050405020304" pitchFamily="18" charset="0"/>
                <a:ea typeface="宋体" panose="02010600030101010101" pitchFamily="2" charset="-122"/>
                <a:sym typeface="Symbol" panose="05050102010706020507" pitchFamily="18" charset="2"/>
              </a:rPr>
              <a:t>{ A/x2}</a:t>
            </a:r>
          </a:p>
        </p:txBody>
      </p:sp>
      <p:sp>
        <p:nvSpPr>
          <p:cNvPr id="48150" name="Text Box 20"/>
          <p:cNvSpPr txBox="1">
            <a:spLocks noChangeArrowheads="1"/>
          </p:cNvSpPr>
          <p:nvPr/>
        </p:nvSpPr>
        <p:spPr bwMode="auto">
          <a:xfrm>
            <a:off x="8526463" y="4965700"/>
            <a:ext cx="793750" cy="406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2000">
                <a:latin typeface="Times New Roman" panose="02020603050405020304" pitchFamily="18" charset="0"/>
                <a:ea typeface="宋体" panose="02010600030101010101" pitchFamily="2" charset="-122"/>
                <a:sym typeface="Symbol" panose="05050102010706020507" pitchFamily="18" charset="2"/>
              </a:rPr>
              <a:t> D(A)</a:t>
            </a:r>
          </a:p>
        </p:txBody>
      </p:sp>
      <p:sp>
        <p:nvSpPr>
          <p:cNvPr id="48151" name="Line 21"/>
          <p:cNvSpPr>
            <a:spLocks noChangeShapeType="1"/>
          </p:cNvSpPr>
          <p:nvPr/>
        </p:nvSpPr>
        <p:spPr bwMode="auto">
          <a:xfrm>
            <a:off x="7391400" y="5346700"/>
            <a:ext cx="9144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152" name="Line 22"/>
          <p:cNvSpPr>
            <a:spLocks noChangeShapeType="1"/>
          </p:cNvSpPr>
          <p:nvPr/>
        </p:nvSpPr>
        <p:spPr bwMode="auto">
          <a:xfrm flipH="1">
            <a:off x="8305800" y="5346700"/>
            <a:ext cx="6096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153" name="Text Box 23"/>
          <p:cNvSpPr txBox="1">
            <a:spLocks noChangeArrowheads="1"/>
          </p:cNvSpPr>
          <p:nvPr/>
        </p:nvSpPr>
        <p:spPr bwMode="auto">
          <a:xfrm>
            <a:off x="8059739" y="5803900"/>
            <a:ext cx="523875" cy="406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2000">
                <a:latin typeface="Times New Roman" panose="02020603050405020304" pitchFamily="18" charset="0"/>
                <a:ea typeface="宋体" panose="02010600030101010101" pitchFamily="2" charset="-122"/>
                <a:sym typeface="Symbol" panose="05050102010706020507" pitchFamily="18" charset="2"/>
              </a:rPr>
              <a:t> nil</a:t>
            </a: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6" name="Rectangle 2"/>
          <p:cNvSpPr>
            <a:spLocks noGrp="1" noChangeArrowheads="1"/>
          </p:cNvSpPr>
          <p:nvPr>
            <p:ph type="title"/>
          </p:nvPr>
        </p:nvSpPr>
        <p:spPr/>
        <p:txBody>
          <a:bodyPr/>
          <a:lstStyle/>
          <a:p>
            <a:pPr eaLnBrk="1" hangingPunct="1"/>
            <a:r>
              <a:rPr lang="zh-CN" altLang="en-US" smtClean="0"/>
              <a:t>归结原理</a:t>
            </a:r>
            <a:r>
              <a:rPr lang="zh-CN" altLang="en-US" smtClean="0">
                <a:sym typeface="Symbol" panose="05050102010706020507" pitchFamily="18" charset="2"/>
              </a:rPr>
              <a:t></a:t>
            </a:r>
            <a:r>
              <a:rPr lang="zh-CN" altLang="en-US" sz="3200">
                <a:ea typeface="华文新魏" panose="02010800040101010101" pitchFamily="2" charset="-122"/>
              </a:rPr>
              <a:t>消解反演求解过程</a:t>
            </a:r>
          </a:p>
        </p:txBody>
      </p:sp>
      <p:sp>
        <p:nvSpPr>
          <p:cNvPr id="49157" name="Rectangle 3"/>
          <p:cNvSpPr>
            <a:spLocks noGrp="1" noChangeArrowheads="1"/>
          </p:cNvSpPr>
          <p:nvPr>
            <p:ph idx="1"/>
          </p:nvPr>
        </p:nvSpPr>
        <p:spPr/>
        <p:txBody>
          <a:bodyPr/>
          <a:lstStyle/>
          <a:p>
            <a:pPr eaLnBrk="1" hangingPunct="1">
              <a:lnSpc>
                <a:spcPct val="90000"/>
              </a:lnSpc>
            </a:pPr>
            <a:r>
              <a:rPr lang="zh-CN" altLang="en-US" sz="2400">
                <a:solidFill>
                  <a:schemeClr val="hlink"/>
                </a:solidFill>
              </a:rPr>
              <a:t>反演求解过程</a:t>
            </a:r>
          </a:p>
          <a:p>
            <a:pPr eaLnBrk="1" hangingPunct="1">
              <a:lnSpc>
                <a:spcPct val="90000"/>
              </a:lnSpc>
              <a:buFont typeface="Wingdings" panose="05000000000000000000" pitchFamily="2" charset="2"/>
              <a:buNone/>
            </a:pPr>
            <a:r>
              <a:rPr lang="zh-CN" altLang="en-US" sz="2400"/>
              <a:t>反演树求取对某个问题的答案，其过程如下：</a:t>
            </a:r>
            <a:br>
              <a:rPr lang="zh-CN" altLang="en-US" sz="2400"/>
            </a:br>
            <a:r>
              <a:rPr lang="zh-CN" altLang="en-US" sz="2400"/>
              <a:t>（</a:t>
            </a:r>
            <a:r>
              <a:rPr lang="en-US" altLang="zh-CN" sz="2400"/>
              <a:t>1</a:t>
            </a:r>
            <a:r>
              <a:rPr lang="zh-CN" altLang="en-US" sz="2400"/>
              <a:t>）把目标公式的否定产生的每个子句添加到目标公式否定之否定的子句中去。</a:t>
            </a:r>
            <a:br>
              <a:rPr lang="zh-CN" altLang="en-US" sz="2400"/>
            </a:br>
            <a:r>
              <a:rPr lang="zh-CN" altLang="en-US" sz="2400"/>
              <a:t>（</a:t>
            </a:r>
            <a:r>
              <a:rPr lang="en-US" altLang="zh-CN" sz="2400"/>
              <a:t>2</a:t>
            </a:r>
            <a:r>
              <a:rPr lang="zh-CN" altLang="en-US" sz="2400"/>
              <a:t>）按照反演树，执行和以前相同的归结，直到在根部得到某个子句止。</a:t>
            </a:r>
            <a:br>
              <a:rPr lang="zh-CN" altLang="en-US" sz="2400"/>
            </a:br>
            <a:r>
              <a:rPr lang="zh-CN" altLang="en-US" sz="2400"/>
              <a:t>（</a:t>
            </a:r>
            <a:r>
              <a:rPr lang="en-US" altLang="zh-CN" sz="2400"/>
              <a:t>3</a:t>
            </a:r>
            <a:r>
              <a:rPr lang="zh-CN" altLang="en-US" sz="2400"/>
              <a:t>）用根部的子句作为一个回答语句。</a:t>
            </a:r>
          </a:p>
          <a:p>
            <a:pPr eaLnBrk="1" hangingPunct="1">
              <a:lnSpc>
                <a:spcPct val="90000"/>
              </a:lnSpc>
              <a:buFont typeface="Wingdings" panose="05000000000000000000" pitchFamily="2" charset="2"/>
              <a:buNone/>
            </a:pPr>
            <a:r>
              <a:rPr lang="zh-CN" altLang="en-US" sz="2400"/>
              <a:t>例：“如果无论约翰到哪里去，菲多也就去那里，那么如果约翰在学校里，菲多在哪里呢？”</a:t>
            </a:r>
          </a:p>
          <a:p>
            <a:pPr eaLnBrk="1" hangingPunct="1">
              <a:lnSpc>
                <a:spcPct val="90000"/>
              </a:lnSpc>
              <a:buFont typeface="Wingdings" panose="05000000000000000000" pitchFamily="2" charset="2"/>
              <a:buNone/>
            </a:pPr>
            <a:r>
              <a:rPr lang="en-US" altLang="zh-CN" sz="2400">
                <a:solidFill>
                  <a:srgbClr val="99FFFF"/>
                </a:solidFill>
              </a:rPr>
              <a:t>----</a:t>
            </a:r>
            <a:r>
              <a:rPr lang="zh-CN" altLang="en-US" sz="2400"/>
              <a:t>这个问题说明了两个事实，提出一个问题，而问题的答案可从这两个事实推导出。</a:t>
            </a:r>
          </a:p>
        </p:txBody>
      </p:sp>
      <p:sp>
        <p:nvSpPr>
          <p:cNvPr id="4" name="日期占位符 3"/>
          <p:cNvSpPr>
            <a:spLocks noGrp="1"/>
          </p:cNvSpPr>
          <p:nvPr>
            <p:ph type="dt" sz="half" idx="10"/>
          </p:nvPr>
        </p:nvSpPr>
        <p:spPr/>
        <p:txBody>
          <a:bodyPr/>
          <a:lstStyle/>
          <a:p>
            <a:pPr>
              <a:defRPr/>
            </a:pPr>
            <a:fld id="{E1A6FC82-AC0C-4B6D-B481-1F5E3062A7D0}" type="datetime1">
              <a:rPr lang="zh-CN" altLang="en-US"/>
              <a:pPr>
                <a:defRPr/>
              </a:pPr>
              <a:t>2019/9/18</a:t>
            </a:fld>
            <a:endParaRPr lang="en-US" altLang="zh-CN"/>
          </a:p>
        </p:txBody>
      </p:sp>
      <p:sp>
        <p:nvSpPr>
          <p:cNvPr id="49155"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13615805-9CE8-453A-B35A-D9D6BD7DEACF}" type="slidenum">
              <a:rPr kumimoji="0" lang="en-US" altLang="zh-CN" sz="1400">
                <a:latin typeface="Tahoma" panose="020B0604030504040204" pitchFamily="34" charset="0"/>
                <a:ea typeface="宋体" panose="02010600030101010101" pitchFamily="2" charset="-122"/>
              </a:rPr>
              <a:pPr>
                <a:spcBef>
                  <a:spcPct val="0"/>
                </a:spcBef>
                <a:buClrTx/>
                <a:buSzTx/>
                <a:buFontTx/>
                <a:buNone/>
              </a:pPr>
              <a:t>66</a:t>
            </a:fld>
            <a:endParaRPr kumimoji="0" lang="en-US" altLang="zh-CN" sz="1400">
              <a:latin typeface="Tahoma" panose="020B060403050404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0180" name="Rectangle 2"/>
          <p:cNvSpPr>
            <a:spLocks noGrp="1" noChangeArrowheads="1"/>
          </p:cNvSpPr>
          <p:nvPr>
            <p:ph type="title"/>
          </p:nvPr>
        </p:nvSpPr>
        <p:spPr>
          <a:xfrm>
            <a:off x="1199456" y="908720"/>
            <a:ext cx="7772400" cy="838200"/>
          </a:xfrm>
        </p:spPr>
        <p:txBody>
          <a:bodyPr/>
          <a:lstStyle/>
          <a:p>
            <a:pPr eaLnBrk="1" hangingPunct="1"/>
            <a:r>
              <a:rPr lang="zh-CN" altLang="en-US" dirty="0" smtClean="0"/>
              <a:t>归结原理</a:t>
            </a:r>
            <a:r>
              <a:rPr lang="zh-CN" altLang="en-US" dirty="0" smtClean="0">
                <a:sym typeface="Symbol" panose="05050102010706020507" pitchFamily="18" charset="2"/>
              </a:rPr>
              <a:t></a:t>
            </a:r>
            <a:r>
              <a:rPr lang="zh-CN" altLang="en-US" sz="3200" dirty="0">
                <a:ea typeface="华文新魏" panose="02010800040101010101" pitchFamily="2" charset="-122"/>
              </a:rPr>
              <a:t>消解反演求解过程</a:t>
            </a:r>
          </a:p>
        </p:txBody>
      </p:sp>
      <p:sp>
        <p:nvSpPr>
          <p:cNvPr id="50181" name="Rectangle 3"/>
          <p:cNvSpPr>
            <a:spLocks noGrp="1" noChangeArrowheads="1"/>
          </p:cNvSpPr>
          <p:nvPr>
            <p:ph idx="1"/>
          </p:nvPr>
        </p:nvSpPr>
        <p:spPr>
          <a:xfrm>
            <a:off x="1487488" y="1981200"/>
            <a:ext cx="8570912" cy="3733800"/>
          </a:xfrm>
        </p:spPr>
        <p:txBody>
          <a:bodyPr>
            <a:normAutofit/>
          </a:bodyPr>
          <a:lstStyle/>
          <a:p>
            <a:pPr eaLnBrk="1" hangingPunct="1"/>
            <a:r>
              <a:rPr lang="zh-CN" altLang="en-US" sz="2400" dirty="0" smtClean="0"/>
              <a:t>例：</a:t>
            </a:r>
          </a:p>
          <a:p>
            <a:pPr lvl="1" eaLnBrk="1" hangingPunct="1">
              <a:buFont typeface="Wingdings" panose="05000000000000000000" pitchFamily="2" charset="2"/>
              <a:buNone/>
            </a:pPr>
            <a:r>
              <a:rPr lang="zh-CN" altLang="en-US" sz="2400" dirty="0" smtClean="0"/>
              <a:t>已知：</a:t>
            </a:r>
            <a:r>
              <a:rPr lang="en-US" altLang="zh-CN" sz="2400" dirty="0" smtClean="0"/>
              <a:t>(</a:t>
            </a:r>
            <a:r>
              <a:rPr lang="en-US" altLang="zh-CN" sz="2400" dirty="0" smtClean="0">
                <a:sym typeface="Symbol" panose="05050102010706020507" pitchFamily="18" charset="2"/>
              </a:rPr>
              <a:t>x)[AT(John, x)  AT(Fido, x)]</a:t>
            </a:r>
          </a:p>
          <a:p>
            <a:pPr lvl="1" eaLnBrk="1" hangingPunct="1">
              <a:buFont typeface="Wingdings" panose="05000000000000000000" pitchFamily="2" charset="2"/>
              <a:buNone/>
            </a:pPr>
            <a:r>
              <a:rPr lang="en-US" altLang="zh-CN" sz="2400" dirty="0" smtClean="0">
                <a:sym typeface="Symbol" panose="05050102010706020507" pitchFamily="18" charset="2"/>
              </a:rPr>
              <a:t>		       AT(John, School)</a:t>
            </a:r>
          </a:p>
          <a:p>
            <a:pPr lvl="1" eaLnBrk="1" hangingPunct="1">
              <a:buFont typeface="Wingdings" panose="05000000000000000000" pitchFamily="2" charset="2"/>
              <a:buNone/>
            </a:pPr>
            <a:r>
              <a:rPr lang="zh-CN" altLang="en-US" sz="2400" dirty="0" smtClean="0">
                <a:sym typeface="Symbol" panose="05050102010706020507" pitchFamily="18" charset="2"/>
              </a:rPr>
              <a:t>求证：</a:t>
            </a:r>
            <a:r>
              <a:rPr lang="en-US" altLang="zh-CN" sz="2400" dirty="0" smtClean="0">
                <a:sym typeface="Symbol" panose="05050102010706020507" pitchFamily="18" charset="2"/>
              </a:rPr>
              <a:t>(x)AT(Fido, x)</a:t>
            </a:r>
          </a:p>
          <a:p>
            <a:pPr lvl="1" eaLnBrk="1" hangingPunct="1">
              <a:buFont typeface="Wingdings" panose="05000000000000000000" pitchFamily="2" charset="2"/>
              <a:buNone/>
            </a:pPr>
            <a:r>
              <a:rPr lang="zh-CN" altLang="en-US" sz="2400" dirty="0" smtClean="0">
                <a:sym typeface="Symbol" panose="05050102010706020507" pitchFamily="18" charset="2"/>
              </a:rPr>
              <a:t>子句集：</a:t>
            </a:r>
            <a:endParaRPr lang="en-US" altLang="zh-CN" sz="2400" dirty="0" smtClean="0">
              <a:sym typeface="Symbol" panose="05050102010706020507" pitchFamily="18" charset="2"/>
            </a:endParaRPr>
          </a:p>
          <a:p>
            <a:pPr lvl="1">
              <a:buNone/>
            </a:pPr>
            <a:r>
              <a:rPr lang="en-US" altLang="zh-CN" sz="2400" dirty="0" smtClean="0">
                <a:sym typeface="Symbol" panose="05050102010706020507" pitchFamily="18" charset="2"/>
              </a:rPr>
              <a:t>~</a:t>
            </a:r>
            <a:r>
              <a:rPr lang="en-US" altLang="zh-CN" sz="2400" dirty="0">
                <a:sym typeface="Symbol" panose="05050102010706020507" pitchFamily="18" charset="2"/>
              </a:rPr>
              <a:t>AT(John, x1)  AT(Fido, x1)</a:t>
            </a:r>
          </a:p>
          <a:p>
            <a:pPr lvl="1">
              <a:buNone/>
            </a:pPr>
            <a:r>
              <a:rPr lang="en-US" altLang="zh-CN" sz="2400" dirty="0">
                <a:sym typeface="Symbol" panose="05050102010706020507" pitchFamily="18" charset="2"/>
              </a:rPr>
              <a:t>AT(John, School)</a:t>
            </a:r>
          </a:p>
          <a:p>
            <a:pPr lvl="1">
              <a:buNone/>
            </a:pPr>
            <a:r>
              <a:rPr lang="en-US" altLang="zh-CN" sz="2400" dirty="0">
                <a:sym typeface="Symbol" panose="05050102010706020507" pitchFamily="18" charset="2"/>
              </a:rPr>
              <a:t>~AT(Fido, x2)</a:t>
            </a:r>
          </a:p>
          <a:p>
            <a:pPr lvl="1" eaLnBrk="1" hangingPunct="1">
              <a:buFont typeface="Wingdings" panose="05000000000000000000" pitchFamily="2" charset="2"/>
              <a:buNone/>
            </a:pPr>
            <a:endParaRPr lang="zh-CN" altLang="en-US" sz="2400" dirty="0" smtClean="0">
              <a:sym typeface="Symbol" panose="05050102010706020507" pitchFamily="18" charset="2"/>
            </a:endParaRPr>
          </a:p>
        </p:txBody>
      </p:sp>
      <p:sp>
        <p:nvSpPr>
          <p:cNvPr id="4" name="日期占位符 3"/>
          <p:cNvSpPr>
            <a:spLocks noGrp="1"/>
          </p:cNvSpPr>
          <p:nvPr>
            <p:ph type="dt" sz="half" idx="10"/>
          </p:nvPr>
        </p:nvSpPr>
        <p:spPr/>
        <p:txBody>
          <a:bodyPr/>
          <a:lstStyle/>
          <a:p>
            <a:pPr>
              <a:defRPr/>
            </a:pPr>
            <a:fld id="{68499FEA-76CE-4091-AE42-D937AB912828}" type="datetime1">
              <a:rPr lang="zh-CN" altLang="en-US"/>
              <a:pPr>
                <a:defRPr/>
              </a:pPr>
              <a:t>2019/9/18</a:t>
            </a:fld>
            <a:endParaRPr lang="en-US" altLang="zh-CN"/>
          </a:p>
        </p:txBody>
      </p:sp>
      <p:sp>
        <p:nvSpPr>
          <p:cNvPr id="50179"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B277BE82-5F84-4970-98FF-FE27CF192244}" type="slidenum">
              <a:rPr kumimoji="0" lang="en-US" altLang="zh-CN" sz="1400">
                <a:latin typeface="Tahoma" panose="020B0604030504040204" pitchFamily="34" charset="0"/>
                <a:ea typeface="宋体" panose="02010600030101010101" pitchFamily="2" charset="-122"/>
              </a:rPr>
              <a:pPr>
                <a:spcBef>
                  <a:spcPct val="0"/>
                </a:spcBef>
                <a:buClrTx/>
                <a:buSzTx/>
                <a:buFontTx/>
                <a:buNone/>
              </a:pPr>
              <a:t>67</a:t>
            </a:fld>
            <a:endParaRPr kumimoji="0" lang="en-US" altLang="zh-CN" sz="1400">
              <a:latin typeface="Tahoma" panose="020B060403050404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日期占位符 1"/>
          <p:cNvSpPr>
            <a:spLocks noGrp="1"/>
          </p:cNvSpPr>
          <p:nvPr>
            <p:ph type="dt" sz="half" idx="10"/>
          </p:nvPr>
        </p:nvSpPr>
        <p:spPr/>
        <p:txBody>
          <a:bodyPr/>
          <a:lstStyle/>
          <a:p>
            <a:pPr>
              <a:defRPr/>
            </a:pPr>
            <a:fld id="{E703B4FA-50A1-4F6F-B535-375B97A181CE}" type="datetime1">
              <a:rPr lang="zh-CN" altLang="en-US"/>
              <a:pPr>
                <a:defRPr/>
              </a:pPr>
              <a:t>2019/9/18</a:t>
            </a:fld>
            <a:endParaRPr lang="en-US" altLang="zh-CN"/>
          </a:p>
        </p:txBody>
      </p:sp>
      <p:sp>
        <p:nvSpPr>
          <p:cNvPr id="52227"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2DDB92DD-EFC7-4FB3-8F0B-2FBE07ED30ED}" type="slidenum">
              <a:rPr kumimoji="0" lang="en-US" altLang="zh-CN" sz="1400">
                <a:latin typeface="Tahoma" panose="020B0604030504040204" pitchFamily="34" charset="0"/>
                <a:ea typeface="宋体" panose="02010600030101010101" pitchFamily="2" charset="-122"/>
              </a:rPr>
              <a:pPr>
                <a:spcBef>
                  <a:spcPct val="0"/>
                </a:spcBef>
                <a:buClrTx/>
                <a:buSzTx/>
                <a:buFontTx/>
                <a:buNone/>
              </a:pPr>
              <a:t>68</a:t>
            </a:fld>
            <a:endParaRPr kumimoji="0" lang="en-US" altLang="zh-CN" sz="1400">
              <a:latin typeface="Tahoma" panose="020B0604030504040204" pitchFamily="34" charset="0"/>
              <a:ea typeface="宋体" panose="02010600030101010101" pitchFamily="2" charset="-122"/>
            </a:endParaRPr>
          </a:p>
        </p:txBody>
      </p:sp>
      <p:sp>
        <p:nvSpPr>
          <p:cNvPr id="52228" name="Text Box 2"/>
          <p:cNvSpPr txBox="1">
            <a:spLocks noChangeArrowheads="1"/>
          </p:cNvSpPr>
          <p:nvPr/>
        </p:nvSpPr>
        <p:spPr bwMode="auto">
          <a:xfrm>
            <a:off x="3962401" y="2133601"/>
            <a:ext cx="1984375" cy="466725"/>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2400">
                <a:solidFill>
                  <a:srgbClr val="FF3300"/>
                </a:solidFill>
                <a:latin typeface="Times New Roman" panose="02020603050405020304" pitchFamily="18" charset="0"/>
                <a:ea typeface="宋体" panose="02010600030101010101" pitchFamily="2" charset="-122"/>
              </a:rPr>
              <a:t>~AT(Fido, x2)</a:t>
            </a:r>
            <a:endParaRPr lang="en-US" altLang="zh-CN" sz="2400">
              <a:latin typeface="Times New Roman" panose="02020603050405020304" pitchFamily="18" charset="0"/>
              <a:ea typeface="宋体" panose="02010600030101010101" pitchFamily="2" charset="-122"/>
            </a:endParaRPr>
          </a:p>
        </p:txBody>
      </p:sp>
      <p:sp>
        <p:nvSpPr>
          <p:cNvPr id="52229" name="Text Box 3"/>
          <p:cNvSpPr txBox="1">
            <a:spLocks noChangeArrowheads="1"/>
          </p:cNvSpPr>
          <p:nvPr/>
        </p:nvSpPr>
        <p:spPr bwMode="auto">
          <a:xfrm>
            <a:off x="6391275" y="2133601"/>
            <a:ext cx="3887788" cy="466725"/>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2400">
                <a:latin typeface="Times New Roman" panose="02020603050405020304" pitchFamily="18" charset="0"/>
                <a:ea typeface="宋体" panose="02010600030101010101" pitchFamily="2" charset="-122"/>
              </a:rPr>
              <a:t>~AT(John, x1) </a:t>
            </a:r>
            <a:r>
              <a:rPr lang="en-US" altLang="zh-CN" sz="2400">
                <a:latin typeface="Times New Roman" panose="02020603050405020304" pitchFamily="18" charset="0"/>
                <a:ea typeface="宋体" panose="02010600030101010101" pitchFamily="2" charset="-122"/>
                <a:sym typeface="Symbol" panose="05050102010706020507" pitchFamily="18" charset="2"/>
              </a:rPr>
              <a:t></a:t>
            </a:r>
            <a:r>
              <a:rPr lang="en-US" altLang="zh-CN" sz="2400">
                <a:solidFill>
                  <a:srgbClr val="FF3300"/>
                </a:solidFill>
                <a:latin typeface="Times New Roman" panose="02020603050405020304" pitchFamily="18" charset="0"/>
                <a:ea typeface="宋体" panose="02010600030101010101" pitchFamily="2" charset="-122"/>
                <a:sym typeface="Symbol" panose="05050102010706020507" pitchFamily="18" charset="2"/>
              </a:rPr>
              <a:t>AT(Fido, x1)</a:t>
            </a:r>
            <a:endParaRPr lang="en-US" altLang="zh-CN" sz="2400">
              <a:latin typeface="Times New Roman" panose="02020603050405020304" pitchFamily="18" charset="0"/>
              <a:ea typeface="宋体" panose="02010600030101010101" pitchFamily="2" charset="-122"/>
              <a:sym typeface="Symbol" panose="05050102010706020507" pitchFamily="18" charset="2"/>
            </a:endParaRPr>
          </a:p>
        </p:txBody>
      </p:sp>
      <p:sp>
        <p:nvSpPr>
          <p:cNvPr id="52230" name="Text Box 4"/>
          <p:cNvSpPr txBox="1">
            <a:spLocks noChangeArrowheads="1"/>
          </p:cNvSpPr>
          <p:nvPr/>
        </p:nvSpPr>
        <p:spPr bwMode="auto">
          <a:xfrm>
            <a:off x="2971800" y="304801"/>
            <a:ext cx="5792788" cy="11969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marL="342900" indent="-342900">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lvl="1" eaLnBrk="1" hangingPunct="1">
              <a:spcBef>
                <a:spcPct val="0"/>
              </a:spcBef>
              <a:buClrTx/>
              <a:buSzTx/>
              <a:buFontTx/>
              <a:buNone/>
            </a:pPr>
            <a:r>
              <a:rPr lang="zh-CN" altLang="zh-CN">
                <a:latin typeface="Times New Roman" panose="02020603050405020304" pitchFamily="18" charset="0"/>
                <a:ea typeface="宋体" panose="02010600030101010101" pitchFamily="2" charset="-122"/>
                <a:sym typeface="Symbol" panose="05050102010706020507" pitchFamily="18" charset="2"/>
              </a:rPr>
              <a:t>子句集：	</a:t>
            </a:r>
            <a:r>
              <a:rPr lang="en-US" altLang="zh-CN">
                <a:latin typeface="Times New Roman" panose="02020603050405020304" pitchFamily="18" charset="0"/>
                <a:ea typeface="宋体" panose="02010600030101010101" pitchFamily="2" charset="-122"/>
                <a:sym typeface="Symbol" panose="05050102010706020507" pitchFamily="18" charset="2"/>
              </a:rPr>
              <a:t>~AT(John, x1)  AT(Fido, x1)</a:t>
            </a:r>
          </a:p>
          <a:p>
            <a:pPr lvl="1" eaLnBrk="1" hangingPunct="1">
              <a:spcBef>
                <a:spcPct val="0"/>
              </a:spcBef>
              <a:buClrTx/>
              <a:buSzTx/>
              <a:buFontTx/>
              <a:buNone/>
            </a:pPr>
            <a:r>
              <a:rPr lang="en-US" altLang="zh-CN">
                <a:latin typeface="Times New Roman" panose="02020603050405020304" pitchFamily="18" charset="0"/>
                <a:ea typeface="宋体" panose="02010600030101010101" pitchFamily="2" charset="-122"/>
                <a:sym typeface="Symbol" panose="05050102010706020507" pitchFamily="18" charset="2"/>
              </a:rPr>
              <a:t>		AT(John, School)</a:t>
            </a:r>
          </a:p>
          <a:p>
            <a:pPr lvl="1" eaLnBrk="1" hangingPunct="1">
              <a:spcBef>
                <a:spcPct val="0"/>
              </a:spcBef>
              <a:buClrTx/>
              <a:buSzTx/>
              <a:buFontTx/>
              <a:buNone/>
            </a:pPr>
            <a:r>
              <a:rPr lang="en-US" altLang="zh-CN">
                <a:latin typeface="Times New Roman" panose="02020603050405020304" pitchFamily="18" charset="0"/>
                <a:ea typeface="宋体" panose="02010600030101010101" pitchFamily="2" charset="-122"/>
                <a:sym typeface="Symbol" panose="05050102010706020507" pitchFamily="18" charset="2"/>
              </a:rPr>
              <a:t>		~AT(Fido, x2)</a:t>
            </a:r>
          </a:p>
        </p:txBody>
      </p:sp>
      <p:grpSp>
        <p:nvGrpSpPr>
          <p:cNvPr id="52231" name="Group 5"/>
          <p:cNvGrpSpPr>
            <a:grpSpLocks/>
          </p:cNvGrpSpPr>
          <p:nvPr/>
        </p:nvGrpSpPr>
        <p:grpSpPr bwMode="auto">
          <a:xfrm>
            <a:off x="4800600" y="2590801"/>
            <a:ext cx="3505200" cy="1533525"/>
            <a:chOff x="2064" y="1632"/>
            <a:chExt cx="2208" cy="966"/>
          </a:xfrm>
        </p:grpSpPr>
        <p:sp>
          <p:nvSpPr>
            <p:cNvPr id="52242" name="Text Box 6"/>
            <p:cNvSpPr txBox="1">
              <a:spLocks noChangeArrowheads="1"/>
            </p:cNvSpPr>
            <p:nvPr/>
          </p:nvSpPr>
          <p:spPr bwMode="auto">
            <a:xfrm>
              <a:off x="2256" y="2304"/>
              <a:ext cx="1261" cy="294"/>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2400">
                  <a:latin typeface="Times New Roman" panose="02020603050405020304" pitchFamily="18" charset="0"/>
                  <a:ea typeface="宋体" panose="02010600030101010101" pitchFamily="2" charset="-122"/>
                </a:rPr>
                <a:t>~AT(John, x2)</a:t>
              </a:r>
            </a:p>
          </p:txBody>
        </p:sp>
        <p:sp>
          <p:nvSpPr>
            <p:cNvPr id="52243" name="Line 7"/>
            <p:cNvSpPr>
              <a:spLocks noChangeShapeType="1"/>
            </p:cNvSpPr>
            <p:nvPr/>
          </p:nvSpPr>
          <p:spPr bwMode="auto">
            <a:xfrm>
              <a:off x="2064" y="1632"/>
              <a:ext cx="720" cy="672"/>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244" name="Line 8"/>
            <p:cNvSpPr>
              <a:spLocks noChangeShapeType="1"/>
            </p:cNvSpPr>
            <p:nvPr/>
          </p:nvSpPr>
          <p:spPr bwMode="auto">
            <a:xfrm flipH="1">
              <a:off x="2976" y="1632"/>
              <a:ext cx="1296" cy="672"/>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52232" name="Text Box 9"/>
          <p:cNvSpPr txBox="1">
            <a:spLocks noChangeArrowheads="1"/>
          </p:cNvSpPr>
          <p:nvPr/>
        </p:nvSpPr>
        <p:spPr bwMode="auto">
          <a:xfrm>
            <a:off x="7696200" y="2971800"/>
            <a:ext cx="11699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2400">
                <a:solidFill>
                  <a:srgbClr val="FF3300"/>
                </a:solidFill>
                <a:latin typeface="Times New Roman" panose="02020603050405020304" pitchFamily="18" charset="0"/>
                <a:ea typeface="宋体" panose="02010600030101010101" pitchFamily="2" charset="-122"/>
              </a:rPr>
              <a:t>{x2/x1}</a:t>
            </a:r>
            <a:endParaRPr lang="en-US" altLang="zh-CN" sz="2400">
              <a:latin typeface="Times New Roman" panose="02020603050405020304" pitchFamily="18" charset="0"/>
              <a:ea typeface="宋体" panose="02010600030101010101" pitchFamily="2" charset="-122"/>
            </a:endParaRPr>
          </a:p>
        </p:txBody>
      </p:sp>
      <p:sp>
        <p:nvSpPr>
          <p:cNvPr id="52233" name="Text Box 10"/>
          <p:cNvSpPr txBox="1">
            <a:spLocks noChangeArrowheads="1"/>
          </p:cNvSpPr>
          <p:nvPr/>
        </p:nvSpPr>
        <p:spPr bwMode="auto">
          <a:xfrm>
            <a:off x="2405064" y="3657601"/>
            <a:ext cx="2378075" cy="466725"/>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2400">
                <a:latin typeface="Times New Roman" panose="02020603050405020304" pitchFamily="18" charset="0"/>
                <a:ea typeface="宋体" panose="02010600030101010101" pitchFamily="2" charset="-122"/>
              </a:rPr>
              <a:t>AT(John, School)</a:t>
            </a:r>
          </a:p>
        </p:txBody>
      </p:sp>
      <p:grpSp>
        <p:nvGrpSpPr>
          <p:cNvPr id="52234" name="Group 11"/>
          <p:cNvGrpSpPr>
            <a:grpSpLocks/>
          </p:cNvGrpSpPr>
          <p:nvPr/>
        </p:nvGrpSpPr>
        <p:grpSpPr bwMode="auto">
          <a:xfrm>
            <a:off x="3581400" y="4114801"/>
            <a:ext cx="2438400" cy="1381125"/>
            <a:chOff x="1296" y="2592"/>
            <a:chExt cx="1536" cy="870"/>
          </a:xfrm>
        </p:grpSpPr>
        <p:sp>
          <p:nvSpPr>
            <p:cNvPr id="52239" name="Text Box 12"/>
            <p:cNvSpPr txBox="1">
              <a:spLocks noChangeArrowheads="1"/>
            </p:cNvSpPr>
            <p:nvPr/>
          </p:nvSpPr>
          <p:spPr bwMode="auto">
            <a:xfrm>
              <a:off x="1812" y="3168"/>
              <a:ext cx="324" cy="294"/>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2400">
                  <a:latin typeface="Times New Roman" panose="02020603050405020304" pitchFamily="18" charset="0"/>
                  <a:ea typeface="宋体" panose="02010600030101010101" pitchFamily="2" charset="-122"/>
                </a:rPr>
                <a:t>nil</a:t>
              </a:r>
            </a:p>
          </p:txBody>
        </p:sp>
        <p:sp>
          <p:nvSpPr>
            <p:cNvPr id="52240" name="Line 13"/>
            <p:cNvSpPr>
              <a:spLocks noChangeShapeType="1"/>
            </p:cNvSpPr>
            <p:nvPr/>
          </p:nvSpPr>
          <p:spPr bwMode="auto">
            <a:xfrm>
              <a:off x="1296" y="2592"/>
              <a:ext cx="672" cy="576"/>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241" name="Line 14"/>
            <p:cNvSpPr>
              <a:spLocks noChangeShapeType="1"/>
            </p:cNvSpPr>
            <p:nvPr/>
          </p:nvSpPr>
          <p:spPr bwMode="auto">
            <a:xfrm flipH="1">
              <a:off x="1968" y="2592"/>
              <a:ext cx="864" cy="576"/>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52235" name="Text Box 15"/>
          <p:cNvSpPr txBox="1">
            <a:spLocks noChangeArrowheads="1"/>
          </p:cNvSpPr>
          <p:nvPr/>
        </p:nvSpPr>
        <p:spPr bwMode="auto">
          <a:xfrm>
            <a:off x="5370514" y="4495800"/>
            <a:ext cx="17113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2400">
                <a:solidFill>
                  <a:srgbClr val="FF3300"/>
                </a:solidFill>
                <a:latin typeface="Times New Roman" panose="02020603050405020304" pitchFamily="18" charset="0"/>
                <a:ea typeface="宋体" panose="02010600030101010101" pitchFamily="2" charset="-122"/>
              </a:rPr>
              <a:t>{School/x2}</a:t>
            </a:r>
            <a:endParaRPr lang="en-US" altLang="zh-CN" sz="2400">
              <a:latin typeface="Times New Roman" panose="02020603050405020304" pitchFamily="18" charset="0"/>
              <a:ea typeface="宋体" panose="02010600030101010101" pitchFamily="2" charset="-122"/>
            </a:endParaRPr>
          </a:p>
        </p:txBody>
      </p:sp>
      <p:sp>
        <p:nvSpPr>
          <p:cNvPr id="52236" name="Text Box 16"/>
          <p:cNvSpPr txBox="1">
            <a:spLocks noChangeArrowheads="1"/>
          </p:cNvSpPr>
          <p:nvPr/>
        </p:nvSpPr>
        <p:spPr bwMode="auto">
          <a:xfrm>
            <a:off x="1752600" y="2133600"/>
            <a:ext cx="20701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dirty="0">
                <a:solidFill>
                  <a:srgbClr val="3333FF"/>
                </a:solidFill>
                <a:latin typeface="Times New Roman" panose="02020603050405020304" pitchFamily="18" charset="0"/>
                <a:ea typeface="宋体" panose="02010600030101010101" pitchFamily="2" charset="-122"/>
              </a:rPr>
              <a:t>AT(Fido, x2</a:t>
            </a:r>
            <a:r>
              <a:rPr lang="en-US" altLang="zh-CN" sz="2400" dirty="0">
                <a:solidFill>
                  <a:schemeClr val="tx2"/>
                </a:solidFill>
                <a:latin typeface="Times New Roman" panose="02020603050405020304" pitchFamily="18" charset="0"/>
                <a:ea typeface="宋体" panose="02010600030101010101" pitchFamily="2" charset="-122"/>
              </a:rPr>
              <a:t>) </a:t>
            </a:r>
            <a:r>
              <a:rPr lang="en-US" altLang="zh-CN" sz="2400" dirty="0">
                <a:solidFill>
                  <a:schemeClr val="tx2"/>
                </a:solidFill>
                <a:latin typeface="Times New Roman" panose="02020603050405020304" pitchFamily="18" charset="0"/>
                <a:ea typeface="宋体" panose="02010600030101010101" pitchFamily="2" charset="-122"/>
                <a:sym typeface="Symbol" panose="05050102010706020507" pitchFamily="18" charset="2"/>
              </a:rPr>
              <a:t></a:t>
            </a:r>
            <a:endParaRPr lang="en-US" altLang="zh-CN" sz="2400" dirty="0">
              <a:latin typeface="Times New Roman" panose="02020603050405020304" pitchFamily="18" charset="0"/>
              <a:ea typeface="宋体" panose="02010600030101010101" pitchFamily="2" charset="-122"/>
              <a:sym typeface="Symbol" panose="05050102010706020507" pitchFamily="18" charset="2"/>
            </a:endParaRPr>
          </a:p>
        </p:txBody>
      </p:sp>
      <p:sp>
        <p:nvSpPr>
          <p:cNvPr id="52237" name="Text Box 17"/>
          <p:cNvSpPr txBox="1">
            <a:spLocks noChangeArrowheads="1"/>
          </p:cNvSpPr>
          <p:nvPr/>
        </p:nvSpPr>
        <p:spPr bwMode="auto">
          <a:xfrm>
            <a:off x="7086601" y="3657600"/>
            <a:ext cx="27654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400" dirty="0">
                <a:solidFill>
                  <a:schemeClr val="tx2"/>
                </a:solidFill>
                <a:latin typeface="Times New Roman" panose="02020603050405020304" pitchFamily="18" charset="0"/>
                <a:ea typeface="宋体" panose="02010600030101010101" pitchFamily="2" charset="-122"/>
                <a:sym typeface="Symbol" panose="05050102010706020507" pitchFamily="18" charset="2"/>
              </a:rPr>
              <a:t></a:t>
            </a:r>
            <a:r>
              <a:rPr lang="en-US" altLang="zh-CN" sz="2400" dirty="0">
                <a:solidFill>
                  <a:srgbClr val="3333FF"/>
                </a:solidFill>
                <a:latin typeface="Times New Roman" panose="02020603050405020304" pitchFamily="18" charset="0"/>
                <a:ea typeface="宋体" panose="02010600030101010101" pitchFamily="2" charset="-122"/>
              </a:rPr>
              <a:t>AT(Fido, x2)</a:t>
            </a:r>
          </a:p>
        </p:txBody>
      </p:sp>
      <p:sp>
        <p:nvSpPr>
          <p:cNvPr id="52238" name="Text Box 18"/>
          <p:cNvSpPr txBox="1">
            <a:spLocks noChangeArrowheads="1"/>
          </p:cNvSpPr>
          <p:nvPr/>
        </p:nvSpPr>
        <p:spPr bwMode="auto">
          <a:xfrm>
            <a:off x="4953001" y="5029200"/>
            <a:ext cx="27654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400" dirty="0">
                <a:solidFill>
                  <a:srgbClr val="3333FF"/>
                </a:solidFill>
                <a:latin typeface="Times New Roman" panose="02020603050405020304" pitchFamily="18" charset="0"/>
                <a:ea typeface="宋体" panose="02010600030101010101" pitchFamily="2" charset="-122"/>
              </a:rPr>
              <a:t>AT(Fido, School)</a:t>
            </a: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3252" name="Rectangle 2"/>
          <p:cNvSpPr>
            <a:spLocks noGrp="1" noChangeArrowheads="1"/>
          </p:cNvSpPr>
          <p:nvPr>
            <p:ph type="title"/>
          </p:nvPr>
        </p:nvSpPr>
        <p:spPr/>
        <p:txBody>
          <a:bodyPr/>
          <a:lstStyle/>
          <a:p>
            <a:pPr eaLnBrk="1" hangingPunct="1"/>
            <a:r>
              <a:rPr lang="zh-CN" altLang="en-US" smtClean="0"/>
              <a:t>归结原理</a:t>
            </a:r>
            <a:r>
              <a:rPr lang="zh-CN" altLang="en-US" smtClean="0">
                <a:sym typeface="Symbol" panose="05050102010706020507" pitchFamily="18" charset="2"/>
              </a:rPr>
              <a:t></a:t>
            </a:r>
            <a:r>
              <a:rPr lang="zh-CN" altLang="en-US" sz="3200">
                <a:ea typeface="华文新魏" panose="02010800040101010101" pitchFamily="2" charset="-122"/>
              </a:rPr>
              <a:t>消解反演求解过程</a:t>
            </a:r>
          </a:p>
        </p:txBody>
      </p:sp>
      <p:sp>
        <p:nvSpPr>
          <p:cNvPr id="53253" name="Rectangle 3"/>
          <p:cNvSpPr>
            <a:spLocks noGrp="1" noChangeArrowheads="1"/>
          </p:cNvSpPr>
          <p:nvPr>
            <p:ph idx="1"/>
          </p:nvPr>
        </p:nvSpPr>
        <p:spPr/>
        <p:txBody>
          <a:bodyPr>
            <a:normAutofit/>
          </a:bodyPr>
          <a:lstStyle/>
          <a:p>
            <a:pPr eaLnBrk="1" hangingPunct="1"/>
            <a:r>
              <a:rPr lang="zh-CN" altLang="en-US" sz="2400" dirty="0" smtClean="0"/>
              <a:t>先进行归结，证明结论的正确性；</a:t>
            </a:r>
          </a:p>
          <a:p>
            <a:pPr eaLnBrk="1" hangingPunct="1"/>
            <a:r>
              <a:rPr lang="zh-CN" altLang="en-US" sz="2400" dirty="0" smtClean="0"/>
              <a:t>用重言式代替结论求反得到的子句；</a:t>
            </a:r>
          </a:p>
          <a:p>
            <a:pPr eaLnBrk="1" hangingPunct="1"/>
            <a:r>
              <a:rPr lang="zh-CN" altLang="en-US" sz="2400" dirty="0" smtClean="0"/>
              <a:t>按照证明过程，进行归结；</a:t>
            </a:r>
          </a:p>
          <a:p>
            <a:pPr eaLnBrk="1" hangingPunct="1"/>
            <a:r>
              <a:rPr lang="zh-CN" altLang="en-US" sz="2400" dirty="0" smtClean="0"/>
              <a:t>最后，在原来为空的地方，得到的就是提取的回答。</a:t>
            </a:r>
          </a:p>
          <a:p>
            <a:pPr eaLnBrk="1" hangingPunct="1"/>
            <a:r>
              <a:rPr lang="zh-CN" altLang="en-US" sz="2400" dirty="0" smtClean="0"/>
              <a:t>修改后的证明树称为</a:t>
            </a:r>
            <a:r>
              <a:rPr lang="zh-CN" altLang="en-US" sz="2400" dirty="0" smtClean="0">
                <a:solidFill>
                  <a:schemeClr val="tx2"/>
                </a:solidFill>
              </a:rPr>
              <a:t>修改证明树</a:t>
            </a:r>
            <a:endParaRPr lang="zh-CN" altLang="en-US" sz="2400" dirty="0" smtClean="0"/>
          </a:p>
        </p:txBody>
      </p:sp>
      <p:sp>
        <p:nvSpPr>
          <p:cNvPr id="4" name="日期占位符 3"/>
          <p:cNvSpPr>
            <a:spLocks noGrp="1"/>
          </p:cNvSpPr>
          <p:nvPr>
            <p:ph type="dt" sz="half" idx="10"/>
          </p:nvPr>
        </p:nvSpPr>
        <p:spPr/>
        <p:txBody>
          <a:bodyPr/>
          <a:lstStyle/>
          <a:p>
            <a:pPr>
              <a:defRPr/>
            </a:pPr>
            <a:fld id="{5E231F7F-BC5D-4E05-BBFE-6B150A801DC2}" type="datetime1">
              <a:rPr lang="zh-CN" altLang="en-US"/>
              <a:pPr>
                <a:defRPr/>
              </a:pPr>
              <a:t>2019/9/18</a:t>
            </a:fld>
            <a:endParaRPr lang="en-US" altLang="zh-CN"/>
          </a:p>
        </p:txBody>
      </p:sp>
      <p:sp>
        <p:nvSpPr>
          <p:cNvPr id="53251"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1E0C240D-87D0-454E-A7A3-90323AA484F0}" type="slidenum">
              <a:rPr kumimoji="0" lang="en-US" altLang="zh-CN" sz="1400">
                <a:latin typeface="Tahoma" panose="020B0604030504040204" pitchFamily="34" charset="0"/>
                <a:ea typeface="宋体" panose="02010600030101010101" pitchFamily="2" charset="-122"/>
              </a:rPr>
              <a:pPr>
                <a:spcBef>
                  <a:spcPct val="0"/>
                </a:spcBef>
                <a:buClrTx/>
                <a:buSzTx/>
                <a:buFontTx/>
                <a:buNone/>
              </a:pPr>
              <a:t>69</a:t>
            </a:fld>
            <a:endParaRPr kumimoji="0" lang="en-US" altLang="zh-CN" sz="1400">
              <a:latin typeface="Tahoma" panose="020B060403050404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2"/>
          <p:cNvSpPr>
            <a:spLocks noGrp="1"/>
          </p:cNvSpPr>
          <p:nvPr>
            <p:ph type="title"/>
          </p:nvPr>
        </p:nvSpPr>
        <p:spPr>
          <a:ln/>
        </p:spPr>
        <p:txBody>
          <a:bodyPr vert="horz" wrap="square" lIns="91440" tIns="45720" rIns="91440" bIns="45720" anchor="b"/>
          <a:lstStyle/>
          <a:p>
            <a:pPr eaLnBrk="1" hangingPunct="1"/>
            <a:r>
              <a:rPr lang="en-US" altLang="zh-CN" dirty="0" smtClean="0">
                <a:latin typeface="Times New Roman" panose="02020603050405020304" pitchFamily="18" charset="0"/>
              </a:rPr>
              <a:t>3.1.3  </a:t>
            </a:r>
            <a:r>
              <a:rPr lang="zh-CN" altLang="en-US" dirty="0">
                <a:latin typeface="Times New Roman" panose="02020603050405020304" pitchFamily="18" charset="0"/>
              </a:rPr>
              <a:t>谓词公式</a:t>
            </a:r>
          </a:p>
        </p:txBody>
      </p:sp>
      <p:sp>
        <p:nvSpPr>
          <p:cNvPr id="32773" name="Rectangle 10"/>
          <p:cNvSpPr>
            <a:spLocks noGrp="1"/>
          </p:cNvSpPr>
          <p:nvPr>
            <p:ph idx="1"/>
          </p:nvPr>
        </p:nvSpPr>
        <p:spPr>
          <a:ln/>
        </p:spPr>
        <p:txBody>
          <a:bodyPr vert="horz" wrap="square" lIns="91440" tIns="45720" rIns="91440" bIns="45720" anchor="t"/>
          <a:lstStyle/>
          <a:p>
            <a:pPr marL="374650" indent="-374650" defTabSz="0">
              <a:spcBef>
                <a:spcPct val="50000"/>
              </a:spcBef>
              <a:buNone/>
              <a:tabLst>
                <a:tab pos="476250" algn="l"/>
              </a:tabLst>
            </a:pPr>
            <a:r>
              <a:rPr lang="en-US" altLang="zh-CN" b="1" dirty="0">
                <a:latin typeface="Times New Roman" panose="02020603050405020304" pitchFamily="18" charset="0"/>
              </a:rPr>
              <a:t>1.  </a:t>
            </a:r>
            <a:r>
              <a:rPr lang="zh-CN" altLang="en-US" b="1" dirty="0">
                <a:latin typeface="Times New Roman" panose="02020603050405020304" pitchFamily="18" charset="0"/>
              </a:rPr>
              <a:t>连接词（连词）</a:t>
            </a:r>
          </a:p>
          <a:p>
            <a:pPr marL="374650" indent="-374650" defTabSz="0">
              <a:spcBef>
                <a:spcPct val="90000"/>
              </a:spcBef>
              <a:buNone/>
              <a:tabLst>
                <a:tab pos="476250" algn="l"/>
              </a:tabLst>
            </a:pPr>
            <a:r>
              <a:rPr lang="zh-CN" altLang="en-US" b="1" dirty="0">
                <a:latin typeface="Times New Roman" panose="02020603050405020304" pitchFamily="18" charset="0"/>
              </a:rPr>
              <a:t>（</a:t>
            </a:r>
            <a:r>
              <a:rPr lang="en-US" altLang="zh-CN" b="1" dirty="0">
                <a:latin typeface="Times New Roman" panose="02020603050405020304" pitchFamily="18" charset="0"/>
              </a:rPr>
              <a:t>1</a:t>
            </a:r>
            <a:r>
              <a:rPr lang="zh-CN" altLang="en-US" b="1" dirty="0">
                <a:latin typeface="Times New Roman" panose="02020603050405020304" pitchFamily="18" charset="0"/>
              </a:rPr>
              <a:t>）</a:t>
            </a:r>
            <a:r>
              <a:rPr lang="en-US" altLang="zh-CN" b="1" dirty="0">
                <a:solidFill>
                  <a:srgbClr val="0000FF"/>
                </a:solidFill>
                <a:latin typeface="Times New Roman" panose="02020603050405020304" pitchFamily="18" charset="0"/>
              </a:rPr>
              <a:t>﹁</a:t>
            </a:r>
            <a:r>
              <a:rPr lang="zh-CN" altLang="en-US" b="1" dirty="0">
                <a:latin typeface="Times New Roman" panose="02020603050405020304" pitchFamily="18" charset="0"/>
              </a:rPr>
              <a:t>： “否定” （ </a:t>
            </a:r>
            <a:r>
              <a:rPr lang="en-US" altLang="zh-CN" b="1" dirty="0">
                <a:latin typeface="Times New Roman" panose="02020603050405020304" pitchFamily="18" charset="0"/>
              </a:rPr>
              <a:t>negation </a:t>
            </a:r>
            <a:r>
              <a:rPr lang="zh-CN" altLang="en-US" b="1" dirty="0">
                <a:latin typeface="Times New Roman" panose="02020603050405020304" pitchFamily="18" charset="0"/>
              </a:rPr>
              <a:t>）或 “非”。</a:t>
            </a:r>
          </a:p>
          <a:p>
            <a:pPr marL="374650" indent="-374650" defTabSz="0">
              <a:spcBef>
                <a:spcPct val="90000"/>
              </a:spcBef>
              <a:buNone/>
              <a:tabLst>
                <a:tab pos="476250" algn="l"/>
              </a:tabLst>
            </a:pPr>
            <a:r>
              <a:rPr lang="zh-CN" altLang="en-US" b="1" dirty="0">
                <a:latin typeface="Times New Roman" panose="02020603050405020304" pitchFamily="18" charset="0"/>
              </a:rPr>
              <a:t>（</a:t>
            </a:r>
            <a:r>
              <a:rPr lang="en-US" altLang="zh-CN" b="1" dirty="0">
                <a:latin typeface="Times New Roman" panose="02020603050405020304" pitchFamily="18" charset="0"/>
              </a:rPr>
              <a:t>2</a:t>
            </a:r>
            <a:r>
              <a:rPr lang="zh-CN" altLang="en-US" b="1" dirty="0">
                <a:latin typeface="Times New Roman" panose="02020603050405020304" pitchFamily="18" charset="0"/>
              </a:rPr>
              <a:t>）</a:t>
            </a:r>
            <a:r>
              <a:rPr lang="zh-CN" altLang="en-US" b="1" dirty="0">
                <a:solidFill>
                  <a:srgbClr val="0000FF"/>
                </a:solidFill>
                <a:latin typeface="Times New Roman" panose="02020603050405020304" pitchFamily="18" charset="0"/>
              </a:rPr>
              <a:t>∨</a:t>
            </a:r>
            <a:r>
              <a:rPr lang="zh-CN" altLang="en-US" b="1" dirty="0">
                <a:latin typeface="Times New Roman" panose="02020603050405020304" pitchFamily="18" charset="0"/>
              </a:rPr>
              <a:t>： “析取”（</a:t>
            </a:r>
            <a:r>
              <a:rPr lang="en-US" altLang="zh-CN" b="1" dirty="0">
                <a:latin typeface="Times New Roman" panose="02020603050405020304" pitchFamily="18" charset="0"/>
              </a:rPr>
              <a:t>disjunction</a:t>
            </a:r>
            <a:r>
              <a:rPr lang="zh-CN" altLang="en-US" b="1" dirty="0">
                <a:latin typeface="Times New Roman" panose="02020603050405020304" pitchFamily="18" charset="0"/>
              </a:rPr>
              <a:t>）</a:t>
            </a:r>
            <a:r>
              <a:rPr lang="en-US" altLang="zh-CN" b="1" dirty="0">
                <a:latin typeface="Times New Roman" panose="02020603050405020304" pitchFamily="18" charset="0"/>
              </a:rPr>
              <a:t>——</a:t>
            </a:r>
            <a:r>
              <a:rPr lang="zh-CN" altLang="en-US" b="1" dirty="0">
                <a:latin typeface="Times New Roman" panose="02020603050405020304" pitchFamily="18" charset="0"/>
              </a:rPr>
              <a:t>或。</a:t>
            </a:r>
          </a:p>
          <a:p>
            <a:pPr marL="374650" indent="-374650" defTabSz="0">
              <a:spcBef>
                <a:spcPct val="90000"/>
              </a:spcBef>
              <a:buNone/>
              <a:tabLst>
                <a:tab pos="476250" algn="l"/>
              </a:tabLst>
            </a:pPr>
            <a:r>
              <a:rPr lang="zh-CN" altLang="en-US" b="1" dirty="0">
                <a:latin typeface="Times New Roman" panose="02020603050405020304" pitchFamily="18" charset="0"/>
              </a:rPr>
              <a:t>（</a:t>
            </a:r>
            <a:r>
              <a:rPr lang="en-US" altLang="zh-CN" b="1" dirty="0">
                <a:latin typeface="Times New Roman" panose="02020603050405020304" pitchFamily="18" charset="0"/>
              </a:rPr>
              <a:t>3</a:t>
            </a:r>
            <a:r>
              <a:rPr lang="zh-CN" altLang="en-US" b="1" dirty="0">
                <a:latin typeface="Times New Roman" panose="02020603050405020304" pitchFamily="18" charset="0"/>
              </a:rPr>
              <a:t>）</a:t>
            </a:r>
            <a:r>
              <a:rPr lang="zh-CN" altLang="en-US" b="1" dirty="0">
                <a:solidFill>
                  <a:srgbClr val="0000FF"/>
                </a:solidFill>
                <a:latin typeface="Times New Roman" panose="02020603050405020304" pitchFamily="18" charset="0"/>
              </a:rPr>
              <a:t>∧</a:t>
            </a:r>
            <a:r>
              <a:rPr lang="zh-CN" altLang="en-US" b="1" dirty="0">
                <a:latin typeface="Times New Roman" panose="02020603050405020304" pitchFamily="18" charset="0"/>
              </a:rPr>
              <a:t>： “合取”（</a:t>
            </a:r>
            <a:r>
              <a:rPr lang="en-US" altLang="zh-CN" b="1" dirty="0">
                <a:latin typeface="Times New Roman" panose="02020603050405020304" pitchFamily="18" charset="0"/>
              </a:rPr>
              <a:t>conjunction</a:t>
            </a:r>
            <a:r>
              <a:rPr lang="zh-CN" altLang="en-US" b="1" dirty="0">
                <a:latin typeface="Times New Roman" panose="02020603050405020304" pitchFamily="18" charset="0"/>
              </a:rPr>
              <a:t>）</a:t>
            </a:r>
            <a:r>
              <a:rPr lang="en-US" altLang="zh-CN" b="1" dirty="0">
                <a:latin typeface="Times New Roman" panose="02020603050405020304" pitchFamily="18" charset="0"/>
              </a:rPr>
              <a:t>——</a:t>
            </a:r>
            <a:r>
              <a:rPr lang="zh-CN" altLang="en-US" b="1" dirty="0">
                <a:latin typeface="Times New Roman" panose="02020603050405020304" pitchFamily="18" charset="0"/>
              </a:rPr>
              <a:t>与。</a:t>
            </a:r>
          </a:p>
        </p:txBody>
      </p:sp>
      <p:sp>
        <p:nvSpPr>
          <p:cNvPr id="32770"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ea typeface="MS PGothic" panose="020B0600070205080204" pitchFamily="34" charset="-128"/>
              </a:rPr>
              <a:t>7</a:t>
            </a:fld>
            <a:endParaRPr lang="ja-JP" altLang="en-US" dirty="0">
              <a:solidFill>
                <a:srgbClr val="A50021"/>
              </a:solidFill>
              <a:ea typeface="MS PGothic" panose="020B0600070205080204" pitchFamily="34" charset="-128"/>
            </a:endParaRPr>
          </a:p>
        </p:txBody>
      </p:sp>
      <p:sp>
        <p:nvSpPr>
          <p:cNvPr id="32772" name="Rectangle 5"/>
          <p:cNvSpPr/>
          <p:nvPr/>
        </p:nvSpPr>
        <p:spPr>
          <a:xfrm>
            <a:off x="1524000" y="3172897"/>
            <a:ext cx="184731" cy="369332"/>
          </a:xfrm>
          <a:prstGeom prst="rect">
            <a:avLst/>
          </a:prstGeom>
          <a:noFill/>
          <a:ln w="9525">
            <a:noFill/>
          </a:ln>
        </p:spPr>
        <p:txBody>
          <a:bodyPr wrap="none" anchor="ctr">
            <a:spAutoFit/>
          </a:bodyPr>
          <a:lstStyle/>
          <a:p>
            <a:endParaRPr lang="zh-CN" altLang="en-US" dirty="0">
              <a:latin typeface="Arial" panose="020B0604020202020204" pitchFamily="34" charset="0"/>
            </a:endParaRPr>
          </a:p>
        </p:txBody>
      </p:sp>
      <p:sp>
        <p:nvSpPr>
          <p:cNvPr id="22539" name="AutoShape 11"/>
          <p:cNvSpPr/>
          <p:nvPr/>
        </p:nvSpPr>
        <p:spPr>
          <a:xfrm>
            <a:off x="3704674" y="2634474"/>
            <a:ext cx="7791926" cy="539750"/>
          </a:xfrm>
          <a:prstGeom prst="accentBorderCallout1">
            <a:avLst>
              <a:gd name="adj1" fmla="val 21176"/>
              <a:gd name="adj2" fmla="val -1125"/>
              <a:gd name="adj3" fmla="val 16589"/>
              <a:gd name="adj4" fmla="val -9331"/>
            </a:avLst>
          </a:prstGeom>
          <a:gradFill rotWithShape="0">
            <a:gsLst>
              <a:gs pos="0">
                <a:schemeClr val="accent1"/>
              </a:gs>
              <a:gs pos="100000">
                <a:schemeClr val="bg1"/>
              </a:gs>
            </a:gsLst>
            <a:path path="rect">
              <a:fillToRect l="100000" t="100000"/>
            </a:path>
            <a:tileRect/>
          </a:gradFill>
          <a:ln w="9525" cap="flat" cmpd="sng">
            <a:solidFill>
              <a:schemeClr val="hlink"/>
            </a:solidFill>
            <a:prstDash val="solid"/>
            <a:miter/>
            <a:headEnd type="none" w="med" len="med"/>
            <a:tailEnd type="none" w="med" len="med"/>
          </a:ln>
        </p:spPr>
        <p:txBody>
          <a:bodyPr/>
          <a:lstStyle/>
          <a:p>
            <a:r>
              <a:rPr lang="en-US" altLang="zh-CN" sz="2600" b="1" dirty="0">
                <a:latin typeface="Times New Roman" panose="02020603050405020304" pitchFamily="18" charset="0"/>
              </a:rPr>
              <a:t>“</a:t>
            </a:r>
            <a:r>
              <a:rPr lang="zh-CN" altLang="en-US" sz="2600" b="1" dirty="0">
                <a:solidFill>
                  <a:schemeClr val="accent2"/>
                </a:solidFill>
                <a:latin typeface="Times New Roman" panose="02020603050405020304" pitchFamily="18" charset="0"/>
              </a:rPr>
              <a:t>机器人不在</a:t>
            </a:r>
            <a:r>
              <a:rPr lang="en-US" altLang="zh-CN" sz="2600" b="1" dirty="0">
                <a:solidFill>
                  <a:schemeClr val="accent2"/>
                </a:solidFill>
                <a:latin typeface="Times New Roman" panose="02020603050405020304" pitchFamily="18" charset="0"/>
              </a:rPr>
              <a:t>2</a:t>
            </a:r>
            <a:r>
              <a:rPr lang="zh-CN" altLang="en-US" sz="2600" b="1" dirty="0">
                <a:solidFill>
                  <a:schemeClr val="accent2"/>
                </a:solidFill>
                <a:latin typeface="Times New Roman" panose="02020603050405020304" pitchFamily="18" charset="0"/>
              </a:rPr>
              <a:t>号房间</a:t>
            </a:r>
            <a:r>
              <a:rPr lang="zh-CN" altLang="en-US" sz="2600" b="1" dirty="0">
                <a:latin typeface="Times New Roman" panose="02020603050405020304" pitchFamily="18" charset="0"/>
              </a:rPr>
              <a:t>”：</a:t>
            </a:r>
            <a:r>
              <a:rPr lang="en-US" altLang="zh-CN" sz="2600" b="1" dirty="0">
                <a:solidFill>
                  <a:srgbClr val="0000FF"/>
                </a:solidFill>
                <a:latin typeface="Times New Roman" panose="02020603050405020304" pitchFamily="18" charset="0"/>
              </a:rPr>
              <a:t>﹁ </a:t>
            </a:r>
            <a:r>
              <a:rPr lang="en-US" altLang="zh-CN" sz="2600" b="1" i="1" dirty="0">
                <a:latin typeface="Times New Roman" panose="02020603050405020304" pitchFamily="18" charset="0"/>
              </a:rPr>
              <a:t>Inroom</a:t>
            </a:r>
            <a:r>
              <a:rPr lang="en-US" altLang="zh-CN" sz="2600" b="1" dirty="0">
                <a:latin typeface="Times New Roman" panose="02020603050405020304" pitchFamily="18" charset="0"/>
              </a:rPr>
              <a:t> (</a:t>
            </a:r>
            <a:r>
              <a:rPr lang="en-US" altLang="zh-CN" sz="2600" b="1" i="1" dirty="0">
                <a:latin typeface="Times New Roman" panose="02020603050405020304" pitchFamily="18" charset="0"/>
              </a:rPr>
              <a:t>robot</a:t>
            </a:r>
            <a:r>
              <a:rPr lang="en-US" altLang="zh-CN" sz="2600" b="1" dirty="0">
                <a:latin typeface="Times New Roman" panose="02020603050405020304" pitchFamily="18" charset="0"/>
              </a:rPr>
              <a:t>, </a:t>
            </a:r>
            <a:r>
              <a:rPr lang="en-US" altLang="zh-CN" sz="2600" b="1" i="1" dirty="0">
                <a:latin typeface="Times New Roman" panose="02020603050405020304" pitchFamily="18" charset="0"/>
              </a:rPr>
              <a:t>r</a:t>
            </a:r>
            <a:r>
              <a:rPr lang="en-US" altLang="zh-CN" sz="2600" b="1" dirty="0">
                <a:latin typeface="Times New Roman" panose="02020603050405020304" pitchFamily="18" charset="0"/>
              </a:rPr>
              <a:t>2)</a:t>
            </a:r>
          </a:p>
        </p:txBody>
      </p:sp>
      <p:sp>
        <p:nvSpPr>
          <p:cNvPr id="22540" name="AutoShape 12"/>
          <p:cNvSpPr/>
          <p:nvPr/>
        </p:nvSpPr>
        <p:spPr>
          <a:xfrm>
            <a:off x="3704674" y="3850964"/>
            <a:ext cx="7809855" cy="1050925"/>
          </a:xfrm>
          <a:prstGeom prst="accentBorderCallout1">
            <a:avLst>
              <a:gd name="adj1" fmla="val 10875"/>
              <a:gd name="adj2" fmla="val -1102"/>
              <a:gd name="adj3" fmla="val -53223"/>
              <a:gd name="adj4" fmla="val -8459"/>
            </a:avLst>
          </a:prstGeom>
          <a:gradFill rotWithShape="0">
            <a:gsLst>
              <a:gs pos="0">
                <a:schemeClr val="accent1"/>
              </a:gs>
              <a:gs pos="100000">
                <a:schemeClr val="bg1"/>
              </a:gs>
            </a:gsLst>
            <a:path path="rect">
              <a:fillToRect l="100000" b="100000"/>
            </a:path>
            <a:tileRect/>
          </a:gradFill>
          <a:ln w="9525" cap="flat" cmpd="sng">
            <a:solidFill>
              <a:schemeClr val="hlink"/>
            </a:solidFill>
            <a:prstDash val="solid"/>
            <a:miter/>
            <a:headEnd type="none" w="med" len="med"/>
            <a:tailEnd type="none" w="med" len="med"/>
          </a:ln>
        </p:spPr>
        <p:txBody>
          <a:bodyPr/>
          <a:lstStyle/>
          <a:p>
            <a:pPr>
              <a:lnSpc>
                <a:spcPct val="120000"/>
              </a:lnSpc>
            </a:pPr>
            <a:r>
              <a:rPr lang="en-US" altLang="zh-CN" sz="2600" b="1" dirty="0">
                <a:latin typeface="Times New Roman" panose="02020603050405020304" pitchFamily="18" charset="0"/>
              </a:rPr>
              <a:t>“</a:t>
            </a:r>
            <a:r>
              <a:rPr lang="zh-CN" altLang="en-US" sz="2600" b="1" dirty="0">
                <a:solidFill>
                  <a:schemeClr val="accent2"/>
                </a:solidFill>
                <a:latin typeface="Times New Roman" panose="02020603050405020304" pitchFamily="18" charset="0"/>
              </a:rPr>
              <a:t>李明打篮球或踢足球</a:t>
            </a:r>
            <a:r>
              <a:rPr lang="zh-CN" altLang="en-US" sz="2600" b="1" dirty="0">
                <a:latin typeface="Times New Roman" panose="02020603050405020304" pitchFamily="18" charset="0"/>
              </a:rPr>
              <a:t>”：</a:t>
            </a:r>
          </a:p>
          <a:p>
            <a:pPr>
              <a:lnSpc>
                <a:spcPct val="120000"/>
              </a:lnSpc>
            </a:pPr>
            <a:r>
              <a:rPr lang="en-US" altLang="zh-CN" sz="2400" b="1" i="1" dirty="0">
                <a:latin typeface="Times New Roman" panose="02020603050405020304" pitchFamily="18" charset="0"/>
              </a:rPr>
              <a:t>Plays </a:t>
            </a:r>
            <a:r>
              <a:rPr lang="en-US" altLang="zh-CN" sz="2400" b="1" dirty="0">
                <a:latin typeface="Times New Roman" panose="02020603050405020304" pitchFamily="18" charset="0"/>
              </a:rPr>
              <a:t>(</a:t>
            </a:r>
            <a:r>
              <a:rPr lang="en-US" altLang="zh-CN" sz="2400" b="1" i="1" dirty="0">
                <a:latin typeface="Times New Roman" panose="02020603050405020304" pitchFamily="18" charset="0"/>
              </a:rPr>
              <a:t>Liming</a:t>
            </a:r>
            <a:r>
              <a:rPr lang="en-US" altLang="zh-CN" sz="2400" b="1" dirty="0">
                <a:latin typeface="Times New Roman" panose="02020603050405020304" pitchFamily="18" charset="0"/>
              </a:rPr>
              <a:t>, </a:t>
            </a:r>
            <a:r>
              <a:rPr lang="en-US" altLang="zh-CN" sz="2400" b="1" i="1" dirty="0">
                <a:latin typeface="Times New Roman" panose="02020603050405020304" pitchFamily="18" charset="0"/>
              </a:rPr>
              <a:t>basketball</a:t>
            </a:r>
            <a:r>
              <a:rPr lang="en-US" altLang="zh-CN" sz="2400" b="1" dirty="0">
                <a:latin typeface="Times New Roman" panose="02020603050405020304" pitchFamily="18" charset="0"/>
              </a:rPr>
              <a:t>) </a:t>
            </a:r>
            <a:r>
              <a:rPr lang="en-US" altLang="zh-CN" b="1" dirty="0">
                <a:solidFill>
                  <a:srgbClr val="0000FF"/>
                </a:solidFill>
                <a:latin typeface="Times New Roman" panose="02020603050405020304" pitchFamily="18" charset="0"/>
              </a:rPr>
              <a:t>∨</a:t>
            </a:r>
            <a:r>
              <a:rPr lang="en-US" altLang="zh-CN" sz="2400" b="1" dirty="0">
                <a:solidFill>
                  <a:srgbClr val="0000FF"/>
                </a:solidFill>
                <a:latin typeface="Times New Roman" panose="02020603050405020304" pitchFamily="18" charset="0"/>
                <a:cs typeface="Arial" panose="020B0604020202020204" pitchFamily="34" charset="0"/>
              </a:rPr>
              <a:t> </a:t>
            </a:r>
            <a:r>
              <a:rPr lang="en-US" altLang="zh-CN" sz="2400" b="1" i="1" dirty="0">
                <a:latin typeface="Times New Roman" panose="02020603050405020304" pitchFamily="18" charset="0"/>
              </a:rPr>
              <a:t>Plays </a:t>
            </a:r>
            <a:r>
              <a:rPr lang="en-US" altLang="zh-CN" sz="2400" b="1" dirty="0">
                <a:latin typeface="Times New Roman" panose="02020603050405020304" pitchFamily="18" charset="0"/>
              </a:rPr>
              <a:t>(</a:t>
            </a:r>
            <a:r>
              <a:rPr lang="en-US" altLang="zh-CN" sz="2400" b="1" i="1" dirty="0">
                <a:latin typeface="Times New Roman" panose="02020603050405020304" pitchFamily="18" charset="0"/>
              </a:rPr>
              <a:t>Liming</a:t>
            </a:r>
            <a:r>
              <a:rPr lang="en-US" altLang="zh-CN" sz="2400" b="1" dirty="0">
                <a:latin typeface="Times New Roman" panose="02020603050405020304" pitchFamily="18" charset="0"/>
              </a:rPr>
              <a:t>, </a:t>
            </a:r>
            <a:r>
              <a:rPr lang="en-US" altLang="zh-CN" sz="2400" b="1" i="1" dirty="0">
                <a:latin typeface="Times New Roman" panose="02020603050405020304" pitchFamily="18" charset="0"/>
              </a:rPr>
              <a:t>football</a:t>
            </a:r>
            <a:r>
              <a:rPr lang="en-US" altLang="zh-CN" sz="2400" b="1" dirty="0">
                <a:latin typeface="Times New Roman" panose="02020603050405020304" pitchFamily="18" charset="0"/>
              </a:rPr>
              <a:t>)</a:t>
            </a:r>
          </a:p>
        </p:txBody>
      </p:sp>
      <p:sp>
        <p:nvSpPr>
          <p:cNvPr id="22541" name="AutoShape 13"/>
          <p:cNvSpPr/>
          <p:nvPr/>
        </p:nvSpPr>
        <p:spPr bwMode="auto">
          <a:xfrm>
            <a:off x="3683000" y="5159697"/>
            <a:ext cx="7813600" cy="939800"/>
          </a:xfrm>
          <a:prstGeom prst="accentBorderCallout1">
            <a:avLst>
              <a:gd name="adj1" fmla="val 12162"/>
              <a:gd name="adj2" fmla="val -1287"/>
              <a:gd name="adj3" fmla="val -141315"/>
              <a:gd name="adj4" fmla="val -8582"/>
            </a:avLst>
          </a:prstGeom>
          <a:gradFill rotWithShape="0">
            <a:gsLst>
              <a:gs pos="0">
                <a:schemeClr val="accent1"/>
              </a:gs>
              <a:gs pos="50000">
                <a:schemeClr val="bg1"/>
              </a:gs>
              <a:gs pos="100000">
                <a:schemeClr val="accent1"/>
              </a:gs>
            </a:gsLst>
            <a:lin ang="18900000" scaled="1"/>
          </a:gradFill>
          <a:ln w="9525">
            <a:solidFill>
              <a:schemeClr val="hlink"/>
            </a:solidFill>
            <a:miter lim="800000"/>
          </a:ln>
          <a:effectLst/>
        </p:spPr>
        <p:txBody>
          <a:bodyPr/>
          <a:lstStyle/>
          <a:p>
            <a:pPr>
              <a:defRPr/>
            </a:pPr>
            <a:r>
              <a:rPr lang="en-US" altLang="zh-CN" sz="2600" b="1" dirty="0"/>
              <a:t>“</a:t>
            </a:r>
            <a:r>
              <a:rPr lang="zh-CN" altLang="en-US" sz="2600" b="1" dirty="0">
                <a:solidFill>
                  <a:schemeClr val="accent2"/>
                </a:solidFill>
              </a:rPr>
              <a:t>我喜欢音乐和绘画</a:t>
            </a:r>
            <a:r>
              <a:rPr lang="zh-CN" altLang="en-US" sz="2600" b="1" dirty="0"/>
              <a:t>”：</a:t>
            </a:r>
          </a:p>
          <a:p>
            <a:pPr>
              <a:defRPr/>
            </a:pPr>
            <a:r>
              <a:rPr lang="zh-CN" altLang="en-US" sz="2600" b="1" dirty="0">
                <a:latin typeface="Times New Roman" panose="02020603050405020304" pitchFamily="18" charset="0"/>
              </a:rPr>
              <a:t>            </a:t>
            </a:r>
            <a:r>
              <a:rPr lang="en-US" altLang="zh-CN" sz="2600" b="1" i="1" dirty="0">
                <a:latin typeface="Times New Roman" panose="02020603050405020304" pitchFamily="18" charset="0"/>
              </a:rPr>
              <a:t>Like </a:t>
            </a:r>
            <a:r>
              <a:rPr lang="en-US" altLang="zh-CN" sz="2600" b="1" dirty="0">
                <a:latin typeface="Times New Roman" panose="02020603050405020304" pitchFamily="18" charset="0"/>
              </a:rPr>
              <a:t>(</a:t>
            </a:r>
            <a:r>
              <a:rPr lang="en-US" altLang="zh-CN" sz="2600" b="1" i="1" dirty="0">
                <a:latin typeface="Times New Roman" panose="02020603050405020304" pitchFamily="18" charset="0"/>
              </a:rPr>
              <a:t>I</a:t>
            </a:r>
            <a:r>
              <a:rPr lang="en-US" altLang="zh-CN" sz="2600" b="1" dirty="0">
                <a:latin typeface="Times New Roman" panose="02020603050405020304" pitchFamily="18" charset="0"/>
              </a:rPr>
              <a:t>, </a:t>
            </a:r>
            <a:r>
              <a:rPr lang="en-US" altLang="zh-CN" sz="2600" b="1" i="1" dirty="0">
                <a:latin typeface="Times New Roman" panose="02020603050405020304" pitchFamily="18" charset="0"/>
              </a:rPr>
              <a:t>music</a:t>
            </a:r>
            <a:r>
              <a:rPr lang="en-US" altLang="zh-CN" sz="2600" b="1" dirty="0">
                <a:latin typeface="Times New Roman" panose="02020603050405020304" pitchFamily="18" charset="0"/>
              </a:rPr>
              <a:t>) </a:t>
            </a:r>
            <a:r>
              <a:rPr lang="el-GR" altLang="zh-CN" b="1" dirty="0">
                <a:solidFill>
                  <a:srgbClr val="0000FF"/>
                </a:solidFill>
                <a:latin typeface="Times New Roman" panose="02020603050405020304" pitchFamily="18" charset="0"/>
              </a:rPr>
              <a:t>∧</a:t>
            </a:r>
            <a:r>
              <a:rPr lang="en-US" altLang="zh-CN" sz="2600" b="1" dirty="0">
                <a:latin typeface="Times New Roman" panose="02020603050405020304" pitchFamily="18" charset="0"/>
              </a:rPr>
              <a:t> </a:t>
            </a:r>
            <a:r>
              <a:rPr lang="en-US" altLang="zh-CN" sz="2600" b="1" i="1" dirty="0">
                <a:latin typeface="Times New Roman" panose="02020603050405020304" pitchFamily="18" charset="0"/>
              </a:rPr>
              <a:t>Like </a:t>
            </a:r>
            <a:r>
              <a:rPr lang="en-US" altLang="zh-CN" sz="2600" b="1" dirty="0">
                <a:latin typeface="Times New Roman" panose="02020603050405020304" pitchFamily="18" charset="0"/>
              </a:rPr>
              <a:t>(</a:t>
            </a:r>
            <a:r>
              <a:rPr lang="en-US" altLang="zh-CN" sz="2600" b="1" i="1" dirty="0">
                <a:latin typeface="Times New Roman" panose="02020603050405020304" pitchFamily="18" charset="0"/>
              </a:rPr>
              <a:t>I</a:t>
            </a:r>
            <a:r>
              <a:rPr lang="en-US" altLang="zh-CN" sz="2600" b="1" dirty="0">
                <a:latin typeface="Times New Roman" panose="02020603050405020304" pitchFamily="18" charset="0"/>
              </a:rPr>
              <a:t>, </a:t>
            </a:r>
            <a:r>
              <a:rPr lang="en-US" altLang="zh-CN" sz="2600" b="1" i="1" dirty="0">
                <a:latin typeface="Times New Roman" panose="02020603050405020304" pitchFamily="18" charset="0"/>
              </a:rPr>
              <a:t>painting</a:t>
            </a:r>
            <a:r>
              <a:rPr lang="en-US" altLang="zh-CN" sz="2600" b="1" dirty="0">
                <a:latin typeface="Times New Roman" panose="02020603050405020304" pitchFamily="18" charset="0"/>
              </a:rPr>
              <a:t>)</a:t>
            </a:r>
          </a:p>
        </p:txBody>
      </p:sp>
    </p:spTree>
    <p:extLst>
      <p:ext uri="{BB962C8B-B14F-4D97-AF65-F5344CB8AC3E}">
        <p14:creationId xmlns:p14="http://schemas.microsoft.com/office/powerpoint/2010/main" val="2365958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2539"/>
                                        </p:tgtEl>
                                        <p:attrNameLst>
                                          <p:attrName>style.visibility</p:attrName>
                                        </p:attrNameLst>
                                      </p:cBhvr>
                                      <p:to>
                                        <p:strVal val="visible"/>
                                      </p:to>
                                    </p:set>
                                    <p:animEffect transition="in" filter="blinds(horizontal)">
                                      <p:cBhvr>
                                        <p:cTn id="7" dur="500"/>
                                        <p:tgtEl>
                                          <p:spTgt spid="22539"/>
                                        </p:tgtEl>
                                      </p:cBhvr>
                                    </p:animEffect>
                                  </p:childTnLst>
                                  <p:subTnLst>
                                    <p:set>
                                      <p:cBhvr override="childStyle">
                                        <p:cTn dur="1" fill="hold" display="0" masterRel="nextClick" afterEffect="1"/>
                                        <p:tgtEl>
                                          <p:spTgt spid="22539"/>
                                        </p:tgtEl>
                                        <p:attrNameLst>
                                          <p:attrName>style.visibility</p:attrName>
                                        </p:attrNameLst>
                                      </p:cBhvr>
                                      <p:to>
                                        <p:strVal val="hidden"/>
                                      </p:to>
                                    </p:set>
                                  </p:sub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2540"/>
                                        </p:tgtEl>
                                        <p:attrNameLst>
                                          <p:attrName>style.visibility</p:attrName>
                                        </p:attrNameLst>
                                      </p:cBhvr>
                                      <p:to>
                                        <p:strVal val="visible"/>
                                      </p:to>
                                    </p:set>
                                    <p:animEffect transition="in" filter="blinds(horizontal)">
                                      <p:cBhvr>
                                        <p:cTn id="12" dur="500"/>
                                        <p:tgtEl>
                                          <p:spTgt spid="22540"/>
                                        </p:tgtEl>
                                      </p:cBhvr>
                                    </p:animEffect>
                                  </p:childTnLst>
                                  <p:subTnLst>
                                    <p:set>
                                      <p:cBhvr override="childStyle">
                                        <p:cTn dur="1" fill="hold" display="0" masterRel="nextClick" afterEffect="1"/>
                                        <p:tgtEl>
                                          <p:spTgt spid="22540"/>
                                        </p:tgtEl>
                                        <p:attrNameLst>
                                          <p:attrName>style.visibility</p:attrName>
                                        </p:attrNameLst>
                                      </p:cBhvr>
                                      <p:to>
                                        <p:strVal val="hidden"/>
                                      </p:to>
                                    </p:set>
                                  </p:sub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2541"/>
                                        </p:tgtEl>
                                        <p:attrNameLst>
                                          <p:attrName>style.visibility</p:attrName>
                                        </p:attrNameLst>
                                      </p:cBhvr>
                                      <p:to>
                                        <p:strVal val="visible"/>
                                      </p:to>
                                    </p:set>
                                    <p:animEffect transition="in" filter="blinds(horizontal)">
                                      <p:cBhvr>
                                        <p:cTn id="17" dur="500"/>
                                        <p:tgtEl>
                                          <p:spTgt spid="225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9" grpId="0" animBg="1"/>
      <p:bldP spid="22540" grpId="0" animBg="1"/>
      <p:bldP spid="22541"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6" name="Rectangle 2"/>
          <p:cNvSpPr>
            <a:spLocks noGrp="1" noChangeArrowheads="1"/>
          </p:cNvSpPr>
          <p:nvPr>
            <p:ph type="title"/>
          </p:nvPr>
        </p:nvSpPr>
        <p:spPr/>
        <p:txBody>
          <a:bodyPr/>
          <a:lstStyle/>
          <a:p>
            <a:pPr eaLnBrk="1" hangingPunct="1"/>
            <a:r>
              <a:rPr lang="zh-CN" altLang="en-US" smtClean="0"/>
              <a:t>归结原理</a:t>
            </a:r>
            <a:r>
              <a:rPr lang="zh-CN" altLang="en-US" smtClean="0">
                <a:sym typeface="Symbol" panose="05050102010706020507" pitchFamily="18" charset="2"/>
              </a:rPr>
              <a:t></a:t>
            </a:r>
            <a:r>
              <a:rPr lang="zh-CN" altLang="en-US" sz="2800">
                <a:ea typeface="华文新魏" panose="02010800040101010101" pitchFamily="2" charset="-122"/>
              </a:rPr>
              <a:t>消解过程的控制策略</a:t>
            </a:r>
          </a:p>
        </p:txBody>
      </p:sp>
      <p:sp>
        <p:nvSpPr>
          <p:cNvPr id="54277" name="Rectangle 3"/>
          <p:cNvSpPr>
            <a:spLocks noGrp="1" noChangeArrowheads="1"/>
          </p:cNvSpPr>
          <p:nvPr>
            <p:ph idx="1"/>
          </p:nvPr>
        </p:nvSpPr>
        <p:spPr/>
        <p:txBody>
          <a:bodyPr>
            <a:normAutofit/>
          </a:bodyPr>
          <a:lstStyle/>
          <a:p>
            <a:pPr eaLnBrk="1" hangingPunct="1"/>
            <a:r>
              <a:rPr lang="zh-CN" altLang="en-US" sz="2400" dirty="0" smtClean="0"/>
              <a:t>要解决的问题：</a:t>
            </a:r>
          </a:p>
          <a:p>
            <a:pPr lvl="1" eaLnBrk="1" hangingPunct="1"/>
            <a:r>
              <a:rPr lang="zh-CN" altLang="en-US" sz="2400" dirty="0" smtClean="0"/>
              <a:t>归结方法的知识爆炸。</a:t>
            </a:r>
          </a:p>
          <a:p>
            <a:pPr eaLnBrk="1" hangingPunct="1"/>
            <a:r>
              <a:rPr lang="zh-CN" altLang="en-US" sz="2400" dirty="0" smtClean="0"/>
              <a:t>控制策略的目的</a:t>
            </a:r>
          </a:p>
          <a:p>
            <a:pPr lvl="1" eaLnBrk="1" hangingPunct="1"/>
            <a:r>
              <a:rPr lang="zh-CN" altLang="en-US" sz="2400" dirty="0" smtClean="0"/>
              <a:t>归结点尽量少</a:t>
            </a:r>
          </a:p>
          <a:p>
            <a:pPr eaLnBrk="1" hangingPunct="1"/>
            <a:r>
              <a:rPr lang="zh-CN" altLang="en-US" sz="2400" dirty="0" smtClean="0"/>
              <a:t>控制策略的原则</a:t>
            </a:r>
          </a:p>
          <a:p>
            <a:pPr lvl="1" algn="just" eaLnBrk="1" hangingPunct="1"/>
            <a:r>
              <a:rPr lang="zh-CN" altLang="en-US" sz="2400" dirty="0" smtClean="0">
                <a:latin typeface="宋体" panose="02010600030101010101" pitchFamily="2" charset="-122"/>
              </a:rPr>
              <a:t>给出控制策略，以使仅对选择合适的子句间方可做归结。避免多余的、不必要的归结式出现。或者说，少做些归结仍能导出空子句。</a:t>
            </a:r>
            <a:endParaRPr lang="zh-CN" altLang="en-US" sz="2400" dirty="0" smtClean="0"/>
          </a:p>
        </p:txBody>
      </p:sp>
      <p:sp>
        <p:nvSpPr>
          <p:cNvPr id="4" name="日期占位符 3"/>
          <p:cNvSpPr>
            <a:spLocks noGrp="1"/>
          </p:cNvSpPr>
          <p:nvPr>
            <p:ph type="dt" sz="half" idx="10"/>
          </p:nvPr>
        </p:nvSpPr>
        <p:spPr/>
        <p:txBody>
          <a:bodyPr/>
          <a:lstStyle/>
          <a:p>
            <a:pPr>
              <a:defRPr/>
            </a:pPr>
            <a:fld id="{4C535DB7-00A8-4E15-9960-C8CA2A49E841}" type="datetime1">
              <a:rPr lang="zh-CN" altLang="en-US"/>
              <a:pPr>
                <a:defRPr/>
              </a:pPr>
              <a:t>2019/9/18</a:t>
            </a:fld>
            <a:endParaRPr lang="en-US" altLang="zh-CN"/>
          </a:p>
        </p:txBody>
      </p:sp>
      <p:sp>
        <p:nvSpPr>
          <p:cNvPr id="54275"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219F23E6-A44E-41C1-B42A-D4131DEB76E5}" type="slidenum">
              <a:rPr kumimoji="0" lang="en-US" altLang="zh-CN" sz="1400">
                <a:latin typeface="Tahoma" panose="020B0604030504040204" pitchFamily="34" charset="0"/>
                <a:ea typeface="宋体" panose="02010600030101010101" pitchFamily="2" charset="-122"/>
              </a:rPr>
              <a:pPr>
                <a:spcBef>
                  <a:spcPct val="0"/>
                </a:spcBef>
                <a:buClrTx/>
                <a:buSzTx/>
                <a:buFontTx/>
                <a:buNone/>
              </a:pPr>
              <a:t>70</a:t>
            </a:fld>
            <a:endParaRPr kumimoji="0" lang="en-US" altLang="zh-CN" sz="1400">
              <a:latin typeface="Tahoma" panose="020B060403050404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00" name="Rectangle 2"/>
          <p:cNvSpPr>
            <a:spLocks noGrp="1" noChangeArrowheads="1"/>
          </p:cNvSpPr>
          <p:nvPr>
            <p:ph type="title"/>
          </p:nvPr>
        </p:nvSpPr>
        <p:spPr/>
        <p:txBody>
          <a:bodyPr/>
          <a:lstStyle/>
          <a:p>
            <a:pPr eaLnBrk="1" hangingPunct="1"/>
            <a:r>
              <a:rPr lang="zh-CN" altLang="en-US" smtClean="0"/>
              <a:t>归结原理</a:t>
            </a:r>
            <a:r>
              <a:rPr lang="zh-CN" altLang="en-US" smtClean="0">
                <a:sym typeface="Symbol" panose="05050102010706020507" pitchFamily="18" charset="2"/>
              </a:rPr>
              <a:t></a:t>
            </a:r>
            <a:r>
              <a:rPr lang="zh-CN" altLang="en-US" sz="2800">
                <a:ea typeface="华文新魏" panose="02010800040101010101" pitchFamily="2" charset="-122"/>
              </a:rPr>
              <a:t>消解过程的控制策略</a:t>
            </a:r>
          </a:p>
        </p:txBody>
      </p:sp>
      <p:sp>
        <p:nvSpPr>
          <p:cNvPr id="55301" name="Rectangle 4"/>
          <p:cNvSpPr>
            <a:spLocks noGrp="1" noChangeArrowheads="1"/>
          </p:cNvSpPr>
          <p:nvPr>
            <p:ph idx="1"/>
          </p:nvPr>
        </p:nvSpPr>
        <p:spPr/>
        <p:txBody>
          <a:bodyPr/>
          <a:lstStyle/>
          <a:p>
            <a:pPr eaLnBrk="1" hangingPunct="1"/>
            <a:r>
              <a:rPr lang="zh-CN" altLang="en-US" sz="3200" dirty="0"/>
              <a:t>控制策略的方法</a:t>
            </a:r>
          </a:p>
          <a:p>
            <a:pPr lvl="1" eaLnBrk="1" hangingPunct="1"/>
            <a:r>
              <a:rPr lang="zh-CN" altLang="en-US" sz="2800" dirty="0">
                <a:latin typeface="华文新魏" panose="02010800040101010101" pitchFamily="2" charset="-122"/>
              </a:rPr>
              <a:t>删除		 </a:t>
            </a:r>
            <a:r>
              <a:rPr lang="en-US" altLang="zh-CN" sz="2800" dirty="0">
                <a:latin typeface="华文新魏" panose="02010800040101010101" pitchFamily="2" charset="-122"/>
              </a:rPr>
              <a:t>&lt; =&gt;</a:t>
            </a:r>
            <a:r>
              <a:rPr lang="zh-CN" altLang="en-US" sz="2800" dirty="0">
                <a:latin typeface="华文新魏" panose="02010800040101010101" pitchFamily="2" charset="-122"/>
              </a:rPr>
              <a:t>完备</a:t>
            </a:r>
          </a:p>
          <a:p>
            <a:pPr lvl="1" eaLnBrk="1" hangingPunct="1"/>
            <a:r>
              <a:rPr lang="zh-CN" altLang="en-US" sz="2800" dirty="0">
                <a:latin typeface="华文新魏" panose="02010800040101010101" pitchFamily="2" charset="-122"/>
              </a:rPr>
              <a:t>采用支撑集	</a:t>
            </a:r>
            <a:r>
              <a:rPr lang="en-US" altLang="zh-CN" sz="2800" dirty="0">
                <a:latin typeface="华文新魏" panose="02010800040101010101" pitchFamily="2" charset="-122"/>
              </a:rPr>
              <a:t>&lt;=&gt;</a:t>
            </a:r>
            <a:r>
              <a:rPr lang="zh-CN" altLang="en-US" sz="2800" dirty="0">
                <a:latin typeface="华文新魏" panose="02010800040101010101" pitchFamily="2" charset="-122"/>
              </a:rPr>
              <a:t>完备</a:t>
            </a:r>
          </a:p>
          <a:p>
            <a:pPr lvl="1" eaLnBrk="1" hangingPunct="1"/>
            <a:r>
              <a:rPr lang="zh-CN" altLang="en-US" sz="2800" dirty="0">
                <a:latin typeface="华文新魏" panose="02010800040101010101" pitchFamily="2" charset="-122"/>
              </a:rPr>
              <a:t>语义</a:t>
            </a:r>
            <a:r>
              <a:rPr lang="zh-CN" altLang="en-US" sz="2800" dirty="0" smtClean="0">
                <a:latin typeface="华文新魏" panose="02010800040101010101" pitchFamily="2" charset="-122"/>
              </a:rPr>
              <a:t>归结  </a:t>
            </a:r>
            <a:r>
              <a:rPr lang="zh-CN" altLang="en-US" sz="2800" dirty="0">
                <a:latin typeface="华文新魏" panose="02010800040101010101" pitchFamily="2" charset="-122"/>
              </a:rPr>
              <a:t>	</a:t>
            </a:r>
            <a:r>
              <a:rPr lang="en-US" altLang="zh-CN" sz="2800" dirty="0">
                <a:latin typeface="华文新魏" panose="02010800040101010101" pitchFamily="2" charset="-122"/>
              </a:rPr>
              <a:t>&lt;=&gt;	</a:t>
            </a:r>
            <a:r>
              <a:rPr lang="zh-CN" altLang="en-US" sz="2800" dirty="0">
                <a:latin typeface="华文新魏" panose="02010800040101010101" pitchFamily="2" charset="-122"/>
              </a:rPr>
              <a:t>完备</a:t>
            </a:r>
          </a:p>
          <a:p>
            <a:pPr lvl="1" eaLnBrk="1" hangingPunct="1"/>
            <a:r>
              <a:rPr lang="zh-CN" altLang="en-US" sz="2800" dirty="0">
                <a:latin typeface="华文新魏" panose="02010800040101010101" pitchFamily="2" charset="-122"/>
              </a:rPr>
              <a:t>线性归结    	</a:t>
            </a:r>
            <a:r>
              <a:rPr lang="en-US" altLang="zh-CN" sz="2800" dirty="0">
                <a:latin typeface="华文新魏" panose="02010800040101010101" pitchFamily="2" charset="-122"/>
              </a:rPr>
              <a:t>&lt;=&gt;</a:t>
            </a:r>
            <a:r>
              <a:rPr lang="zh-CN" altLang="en-US" sz="2800" dirty="0">
                <a:latin typeface="华文新魏" panose="02010800040101010101" pitchFamily="2" charset="-122"/>
              </a:rPr>
              <a:t>完备</a:t>
            </a:r>
          </a:p>
          <a:p>
            <a:pPr lvl="1" eaLnBrk="1" hangingPunct="1"/>
            <a:r>
              <a:rPr lang="zh-CN" altLang="en-US" sz="2800" dirty="0">
                <a:latin typeface="华文新魏" panose="02010800040101010101" pitchFamily="2" charset="-122"/>
              </a:rPr>
              <a:t>单元</a:t>
            </a:r>
            <a:r>
              <a:rPr lang="zh-CN" altLang="en-US" sz="2800" dirty="0" smtClean="0">
                <a:latin typeface="华文新魏" panose="02010800040101010101" pitchFamily="2" charset="-122"/>
              </a:rPr>
              <a:t>归结 </a:t>
            </a:r>
            <a:r>
              <a:rPr lang="zh-CN" altLang="en-US" sz="2800" dirty="0">
                <a:latin typeface="华文新魏" panose="02010800040101010101" pitchFamily="2" charset="-122"/>
              </a:rPr>
              <a:t>	</a:t>
            </a:r>
            <a:r>
              <a:rPr lang="en-US" altLang="zh-CN" sz="2800" dirty="0">
                <a:latin typeface="华文新魏" panose="02010800040101010101" pitchFamily="2" charset="-122"/>
              </a:rPr>
              <a:t>=&gt;	</a:t>
            </a:r>
            <a:r>
              <a:rPr lang="zh-CN" altLang="en-US" sz="2800" dirty="0">
                <a:latin typeface="华文新魏" panose="02010800040101010101" pitchFamily="2" charset="-122"/>
              </a:rPr>
              <a:t>不完备</a:t>
            </a:r>
          </a:p>
          <a:p>
            <a:pPr lvl="1" eaLnBrk="1" hangingPunct="1"/>
            <a:r>
              <a:rPr lang="zh-CN" altLang="en-US" sz="2800" dirty="0">
                <a:latin typeface="华文新魏" panose="02010800040101010101" pitchFamily="2" charset="-122"/>
              </a:rPr>
              <a:t>输入归结 	</a:t>
            </a:r>
            <a:r>
              <a:rPr lang="en-US" altLang="zh-CN" sz="2800" dirty="0">
                <a:latin typeface="华文新魏" panose="02010800040101010101" pitchFamily="2" charset="-122"/>
              </a:rPr>
              <a:t>=&gt;	</a:t>
            </a:r>
            <a:r>
              <a:rPr lang="zh-CN" altLang="en-US" sz="2800" dirty="0">
                <a:latin typeface="华文新魏" panose="02010800040101010101" pitchFamily="2" charset="-122"/>
              </a:rPr>
              <a:t>不完备</a:t>
            </a:r>
          </a:p>
          <a:p>
            <a:pPr lvl="2" eaLnBrk="1" hangingPunct="1">
              <a:buFont typeface="Wingdings" panose="05000000000000000000" pitchFamily="2" charset="2"/>
              <a:buNone/>
            </a:pPr>
            <a:endParaRPr lang="en-US" altLang="zh-CN" sz="2800" dirty="0">
              <a:latin typeface="华文新魏" panose="02010800040101010101" pitchFamily="2" charset="-122"/>
            </a:endParaRPr>
          </a:p>
        </p:txBody>
      </p:sp>
      <p:sp>
        <p:nvSpPr>
          <p:cNvPr id="4" name="日期占位符 3"/>
          <p:cNvSpPr>
            <a:spLocks noGrp="1"/>
          </p:cNvSpPr>
          <p:nvPr>
            <p:ph type="dt" sz="half" idx="10"/>
          </p:nvPr>
        </p:nvSpPr>
        <p:spPr/>
        <p:txBody>
          <a:bodyPr/>
          <a:lstStyle/>
          <a:p>
            <a:pPr>
              <a:defRPr/>
            </a:pPr>
            <a:fld id="{349A83AB-759E-427E-810E-DC1C13FA280F}" type="datetime1">
              <a:rPr lang="zh-CN" altLang="en-US"/>
              <a:pPr>
                <a:defRPr/>
              </a:pPr>
              <a:t>2019/9/18</a:t>
            </a:fld>
            <a:endParaRPr lang="en-US" altLang="zh-CN"/>
          </a:p>
        </p:txBody>
      </p:sp>
      <p:sp>
        <p:nvSpPr>
          <p:cNvPr id="55299"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168FB49A-F728-48C0-B155-37B11CE3C49D}" type="slidenum">
              <a:rPr kumimoji="0" lang="en-US" altLang="zh-CN" sz="1400">
                <a:latin typeface="Tahoma" panose="020B0604030504040204" pitchFamily="34" charset="0"/>
                <a:ea typeface="宋体" panose="02010600030101010101" pitchFamily="2" charset="-122"/>
              </a:rPr>
              <a:pPr>
                <a:spcBef>
                  <a:spcPct val="0"/>
                </a:spcBef>
                <a:buClrTx/>
                <a:buSzTx/>
                <a:buFontTx/>
                <a:buNone/>
              </a:pPr>
              <a:t>71</a:t>
            </a:fld>
            <a:endParaRPr kumimoji="0" lang="en-US" altLang="zh-CN" sz="1400">
              <a:latin typeface="Tahoma" panose="020B060403050404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4" name="Rectangle 2"/>
          <p:cNvSpPr>
            <a:spLocks noGrp="1" noChangeArrowheads="1"/>
          </p:cNvSpPr>
          <p:nvPr>
            <p:ph type="title"/>
          </p:nvPr>
        </p:nvSpPr>
        <p:spPr/>
        <p:txBody>
          <a:bodyPr/>
          <a:lstStyle/>
          <a:p>
            <a:pPr eaLnBrk="1" hangingPunct="1"/>
            <a:r>
              <a:rPr lang="zh-CN" altLang="en-US" smtClean="0"/>
              <a:t>归结原理</a:t>
            </a:r>
            <a:r>
              <a:rPr lang="zh-CN" altLang="en-US" smtClean="0">
                <a:sym typeface="Symbol" panose="05050102010706020507" pitchFamily="18" charset="2"/>
              </a:rPr>
              <a:t></a:t>
            </a:r>
            <a:r>
              <a:rPr lang="zh-CN" altLang="en-US" sz="3200">
                <a:ea typeface="华文新魏" panose="02010800040101010101" pitchFamily="2" charset="-122"/>
              </a:rPr>
              <a:t>删除策略</a:t>
            </a:r>
          </a:p>
        </p:txBody>
      </p:sp>
      <p:sp>
        <p:nvSpPr>
          <p:cNvPr id="56325" name="Rectangle 3"/>
          <p:cNvSpPr>
            <a:spLocks noGrp="1" noChangeArrowheads="1"/>
          </p:cNvSpPr>
          <p:nvPr>
            <p:ph idx="1"/>
          </p:nvPr>
        </p:nvSpPr>
        <p:spPr>
          <a:xfrm>
            <a:off x="1097279" y="1981200"/>
            <a:ext cx="10115203" cy="4114800"/>
          </a:xfrm>
        </p:spPr>
        <p:txBody>
          <a:bodyPr/>
          <a:lstStyle/>
          <a:p>
            <a:pPr eaLnBrk="1" hangingPunct="1">
              <a:lnSpc>
                <a:spcPct val="90000"/>
              </a:lnSpc>
              <a:buFont typeface="Wingdings" panose="05000000000000000000" pitchFamily="2" charset="2"/>
              <a:buNone/>
            </a:pPr>
            <a:r>
              <a:rPr lang="zh-CN" altLang="en-US" sz="2400" dirty="0"/>
              <a:t>设有两个子句</a:t>
            </a:r>
            <a:r>
              <a:rPr lang="en-US" altLang="zh-CN" sz="2400" dirty="0"/>
              <a:t>C</a:t>
            </a:r>
            <a:r>
              <a:rPr lang="zh-CN" altLang="en-US" sz="2400" dirty="0"/>
              <a:t>和</a:t>
            </a:r>
            <a:r>
              <a:rPr lang="en-US" altLang="zh-CN" sz="2400" dirty="0"/>
              <a:t>D</a:t>
            </a:r>
            <a:r>
              <a:rPr lang="zh-CN" altLang="en-US" sz="2400" dirty="0"/>
              <a:t>，若有置换</a:t>
            </a:r>
            <a:r>
              <a:rPr lang="en-US" altLang="zh-CN" sz="2400" dirty="0"/>
              <a:t>σ</a:t>
            </a:r>
            <a:r>
              <a:rPr lang="zh-CN" altLang="en-US" sz="2400" dirty="0"/>
              <a:t>使得</a:t>
            </a:r>
            <a:br>
              <a:rPr lang="zh-CN" altLang="en-US" sz="2400" dirty="0"/>
            </a:br>
            <a:r>
              <a:rPr lang="zh-CN" altLang="en-US" sz="2400" dirty="0"/>
              <a:t>   </a:t>
            </a:r>
            <a:r>
              <a:rPr lang="en-US" altLang="zh-CN" sz="2400" dirty="0" err="1"/>
              <a:t>Cσ</a:t>
            </a:r>
            <a:r>
              <a:rPr lang="en-US" altLang="zh-CN" sz="2400" dirty="0"/>
              <a:t> </a:t>
            </a:r>
            <a:r>
              <a:rPr lang="en-US" altLang="zh-CN" sz="2400" dirty="0">
                <a:latin typeface="Times New Roman" panose="02020603050405020304" pitchFamily="18" charset="0"/>
                <a:ea typeface="宋体" panose="02010600030101010101" pitchFamily="2" charset="-122"/>
                <a:sym typeface="Symbol" panose="05050102010706020507" pitchFamily="18" charset="2"/>
              </a:rPr>
              <a:t></a:t>
            </a:r>
            <a:r>
              <a:rPr lang="en-US" altLang="zh-CN" sz="2400" dirty="0"/>
              <a:t> D</a:t>
            </a:r>
            <a:br>
              <a:rPr lang="en-US" altLang="zh-CN" sz="2400" dirty="0"/>
            </a:br>
            <a:r>
              <a:rPr lang="zh-CN" altLang="en-US" sz="2400" dirty="0"/>
              <a:t>成立，便说子句</a:t>
            </a:r>
            <a:r>
              <a:rPr lang="en-US" altLang="zh-CN" sz="2400" dirty="0"/>
              <a:t>D</a:t>
            </a:r>
            <a:r>
              <a:rPr lang="zh-CN" altLang="en-US" sz="2400" dirty="0"/>
              <a:t>把子句</a:t>
            </a:r>
            <a:r>
              <a:rPr lang="en-US" altLang="zh-CN" sz="2400" dirty="0"/>
              <a:t>C </a:t>
            </a:r>
            <a:r>
              <a:rPr lang="zh-CN" altLang="en-US" sz="2400" dirty="0"/>
              <a:t>归类。</a:t>
            </a:r>
          </a:p>
          <a:p>
            <a:pPr eaLnBrk="1" hangingPunct="1">
              <a:lnSpc>
                <a:spcPct val="90000"/>
              </a:lnSpc>
              <a:buFont typeface="Wingdings" panose="05000000000000000000" pitchFamily="2" charset="2"/>
              <a:buNone/>
            </a:pPr>
            <a:r>
              <a:rPr lang="zh-CN" altLang="en-US" sz="2400" dirty="0"/>
              <a:t>例 </a:t>
            </a:r>
            <a:r>
              <a:rPr lang="en-US" altLang="zh-CN" sz="2400" dirty="0"/>
              <a:t>C=P</a:t>
            </a:r>
            <a:r>
              <a:rPr lang="zh-CN" altLang="en-US" sz="2400" dirty="0"/>
              <a:t>（</a:t>
            </a:r>
            <a:r>
              <a:rPr lang="en-US" altLang="zh-CN" sz="2400" dirty="0"/>
              <a:t>x</a:t>
            </a:r>
            <a:r>
              <a:rPr lang="zh-CN" altLang="en-US" sz="2400" dirty="0"/>
              <a:t>） </a:t>
            </a:r>
            <a:r>
              <a:rPr lang="en-US" altLang="zh-CN" sz="2400" dirty="0"/>
              <a:t>D=P</a:t>
            </a:r>
            <a:r>
              <a:rPr lang="zh-CN" altLang="en-US" sz="2400" dirty="0"/>
              <a:t>（</a:t>
            </a:r>
            <a:r>
              <a:rPr lang="en-US" altLang="zh-CN" sz="2400" dirty="0"/>
              <a:t>a</a:t>
            </a:r>
            <a:r>
              <a:rPr lang="zh-CN" altLang="en-US" sz="2400" dirty="0"/>
              <a:t>）∨</a:t>
            </a:r>
            <a:r>
              <a:rPr lang="en-US" altLang="zh-CN" sz="2400" dirty="0"/>
              <a:t>Q</a:t>
            </a:r>
            <a:r>
              <a:rPr lang="zh-CN" altLang="en-US" sz="2400" dirty="0"/>
              <a:t>（</a:t>
            </a:r>
            <a:r>
              <a:rPr lang="en-US" altLang="zh-CN" sz="2400" dirty="0"/>
              <a:t>a</a:t>
            </a:r>
            <a:r>
              <a:rPr lang="zh-CN" altLang="en-US" sz="2400" dirty="0"/>
              <a:t>）</a:t>
            </a:r>
            <a:br>
              <a:rPr lang="zh-CN" altLang="en-US" sz="2400" dirty="0"/>
            </a:br>
            <a:r>
              <a:rPr lang="zh-CN" altLang="en-US" sz="2400" dirty="0"/>
              <a:t>取</a:t>
            </a:r>
            <a:r>
              <a:rPr lang="en-US" altLang="zh-CN" sz="2400" dirty="0"/>
              <a:t>σ={a/x}</a:t>
            </a:r>
            <a:r>
              <a:rPr lang="zh-CN" altLang="en-US" sz="2400" dirty="0"/>
              <a:t>，便有</a:t>
            </a:r>
            <a:br>
              <a:rPr lang="zh-CN" altLang="en-US" sz="2400" dirty="0"/>
            </a:br>
            <a:r>
              <a:rPr lang="en-US" altLang="zh-CN" sz="2400" dirty="0" err="1"/>
              <a:t>Cσ</a:t>
            </a:r>
            <a:r>
              <a:rPr lang="en-US" altLang="zh-CN" sz="2400" dirty="0"/>
              <a:t>=P</a:t>
            </a:r>
            <a:r>
              <a:rPr lang="zh-CN" altLang="en-US" sz="2400" dirty="0"/>
              <a:t>（</a:t>
            </a:r>
            <a:r>
              <a:rPr lang="en-US" altLang="zh-CN" sz="2400" dirty="0"/>
              <a:t>a</a:t>
            </a:r>
            <a:r>
              <a:rPr lang="zh-CN" altLang="en-US" sz="2400" dirty="0"/>
              <a:t>） </a:t>
            </a:r>
            <a:r>
              <a:rPr lang="zh-CN" altLang="en-US" sz="2400" dirty="0">
                <a:latin typeface="Times New Roman" panose="02020603050405020304" pitchFamily="18" charset="0"/>
                <a:ea typeface="宋体" panose="02010600030101010101" pitchFamily="2" charset="-122"/>
                <a:sym typeface="Symbol" panose="05050102010706020507" pitchFamily="18" charset="2"/>
              </a:rPr>
              <a:t></a:t>
            </a:r>
            <a:r>
              <a:rPr lang="zh-CN" altLang="en-US" sz="2400" dirty="0"/>
              <a:t> </a:t>
            </a:r>
            <a:r>
              <a:rPr lang="en-US" altLang="zh-CN" sz="2400" dirty="0">
                <a:latin typeface="Symbol" panose="05050102010706020507" pitchFamily="18" charset="2"/>
              </a:rPr>
              <a:t>{</a:t>
            </a:r>
            <a:r>
              <a:rPr lang="en-US" altLang="zh-CN" sz="2400" dirty="0"/>
              <a:t>P</a:t>
            </a:r>
            <a:r>
              <a:rPr lang="zh-CN" altLang="en-US" sz="2400" dirty="0"/>
              <a:t>（</a:t>
            </a:r>
            <a:r>
              <a:rPr lang="en-US" altLang="zh-CN" sz="2400" dirty="0"/>
              <a:t>a</a:t>
            </a:r>
            <a:r>
              <a:rPr lang="zh-CN" altLang="en-US" sz="2400" dirty="0"/>
              <a:t>）∨</a:t>
            </a:r>
            <a:r>
              <a:rPr lang="en-US" altLang="zh-CN" sz="2400" dirty="0"/>
              <a:t>Q</a:t>
            </a:r>
            <a:r>
              <a:rPr lang="zh-CN" altLang="en-US" sz="2400" dirty="0"/>
              <a:t>（</a:t>
            </a:r>
            <a:r>
              <a:rPr lang="en-US" altLang="zh-CN" sz="2400" dirty="0"/>
              <a:t>a</a:t>
            </a:r>
            <a:r>
              <a:rPr lang="zh-CN" altLang="en-US" sz="2400" dirty="0"/>
              <a:t>）</a:t>
            </a:r>
            <a:r>
              <a:rPr lang="en-US" altLang="zh-CN" sz="2400" dirty="0"/>
              <a:t>}</a:t>
            </a:r>
            <a:br>
              <a:rPr lang="en-US" altLang="zh-CN" sz="2400" dirty="0"/>
            </a:br>
            <a:r>
              <a:rPr lang="zh-CN" altLang="en-US" sz="2400" dirty="0"/>
              <a:t>于是</a:t>
            </a:r>
            <a:r>
              <a:rPr lang="en-US" altLang="zh-CN" sz="2400" dirty="0"/>
              <a:t>D</a:t>
            </a:r>
            <a:r>
              <a:rPr lang="zh-CN" altLang="en-US" sz="2400" dirty="0"/>
              <a:t>把</a:t>
            </a:r>
            <a:r>
              <a:rPr lang="en-US" altLang="zh-CN" sz="2400" dirty="0"/>
              <a:t>C</a:t>
            </a:r>
            <a:r>
              <a:rPr lang="zh-CN" altLang="en-US" sz="2400" dirty="0"/>
              <a:t>归类。</a:t>
            </a:r>
          </a:p>
          <a:p>
            <a:pPr eaLnBrk="1" hangingPunct="1">
              <a:lnSpc>
                <a:spcPct val="90000"/>
              </a:lnSpc>
              <a:buFont typeface="Wingdings" panose="05000000000000000000" pitchFamily="2" charset="2"/>
              <a:buNone/>
            </a:pPr>
            <a:r>
              <a:rPr lang="zh-CN" altLang="en-US" sz="2400" dirty="0"/>
              <a:t>    若</a:t>
            </a:r>
            <a:r>
              <a:rPr lang="en-US" altLang="zh-CN" sz="2400" dirty="0"/>
              <a:t>S</a:t>
            </a:r>
            <a:r>
              <a:rPr lang="zh-CN" altLang="en-US" sz="2400" dirty="0"/>
              <a:t>使用归结推理过程中，当归结式</a:t>
            </a:r>
            <a:r>
              <a:rPr lang="en-US" altLang="zh-CN" sz="2400" dirty="0" err="1"/>
              <a:t>Cj</a:t>
            </a:r>
            <a:r>
              <a:rPr lang="zh-CN" altLang="en-US" sz="2400" dirty="0"/>
              <a:t>是重言式或</a:t>
            </a:r>
            <a:r>
              <a:rPr lang="en-US" altLang="zh-CN" sz="2400" dirty="0" err="1"/>
              <a:t>Cj</a:t>
            </a:r>
            <a:r>
              <a:rPr lang="zh-CN" altLang="en-US" sz="2400" dirty="0"/>
              <a:t>被</a:t>
            </a:r>
            <a:r>
              <a:rPr lang="en-US" altLang="zh-CN" sz="2400" dirty="0"/>
              <a:t>S</a:t>
            </a:r>
            <a:r>
              <a:rPr lang="zh-CN" altLang="en-US" sz="2400" dirty="0"/>
              <a:t>中子句或归结式</a:t>
            </a:r>
            <a:r>
              <a:rPr lang="en-US" altLang="zh-CN" sz="2400" dirty="0"/>
              <a:t>Ci</a:t>
            </a:r>
            <a:r>
              <a:rPr lang="zh-CN" altLang="en-US" sz="2400" dirty="0"/>
              <a:t>（</a:t>
            </a:r>
            <a:r>
              <a:rPr lang="en-US" altLang="zh-CN" sz="2400" dirty="0" err="1"/>
              <a:t>i</a:t>
            </a:r>
            <a:r>
              <a:rPr lang="en-US" altLang="zh-CN" sz="2400" dirty="0"/>
              <a:t>&lt;j </a:t>
            </a:r>
            <a:r>
              <a:rPr lang="zh-CN" altLang="en-US" sz="2400" dirty="0"/>
              <a:t>）所归类时，便将</a:t>
            </a:r>
            <a:r>
              <a:rPr lang="en-US" altLang="zh-CN" sz="2400" dirty="0" err="1"/>
              <a:t>Cj</a:t>
            </a:r>
            <a:r>
              <a:rPr lang="zh-CN" altLang="en-US" sz="2400" dirty="0"/>
              <a:t>删除。这样的推理过程便称作使用了删除策略的归结过程。</a:t>
            </a:r>
            <a:br>
              <a:rPr lang="zh-CN" altLang="en-US" sz="2400" dirty="0"/>
            </a:br>
            <a:endParaRPr lang="zh-CN" altLang="en-US" sz="2400" dirty="0"/>
          </a:p>
        </p:txBody>
      </p:sp>
      <p:sp>
        <p:nvSpPr>
          <p:cNvPr id="4" name="日期占位符 3"/>
          <p:cNvSpPr>
            <a:spLocks noGrp="1"/>
          </p:cNvSpPr>
          <p:nvPr>
            <p:ph type="dt" sz="half" idx="10"/>
          </p:nvPr>
        </p:nvSpPr>
        <p:spPr/>
        <p:txBody>
          <a:bodyPr/>
          <a:lstStyle/>
          <a:p>
            <a:pPr>
              <a:defRPr/>
            </a:pPr>
            <a:fld id="{63C0464D-7F78-469F-A219-4AB1B73C1B06}" type="datetime1">
              <a:rPr lang="zh-CN" altLang="en-US"/>
              <a:pPr>
                <a:defRPr/>
              </a:pPr>
              <a:t>2019/9/18</a:t>
            </a:fld>
            <a:endParaRPr lang="en-US" altLang="zh-CN"/>
          </a:p>
        </p:txBody>
      </p:sp>
      <p:sp>
        <p:nvSpPr>
          <p:cNvPr id="56323"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B55D78CF-B9BA-469D-B36E-B14E1BDEFBAC}" type="slidenum">
              <a:rPr kumimoji="0" lang="en-US" altLang="zh-CN" sz="1400">
                <a:latin typeface="Tahoma" panose="020B0604030504040204" pitchFamily="34" charset="0"/>
                <a:ea typeface="宋体" panose="02010600030101010101" pitchFamily="2" charset="-122"/>
              </a:rPr>
              <a:pPr>
                <a:spcBef>
                  <a:spcPct val="0"/>
                </a:spcBef>
                <a:buClrTx/>
                <a:buSzTx/>
                <a:buFontTx/>
                <a:buNone/>
              </a:pPr>
              <a:t>72</a:t>
            </a:fld>
            <a:endParaRPr kumimoji="0" lang="en-US" altLang="zh-CN" sz="1400">
              <a:latin typeface="Tahoma" panose="020B060403050404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8" name="Rectangle 2"/>
          <p:cNvSpPr>
            <a:spLocks noGrp="1" noChangeArrowheads="1"/>
          </p:cNvSpPr>
          <p:nvPr>
            <p:ph type="title"/>
          </p:nvPr>
        </p:nvSpPr>
        <p:spPr/>
        <p:txBody>
          <a:bodyPr/>
          <a:lstStyle/>
          <a:p>
            <a:pPr eaLnBrk="1" hangingPunct="1"/>
            <a:r>
              <a:rPr lang="zh-CN" altLang="en-US" smtClean="0"/>
              <a:t>归结原理</a:t>
            </a:r>
            <a:r>
              <a:rPr lang="zh-CN" altLang="en-US" smtClean="0">
                <a:sym typeface="Symbol" panose="05050102010706020507" pitchFamily="18" charset="2"/>
              </a:rPr>
              <a:t></a:t>
            </a:r>
            <a:r>
              <a:rPr lang="zh-CN" altLang="en-US" sz="3200">
                <a:ea typeface="华文新魏" panose="02010800040101010101" pitchFamily="2" charset="-122"/>
              </a:rPr>
              <a:t>删除策略</a:t>
            </a:r>
          </a:p>
        </p:txBody>
      </p:sp>
      <p:sp>
        <p:nvSpPr>
          <p:cNvPr id="57349" name="Rectangle 3"/>
          <p:cNvSpPr>
            <a:spLocks noGrp="1" noChangeArrowheads="1"/>
          </p:cNvSpPr>
          <p:nvPr>
            <p:ph idx="1"/>
          </p:nvPr>
        </p:nvSpPr>
        <p:spPr>
          <a:xfrm>
            <a:off x="983432" y="2017713"/>
            <a:ext cx="10657184" cy="4114800"/>
          </a:xfrm>
        </p:spPr>
        <p:txBody>
          <a:bodyPr/>
          <a:lstStyle/>
          <a:p>
            <a:pPr eaLnBrk="1" hangingPunct="1">
              <a:lnSpc>
                <a:spcPct val="150000"/>
              </a:lnSpc>
              <a:buFont typeface="Wingdings" panose="05000000000000000000" pitchFamily="2" charset="2"/>
              <a:buNone/>
            </a:pPr>
            <a:r>
              <a:rPr lang="en-US" altLang="zh-CN" b="1" dirty="0" smtClean="0"/>
              <a:t>           </a:t>
            </a:r>
            <a:r>
              <a:rPr lang="zh-CN" altLang="en-US" sz="2400" dirty="0" smtClean="0"/>
              <a:t>判别归结式是否重言式是简单的，因归结式也是子句是文字的析取，只需检查归结式中有无互补对便可实现。然而判别</a:t>
            </a:r>
            <a:r>
              <a:rPr lang="en-US" altLang="zh-CN" sz="2400" dirty="0" smtClean="0"/>
              <a:t>D</a:t>
            </a:r>
            <a:r>
              <a:rPr lang="zh-CN" altLang="en-US" sz="2400" dirty="0" smtClean="0"/>
              <a:t>是否把</a:t>
            </a:r>
            <a:r>
              <a:rPr lang="en-US" altLang="zh-CN" sz="2400" dirty="0" smtClean="0"/>
              <a:t>C</a:t>
            </a:r>
            <a:r>
              <a:rPr lang="zh-CN" altLang="en-US" sz="2400" dirty="0" smtClean="0"/>
              <a:t>归类就不这么简单了，但有算法。</a:t>
            </a:r>
            <a:br>
              <a:rPr lang="zh-CN" altLang="en-US" sz="2400" dirty="0" smtClean="0"/>
            </a:br>
            <a:r>
              <a:rPr lang="zh-CN" altLang="en-US" sz="2400" dirty="0" smtClean="0"/>
              <a:t>      删除策略对阻止不必要的归结式的产生来缩短归结过程是有效的，少做归结不会影响产生空子句，就是说使用删除策略的归结推理是完备的。</a:t>
            </a:r>
          </a:p>
        </p:txBody>
      </p:sp>
      <p:sp>
        <p:nvSpPr>
          <p:cNvPr id="4" name="日期占位符 3"/>
          <p:cNvSpPr>
            <a:spLocks noGrp="1"/>
          </p:cNvSpPr>
          <p:nvPr>
            <p:ph type="dt" sz="half" idx="10"/>
          </p:nvPr>
        </p:nvSpPr>
        <p:spPr/>
        <p:txBody>
          <a:bodyPr/>
          <a:lstStyle/>
          <a:p>
            <a:pPr>
              <a:defRPr/>
            </a:pPr>
            <a:fld id="{20C6D09A-1254-426E-93D7-21874A046792}" type="datetime1">
              <a:rPr lang="zh-CN" altLang="en-US"/>
              <a:pPr>
                <a:defRPr/>
              </a:pPr>
              <a:t>2019/9/18</a:t>
            </a:fld>
            <a:endParaRPr lang="en-US" altLang="zh-CN"/>
          </a:p>
        </p:txBody>
      </p:sp>
      <p:sp>
        <p:nvSpPr>
          <p:cNvPr id="57347"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37D38134-669B-4F61-AE2C-456118370DB3}" type="slidenum">
              <a:rPr kumimoji="0" lang="en-US" altLang="zh-CN" sz="1400">
                <a:latin typeface="Tahoma" panose="020B0604030504040204" pitchFamily="34" charset="0"/>
                <a:ea typeface="宋体" panose="02010600030101010101" pitchFamily="2" charset="-122"/>
              </a:rPr>
              <a:pPr>
                <a:spcBef>
                  <a:spcPct val="0"/>
                </a:spcBef>
                <a:buClrTx/>
                <a:buSzTx/>
                <a:buFontTx/>
                <a:buNone/>
              </a:pPr>
              <a:t>73</a:t>
            </a:fld>
            <a:endParaRPr kumimoji="0" lang="en-US" altLang="zh-CN" sz="1400">
              <a:latin typeface="Tahoma" panose="020B060403050404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2" name="Rectangle 2"/>
          <p:cNvSpPr>
            <a:spLocks noGrp="1" noChangeArrowheads="1"/>
          </p:cNvSpPr>
          <p:nvPr>
            <p:ph type="title"/>
          </p:nvPr>
        </p:nvSpPr>
        <p:spPr/>
        <p:txBody>
          <a:bodyPr/>
          <a:lstStyle/>
          <a:p>
            <a:pPr eaLnBrk="1" hangingPunct="1"/>
            <a:r>
              <a:rPr lang="zh-CN" altLang="en-US" smtClean="0"/>
              <a:t>归结原理</a:t>
            </a:r>
            <a:r>
              <a:rPr lang="zh-CN" altLang="en-US" smtClean="0">
                <a:sym typeface="Symbol" panose="05050102010706020507" pitchFamily="18" charset="2"/>
              </a:rPr>
              <a:t></a:t>
            </a:r>
            <a:r>
              <a:rPr lang="zh-CN" altLang="en-US" sz="3200">
                <a:ea typeface="华文新魏" panose="02010800040101010101" pitchFamily="2" charset="-122"/>
              </a:rPr>
              <a:t>语义归结</a:t>
            </a:r>
          </a:p>
        </p:txBody>
      </p:sp>
      <p:sp>
        <p:nvSpPr>
          <p:cNvPr id="58373" name="Rectangle 3"/>
          <p:cNvSpPr>
            <a:spLocks noGrp="1" noChangeArrowheads="1"/>
          </p:cNvSpPr>
          <p:nvPr>
            <p:ph idx="1"/>
          </p:nvPr>
        </p:nvSpPr>
        <p:spPr>
          <a:xfrm>
            <a:off x="1055440" y="1844675"/>
            <a:ext cx="10801200" cy="4392637"/>
          </a:xfrm>
        </p:spPr>
        <p:txBody>
          <a:bodyPr>
            <a:normAutofit fontScale="92500" lnSpcReduction="10000"/>
          </a:bodyPr>
          <a:lstStyle/>
          <a:p>
            <a:pPr eaLnBrk="1" hangingPunct="1">
              <a:lnSpc>
                <a:spcPct val="100000"/>
              </a:lnSpc>
              <a:buFont typeface="Wingdings" panose="05000000000000000000" pitchFamily="2" charset="2"/>
              <a:buNone/>
            </a:pPr>
            <a:r>
              <a:rPr lang="en-US" altLang="zh-CN" sz="2000" b="1" dirty="0"/>
              <a:t>               </a:t>
            </a:r>
            <a:r>
              <a:rPr lang="zh-CN" altLang="en-US" sz="2400" dirty="0"/>
              <a:t>一种语义归结策略是将</a:t>
            </a:r>
            <a:r>
              <a:rPr lang="en-US" altLang="zh-CN" sz="2400" dirty="0"/>
              <a:t>S</a:t>
            </a:r>
            <a:r>
              <a:rPr lang="zh-CN" altLang="en-US" sz="2400" dirty="0"/>
              <a:t>分成两部分，约定每部分内的子句间不允许做归结。还引入了文字次序，约定归结时其中的一个子句的被归结文字只能是该子句中“最大”的文字。</a:t>
            </a:r>
            <a:br>
              <a:rPr lang="zh-CN" altLang="en-US" sz="2400" dirty="0"/>
            </a:br>
            <a:r>
              <a:rPr lang="en-US" altLang="zh-CN" sz="2400" dirty="0">
                <a:solidFill>
                  <a:srgbClr val="99FFFF"/>
                </a:solidFill>
              </a:rPr>
              <a:t>----</a:t>
            </a:r>
            <a:r>
              <a:rPr lang="zh-CN" altLang="en-US" sz="2400" dirty="0"/>
              <a:t>例 </a:t>
            </a:r>
            <a:r>
              <a:rPr lang="en-US" altLang="zh-CN" sz="2400" dirty="0"/>
              <a:t>S={ ~P∨~Q∨R</a:t>
            </a:r>
            <a:r>
              <a:rPr lang="zh-CN" altLang="en-US" sz="2400" dirty="0"/>
              <a:t>，</a:t>
            </a:r>
            <a:r>
              <a:rPr lang="en-US" altLang="zh-CN" sz="2400" dirty="0"/>
              <a:t>P∨R</a:t>
            </a:r>
            <a:r>
              <a:rPr lang="zh-CN" altLang="en-US" sz="2400" dirty="0"/>
              <a:t>，</a:t>
            </a:r>
            <a:r>
              <a:rPr lang="en-US" altLang="zh-CN" sz="2400" dirty="0"/>
              <a:t>Q∨R </a:t>
            </a:r>
            <a:r>
              <a:rPr lang="zh-CN" altLang="en-US" sz="2400" dirty="0"/>
              <a:t>，</a:t>
            </a:r>
            <a:r>
              <a:rPr lang="en-US" altLang="zh-CN" sz="2400" dirty="0"/>
              <a:t>~ R}</a:t>
            </a:r>
            <a:br>
              <a:rPr lang="en-US" altLang="zh-CN" sz="2400" dirty="0"/>
            </a:br>
            <a:r>
              <a:rPr lang="en-US" altLang="zh-CN" sz="2400" dirty="0">
                <a:solidFill>
                  <a:srgbClr val="99FFFF"/>
                </a:solidFill>
              </a:rPr>
              <a:t>----</a:t>
            </a:r>
            <a:r>
              <a:rPr lang="zh-CN" altLang="en-US" sz="2400" dirty="0"/>
              <a:t>我们先规定</a:t>
            </a:r>
            <a:r>
              <a:rPr lang="en-US" altLang="zh-CN" sz="2400" dirty="0"/>
              <a:t>S</a:t>
            </a:r>
            <a:r>
              <a:rPr lang="zh-CN" altLang="en-US" sz="2400" dirty="0"/>
              <a:t>中出现的文字的次序，如</a:t>
            </a:r>
            <a:r>
              <a:rPr lang="en-US" altLang="zh-CN" sz="2400" dirty="0"/>
              <a:t>P&gt;Q&gt;R</a:t>
            </a:r>
            <a:r>
              <a:rPr lang="zh-CN" altLang="en-US" sz="2400" dirty="0"/>
              <a:t>。再选取</a:t>
            </a:r>
            <a:r>
              <a:rPr lang="en-US" altLang="zh-CN" sz="2400" dirty="0"/>
              <a:t>S</a:t>
            </a:r>
            <a:r>
              <a:rPr lang="zh-CN" altLang="en-US" sz="2400" dirty="0"/>
              <a:t>的一个解释</a:t>
            </a:r>
            <a:r>
              <a:rPr lang="en-US" altLang="zh-CN" sz="2400" dirty="0"/>
              <a:t>I</a:t>
            </a:r>
            <a:r>
              <a:rPr lang="zh-CN" altLang="en-US" sz="2400" dirty="0"/>
              <a:t>，如令</a:t>
            </a:r>
            <a:br>
              <a:rPr lang="zh-CN" altLang="en-US" sz="2400" dirty="0"/>
            </a:br>
            <a:r>
              <a:rPr lang="en-US" altLang="zh-CN" sz="2400" dirty="0">
                <a:solidFill>
                  <a:srgbClr val="FF0000"/>
                </a:solidFill>
              </a:rPr>
              <a:t>----I={~P</a:t>
            </a:r>
            <a:r>
              <a:rPr lang="zh-CN" altLang="en-US" sz="2400" dirty="0">
                <a:solidFill>
                  <a:srgbClr val="FF0000"/>
                </a:solidFill>
              </a:rPr>
              <a:t>，</a:t>
            </a:r>
            <a:r>
              <a:rPr lang="en-US" altLang="zh-CN" sz="2400" dirty="0">
                <a:solidFill>
                  <a:srgbClr val="FF0000"/>
                </a:solidFill>
              </a:rPr>
              <a:t>~Q</a:t>
            </a:r>
            <a:r>
              <a:rPr lang="zh-CN" altLang="en-US" sz="2400" dirty="0">
                <a:solidFill>
                  <a:srgbClr val="FF0000"/>
                </a:solidFill>
              </a:rPr>
              <a:t>，</a:t>
            </a:r>
            <a:r>
              <a:rPr lang="en-US" altLang="zh-CN" sz="2400" dirty="0">
                <a:solidFill>
                  <a:srgbClr val="FF0000"/>
                </a:solidFill>
              </a:rPr>
              <a:t>~R}</a:t>
            </a:r>
            <a:br>
              <a:rPr lang="en-US" altLang="zh-CN" sz="2400" dirty="0">
                <a:solidFill>
                  <a:srgbClr val="FF0000"/>
                </a:solidFill>
              </a:rPr>
            </a:br>
            <a:r>
              <a:rPr lang="zh-CN" altLang="en-US" sz="2400" dirty="0"/>
              <a:t>用它来把</a:t>
            </a:r>
            <a:r>
              <a:rPr lang="en-US" altLang="zh-CN" sz="2400" dirty="0"/>
              <a:t>S</a:t>
            </a:r>
            <a:r>
              <a:rPr lang="zh-CN" altLang="en-US" sz="2400" dirty="0"/>
              <a:t>分成两个部分。规定在</a:t>
            </a:r>
            <a:r>
              <a:rPr lang="en-US" altLang="zh-CN" sz="2400" dirty="0"/>
              <a:t>I</a:t>
            </a:r>
            <a:r>
              <a:rPr lang="zh-CN" altLang="en-US" sz="2400" dirty="0"/>
              <a:t>下为假的子句放入</a:t>
            </a:r>
            <a:r>
              <a:rPr lang="en-US" altLang="zh-CN" sz="2400" dirty="0"/>
              <a:t>S</a:t>
            </a:r>
            <a:r>
              <a:rPr lang="en-US" altLang="zh-CN" sz="2400" dirty="0">
                <a:solidFill>
                  <a:srgbClr val="000000"/>
                </a:solidFill>
              </a:rPr>
              <a:t>1'</a:t>
            </a:r>
            <a:r>
              <a:rPr lang="zh-CN" altLang="en-US" sz="2400" dirty="0"/>
              <a:t>中，在</a:t>
            </a:r>
            <a:r>
              <a:rPr lang="en-US" altLang="zh-CN" sz="2400" dirty="0"/>
              <a:t>I</a:t>
            </a:r>
            <a:r>
              <a:rPr lang="zh-CN" altLang="en-US" sz="2400" dirty="0"/>
              <a:t>下为真的子句放入</a:t>
            </a:r>
            <a:r>
              <a:rPr lang="en-US" altLang="zh-CN" sz="2400" dirty="0"/>
              <a:t>S</a:t>
            </a:r>
            <a:r>
              <a:rPr lang="en-US" altLang="zh-CN" sz="2400" dirty="0">
                <a:solidFill>
                  <a:srgbClr val="000000"/>
                </a:solidFill>
              </a:rPr>
              <a:t>2'</a:t>
            </a:r>
            <a:r>
              <a:rPr lang="zh-CN" altLang="en-US" sz="2400" dirty="0"/>
              <a:t>中。于是有</a:t>
            </a:r>
            <a:br>
              <a:rPr lang="zh-CN" altLang="en-US" sz="2400" dirty="0"/>
            </a:br>
            <a:r>
              <a:rPr lang="en-US" altLang="zh-CN" sz="2400" dirty="0">
                <a:solidFill>
                  <a:srgbClr val="FF0000"/>
                </a:solidFill>
              </a:rPr>
              <a:t>----S1’={ P∨R</a:t>
            </a:r>
            <a:r>
              <a:rPr lang="zh-CN" altLang="en-US" sz="2400" dirty="0">
                <a:solidFill>
                  <a:srgbClr val="FF0000"/>
                </a:solidFill>
              </a:rPr>
              <a:t>，</a:t>
            </a:r>
            <a:r>
              <a:rPr lang="en-US" altLang="zh-CN" sz="2400" dirty="0">
                <a:solidFill>
                  <a:srgbClr val="FF0000"/>
                </a:solidFill>
              </a:rPr>
              <a:t>Q∨R }</a:t>
            </a:r>
            <a:br>
              <a:rPr lang="en-US" altLang="zh-CN" sz="2400" dirty="0">
                <a:solidFill>
                  <a:srgbClr val="FF0000"/>
                </a:solidFill>
              </a:rPr>
            </a:br>
            <a:r>
              <a:rPr lang="en-US" altLang="zh-CN" sz="2400" dirty="0">
                <a:solidFill>
                  <a:srgbClr val="FF0000"/>
                </a:solidFill>
              </a:rPr>
              <a:t>----S2’={~P∨~Q∨R</a:t>
            </a:r>
            <a:r>
              <a:rPr lang="zh-CN" altLang="en-US" sz="2400" dirty="0">
                <a:solidFill>
                  <a:srgbClr val="FF0000"/>
                </a:solidFill>
              </a:rPr>
              <a:t>，</a:t>
            </a:r>
            <a:r>
              <a:rPr lang="en-US" altLang="zh-CN" sz="2400" dirty="0">
                <a:solidFill>
                  <a:srgbClr val="FF0000"/>
                </a:solidFill>
              </a:rPr>
              <a:t>~ R}</a:t>
            </a:r>
            <a:br>
              <a:rPr lang="en-US" altLang="zh-CN" sz="2400" dirty="0">
                <a:solidFill>
                  <a:srgbClr val="FF0000"/>
                </a:solidFill>
              </a:rPr>
            </a:br>
            <a:r>
              <a:rPr lang="zh-CN" altLang="en-US" sz="2400" dirty="0"/>
              <a:t>规定</a:t>
            </a:r>
            <a:r>
              <a:rPr lang="en-US" altLang="zh-CN" sz="2400" dirty="0"/>
              <a:t>S</a:t>
            </a:r>
            <a:r>
              <a:rPr lang="en-US" altLang="zh-CN" sz="2400" dirty="0">
                <a:solidFill>
                  <a:srgbClr val="000000"/>
                </a:solidFill>
              </a:rPr>
              <a:t>i'</a:t>
            </a:r>
            <a:r>
              <a:rPr lang="zh-CN" altLang="en-US" sz="2400" dirty="0"/>
              <a:t>内部的子句不允许归结，</a:t>
            </a:r>
            <a:r>
              <a:rPr lang="en-US" altLang="zh-CN" sz="2400" dirty="0"/>
              <a:t>S</a:t>
            </a:r>
            <a:r>
              <a:rPr lang="en-US" altLang="zh-CN" sz="2400" dirty="0">
                <a:solidFill>
                  <a:srgbClr val="000000"/>
                </a:solidFill>
              </a:rPr>
              <a:t>1'</a:t>
            </a:r>
            <a:r>
              <a:rPr lang="zh-CN" altLang="en-US" sz="2400" dirty="0"/>
              <a:t>与</a:t>
            </a:r>
            <a:r>
              <a:rPr lang="en-US" altLang="zh-CN" sz="2400" dirty="0"/>
              <a:t>S</a:t>
            </a:r>
            <a:r>
              <a:rPr lang="en-US" altLang="zh-CN" sz="2400" dirty="0">
                <a:solidFill>
                  <a:srgbClr val="000000"/>
                </a:solidFill>
              </a:rPr>
              <a:t>2'</a:t>
            </a:r>
            <a:r>
              <a:rPr lang="zh-CN" altLang="en-US" sz="2400" dirty="0"/>
              <a:t>子句间的归结必须是</a:t>
            </a:r>
            <a:r>
              <a:rPr lang="en-US" altLang="zh-CN" sz="2400" dirty="0"/>
              <a:t>S</a:t>
            </a:r>
            <a:r>
              <a:rPr lang="en-US" altLang="zh-CN" sz="2400" dirty="0">
                <a:solidFill>
                  <a:srgbClr val="000000"/>
                </a:solidFill>
              </a:rPr>
              <a:t>1'</a:t>
            </a:r>
            <a:r>
              <a:rPr lang="zh-CN" altLang="en-US" sz="2400" dirty="0"/>
              <a:t>中的最大文字方可进行。这样所得的归结式，仍按</a:t>
            </a:r>
            <a:r>
              <a:rPr lang="en-US" altLang="zh-CN" sz="2400" dirty="0"/>
              <a:t>I</a:t>
            </a:r>
            <a:r>
              <a:rPr lang="zh-CN" altLang="en-US" sz="2400" dirty="0"/>
              <a:t>来放入</a:t>
            </a:r>
            <a:r>
              <a:rPr lang="en-US" altLang="zh-CN" sz="2400" dirty="0"/>
              <a:t>S</a:t>
            </a:r>
            <a:r>
              <a:rPr lang="en-US" altLang="zh-CN" sz="2400" dirty="0">
                <a:solidFill>
                  <a:srgbClr val="000000"/>
                </a:solidFill>
              </a:rPr>
              <a:t>1'</a:t>
            </a:r>
            <a:r>
              <a:rPr lang="zh-CN" altLang="en-US" sz="2400" dirty="0"/>
              <a:t>或</a:t>
            </a:r>
            <a:r>
              <a:rPr lang="en-US" altLang="zh-CN" sz="2400" dirty="0"/>
              <a:t>S</a:t>
            </a:r>
            <a:r>
              <a:rPr lang="en-US" altLang="zh-CN" sz="2400" dirty="0">
                <a:solidFill>
                  <a:srgbClr val="000000"/>
                </a:solidFill>
              </a:rPr>
              <a:t>2'</a:t>
            </a:r>
            <a:r>
              <a:rPr lang="zh-CN" altLang="en-US" sz="2400" dirty="0"/>
              <a:t>。</a:t>
            </a:r>
            <a:br>
              <a:rPr lang="zh-CN" altLang="en-US" sz="2400" dirty="0"/>
            </a:br>
            <a:r>
              <a:rPr lang="zh-CN" altLang="en-US" sz="2400" dirty="0"/>
              <a:t>归结过程</a:t>
            </a:r>
          </a:p>
        </p:txBody>
      </p:sp>
      <p:sp>
        <p:nvSpPr>
          <p:cNvPr id="4" name="日期占位符 3"/>
          <p:cNvSpPr>
            <a:spLocks noGrp="1"/>
          </p:cNvSpPr>
          <p:nvPr>
            <p:ph type="dt" sz="half" idx="10"/>
          </p:nvPr>
        </p:nvSpPr>
        <p:spPr/>
        <p:txBody>
          <a:bodyPr/>
          <a:lstStyle/>
          <a:p>
            <a:pPr>
              <a:defRPr/>
            </a:pPr>
            <a:fld id="{24E41DD2-4BDE-4A75-9C8B-E688CEF613E2}" type="datetime1">
              <a:rPr lang="zh-CN" altLang="en-US"/>
              <a:pPr>
                <a:defRPr/>
              </a:pPr>
              <a:t>2019/9/18</a:t>
            </a:fld>
            <a:endParaRPr lang="en-US" altLang="zh-CN"/>
          </a:p>
        </p:txBody>
      </p:sp>
      <p:sp>
        <p:nvSpPr>
          <p:cNvPr id="58371"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0F27CF48-9331-4842-9BEE-E2F4D5087D03}" type="slidenum">
              <a:rPr kumimoji="0" lang="en-US" altLang="zh-CN" sz="1400">
                <a:latin typeface="Tahoma" panose="020B0604030504040204" pitchFamily="34" charset="0"/>
                <a:ea typeface="宋体" panose="02010600030101010101" pitchFamily="2" charset="-122"/>
              </a:rPr>
              <a:pPr>
                <a:spcBef>
                  <a:spcPct val="0"/>
                </a:spcBef>
                <a:buClrTx/>
                <a:buSzTx/>
                <a:buFontTx/>
                <a:buNone/>
              </a:pPr>
              <a:t>74</a:t>
            </a:fld>
            <a:endParaRPr kumimoji="0" lang="en-US" altLang="zh-CN" sz="1400">
              <a:latin typeface="Tahoma" panose="020B060403050404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6" name="Rectangle 2"/>
          <p:cNvSpPr>
            <a:spLocks noGrp="1" noChangeArrowheads="1"/>
          </p:cNvSpPr>
          <p:nvPr>
            <p:ph type="title"/>
          </p:nvPr>
        </p:nvSpPr>
        <p:spPr/>
        <p:txBody>
          <a:bodyPr/>
          <a:lstStyle/>
          <a:p>
            <a:pPr eaLnBrk="1" hangingPunct="1"/>
            <a:r>
              <a:rPr lang="zh-CN" altLang="en-US" smtClean="0"/>
              <a:t>归结原理</a:t>
            </a:r>
            <a:r>
              <a:rPr lang="zh-CN" altLang="en-US" smtClean="0">
                <a:sym typeface="Symbol" panose="05050102010706020507" pitchFamily="18" charset="2"/>
              </a:rPr>
              <a:t></a:t>
            </a:r>
            <a:r>
              <a:rPr lang="zh-CN" altLang="en-US" sz="3200">
                <a:ea typeface="华文新魏" panose="02010800040101010101" pitchFamily="2" charset="-122"/>
              </a:rPr>
              <a:t>语义归结</a:t>
            </a:r>
          </a:p>
        </p:txBody>
      </p:sp>
      <p:sp>
        <p:nvSpPr>
          <p:cNvPr id="59397" name="Rectangle 3"/>
          <p:cNvSpPr>
            <a:spLocks noGrp="1" noChangeArrowheads="1"/>
          </p:cNvSpPr>
          <p:nvPr>
            <p:ph idx="1"/>
          </p:nvPr>
        </p:nvSpPr>
        <p:spPr/>
        <p:txBody>
          <a:bodyPr/>
          <a:lstStyle/>
          <a:p>
            <a:pPr>
              <a:buNone/>
            </a:pPr>
            <a:r>
              <a:rPr lang="en-US" altLang="zh-CN" b="1" dirty="0" smtClean="0"/>
              <a:t>  </a:t>
            </a:r>
            <a:r>
              <a:rPr lang="zh-CN" altLang="en-US" sz="2400" dirty="0" smtClean="0"/>
              <a:t>（</a:t>
            </a:r>
            <a:r>
              <a:rPr lang="en-US" altLang="zh-CN" sz="2400" dirty="0" smtClean="0"/>
              <a:t>1</a:t>
            </a:r>
            <a:r>
              <a:rPr lang="zh-CN" altLang="en-US" sz="2400" dirty="0" smtClean="0"/>
              <a:t>）</a:t>
            </a:r>
            <a:r>
              <a:rPr lang="en-US" altLang="zh-CN" sz="2400" dirty="0" smtClean="0"/>
              <a:t>~P∨~Q∨R  </a:t>
            </a:r>
            <a:r>
              <a:rPr lang="en-US" altLang="zh-CN" sz="2400" dirty="0" smtClean="0">
                <a:latin typeface="Symbol" panose="05050102010706020507" pitchFamily="18" charset="2"/>
              </a:rPr>
              <a:t>    </a:t>
            </a:r>
            <a:r>
              <a:rPr lang="en-US" altLang="zh-CN" sz="2400" dirty="0" smtClean="0">
                <a:latin typeface="Times New Roman" panose="02020603050405020304" pitchFamily="18" charset="0"/>
                <a:ea typeface="宋体" panose="02010600030101010101" pitchFamily="2" charset="-122"/>
                <a:sym typeface="Symbol" panose="05050102010706020507" pitchFamily="18" charset="2"/>
              </a:rPr>
              <a:t></a:t>
            </a:r>
            <a:r>
              <a:rPr lang="en-US" altLang="zh-CN" sz="2400" dirty="0" smtClean="0">
                <a:latin typeface="Symbol" panose="05050102010706020507" pitchFamily="18" charset="2"/>
              </a:rPr>
              <a:t> </a:t>
            </a:r>
            <a:r>
              <a:rPr lang="en-US" altLang="zh-CN" sz="2400" dirty="0" smtClean="0"/>
              <a:t>S</a:t>
            </a:r>
            <a:r>
              <a:rPr lang="en-US" altLang="zh-CN" sz="2400" dirty="0" smtClean="0">
                <a:solidFill>
                  <a:srgbClr val="000000"/>
                </a:solidFill>
              </a:rPr>
              <a:t>2’</a:t>
            </a:r>
            <a:r>
              <a:rPr lang="en-US" altLang="zh-CN" sz="2400" dirty="0" smtClean="0"/>
              <a:t/>
            </a:r>
            <a:br>
              <a:rPr lang="en-US" altLang="zh-CN" sz="2400" dirty="0" smtClean="0"/>
            </a:br>
            <a:r>
              <a:rPr lang="zh-CN" altLang="en-US" sz="2400" dirty="0" smtClean="0"/>
              <a:t>（</a:t>
            </a:r>
            <a:r>
              <a:rPr lang="en-US" altLang="zh-CN" sz="2400" dirty="0" smtClean="0"/>
              <a:t>2</a:t>
            </a:r>
            <a:r>
              <a:rPr lang="zh-CN" altLang="en-US" sz="2400" dirty="0" smtClean="0"/>
              <a:t>）</a:t>
            </a:r>
            <a:r>
              <a:rPr lang="en-US" altLang="zh-CN" sz="2400" dirty="0" smtClean="0"/>
              <a:t>P∨R                  </a:t>
            </a:r>
            <a:r>
              <a:rPr lang="en-US" altLang="zh-CN" sz="2400" dirty="0" smtClean="0">
                <a:solidFill>
                  <a:srgbClr val="FF0000"/>
                </a:solidFill>
                <a:latin typeface="Times New Roman" panose="02020603050405020304" pitchFamily="18" charset="0"/>
                <a:ea typeface="宋体" panose="02010600030101010101" pitchFamily="2" charset="-122"/>
                <a:sym typeface="Symbol" panose="05050102010706020507" pitchFamily="18" charset="2"/>
              </a:rPr>
              <a:t></a:t>
            </a:r>
            <a:r>
              <a:rPr lang="en-US" altLang="zh-CN" sz="2400" dirty="0" smtClean="0">
                <a:solidFill>
                  <a:srgbClr val="FF0000"/>
                </a:solidFill>
              </a:rPr>
              <a:t> S1’</a:t>
            </a:r>
            <a:br>
              <a:rPr lang="en-US" altLang="zh-CN" sz="2400" dirty="0" smtClean="0">
                <a:solidFill>
                  <a:srgbClr val="FF0000"/>
                </a:solidFill>
              </a:rPr>
            </a:br>
            <a:r>
              <a:rPr lang="zh-CN" altLang="en-US" sz="2400" dirty="0" smtClean="0"/>
              <a:t>（</a:t>
            </a:r>
            <a:r>
              <a:rPr lang="en-US" altLang="zh-CN" sz="2400" dirty="0" smtClean="0"/>
              <a:t>3</a:t>
            </a:r>
            <a:r>
              <a:rPr lang="zh-CN" altLang="en-US" sz="2400" dirty="0" smtClean="0"/>
              <a:t>）</a:t>
            </a:r>
            <a:r>
              <a:rPr lang="en-US" altLang="zh-CN" sz="2400" dirty="0" smtClean="0"/>
              <a:t>Q∨R   </a:t>
            </a:r>
            <a:r>
              <a:rPr lang="en-US" altLang="zh-CN" sz="2400" dirty="0" smtClean="0">
                <a:solidFill>
                  <a:srgbClr val="FF0000"/>
                </a:solidFill>
              </a:rPr>
              <a:t>               </a:t>
            </a:r>
            <a:r>
              <a:rPr lang="en-US" altLang="zh-CN" sz="2400" dirty="0" smtClean="0">
                <a:solidFill>
                  <a:srgbClr val="FF0000"/>
                </a:solidFill>
                <a:latin typeface="Times New Roman" panose="02020603050405020304" pitchFamily="18" charset="0"/>
                <a:ea typeface="宋体" panose="02010600030101010101" pitchFamily="2" charset="-122"/>
                <a:sym typeface="Symbol" panose="05050102010706020507" pitchFamily="18" charset="2"/>
              </a:rPr>
              <a:t></a:t>
            </a:r>
            <a:r>
              <a:rPr lang="en-US" altLang="zh-CN" sz="2400" dirty="0" smtClean="0">
                <a:solidFill>
                  <a:srgbClr val="FF0000"/>
                </a:solidFill>
              </a:rPr>
              <a:t> S1'</a:t>
            </a:r>
            <a:br>
              <a:rPr lang="en-US" altLang="zh-CN" sz="2400" dirty="0" smtClean="0">
                <a:solidFill>
                  <a:srgbClr val="FF0000"/>
                </a:solidFill>
              </a:rPr>
            </a:br>
            <a:r>
              <a:rPr lang="zh-CN" altLang="en-US" sz="2400" dirty="0" smtClean="0"/>
              <a:t>（</a:t>
            </a:r>
            <a:r>
              <a:rPr lang="en-US" altLang="zh-CN" sz="2400" dirty="0" smtClean="0"/>
              <a:t>4</a:t>
            </a:r>
            <a:r>
              <a:rPr lang="zh-CN" altLang="en-US" sz="2400" dirty="0" smtClean="0"/>
              <a:t>）</a:t>
            </a:r>
            <a:r>
              <a:rPr lang="en-US" altLang="zh-CN" sz="2400" dirty="0" smtClean="0"/>
              <a:t>~ R                      </a:t>
            </a:r>
            <a:r>
              <a:rPr lang="en-US" altLang="zh-CN" sz="2400" dirty="0" smtClean="0">
                <a:latin typeface="Times New Roman" panose="02020603050405020304" pitchFamily="18" charset="0"/>
                <a:ea typeface="宋体" panose="02010600030101010101" pitchFamily="2" charset="-122"/>
                <a:sym typeface="Symbol" panose="05050102010706020507" pitchFamily="18" charset="2"/>
              </a:rPr>
              <a:t></a:t>
            </a:r>
            <a:r>
              <a:rPr lang="en-US" altLang="zh-CN" sz="2400" dirty="0" smtClean="0"/>
              <a:t> S</a:t>
            </a:r>
            <a:r>
              <a:rPr lang="en-US" altLang="zh-CN" sz="2400" dirty="0" smtClean="0">
                <a:solidFill>
                  <a:srgbClr val="000000"/>
                </a:solidFill>
              </a:rPr>
              <a:t>2’</a:t>
            </a:r>
            <a:r>
              <a:rPr lang="en-US" altLang="zh-CN" sz="2400" dirty="0" smtClean="0"/>
              <a:t/>
            </a:r>
            <a:br>
              <a:rPr lang="en-US" altLang="zh-CN" sz="2400" dirty="0" smtClean="0"/>
            </a:br>
            <a:r>
              <a:rPr lang="zh-CN" altLang="en-US" sz="2400" dirty="0" smtClean="0"/>
              <a:t>（</a:t>
            </a:r>
            <a:r>
              <a:rPr lang="en-US" altLang="zh-CN" sz="2400" dirty="0" smtClean="0"/>
              <a:t>5</a:t>
            </a:r>
            <a:r>
              <a:rPr lang="zh-CN" altLang="en-US" sz="2400" dirty="0" smtClean="0"/>
              <a:t>）</a:t>
            </a:r>
            <a:r>
              <a:rPr lang="en-US" altLang="zh-CN" sz="2400" dirty="0" smtClean="0"/>
              <a:t>~Q∨R     </a:t>
            </a:r>
            <a:r>
              <a:rPr lang="zh-CN" altLang="en-US" sz="2400" dirty="0" smtClean="0"/>
              <a:t>（</a:t>
            </a:r>
            <a:r>
              <a:rPr lang="en-US" altLang="zh-CN" sz="2400" dirty="0" smtClean="0"/>
              <a:t>2</a:t>
            </a:r>
            <a:r>
              <a:rPr lang="zh-CN" altLang="en-US" sz="2400" dirty="0" smtClean="0"/>
              <a:t>）（</a:t>
            </a:r>
            <a:r>
              <a:rPr lang="en-US" altLang="zh-CN" sz="2400" dirty="0" smtClean="0"/>
              <a:t>1</a:t>
            </a:r>
            <a:r>
              <a:rPr lang="zh-CN" altLang="en-US" sz="2400" dirty="0" smtClean="0"/>
              <a:t>）归结         </a:t>
            </a:r>
            <a:r>
              <a:rPr lang="zh-CN" altLang="en-US" sz="2400" dirty="0" smtClean="0">
                <a:latin typeface="Times New Roman" panose="02020603050405020304" pitchFamily="18" charset="0"/>
                <a:ea typeface="宋体" panose="02010600030101010101" pitchFamily="2" charset="-122"/>
                <a:sym typeface="Symbol" panose="05050102010706020507" pitchFamily="18" charset="2"/>
              </a:rPr>
              <a:t></a:t>
            </a:r>
            <a:r>
              <a:rPr lang="zh-CN" altLang="en-US" sz="2400" dirty="0" smtClean="0"/>
              <a:t> </a:t>
            </a:r>
            <a:r>
              <a:rPr lang="en-US" altLang="zh-CN" sz="2400" dirty="0" smtClean="0"/>
              <a:t>S</a:t>
            </a:r>
            <a:r>
              <a:rPr lang="en-US" altLang="zh-CN" sz="2400" dirty="0" smtClean="0">
                <a:solidFill>
                  <a:srgbClr val="000000"/>
                </a:solidFill>
              </a:rPr>
              <a:t>2’</a:t>
            </a:r>
            <a:r>
              <a:rPr lang="en-US" altLang="zh-CN" sz="2400" dirty="0" smtClean="0"/>
              <a:t/>
            </a:r>
            <a:br>
              <a:rPr lang="en-US" altLang="zh-CN" sz="2400" dirty="0" smtClean="0"/>
            </a:br>
            <a:r>
              <a:rPr lang="zh-CN" altLang="en-US" sz="2400" dirty="0" smtClean="0"/>
              <a:t>（</a:t>
            </a:r>
            <a:r>
              <a:rPr lang="en-US" altLang="zh-CN" sz="2400" dirty="0" smtClean="0"/>
              <a:t>6</a:t>
            </a:r>
            <a:r>
              <a:rPr lang="zh-CN" altLang="en-US" sz="2400" dirty="0" smtClean="0"/>
              <a:t>）</a:t>
            </a:r>
            <a:r>
              <a:rPr lang="en-US" altLang="zh-CN" sz="2400" dirty="0" smtClean="0"/>
              <a:t>~P∨R     </a:t>
            </a:r>
            <a:r>
              <a:rPr lang="zh-CN" altLang="en-US" sz="2400" dirty="0" smtClean="0"/>
              <a:t>（</a:t>
            </a:r>
            <a:r>
              <a:rPr lang="en-US" altLang="zh-CN" sz="2400" dirty="0" smtClean="0"/>
              <a:t>3</a:t>
            </a:r>
            <a:r>
              <a:rPr lang="zh-CN" altLang="en-US" sz="2400" dirty="0" smtClean="0"/>
              <a:t>）（</a:t>
            </a:r>
            <a:r>
              <a:rPr lang="en-US" altLang="zh-CN" sz="2400" dirty="0" smtClean="0"/>
              <a:t>1</a:t>
            </a:r>
            <a:r>
              <a:rPr lang="zh-CN" altLang="en-US" sz="2400" dirty="0" smtClean="0"/>
              <a:t>）归结          </a:t>
            </a:r>
            <a:r>
              <a:rPr lang="zh-CN" altLang="en-US" sz="2400" dirty="0" smtClean="0">
                <a:latin typeface="Times New Roman" panose="02020603050405020304" pitchFamily="18" charset="0"/>
                <a:ea typeface="宋体" panose="02010600030101010101" pitchFamily="2" charset="-122"/>
                <a:sym typeface="Symbol" panose="05050102010706020507" pitchFamily="18" charset="2"/>
              </a:rPr>
              <a:t></a:t>
            </a:r>
            <a:r>
              <a:rPr lang="zh-CN" altLang="en-US" sz="2400" dirty="0" smtClean="0"/>
              <a:t> </a:t>
            </a:r>
            <a:r>
              <a:rPr lang="en-US" altLang="zh-CN" sz="2400" dirty="0" smtClean="0"/>
              <a:t>S</a:t>
            </a:r>
            <a:r>
              <a:rPr lang="en-US" altLang="zh-CN" sz="2400" dirty="0" smtClean="0">
                <a:solidFill>
                  <a:srgbClr val="000000"/>
                </a:solidFill>
              </a:rPr>
              <a:t>2’</a:t>
            </a:r>
            <a:r>
              <a:rPr lang="en-US" altLang="zh-CN" sz="2400" dirty="0" smtClean="0"/>
              <a:t/>
            </a:r>
            <a:br>
              <a:rPr lang="en-US" altLang="zh-CN" sz="2400" dirty="0" smtClean="0"/>
            </a:br>
            <a:r>
              <a:rPr lang="zh-CN" altLang="en-US" sz="2400" dirty="0" smtClean="0"/>
              <a:t>（</a:t>
            </a:r>
            <a:r>
              <a:rPr lang="en-US" altLang="zh-CN" sz="2400" dirty="0" smtClean="0"/>
              <a:t>7</a:t>
            </a:r>
            <a:r>
              <a:rPr lang="zh-CN" altLang="en-US" sz="2400" dirty="0" smtClean="0"/>
              <a:t>）</a:t>
            </a:r>
            <a:r>
              <a:rPr lang="en-US" altLang="zh-CN" sz="2400" dirty="0" smtClean="0"/>
              <a:t>R             </a:t>
            </a:r>
            <a:r>
              <a:rPr lang="zh-CN" altLang="en-US" sz="2400" dirty="0" smtClean="0"/>
              <a:t>（</a:t>
            </a:r>
            <a:r>
              <a:rPr lang="en-US" altLang="zh-CN" sz="2400" dirty="0" smtClean="0"/>
              <a:t>2</a:t>
            </a:r>
            <a:r>
              <a:rPr lang="zh-CN" altLang="en-US" sz="2400" dirty="0" smtClean="0"/>
              <a:t>）（</a:t>
            </a:r>
            <a:r>
              <a:rPr lang="en-US" altLang="zh-CN" sz="2400" dirty="0" smtClean="0"/>
              <a:t>6</a:t>
            </a:r>
            <a:r>
              <a:rPr lang="zh-CN" altLang="en-US" sz="2400" dirty="0" smtClean="0"/>
              <a:t>）归结               </a:t>
            </a:r>
            <a:r>
              <a:rPr lang="zh-CN" altLang="en-US" sz="2400" dirty="0" smtClean="0">
                <a:solidFill>
                  <a:srgbClr val="FF0000"/>
                </a:solidFill>
                <a:latin typeface="Times New Roman" panose="02020603050405020304" pitchFamily="18" charset="0"/>
                <a:ea typeface="宋体" panose="02010600030101010101" pitchFamily="2" charset="-122"/>
                <a:sym typeface="Symbol" panose="05050102010706020507" pitchFamily="18" charset="2"/>
              </a:rPr>
              <a:t></a:t>
            </a:r>
            <a:r>
              <a:rPr lang="zh-CN" altLang="en-US" sz="2400" dirty="0" smtClean="0">
                <a:solidFill>
                  <a:srgbClr val="FF0000"/>
                </a:solidFill>
              </a:rPr>
              <a:t> </a:t>
            </a:r>
            <a:r>
              <a:rPr lang="en-US" altLang="zh-CN" sz="2400" dirty="0" smtClean="0">
                <a:solidFill>
                  <a:srgbClr val="FF0000"/>
                </a:solidFill>
              </a:rPr>
              <a:t>S1'</a:t>
            </a:r>
            <a:br>
              <a:rPr lang="en-US" altLang="zh-CN" sz="2400" dirty="0" smtClean="0">
                <a:solidFill>
                  <a:srgbClr val="FF0000"/>
                </a:solidFill>
              </a:rPr>
            </a:br>
            <a:r>
              <a:rPr lang="zh-CN" altLang="en-US" sz="2400" dirty="0" smtClean="0"/>
              <a:t>（</a:t>
            </a:r>
            <a:r>
              <a:rPr lang="en-US" altLang="zh-CN" sz="2400" dirty="0" smtClean="0"/>
              <a:t>8</a:t>
            </a:r>
            <a:r>
              <a:rPr lang="zh-CN" altLang="en-US" sz="2400" dirty="0" smtClean="0"/>
              <a:t>）</a:t>
            </a:r>
            <a:r>
              <a:rPr lang="en-US" altLang="zh-CN" sz="2400" dirty="0" smtClean="0"/>
              <a:t>R             </a:t>
            </a:r>
            <a:r>
              <a:rPr lang="zh-CN" altLang="en-US" sz="2400" dirty="0" smtClean="0"/>
              <a:t>（</a:t>
            </a:r>
            <a:r>
              <a:rPr lang="en-US" altLang="zh-CN" sz="2400" dirty="0" smtClean="0"/>
              <a:t>3</a:t>
            </a:r>
            <a:r>
              <a:rPr lang="zh-CN" altLang="en-US" sz="2400" dirty="0" smtClean="0"/>
              <a:t>）（</a:t>
            </a:r>
            <a:r>
              <a:rPr lang="en-US" altLang="zh-CN" sz="2400" dirty="0" smtClean="0"/>
              <a:t>5</a:t>
            </a:r>
            <a:r>
              <a:rPr lang="zh-CN" altLang="en-US" sz="2400" dirty="0" smtClean="0"/>
              <a:t>）归结               </a:t>
            </a:r>
            <a:r>
              <a:rPr lang="zh-CN" altLang="en-US" sz="2400" dirty="0" smtClean="0">
                <a:solidFill>
                  <a:srgbClr val="FF0000"/>
                </a:solidFill>
                <a:latin typeface="Times New Roman" panose="02020603050405020304" pitchFamily="18" charset="0"/>
                <a:ea typeface="宋体" panose="02010600030101010101" pitchFamily="2" charset="-122"/>
                <a:sym typeface="Symbol" panose="05050102010706020507" pitchFamily="18" charset="2"/>
              </a:rPr>
              <a:t></a:t>
            </a:r>
            <a:r>
              <a:rPr lang="zh-CN" altLang="en-US" sz="2400" dirty="0" smtClean="0">
                <a:solidFill>
                  <a:srgbClr val="FF0000"/>
                </a:solidFill>
              </a:rPr>
              <a:t> </a:t>
            </a:r>
            <a:r>
              <a:rPr lang="en-US" altLang="zh-CN" sz="2400" dirty="0" smtClean="0">
                <a:solidFill>
                  <a:srgbClr val="FF0000"/>
                </a:solidFill>
              </a:rPr>
              <a:t>S1'</a:t>
            </a:r>
            <a:br>
              <a:rPr lang="en-US" altLang="zh-CN" sz="2400" dirty="0" smtClean="0">
                <a:solidFill>
                  <a:srgbClr val="FF0000"/>
                </a:solidFill>
              </a:rPr>
            </a:br>
            <a:r>
              <a:rPr lang="zh-CN" altLang="en-US" sz="2400" dirty="0" smtClean="0"/>
              <a:t>（</a:t>
            </a:r>
            <a:r>
              <a:rPr lang="en-US" altLang="zh-CN" sz="2400" dirty="0" smtClean="0"/>
              <a:t>9</a:t>
            </a:r>
            <a:r>
              <a:rPr lang="zh-CN" altLang="en-US" sz="2400" dirty="0" smtClean="0"/>
              <a:t>）</a:t>
            </a:r>
            <a:r>
              <a:rPr lang="en-US" altLang="zh-CN" sz="2400" dirty="0" smtClean="0"/>
              <a:t>NIL         </a:t>
            </a:r>
            <a:r>
              <a:rPr lang="zh-CN" altLang="en-US" sz="2400" dirty="0" smtClean="0"/>
              <a:t>（</a:t>
            </a:r>
            <a:r>
              <a:rPr lang="en-US" altLang="zh-CN" sz="2400" dirty="0" smtClean="0"/>
              <a:t>7</a:t>
            </a:r>
            <a:r>
              <a:rPr lang="zh-CN" altLang="en-US" sz="2400" dirty="0" smtClean="0"/>
              <a:t>）（</a:t>
            </a:r>
            <a:r>
              <a:rPr lang="en-US" altLang="zh-CN" sz="2400" dirty="0" smtClean="0"/>
              <a:t>4</a:t>
            </a:r>
            <a:r>
              <a:rPr lang="zh-CN" altLang="en-US" sz="2400" dirty="0" smtClean="0"/>
              <a:t>）归结</a:t>
            </a:r>
            <a:br>
              <a:rPr lang="zh-CN" altLang="en-US" sz="2400" dirty="0" smtClean="0"/>
            </a:br>
            <a:endParaRPr lang="zh-CN" altLang="en-US" sz="2400" dirty="0" smtClean="0"/>
          </a:p>
        </p:txBody>
      </p:sp>
      <p:sp>
        <p:nvSpPr>
          <p:cNvPr id="4" name="日期占位符 3"/>
          <p:cNvSpPr>
            <a:spLocks noGrp="1"/>
          </p:cNvSpPr>
          <p:nvPr>
            <p:ph type="dt" sz="half" idx="10"/>
          </p:nvPr>
        </p:nvSpPr>
        <p:spPr/>
        <p:txBody>
          <a:bodyPr/>
          <a:lstStyle/>
          <a:p>
            <a:pPr>
              <a:defRPr/>
            </a:pPr>
            <a:fld id="{000196F4-8AF9-4ACA-8C00-358C71E83B10}" type="datetime1">
              <a:rPr lang="zh-CN" altLang="en-US"/>
              <a:pPr>
                <a:defRPr/>
              </a:pPr>
              <a:t>2019/9/18</a:t>
            </a:fld>
            <a:endParaRPr lang="en-US" altLang="zh-CN"/>
          </a:p>
        </p:txBody>
      </p:sp>
      <p:sp>
        <p:nvSpPr>
          <p:cNvPr id="59395"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BB6C863E-8551-4F6C-A32A-D272607B8256}" type="slidenum">
              <a:rPr kumimoji="0" lang="en-US" altLang="zh-CN" sz="1400">
                <a:latin typeface="Tahoma" panose="020B0604030504040204" pitchFamily="34" charset="0"/>
                <a:ea typeface="宋体" panose="02010600030101010101" pitchFamily="2" charset="-122"/>
              </a:rPr>
              <a:pPr>
                <a:spcBef>
                  <a:spcPct val="0"/>
                </a:spcBef>
                <a:buClrTx/>
                <a:buSzTx/>
                <a:buFontTx/>
                <a:buNone/>
              </a:pPr>
              <a:t>75</a:t>
            </a:fld>
            <a:endParaRPr kumimoji="0" lang="en-US" altLang="zh-CN" sz="1400">
              <a:latin typeface="Tahoma" panose="020B060403050404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20" name="Rectangle 2"/>
          <p:cNvSpPr>
            <a:spLocks noGrp="1" noChangeArrowheads="1"/>
          </p:cNvSpPr>
          <p:nvPr>
            <p:ph type="title"/>
          </p:nvPr>
        </p:nvSpPr>
        <p:spPr/>
        <p:txBody>
          <a:bodyPr/>
          <a:lstStyle/>
          <a:p>
            <a:pPr eaLnBrk="1" hangingPunct="1"/>
            <a:r>
              <a:rPr lang="zh-CN" altLang="en-US" smtClean="0"/>
              <a:t>归结原理</a:t>
            </a:r>
            <a:r>
              <a:rPr lang="zh-CN" altLang="en-US" smtClean="0">
                <a:sym typeface="Symbol" panose="05050102010706020507" pitchFamily="18" charset="2"/>
              </a:rPr>
              <a:t></a:t>
            </a:r>
            <a:r>
              <a:rPr lang="zh-CN" altLang="en-US" sz="3200">
                <a:ea typeface="华文新魏" panose="02010800040101010101" pitchFamily="2" charset="-122"/>
              </a:rPr>
              <a:t>语义归结</a:t>
            </a:r>
          </a:p>
        </p:txBody>
      </p:sp>
      <p:sp>
        <p:nvSpPr>
          <p:cNvPr id="60421" name="Rectangle 3"/>
          <p:cNvSpPr>
            <a:spLocks noGrp="1" noChangeArrowheads="1"/>
          </p:cNvSpPr>
          <p:nvPr>
            <p:ph idx="1"/>
          </p:nvPr>
        </p:nvSpPr>
        <p:spPr>
          <a:xfrm>
            <a:off x="1097280" y="1845734"/>
            <a:ext cx="10399320" cy="4023360"/>
          </a:xfrm>
        </p:spPr>
        <p:txBody>
          <a:bodyPr/>
          <a:lstStyle/>
          <a:p>
            <a:pPr eaLnBrk="1" hangingPunct="1">
              <a:lnSpc>
                <a:spcPct val="100000"/>
              </a:lnSpc>
              <a:buFont typeface="Wingdings" panose="05000000000000000000" pitchFamily="2" charset="2"/>
              <a:buChar char="l"/>
            </a:pPr>
            <a:r>
              <a:rPr lang="zh-CN" altLang="en-US" sz="2400" dirty="0" smtClean="0"/>
              <a:t> 这</a:t>
            </a:r>
            <a:r>
              <a:rPr lang="zh-CN" altLang="en-US" sz="2400" dirty="0"/>
              <a:t>是采用了语义归结策略下的盲目全面归结过程。明显地减少了归结次数。阻止了（</a:t>
            </a:r>
            <a:r>
              <a:rPr lang="en-US" altLang="zh-CN" sz="2400" dirty="0"/>
              <a:t>1</a:t>
            </a:r>
            <a:r>
              <a:rPr lang="zh-CN" altLang="en-US" sz="2400" dirty="0"/>
              <a:t>）（</a:t>
            </a:r>
            <a:r>
              <a:rPr lang="en-US" altLang="zh-CN" sz="2400" dirty="0"/>
              <a:t>4</a:t>
            </a:r>
            <a:r>
              <a:rPr lang="zh-CN" altLang="en-US" sz="2400" dirty="0"/>
              <a:t>）的归结，也阻止了（</a:t>
            </a:r>
            <a:r>
              <a:rPr lang="en-US" altLang="zh-CN" sz="2400" dirty="0"/>
              <a:t>2</a:t>
            </a:r>
            <a:r>
              <a:rPr lang="zh-CN" altLang="en-US" sz="2400" dirty="0"/>
              <a:t>）（</a:t>
            </a:r>
            <a:r>
              <a:rPr lang="en-US" altLang="zh-CN" sz="2400" dirty="0"/>
              <a:t>3</a:t>
            </a:r>
            <a:r>
              <a:rPr lang="zh-CN" altLang="en-US" sz="2400" dirty="0"/>
              <a:t>）的归结。</a:t>
            </a:r>
            <a:br>
              <a:rPr lang="zh-CN" altLang="en-US" sz="2400" dirty="0"/>
            </a:br>
            <a:r>
              <a:rPr lang="zh-CN" altLang="en-US" sz="2400" dirty="0"/>
              <a:t>    另一种语义归结称支持集策略。想法是简单的，想要证明</a:t>
            </a:r>
            <a:br>
              <a:rPr lang="zh-CN" altLang="en-US" sz="2400" dirty="0"/>
            </a:br>
            <a:r>
              <a:rPr lang="zh-CN" altLang="en-US" sz="2400" dirty="0"/>
              <a:t>         </a:t>
            </a:r>
            <a:r>
              <a:rPr lang="zh-CN" altLang="en-US" sz="2400" dirty="0" smtClean="0"/>
              <a:t>   </a:t>
            </a:r>
            <a:r>
              <a:rPr lang="en-US" altLang="zh-CN" sz="2400" dirty="0"/>
              <a:t>A1∧A2∧A3 =&gt; B  </a:t>
            </a:r>
            <a:r>
              <a:rPr lang="zh-CN" altLang="en-US" sz="2400" dirty="0"/>
              <a:t>成立</a:t>
            </a:r>
            <a:br>
              <a:rPr lang="zh-CN" altLang="en-US" sz="2400" dirty="0"/>
            </a:br>
            <a:r>
              <a:rPr lang="zh-CN" altLang="en-US" sz="2400" dirty="0"/>
              <a:t>或        </a:t>
            </a:r>
            <a:r>
              <a:rPr lang="en-US" altLang="zh-CN" sz="2400" dirty="0"/>
              <a:t>A1∧A2∧A3∧~B   </a:t>
            </a:r>
            <a:r>
              <a:rPr lang="zh-CN" altLang="en-US" sz="2400" dirty="0"/>
              <a:t>不可满足</a:t>
            </a:r>
            <a:br>
              <a:rPr lang="zh-CN" altLang="en-US" sz="2400" dirty="0"/>
            </a:br>
            <a:r>
              <a:rPr lang="zh-CN" altLang="en-US" sz="2400" dirty="0"/>
              <a:t> </a:t>
            </a:r>
            <a:r>
              <a:rPr lang="zh-CN" altLang="en-US" sz="2400" dirty="0" smtClean="0"/>
              <a:t>     分析</a:t>
            </a:r>
            <a:r>
              <a:rPr lang="zh-CN" altLang="en-US" sz="2400" dirty="0"/>
              <a:t>一下出现矛盾的原因，不会在</a:t>
            </a:r>
            <a:r>
              <a:rPr lang="en-US" altLang="zh-CN" sz="2400" dirty="0"/>
              <a:t>A1</a:t>
            </a:r>
            <a:r>
              <a:rPr lang="zh-CN" altLang="en-US" sz="2400" dirty="0"/>
              <a:t>，</a:t>
            </a:r>
            <a:r>
              <a:rPr lang="en-US" altLang="zh-CN" sz="2400" dirty="0"/>
              <a:t>A2</a:t>
            </a:r>
            <a:r>
              <a:rPr lang="zh-CN" altLang="en-US" sz="2400" dirty="0"/>
              <a:t>，</a:t>
            </a:r>
            <a:r>
              <a:rPr lang="en-US" altLang="zh-CN" sz="2400" dirty="0"/>
              <a:t>A3 </a:t>
            </a:r>
            <a:r>
              <a:rPr lang="zh-CN" altLang="en-US" sz="2400" dirty="0"/>
              <a:t>间发生，自然是出于</a:t>
            </a:r>
            <a:r>
              <a:rPr lang="en-US" altLang="zh-CN" sz="2400" dirty="0"/>
              <a:t>~B </a:t>
            </a:r>
            <a:r>
              <a:rPr lang="zh-CN" altLang="en-US" sz="2400" dirty="0"/>
              <a:t>的引入，于是不必在找不到矛盾的</a:t>
            </a:r>
            <a:r>
              <a:rPr lang="en-US" altLang="zh-CN" sz="2400" dirty="0"/>
              <a:t>A1</a:t>
            </a:r>
            <a:r>
              <a:rPr lang="zh-CN" altLang="en-US" sz="2400" dirty="0"/>
              <a:t>，</a:t>
            </a:r>
            <a:r>
              <a:rPr lang="en-US" altLang="zh-CN" sz="2400" dirty="0"/>
              <a:t>A2</a:t>
            </a:r>
            <a:r>
              <a:rPr lang="zh-CN" altLang="en-US" sz="2400" dirty="0"/>
              <a:t>，</a:t>
            </a:r>
            <a:r>
              <a:rPr lang="en-US" altLang="zh-CN" sz="2400" dirty="0"/>
              <a:t>A3 </a:t>
            </a:r>
            <a:r>
              <a:rPr lang="zh-CN" altLang="en-US" sz="2400" dirty="0"/>
              <a:t>间做归结了。</a:t>
            </a:r>
            <a:br>
              <a:rPr lang="zh-CN" altLang="en-US" sz="2400" dirty="0"/>
            </a:br>
            <a:r>
              <a:rPr lang="zh-CN" altLang="en-US" sz="2400" dirty="0"/>
              <a:t>    设</a:t>
            </a:r>
            <a:r>
              <a:rPr lang="en-US" altLang="zh-CN" sz="2400" dirty="0"/>
              <a:t>S</a:t>
            </a:r>
            <a:r>
              <a:rPr lang="zh-CN" altLang="en-US" sz="2400" dirty="0"/>
              <a:t>的子集</a:t>
            </a:r>
            <a:r>
              <a:rPr lang="en-US" altLang="zh-CN" sz="2400" dirty="0"/>
              <a:t>T</a:t>
            </a:r>
            <a:r>
              <a:rPr lang="zh-CN" altLang="en-US" sz="2400" dirty="0"/>
              <a:t>，说</a:t>
            </a:r>
            <a:r>
              <a:rPr lang="en-US" altLang="zh-CN" sz="2400" dirty="0"/>
              <a:t>T</a:t>
            </a:r>
            <a:r>
              <a:rPr lang="zh-CN" altLang="en-US" sz="2400" dirty="0"/>
              <a:t>是支持集，如果</a:t>
            </a:r>
            <a:r>
              <a:rPr lang="en-US" altLang="zh-CN" sz="2400" dirty="0"/>
              <a:t>S-T</a:t>
            </a:r>
            <a:r>
              <a:rPr lang="zh-CN" altLang="en-US" sz="2400" dirty="0"/>
              <a:t>是可满足的。</a:t>
            </a:r>
            <a:br>
              <a:rPr lang="zh-CN" altLang="en-US" sz="2400" dirty="0"/>
            </a:br>
            <a:r>
              <a:rPr lang="zh-CN" altLang="en-US" sz="2400" dirty="0"/>
              <a:t>   </a:t>
            </a:r>
          </a:p>
        </p:txBody>
      </p:sp>
      <p:sp>
        <p:nvSpPr>
          <p:cNvPr id="4" name="日期占位符 3"/>
          <p:cNvSpPr>
            <a:spLocks noGrp="1"/>
          </p:cNvSpPr>
          <p:nvPr>
            <p:ph type="dt" sz="half" idx="10"/>
          </p:nvPr>
        </p:nvSpPr>
        <p:spPr/>
        <p:txBody>
          <a:bodyPr/>
          <a:lstStyle/>
          <a:p>
            <a:pPr>
              <a:defRPr/>
            </a:pPr>
            <a:fld id="{9E776F8E-F096-48F9-99D3-6E76F0A6E717}" type="datetime1">
              <a:rPr lang="zh-CN" altLang="en-US"/>
              <a:pPr>
                <a:defRPr/>
              </a:pPr>
              <a:t>2019/9/18</a:t>
            </a:fld>
            <a:endParaRPr lang="en-US" altLang="zh-CN"/>
          </a:p>
        </p:txBody>
      </p:sp>
      <p:sp>
        <p:nvSpPr>
          <p:cNvPr id="60419"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741C433A-2000-4D20-86D3-A9C9EA091B61}" type="slidenum">
              <a:rPr kumimoji="0" lang="en-US" altLang="zh-CN" sz="1400">
                <a:latin typeface="Tahoma" panose="020B0604030504040204" pitchFamily="34" charset="0"/>
                <a:ea typeface="宋体" panose="02010600030101010101" pitchFamily="2" charset="-122"/>
              </a:rPr>
              <a:pPr>
                <a:spcBef>
                  <a:spcPct val="0"/>
                </a:spcBef>
                <a:buClrTx/>
                <a:buSzTx/>
                <a:buFontTx/>
                <a:buNone/>
              </a:pPr>
              <a:t>76</a:t>
            </a:fld>
            <a:endParaRPr kumimoji="0" lang="en-US" altLang="zh-CN" sz="1400">
              <a:latin typeface="Tahoma" panose="020B060403050404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4" name="Rectangle 2"/>
          <p:cNvSpPr>
            <a:spLocks noGrp="1" noChangeArrowheads="1"/>
          </p:cNvSpPr>
          <p:nvPr>
            <p:ph type="title"/>
          </p:nvPr>
        </p:nvSpPr>
        <p:spPr/>
        <p:txBody>
          <a:bodyPr/>
          <a:lstStyle/>
          <a:p>
            <a:pPr eaLnBrk="1" hangingPunct="1"/>
            <a:r>
              <a:rPr lang="zh-CN" altLang="en-US" smtClean="0"/>
              <a:t>归结原理</a:t>
            </a:r>
            <a:r>
              <a:rPr lang="zh-CN" altLang="en-US" smtClean="0">
                <a:sym typeface="Symbol" panose="05050102010706020507" pitchFamily="18" charset="2"/>
              </a:rPr>
              <a:t></a:t>
            </a:r>
            <a:r>
              <a:rPr lang="zh-CN" altLang="en-US" sz="3200">
                <a:ea typeface="华文新魏" panose="02010800040101010101" pitchFamily="2" charset="-122"/>
              </a:rPr>
              <a:t>支持集策略</a:t>
            </a:r>
          </a:p>
        </p:txBody>
      </p:sp>
      <p:sp>
        <p:nvSpPr>
          <p:cNvPr id="61445" name="Rectangle 3"/>
          <p:cNvSpPr>
            <a:spLocks noGrp="1" noChangeArrowheads="1"/>
          </p:cNvSpPr>
          <p:nvPr>
            <p:ph idx="1"/>
          </p:nvPr>
        </p:nvSpPr>
        <p:spPr/>
        <p:txBody>
          <a:bodyPr/>
          <a:lstStyle/>
          <a:p>
            <a:pPr eaLnBrk="1" hangingPunct="1">
              <a:lnSpc>
                <a:spcPct val="150000"/>
              </a:lnSpc>
              <a:buFont typeface="Wingdings" panose="05000000000000000000" pitchFamily="2" charset="2"/>
              <a:buNone/>
            </a:pPr>
            <a:r>
              <a:rPr lang="en-US" altLang="zh-CN" dirty="0" smtClean="0"/>
              <a:t>   </a:t>
            </a:r>
            <a:r>
              <a:rPr lang="zh-CN" altLang="en-US" sz="2400" dirty="0" smtClean="0"/>
              <a:t>支持集归结策略，指的是从</a:t>
            </a:r>
            <a:r>
              <a:rPr lang="en-US" altLang="zh-CN" sz="2400" dirty="0" smtClean="0"/>
              <a:t>S</a:t>
            </a:r>
            <a:r>
              <a:rPr lang="zh-CN" altLang="en-US" sz="2400" dirty="0" smtClean="0"/>
              <a:t>到</a:t>
            </a:r>
            <a:r>
              <a:rPr lang="en-US" altLang="zh-CN" sz="2400" dirty="0" smtClean="0"/>
              <a:t>NIL</a:t>
            </a:r>
            <a:r>
              <a:rPr lang="zh-CN" altLang="en-US" sz="2400" dirty="0" smtClean="0"/>
              <a:t>的归结过程中，只选取不同时属于</a:t>
            </a:r>
            <a:r>
              <a:rPr lang="en-US" altLang="zh-CN" sz="2400" dirty="0" smtClean="0"/>
              <a:t>S-T</a:t>
            </a:r>
            <a:r>
              <a:rPr lang="zh-CN" altLang="en-US" sz="2400" dirty="0" smtClean="0"/>
              <a:t>的子句间进行归结。说得准确些每次做归结，至少有一个子句来自</a:t>
            </a:r>
            <a:r>
              <a:rPr lang="en-US" altLang="zh-CN" sz="2400" dirty="0" smtClean="0"/>
              <a:t>T</a:t>
            </a:r>
            <a:r>
              <a:rPr lang="zh-CN" altLang="en-US" sz="2400" dirty="0" smtClean="0"/>
              <a:t>或由</a:t>
            </a:r>
            <a:r>
              <a:rPr lang="en-US" altLang="zh-CN" sz="2400" dirty="0" smtClean="0"/>
              <a:t>T</a:t>
            </a:r>
            <a:r>
              <a:rPr lang="zh-CN" altLang="en-US" sz="2400" dirty="0" smtClean="0"/>
              <a:t>导出的归结式。</a:t>
            </a:r>
            <a:br>
              <a:rPr lang="zh-CN" altLang="en-US" sz="2400" dirty="0" smtClean="0"/>
            </a:br>
            <a:r>
              <a:rPr lang="zh-CN" altLang="en-US" sz="2400" dirty="0" smtClean="0"/>
              <a:t>例 </a:t>
            </a:r>
            <a:r>
              <a:rPr lang="en-US" altLang="zh-CN" sz="2400" dirty="0" smtClean="0"/>
              <a:t>S={P∨Q</a:t>
            </a:r>
            <a:r>
              <a:rPr lang="zh-CN" altLang="en-US" sz="2400" dirty="0" smtClean="0"/>
              <a:t>，</a:t>
            </a:r>
            <a:r>
              <a:rPr lang="en-US" altLang="zh-CN" sz="2400" dirty="0" smtClean="0"/>
              <a:t>~P∨R</a:t>
            </a:r>
            <a:r>
              <a:rPr lang="zh-CN" altLang="en-US" sz="2400" dirty="0" smtClean="0"/>
              <a:t>，</a:t>
            </a:r>
            <a:r>
              <a:rPr lang="en-US" altLang="zh-CN" sz="2400" dirty="0" smtClean="0"/>
              <a:t>~Q∨R </a:t>
            </a:r>
            <a:r>
              <a:rPr lang="zh-CN" altLang="en-US" sz="2400" dirty="0" smtClean="0"/>
              <a:t>，</a:t>
            </a:r>
            <a:r>
              <a:rPr lang="en-US" altLang="zh-CN" sz="2400" dirty="0" smtClean="0"/>
              <a:t>~ R}</a:t>
            </a:r>
            <a:br>
              <a:rPr lang="en-US" altLang="zh-CN" sz="2400" dirty="0" smtClean="0"/>
            </a:br>
            <a:r>
              <a:rPr lang="zh-CN" altLang="en-US" sz="2400" dirty="0" smtClean="0"/>
              <a:t>取</a:t>
            </a:r>
            <a:r>
              <a:rPr lang="en-US" altLang="zh-CN" sz="2400" dirty="0" smtClean="0"/>
              <a:t>T={~ R}</a:t>
            </a:r>
            <a:br>
              <a:rPr lang="en-US" altLang="zh-CN" sz="2400" dirty="0" smtClean="0"/>
            </a:br>
            <a:endParaRPr lang="en-US" altLang="zh-CN" sz="2400" dirty="0" smtClean="0"/>
          </a:p>
          <a:p>
            <a:pPr eaLnBrk="1" hangingPunct="1">
              <a:buFont typeface="Wingdings" panose="05000000000000000000" pitchFamily="2" charset="2"/>
              <a:buNone/>
            </a:pPr>
            <a:endParaRPr lang="en-US" altLang="zh-CN" dirty="0" smtClean="0"/>
          </a:p>
        </p:txBody>
      </p:sp>
      <p:sp>
        <p:nvSpPr>
          <p:cNvPr id="4" name="日期占位符 3"/>
          <p:cNvSpPr>
            <a:spLocks noGrp="1"/>
          </p:cNvSpPr>
          <p:nvPr>
            <p:ph type="dt" sz="half" idx="10"/>
          </p:nvPr>
        </p:nvSpPr>
        <p:spPr/>
        <p:txBody>
          <a:bodyPr/>
          <a:lstStyle/>
          <a:p>
            <a:pPr>
              <a:defRPr/>
            </a:pPr>
            <a:fld id="{D3396B8A-25D0-4FFE-A163-E2472141D080}" type="datetime1">
              <a:rPr lang="zh-CN" altLang="en-US"/>
              <a:pPr>
                <a:defRPr/>
              </a:pPr>
              <a:t>2019/9/18</a:t>
            </a:fld>
            <a:endParaRPr lang="en-US" altLang="zh-CN"/>
          </a:p>
        </p:txBody>
      </p:sp>
      <p:sp>
        <p:nvSpPr>
          <p:cNvPr id="61443"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09F20863-5A0E-46FA-A51C-A970C2B32635}" type="slidenum">
              <a:rPr kumimoji="0" lang="en-US" altLang="zh-CN" sz="1400">
                <a:latin typeface="Tahoma" panose="020B0604030504040204" pitchFamily="34" charset="0"/>
                <a:ea typeface="宋体" panose="02010600030101010101" pitchFamily="2" charset="-122"/>
              </a:rPr>
              <a:pPr>
                <a:spcBef>
                  <a:spcPct val="0"/>
                </a:spcBef>
                <a:buClrTx/>
                <a:buSzTx/>
                <a:buFontTx/>
                <a:buNone/>
              </a:pPr>
              <a:t>77</a:t>
            </a:fld>
            <a:endParaRPr kumimoji="0" lang="en-US" altLang="zh-CN" sz="1400">
              <a:latin typeface="Tahoma" panose="020B060403050404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8" name="Rectangle 2"/>
          <p:cNvSpPr>
            <a:spLocks noGrp="1" noChangeArrowheads="1"/>
          </p:cNvSpPr>
          <p:nvPr>
            <p:ph type="title"/>
          </p:nvPr>
        </p:nvSpPr>
        <p:spPr/>
        <p:txBody>
          <a:bodyPr/>
          <a:lstStyle/>
          <a:p>
            <a:pPr eaLnBrk="1" hangingPunct="1"/>
            <a:r>
              <a:rPr lang="zh-CN" altLang="en-US" smtClean="0"/>
              <a:t>归结原理</a:t>
            </a:r>
            <a:r>
              <a:rPr lang="zh-CN" altLang="en-US" smtClean="0">
                <a:sym typeface="Symbol" panose="05050102010706020507" pitchFamily="18" charset="2"/>
              </a:rPr>
              <a:t></a:t>
            </a:r>
            <a:r>
              <a:rPr lang="zh-CN" altLang="en-US" sz="3200">
                <a:ea typeface="华文新魏" panose="02010800040101010101" pitchFamily="2" charset="-122"/>
              </a:rPr>
              <a:t>支持集策略</a:t>
            </a:r>
          </a:p>
        </p:txBody>
      </p:sp>
      <p:sp>
        <p:nvSpPr>
          <p:cNvPr id="62469" name="Rectangle 3"/>
          <p:cNvSpPr>
            <a:spLocks noGrp="1" noChangeArrowheads="1"/>
          </p:cNvSpPr>
          <p:nvPr>
            <p:ph idx="1"/>
          </p:nvPr>
        </p:nvSpPr>
        <p:spPr/>
        <p:txBody>
          <a:bodyPr>
            <a:normAutofit lnSpcReduction="10000"/>
          </a:bodyPr>
          <a:lstStyle/>
          <a:p>
            <a:pPr eaLnBrk="1" hangingPunct="1">
              <a:lnSpc>
                <a:spcPct val="90000"/>
              </a:lnSpc>
              <a:buFont typeface="Wingdings" panose="05000000000000000000" pitchFamily="2" charset="2"/>
              <a:buNone/>
            </a:pPr>
            <a:r>
              <a:rPr lang="zh-CN" altLang="en-US" sz="2400" dirty="0"/>
              <a:t>支持集归结过程</a:t>
            </a:r>
            <a:br>
              <a:rPr lang="zh-CN" altLang="en-US" sz="2400" dirty="0"/>
            </a:br>
            <a:r>
              <a:rPr lang="zh-CN" altLang="en-US" sz="2400" dirty="0"/>
              <a:t>（</a:t>
            </a:r>
            <a:r>
              <a:rPr lang="en-US" altLang="zh-CN" sz="2400" dirty="0"/>
              <a:t>1</a:t>
            </a:r>
            <a:r>
              <a:rPr lang="zh-CN" altLang="en-US" sz="2400" dirty="0"/>
              <a:t>）    </a:t>
            </a:r>
            <a:r>
              <a:rPr lang="en-US" altLang="zh-CN" sz="2400" dirty="0"/>
              <a:t>P∨Q</a:t>
            </a:r>
            <a:br>
              <a:rPr lang="en-US" altLang="zh-CN" sz="2400" dirty="0"/>
            </a:br>
            <a:r>
              <a:rPr lang="zh-CN" altLang="en-US" sz="2400" dirty="0"/>
              <a:t>（</a:t>
            </a:r>
            <a:r>
              <a:rPr lang="en-US" altLang="zh-CN" sz="2400" dirty="0"/>
              <a:t>2</a:t>
            </a:r>
            <a:r>
              <a:rPr lang="zh-CN" altLang="en-US" sz="2400" dirty="0"/>
              <a:t>）    </a:t>
            </a:r>
            <a:r>
              <a:rPr lang="en-US" altLang="zh-CN" sz="2400" dirty="0"/>
              <a:t>~P∨R</a:t>
            </a:r>
            <a:br>
              <a:rPr lang="en-US" altLang="zh-CN" sz="2400" dirty="0"/>
            </a:br>
            <a:r>
              <a:rPr lang="zh-CN" altLang="en-US" sz="2400" dirty="0"/>
              <a:t>（</a:t>
            </a:r>
            <a:r>
              <a:rPr lang="en-US" altLang="zh-CN" sz="2400" dirty="0"/>
              <a:t>3</a:t>
            </a:r>
            <a:r>
              <a:rPr lang="zh-CN" altLang="en-US" sz="2400" dirty="0"/>
              <a:t>）    </a:t>
            </a:r>
            <a:r>
              <a:rPr lang="en-US" altLang="zh-CN" sz="2400" dirty="0"/>
              <a:t>~Q∨R </a:t>
            </a:r>
            <a:br>
              <a:rPr lang="en-US" altLang="zh-CN" sz="2400" dirty="0"/>
            </a:br>
            <a:r>
              <a:rPr lang="zh-CN" altLang="en-US" sz="2400" dirty="0"/>
              <a:t>（</a:t>
            </a:r>
            <a:r>
              <a:rPr lang="en-US" altLang="zh-CN" sz="2400" dirty="0"/>
              <a:t>4</a:t>
            </a:r>
            <a:r>
              <a:rPr lang="zh-CN" altLang="en-US" sz="2400" dirty="0"/>
              <a:t>）    </a:t>
            </a:r>
            <a:r>
              <a:rPr lang="en-US" altLang="zh-CN" sz="2400" dirty="0"/>
              <a:t>~ R</a:t>
            </a:r>
            <a:br>
              <a:rPr lang="en-US" altLang="zh-CN" sz="2400" dirty="0"/>
            </a:br>
            <a:r>
              <a:rPr lang="zh-CN" altLang="en-US" sz="2400" dirty="0"/>
              <a:t>（</a:t>
            </a:r>
            <a:r>
              <a:rPr lang="en-US" altLang="zh-CN" sz="2400" dirty="0"/>
              <a:t>5</a:t>
            </a:r>
            <a:r>
              <a:rPr lang="zh-CN" altLang="en-US" sz="2400" dirty="0"/>
              <a:t>）    </a:t>
            </a:r>
            <a:r>
              <a:rPr lang="en-US" altLang="zh-CN" sz="2400" dirty="0"/>
              <a:t>~P      </a:t>
            </a:r>
            <a:r>
              <a:rPr lang="zh-CN" altLang="en-US" sz="2400" dirty="0" smtClean="0"/>
              <a:t>（</a:t>
            </a:r>
            <a:r>
              <a:rPr lang="en-US" altLang="zh-CN" sz="2400" dirty="0"/>
              <a:t>2</a:t>
            </a:r>
            <a:r>
              <a:rPr lang="zh-CN" altLang="en-US" sz="2400" dirty="0"/>
              <a:t>）（</a:t>
            </a:r>
            <a:r>
              <a:rPr lang="en-US" altLang="zh-CN" sz="2400" dirty="0"/>
              <a:t>4</a:t>
            </a:r>
            <a:r>
              <a:rPr lang="zh-CN" altLang="en-US" sz="2400" dirty="0"/>
              <a:t>）</a:t>
            </a:r>
            <a:br>
              <a:rPr lang="zh-CN" altLang="en-US" sz="2400" dirty="0"/>
            </a:br>
            <a:r>
              <a:rPr lang="zh-CN" altLang="en-US" sz="2400" dirty="0"/>
              <a:t>（</a:t>
            </a:r>
            <a:r>
              <a:rPr lang="en-US" altLang="zh-CN" sz="2400" dirty="0"/>
              <a:t>6</a:t>
            </a:r>
            <a:r>
              <a:rPr lang="zh-CN" altLang="en-US" sz="2400" dirty="0"/>
              <a:t>）    </a:t>
            </a:r>
            <a:r>
              <a:rPr lang="en-US" altLang="zh-CN" sz="2400" dirty="0"/>
              <a:t>~Q    	</a:t>
            </a:r>
            <a:r>
              <a:rPr lang="zh-CN" altLang="en-US" sz="2400" dirty="0"/>
              <a:t>（</a:t>
            </a:r>
            <a:r>
              <a:rPr lang="en-US" altLang="zh-CN" sz="2400" dirty="0"/>
              <a:t>3</a:t>
            </a:r>
            <a:r>
              <a:rPr lang="zh-CN" altLang="en-US" sz="2400" dirty="0"/>
              <a:t>）（</a:t>
            </a:r>
            <a:r>
              <a:rPr lang="en-US" altLang="zh-CN" sz="2400" dirty="0"/>
              <a:t>4</a:t>
            </a:r>
            <a:r>
              <a:rPr lang="zh-CN" altLang="en-US" sz="2400" dirty="0"/>
              <a:t>）</a:t>
            </a:r>
            <a:br>
              <a:rPr lang="zh-CN" altLang="en-US" sz="2400" dirty="0"/>
            </a:br>
            <a:r>
              <a:rPr lang="zh-CN" altLang="en-US" sz="2400" dirty="0"/>
              <a:t>（</a:t>
            </a:r>
            <a:r>
              <a:rPr lang="en-US" altLang="zh-CN" sz="2400" dirty="0"/>
              <a:t>7</a:t>
            </a:r>
            <a:r>
              <a:rPr lang="zh-CN" altLang="en-US" sz="2400" dirty="0"/>
              <a:t>）    </a:t>
            </a:r>
            <a:r>
              <a:rPr lang="en-US" altLang="zh-CN" sz="2400" dirty="0"/>
              <a:t>Q     	</a:t>
            </a:r>
            <a:r>
              <a:rPr lang="zh-CN" altLang="en-US" sz="2400" dirty="0"/>
              <a:t>（</a:t>
            </a:r>
            <a:r>
              <a:rPr lang="en-US" altLang="zh-CN" sz="2400" dirty="0"/>
              <a:t>1</a:t>
            </a:r>
            <a:r>
              <a:rPr lang="zh-CN" altLang="en-US" sz="2400" dirty="0"/>
              <a:t>）（</a:t>
            </a:r>
            <a:r>
              <a:rPr lang="en-US" altLang="zh-CN" sz="2400" dirty="0"/>
              <a:t>5</a:t>
            </a:r>
            <a:r>
              <a:rPr lang="zh-CN" altLang="en-US" sz="2400" dirty="0"/>
              <a:t>）</a:t>
            </a:r>
            <a:br>
              <a:rPr lang="zh-CN" altLang="en-US" sz="2400" dirty="0"/>
            </a:br>
            <a:r>
              <a:rPr lang="zh-CN" altLang="en-US" sz="2400" dirty="0"/>
              <a:t>（</a:t>
            </a:r>
            <a:r>
              <a:rPr lang="en-US" altLang="zh-CN" sz="2400" dirty="0"/>
              <a:t>8</a:t>
            </a:r>
            <a:r>
              <a:rPr lang="zh-CN" altLang="en-US" sz="2400" dirty="0"/>
              <a:t>）    </a:t>
            </a:r>
            <a:r>
              <a:rPr lang="en-US" altLang="zh-CN" sz="2400" dirty="0"/>
              <a:t>P     	</a:t>
            </a:r>
            <a:r>
              <a:rPr lang="zh-CN" altLang="en-US" sz="2400" dirty="0"/>
              <a:t>（</a:t>
            </a:r>
            <a:r>
              <a:rPr lang="en-US" altLang="zh-CN" sz="2400" dirty="0"/>
              <a:t>1</a:t>
            </a:r>
            <a:r>
              <a:rPr lang="zh-CN" altLang="en-US" sz="2400" dirty="0"/>
              <a:t>）（</a:t>
            </a:r>
            <a:r>
              <a:rPr lang="en-US" altLang="zh-CN" sz="2400" dirty="0"/>
              <a:t>6</a:t>
            </a:r>
            <a:r>
              <a:rPr lang="zh-CN" altLang="en-US" sz="2400" dirty="0"/>
              <a:t>）</a:t>
            </a:r>
            <a:br>
              <a:rPr lang="zh-CN" altLang="en-US" sz="2400" dirty="0"/>
            </a:br>
            <a:r>
              <a:rPr lang="zh-CN" altLang="en-US" sz="2400" dirty="0"/>
              <a:t>（</a:t>
            </a:r>
            <a:r>
              <a:rPr lang="en-US" altLang="zh-CN" sz="2400" dirty="0"/>
              <a:t>9</a:t>
            </a:r>
            <a:r>
              <a:rPr lang="zh-CN" altLang="en-US" sz="2400" dirty="0"/>
              <a:t>）    </a:t>
            </a:r>
            <a:r>
              <a:rPr lang="en-US" altLang="zh-CN" sz="2400" dirty="0"/>
              <a:t>R     	</a:t>
            </a:r>
            <a:r>
              <a:rPr lang="zh-CN" altLang="en-US" sz="2400" dirty="0"/>
              <a:t>（</a:t>
            </a:r>
            <a:r>
              <a:rPr lang="en-US" altLang="zh-CN" sz="2400" dirty="0"/>
              <a:t>3</a:t>
            </a:r>
            <a:r>
              <a:rPr lang="zh-CN" altLang="en-US" sz="2400" dirty="0"/>
              <a:t>）（</a:t>
            </a:r>
            <a:r>
              <a:rPr lang="en-US" altLang="zh-CN" sz="2400" dirty="0"/>
              <a:t>7</a:t>
            </a:r>
            <a:r>
              <a:rPr lang="zh-CN" altLang="en-US" sz="2400" dirty="0"/>
              <a:t>）</a:t>
            </a:r>
            <a:br>
              <a:rPr lang="zh-CN" altLang="en-US" sz="2400" dirty="0"/>
            </a:br>
            <a:r>
              <a:rPr lang="zh-CN" altLang="en-US" sz="2400" dirty="0"/>
              <a:t>（</a:t>
            </a:r>
            <a:r>
              <a:rPr lang="en-US" altLang="zh-CN" sz="2400" dirty="0"/>
              <a:t>10</a:t>
            </a:r>
            <a:r>
              <a:rPr lang="zh-CN" altLang="en-US" sz="2400" dirty="0"/>
              <a:t>）  </a:t>
            </a:r>
            <a:r>
              <a:rPr lang="en-US" altLang="zh-CN" sz="2400" dirty="0"/>
              <a:t>NIL    	</a:t>
            </a:r>
            <a:r>
              <a:rPr lang="zh-CN" altLang="en-US" sz="2400" dirty="0"/>
              <a:t>（</a:t>
            </a:r>
            <a:r>
              <a:rPr lang="en-US" altLang="zh-CN" sz="2400" dirty="0"/>
              <a:t>6</a:t>
            </a:r>
            <a:r>
              <a:rPr lang="zh-CN" altLang="en-US" sz="2400" dirty="0"/>
              <a:t>）（</a:t>
            </a:r>
            <a:r>
              <a:rPr lang="en-US" altLang="zh-CN" sz="2400" dirty="0"/>
              <a:t>7</a:t>
            </a:r>
            <a:r>
              <a:rPr lang="zh-CN" altLang="en-US" sz="2400" dirty="0"/>
              <a:t>）</a:t>
            </a:r>
            <a:br>
              <a:rPr lang="zh-CN" altLang="en-US" sz="2400" dirty="0"/>
            </a:br>
            <a:r>
              <a:rPr lang="zh-CN" altLang="en-US" sz="2400" dirty="0"/>
              <a:t>这两种语义归结都是完备的。</a:t>
            </a:r>
          </a:p>
        </p:txBody>
      </p:sp>
      <p:sp>
        <p:nvSpPr>
          <p:cNvPr id="4" name="日期占位符 3"/>
          <p:cNvSpPr>
            <a:spLocks noGrp="1"/>
          </p:cNvSpPr>
          <p:nvPr>
            <p:ph type="dt" sz="half" idx="10"/>
          </p:nvPr>
        </p:nvSpPr>
        <p:spPr/>
        <p:txBody>
          <a:bodyPr/>
          <a:lstStyle/>
          <a:p>
            <a:pPr>
              <a:defRPr/>
            </a:pPr>
            <a:fld id="{0319D01A-52AD-4320-B092-042ECE06C2B5}" type="datetime1">
              <a:rPr lang="zh-CN" altLang="en-US"/>
              <a:pPr>
                <a:defRPr/>
              </a:pPr>
              <a:t>2019/9/18</a:t>
            </a:fld>
            <a:endParaRPr lang="en-US" altLang="zh-CN"/>
          </a:p>
        </p:txBody>
      </p:sp>
      <p:sp>
        <p:nvSpPr>
          <p:cNvPr id="62467"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09C34CB3-2CA8-435C-99A8-D858282F6D98}" type="slidenum">
              <a:rPr kumimoji="0" lang="en-US" altLang="zh-CN" sz="1400">
                <a:latin typeface="Tahoma" panose="020B0604030504040204" pitchFamily="34" charset="0"/>
                <a:ea typeface="宋体" panose="02010600030101010101" pitchFamily="2" charset="-122"/>
              </a:rPr>
              <a:pPr>
                <a:spcBef>
                  <a:spcPct val="0"/>
                </a:spcBef>
                <a:buClrTx/>
                <a:buSzTx/>
                <a:buFontTx/>
                <a:buNone/>
              </a:pPr>
              <a:t>78</a:t>
            </a:fld>
            <a:endParaRPr kumimoji="0" lang="en-US" altLang="zh-CN" sz="1400">
              <a:latin typeface="Tahoma" panose="020B060403050404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2" name="Rectangle 2"/>
          <p:cNvSpPr>
            <a:spLocks noGrp="1" noChangeArrowheads="1"/>
          </p:cNvSpPr>
          <p:nvPr>
            <p:ph type="title"/>
          </p:nvPr>
        </p:nvSpPr>
        <p:spPr/>
        <p:txBody>
          <a:bodyPr/>
          <a:lstStyle/>
          <a:p>
            <a:pPr eaLnBrk="1" hangingPunct="1"/>
            <a:r>
              <a:rPr lang="zh-CN" altLang="en-US" smtClean="0"/>
              <a:t>归结原理</a:t>
            </a:r>
            <a:r>
              <a:rPr lang="zh-CN" altLang="en-US" smtClean="0">
                <a:sym typeface="Symbol" panose="05050102010706020507" pitchFamily="18" charset="2"/>
              </a:rPr>
              <a:t></a:t>
            </a:r>
            <a:r>
              <a:rPr lang="zh-CN" altLang="en-US" sz="3200">
                <a:ea typeface="华文新魏" panose="02010800040101010101" pitchFamily="2" charset="-122"/>
              </a:rPr>
              <a:t>线性归结</a:t>
            </a:r>
          </a:p>
        </p:txBody>
      </p:sp>
      <p:sp>
        <p:nvSpPr>
          <p:cNvPr id="63493" name="Rectangle 3"/>
          <p:cNvSpPr>
            <a:spLocks noGrp="1" noChangeArrowheads="1"/>
          </p:cNvSpPr>
          <p:nvPr>
            <p:ph idx="1"/>
          </p:nvPr>
        </p:nvSpPr>
        <p:spPr>
          <a:xfrm>
            <a:off x="1199456" y="2017713"/>
            <a:ext cx="10297144" cy="4114800"/>
          </a:xfrm>
        </p:spPr>
        <p:txBody>
          <a:bodyPr/>
          <a:lstStyle/>
          <a:p>
            <a:pPr eaLnBrk="1" hangingPunct="1">
              <a:lnSpc>
                <a:spcPct val="150000"/>
              </a:lnSpc>
              <a:buFont typeface="Wingdings" panose="05000000000000000000" pitchFamily="2" charset="2"/>
              <a:buNone/>
            </a:pPr>
            <a:r>
              <a:rPr lang="en-US" altLang="zh-CN" dirty="0" smtClean="0"/>
              <a:t>            </a:t>
            </a:r>
            <a:r>
              <a:rPr lang="zh-CN" altLang="en-US" sz="2400" dirty="0" smtClean="0"/>
              <a:t>线性归结是这样一种归结，首先从子句集</a:t>
            </a:r>
            <a:r>
              <a:rPr lang="en-US" altLang="zh-CN" sz="2400" dirty="0" smtClean="0"/>
              <a:t>S</a:t>
            </a:r>
            <a:r>
              <a:rPr lang="zh-CN" altLang="en-US" sz="2400" dirty="0" smtClean="0"/>
              <a:t>中选取一个称作顶子句的子句</a:t>
            </a:r>
            <a:r>
              <a:rPr lang="en-US" altLang="zh-CN" sz="2400" dirty="0" smtClean="0"/>
              <a:t>C</a:t>
            </a:r>
            <a:r>
              <a:rPr lang="en-US" altLang="zh-CN" sz="2400" baseline="-25000" dirty="0" smtClean="0"/>
              <a:t>0</a:t>
            </a:r>
            <a:r>
              <a:rPr lang="zh-CN" altLang="en-US" sz="2400" dirty="0" smtClean="0"/>
              <a:t>开始做归结，其次是归结过程中所得到的归结式</a:t>
            </a:r>
            <a:r>
              <a:rPr lang="en-US" altLang="zh-CN" sz="2400" dirty="0" smtClean="0"/>
              <a:t>C</a:t>
            </a:r>
            <a:r>
              <a:rPr lang="en-US" altLang="zh-CN" sz="2400" baseline="-25000" dirty="0" smtClean="0"/>
              <a:t>i</a:t>
            </a:r>
            <a:r>
              <a:rPr lang="zh-CN" altLang="en-US" sz="2400" dirty="0" smtClean="0"/>
              <a:t>立即同另一子句</a:t>
            </a:r>
            <a:r>
              <a:rPr lang="en-US" altLang="zh-CN" sz="2400" dirty="0" smtClean="0"/>
              <a:t>B</a:t>
            </a:r>
            <a:r>
              <a:rPr lang="en-US" altLang="zh-CN" sz="2400" baseline="-25000" dirty="0" smtClean="0"/>
              <a:t>i</a:t>
            </a:r>
            <a:r>
              <a:rPr lang="zh-CN" altLang="en-US" sz="2400" dirty="0" smtClean="0"/>
              <a:t>进行归结得归结式</a:t>
            </a:r>
            <a:r>
              <a:rPr lang="en-US" altLang="zh-CN" sz="2400" dirty="0" smtClean="0"/>
              <a:t>C </a:t>
            </a:r>
            <a:r>
              <a:rPr lang="en-US" altLang="zh-CN" sz="2400" baseline="-25000" dirty="0" smtClean="0"/>
              <a:t>i+1</a:t>
            </a:r>
            <a:r>
              <a:rPr lang="zh-CN" altLang="en-US" sz="2400" dirty="0" smtClean="0"/>
              <a:t>。</a:t>
            </a:r>
            <a:r>
              <a:rPr lang="en-US" altLang="zh-CN" sz="2400" dirty="0" smtClean="0"/>
              <a:t>Bi</a:t>
            </a:r>
            <a:r>
              <a:rPr lang="zh-CN" altLang="en-US" sz="2400" dirty="0" smtClean="0"/>
              <a:t>属于</a:t>
            </a:r>
            <a:r>
              <a:rPr lang="en-US" altLang="zh-CN" sz="2400" dirty="0" smtClean="0"/>
              <a:t>S</a:t>
            </a:r>
            <a:r>
              <a:rPr lang="zh-CN" altLang="en-US" sz="2400" dirty="0" smtClean="0"/>
              <a:t>或是已出现的归结式</a:t>
            </a:r>
            <a:r>
              <a:rPr lang="en-US" altLang="zh-CN" sz="2400" dirty="0" err="1" smtClean="0"/>
              <a:t>C</a:t>
            </a:r>
            <a:r>
              <a:rPr lang="en-US" altLang="zh-CN" sz="2400" baseline="-25000" dirty="0" err="1" smtClean="0"/>
              <a:t>j</a:t>
            </a:r>
            <a:r>
              <a:rPr lang="en-US" altLang="zh-CN" sz="2400" dirty="0" smtClean="0"/>
              <a:t>(j</a:t>
            </a:r>
            <a:r>
              <a:rPr lang="zh-CN" altLang="en-US" sz="2400" dirty="0" smtClean="0"/>
              <a:t>，</a:t>
            </a:r>
            <a:r>
              <a:rPr lang="en-US" altLang="zh-CN" sz="2400" dirty="0" err="1" smtClean="0"/>
              <a:t>i</a:t>
            </a:r>
            <a:r>
              <a:rPr lang="en-US" altLang="zh-CN" sz="2400" dirty="0" smtClean="0"/>
              <a:t>)</a:t>
            </a:r>
            <a:r>
              <a:rPr lang="zh-CN" altLang="en-US" sz="2400" dirty="0" smtClean="0"/>
              <a:t>。</a:t>
            </a:r>
          </a:p>
          <a:p>
            <a:pPr eaLnBrk="1" hangingPunct="1">
              <a:buFont typeface="Wingdings" panose="05000000000000000000" pitchFamily="2" charset="2"/>
              <a:buNone/>
            </a:pPr>
            <a:endParaRPr lang="en-US" altLang="zh-CN" dirty="0" smtClean="0"/>
          </a:p>
        </p:txBody>
      </p:sp>
      <p:sp>
        <p:nvSpPr>
          <p:cNvPr id="4" name="日期占位符 3"/>
          <p:cNvSpPr>
            <a:spLocks noGrp="1"/>
          </p:cNvSpPr>
          <p:nvPr>
            <p:ph type="dt" sz="half" idx="10"/>
          </p:nvPr>
        </p:nvSpPr>
        <p:spPr/>
        <p:txBody>
          <a:bodyPr/>
          <a:lstStyle/>
          <a:p>
            <a:pPr>
              <a:defRPr/>
            </a:pPr>
            <a:fld id="{2BEA9095-5FA4-4AEA-BFBB-1E1F056CCB97}" type="datetime1">
              <a:rPr lang="zh-CN" altLang="en-US"/>
              <a:pPr>
                <a:defRPr/>
              </a:pPr>
              <a:t>2019/9/18</a:t>
            </a:fld>
            <a:endParaRPr lang="en-US" altLang="zh-CN"/>
          </a:p>
        </p:txBody>
      </p:sp>
      <p:sp>
        <p:nvSpPr>
          <p:cNvPr id="63491"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D14BA566-A3C8-4C3F-813B-65F79C83970C}" type="slidenum">
              <a:rPr kumimoji="0" lang="en-US" altLang="zh-CN" sz="1400">
                <a:latin typeface="Tahoma" panose="020B0604030504040204" pitchFamily="34" charset="0"/>
                <a:ea typeface="宋体" panose="02010600030101010101" pitchFamily="2" charset="-122"/>
              </a:rPr>
              <a:pPr>
                <a:spcBef>
                  <a:spcPct val="0"/>
                </a:spcBef>
                <a:buClrTx/>
                <a:buSzTx/>
                <a:buFontTx/>
                <a:buNone/>
              </a:pPr>
              <a:t>79</a:t>
            </a:fld>
            <a:endParaRPr kumimoji="0" lang="en-US" altLang="zh-CN" sz="1400">
              <a:latin typeface="Tahoma" panose="020B060403050404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2"/>
          <p:cNvSpPr>
            <a:spLocks noGrp="1"/>
          </p:cNvSpPr>
          <p:nvPr>
            <p:ph type="title"/>
          </p:nvPr>
        </p:nvSpPr>
        <p:spPr>
          <a:ln/>
        </p:spPr>
        <p:txBody>
          <a:bodyPr vert="horz" wrap="square" lIns="91440" tIns="45720" rIns="91440" bIns="45720" anchor="b"/>
          <a:lstStyle/>
          <a:p>
            <a:pPr eaLnBrk="1" hangingPunct="1"/>
            <a:r>
              <a:rPr lang="en-US" altLang="zh-CN" dirty="0" smtClean="0">
                <a:latin typeface="Times New Roman" panose="02020603050405020304" pitchFamily="18" charset="0"/>
              </a:rPr>
              <a:t>3.1.3  </a:t>
            </a:r>
            <a:r>
              <a:rPr lang="zh-CN" altLang="en-US" dirty="0">
                <a:latin typeface="Times New Roman" panose="02020603050405020304" pitchFamily="18" charset="0"/>
              </a:rPr>
              <a:t>谓词公式</a:t>
            </a:r>
          </a:p>
        </p:txBody>
      </p:sp>
      <p:sp>
        <p:nvSpPr>
          <p:cNvPr id="132099" name="Rectangle 3"/>
          <p:cNvSpPr>
            <a:spLocks noGrp="1"/>
          </p:cNvSpPr>
          <p:nvPr>
            <p:ph idx="1"/>
          </p:nvPr>
        </p:nvSpPr>
        <p:spPr>
          <a:xfrm>
            <a:off x="636695" y="1954578"/>
            <a:ext cx="10881360" cy="5400675"/>
          </a:xfrm>
          <a:ln/>
        </p:spPr>
        <p:txBody>
          <a:bodyPr vert="horz" wrap="square" lIns="91440" tIns="45720" rIns="91440" bIns="45720" anchor="t"/>
          <a:lstStyle/>
          <a:p>
            <a:pPr marL="374650" indent="-374650" defTabSz="0">
              <a:spcBef>
                <a:spcPct val="50000"/>
              </a:spcBef>
              <a:buNone/>
              <a:tabLst>
                <a:tab pos="476250" algn="l"/>
              </a:tabLst>
            </a:pPr>
            <a:r>
              <a:rPr lang="en-US" altLang="zh-CN" b="1" dirty="0">
                <a:latin typeface="Times New Roman" panose="02020603050405020304" pitchFamily="18" charset="0"/>
              </a:rPr>
              <a:t>  1.  </a:t>
            </a:r>
            <a:r>
              <a:rPr lang="zh-CN" altLang="en-US" b="1" dirty="0">
                <a:latin typeface="Times New Roman" panose="02020603050405020304" pitchFamily="18" charset="0"/>
              </a:rPr>
              <a:t>连接词（连词）</a:t>
            </a:r>
          </a:p>
          <a:p>
            <a:pPr marL="374650" indent="-374650" defTabSz="0">
              <a:spcBef>
                <a:spcPct val="50000"/>
              </a:spcBef>
              <a:buNone/>
              <a:tabLst>
                <a:tab pos="476250" algn="l"/>
              </a:tabLst>
            </a:pPr>
            <a:r>
              <a:rPr lang="zh-CN" altLang="en-US" b="1" dirty="0">
                <a:latin typeface="Times New Roman" panose="02020603050405020304" pitchFamily="18" charset="0"/>
                <a:cs typeface="Times New Roman" panose="02020603050405020304" pitchFamily="18" charset="0"/>
              </a:rPr>
              <a:t>（</a:t>
            </a:r>
            <a:r>
              <a:rPr lang="en-US" altLang="zh-CN" b="1" dirty="0">
                <a:latin typeface="Times New Roman" panose="02020603050405020304" pitchFamily="18" charset="0"/>
                <a:cs typeface="Times New Roman" panose="02020603050405020304" pitchFamily="18" charset="0"/>
              </a:rPr>
              <a:t>4</a:t>
            </a:r>
            <a:r>
              <a:rPr lang="zh-CN" altLang="en-US" b="1" dirty="0">
                <a:latin typeface="Times New Roman" panose="02020603050405020304" pitchFamily="18" charset="0"/>
                <a:cs typeface="Times New Roman" panose="02020603050405020304" pitchFamily="18" charset="0"/>
              </a:rPr>
              <a:t>）</a:t>
            </a:r>
            <a:r>
              <a:rPr lang="en-US" altLang="en-US" b="1" dirty="0"/>
              <a:t>→</a:t>
            </a:r>
            <a:r>
              <a:rPr lang="zh-CN" altLang="en-US" b="1" dirty="0">
                <a:latin typeface="宋体" panose="02010600030101010101" pitchFamily="2" charset="-122"/>
              </a:rPr>
              <a:t>：</a:t>
            </a:r>
            <a:r>
              <a:rPr lang="zh-CN" altLang="en-US" b="1" dirty="0">
                <a:latin typeface="Times New Roman" panose="02020603050405020304" pitchFamily="18" charset="0"/>
              </a:rPr>
              <a:t>“</a:t>
            </a:r>
            <a:r>
              <a:rPr lang="zh-CN" altLang="en-US" b="1" dirty="0">
                <a:latin typeface="宋体" panose="02010600030101010101" pitchFamily="2" charset="-122"/>
              </a:rPr>
              <a:t>蕴含</a:t>
            </a:r>
            <a:r>
              <a:rPr lang="zh-CN" altLang="en-US" b="1" dirty="0">
                <a:latin typeface="Times New Roman" panose="02020603050405020304" pitchFamily="18" charset="0"/>
              </a:rPr>
              <a:t>”</a:t>
            </a:r>
            <a:r>
              <a:rPr lang="en-US" altLang="zh-CN" b="1" dirty="0">
                <a:latin typeface="宋体" panose="02010600030101010101" pitchFamily="2" charset="-122"/>
              </a:rPr>
              <a:t>(</a:t>
            </a:r>
            <a:r>
              <a:rPr lang="en-US" altLang="zh-CN" b="1" dirty="0">
                <a:latin typeface="Times New Roman" panose="02020603050405020304" pitchFamily="18" charset="0"/>
                <a:cs typeface="Times New Roman" panose="02020603050405020304" pitchFamily="18" charset="0"/>
              </a:rPr>
              <a:t>implication</a:t>
            </a:r>
            <a:r>
              <a:rPr lang="en-US" altLang="zh-CN" b="1" dirty="0">
                <a:latin typeface="宋体" panose="02010600030101010101" pitchFamily="2" charset="-122"/>
              </a:rPr>
              <a:t>)</a:t>
            </a:r>
            <a:r>
              <a:rPr lang="zh-CN" altLang="en-US" b="1" dirty="0">
                <a:latin typeface="宋体" panose="02010600030101010101" pitchFamily="2" charset="-122"/>
              </a:rPr>
              <a:t>或 </a:t>
            </a:r>
            <a:r>
              <a:rPr lang="zh-CN" altLang="en-US" b="1" dirty="0">
                <a:latin typeface="Times New Roman" panose="02020603050405020304" pitchFamily="18" charset="0"/>
              </a:rPr>
              <a:t>“</a:t>
            </a:r>
            <a:r>
              <a:rPr lang="zh-CN" altLang="en-US" b="1" dirty="0">
                <a:latin typeface="宋体" panose="02010600030101010101" pitchFamily="2" charset="-122"/>
              </a:rPr>
              <a:t>条件</a:t>
            </a:r>
            <a:r>
              <a:rPr lang="zh-CN" altLang="en-US" b="1" dirty="0">
                <a:latin typeface="Times New Roman" panose="02020603050405020304" pitchFamily="18" charset="0"/>
              </a:rPr>
              <a:t>”</a:t>
            </a:r>
            <a:r>
              <a:rPr lang="en-US" altLang="zh-CN" b="1" dirty="0">
                <a:latin typeface="宋体" panose="02010600030101010101" pitchFamily="2" charset="-122"/>
              </a:rPr>
              <a:t>(</a:t>
            </a:r>
            <a:r>
              <a:rPr lang="en-US" altLang="zh-CN" b="1" dirty="0">
                <a:latin typeface="Times New Roman" panose="02020603050405020304" pitchFamily="18" charset="0"/>
                <a:cs typeface="Times New Roman" panose="02020603050405020304" pitchFamily="18" charset="0"/>
              </a:rPr>
              <a:t>condition</a:t>
            </a:r>
            <a:r>
              <a:rPr lang="en-US" altLang="zh-CN" b="1" dirty="0">
                <a:latin typeface="宋体" panose="02010600030101010101" pitchFamily="2" charset="-122"/>
              </a:rPr>
              <a:t>)</a:t>
            </a:r>
            <a:r>
              <a:rPr lang="zh-CN" altLang="en-US" b="1" dirty="0">
                <a:latin typeface="宋体" panose="02010600030101010101" pitchFamily="2" charset="-122"/>
              </a:rPr>
              <a:t>。</a:t>
            </a:r>
            <a:endParaRPr lang="zh-CN" altLang="en-US" b="1" dirty="0"/>
          </a:p>
          <a:p>
            <a:pPr marL="374650" indent="-374650" defTabSz="0">
              <a:spcBef>
                <a:spcPct val="50000"/>
              </a:spcBef>
              <a:buNone/>
              <a:tabLst>
                <a:tab pos="476250" algn="l"/>
              </a:tabLst>
            </a:pPr>
            <a:endParaRPr lang="en-US" altLang="zh-CN" b="1" dirty="0"/>
          </a:p>
        </p:txBody>
      </p:sp>
      <p:sp>
        <p:nvSpPr>
          <p:cNvPr id="33794"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ea typeface="MS PGothic" panose="020B0600070205080204" pitchFamily="34" charset="-128"/>
              </a:rPr>
              <a:t>8</a:t>
            </a:fld>
            <a:endParaRPr lang="ja-JP" altLang="en-US" dirty="0">
              <a:solidFill>
                <a:srgbClr val="A50021"/>
              </a:solidFill>
              <a:ea typeface="MS PGothic" panose="020B0600070205080204" pitchFamily="34" charset="-128"/>
            </a:endParaRPr>
          </a:p>
        </p:txBody>
      </p:sp>
      <p:sp>
        <p:nvSpPr>
          <p:cNvPr id="33797" name="Rectangle 4"/>
          <p:cNvSpPr/>
          <p:nvPr/>
        </p:nvSpPr>
        <p:spPr>
          <a:xfrm>
            <a:off x="1524000" y="3172897"/>
            <a:ext cx="184731" cy="369332"/>
          </a:xfrm>
          <a:prstGeom prst="rect">
            <a:avLst/>
          </a:prstGeom>
          <a:noFill/>
          <a:ln w="9525">
            <a:noFill/>
          </a:ln>
        </p:spPr>
        <p:txBody>
          <a:bodyPr wrap="none" anchor="ctr">
            <a:spAutoFit/>
          </a:bodyPr>
          <a:lstStyle/>
          <a:p>
            <a:endParaRPr lang="zh-CN" altLang="en-US" dirty="0">
              <a:latin typeface="Arial" panose="020B0604020202020204" pitchFamily="34" charset="0"/>
            </a:endParaRPr>
          </a:p>
        </p:txBody>
      </p:sp>
      <p:sp>
        <p:nvSpPr>
          <p:cNvPr id="132101" name="AutoShape 5"/>
          <p:cNvSpPr/>
          <p:nvPr/>
        </p:nvSpPr>
        <p:spPr>
          <a:xfrm>
            <a:off x="2855640" y="3172897"/>
            <a:ext cx="8498204" cy="1160462"/>
          </a:xfrm>
          <a:prstGeom prst="accentBorderCallout1">
            <a:avLst>
              <a:gd name="adj1" fmla="val 9847"/>
              <a:gd name="adj2" fmla="val -954"/>
              <a:gd name="adj3" fmla="val -33471"/>
              <a:gd name="adj4" fmla="val -8526"/>
            </a:avLst>
          </a:prstGeom>
          <a:gradFill rotWithShape="0">
            <a:gsLst>
              <a:gs pos="0">
                <a:schemeClr val="accent1"/>
              </a:gs>
              <a:gs pos="100000">
                <a:schemeClr val="bg1"/>
              </a:gs>
            </a:gsLst>
            <a:path path="rect">
              <a:fillToRect l="100000" t="100000"/>
            </a:path>
            <a:tileRect/>
          </a:gradFill>
          <a:ln w="9525" cap="flat" cmpd="sng">
            <a:solidFill>
              <a:schemeClr val="tx1"/>
            </a:solidFill>
            <a:prstDash val="solid"/>
            <a:miter/>
            <a:headEnd type="none" w="med" len="med"/>
            <a:tailEnd type="none" w="med" len="med"/>
          </a:ln>
        </p:spPr>
        <p:txBody>
          <a:bodyPr/>
          <a:lstStyle/>
          <a:p>
            <a:pPr algn="just">
              <a:lnSpc>
                <a:spcPct val="120000"/>
              </a:lnSpc>
            </a:pPr>
            <a:r>
              <a:rPr lang="en-US" altLang="zh-CN" sz="2400" b="1" dirty="0">
                <a:latin typeface="Times New Roman" panose="02020603050405020304" pitchFamily="18" charset="0"/>
              </a:rPr>
              <a:t>“</a:t>
            </a:r>
            <a:r>
              <a:rPr lang="zh-CN" altLang="en-US" sz="2400" b="1" dirty="0">
                <a:latin typeface="Times New Roman" panose="02020603050405020304" pitchFamily="18" charset="0"/>
              </a:rPr>
              <a:t>如果刘华跑得最快，那么他取得冠军。” ：</a:t>
            </a:r>
          </a:p>
          <a:p>
            <a:pPr algn="just">
              <a:lnSpc>
                <a:spcPct val="120000"/>
              </a:lnSpc>
            </a:pPr>
            <a:r>
              <a:rPr lang="zh-CN" altLang="en-US" sz="2400" b="1" dirty="0">
                <a:latin typeface="Times New Roman" panose="02020603050405020304" pitchFamily="18" charset="0"/>
              </a:rPr>
              <a:t>    </a:t>
            </a:r>
            <a:r>
              <a:rPr lang="en-US" altLang="zh-CN" sz="2400" b="1" i="1" dirty="0">
                <a:latin typeface="Times New Roman" panose="02020603050405020304" pitchFamily="18" charset="0"/>
              </a:rPr>
              <a:t>RUNS </a:t>
            </a:r>
            <a:r>
              <a:rPr lang="en-US" altLang="zh-CN" sz="2400" b="1" dirty="0">
                <a:latin typeface="Times New Roman" panose="02020603050405020304" pitchFamily="18" charset="0"/>
              </a:rPr>
              <a:t>(</a:t>
            </a:r>
            <a:r>
              <a:rPr lang="en-US" altLang="zh-CN" sz="2400" b="1" i="1" dirty="0">
                <a:latin typeface="Times New Roman" panose="02020603050405020304" pitchFamily="18" charset="0"/>
              </a:rPr>
              <a:t>Liuhua</a:t>
            </a:r>
            <a:r>
              <a:rPr lang="zh-CN" altLang="en-US" sz="2400" b="1" dirty="0">
                <a:latin typeface="Times New Roman" panose="02020603050405020304" pitchFamily="18" charset="0"/>
              </a:rPr>
              <a:t>，</a:t>
            </a:r>
            <a:r>
              <a:rPr lang="en-US" altLang="zh-CN" sz="2400" b="1" i="1" dirty="0">
                <a:latin typeface="Times New Roman" panose="02020603050405020304" pitchFamily="18" charset="0"/>
              </a:rPr>
              <a:t>faster</a:t>
            </a:r>
            <a:r>
              <a:rPr lang="en-US" altLang="zh-CN" sz="2400" b="1" dirty="0">
                <a:latin typeface="Times New Roman" panose="02020603050405020304" pitchFamily="18" charset="0"/>
              </a:rPr>
              <a:t>)</a:t>
            </a:r>
            <a:r>
              <a:rPr lang="en-US" altLang="zh-CN" sz="2400" b="1" dirty="0">
                <a:latin typeface="Arial" panose="020B0604020202020204" pitchFamily="34" charset="0"/>
              </a:rPr>
              <a:t>→</a:t>
            </a:r>
            <a:r>
              <a:rPr lang="en-US" altLang="zh-CN" sz="2400" b="1" i="1" dirty="0">
                <a:latin typeface="Times New Roman" panose="02020603050405020304" pitchFamily="18" charset="0"/>
              </a:rPr>
              <a:t>WINS </a:t>
            </a:r>
            <a:r>
              <a:rPr lang="en-US" altLang="zh-CN" sz="2400" b="1" dirty="0">
                <a:latin typeface="Times New Roman" panose="02020603050405020304" pitchFamily="18" charset="0"/>
              </a:rPr>
              <a:t>(</a:t>
            </a:r>
            <a:r>
              <a:rPr lang="en-US" altLang="zh-CN" sz="2400" b="1" i="1" dirty="0">
                <a:latin typeface="Times New Roman" panose="02020603050405020304" pitchFamily="18" charset="0"/>
              </a:rPr>
              <a:t>Liuhua </a:t>
            </a:r>
            <a:r>
              <a:rPr lang="zh-CN" altLang="en-US" sz="2400" b="1" dirty="0">
                <a:latin typeface="Times New Roman" panose="02020603050405020304" pitchFamily="18" charset="0"/>
              </a:rPr>
              <a:t>，</a:t>
            </a:r>
            <a:r>
              <a:rPr lang="en-US" altLang="zh-CN" sz="2400" b="1" dirty="0">
                <a:latin typeface="Times New Roman" panose="02020603050405020304" pitchFamily="18" charset="0"/>
              </a:rPr>
              <a:t>champion)</a:t>
            </a:r>
          </a:p>
        </p:txBody>
      </p:sp>
      <p:sp>
        <p:nvSpPr>
          <p:cNvPr id="132104" name="Rectangle 8"/>
          <p:cNvSpPr/>
          <p:nvPr/>
        </p:nvSpPr>
        <p:spPr>
          <a:xfrm>
            <a:off x="636695" y="4654916"/>
            <a:ext cx="10474960" cy="1648208"/>
          </a:xfrm>
          <a:prstGeom prst="rect">
            <a:avLst/>
          </a:prstGeom>
          <a:noFill/>
          <a:ln w="9525">
            <a:noFill/>
          </a:ln>
        </p:spPr>
        <p:txBody>
          <a:bodyPr wrap="square">
            <a:spAutoFit/>
          </a:bodyPr>
          <a:lstStyle/>
          <a:p>
            <a:pPr>
              <a:lnSpc>
                <a:spcPct val="120000"/>
              </a:lnSpc>
              <a:spcBef>
                <a:spcPct val="50000"/>
              </a:spcBef>
              <a:buClr>
                <a:schemeClr val="accent2"/>
              </a:buClr>
              <a:buFont typeface="Wingdings" panose="05000000000000000000" pitchFamily="2" charset="2"/>
              <a:buNone/>
            </a:pPr>
            <a:r>
              <a:rPr lang="zh-CN" altLang="en-US" sz="2400" b="1" dirty="0">
                <a:latin typeface="Times New Roman" panose="02020603050405020304" pitchFamily="18" charset="0"/>
                <a:cs typeface="Times New Roman" panose="02020603050405020304" pitchFamily="18" charset="0"/>
              </a:rPr>
              <a:t>（</a:t>
            </a:r>
            <a:r>
              <a:rPr lang="en-US" altLang="zh-CN" sz="2400" b="1" dirty="0">
                <a:latin typeface="Times New Roman" panose="02020603050405020304" pitchFamily="18" charset="0"/>
                <a:cs typeface="Times New Roman" panose="02020603050405020304" pitchFamily="18" charset="0"/>
              </a:rPr>
              <a:t>5</a:t>
            </a:r>
            <a:r>
              <a:rPr lang="zh-CN" altLang="en-US" sz="2400" b="1" dirty="0">
                <a:latin typeface="Times New Roman" panose="02020603050405020304" pitchFamily="18" charset="0"/>
                <a:cs typeface="Times New Roman" panose="02020603050405020304" pitchFamily="18" charset="0"/>
              </a:rPr>
              <a:t>）</a:t>
            </a:r>
            <a:r>
              <a:rPr lang="zh-CN" altLang="en-US" sz="2400" b="1" dirty="0">
                <a:latin typeface="Times New Roman" panose="02020603050405020304" pitchFamily="18" charset="0"/>
                <a:cs typeface="Times New Roman" panose="02020603050405020304" pitchFamily="18" charset="0"/>
                <a:sym typeface="Wingdings 3" pitchFamily="18" charset="2"/>
              </a:rPr>
              <a:t>  </a:t>
            </a:r>
            <a:r>
              <a:rPr lang="zh-CN" altLang="en-US" sz="2400" b="1" dirty="0">
                <a:latin typeface="宋体" panose="02010600030101010101" pitchFamily="2" charset="-122"/>
              </a:rPr>
              <a:t>：</a:t>
            </a:r>
            <a:r>
              <a:rPr lang="zh-CN" altLang="en-US" sz="2400" b="1" dirty="0">
                <a:latin typeface="Times New Roman" panose="02020603050405020304" pitchFamily="18" charset="0"/>
              </a:rPr>
              <a:t>“</a:t>
            </a:r>
            <a:r>
              <a:rPr lang="zh-CN" altLang="en-US" sz="2400" b="1" dirty="0">
                <a:latin typeface="宋体" panose="02010600030101010101" pitchFamily="2" charset="-122"/>
              </a:rPr>
              <a:t>等价</a:t>
            </a:r>
            <a:r>
              <a:rPr lang="zh-CN" altLang="en-US" sz="2400" b="1" dirty="0">
                <a:latin typeface="Times New Roman" panose="02020603050405020304" pitchFamily="18" charset="0"/>
              </a:rPr>
              <a:t>”</a:t>
            </a:r>
            <a:r>
              <a:rPr lang="zh-CN" altLang="en-US" sz="2400" b="1" dirty="0">
                <a:latin typeface="宋体" panose="02010600030101010101" pitchFamily="2" charset="-122"/>
              </a:rPr>
              <a:t>（</a:t>
            </a:r>
            <a:r>
              <a:rPr lang="en-US" altLang="zh-CN" sz="2400" b="1" dirty="0">
                <a:latin typeface="Times New Roman" panose="02020603050405020304" pitchFamily="18" charset="0"/>
                <a:cs typeface="Times New Roman" panose="02020603050405020304" pitchFamily="18" charset="0"/>
              </a:rPr>
              <a:t>equivalence</a:t>
            </a:r>
            <a:r>
              <a:rPr lang="zh-CN" altLang="en-US" sz="2400" b="1" dirty="0">
                <a:latin typeface="宋体" panose="02010600030101010101" pitchFamily="2" charset="-122"/>
              </a:rPr>
              <a:t>）或</a:t>
            </a:r>
            <a:r>
              <a:rPr lang="zh-CN" altLang="en-US" sz="2400" b="1" dirty="0">
                <a:latin typeface="Times New Roman" panose="02020603050405020304" pitchFamily="18" charset="0"/>
              </a:rPr>
              <a:t>“</a:t>
            </a:r>
            <a:r>
              <a:rPr lang="zh-CN" altLang="en-US" sz="2400" b="1" dirty="0">
                <a:latin typeface="宋体" panose="02010600030101010101" pitchFamily="2" charset="-122"/>
              </a:rPr>
              <a:t>双条件</a:t>
            </a:r>
            <a:r>
              <a:rPr lang="zh-CN" altLang="en-US" sz="2400" b="1" dirty="0">
                <a:latin typeface="Times New Roman" panose="02020603050405020304" pitchFamily="18" charset="0"/>
              </a:rPr>
              <a:t>”</a:t>
            </a:r>
            <a:endParaRPr lang="zh-CN" altLang="en-US" sz="2400" b="1" dirty="0">
              <a:latin typeface="宋体" panose="02010600030101010101" pitchFamily="2" charset="-122"/>
            </a:endParaRPr>
          </a:p>
          <a:p>
            <a:pPr>
              <a:lnSpc>
                <a:spcPct val="120000"/>
              </a:lnSpc>
              <a:spcBef>
                <a:spcPct val="50000"/>
              </a:spcBef>
              <a:buClr>
                <a:schemeClr val="accent2"/>
              </a:buClr>
              <a:buFont typeface="Wingdings" panose="05000000000000000000" pitchFamily="2" charset="2"/>
              <a:buNone/>
            </a:pPr>
            <a:r>
              <a:rPr lang="zh-CN" altLang="en-US" sz="2400" b="1" dirty="0">
                <a:latin typeface="宋体" panose="02010600030101010101" pitchFamily="2" charset="-122"/>
              </a:rPr>
              <a:t>         （</a:t>
            </a:r>
            <a:r>
              <a:rPr lang="en-US" altLang="zh-CN" sz="2400" b="1" dirty="0">
                <a:latin typeface="Times New Roman" panose="02020603050405020304" pitchFamily="18" charset="0"/>
                <a:cs typeface="Times New Roman" panose="02020603050405020304" pitchFamily="18" charset="0"/>
              </a:rPr>
              <a:t>bicondition</a:t>
            </a:r>
            <a:r>
              <a:rPr lang="zh-CN" altLang="en-US" sz="2400" b="1" dirty="0">
                <a:latin typeface="宋体" panose="02010600030101010101" pitchFamily="2" charset="-122"/>
              </a:rPr>
              <a:t>）。</a:t>
            </a:r>
          </a:p>
          <a:p>
            <a:pPr>
              <a:lnSpc>
                <a:spcPct val="120000"/>
              </a:lnSpc>
              <a:spcBef>
                <a:spcPct val="20000"/>
              </a:spcBef>
              <a:buClr>
                <a:schemeClr val="accent2"/>
              </a:buClr>
              <a:buFont typeface="Wingdings" panose="05000000000000000000" pitchFamily="2" charset="2"/>
              <a:buNone/>
            </a:pPr>
            <a:r>
              <a:rPr lang="zh-CN" altLang="en-US" sz="2400" b="1" dirty="0">
                <a:latin typeface="宋体" panose="02010600030101010101" pitchFamily="2" charset="-122"/>
              </a:rPr>
              <a:t>             </a:t>
            </a:r>
            <a:r>
              <a:rPr lang="en-US" altLang="zh-CN" sz="2400" b="1" i="1" dirty="0">
                <a:latin typeface="Times New Roman" panose="02020603050405020304" pitchFamily="18" charset="0"/>
                <a:cs typeface="Times New Roman" panose="02020603050405020304" pitchFamily="18" charset="0"/>
              </a:rPr>
              <a:t>P</a:t>
            </a:r>
            <a:r>
              <a:rPr lang="en-US" altLang="zh-CN" sz="2400" b="1" dirty="0">
                <a:latin typeface="Times New Roman" panose="02020603050405020304" pitchFamily="18" charset="0"/>
                <a:cs typeface="Times New Roman" panose="02020603050405020304" pitchFamily="18" charset="0"/>
              </a:rPr>
              <a:t> </a:t>
            </a:r>
            <a:r>
              <a:rPr lang="en-US" altLang="zh-CN" sz="2400" b="1" dirty="0">
                <a:latin typeface="Times New Roman" panose="02020603050405020304" pitchFamily="18" charset="0"/>
                <a:cs typeface="Times New Roman" panose="02020603050405020304" pitchFamily="18" charset="0"/>
                <a:sym typeface="Wingdings 3" pitchFamily="18" charset="2"/>
              </a:rPr>
              <a:t> </a:t>
            </a:r>
            <a:r>
              <a:rPr lang="en-US" altLang="zh-CN" sz="2400" b="1" i="1" dirty="0">
                <a:latin typeface="Times New Roman" panose="02020603050405020304" pitchFamily="18" charset="0"/>
                <a:cs typeface="Times New Roman" panose="02020603050405020304" pitchFamily="18" charset="0"/>
              </a:rPr>
              <a:t>Q</a:t>
            </a:r>
            <a:r>
              <a:rPr lang="en-US" altLang="zh-CN" sz="2400" b="1" dirty="0">
                <a:latin typeface="宋体" panose="02010600030101010101" pitchFamily="2" charset="-122"/>
              </a:rPr>
              <a:t>: </a:t>
            </a:r>
            <a:r>
              <a:rPr lang="en-US" altLang="zh-CN" sz="2400" b="1" dirty="0">
                <a:latin typeface="Times New Roman" panose="02020603050405020304" pitchFamily="18" charset="0"/>
              </a:rPr>
              <a:t>“</a:t>
            </a:r>
            <a:r>
              <a:rPr lang="en-US" altLang="zh-CN" sz="2400" b="1" i="1" dirty="0">
                <a:latin typeface="Times New Roman" panose="02020603050405020304" pitchFamily="18" charset="0"/>
                <a:cs typeface="Times New Roman" panose="02020603050405020304" pitchFamily="18" charset="0"/>
              </a:rPr>
              <a:t>P</a:t>
            </a:r>
            <a:r>
              <a:rPr lang="zh-CN" altLang="en-US" sz="2400" b="1" dirty="0">
                <a:latin typeface="宋体" panose="02010600030101010101" pitchFamily="2" charset="-122"/>
              </a:rPr>
              <a:t>当且仅当</a:t>
            </a:r>
            <a:r>
              <a:rPr lang="en-US" altLang="zh-CN" sz="2400" b="1" i="1" dirty="0">
                <a:latin typeface="Times New Roman" panose="02020603050405020304" pitchFamily="18" charset="0"/>
                <a:cs typeface="Times New Roman" panose="02020603050405020304" pitchFamily="18" charset="0"/>
              </a:rPr>
              <a:t>Q</a:t>
            </a:r>
            <a:r>
              <a:rPr lang="en-US" altLang="zh-CN" sz="2400" b="1" dirty="0">
                <a:latin typeface="Times New Roman" panose="02020603050405020304" pitchFamily="18" charset="0"/>
              </a:rPr>
              <a:t>”</a:t>
            </a:r>
            <a:r>
              <a:rPr lang="zh-CN" altLang="en-US" sz="2400" b="1" dirty="0">
                <a:latin typeface="宋体" panose="02010600030101010101" pitchFamily="2" charset="-122"/>
              </a:rPr>
              <a:t>。</a:t>
            </a:r>
            <a:r>
              <a:rPr lang="zh-CN" altLang="en-US" sz="2400" b="1" dirty="0"/>
              <a:t> </a:t>
            </a:r>
          </a:p>
        </p:txBody>
      </p:sp>
    </p:spTree>
    <p:extLst>
      <p:ext uri="{BB962C8B-B14F-4D97-AF65-F5344CB8AC3E}">
        <p14:creationId xmlns:p14="http://schemas.microsoft.com/office/powerpoint/2010/main" val="37322537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2099"/>
                                        </p:tgtEl>
                                        <p:attrNameLst>
                                          <p:attrName>style.visibility</p:attrName>
                                        </p:attrNameLst>
                                      </p:cBhvr>
                                      <p:to>
                                        <p:strVal val="visible"/>
                                      </p:to>
                                    </p:set>
                                    <p:animEffect transition="in" filter="blinds(horizontal)">
                                      <p:cBhvr>
                                        <p:cTn id="7" dur="500"/>
                                        <p:tgtEl>
                                          <p:spTgt spid="132099"/>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32101"/>
                                        </p:tgtEl>
                                        <p:attrNameLst>
                                          <p:attrName>style.visibility</p:attrName>
                                        </p:attrNameLst>
                                      </p:cBhvr>
                                      <p:to>
                                        <p:strVal val="visible"/>
                                      </p:to>
                                    </p:set>
                                  </p:childTnLst>
                                  <p:subTnLst>
                                    <p:set>
                                      <p:cBhvr override="childStyle">
                                        <p:cTn dur="1" fill="hold" display="0" masterRel="nextClick" afterEffect="1"/>
                                        <p:tgtEl>
                                          <p:spTgt spid="132101"/>
                                        </p:tgtEl>
                                        <p:attrNameLst>
                                          <p:attrName>style.visibility</p:attrName>
                                        </p:attrNameLst>
                                      </p:cBhvr>
                                      <p:to>
                                        <p:strVal val="hidden"/>
                                      </p:to>
                                    </p:set>
                                  </p:subTnLst>
                                </p:cTn>
                              </p:par>
                            </p:childTnLst>
                          </p:cTn>
                        </p:par>
                      </p:childTnLst>
                    </p:cTn>
                  </p:par>
                  <p:par>
                    <p:cTn id="12" fill="hold">
                      <p:stCondLst>
                        <p:cond delay="indefinite"/>
                      </p:stCondLst>
                      <p:childTnLst>
                        <p:par>
                          <p:cTn id="13" fill="hold">
                            <p:stCondLst>
                              <p:cond delay="0"/>
                            </p:stCondLst>
                            <p:childTnLst>
                              <p:par>
                                <p:cTn id="14" presetID="2" presetClass="entr" presetSubtype="8" fill="hold" grpId="0" nodeType="clickEffect">
                                  <p:stCondLst>
                                    <p:cond delay="0"/>
                                  </p:stCondLst>
                                  <p:childTnLst>
                                    <p:set>
                                      <p:cBhvr>
                                        <p:cTn id="15" dur="1" fill="hold">
                                          <p:stCondLst>
                                            <p:cond delay="0"/>
                                          </p:stCondLst>
                                        </p:cTn>
                                        <p:tgtEl>
                                          <p:spTgt spid="132104"/>
                                        </p:tgtEl>
                                        <p:attrNameLst>
                                          <p:attrName>style.visibility</p:attrName>
                                        </p:attrNameLst>
                                      </p:cBhvr>
                                      <p:to>
                                        <p:strVal val="visible"/>
                                      </p:to>
                                    </p:set>
                                    <p:anim calcmode="lin" valueType="num">
                                      <p:cBhvr additive="base">
                                        <p:cTn id="16" dur="500" fill="hold"/>
                                        <p:tgtEl>
                                          <p:spTgt spid="132104"/>
                                        </p:tgtEl>
                                        <p:attrNameLst>
                                          <p:attrName>ppt_x</p:attrName>
                                        </p:attrNameLst>
                                      </p:cBhvr>
                                      <p:tavLst>
                                        <p:tav tm="0">
                                          <p:val>
                                            <p:strVal val="0-#ppt_w/2"/>
                                          </p:val>
                                        </p:tav>
                                        <p:tav tm="100000">
                                          <p:val>
                                            <p:strVal val="#ppt_x"/>
                                          </p:val>
                                        </p:tav>
                                      </p:tavLst>
                                    </p:anim>
                                    <p:anim calcmode="lin" valueType="num">
                                      <p:cBhvr additive="base">
                                        <p:cTn id="17" dur="500" fill="hold"/>
                                        <p:tgtEl>
                                          <p:spTgt spid="13210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2099" grpId="0" animBg="1"/>
      <p:bldP spid="132101" grpId="0" animBg="1"/>
      <p:bldP spid="132104" grpId="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6" name="Rectangle 2"/>
          <p:cNvSpPr>
            <a:spLocks noGrp="1" noChangeArrowheads="1"/>
          </p:cNvSpPr>
          <p:nvPr>
            <p:ph type="title"/>
          </p:nvPr>
        </p:nvSpPr>
        <p:spPr/>
        <p:txBody>
          <a:bodyPr/>
          <a:lstStyle/>
          <a:p>
            <a:pPr eaLnBrk="1" hangingPunct="1"/>
            <a:r>
              <a:rPr lang="zh-CN" altLang="en-US" dirty="0" smtClean="0"/>
              <a:t>归结原理</a:t>
            </a:r>
            <a:r>
              <a:rPr lang="zh-CN" altLang="en-US" dirty="0" smtClean="0">
                <a:sym typeface="Symbol" panose="05050102010706020507" pitchFamily="18" charset="2"/>
              </a:rPr>
              <a:t></a:t>
            </a:r>
            <a:r>
              <a:rPr lang="zh-CN" altLang="en-US" sz="3200" dirty="0" smtClean="0">
                <a:ea typeface="华文新魏" panose="02010800040101010101" pitchFamily="2" charset="-122"/>
              </a:rPr>
              <a:t>线性归结</a:t>
            </a:r>
            <a:endParaRPr lang="zh-CN" altLang="en-US" sz="3200" dirty="0">
              <a:ea typeface="华文新魏" panose="02010800040101010101" pitchFamily="2" charset="-122"/>
            </a:endParaRPr>
          </a:p>
        </p:txBody>
      </p:sp>
      <p:sp>
        <p:nvSpPr>
          <p:cNvPr id="271363" name="Rectangle 3"/>
          <p:cNvSpPr>
            <a:spLocks noGrp="1" noChangeArrowheads="1"/>
          </p:cNvSpPr>
          <p:nvPr>
            <p:ph idx="1"/>
          </p:nvPr>
        </p:nvSpPr>
        <p:spPr>
          <a:xfrm>
            <a:off x="1097280" y="1737360"/>
            <a:ext cx="9797003" cy="2131367"/>
          </a:xfrm>
        </p:spPr>
        <p:txBody>
          <a:bodyPr>
            <a:noAutofit/>
          </a:bodyPr>
          <a:lstStyle/>
          <a:p>
            <a:pPr eaLnBrk="1" hangingPunct="1">
              <a:lnSpc>
                <a:spcPct val="120000"/>
              </a:lnSpc>
              <a:buFont typeface="Wingdings" panose="05000000000000000000" pitchFamily="2" charset="2"/>
              <a:buNone/>
            </a:pPr>
            <a:r>
              <a:rPr lang="zh-CN" altLang="en-US" dirty="0" smtClean="0"/>
              <a:t>例 </a:t>
            </a:r>
            <a:r>
              <a:rPr lang="en-US" altLang="zh-CN" dirty="0" smtClean="0"/>
              <a:t>S={ P∨Q</a:t>
            </a:r>
            <a:r>
              <a:rPr lang="zh-CN" altLang="en-US" dirty="0" smtClean="0"/>
              <a:t>，</a:t>
            </a:r>
            <a:r>
              <a:rPr lang="en-US" altLang="zh-CN" dirty="0" smtClean="0"/>
              <a:t>~P∨Q</a:t>
            </a:r>
            <a:r>
              <a:rPr lang="zh-CN" altLang="en-US" dirty="0" smtClean="0"/>
              <a:t>，</a:t>
            </a:r>
            <a:r>
              <a:rPr lang="en-US" altLang="zh-CN" dirty="0" smtClean="0"/>
              <a:t>P∨~ Q </a:t>
            </a:r>
            <a:r>
              <a:rPr lang="zh-CN" altLang="en-US" dirty="0" smtClean="0"/>
              <a:t>，</a:t>
            </a:r>
            <a:r>
              <a:rPr lang="en-US" altLang="zh-CN" dirty="0" smtClean="0"/>
              <a:t>~P∨~ Q }</a:t>
            </a:r>
            <a:br>
              <a:rPr lang="en-US" altLang="zh-CN" dirty="0" smtClean="0"/>
            </a:br>
            <a:r>
              <a:rPr lang="zh-CN" altLang="en-US" dirty="0" smtClean="0"/>
              <a:t>选取顶子句</a:t>
            </a:r>
            <a:r>
              <a:rPr lang="en-US" altLang="zh-CN" dirty="0" smtClean="0"/>
              <a:t>C</a:t>
            </a:r>
            <a:r>
              <a:rPr lang="en-US" altLang="zh-CN" baseline="-25000" dirty="0" smtClean="0"/>
              <a:t>0</a:t>
            </a:r>
            <a:r>
              <a:rPr lang="en-US" altLang="zh-CN" dirty="0" smtClean="0"/>
              <a:t>= P∨Q</a:t>
            </a:r>
            <a:br>
              <a:rPr lang="en-US" altLang="zh-CN" dirty="0" smtClean="0"/>
            </a:br>
            <a:r>
              <a:rPr lang="zh-CN" altLang="en-US" dirty="0" smtClean="0"/>
              <a:t>线性归结过程</a:t>
            </a:r>
            <a:br>
              <a:rPr lang="zh-CN" altLang="en-US" dirty="0" smtClean="0"/>
            </a:br>
            <a:r>
              <a:rPr lang="zh-CN" altLang="en-US" dirty="0" smtClean="0"/>
              <a:t>（</a:t>
            </a:r>
            <a:r>
              <a:rPr lang="en-US" altLang="zh-CN" dirty="0" smtClean="0"/>
              <a:t>1</a:t>
            </a:r>
            <a:r>
              <a:rPr lang="zh-CN" altLang="en-US" dirty="0" smtClean="0"/>
              <a:t>）</a:t>
            </a:r>
            <a:r>
              <a:rPr lang="en-US" altLang="zh-CN" dirty="0" smtClean="0"/>
              <a:t>P∨Q</a:t>
            </a:r>
            <a:br>
              <a:rPr lang="en-US" altLang="zh-CN" dirty="0" smtClean="0"/>
            </a:br>
            <a:r>
              <a:rPr lang="zh-CN" altLang="en-US" dirty="0" smtClean="0"/>
              <a:t>（</a:t>
            </a:r>
            <a:r>
              <a:rPr lang="en-US" altLang="zh-CN" dirty="0" smtClean="0"/>
              <a:t>2</a:t>
            </a:r>
            <a:r>
              <a:rPr lang="zh-CN" altLang="en-US" dirty="0" smtClean="0"/>
              <a:t>）</a:t>
            </a:r>
            <a:r>
              <a:rPr lang="en-US" altLang="zh-CN" dirty="0" smtClean="0"/>
              <a:t>~P∨Q</a:t>
            </a:r>
            <a:br>
              <a:rPr lang="en-US" altLang="zh-CN" dirty="0" smtClean="0"/>
            </a:br>
            <a:r>
              <a:rPr lang="zh-CN" altLang="en-US" dirty="0" smtClean="0"/>
              <a:t>（</a:t>
            </a:r>
            <a:r>
              <a:rPr lang="en-US" altLang="zh-CN" dirty="0" smtClean="0"/>
              <a:t>3</a:t>
            </a:r>
            <a:r>
              <a:rPr lang="zh-CN" altLang="en-US" dirty="0" smtClean="0"/>
              <a:t>）</a:t>
            </a:r>
            <a:r>
              <a:rPr lang="en-US" altLang="zh-CN" dirty="0" smtClean="0"/>
              <a:t>P∨~ Q</a:t>
            </a:r>
            <a:r>
              <a:rPr lang="en-US" altLang="zh-CN" b="1" u="sng" dirty="0" smtClean="0"/>
              <a:t/>
            </a:r>
            <a:br>
              <a:rPr lang="en-US" altLang="zh-CN" b="1" u="sng" dirty="0" smtClean="0"/>
            </a:br>
            <a:r>
              <a:rPr lang="zh-CN" altLang="en-US" b="1" u="sng" dirty="0" smtClean="0"/>
              <a:t>（</a:t>
            </a:r>
            <a:r>
              <a:rPr lang="en-US" altLang="zh-CN" b="1" u="sng" dirty="0" smtClean="0"/>
              <a:t>4</a:t>
            </a:r>
            <a:r>
              <a:rPr lang="zh-CN" altLang="en-US" b="1" u="sng" dirty="0" smtClean="0"/>
              <a:t>）</a:t>
            </a:r>
            <a:r>
              <a:rPr lang="en-US" altLang="zh-CN" b="1" u="sng" dirty="0" smtClean="0"/>
              <a:t>~ P∨~ Q</a:t>
            </a:r>
            <a:r>
              <a:rPr lang="en-US" altLang="zh-CN" dirty="0" smtClean="0"/>
              <a:t/>
            </a:r>
            <a:br>
              <a:rPr lang="en-US" altLang="zh-CN" dirty="0" smtClean="0"/>
            </a:br>
            <a:endParaRPr lang="en-US" altLang="zh-CN" dirty="0"/>
          </a:p>
        </p:txBody>
      </p:sp>
      <p:sp>
        <p:nvSpPr>
          <p:cNvPr id="5" name="日期占位符 3"/>
          <p:cNvSpPr>
            <a:spLocks noGrp="1"/>
          </p:cNvSpPr>
          <p:nvPr>
            <p:ph type="dt" sz="half" idx="10"/>
          </p:nvPr>
        </p:nvSpPr>
        <p:spPr/>
        <p:txBody>
          <a:bodyPr/>
          <a:lstStyle/>
          <a:p>
            <a:pPr>
              <a:defRPr/>
            </a:pPr>
            <a:fld id="{3E830742-36E4-4F8D-886D-C5EA4FBE7FCD}" type="datetime1">
              <a:rPr lang="zh-CN" altLang="en-US"/>
              <a:pPr>
                <a:defRPr/>
              </a:pPr>
              <a:t>2019/9/18</a:t>
            </a:fld>
            <a:endParaRPr lang="en-US" altLang="zh-CN"/>
          </a:p>
        </p:txBody>
      </p:sp>
      <p:sp>
        <p:nvSpPr>
          <p:cNvPr id="64515"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36EAB0BF-85F7-41CF-A10A-F7AF99E7F43E}" type="slidenum">
              <a:rPr kumimoji="0" lang="en-US" altLang="zh-CN" sz="1400">
                <a:latin typeface="Tahoma" panose="020B0604030504040204" pitchFamily="34" charset="0"/>
                <a:ea typeface="宋体" panose="02010600030101010101" pitchFamily="2" charset="-122"/>
              </a:rPr>
              <a:pPr>
                <a:spcBef>
                  <a:spcPct val="0"/>
                </a:spcBef>
                <a:buClrTx/>
                <a:buSzTx/>
                <a:buFontTx/>
                <a:buNone/>
              </a:pPr>
              <a:t>80</a:t>
            </a:fld>
            <a:endParaRPr kumimoji="0" lang="en-US" altLang="zh-CN" sz="1400">
              <a:latin typeface="Tahoma" panose="020B0604030504040204" pitchFamily="34" charset="0"/>
              <a:ea typeface="宋体" panose="02010600030101010101" pitchFamily="2" charset="-122"/>
            </a:endParaRPr>
          </a:p>
        </p:txBody>
      </p:sp>
      <p:sp>
        <p:nvSpPr>
          <p:cNvPr id="271364" name="Text Box 4"/>
          <p:cNvSpPr txBox="1">
            <a:spLocks noChangeArrowheads="1"/>
          </p:cNvSpPr>
          <p:nvPr/>
        </p:nvSpPr>
        <p:spPr bwMode="auto">
          <a:xfrm>
            <a:off x="1088568" y="4317862"/>
            <a:ext cx="7632700" cy="16927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Font typeface="Wingdings" panose="05000000000000000000" pitchFamily="2" charset="2"/>
              <a:buNone/>
            </a:pPr>
            <a:r>
              <a:rPr lang="zh-CN" altLang="en-US" sz="2000" dirty="0">
                <a:solidFill>
                  <a:schemeClr val="tx1">
                    <a:lumMod val="75000"/>
                    <a:lumOff val="25000"/>
                  </a:schemeClr>
                </a:solidFill>
                <a:latin typeface="+mn-lt"/>
                <a:ea typeface="+mn-ea"/>
              </a:rPr>
              <a:t>（</a:t>
            </a:r>
            <a:r>
              <a:rPr lang="en-US" altLang="zh-CN" sz="2000" dirty="0">
                <a:solidFill>
                  <a:schemeClr val="tx1">
                    <a:lumMod val="75000"/>
                    <a:lumOff val="25000"/>
                  </a:schemeClr>
                </a:solidFill>
                <a:latin typeface="+mn-lt"/>
                <a:ea typeface="+mn-ea"/>
              </a:rPr>
              <a:t>5</a:t>
            </a:r>
            <a:r>
              <a:rPr lang="zh-CN" altLang="en-US" sz="2000" dirty="0">
                <a:solidFill>
                  <a:schemeClr val="tx1">
                    <a:lumMod val="75000"/>
                    <a:lumOff val="25000"/>
                  </a:schemeClr>
                </a:solidFill>
                <a:latin typeface="+mn-lt"/>
                <a:ea typeface="+mn-ea"/>
              </a:rPr>
              <a:t>）</a:t>
            </a:r>
            <a:r>
              <a:rPr lang="en-US" altLang="zh-CN" sz="2000" dirty="0">
                <a:solidFill>
                  <a:schemeClr val="tx1">
                    <a:lumMod val="75000"/>
                    <a:lumOff val="25000"/>
                  </a:schemeClr>
                </a:solidFill>
                <a:latin typeface="+mn-lt"/>
                <a:ea typeface="+mn-ea"/>
              </a:rPr>
              <a:t>Q              </a:t>
            </a:r>
            <a:r>
              <a:rPr lang="zh-CN" altLang="en-US" sz="2000" dirty="0">
                <a:solidFill>
                  <a:schemeClr val="tx1">
                    <a:lumMod val="75000"/>
                    <a:lumOff val="25000"/>
                  </a:schemeClr>
                </a:solidFill>
                <a:latin typeface="+mn-lt"/>
                <a:ea typeface="+mn-ea"/>
              </a:rPr>
              <a:t>（</a:t>
            </a:r>
            <a:r>
              <a:rPr lang="en-US" altLang="zh-CN" sz="2000" dirty="0">
                <a:solidFill>
                  <a:schemeClr val="tx1">
                    <a:lumMod val="75000"/>
                    <a:lumOff val="25000"/>
                  </a:schemeClr>
                </a:solidFill>
                <a:latin typeface="+mn-lt"/>
                <a:ea typeface="+mn-ea"/>
              </a:rPr>
              <a:t>1</a:t>
            </a:r>
            <a:r>
              <a:rPr lang="zh-CN" altLang="en-US" sz="2000" dirty="0">
                <a:solidFill>
                  <a:schemeClr val="tx1">
                    <a:lumMod val="75000"/>
                    <a:lumOff val="25000"/>
                  </a:schemeClr>
                </a:solidFill>
                <a:latin typeface="+mn-lt"/>
                <a:ea typeface="+mn-ea"/>
              </a:rPr>
              <a:t>）（</a:t>
            </a:r>
            <a:r>
              <a:rPr lang="en-US" altLang="zh-CN" sz="2000" dirty="0">
                <a:solidFill>
                  <a:schemeClr val="tx1">
                    <a:lumMod val="75000"/>
                    <a:lumOff val="25000"/>
                  </a:schemeClr>
                </a:solidFill>
                <a:latin typeface="+mn-lt"/>
                <a:ea typeface="+mn-ea"/>
              </a:rPr>
              <a:t>2</a:t>
            </a:r>
            <a:r>
              <a:rPr lang="zh-CN" altLang="en-US" sz="2000" dirty="0">
                <a:solidFill>
                  <a:schemeClr val="tx1">
                    <a:lumMod val="75000"/>
                    <a:lumOff val="25000"/>
                  </a:schemeClr>
                </a:solidFill>
                <a:latin typeface="+mn-lt"/>
                <a:ea typeface="+mn-ea"/>
              </a:rPr>
              <a:t>）</a:t>
            </a:r>
            <a:br>
              <a:rPr lang="zh-CN" altLang="en-US" sz="2000" dirty="0">
                <a:solidFill>
                  <a:schemeClr val="tx1">
                    <a:lumMod val="75000"/>
                    <a:lumOff val="25000"/>
                  </a:schemeClr>
                </a:solidFill>
                <a:latin typeface="+mn-lt"/>
                <a:ea typeface="+mn-ea"/>
              </a:rPr>
            </a:br>
            <a:r>
              <a:rPr lang="zh-CN" altLang="en-US" sz="2000" dirty="0">
                <a:solidFill>
                  <a:schemeClr val="tx1">
                    <a:lumMod val="75000"/>
                    <a:lumOff val="25000"/>
                  </a:schemeClr>
                </a:solidFill>
                <a:latin typeface="+mn-lt"/>
                <a:ea typeface="+mn-ea"/>
              </a:rPr>
              <a:t>（</a:t>
            </a:r>
            <a:r>
              <a:rPr lang="en-US" altLang="zh-CN" sz="2000" dirty="0">
                <a:solidFill>
                  <a:schemeClr val="tx1">
                    <a:lumMod val="75000"/>
                    <a:lumOff val="25000"/>
                  </a:schemeClr>
                </a:solidFill>
                <a:latin typeface="+mn-lt"/>
                <a:ea typeface="+mn-ea"/>
              </a:rPr>
              <a:t>6</a:t>
            </a:r>
            <a:r>
              <a:rPr lang="zh-CN" altLang="en-US" sz="2000" dirty="0">
                <a:solidFill>
                  <a:schemeClr val="tx1">
                    <a:lumMod val="75000"/>
                    <a:lumOff val="25000"/>
                  </a:schemeClr>
                </a:solidFill>
                <a:latin typeface="+mn-lt"/>
                <a:ea typeface="+mn-ea"/>
              </a:rPr>
              <a:t>）</a:t>
            </a:r>
            <a:r>
              <a:rPr lang="en-US" altLang="zh-CN" sz="2000" dirty="0">
                <a:solidFill>
                  <a:schemeClr val="tx1">
                    <a:lumMod val="75000"/>
                    <a:lumOff val="25000"/>
                  </a:schemeClr>
                </a:solidFill>
                <a:latin typeface="+mn-lt"/>
                <a:ea typeface="+mn-ea"/>
              </a:rPr>
              <a:t>P              </a:t>
            </a:r>
            <a:r>
              <a:rPr lang="zh-CN" altLang="en-US" sz="2000" dirty="0">
                <a:solidFill>
                  <a:schemeClr val="tx1">
                    <a:lumMod val="75000"/>
                    <a:lumOff val="25000"/>
                  </a:schemeClr>
                </a:solidFill>
                <a:latin typeface="+mn-lt"/>
                <a:ea typeface="+mn-ea"/>
              </a:rPr>
              <a:t>（</a:t>
            </a:r>
            <a:r>
              <a:rPr lang="en-US" altLang="zh-CN" sz="2000" dirty="0">
                <a:solidFill>
                  <a:schemeClr val="tx1">
                    <a:lumMod val="75000"/>
                    <a:lumOff val="25000"/>
                  </a:schemeClr>
                </a:solidFill>
                <a:latin typeface="+mn-lt"/>
                <a:ea typeface="+mn-ea"/>
              </a:rPr>
              <a:t>5</a:t>
            </a:r>
            <a:r>
              <a:rPr lang="zh-CN" altLang="en-US" sz="2000" dirty="0">
                <a:solidFill>
                  <a:schemeClr val="tx1">
                    <a:lumMod val="75000"/>
                    <a:lumOff val="25000"/>
                  </a:schemeClr>
                </a:solidFill>
                <a:latin typeface="+mn-lt"/>
                <a:ea typeface="+mn-ea"/>
              </a:rPr>
              <a:t>）（</a:t>
            </a:r>
            <a:r>
              <a:rPr lang="en-US" altLang="zh-CN" sz="2000" dirty="0">
                <a:solidFill>
                  <a:schemeClr val="tx1">
                    <a:lumMod val="75000"/>
                    <a:lumOff val="25000"/>
                  </a:schemeClr>
                </a:solidFill>
                <a:latin typeface="+mn-lt"/>
                <a:ea typeface="+mn-ea"/>
              </a:rPr>
              <a:t>3</a:t>
            </a:r>
            <a:r>
              <a:rPr lang="zh-CN" altLang="en-US" sz="2000" dirty="0">
                <a:solidFill>
                  <a:schemeClr val="tx1">
                    <a:lumMod val="75000"/>
                    <a:lumOff val="25000"/>
                  </a:schemeClr>
                </a:solidFill>
                <a:latin typeface="+mn-lt"/>
                <a:ea typeface="+mn-ea"/>
              </a:rPr>
              <a:t>）</a:t>
            </a:r>
            <a:br>
              <a:rPr lang="zh-CN" altLang="en-US" sz="2000" dirty="0">
                <a:solidFill>
                  <a:schemeClr val="tx1">
                    <a:lumMod val="75000"/>
                    <a:lumOff val="25000"/>
                  </a:schemeClr>
                </a:solidFill>
                <a:latin typeface="+mn-lt"/>
                <a:ea typeface="+mn-ea"/>
              </a:rPr>
            </a:br>
            <a:r>
              <a:rPr lang="zh-CN" altLang="en-US" sz="2000" dirty="0">
                <a:solidFill>
                  <a:schemeClr val="tx1">
                    <a:lumMod val="75000"/>
                    <a:lumOff val="25000"/>
                  </a:schemeClr>
                </a:solidFill>
                <a:latin typeface="+mn-lt"/>
                <a:ea typeface="+mn-ea"/>
              </a:rPr>
              <a:t>（</a:t>
            </a:r>
            <a:r>
              <a:rPr lang="en-US" altLang="zh-CN" sz="2000" dirty="0">
                <a:solidFill>
                  <a:schemeClr val="tx1">
                    <a:lumMod val="75000"/>
                    <a:lumOff val="25000"/>
                  </a:schemeClr>
                </a:solidFill>
                <a:latin typeface="+mn-lt"/>
                <a:ea typeface="+mn-ea"/>
              </a:rPr>
              <a:t>7</a:t>
            </a:r>
            <a:r>
              <a:rPr lang="zh-CN" altLang="en-US" sz="2000" dirty="0">
                <a:solidFill>
                  <a:schemeClr val="tx1">
                    <a:lumMod val="75000"/>
                    <a:lumOff val="25000"/>
                  </a:schemeClr>
                </a:solidFill>
                <a:latin typeface="+mn-lt"/>
                <a:ea typeface="+mn-ea"/>
              </a:rPr>
              <a:t>）</a:t>
            </a:r>
            <a:r>
              <a:rPr lang="en-US" altLang="zh-CN" sz="2000" dirty="0">
                <a:solidFill>
                  <a:schemeClr val="tx1">
                    <a:lumMod val="75000"/>
                    <a:lumOff val="25000"/>
                  </a:schemeClr>
                </a:solidFill>
                <a:latin typeface="+mn-lt"/>
                <a:ea typeface="+mn-ea"/>
              </a:rPr>
              <a:t>~Q             </a:t>
            </a:r>
            <a:r>
              <a:rPr lang="zh-CN" altLang="en-US" sz="2000" dirty="0">
                <a:solidFill>
                  <a:schemeClr val="tx1">
                    <a:lumMod val="75000"/>
                    <a:lumOff val="25000"/>
                  </a:schemeClr>
                </a:solidFill>
                <a:latin typeface="+mn-lt"/>
                <a:ea typeface="+mn-ea"/>
              </a:rPr>
              <a:t>（</a:t>
            </a:r>
            <a:r>
              <a:rPr lang="en-US" altLang="zh-CN" sz="2000" dirty="0">
                <a:solidFill>
                  <a:schemeClr val="tx1">
                    <a:lumMod val="75000"/>
                    <a:lumOff val="25000"/>
                  </a:schemeClr>
                </a:solidFill>
                <a:latin typeface="+mn-lt"/>
                <a:ea typeface="+mn-ea"/>
              </a:rPr>
              <a:t>6</a:t>
            </a:r>
            <a:r>
              <a:rPr lang="zh-CN" altLang="en-US" sz="2000" dirty="0">
                <a:solidFill>
                  <a:schemeClr val="tx1">
                    <a:lumMod val="75000"/>
                    <a:lumOff val="25000"/>
                  </a:schemeClr>
                </a:solidFill>
                <a:latin typeface="+mn-lt"/>
                <a:ea typeface="+mn-ea"/>
              </a:rPr>
              <a:t>）（</a:t>
            </a:r>
            <a:r>
              <a:rPr lang="en-US" altLang="zh-CN" sz="2000" dirty="0">
                <a:solidFill>
                  <a:schemeClr val="tx1">
                    <a:lumMod val="75000"/>
                    <a:lumOff val="25000"/>
                  </a:schemeClr>
                </a:solidFill>
                <a:latin typeface="+mn-lt"/>
                <a:ea typeface="+mn-ea"/>
              </a:rPr>
              <a:t>4</a:t>
            </a:r>
            <a:r>
              <a:rPr lang="zh-CN" altLang="en-US" sz="2000" dirty="0">
                <a:solidFill>
                  <a:schemeClr val="tx1">
                    <a:lumMod val="75000"/>
                    <a:lumOff val="25000"/>
                  </a:schemeClr>
                </a:solidFill>
                <a:latin typeface="+mn-lt"/>
                <a:ea typeface="+mn-ea"/>
              </a:rPr>
              <a:t>）</a:t>
            </a:r>
            <a:br>
              <a:rPr lang="zh-CN" altLang="en-US" sz="2000" dirty="0">
                <a:solidFill>
                  <a:schemeClr val="tx1">
                    <a:lumMod val="75000"/>
                    <a:lumOff val="25000"/>
                  </a:schemeClr>
                </a:solidFill>
                <a:latin typeface="+mn-lt"/>
                <a:ea typeface="+mn-ea"/>
              </a:rPr>
            </a:br>
            <a:r>
              <a:rPr lang="zh-CN" altLang="en-US" sz="2000" dirty="0">
                <a:solidFill>
                  <a:schemeClr val="tx1">
                    <a:lumMod val="75000"/>
                    <a:lumOff val="25000"/>
                  </a:schemeClr>
                </a:solidFill>
                <a:latin typeface="+mn-lt"/>
                <a:ea typeface="+mn-ea"/>
              </a:rPr>
              <a:t>（</a:t>
            </a:r>
            <a:r>
              <a:rPr lang="en-US" altLang="zh-CN" sz="2000" dirty="0">
                <a:solidFill>
                  <a:schemeClr val="tx1">
                    <a:lumMod val="75000"/>
                    <a:lumOff val="25000"/>
                  </a:schemeClr>
                </a:solidFill>
                <a:latin typeface="+mn-lt"/>
                <a:ea typeface="+mn-ea"/>
              </a:rPr>
              <a:t>8</a:t>
            </a:r>
            <a:r>
              <a:rPr lang="zh-CN" altLang="en-US" sz="2000" dirty="0">
                <a:solidFill>
                  <a:schemeClr val="tx1">
                    <a:lumMod val="75000"/>
                    <a:lumOff val="25000"/>
                  </a:schemeClr>
                </a:solidFill>
                <a:latin typeface="+mn-lt"/>
                <a:ea typeface="+mn-ea"/>
              </a:rPr>
              <a:t>）</a:t>
            </a:r>
            <a:r>
              <a:rPr lang="en-US" altLang="zh-CN" sz="2000" dirty="0">
                <a:solidFill>
                  <a:schemeClr val="tx1">
                    <a:lumMod val="75000"/>
                    <a:lumOff val="25000"/>
                  </a:schemeClr>
                </a:solidFill>
                <a:latin typeface="+mn-lt"/>
                <a:ea typeface="+mn-ea"/>
              </a:rPr>
              <a:t>NIL            </a:t>
            </a:r>
            <a:r>
              <a:rPr lang="zh-CN" altLang="en-US" sz="2000" dirty="0">
                <a:solidFill>
                  <a:schemeClr val="tx1">
                    <a:lumMod val="75000"/>
                    <a:lumOff val="25000"/>
                  </a:schemeClr>
                </a:solidFill>
                <a:latin typeface="+mn-lt"/>
                <a:ea typeface="+mn-ea"/>
              </a:rPr>
              <a:t>（</a:t>
            </a:r>
            <a:r>
              <a:rPr lang="en-US" altLang="zh-CN" sz="2000" dirty="0">
                <a:solidFill>
                  <a:schemeClr val="tx1">
                    <a:lumMod val="75000"/>
                    <a:lumOff val="25000"/>
                  </a:schemeClr>
                </a:solidFill>
                <a:latin typeface="+mn-lt"/>
                <a:ea typeface="+mn-ea"/>
              </a:rPr>
              <a:t>7</a:t>
            </a:r>
            <a:r>
              <a:rPr lang="zh-CN" altLang="en-US" sz="2000" dirty="0">
                <a:solidFill>
                  <a:schemeClr val="tx1">
                    <a:lumMod val="75000"/>
                    <a:lumOff val="25000"/>
                  </a:schemeClr>
                </a:solidFill>
                <a:latin typeface="+mn-lt"/>
                <a:ea typeface="+mn-ea"/>
              </a:rPr>
              <a:t>）（</a:t>
            </a:r>
            <a:r>
              <a:rPr lang="en-US" altLang="zh-CN" sz="2000" dirty="0">
                <a:solidFill>
                  <a:schemeClr val="tx1">
                    <a:lumMod val="75000"/>
                    <a:lumOff val="25000"/>
                  </a:schemeClr>
                </a:solidFill>
                <a:latin typeface="+mn-lt"/>
                <a:ea typeface="+mn-ea"/>
              </a:rPr>
              <a:t>5</a:t>
            </a:r>
            <a:r>
              <a:rPr lang="zh-CN" altLang="en-US" sz="2000" dirty="0">
                <a:solidFill>
                  <a:schemeClr val="tx1">
                    <a:lumMod val="75000"/>
                    <a:lumOff val="25000"/>
                  </a:schemeClr>
                </a:solidFill>
                <a:latin typeface="+mn-lt"/>
                <a:ea typeface="+mn-ea"/>
              </a:rPr>
              <a:t>）</a:t>
            </a:r>
            <a:r>
              <a:rPr lang="zh-CN" altLang="en-US" sz="2000" dirty="0">
                <a:latin typeface="Times New Roman" panose="02020603050405020304" pitchFamily="18" charset="0"/>
                <a:cs typeface="Times New Roman" panose="02020603050405020304" pitchFamily="18" charset="0"/>
              </a:rPr>
              <a:t/>
            </a:r>
            <a:br>
              <a:rPr lang="zh-CN" altLang="en-US" sz="2000" dirty="0">
                <a:latin typeface="Times New Roman" panose="02020603050405020304" pitchFamily="18" charset="0"/>
                <a:cs typeface="Times New Roman" panose="02020603050405020304" pitchFamily="18" charset="0"/>
              </a:rPr>
            </a:br>
            <a:r>
              <a:rPr lang="zh-CN" altLang="en-US" sz="2000" dirty="0"/>
              <a:t>顶子句的选择直接影响着归结的效率</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71363">
                                            <p:txEl>
                                              <p:pRg st="0" end="0"/>
                                            </p:txEl>
                                          </p:spTgt>
                                        </p:tgtEl>
                                        <p:attrNameLst>
                                          <p:attrName>style.visibility</p:attrName>
                                        </p:attrNameLst>
                                      </p:cBhvr>
                                      <p:to>
                                        <p:strVal val="visible"/>
                                      </p:to>
                                    </p:set>
                                    <p:anim calcmode="lin" valueType="num">
                                      <p:cBhvr additive="base">
                                        <p:cTn id="7" dur="500" fill="hold"/>
                                        <p:tgtEl>
                                          <p:spTgt spid="27136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7136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71364"/>
                                        </p:tgtEl>
                                        <p:attrNameLst>
                                          <p:attrName>style.visibility</p:attrName>
                                        </p:attrNameLst>
                                      </p:cBhvr>
                                      <p:to>
                                        <p:strVal val="visible"/>
                                      </p:to>
                                    </p:set>
                                    <p:anim calcmode="lin" valueType="num">
                                      <p:cBhvr additive="base">
                                        <p:cTn id="13" dur="500" fill="hold"/>
                                        <p:tgtEl>
                                          <p:spTgt spid="271364"/>
                                        </p:tgtEl>
                                        <p:attrNameLst>
                                          <p:attrName>ppt_x</p:attrName>
                                        </p:attrNameLst>
                                      </p:cBhvr>
                                      <p:tavLst>
                                        <p:tav tm="0">
                                          <p:val>
                                            <p:strVal val="0-#ppt_w/2"/>
                                          </p:val>
                                        </p:tav>
                                        <p:tav tm="100000">
                                          <p:val>
                                            <p:strVal val="#ppt_x"/>
                                          </p:val>
                                        </p:tav>
                                      </p:tavLst>
                                    </p:anim>
                                    <p:anim calcmode="lin" valueType="num">
                                      <p:cBhvr additive="base">
                                        <p:cTn id="14" dur="500" fill="hold"/>
                                        <p:tgtEl>
                                          <p:spTgt spid="27136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1363" grpId="0" build="p"/>
      <p:bldP spid="271364" grpId="0"/>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0" name="Rectangle 2"/>
          <p:cNvSpPr>
            <a:spLocks noGrp="1" noChangeArrowheads="1"/>
          </p:cNvSpPr>
          <p:nvPr>
            <p:ph type="title"/>
          </p:nvPr>
        </p:nvSpPr>
        <p:spPr/>
        <p:txBody>
          <a:bodyPr/>
          <a:lstStyle/>
          <a:p>
            <a:pPr eaLnBrk="1" hangingPunct="1"/>
            <a:r>
              <a:rPr lang="zh-CN" altLang="en-US" smtClean="0"/>
              <a:t>归结原理</a:t>
            </a:r>
            <a:r>
              <a:rPr lang="zh-CN" altLang="en-US" smtClean="0">
                <a:sym typeface="Symbol" panose="05050102010706020507" pitchFamily="18" charset="2"/>
              </a:rPr>
              <a:t></a:t>
            </a:r>
            <a:r>
              <a:rPr lang="zh-CN" altLang="en-US" sz="3200">
                <a:ea typeface="华文新魏" panose="02010800040101010101" pitchFamily="2" charset="-122"/>
              </a:rPr>
              <a:t>单元归结</a:t>
            </a:r>
          </a:p>
        </p:txBody>
      </p:sp>
      <p:sp>
        <p:nvSpPr>
          <p:cNvPr id="65541" name="Rectangle 3"/>
          <p:cNvSpPr>
            <a:spLocks noGrp="1" noChangeArrowheads="1"/>
          </p:cNvSpPr>
          <p:nvPr>
            <p:ph idx="1"/>
          </p:nvPr>
        </p:nvSpPr>
        <p:spPr>
          <a:xfrm>
            <a:off x="1097280" y="1845734"/>
            <a:ext cx="10399320" cy="4023360"/>
          </a:xfrm>
        </p:spPr>
        <p:txBody>
          <a:bodyPr/>
          <a:lstStyle/>
          <a:p>
            <a:pPr eaLnBrk="1" hangingPunct="1">
              <a:lnSpc>
                <a:spcPct val="150000"/>
              </a:lnSpc>
              <a:buFont typeface="Wingdings" panose="05000000000000000000" pitchFamily="2" charset="2"/>
              <a:buNone/>
            </a:pPr>
            <a:r>
              <a:rPr lang="en-US" altLang="zh-CN" dirty="0" smtClean="0"/>
              <a:t>   </a:t>
            </a:r>
            <a:r>
              <a:rPr lang="en-US" altLang="zh-CN" sz="2400" dirty="0" smtClean="0"/>
              <a:t>         </a:t>
            </a:r>
            <a:r>
              <a:rPr lang="zh-CN" altLang="en-US" sz="2400" dirty="0" smtClean="0"/>
              <a:t>在归结过程中，每次归结都有一个子句是单元（只含一个文字的）子句或单元因子时的归结称作单元归结。</a:t>
            </a:r>
            <a:br>
              <a:rPr lang="zh-CN" altLang="en-US" sz="2400" dirty="0" smtClean="0"/>
            </a:br>
            <a:r>
              <a:rPr lang="zh-CN" altLang="en-US" sz="2400" dirty="0" smtClean="0"/>
              <a:t>       单元归结具有明显的高效率，因为单元归结下的归结式所含文字个数，必是较长的那个被归结子句所含文字的个数减</a:t>
            </a:r>
            <a:r>
              <a:rPr lang="en-US" altLang="zh-CN" sz="2400" dirty="0" smtClean="0"/>
              <a:t>1</a:t>
            </a:r>
            <a:r>
              <a:rPr lang="zh-CN" altLang="en-US" sz="2400" dirty="0" smtClean="0"/>
              <a:t>。但单元归结不是完备的，如</a:t>
            </a:r>
            <a:r>
              <a:rPr lang="en-US" altLang="zh-CN" sz="2400" dirty="0" smtClean="0"/>
              <a:t>S</a:t>
            </a:r>
            <a:r>
              <a:rPr lang="zh-CN" altLang="en-US" sz="2400" dirty="0" smtClean="0"/>
              <a:t>是不可满足的，但不含单元子句时就不能使用单元归结。</a:t>
            </a:r>
          </a:p>
          <a:p>
            <a:pPr eaLnBrk="1" hangingPunct="1">
              <a:buFont typeface="Wingdings" panose="05000000000000000000" pitchFamily="2" charset="2"/>
              <a:buNone/>
            </a:pPr>
            <a:endParaRPr lang="en-US" altLang="zh-CN" dirty="0" smtClean="0"/>
          </a:p>
        </p:txBody>
      </p:sp>
      <p:sp>
        <p:nvSpPr>
          <p:cNvPr id="4" name="日期占位符 3"/>
          <p:cNvSpPr>
            <a:spLocks noGrp="1"/>
          </p:cNvSpPr>
          <p:nvPr>
            <p:ph type="dt" sz="half" idx="10"/>
          </p:nvPr>
        </p:nvSpPr>
        <p:spPr/>
        <p:txBody>
          <a:bodyPr/>
          <a:lstStyle/>
          <a:p>
            <a:pPr>
              <a:defRPr/>
            </a:pPr>
            <a:fld id="{F3CB017D-8164-4321-9419-B038C84EC993}" type="datetime1">
              <a:rPr lang="zh-CN" altLang="en-US"/>
              <a:pPr>
                <a:defRPr/>
              </a:pPr>
              <a:t>2019/9/18</a:t>
            </a:fld>
            <a:endParaRPr lang="en-US" altLang="zh-CN"/>
          </a:p>
        </p:txBody>
      </p:sp>
      <p:sp>
        <p:nvSpPr>
          <p:cNvPr id="65539"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01AEB737-2B3A-4823-BE2F-0D9A04961E16}" type="slidenum">
              <a:rPr kumimoji="0" lang="en-US" altLang="zh-CN" sz="1400">
                <a:latin typeface="Tahoma" panose="020B0604030504040204" pitchFamily="34" charset="0"/>
                <a:ea typeface="宋体" panose="02010600030101010101" pitchFamily="2" charset="-122"/>
              </a:rPr>
              <a:pPr>
                <a:spcBef>
                  <a:spcPct val="0"/>
                </a:spcBef>
                <a:buClrTx/>
                <a:buSzTx/>
                <a:buFontTx/>
                <a:buNone/>
              </a:pPr>
              <a:t>81</a:t>
            </a:fld>
            <a:endParaRPr kumimoji="0" lang="en-US" altLang="zh-CN" sz="1400">
              <a:latin typeface="Tahoma" panose="020B060403050404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4" name="Rectangle 2"/>
          <p:cNvSpPr>
            <a:spLocks noGrp="1" noChangeArrowheads="1"/>
          </p:cNvSpPr>
          <p:nvPr>
            <p:ph type="title"/>
          </p:nvPr>
        </p:nvSpPr>
        <p:spPr/>
        <p:txBody>
          <a:bodyPr/>
          <a:lstStyle/>
          <a:p>
            <a:pPr eaLnBrk="1" hangingPunct="1"/>
            <a:r>
              <a:rPr lang="zh-CN" altLang="en-US" smtClean="0"/>
              <a:t>归结原理</a:t>
            </a:r>
            <a:r>
              <a:rPr lang="zh-CN" altLang="en-US" smtClean="0">
                <a:sym typeface="Symbol" panose="05050102010706020507" pitchFamily="18" charset="2"/>
              </a:rPr>
              <a:t></a:t>
            </a:r>
            <a:r>
              <a:rPr lang="zh-CN" altLang="en-US" sz="3200">
                <a:ea typeface="华文新魏" panose="02010800040101010101" pitchFamily="2" charset="-122"/>
              </a:rPr>
              <a:t>单元归结</a:t>
            </a:r>
          </a:p>
        </p:txBody>
      </p:sp>
      <p:sp>
        <p:nvSpPr>
          <p:cNvPr id="273411" name="Rectangle 3"/>
          <p:cNvSpPr>
            <a:spLocks noGrp="1" noChangeArrowheads="1"/>
          </p:cNvSpPr>
          <p:nvPr>
            <p:ph idx="1"/>
          </p:nvPr>
        </p:nvSpPr>
        <p:spPr>
          <a:xfrm>
            <a:off x="1365820" y="1918992"/>
            <a:ext cx="8881045" cy="2635250"/>
          </a:xfrm>
        </p:spPr>
        <p:txBody>
          <a:bodyPr/>
          <a:lstStyle/>
          <a:p>
            <a:pPr eaLnBrk="1" hangingPunct="1">
              <a:lnSpc>
                <a:spcPct val="90000"/>
              </a:lnSpc>
              <a:buFont typeface="Wingdings" panose="05000000000000000000" pitchFamily="2" charset="2"/>
              <a:buNone/>
            </a:pPr>
            <a:r>
              <a:rPr lang="zh-CN" altLang="en-US" sz="2400" dirty="0"/>
              <a:t>例</a:t>
            </a:r>
            <a:r>
              <a:rPr lang="en-US" altLang="zh-CN" sz="2400" dirty="0"/>
              <a:t>1:S={P∨Q</a:t>
            </a:r>
            <a:r>
              <a:rPr lang="zh-CN" altLang="en-US" sz="2400" dirty="0"/>
              <a:t>，</a:t>
            </a:r>
            <a:r>
              <a:rPr lang="en-US" altLang="zh-CN" sz="2400" dirty="0"/>
              <a:t>~P∨R</a:t>
            </a:r>
            <a:r>
              <a:rPr lang="zh-CN" altLang="en-US" sz="2400" dirty="0"/>
              <a:t>，</a:t>
            </a:r>
            <a:r>
              <a:rPr lang="en-US" altLang="zh-CN" sz="2400" dirty="0"/>
              <a:t>~ Q∨R</a:t>
            </a:r>
            <a:r>
              <a:rPr lang="zh-CN" altLang="en-US" sz="2400" dirty="0"/>
              <a:t>，</a:t>
            </a:r>
            <a:r>
              <a:rPr lang="en-US" altLang="zh-CN" sz="2400" dirty="0"/>
              <a:t>~R}</a:t>
            </a:r>
          </a:p>
          <a:p>
            <a:pPr eaLnBrk="1" hangingPunct="1">
              <a:lnSpc>
                <a:spcPct val="90000"/>
              </a:lnSpc>
              <a:buFont typeface="Wingdings" panose="05000000000000000000" pitchFamily="2" charset="2"/>
              <a:buNone/>
            </a:pPr>
            <a:r>
              <a:rPr lang="zh-CN" altLang="en-US" sz="2400" dirty="0"/>
              <a:t>单元归结过程</a:t>
            </a:r>
            <a:br>
              <a:rPr lang="zh-CN" altLang="en-US" sz="2400" dirty="0"/>
            </a:br>
            <a:r>
              <a:rPr lang="en-US" altLang="zh-CN" sz="2400" dirty="0"/>
              <a:t>(1)    P∨Q</a:t>
            </a:r>
            <a:br>
              <a:rPr lang="en-US" altLang="zh-CN" sz="2400" dirty="0"/>
            </a:br>
            <a:r>
              <a:rPr lang="en-US" altLang="zh-CN" sz="2400" dirty="0"/>
              <a:t>(2)    ~P∨R</a:t>
            </a:r>
            <a:br>
              <a:rPr lang="en-US" altLang="zh-CN" sz="2400" dirty="0"/>
            </a:br>
            <a:r>
              <a:rPr lang="en-US" altLang="zh-CN" sz="2400" dirty="0"/>
              <a:t>(3)    ~ Q∨R</a:t>
            </a:r>
            <a:br>
              <a:rPr lang="en-US" altLang="zh-CN" sz="2400" dirty="0"/>
            </a:br>
            <a:r>
              <a:rPr lang="en-US" altLang="zh-CN" sz="2400" dirty="0"/>
              <a:t>(4)    ~R</a:t>
            </a:r>
            <a:br>
              <a:rPr lang="en-US" altLang="zh-CN" sz="2400" dirty="0"/>
            </a:br>
            <a:endParaRPr lang="en-US" altLang="zh-CN" sz="2400" dirty="0"/>
          </a:p>
        </p:txBody>
      </p:sp>
      <p:sp>
        <p:nvSpPr>
          <p:cNvPr id="5" name="日期占位符 3"/>
          <p:cNvSpPr>
            <a:spLocks noGrp="1"/>
          </p:cNvSpPr>
          <p:nvPr>
            <p:ph type="dt" sz="half" idx="10"/>
          </p:nvPr>
        </p:nvSpPr>
        <p:spPr/>
        <p:txBody>
          <a:bodyPr/>
          <a:lstStyle/>
          <a:p>
            <a:pPr>
              <a:defRPr/>
            </a:pPr>
            <a:fld id="{485CE923-DFBD-4803-B4F4-FCD2FDE33273}" type="datetime1">
              <a:rPr lang="zh-CN" altLang="en-US"/>
              <a:pPr>
                <a:defRPr/>
              </a:pPr>
              <a:t>2019/9/18</a:t>
            </a:fld>
            <a:endParaRPr lang="en-US" altLang="zh-CN"/>
          </a:p>
        </p:txBody>
      </p:sp>
      <p:sp>
        <p:nvSpPr>
          <p:cNvPr id="66563"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0F64D86B-ADEC-4752-A191-124398926A8E}" type="slidenum">
              <a:rPr kumimoji="0" lang="en-US" altLang="zh-CN" sz="1400">
                <a:latin typeface="Tahoma" panose="020B0604030504040204" pitchFamily="34" charset="0"/>
                <a:ea typeface="宋体" panose="02010600030101010101" pitchFamily="2" charset="-122"/>
              </a:rPr>
              <a:pPr>
                <a:spcBef>
                  <a:spcPct val="0"/>
                </a:spcBef>
                <a:buClrTx/>
                <a:buSzTx/>
                <a:buFontTx/>
                <a:buNone/>
              </a:pPr>
              <a:t>82</a:t>
            </a:fld>
            <a:endParaRPr kumimoji="0" lang="en-US" altLang="zh-CN" sz="1400">
              <a:latin typeface="Tahoma" panose="020B0604030504040204" pitchFamily="34" charset="0"/>
              <a:ea typeface="宋体" panose="02010600030101010101" pitchFamily="2" charset="-122"/>
            </a:endParaRPr>
          </a:p>
        </p:txBody>
      </p:sp>
      <p:sp>
        <p:nvSpPr>
          <p:cNvPr id="273412" name="Text Box 4"/>
          <p:cNvSpPr txBox="1">
            <a:spLocks noChangeArrowheads="1"/>
          </p:cNvSpPr>
          <p:nvPr/>
        </p:nvSpPr>
        <p:spPr bwMode="auto">
          <a:xfrm>
            <a:off x="1346804" y="4293096"/>
            <a:ext cx="7200900" cy="208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lnSpc>
                <a:spcPct val="90000"/>
              </a:lnSpc>
              <a:buFont typeface="Wingdings" panose="05000000000000000000" pitchFamily="2" charset="2"/>
              <a:buNone/>
            </a:pPr>
            <a:r>
              <a:rPr lang="en-US" altLang="zh-CN" sz="2400" dirty="0">
                <a:solidFill>
                  <a:srgbClr val="3333FF"/>
                </a:solidFill>
              </a:rPr>
              <a:t>(5)    ~P        (4)(2)</a:t>
            </a:r>
            <a:br>
              <a:rPr lang="en-US" altLang="zh-CN" sz="2400" dirty="0">
                <a:solidFill>
                  <a:srgbClr val="3333FF"/>
                </a:solidFill>
              </a:rPr>
            </a:br>
            <a:r>
              <a:rPr lang="en-US" altLang="zh-CN" sz="2400" dirty="0">
                <a:solidFill>
                  <a:srgbClr val="3333FF"/>
                </a:solidFill>
              </a:rPr>
              <a:t>(6)    ~ Q       (4)(3)</a:t>
            </a:r>
            <a:br>
              <a:rPr lang="en-US" altLang="zh-CN" sz="2400" dirty="0">
                <a:solidFill>
                  <a:srgbClr val="3333FF"/>
                </a:solidFill>
              </a:rPr>
            </a:br>
            <a:r>
              <a:rPr lang="en-US" altLang="zh-CN" sz="2400" dirty="0">
                <a:solidFill>
                  <a:srgbClr val="3333FF"/>
                </a:solidFill>
              </a:rPr>
              <a:t>(7)    Q          (5)(1)</a:t>
            </a:r>
            <a:br>
              <a:rPr lang="en-US" altLang="zh-CN" sz="2400" dirty="0">
                <a:solidFill>
                  <a:srgbClr val="3333FF"/>
                </a:solidFill>
              </a:rPr>
            </a:br>
            <a:r>
              <a:rPr lang="en-US" altLang="zh-CN" sz="2400" dirty="0">
                <a:solidFill>
                  <a:srgbClr val="3333FF"/>
                </a:solidFill>
              </a:rPr>
              <a:t>(8)    P          (6)(1)</a:t>
            </a:r>
            <a:br>
              <a:rPr lang="en-US" altLang="zh-CN" sz="2400" dirty="0">
                <a:solidFill>
                  <a:srgbClr val="3333FF"/>
                </a:solidFill>
              </a:rPr>
            </a:br>
            <a:r>
              <a:rPr lang="en-US" altLang="zh-CN" sz="2400" dirty="0">
                <a:solidFill>
                  <a:srgbClr val="3333FF"/>
                </a:solidFill>
              </a:rPr>
              <a:t>(9)    R          (7)(3)</a:t>
            </a:r>
            <a:br>
              <a:rPr lang="en-US" altLang="zh-CN" sz="2400" dirty="0">
                <a:solidFill>
                  <a:srgbClr val="3333FF"/>
                </a:solidFill>
              </a:rPr>
            </a:br>
            <a:r>
              <a:rPr lang="en-US" altLang="zh-CN" sz="2400" dirty="0">
                <a:solidFill>
                  <a:srgbClr val="3333FF"/>
                </a:solidFill>
              </a:rPr>
              <a:t>(10)  NIL       (7)(6)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73411">
                                            <p:txEl>
                                              <p:pRg st="0" end="0"/>
                                            </p:txEl>
                                          </p:spTgt>
                                        </p:tgtEl>
                                        <p:attrNameLst>
                                          <p:attrName>style.visibility</p:attrName>
                                        </p:attrNameLst>
                                      </p:cBhvr>
                                      <p:to>
                                        <p:strVal val="visible"/>
                                      </p:to>
                                    </p:set>
                                    <p:anim calcmode="lin" valueType="num">
                                      <p:cBhvr additive="base">
                                        <p:cTn id="7" dur="500" fill="hold"/>
                                        <p:tgtEl>
                                          <p:spTgt spid="27341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7341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73411">
                                            <p:txEl>
                                              <p:pRg st="1" end="1"/>
                                            </p:txEl>
                                          </p:spTgt>
                                        </p:tgtEl>
                                        <p:attrNameLst>
                                          <p:attrName>style.visibility</p:attrName>
                                        </p:attrNameLst>
                                      </p:cBhvr>
                                      <p:to>
                                        <p:strVal val="visible"/>
                                      </p:to>
                                    </p:set>
                                    <p:anim calcmode="lin" valueType="num">
                                      <p:cBhvr additive="base">
                                        <p:cTn id="13" dur="500" fill="hold"/>
                                        <p:tgtEl>
                                          <p:spTgt spid="273411">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7341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73412"/>
                                        </p:tgtEl>
                                        <p:attrNameLst>
                                          <p:attrName>style.visibility</p:attrName>
                                        </p:attrNameLst>
                                      </p:cBhvr>
                                      <p:to>
                                        <p:strVal val="visible"/>
                                      </p:to>
                                    </p:set>
                                    <p:anim calcmode="lin" valueType="num">
                                      <p:cBhvr additive="base">
                                        <p:cTn id="19" dur="500" fill="hold"/>
                                        <p:tgtEl>
                                          <p:spTgt spid="273412"/>
                                        </p:tgtEl>
                                        <p:attrNameLst>
                                          <p:attrName>ppt_x</p:attrName>
                                        </p:attrNameLst>
                                      </p:cBhvr>
                                      <p:tavLst>
                                        <p:tav tm="0">
                                          <p:val>
                                            <p:strVal val="0-#ppt_w/2"/>
                                          </p:val>
                                        </p:tav>
                                        <p:tav tm="100000">
                                          <p:val>
                                            <p:strVal val="#ppt_x"/>
                                          </p:val>
                                        </p:tav>
                                      </p:tavLst>
                                    </p:anim>
                                    <p:anim calcmode="lin" valueType="num">
                                      <p:cBhvr additive="base">
                                        <p:cTn id="20" dur="500" fill="hold"/>
                                        <p:tgtEl>
                                          <p:spTgt spid="2734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3411" grpId="0" build="p"/>
      <p:bldP spid="273412" grpId="0"/>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8" name="Rectangle 2"/>
          <p:cNvSpPr>
            <a:spLocks noGrp="1" noChangeArrowheads="1"/>
          </p:cNvSpPr>
          <p:nvPr>
            <p:ph type="title"/>
          </p:nvPr>
        </p:nvSpPr>
        <p:spPr/>
        <p:txBody>
          <a:bodyPr/>
          <a:lstStyle/>
          <a:p>
            <a:pPr eaLnBrk="1" hangingPunct="1"/>
            <a:r>
              <a:rPr lang="zh-CN" altLang="en-US" smtClean="0"/>
              <a:t>归结原理</a:t>
            </a:r>
            <a:r>
              <a:rPr lang="zh-CN" altLang="en-US" smtClean="0">
                <a:sym typeface="Symbol" panose="05050102010706020507" pitchFamily="18" charset="2"/>
              </a:rPr>
              <a:t></a:t>
            </a:r>
            <a:r>
              <a:rPr lang="zh-CN" altLang="en-US" sz="3200">
                <a:ea typeface="华文新魏" panose="02010800040101010101" pitchFamily="2" charset="-122"/>
              </a:rPr>
              <a:t>输入归结</a:t>
            </a:r>
          </a:p>
        </p:txBody>
      </p:sp>
      <p:sp>
        <p:nvSpPr>
          <p:cNvPr id="67589" name="Rectangle 3"/>
          <p:cNvSpPr>
            <a:spLocks noGrp="1" noChangeArrowheads="1"/>
          </p:cNvSpPr>
          <p:nvPr>
            <p:ph idx="1"/>
          </p:nvPr>
        </p:nvSpPr>
        <p:spPr/>
        <p:txBody>
          <a:bodyPr/>
          <a:lstStyle/>
          <a:p>
            <a:pPr eaLnBrk="1" hangingPunct="1">
              <a:lnSpc>
                <a:spcPct val="150000"/>
              </a:lnSpc>
              <a:buFont typeface="Wingdings" panose="05000000000000000000" pitchFamily="2" charset="2"/>
              <a:buNone/>
            </a:pPr>
            <a:r>
              <a:rPr lang="en-US" altLang="zh-CN" dirty="0" smtClean="0"/>
              <a:t>           </a:t>
            </a:r>
            <a:r>
              <a:rPr lang="zh-CN" altLang="en-US" sz="2400" dirty="0" smtClean="0"/>
              <a:t>在归结过程中，对两个子句所做的每一次归结，其中必须有一个</a:t>
            </a:r>
            <a:r>
              <a:rPr lang="en-US" altLang="zh-CN" sz="2400" dirty="0" smtClean="0"/>
              <a:t>S</a:t>
            </a:r>
            <a:r>
              <a:rPr lang="zh-CN" altLang="en-US" sz="2400" dirty="0" smtClean="0"/>
              <a:t>的子句时，便称作输入归结。这种归结也是效率较高的。</a:t>
            </a:r>
          </a:p>
          <a:p>
            <a:pPr eaLnBrk="1" hangingPunct="1">
              <a:lnSpc>
                <a:spcPct val="150000"/>
              </a:lnSpc>
              <a:buFont typeface="Wingdings" panose="05000000000000000000" pitchFamily="2" charset="2"/>
              <a:buNone/>
            </a:pPr>
            <a:r>
              <a:rPr lang="zh-CN" altLang="en-US" sz="2400" dirty="0" smtClean="0"/>
              <a:t>           单元归结与输入归结是一致的。即有从</a:t>
            </a:r>
            <a:r>
              <a:rPr lang="en-US" altLang="zh-CN" sz="2400" dirty="0" smtClean="0"/>
              <a:t>S</a:t>
            </a:r>
            <a:r>
              <a:rPr lang="zh-CN" altLang="en-US" sz="2400" dirty="0" smtClean="0"/>
              <a:t>到</a:t>
            </a:r>
            <a:r>
              <a:rPr lang="en-US" altLang="zh-CN" sz="2400" dirty="0" smtClean="0"/>
              <a:t>NIL</a:t>
            </a:r>
            <a:r>
              <a:rPr lang="zh-CN" altLang="en-US" sz="2400" dirty="0" smtClean="0"/>
              <a:t>的输入归结的充分必要条件是从</a:t>
            </a:r>
            <a:r>
              <a:rPr lang="en-US" altLang="zh-CN" sz="2400" dirty="0" smtClean="0"/>
              <a:t>S</a:t>
            </a:r>
            <a:r>
              <a:rPr lang="zh-CN" altLang="en-US" sz="2400" dirty="0" smtClean="0"/>
              <a:t>到</a:t>
            </a:r>
            <a:r>
              <a:rPr lang="en-US" altLang="zh-CN" sz="2400" dirty="0" smtClean="0"/>
              <a:t>NIL</a:t>
            </a:r>
            <a:r>
              <a:rPr lang="zh-CN" altLang="en-US" sz="2400" dirty="0" smtClean="0"/>
              <a:t>的单元归结。它们都是不完备的归结方法。</a:t>
            </a:r>
          </a:p>
          <a:p>
            <a:pPr eaLnBrk="1" hangingPunct="1">
              <a:buFont typeface="Wingdings" panose="05000000000000000000" pitchFamily="2" charset="2"/>
              <a:buNone/>
            </a:pPr>
            <a:endParaRPr lang="zh-CN" altLang="en-US" dirty="0" smtClean="0"/>
          </a:p>
          <a:p>
            <a:pPr eaLnBrk="1" hangingPunct="1">
              <a:buFont typeface="Wingdings" panose="05000000000000000000" pitchFamily="2" charset="2"/>
              <a:buNone/>
            </a:pPr>
            <a:endParaRPr lang="en-US" altLang="zh-CN" dirty="0" smtClean="0"/>
          </a:p>
        </p:txBody>
      </p:sp>
      <p:sp>
        <p:nvSpPr>
          <p:cNvPr id="4" name="日期占位符 3"/>
          <p:cNvSpPr>
            <a:spLocks noGrp="1"/>
          </p:cNvSpPr>
          <p:nvPr>
            <p:ph type="dt" sz="half" idx="10"/>
          </p:nvPr>
        </p:nvSpPr>
        <p:spPr/>
        <p:txBody>
          <a:bodyPr/>
          <a:lstStyle/>
          <a:p>
            <a:pPr>
              <a:defRPr/>
            </a:pPr>
            <a:fld id="{877D6574-5EF7-4AF1-BEFE-7C5EF616240B}" type="datetime1">
              <a:rPr lang="zh-CN" altLang="en-US"/>
              <a:pPr>
                <a:defRPr/>
              </a:pPr>
              <a:t>2019/9/18</a:t>
            </a:fld>
            <a:endParaRPr lang="en-US" altLang="zh-CN"/>
          </a:p>
        </p:txBody>
      </p:sp>
      <p:sp>
        <p:nvSpPr>
          <p:cNvPr id="67587"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8FF89EF0-8B53-4D8D-BA25-7FAB1248BFD3}" type="slidenum">
              <a:rPr kumimoji="0" lang="en-US" altLang="zh-CN" sz="1400">
                <a:latin typeface="Tahoma" panose="020B0604030504040204" pitchFamily="34" charset="0"/>
                <a:ea typeface="宋体" panose="02010600030101010101" pitchFamily="2" charset="-122"/>
              </a:rPr>
              <a:pPr>
                <a:spcBef>
                  <a:spcPct val="0"/>
                </a:spcBef>
                <a:buClrTx/>
                <a:buSzTx/>
                <a:buFontTx/>
                <a:buNone/>
              </a:pPr>
              <a:t>83</a:t>
            </a:fld>
            <a:endParaRPr kumimoji="0" lang="en-US" altLang="zh-CN" sz="1400">
              <a:latin typeface="Tahoma" panose="020B060403050404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2" name="Rectangle 2"/>
          <p:cNvSpPr>
            <a:spLocks noGrp="1" noChangeArrowheads="1"/>
          </p:cNvSpPr>
          <p:nvPr>
            <p:ph type="title"/>
          </p:nvPr>
        </p:nvSpPr>
        <p:spPr/>
        <p:txBody>
          <a:bodyPr/>
          <a:lstStyle/>
          <a:p>
            <a:pPr eaLnBrk="1" hangingPunct="1"/>
            <a:r>
              <a:rPr lang="zh-CN" altLang="en-US" smtClean="0"/>
              <a:t>归结原理</a:t>
            </a:r>
            <a:r>
              <a:rPr lang="zh-CN" altLang="en-US" smtClean="0">
                <a:sym typeface="Symbol" panose="05050102010706020507" pitchFamily="18" charset="2"/>
              </a:rPr>
              <a:t></a:t>
            </a:r>
            <a:r>
              <a:rPr lang="zh-CN" altLang="en-US" sz="3200">
                <a:ea typeface="华文新魏" panose="02010800040101010101" pitchFamily="2" charset="-122"/>
              </a:rPr>
              <a:t>输入归结</a:t>
            </a:r>
          </a:p>
        </p:txBody>
      </p:sp>
      <p:sp>
        <p:nvSpPr>
          <p:cNvPr id="68613" name="Rectangle 3"/>
          <p:cNvSpPr>
            <a:spLocks noGrp="1" noChangeArrowheads="1"/>
          </p:cNvSpPr>
          <p:nvPr>
            <p:ph idx="1"/>
          </p:nvPr>
        </p:nvSpPr>
        <p:spPr>
          <a:xfrm>
            <a:off x="1559496" y="1988840"/>
            <a:ext cx="7772400" cy="2635250"/>
          </a:xfrm>
        </p:spPr>
        <p:txBody>
          <a:bodyPr/>
          <a:lstStyle/>
          <a:p>
            <a:pPr eaLnBrk="1" hangingPunct="1">
              <a:lnSpc>
                <a:spcPct val="90000"/>
              </a:lnSpc>
              <a:buFont typeface="Wingdings" panose="05000000000000000000" pitchFamily="2" charset="2"/>
              <a:buNone/>
            </a:pPr>
            <a:r>
              <a:rPr lang="zh-CN" altLang="en-US" sz="2400" dirty="0"/>
              <a:t>例</a:t>
            </a:r>
            <a:r>
              <a:rPr lang="en-US" altLang="zh-CN" sz="2400" dirty="0"/>
              <a:t>1:S={P∨Q</a:t>
            </a:r>
            <a:r>
              <a:rPr lang="zh-CN" altLang="en-US" sz="2400" dirty="0"/>
              <a:t>，</a:t>
            </a:r>
            <a:r>
              <a:rPr lang="en-US" altLang="zh-CN" sz="2400" dirty="0"/>
              <a:t>~P∨R</a:t>
            </a:r>
            <a:r>
              <a:rPr lang="zh-CN" altLang="en-US" sz="2400" dirty="0"/>
              <a:t>，</a:t>
            </a:r>
            <a:r>
              <a:rPr lang="en-US" altLang="zh-CN" sz="2400" dirty="0"/>
              <a:t>~ Q∨R</a:t>
            </a:r>
            <a:r>
              <a:rPr lang="zh-CN" altLang="en-US" sz="2400" dirty="0"/>
              <a:t>，</a:t>
            </a:r>
            <a:r>
              <a:rPr lang="en-US" altLang="zh-CN" sz="2400" dirty="0"/>
              <a:t>~R}</a:t>
            </a:r>
          </a:p>
          <a:p>
            <a:pPr eaLnBrk="1" hangingPunct="1">
              <a:lnSpc>
                <a:spcPct val="90000"/>
              </a:lnSpc>
              <a:buFont typeface="Wingdings" panose="05000000000000000000" pitchFamily="2" charset="2"/>
              <a:buNone/>
            </a:pPr>
            <a:r>
              <a:rPr lang="zh-CN" altLang="en-US" sz="2400" dirty="0"/>
              <a:t>输入归结过程</a:t>
            </a:r>
            <a:br>
              <a:rPr lang="zh-CN" altLang="en-US" sz="2400" dirty="0"/>
            </a:br>
            <a:r>
              <a:rPr lang="en-US" altLang="zh-CN" sz="2400" dirty="0"/>
              <a:t>(1)    P∨Q</a:t>
            </a:r>
            <a:br>
              <a:rPr lang="en-US" altLang="zh-CN" sz="2400" dirty="0"/>
            </a:br>
            <a:r>
              <a:rPr lang="en-US" altLang="zh-CN" sz="2400" dirty="0"/>
              <a:t>(2)    ~P∨R</a:t>
            </a:r>
            <a:br>
              <a:rPr lang="en-US" altLang="zh-CN" sz="2400" dirty="0"/>
            </a:br>
            <a:r>
              <a:rPr lang="en-US" altLang="zh-CN" sz="2400" dirty="0"/>
              <a:t>(3)    ~ Q∨R</a:t>
            </a:r>
            <a:br>
              <a:rPr lang="en-US" altLang="zh-CN" sz="2400" dirty="0"/>
            </a:br>
            <a:r>
              <a:rPr lang="en-US" altLang="zh-CN" sz="2400" dirty="0"/>
              <a:t>(4)    ~R</a:t>
            </a:r>
            <a:br>
              <a:rPr lang="en-US" altLang="zh-CN" sz="2400" dirty="0"/>
            </a:br>
            <a:endParaRPr lang="en-US" altLang="zh-CN" sz="2400" dirty="0"/>
          </a:p>
        </p:txBody>
      </p:sp>
      <p:sp>
        <p:nvSpPr>
          <p:cNvPr id="5" name="日期占位符 3"/>
          <p:cNvSpPr>
            <a:spLocks noGrp="1"/>
          </p:cNvSpPr>
          <p:nvPr>
            <p:ph type="dt" sz="half" idx="10"/>
          </p:nvPr>
        </p:nvSpPr>
        <p:spPr/>
        <p:txBody>
          <a:bodyPr/>
          <a:lstStyle/>
          <a:p>
            <a:pPr>
              <a:defRPr/>
            </a:pPr>
            <a:fld id="{64404260-4C0F-4166-957A-8A97B4D01CF9}" type="datetime1">
              <a:rPr lang="zh-CN" altLang="en-US"/>
              <a:pPr>
                <a:defRPr/>
              </a:pPr>
              <a:t>2019/9/18</a:t>
            </a:fld>
            <a:endParaRPr lang="en-US" altLang="zh-CN"/>
          </a:p>
        </p:txBody>
      </p:sp>
      <p:sp>
        <p:nvSpPr>
          <p:cNvPr id="68611"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DCB26945-5310-4355-A17C-AE405C509DDE}" type="slidenum">
              <a:rPr kumimoji="0" lang="en-US" altLang="zh-CN" sz="1400">
                <a:latin typeface="Tahoma" panose="020B0604030504040204" pitchFamily="34" charset="0"/>
                <a:ea typeface="宋体" panose="02010600030101010101" pitchFamily="2" charset="-122"/>
              </a:rPr>
              <a:pPr>
                <a:spcBef>
                  <a:spcPct val="0"/>
                </a:spcBef>
                <a:buClrTx/>
                <a:buSzTx/>
                <a:buFontTx/>
                <a:buNone/>
              </a:pPr>
              <a:t>84</a:t>
            </a:fld>
            <a:endParaRPr kumimoji="0" lang="en-US" altLang="zh-CN" sz="1400">
              <a:latin typeface="Tahoma" panose="020B0604030504040204" pitchFamily="34" charset="0"/>
              <a:ea typeface="宋体" panose="02010600030101010101" pitchFamily="2" charset="-122"/>
            </a:endParaRPr>
          </a:p>
        </p:txBody>
      </p:sp>
      <p:sp>
        <p:nvSpPr>
          <p:cNvPr id="275460" name="Text Box 4"/>
          <p:cNvSpPr txBox="1">
            <a:spLocks noChangeArrowheads="1"/>
          </p:cNvSpPr>
          <p:nvPr/>
        </p:nvSpPr>
        <p:spPr bwMode="auto">
          <a:xfrm>
            <a:off x="1517167" y="4437112"/>
            <a:ext cx="7705725"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pPr>
            <a:r>
              <a:rPr lang="en-US" altLang="zh-CN" sz="2400" dirty="0"/>
              <a:t>(5)    Q∨R        (1)(2)</a:t>
            </a:r>
            <a:br>
              <a:rPr lang="en-US" altLang="zh-CN" sz="2400" dirty="0"/>
            </a:br>
            <a:r>
              <a:rPr lang="en-US" altLang="zh-CN" sz="2400" dirty="0"/>
              <a:t> (6)    R              (3)(5)</a:t>
            </a:r>
            <a:br>
              <a:rPr lang="en-US" altLang="zh-CN" sz="2400" dirty="0"/>
            </a:br>
            <a:r>
              <a:rPr lang="en-US" altLang="zh-CN" sz="2400" dirty="0"/>
              <a:t> (7)    NIL           (4)(6)</a:t>
            </a:r>
            <a:br>
              <a:rPr lang="en-US" altLang="zh-CN" sz="2400" dirty="0"/>
            </a:br>
            <a:endParaRPr lang="en-US" altLang="zh-CN" sz="2400"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75460"/>
                                        </p:tgtEl>
                                        <p:attrNameLst>
                                          <p:attrName>style.visibility</p:attrName>
                                        </p:attrNameLst>
                                      </p:cBhvr>
                                      <p:to>
                                        <p:strVal val="visible"/>
                                      </p:to>
                                    </p:set>
                                    <p:anim calcmode="lin" valueType="num">
                                      <p:cBhvr additive="base">
                                        <p:cTn id="7" dur="500" fill="hold"/>
                                        <p:tgtEl>
                                          <p:spTgt spid="275460"/>
                                        </p:tgtEl>
                                        <p:attrNameLst>
                                          <p:attrName>ppt_x</p:attrName>
                                        </p:attrNameLst>
                                      </p:cBhvr>
                                      <p:tavLst>
                                        <p:tav tm="0">
                                          <p:val>
                                            <p:strVal val="0-#ppt_w/2"/>
                                          </p:val>
                                        </p:tav>
                                        <p:tav tm="100000">
                                          <p:val>
                                            <p:strVal val="#ppt_x"/>
                                          </p:val>
                                        </p:tav>
                                      </p:tavLst>
                                    </p:anim>
                                    <p:anim calcmode="lin" valueType="num">
                                      <p:cBhvr additive="base">
                                        <p:cTn id="8" dur="500" fill="hold"/>
                                        <p:tgtEl>
                                          <p:spTgt spid="27546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5460" grpId="0"/>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6" name="Rectangle 1026"/>
          <p:cNvSpPr>
            <a:spLocks noGrp="1" noChangeArrowheads="1"/>
          </p:cNvSpPr>
          <p:nvPr>
            <p:ph type="title"/>
          </p:nvPr>
        </p:nvSpPr>
        <p:spPr/>
        <p:txBody>
          <a:bodyPr/>
          <a:lstStyle/>
          <a:p>
            <a:pPr eaLnBrk="1" hangingPunct="1"/>
            <a:r>
              <a:rPr lang="en-US" altLang="zh-CN" dirty="0" smtClean="0"/>
              <a:t>3.5 </a:t>
            </a:r>
            <a:r>
              <a:rPr lang="zh-CN" altLang="en-US" dirty="0" smtClean="0"/>
              <a:t>非归结演绎推理</a:t>
            </a:r>
          </a:p>
        </p:txBody>
      </p:sp>
      <p:sp>
        <p:nvSpPr>
          <p:cNvPr id="69637" name="Rectangle 1027"/>
          <p:cNvSpPr>
            <a:spLocks noGrp="1" noChangeArrowheads="1"/>
          </p:cNvSpPr>
          <p:nvPr>
            <p:ph idx="1"/>
          </p:nvPr>
        </p:nvSpPr>
        <p:spPr>
          <a:xfrm>
            <a:off x="1199456" y="2017713"/>
            <a:ext cx="10297144" cy="4114800"/>
          </a:xfrm>
        </p:spPr>
        <p:txBody>
          <a:bodyPr/>
          <a:lstStyle/>
          <a:p>
            <a:pPr eaLnBrk="1" hangingPunct="1">
              <a:lnSpc>
                <a:spcPct val="125000"/>
              </a:lnSpc>
              <a:buSzPct val="80000"/>
              <a:buFont typeface="Wingdings" panose="05000000000000000000" pitchFamily="2" charset="2"/>
              <a:buChar char="n"/>
            </a:pPr>
            <a:r>
              <a:rPr lang="zh-CN" altLang="en-US" sz="3200" dirty="0"/>
              <a:t>归结演绎推理过程采用了各种控制策略，仍然避免不了产生大量的归结式，使得归结演绎推理还不能处理复杂问题，导致人们进行非归结演绎推理的研究。</a:t>
            </a:r>
            <a:endParaRPr lang="en-US" altLang="zh-CN" sz="3200" dirty="0"/>
          </a:p>
          <a:p>
            <a:pPr eaLnBrk="1" hangingPunct="1">
              <a:lnSpc>
                <a:spcPct val="125000"/>
              </a:lnSpc>
              <a:buSzPct val="80000"/>
              <a:buFont typeface="Wingdings" panose="05000000000000000000" pitchFamily="2" charset="2"/>
              <a:buChar char="n"/>
            </a:pPr>
            <a:r>
              <a:rPr lang="zh-CN" altLang="en-US" sz="3200" dirty="0"/>
              <a:t>主要有</a:t>
            </a:r>
            <a:r>
              <a:rPr lang="zh-CN" altLang="en-US" sz="3200" dirty="0">
                <a:solidFill>
                  <a:srgbClr val="C00000"/>
                </a:solidFill>
              </a:rPr>
              <a:t>基于规则的演绎推理</a:t>
            </a:r>
            <a:r>
              <a:rPr lang="zh-CN" altLang="en-US" sz="3200" dirty="0"/>
              <a:t>、自然演绎法、</a:t>
            </a:r>
            <a:r>
              <a:rPr lang="en-US" altLang="zh-CN" sz="3200" dirty="0"/>
              <a:t>Boyer-Moore</a:t>
            </a:r>
            <a:r>
              <a:rPr lang="zh-CN" altLang="en-US" sz="3200" dirty="0"/>
              <a:t>定理证明方法和王皓算法等。</a:t>
            </a:r>
          </a:p>
        </p:txBody>
      </p:sp>
      <p:sp>
        <p:nvSpPr>
          <p:cNvPr id="4" name="日期占位符 3"/>
          <p:cNvSpPr>
            <a:spLocks noGrp="1"/>
          </p:cNvSpPr>
          <p:nvPr>
            <p:ph type="dt" sz="half" idx="10"/>
          </p:nvPr>
        </p:nvSpPr>
        <p:spPr/>
        <p:txBody>
          <a:bodyPr/>
          <a:lstStyle/>
          <a:p>
            <a:pPr>
              <a:defRPr/>
            </a:pPr>
            <a:fld id="{D8F10735-ED41-4774-9B6C-71B88C1CC939}" type="datetime1">
              <a:rPr lang="zh-CN" altLang="en-US"/>
              <a:pPr>
                <a:defRPr/>
              </a:pPr>
              <a:t>2019/9/18</a:t>
            </a:fld>
            <a:endParaRPr lang="en-US" altLang="zh-CN"/>
          </a:p>
        </p:txBody>
      </p:sp>
      <p:sp>
        <p:nvSpPr>
          <p:cNvPr id="69635"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0C07A273-5C13-4D68-9B2B-F368923CB82B}" type="slidenum">
              <a:rPr kumimoji="0" lang="en-US" altLang="zh-CN" sz="1400">
                <a:latin typeface="Tahoma" panose="020B0604030504040204" pitchFamily="34" charset="0"/>
                <a:ea typeface="宋体" panose="02010600030101010101" pitchFamily="2" charset="-122"/>
              </a:rPr>
              <a:pPr>
                <a:spcBef>
                  <a:spcPct val="0"/>
                </a:spcBef>
                <a:buClrTx/>
                <a:buSzTx/>
                <a:buFontTx/>
                <a:buNone/>
              </a:pPr>
              <a:t>85</a:t>
            </a:fld>
            <a:endParaRPr kumimoji="0" lang="en-US" altLang="zh-CN" sz="1400">
              <a:latin typeface="Tahoma" panose="020B060403050404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0660" name="Rectangle 2"/>
          <p:cNvSpPr>
            <a:spLocks noGrp="1" noChangeArrowheads="1"/>
          </p:cNvSpPr>
          <p:nvPr>
            <p:ph type="title"/>
          </p:nvPr>
        </p:nvSpPr>
        <p:spPr>
          <a:xfrm>
            <a:off x="1487488" y="931615"/>
            <a:ext cx="7772400" cy="762000"/>
          </a:xfrm>
        </p:spPr>
        <p:txBody>
          <a:bodyPr/>
          <a:lstStyle/>
          <a:p>
            <a:pPr eaLnBrk="1" hangingPunct="1"/>
            <a:r>
              <a:rPr lang="zh-CN" altLang="en-US" dirty="0" smtClean="0"/>
              <a:t>规则演绎系统</a:t>
            </a:r>
            <a:endParaRPr lang="zh-CN" altLang="en-US" sz="2800" dirty="0">
              <a:ea typeface="华文新魏" panose="02010800040101010101" pitchFamily="2" charset="-122"/>
            </a:endParaRPr>
          </a:p>
        </p:txBody>
      </p:sp>
      <p:sp>
        <p:nvSpPr>
          <p:cNvPr id="73731" name="Rectangle 3"/>
          <p:cNvSpPr>
            <a:spLocks noGrp="1" noChangeArrowheads="1"/>
          </p:cNvSpPr>
          <p:nvPr>
            <p:ph idx="1"/>
          </p:nvPr>
        </p:nvSpPr>
        <p:spPr>
          <a:xfrm>
            <a:off x="1415479" y="1828800"/>
            <a:ext cx="9797003" cy="4114800"/>
          </a:xfrm>
        </p:spPr>
        <p:txBody>
          <a:bodyPr>
            <a:normAutofit/>
          </a:bodyPr>
          <a:lstStyle/>
          <a:p>
            <a:pPr eaLnBrk="1" hangingPunct="1"/>
            <a:r>
              <a:rPr lang="zh-CN" altLang="en-US" sz="2400" dirty="0" smtClean="0"/>
              <a:t>问题：</a:t>
            </a:r>
          </a:p>
          <a:p>
            <a:pPr lvl="1" eaLnBrk="1" hangingPunct="1"/>
            <a:r>
              <a:rPr lang="zh-CN" altLang="en-US" sz="2400" dirty="0" smtClean="0"/>
              <a:t>归结方法不自然，并非人类的自然思维方式</a:t>
            </a:r>
          </a:p>
          <a:p>
            <a:pPr lvl="1" eaLnBrk="1" hangingPunct="1"/>
            <a:r>
              <a:rPr lang="zh-CN" altLang="en-US" sz="2400" dirty="0" smtClean="0"/>
              <a:t>可能会丢失蕴涵关系中所包含的控制信息</a:t>
            </a:r>
          </a:p>
          <a:p>
            <a:pPr eaLnBrk="1" hangingPunct="1"/>
            <a:r>
              <a:rPr lang="zh-CN" altLang="en-US" sz="2400" dirty="0" smtClean="0"/>
              <a:t>例：</a:t>
            </a:r>
          </a:p>
          <a:p>
            <a:pPr lvl="1" eaLnBrk="1" hangingPunct="1">
              <a:spcBef>
                <a:spcPct val="0"/>
              </a:spcBef>
              <a:buFont typeface="Wingdings" panose="05000000000000000000" pitchFamily="2" charset="2"/>
              <a:buNone/>
            </a:pPr>
            <a:r>
              <a:rPr lang="zh-CN" altLang="en-US" sz="2400" dirty="0"/>
              <a:t>	</a:t>
            </a:r>
            <a:r>
              <a:rPr lang="zh-CN" altLang="en-US" sz="2400" dirty="0" smtClean="0"/>
              <a:t>以下蕴涵式：</a:t>
            </a:r>
          </a:p>
          <a:p>
            <a:pPr lvl="1" eaLnBrk="1" hangingPunct="1">
              <a:spcBef>
                <a:spcPct val="0"/>
              </a:spcBef>
              <a:buFont typeface="Wingdings" panose="05000000000000000000" pitchFamily="2" charset="2"/>
              <a:buNone/>
            </a:pPr>
            <a:r>
              <a:rPr lang="zh-CN" altLang="en-US" sz="2400" dirty="0"/>
              <a:t>	</a:t>
            </a:r>
            <a:r>
              <a:rPr lang="en-US" altLang="zh-CN" sz="2400" dirty="0" smtClean="0"/>
              <a:t>~A </a:t>
            </a:r>
            <a:r>
              <a:rPr lang="en-US" altLang="zh-CN" sz="2400" dirty="0" smtClean="0">
                <a:sym typeface="Symbol" panose="05050102010706020507" pitchFamily="18" charset="2"/>
              </a:rPr>
              <a:t> ~B  C		~C  A  B</a:t>
            </a:r>
          </a:p>
          <a:p>
            <a:pPr lvl="1" eaLnBrk="1" hangingPunct="1">
              <a:spcBef>
                <a:spcPct val="0"/>
              </a:spcBef>
              <a:buFont typeface="Wingdings" panose="05000000000000000000" pitchFamily="2" charset="2"/>
              <a:buNone/>
            </a:pPr>
            <a:r>
              <a:rPr lang="en-US" altLang="zh-CN" sz="2400" dirty="0" smtClean="0">
                <a:sym typeface="Symbol" panose="05050102010706020507" pitchFamily="18" charset="2"/>
              </a:rPr>
              <a:t>	</a:t>
            </a:r>
            <a:r>
              <a:rPr lang="en-US" altLang="zh-CN" sz="2400" dirty="0" smtClean="0"/>
              <a:t>~A </a:t>
            </a:r>
            <a:r>
              <a:rPr lang="en-US" altLang="zh-CN" sz="2400" dirty="0" smtClean="0">
                <a:sym typeface="Symbol" panose="05050102010706020507" pitchFamily="18" charset="2"/>
              </a:rPr>
              <a:t> ~C  B		~A  C  B</a:t>
            </a:r>
          </a:p>
          <a:p>
            <a:pPr lvl="1" eaLnBrk="1" hangingPunct="1">
              <a:spcBef>
                <a:spcPct val="0"/>
              </a:spcBef>
              <a:buFont typeface="Wingdings" panose="05000000000000000000" pitchFamily="2" charset="2"/>
              <a:buNone/>
            </a:pPr>
            <a:r>
              <a:rPr lang="en-US" altLang="zh-CN" sz="2400" dirty="0" smtClean="0">
                <a:sym typeface="Symbol" panose="05050102010706020507" pitchFamily="18" charset="2"/>
              </a:rPr>
              <a:t>	</a:t>
            </a:r>
            <a:r>
              <a:rPr lang="en-US" altLang="zh-CN" sz="2400" dirty="0" smtClean="0"/>
              <a:t>~B </a:t>
            </a:r>
            <a:r>
              <a:rPr lang="en-US" altLang="zh-CN" sz="2400" dirty="0" smtClean="0">
                <a:sym typeface="Symbol" panose="05050102010706020507" pitchFamily="18" charset="2"/>
              </a:rPr>
              <a:t> ~C  A	             ~B  A  C</a:t>
            </a:r>
          </a:p>
          <a:p>
            <a:pPr lvl="1" eaLnBrk="1" hangingPunct="1">
              <a:spcBef>
                <a:spcPct val="0"/>
              </a:spcBef>
              <a:buFont typeface="Wingdings" panose="05000000000000000000" pitchFamily="2" charset="2"/>
              <a:buNone/>
            </a:pPr>
            <a:r>
              <a:rPr lang="en-US" altLang="zh-CN" sz="2400" dirty="0">
                <a:sym typeface="Symbol" panose="05050102010706020507" pitchFamily="18" charset="2"/>
              </a:rPr>
              <a:t>	</a:t>
            </a:r>
            <a:r>
              <a:rPr lang="zh-CN" altLang="en-US" sz="2400" dirty="0" smtClean="0">
                <a:sym typeface="Symbol" panose="05050102010706020507" pitchFamily="18" charset="2"/>
              </a:rPr>
              <a:t>均与子句</a:t>
            </a:r>
            <a:r>
              <a:rPr lang="en-US" altLang="zh-CN" sz="2400" dirty="0" smtClean="0">
                <a:sym typeface="Symbol" panose="05050102010706020507" pitchFamily="18" charset="2"/>
              </a:rPr>
              <a:t>(A  B  C)</a:t>
            </a:r>
            <a:r>
              <a:rPr lang="zh-CN" altLang="zh-CN" sz="2400" dirty="0" smtClean="0">
                <a:sym typeface="Symbol" panose="05050102010706020507" pitchFamily="18" charset="2"/>
              </a:rPr>
              <a:t>等价，但显然上面的蕴涵式信息更丰富。</a:t>
            </a:r>
            <a:endParaRPr lang="zh-CN" altLang="en-US" sz="2400" dirty="0">
              <a:sym typeface="Symbol" panose="05050102010706020507" pitchFamily="18" charset="2"/>
            </a:endParaRPr>
          </a:p>
          <a:p>
            <a:pPr eaLnBrk="1" hangingPunct="1">
              <a:spcBef>
                <a:spcPct val="0"/>
              </a:spcBef>
              <a:buFont typeface="Wingdings" panose="05000000000000000000" pitchFamily="2" charset="2"/>
              <a:buNone/>
            </a:pPr>
            <a:endParaRPr lang="en-US" altLang="zh-CN" sz="2400" dirty="0">
              <a:sym typeface="Symbol" panose="05050102010706020507" pitchFamily="18" charset="2"/>
            </a:endParaRPr>
          </a:p>
        </p:txBody>
      </p:sp>
      <p:sp>
        <p:nvSpPr>
          <p:cNvPr id="4" name="日期占位符 3"/>
          <p:cNvSpPr>
            <a:spLocks noGrp="1"/>
          </p:cNvSpPr>
          <p:nvPr>
            <p:ph type="dt" sz="half" idx="10"/>
          </p:nvPr>
        </p:nvSpPr>
        <p:spPr/>
        <p:txBody>
          <a:bodyPr/>
          <a:lstStyle/>
          <a:p>
            <a:pPr>
              <a:defRPr/>
            </a:pPr>
            <a:fld id="{3854B514-E448-4F1E-A9ED-989CB2E5082C}" type="datetime1">
              <a:rPr lang="zh-CN" altLang="en-US"/>
              <a:pPr>
                <a:defRPr/>
              </a:pPr>
              <a:t>2019/9/18</a:t>
            </a:fld>
            <a:endParaRPr lang="en-US" altLang="zh-CN"/>
          </a:p>
        </p:txBody>
      </p:sp>
      <p:sp>
        <p:nvSpPr>
          <p:cNvPr id="70659"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AD2EE88F-B669-407F-A40D-3D0E83F33CB4}" type="slidenum">
              <a:rPr kumimoji="0" lang="en-US" altLang="zh-CN" sz="1400">
                <a:latin typeface="Tahoma" panose="020B0604030504040204" pitchFamily="34" charset="0"/>
                <a:ea typeface="宋体" panose="02010600030101010101" pitchFamily="2" charset="-122"/>
              </a:rPr>
              <a:pPr>
                <a:spcBef>
                  <a:spcPct val="0"/>
                </a:spcBef>
                <a:buClrTx/>
                <a:buSzTx/>
                <a:buFontTx/>
                <a:buNone/>
              </a:pPr>
              <a:t>86</a:t>
            </a:fld>
            <a:endParaRPr kumimoji="0" lang="en-US" altLang="zh-CN" sz="1400">
              <a:latin typeface="Tahoma" panose="020B060403050404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373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7373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73731">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73731">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73731">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73731">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73731">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73731">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499"/>
                                          </p:stCondLst>
                                        </p:cTn>
                                        <p:tgtEl>
                                          <p:spTgt spid="7373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731" grpId="0" build="p" autoUpdateAnimBg="0"/>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4" name="Rectangle 2"/>
          <p:cNvSpPr>
            <a:spLocks noGrp="1" noChangeArrowheads="1"/>
          </p:cNvSpPr>
          <p:nvPr>
            <p:ph type="title"/>
          </p:nvPr>
        </p:nvSpPr>
        <p:spPr/>
        <p:txBody>
          <a:bodyPr/>
          <a:lstStyle/>
          <a:p>
            <a:pPr eaLnBrk="1" hangingPunct="1"/>
            <a:r>
              <a:rPr lang="zh-CN" altLang="en-US" sz="4000"/>
              <a:t>规则演绎系统</a:t>
            </a:r>
          </a:p>
        </p:txBody>
      </p:sp>
      <p:sp>
        <p:nvSpPr>
          <p:cNvPr id="71685" name="Rectangle 3"/>
          <p:cNvSpPr>
            <a:spLocks noGrp="1" noChangeArrowheads="1"/>
          </p:cNvSpPr>
          <p:nvPr>
            <p:ph idx="1"/>
          </p:nvPr>
        </p:nvSpPr>
        <p:spPr>
          <a:xfrm>
            <a:off x="1097280" y="2060848"/>
            <a:ext cx="10471328" cy="3960440"/>
          </a:xfrm>
        </p:spPr>
        <p:txBody>
          <a:bodyPr>
            <a:normAutofit/>
          </a:bodyPr>
          <a:lstStyle/>
          <a:p>
            <a:pPr eaLnBrk="1" hangingPunct="1">
              <a:lnSpc>
                <a:spcPct val="100000"/>
              </a:lnSpc>
            </a:pPr>
            <a:r>
              <a:rPr lang="zh-CN" altLang="en-US" sz="2400" dirty="0" smtClean="0"/>
              <a:t>本节研究</a:t>
            </a:r>
            <a:r>
              <a:rPr lang="en-US" altLang="zh-CN" sz="2400" dirty="0" smtClean="0"/>
              <a:t>if-then</a:t>
            </a:r>
            <a:r>
              <a:rPr lang="zh-CN" altLang="en-US" sz="2400" dirty="0" smtClean="0"/>
              <a:t>规则来求解问题。</a:t>
            </a:r>
            <a:r>
              <a:rPr lang="en-US" altLang="zh-CN" sz="2400" dirty="0" smtClean="0"/>
              <a:t>If</a:t>
            </a:r>
            <a:r>
              <a:rPr lang="zh-CN" altLang="en-US" sz="2400" dirty="0" smtClean="0"/>
              <a:t>部分可能由</a:t>
            </a:r>
            <a:r>
              <a:rPr lang="en-US" altLang="zh-CN" sz="2400" dirty="0" smtClean="0"/>
              <a:t>n</a:t>
            </a:r>
            <a:r>
              <a:rPr lang="zh-CN" altLang="en-US" sz="2400" dirty="0" smtClean="0"/>
              <a:t>个</a:t>
            </a:r>
            <a:r>
              <a:rPr lang="en-US" altLang="zh-CN" sz="2400" dirty="0" smtClean="0"/>
              <a:t>if </a:t>
            </a:r>
            <a:r>
              <a:rPr lang="zh-CN" altLang="en-US" sz="2400" dirty="0" smtClean="0"/>
              <a:t>组成，</a:t>
            </a:r>
            <a:r>
              <a:rPr lang="en-US" altLang="zh-CN" sz="2400" dirty="0" smtClean="0"/>
              <a:t>then</a:t>
            </a:r>
            <a:r>
              <a:rPr lang="zh-CN" altLang="en-US" sz="2400" dirty="0" smtClean="0"/>
              <a:t>部分可能由一个或一个以上的</a:t>
            </a:r>
            <a:r>
              <a:rPr lang="en-US" altLang="zh-CN" sz="2400" dirty="0" smtClean="0"/>
              <a:t>then</a:t>
            </a:r>
            <a:r>
              <a:rPr lang="zh-CN" altLang="en-US" sz="2400" dirty="0" smtClean="0"/>
              <a:t>部分组成。</a:t>
            </a:r>
          </a:p>
          <a:p>
            <a:pPr eaLnBrk="1" hangingPunct="1">
              <a:lnSpc>
                <a:spcPct val="100000"/>
              </a:lnSpc>
            </a:pPr>
            <a:r>
              <a:rPr lang="zh-CN" altLang="en-US" sz="2400" dirty="0" smtClean="0"/>
              <a:t>在所有基于规则系统中，每个</a:t>
            </a:r>
            <a:r>
              <a:rPr lang="en-US" altLang="zh-CN" sz="2400" dirty="0" smtClean="0"/>
              <a:t>if</a:t>
            </a:r>
            <a:r>
              <a:rPr lang="zh-CN" altLang="en-US" sz="2400" dirty="0" smtClean="0"/>
              <a:t>可能与某断言集中的一个或多个断言匹配。</a:t>
            </a:r>
            <a:r>
              <a:rPr lang="en-US" altLang="zh-CN" sz="2400" dirty="0" smtClean="0"/>
              <a:t>then</a:t>
            </a:r>
            <a:r>
              <a:rPr lang="zh-CN" altLang="en-US" sz="2400" dirty="0" smtClean="0"/>
              <a:t>部分用于</a:t>
            </a:r>
            <a:r>
              <a:rPr lang="zh-CN" altLang="en-US" sz="2400" dirty="0" smtClean="0">
                <a:solidFill>
                  <a:srgbClr val="FF0000"/>
                </a:solidFill>
              </a:rPr>
              <a:t>规定放入工作内存的新断言</a:t>
            </a:r>
            <a:r>
              <a:rPr lang="zh-CN" altLang="en-US" sz="2400" dirty="0" smtClean="0"/>
              <a:t>。这种基于规则的系统叫规则演绎系统。</a:t>
            </a:r>
          </a:p>
          <a:p>
            <a:pPr eaLnBrk="1" hangingPunct="1">
              <a:lnSpc>
                <a:spcPct val="100000"/>
              </a:lnSpc>
            </a:pPr>
            <a:r>
              <a:rPr lang="en-US" altLang="zh-CN" sz="2400" dirty="0" smtClean="0"/>
              <a:t>then</a:t>
            </a:r>
            <a:r>
              <a:rPr lang="zh-CN" altLang="en-US" sz="2400" dirty="0" smtClean="0"/>
              <a:t>部分用于</a:t>
            </a:r>
            <a:r>
              <a:rPr lang="zh-CN" altLang="en-US" sz="2400" dirty="0" smtClean="0">
                <a:solidFill>
                  <a:srgbClr val="FF0000"/>
                </a:solidFill>
              </a:rPr>
              <a:t>规定动作</a:t>
            </a:r>
            <a:r>
              <a:rPr lang="zh-CN" altLang="en-US" sz="2400" dirty="0" smtClean="0"/>
              <a:t>，这种基于规则的系统称反应式系统或产生式系统</a:t>
            </a:r>
          </a:p>
        </p:txBody>
      </p:sp>
      <p:sp>
        <p:nvSpPr>
          <p:cNvPr id="4" name="日期占位符 3"/>
          <p:cNvSpPr>
            <a:spLocks noGrp="1"/>
          </p:cNvSpPr>
          <p:nvPr>
            <p:ph type="dt" sz="half" idx="10"/>
          </p:nvPr>
        </p:nvSpPr>
        <p:spPr/>
        <p:txBody>
          <a:bodyPr/>
          <a:lstStyle/>
          <a:p>
            <a:pPr>
              <a:defRPr/>
            </a:pPr>
            <a:fld id="{7110774C-DD2A-49A0-834F-BE9B7FC2005B}" type="datetime1">
              <a:rPr lang="zh-CN" altLang="en-US"/>
              <a:pPr>
                <a:defRPr/>
              </a:pPr>
              <a:t>2019/9/18</a:t>
            </a:fld>
            <a:endParaRPr lang="en-US" altLang="zh-CN"/>
          </a:p>
        </p:txBody>
      </p:sp>
      <p:sp>
        <p:nvSpPr>
          <p:cNvPr id="71683"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53091697-F6B1-4604-923B-DA58B656AFB8}" type="slidenum">
              <a:rPr kumimoji="0" lang="en-US" altLang="zh-CN" sz="1400">
                <a:latin typeface="Tahoma" panose="020B0604030504040204" pitchFamily="34" charset="0"/>
                <a:ea typeface="宋体" panose="02010600030101010101" pitchFamily="2" charset="-122"/>
              </a:rPr>
              <a:pPr>
                <a:spcBef>
                  <a:spcPct val="0"/>
                </a:spcBef>
                <a:buClrTx/>
                <a:buSzTx/>
                <a:buFontTx/>
                <a:buNone/>
              </a:pPr>
              <a:t>87</a:t>
            </a:fld>
            <a:endParaRPr kumimoji="0" lang="en-US" altLang="zh-CN" sz="1400">
              <a:latin typeface="Tahoma" panose="020B060403050404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8" name="Rectangle 2"/>
          <p:cNvSpPr>
            <a:spLocks noGrp="1" noChangeArrowheads="1"/>
          </p:cNvSpPr>
          <p:nvPr>
            <p:ph type="title"/>
          </p:nvPr>
        </p:nvSpPr>
        <p:spPr/>
        <p:txBody>
          <a:bodyPr/>
          <a:lstStyle/>
          <a:p>
            <a:pPr eaLnBrk="1" hangingPunct="1"/>
            <a:r>
              <a:rPr lang="zh-CN" altLang="en-US" sz="4000"/>
              <a:t>规则演绎系统</a:t>
            </a:r>
            <a:r>
              <a:rPr lang="en-US" altLang="zh-CN" smtClean="0"/>
              <a:t>—</a:t>
            </a:r>
            <a:r>
              <a:rPr lang="zh-CN" altLang="en-US" sz="2400">
                <a:ea typeface="华文新魏" panose="02010800040101010101" pitchFamily="2" charset="-122"/>
              </a:rPr>
              <a:t>规则正向演绎系统</a:t>
            </a:r>
          </a:p>
        </p:txBody>
      </p:sp>
      <p:sp>
        <p:nvSpPr>
          <p:cNvPr id="72709" name="Rectangle 3"/>
          <p:cNvSpPr>
            <a:spLocks noGrp="1" noChangeArrowheads="1"/>
          </p:cNvSpPr>
          <p:nvPr>
            <p:ph idx="1"/>
          </p:nvPr>
        </p:nvSpPr>
        <p:spPr/>
        <p:txBody>
          <a:bodyPr>
            <a:normAutofit/>
          </a:bodyPr>
          <a:lstStyle/>
          <a:p>
            <a:pPr eaLnBrk="1" hangingPunct="1">
              <a:lnSpc>
                <a:spcPct val="150000"/>
              </a:lnSpc>
            </a:pPr>
            <a:r>
              <a:rPr lang="zh-CN" altLang="en-US" sz="2400" dirty="0" smtClean="0"/>
              <a:t>从</a:t>
            </a:r>
            <a:r>
              <a:rPr lang="en-US" altLang="zh-CN" sz="2400" dirty="0" smtClean="0"/>
              <a:t>if</a:t>
            </a:r>
            <a:r>
              <a:rPr lang="zh-CN" altLang="en-US" sz="2400" dirty="0" smtClean="0"/>
              <a:t>部分向</a:t>
            </a:r>
            <a:r>
              <a:rPr lang="en-US" altLang="zh-CN" sz="2400" dirty="0" smtClean="0"/>
              <a:t>then</a:t>
            </a:r>
            <a:r>
              <a:rPr lang="zh-CN" altLang="en-US" sz="2400" dirty="0" smtClean="0"/>
              <a:t>部分推理的过程，叫正向推理。是从事实或状况向目标或动作进行操作的。</a:t>
            </a:r>
          </a:p>
          <a:p>
            <a:pPr lvl="1" eaLnBrk="1" hangingPunct="1">
              <a:lnSpc>
                <a:spcPct val="150000"/>
              </a:lnSpc>
            </a:pPr>
            <a:r>
              <a:rPr lang="zh-CN" altLang="en-US" sz="2400" dirty="0" smtClean="0"/>
              <a:t>事实表达式的与或形变换</a:t>
            </a:r>
          </a:p>
          <a:p>
            <a:pPr lvl="1" eaLnBrk="1" hangingPunct="1">
              <a:lnSpc>
                <a:spcPct val="150000"/>
              </a:lnSpc>
            </a:pPr>
            <a:r>
              <a:rPr lang="zh-CN" altLang="en-US" sz="2400" dirty="0" smtClean="0"/>
              <a:t>事实的与或图表示</a:t>
            </a:r>
          </a:p>
          <a:p>
            <a:pPr lvl="1" eaLnBrk="1" hangingPunct="1">
              <a:lnSpc>
                <a:spcPct val="150000"/>
              </a:lnSpc>
            </a:pPr>
            <a:r>
              <a:rPr lang="zh-CN" altLang="en-US" sz="2400" dirty="0" smtClean="0"/>
              <a:t>与或图的</a:t>
            </a:r>
            <a:r>
              <a:rPr lang="en-US" altLang="zh-CN" sz="2400" dirty="0" smtClean="0"/>
              <a:t>F</a:t>
            </a:r>
            <a:r>
              <a:rPr lang="zh-CN" altLang="en-US" sz="2400" dirty="0" smtClean="0"/>
              <a:t>规则变换</a:t>
            </a:r>
          </a:p>
          <a:p>
            <a:pPr lvl="1" eaLnBrk="1" hangingPunct="1">
              <a:lnSpc>
                <a:spcPct val="150000"/>
              </a:lnSpc>
            </a:pPr>
            <a:r>
              <a:rPr lang="zh-CN" altLang="en-US" sz="2400" dirty="0" smtClean="0"/>
              <a:t>作为终止条件的目标公式</a:t>
            </a:r>
          </a:p>
        </p:txBody>
      </p:sp>
      <p:sp>
        <p:nvSpPr>
          <p:cNvPr id="4" name="日期占位符 3"/>
          <p:cNvSpPr>
            <a:spLocks noGrp="1"/>
          </p:cNvSpPr>
          <p:nvPr>
            <p:ph type="dt" sz="half" idx="10"/>
          </p:nvPr>
        </p:nvSpPr>
        <p:spPr/>
        <p:txBody>
          <a:bodyPr/>
          <a:lstStyle/>
          <a:p>
            <a:pPr>
              <a:defRPr/>
            </a:pPr>
            <a:fld id="{63A902D6-A989-4DCC-8EDE-936F04DFF916}" type="datetime1">
              <a:rPr lang="zh-CN" altLang="en-US"/>
              <a:pPr>
                <a:defRPr/>
              </a:pPr>
              <a:t>2019/9/18</a:t>
            </a:fld>
            <a:endParaRPr lang="en-US" altLang="zh-CN"/>
          </a:p>
        </p:txBody>
      </p:sp>
      <p:sp>
        <p:nvSpPr>
          <p:cNvPr id="72707"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BE476E1A-5775-404D-84BD-0D27D9BFBD06}" type="slidenum">
              <a:rPr kumimoji="0" lang="en-US" altLang="zh-CN" sz="1400">
                <a:latin typeface="Tahoma" panose="020B0604030504040204" pitchFamily="34" charset="0"/>
                <a:ea typeface="宋体" panose="02010600030101010101" pitchFamily="2" charset="-122"/>
              </a:rPr>
              <a:pPr>
                <a:spcBef>
                  <a:spcPct val="0"/>
                </a:spcBef>
                <a:buClrTx/>
                <a:buSzTx/>
                <a:buFontTx/>
                <a:buNone/>
              </a:pPr>
              <a:t>88</a:t>
            </a:fld>
            <a:endParaRPr kumimoji="0" lang="en-US" altLang="zh-CN" sz="1400">
              <a:latin typeface="Tahoma" panose="020B060403050404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2" name="Rectangle 2"/>
          <p:cNvSpPr>
            <a:spLocks noGrp="1" noChangeArrowheads="1"/>
          </p:cNvSpPr>
          <p:nvPr>
            <p:ph type="title"/>
          </p:nvPr>
        </p:nvSpPr>
        <p:spPr>
          <a:xfrm>
            <a:off x="1097280" y="908720"/>
            <a:ext cx="7772400" cy="762000"/>
          </a:xfrm>
        </p:spPr>
        <p:txBody>
          <a:bodyPr/>
          <a:lstStyle/>
          <a:p>
            <a:pPr eaLnBrk="1" hangingPunct="1"/>
            <a:r>
              <a:rPr lang="zh-CN" altLang="en-US" sz="4000" dirty="0"/>
              <a:t>事实表达式的与或形变换</a:t>
            </a:r>
          </a:p>
        </p:txBody>
      </p:sp>
      <p:sp>
        <p:nvSpPr>
          <p:cNvPr id="73733" name="Rectangle 3"/>
          <p:cNvSpPr>
            <a:spLocks noGrp="1" noChangeArrowheads="1"/>
          </p:cNvSpPr>
          <p:nvPr>
            <p:ph idx="1"/>
          </p:nvPr>
        </p:nvSpPr>
        <p:spPr>
          <a:xfrm>
            <a:off x="911424" y="1905000"/>
            <a:ext cx="10729192" cy="3828256"/>
          </a:xfrm>
        </p:spPr>
        <p:txBody>
          <a:bodyPr/>
          <a:lstStyle/>
          <a:p>
            <a:pPr eaLnBrk="1" hangingPunct="1">
              <a:lnSpc>
                <a:spcPct val="90000"/>
              </a:lnSpc>
            </a:pPr>
            <a:r>
              <a:rPr lang="zh-CN" altLang="en-US" sz="2400" dirty="0" smtClean="0">
                <a:solidFill>
                  <a:schemeClr val="hlink"/>
                </a:solidFill>
              </a:rPr>
              <a:t>事实：</a:t>
            </a:r>
            <a:r>
              <a:rPr lang="zh-CN" altLang="en-US" sz="2400" dirty="0" smtClean="0"/>
              <a:t>把事实表示为非蕴含形式的与或形，不必化简为子句集。</a:t>
            </a:r>
          </a:p>
          <a:p>
            <a:pPr eaLnBrk="1" hangingPunct="1">
              <a:lnSpc>
                <a:spcPct val="90000"/>
              </a:lnSpc>
              <a:buFont typeface="Wingdings" panose="05000000000000000000" pitchFamily="2" charset="2"/>
              <a:buNone/>
            </a:pPr>
            <a:r>
              <a:rPr lang="en-US" altLang="zh-CN" sz="2400" dirty="0">
                <a:solidFill>
                  <a:srgbClr val="000000"/>
                </a:solidFill>
                <a:sym typeface="Symbol" panose="05050102010706020507" pitchFamily="18" charset="2"/>
              </a:rPr>
              <a:t>1)</a:t>
            </a:r>
            <a:r>
              <a:rPr lang="zh-CN" altLang="en-US" sz="2400" dirty="0">
                <a:solidFill>
                  <a:srgbClr val="000000"/>
                </a:solidFill>
                <a:sym typeface="Symbol" panose="05050102010706020507" pitchFamily="18" charset="2"/>
              </a:rPr>
              <a:t>利用（</a:t>
            </a:r>
            <a:r>
              <a:rPr lang="en-US" altLang="zh-CN" sz="2400" dirty="0">
                <a:solidFill>
                  <a:srgbClr val="000000"/>
                </a:solidFill>
                <a:sym typeface="Symbol" panose="05050102010706020507" pitchFamily="18" charset="2"/>
              </a:rPr>
              <a:t>W1 =〉 W2</a:t>
            </a:r>
            <a:r>
              <a:rPr lang="zh-CN" altLang="en-US" sz="2400" dirty="0">
                <a:solidFill>
                  <a:srgbClr val="000000"/>
                </a:solidFill>
                <a:sym typeface="Symbol" panose="05050102010706020507" pitchFamily="18" charset="2"/>
              </a:rPr>
              <a:t>）和（</a:t>
            </a:r>
            <a:r>
              <a:rPr lang="en-US" altLang="zh-CN" sz="2400" dirty="0">
                <a:solidFill>
                  <a:srgbClr val="000000"/>
                </a:solidFill>
                <a:sym typeface="Symbol" panose="05050102010706020507" pitchFamily="18" charset="2"/>
              </a:rPr>
              <a:t>~W1∨W2</a:t>
            </a:r>
            <a:r>
              <a:rPr lang="zh-CN" altLang="en-US" sz="2400" dirty="0">
                <a:solidFill>
                  <a:srgbClr val="000000"/>
                </a:solidFill>
                <a:sym typeface="Symbol" panose="05050102010706020507" pitchFamily="18" charset="2"/>
              </a:rPr>
              <a:t>）的等价关系，消去符号</a:t>
            </a:r>
            <a:r>
              <a:rPr lang="en-US" altLang="zh-CN" sz="2400" dirty="0">
                <a:solidFill>
                  <a:srgbClr val="000000"/>
                </a:solidFill>
                <a:sym typeface="Symbol" panose="05050102010706020507" pitchFamily="18" charset="2"/>
              </a:rPr>
              <a:t>=〉</a:t>
            </a:r>
            <a:r>
              <a:rPr lang="zh-CN" altLang="en-US" sz="2400" dirty="0">
                <a:solidFill>
                  <a:srgbClr val="000000"/>
                </a:solidFill>
                <a:sym typeface="Symbol" panose="05050102010706020507" pitchFamily="18" charset="2"/>
              </a:rPr>
              <a:t>。</a:t>
            </a:r>
            <a:r>
              <a:rPr lang="zh-CN" altLang="en-US" sz="2400" dirty="0">
                <a:sym typeface="Symbol" panose="05050102010706020507" pitchFamily="18" charset="2"/>
              </a:rPr>
              <a:t> </a:t>
            </a:r>
          </a:p>
          <a:p>
            <a:pPr eaLnBrk="1" hangingPunct="1">
              <a:lnSpc>
                <a:spcPct val="90000"/>
              </a:lnSpc>
              <a:buFont typeface="Wingdings" panose="05000000000000000000" pitchFamily="2" charset="2"/>
              <a:buNone/>
            </a:pPr>
            <a:r>
              <a:rPr lang="en-US" altLang="zh-CN" sz="2400" dirty="0">
                <a:sym typeface="Symbol" panose="05050102010706020507" pitchFamily="18" charset="2"/>
              </a:rPr>
              <a:t>2) </a:t>
            </a:r>
            <a:r>
              <a:rPr lang="zh-CN" altLang="en-US" sz="2400" dirty="0">
                <a:solidFill>
                  <a:srgbClr val="000000"/>
                </a:solidFill>
                <a:sym typeface="Symbol" panose="05050102010706020507" pitchFamily="18" charset="2"/>
              </a:rPr>
              <a:t>用狄</a:t>
            </a:r>
            <a:r>
              <a:rPr lang="en-US" altLang="zh-CN" sz="2400" dirty="0">
                <a:solidFill>
                  <a:srgbClr val="000000"/>
                </a:solidFill>
                <a:sym typeface="Symbol" panose="05050102010706020507" pitchFamily="18" charset="2"/>
              </a:rPr>
              <a:t>·</a:t>
            </a:r>
            <a:r>
              <a:rPr lang="zh-CN" altLang="en-US" sz="2400" dirty="0">
                <a:solidFill>
                  <a:srgbClr val="000000"/>
                </a:solidFill>
                <a:sym typeface="Symbol" panose="05050102010706020507" pitchFamily="18" charset="2"/>
              </a:rPr>
              <a:t>摩根（</a:t>
            </a:r>
            <a:r>
              <a:rPr lang="en-US" altLang="zh-CN" sz="2400" dirty="0">
                <a:solidFill>
                  <a:srgbClr val="000000"/>
                </a:solidFill>
                <a:sym typeface="Symbol" panose="05050102010706020507" pitchFamily="18" charset="2"/>
              </a:rPr>
              <a:t>De Morgan</a:t>
            </a:r>
            <a:r>
              <a:rPr lang="zh-CN" altLang="en-US" sz="2400" dirty="0">
                <a:solidFill>
                  <a:srgbClr val="000000"/>
                </a:solidFill>
                <a:sym typeface="Symbol" panose="05050102010706020507" pitchFamily="18" charset="2"/>
              </a:rPr>
              <a:t>）定律把否定符号移进括号内，直到每个否定符号的辖域最多只含有一个谓词为止。</a:t>
            </a:r>
            <a:r>
              <a:rPr lang="zh-CN" altLang="en-US" sz="2400" dirty="0">
                <a:sym typeface="Symbol" panose="05050102010706020507" pitchFamily="18" charset="2"/>
              </a:rPr>
              <a:t> </a:t>
            </a:r>
          </a:p>
          <a:p>
            <a:pPr eaLnBrk="1" hangingPunct="1">
              <a:lnSpc>
                <a:spcPct val="90000"/>
              </a:lnSpc>
              <a:buFont typeface="Wingdings" panose="05000000000000000000" pitchFamily="2" charset="2"/>
              <a:buNone/>
            </a:pPr>
            <a:r>
              <a:rPr lang="en-US" altLang="zh-CN" sz="2400" dirty="0">
                <a:sym typeface="Symbol" panose="05050102010706020507" pitchFamily="18" charset="2"/>
              </a:rPr>
              <a:t>3) </a:t>
            </a:r>
            <a:r>
              <a:rPr lang="zh-CN" altLang="en-US" sz="2400" dirty="0">
                <a:solidFill>
                  <a:srgbClr val="000000"/>
                </a:solidFill>
                <a:sym typeface="Symbol" panose="05050102010706020507" pitchFamily="18" charset="2"/>
              </a:rPr>
              <a:t>对所得到的表达式进行</a:t>
            </a:r>
            <a:r>
              <a:rPr lang="en-US" altLang="zh-CN" sz="2400" dirty="0" err="1">
                <a:solidFill>
                  <a:srgbClr val="000000"/>
                </a:solidFill>
                <a:sym typeface="Symbol" panose="05050102010706020507" pitchFamily="18" charset="2"/>
              </a:rPr>
              <a:t>Skolem</a:t>
            </a:r>
            <a:r>
              <a:rPr lang="zh-CN" altLang="en-US" sz="2400" dirty="0">
                <a:solidFill>
                  <a:srgbClr val="000000"/>
                </a:solidFill>
                <a:sym typeface="Symbol" panose="05050102010706020507" pitchFamily="18" charset="2"/>
              </a:rPr>
              <a:t>化和前束化。</a:t>
            </a:r>
            <a:r>
              <a:rPr lang="zh-CN" altLang="en-US" sz="2400" dirty="0">
                <a:sym typeface="Symbol" panose="05050102010706020507" pitchFamily="18" charset="2"/>
              </a:rPr>
              <a:t> </a:t>
            </a:r>
          </a:p>
          <a:p>
            <a:pPr eaLnBrk="1" hangingPunct="1">
              <a:lnSpc>
                <a:spcPct val="90000"/>
              </a:lnSpc>
              <a:buFont typeface="Wingdings" panose="05000000000000000000" pitchFamily="2" charset="2"/>
              <a:buNone/>
            </a:pPr>
            <a:r>
              <a:rPr lang="en-US" altLang="zh-CN" sz="2400" dirty="0">
                <a:sym typeface="Symbol" panose="05050102010706020507" pitchFamily="18" charset="2"/>
              </a:rPr>
              <a:t>4)</a:t>
            </a:r>
            <a:r>
              <a:rPr lang="zh-CN" altLang="en-US" sz="2400" dirty="0">
                <a:solidFill>
                  <a:srgbClr val="000000"/>
                </a:solidFill>
                <a:sym typeface="Symbol" panose="05050102010706020507" pitchFamily="18" charset="2"/>
              </a:rPr>
              <a:t>对全称量词辖域内的变量进行改名和变量标准化，而存在量词量化变量用</a:t>
            </a:r>
            <a:r>
              <a:rPr lang="en-US" altLang="zh-CN" sz="2400" dirty="0" err="1">
                <a:solidFill>
                  <a:srgbClr val="000000"/>
                </a:solidFill>
                <a:sym typeface="Symbol" panose="05050102010706020507" pitchFamily="18" charset="2"/>
              </a:rPr>
              <a:t>Skolem</a:t>
            </a:r>
            <a:r>
              <a:rPr lang="zh-CN" altLang="en-US" sz="2400" dirty="0">
                <a:solidFill>
                  <a:srgbClr val="000000"/>
                </a:solidFill>
                <a:sym typeface="Symbol" panose="05050102010706020507" pitchFamily="18" charset="2"/>
              </a:rPr>
              <a:t>函数代替。</a:t>
            </a:r>
            <a:r>
              <a:rPr lang="zh-CN" altLang="en-US" sz="2400" dirty="0">
                <a:sym typeface="Symbol" panose="05050102010706020507" pitchFamily="18" charset="2"/>
              </a:rPr>
              <a:t> </a:t>
            </a:r>
          </a:p>
          <a:p>
            <a:pPr eaLnBrk="1" hangingPunct="1">
              <a:lnSpc>
                <a:spcPct val="90000"/>
              </a:lnSpc>
              <a:buFont typeface="Wingdings" panose="05000000000000000000" pitchFamily="2" charset="2"/>
              <a:buNone/>
            </a:pPr>
            <a:r>
              <a:rPr lang="en-US" altLang="zh-CN" sz="2400" dirty="0">
                <a:sym typeface="Symbol" panose="05050102010706020507" pitchFamily="18" charset="2"/>
              </a:rPr>
              <a:t>5) </a:t>
            </a:r>
            <a:r>
              <a:rPr lang="zh-CN" altLang="en-US" sz="2400" dirty="0">
                <a:solidFill>
                  <a:srgbClr val="000000"/>
                </a:solidFill>
                <a:sym typeface="Symbol" panose="05050102010706020507" pitchFamily="18" charset="2"/>
              </a:rPr>
              <a:t>删去全称量词，而任何余下的变量都被认为具有全称量化作用。</a:t>
            </a:r>
          </a:p>
        </p:txBody>
      </p:sp>
      <p:sp>
        <p:nvSpPr>
          <p:cNvPr id="4" name="日期占位符 3"/>
          <p:cNvSpPr>
            <a:spLocks noGrp="1"/>
          </p:cNvSpPr>
          <p:nvPr>
            <p:ph type="dt" sz="half" idx="10"/>
          </p:nvPr>
        </p:nvSpPr>
        <p:spPr/>
        <p:txBody>
          <a:bodyPr/>
          <a:lstStyle/>
          <a:p>
            <a:pPr>
              <a:defRPr/>
            </a:pPr>
            <a:fld id="{2D2251E7-6067-4D9D-BF52-0553E7033E98}" type="datetime1">
              <a:rPr lang="zh-CN" altLang="en-US"/>
              <a:pPr>
                <a:defRPr/>
              </a:pPr>
              <a:t>2019/9/18</a:t>
            </a:fld>
            <a:endParaRPr lang="en-US" altLang="zh-CN"/>
          </a:p>
        </p:txBody>
      </p:sp>
      <p:sp>
        <p:nvSpPr>
          <p:cNvPr id="73731"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CAA9E02D-0D49-4AB5-AF3A-8775F219DFA2}" type="slidenum">
              <a:rPr kumimoji="0" lang="en-US" altLang="zh-CN" sz="1400">
                <a:latin typeface="Tahoma" panose="020B0604030504040204" pitchFamily="34" charset="0"/>
                <a:ea typeface="宋体" panose="02010600030101010101" pitchFamily="2" charset="-122"/>
              </a:rPr>
              <a:pPr>
                <a:spcBef>
                  <a:spcPct val="0"/>
                </a:spcBef>
                <a:buClrTx/>
                <a:buSzTx/>
                <a:buFontTx/>
                <a:buNone/>
              </a:pPr>
              <a:t>89</a:t>
            </a:fld>
            <a:endParaRPr kumimoji="0" lang="en-US" altLang="zh-CN" sz="1400">
              <a:latin typeface="Tahoma" panose="020B060403050404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Rectangle 2"/>
          <p:cNvSpPr>
            <a:spLocks noGrp="1"/>
          </p:cNvSpPr>
          <p:nvPr>
            <p:ph type="title"/>
          </p:nvPr>
        </p:nvSpPr>
        <p:spPr>
          <a:ln/>
        </p:spPr>
        <p:txBody>
          <a:bodyPr vert="horz" wrap="square" lIns="91440" tIns="45720" rIns="91440" bIns="45720" anchor="b"/>
          <a:lstStyle/>
          <a:p>
            <a:pPr eaLnBrk="1" hangingPunct="1"/>
            <a:r>
              <a:rPr lang="en-US" altLang="zh-CN" dirty="0" smtClean="0">
                <a:latin typeface="Times New Roman" panose="02020603050405020304" pitchFamily="18" charset="0"/>
              </a:rPr>
              <a:t>3.1.3  </a:t>
            </a:r>
            <a:r>
              <a:rPr lang="zh-CN" altLang="en-US" dirty="0">
                <a:latin typeface="Times New Roman" panose="02020603050405020304" pitchFamily="18" charset="0"/>
              </a:rPr>
              <a:t>谓词公式</a:t>
            </a:r>
          </a:p>
        </p:txBody>
      </p:sp>
      <p:sp>
        <p:nvSpPr>
          <p:cNvPr id="2053" name="Rectangle 3"/>
          <p:cNvSpPr>
            <a:spLocks noGrp="1"/>
          </p:cNvSpPr>
          <p:nvPr>
            <p:ph idx="1"/>
          </p:nvPr>
        </p:nvSpPr>
        <p:spPr>
          <a:xfrm>
            <a:off x="955040" y="1793884"/>
            <a:ext cx="9584055" cy="930275"/>
          </a:xfrm>
          <a:ln/>
        </p:spPr>
        <p:txBody>
          <a:bodyPr vert="horz" wrap="square" lIns="91440" tIns="45720" rIns="91440" bIns="45720" anchor="t"/>
          <a:lstStyle/>
          <a:p>
            <a:pPr marL="374650" indent="-374650" defTabSz="0">
              <a:spcBef>
                <a:spcPct val="50000"/>
              </a:spcBef>
              <a:buNone/>
              <a:tabLst>
                <a:tab pos="476250" algn="l"/>
              </a:tabLst>
            </a:pPr>
            <a:r>
              <a:rPr lang="en-US" altLang="zh-CN" b="1" dirty="0">
                <a:latin typeface="Times New Roman" panose="02020603050405020304" pitchFamily="18" charset="0"/>
              </a:rPr>
              <a:t>1.</a:t>
            </a:r>
            <a:r>
              <a:rPr lang="en-US" altLang="zh-CN" b="1" dirty="0"/>
              <a:t> </a:t>
            </a:r>
            <a:r>
              <a:rPr lang="zh-CN" altLang="en-US" b="1" dirty="0"/>
              <a:t>连接词（连词）</a:t>
            </a:r>
          </a:p>
          <a:p>
            <a:pPr marL="374650" indent="-374650" defTabSz="0">
              <a:spcBef>
                <a:spcPct val="50000"/>
              </a:spcBef>
              <a:buNone/>
              <a:tabLst>
                <a:tab pos="476250" algn="l"/>
              </a:tabLst>
            </a:pPr>
            <a:endParaRPr lang="zh-CN" altLang="en-US" b="1" dirty="0"/>
          </a:p>
          <a:p>
            <a:pPr marL="374650" indent="-374650" defTabSz="0">
              <a:spcBef>
                <a:spcPct val="50000"/>
              </a:spcBef>
              <a:buNone/>
              <a:tabLst>
                <a:tab pos="476250" algn="l"/>
              </a:tabLst>
            </a:pPr>
            <a:endParaRPr lang="en-US" altLang="zh-CN" b="1" dirty="0"/>
          </a:p>
        </p:txBody>
      </p:sp>
      <p:sp>
        <p:nvSpPr>
          <p:cNvPr id="2051"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ea typeface="MS PGothic" panose="020B0600070205080204" pitchFamily="34" charset="-128"/>
              </a:rPr>
              <a:t>9</a:t>
            </a:fld>
            <a:endParaRPr lang="ja-JP" altLang="en-US" dirty="0">
              <a:solidFill>
                <a:srgbClr val="A50021"/>
              </a:solidFill>
              <a:ea typeface="MS PGothic" panose="020B0600070205080204" pitchFamily="34" charset="-128"/>
            </a:endParaRPr>
          </a:p>
        </p:txBody>
      </p:sp>
      <p:sp>
        <p:nvSpPr>
          <p:cNvPr id="2054" name="Rectangle 4"/>
          <p:cNvSpPr/>
          <p:nvPr/>
        </p:nvSpPr>
        <p:spPr>
          <a:xfrm>
            <a:off x="1524000" y="3172897"/>
            <a:ext cx="184731" cy="369332"/>
          </a:xfrm>
          <a:prstGeom prst="rect">
            <a:avLst/>
          </a:prstGeom>
          <a:noFill/>
          <a:ln w="9525">
            <a:noFill/>
          </a:ln>
        </p:spPr>
        <p:txBody>
          <a:bodyPr wrap="none" anchor="ctr">
            <a:spAutoFit/>
          </a:bodyPr>
          <a:lstStyle/>
          <a:p>
            <a:endParaRPr lang="zh-CN" altLang="en-US" dirty="0">
              <a:latin typeface="Arial" panose="020B0604020202020204" pitchFamily="34" charset="0"/>
            </a:endParaRPr>
          </a:p>
        </p:txBody>
      </p:sp>
      <p:graphicFrame>
        <p:nvGraphicFramePr>
          <p:cNvPr id="2050" name="Object 8"/>
          <p:cNvGraphicFramePr/>
          <p:nvPr>
            <p:extLst>
              <p:ext uri="{D42A27DB-BD31-4B8C-83A1-F6EECF244321}">
                <p14:modId xmlns:p14="http://schemas.microsoft.com/office/powerpoint/2010/main" val="667220573"/>
              </p:ext>
            </p:extLst>
          </p:nvPr>
        </p:nvGraphicFramePr>
        <p:xfrm>
          <a:off x="955040" y="3126670"/>
          <a:ext cx="9462135" cy="2791529"/>
        </p:xfrm>
        <a:graphic>
          <a:graphicData uri="http://schemas.openxmlformats.org/presentationml/2006/ole">
            <mc:AlternateContent xmlns:mc="http://schemas.openxmlformats.org/markup-compatibility/2006">
              <mc:Choice xmlns:v="urn:schemas-microsoft-com:vml" Requires="v">
                <p:oleObj spid="_x0000_s2080" r:id="rId3" imgW="4438650" imgH="1238250" progId="Paint.Picture">
                  <p:embed/>
                </p:oleObj>
              </mc:Choice>
              <mc:Fallback>
                <p:oleObj r:id="rId3" imgW="4438650" imgH="1238250" progId="Paint.Picture">
                  <p:embed/>
                  <p:pic>
                    <p:nvPicPr>
                      <p:cNvPr id="2050" name="Object 8"/>
                      <p:cNvPicPr/>
                      <p:nvPr/>
                    </p:nvPicPr>
                    <p:blipFill>
                      <a:blip r:embed="rId4"/>
                      <a:stretch>
                        <a:fillRect/>
                      </a:stretch>
                    </p:blipFill>
                    <p:spPr>
                      <a:xfrm>
                        <a:off x="955040" y="3126670"/>
                        <a:ext cx="9462135" cy="2791529"/>
                      </a:xfrm>
                      <a:prstGeom prst="rect">
                        <a:avLst/>
                      </a:prstGeom>
                      <a:noFill/>
                      <a:ln w="38100">
                        <a:noFill/>
                        <a:miter/>
                      </a:ln>
                    </p:spPr>
                  </p:pic>
                </p:oleObj>
              </mc:Fallback>
            </mc:AlternateContent>
          </a:graphicData>
        </a:graphic>
      </p:graphicFrame>
      <p:sp>
        <p:nvSpPr>
          <p:cNvPr id="2055" name="Text Box 10"/>
          <p:cNvSpPr txBox="1"/>
          <p:nvPr/>
        </p:nvSpPr>
        <p:spPr>
          <a:xfrm>
            <a:off x="1991544" y="2543046"/>
            <a:ext cx="6900863" cy="492443"/>
          </a:xfrm>
          <a:prstGeom prst="rect">
            <a:avLst/>
          </a:prstGeom>
          <a:noFill/>
          <a:ln w="9525">
            <a:noFill/>
          </a:ln>
        </p:spPr>
        <p:txBody>
          <a:bodyPr>
            <a:spAutoFit/>
          </a:bodyPr>
          <a:lstStyle/>
          <a:p>
            <a:pPr algn="ctr">
              <a:spcBef>
                <a:spcPct val="50000"/>
              </a:spcBef>
            </a:pPr>
            <a:r>
              <a:rPr lang="zh-CN" altLang="en-US" sz="2600" b="1" dirty="0">
                <a:latin typeface="宋体" panose="02010600030101010101" pitchFamily="2" charset="-122"/>
              </a:rPr>
              <a:t>谓词逻辑真值表</a:t>
            </a:r>
            <a:r>
              <a:rPr lang="zh-CN" altLang="en-US" sz="2600" b="1" dirty="0"/>
              <a:t> </a:t>
            </a:r>
          </a:p>
        </p:txBody>
      </p:sp>
    </p:spTree>
    <p:extLst>
      <p:ext uri="{BB962C8B-B14F-4D97-AF65-F5344CB8AC3E}">
        <p14:creationId xmlns:p14="http://schemas.microsoft.com/office/powerpoint/2010/main" val="20745074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6" name="Rectangle 2"/>
          <p:cNvSpPr>
            <a:spLocks noGrp="1" noChangeArrowheads="1"/>
          </p:cNvSpPr>
          <p:nvPr>
            <p:ph type="title"/>
          </p:nvPr>
        </p:nvSpPr>
        <p:spPr/>
        <p:txBody>
          <a:bodyPr/>
          <a:lstStyle/>
          <a:p>
            <a:pPr eaLnBrk="1" hangingPunct="1"/>
            <a:r>
              <a:rPr lang="zh-CN" altLang="en-US" sz="4000"/>
              <a:t>事实表达式的与或形变换</a:t>
            </a:r>
          </a:p>
        </p:txBody>
      </p:sp>
      <p:sp>
        <p:nvSpPr>
          <p:cNvPr id="74757" name="Rectangle 3"/>
          <p:cNvSpPr>
            <a:spLocks noGrp="1" noChangeArrowheads="1"/>
          </p:cNvSpPr>
          <p:nvPr>
            <p:ph idx="1"/>
          </p:nvPr>
        </p:nvSpPr>
        <p:spPr>
          <a:xfrm>
            <a:off x="1097280" y="1750125"/>
            <a:ext cx="8610600" cy="1163638"/>
          </a:xfrm>
        </p:spPr>
        <p:txBody>
          <a:bodyPr/>
          <a:lstStyle/>
          <a:p>
            <a:pPr eaLnBrk="1" hangingPunct="1"/>
            <a:r>
              <a:rPr lang="zh-CN" altLang="en-US" sz="3200" dirty="0"/>
              <a:t>例：</a:t>
            </a:r>
          </a:p>
          <a:p>
            <a:pPr lvl="1" eaLnBrk="1" hangingPunct="1">
              <a:buFont typeface="Wingdings" panose="05000000000000000000" pitchFamily="2" charset="2"/>
              <a:buNone/>
            </a:pPr>
            <a:r>
              <a:rPr lang="zh-CN" altLang="en-US" dirty="0" smtClean="0">
                <a:sym typeface="Symbol" panose="05050102010706020507" pitchFamily="18" charset="2"/>
              </a:rPr>
              <a:t>	 </a:t>
            </a:r>
            <a:r>
              <a:rPr lang="en-US" altLang="zh-CN" sz="2800" dirty="0">
                <a:sym typeface="Symbol" panose="05050102010706020507" pitchFamily="18" charset="2"/>
              </a:rPr>
              <a:t>(u)(v)(Q(v, u)</a:t>
            </a:r>
            <a:r>
              <a:rPr lang="en-US" altLang="zh-CN" sz="2800" b="1" dirty="0">
                <a:solidFill>
                  <a:schemeClr val="hlink"/>
                </a:solidFill>
                <a:sym typeface="Symbol" panose="05050102010706020507" pitchFamily="18" charset="2"/>
              </a:rPr>
              <a:t>~</a:t>
            </a:r>
            <a:r>
              <a:rPr lang="en-US" altLang="zh-CN" sz="2800" dirty="0">
                <a:sym typeface="Symbol" panose="05050102010706020507" pitchFamily="18" charset="2"/>
              </a:rPr>
              <a:t>((R(v)P(v))S(u, v)))</a:t>
            </a:r>
          </a:p>
          <a:p>
            <a:pPr eaLnBrk="1" hangingPunct="1"/>
            <a:endParaRPr lang="en-US" altLang="zh-CN" dirty="0" smtClean="0"/>
          </a:p>
        </p:txBody>
      </p:sp>
      <p:sp>
        <p:nvSpPr>
          <p:cNvPr id="5" name="日期占位符 3"/>
          <p:cNvSpPr>
            <a:spLocks noGrp="1"/>
          </p:cNvSpPr>
          <p:nvPr>
            <p:ph type="dt" sz="half" idx="10"/>
          </p:nvPr>
        </p:nvSpPr>
        <p:spPr/>
        <p:txBody>
          <a:bodyPr/>
          <a:lstStyle/>
          <a:p>
            <a:pPr>
              <a:defRPr/>
            </a:pPr>
            <a:fld id="{D5491699-9068-4A77-B3FD-700CF50CCB90}" type="datetime1">
              <a:rPr lang="zh-CN" altLang="en-US"/>
              <a:pPr>
                <a:defRPr/>
              </a:pPr>
              <a:t>2019/9/18</a:t>
            </a:fld>
            <a:endParaRPr lang="en-US" altLang="zh-CN"/>
          </a:p>
        </p:txBody>
      </p:sp>
      <p:sp>
        <p:nvSpPr>
          <p:cNvPr id="74755"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FD0344F7-142C-4B18-AC55-310E4C830041}" type="slidenum">
              <a:rPr kumimoji="0" lang="en-US" altLang="zh-CN" sz="1400">
                <a:latin typeface="Tahoma" panose="020B0604030504040204" pitchFamily="34" charset="0"/>
                <a:ea typeface="宋体" panose="02010600030101010101" pitchFamily="2" charset="-122"/>
              </a:rPr>
              <a:pPr>
                <a:spcBef>
                  <a:spcPct val="0"/>
                </a:spcBef>
                <a:buClrTx/>
                <a:buSzTx/>
                <a:buFontTx/>
                <a:buNone/>
              </a:pPr>
              <a:t>90</a:t>
            </a:fld>
            <a:endParaRPr kumimoji="0" lang="en-US" altLang="zh-CN" sz="1400">
              <a:latin typeface="Tahoma" panose="020B0604030504040204" pitchFamily="34" charset="0"/>
              <a:ea typeface="宋体" panose="02010600030101010101" pitchFamily="2" charset="-122"/>
            </a:endParaRPr>
          </a:p>
        </p:txBody>
      </p:sp>
      <p:sp>
        <p:nvSpPr>
          <p:cNvPr id="160772" name="Text Box 4"/>
          <p:cNvSpPr txBox="1">
            <a:spLocks noChangeArrowheads="1"/>
          </p:cNvSpPr>
          <p:nvPr/>
        </p:nvSpPr>
        <p:spPr bwMode="auto">
          <a:xfrm>
            <a:off x="1079416" y="3140968"/>
            <a:ext cx="10993248" cy="2862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lvl="1" eaLnBrk="1" hangingPunct="1">
              <a:lnSpc>
                <a:spcPct val="150000"/>
              </a:lnSpc>
              <a:spcBef>
                <a:spcPct val="0"/>
              </a:spcBef>
              <a:buClr>
                <a:schemeClr val="tx1"/>
              </a:buClr>
              <a:buSzPct val="50000"/>
              <a:buFont typeface="Wingdings 3" panose="05040102010807070707" pitchFamily="18" charset="2"/>
              <a:buChar char=""/>
            </a:pPr>
            <a:r>
              <a:rPr lang="en-US" altLang="zh-CN" dirty="0">
                <a:latin typeface="Times New Roman" panose="02020603050405020304" pitchFamily="18" charset="0"/>
                <a:sym typeface="Symbol" panose="05050102010706020507" pitchFamily="18" charset="2"/>
              </a:rPr>
              <a:t>=&gt;(u)(v) (Q(v, u)</a:t>
            </a:r>
            <a:r>
              <a:rPr lang="en-US" altLang="zh-CN" dirty="0">
                <a:solidFill>
                  <a:schemeClr val="hlink"/>
                </a:solidFill>
                <a:latin typeface="Times New Roman" panose="02020603050405020304" pitchFamily="18" charset="0"/>
                <a:sym typeface="Symbol" panose="05050102010706020507" pitchFamily="18" charset="2"/>
              </a:rPr>
              <a:t>((~R(v)  ~P(v))  ~S(u, v))</a:t>
            </a:r>
            <a:r>
              <a:rPr lang="en-US" altLang="zh-CN" dirty="0">
                <a:latin typeface="Times New Roman" panose="02020603050405020304" pitchFamily="18" charset="0"/>
                <a:sym typeface="Symbol" panose="05050102010706020507" pitchFamily="18" charset="2"/>
              </a:rPr>
              <a:t>)</a:t>
            </a:r>
          </a:p>
          <a:p>
            <a:pPr lvl="1" eaLnBrk="1" hangingPunct="1">
              <a:lnSpc>
                <a:spcPct val="150000"/>
              </a:lnSpc>
              <a:spcBef>
                <a:spcPct val="0"/>
              </a:spcBef>
              <a:buClr>
                <a:schemeClr val="tx1"/>
              </a:buClr>
              <a:buSzPct val="50000"/>
              <a:buFont typeface="Wingdings 3" panose="05040102010807070707" pitchFamily="18" charset="2"/>
              <a:buChar char=""/>
            </a:pPr>
            <a:r>
              <a:rPr lang="en-US" altLang="zh-CN" dirty="0">
                <a:latin typeface="Times New Roman" panose="02020603050405020304" pitchFamily="18" charset="0"/>
                <a:sym typeface="Symbol" panose="05050102010706020507" pitchFamily="18" charset="2"/>
              </a:rPr>
              <a:t>=&gt;Q(v, </a:t>
            </a:r>
            <a:r>
              <a:rPr lang="en-US" altLang="zh-CN" dirty="0">
                <a:solidFill>
                  <a:schemeClr val="hlink"/>
                </a:solidFill>
                <a:latin typeface="Times New Roman" panose="02020603050405020304" pitchFamily="18" charset="0"/>
                <a:sym typeface="Symbol" panose="05050102010706020507" pitchFamily="18" charset="2"/>
              </a:rPr>
              <a:t>A</a:t>
            </a:r>
            <a:r>
              <a:rPr lang="en-US" altLang="zh-CN" dirty="0">
                <a:latin typeface="Times New Roman" panose="02020603050405020304" pitchFamily="18" charset="0"/>
                <a:sym typeface="Symbol" panose="05050102010706020507" pitchFamily="18" charset="2"/>
              </a:rPr>
              <a:t>)((~R(v)  ~P(v))  ~S(</a:t>
            </a:r>
            <a:r>
              <a:rPr lang="en-US" altLang="zh-CN" dirty="0">
                <a:solidFill>
                  <a:schemeClr val="hlink"/>
                </a:solidFill>
                <a:latin typeface="Times New Roman" panose="02020603050405020304" pitchFamily="18" charset="0"/>
                <a:sym typeface="Symbol" panose="05050102010706020507" pitchFamily="18" charset="2"/>
              </a:rPr>
              <a:t>A</a:t>
            </a:r>
            <a:r>
              <a:rPr lang="en-US" altLang="zh-CN" dirty="0">
                <a:latin typeface="Times New Roman" panose="02020603050405020304" pitchFamily="18" charset="0"/>
                <a:sym typeface="Symbol" panose="05050102010706020507" pitchFamily="18" charset="2"/>
              </a:rPr>
              <a:t>, v))     </a:t>
            </a:r>
            <a:r>
              <a:rPr lang="en-US" altLang="zh-CN" dirty="0" err="1">
                <a:solidFill>
                  <a:schemeClr val="tx2"/>
                </a:solidFill>
                <a:latin typeface="Times New Roman" panose="02020603050405020304" pitchFamily="18" charset="0"/>
                <a:sym typeface="Symbol" panose="05050102010706020507" pitchFamily="18" charset="2"/>
              </a:rPr>
              <a:t>Skolem</a:t>
            </a:r>
            <a:r>
              <a:rPr lang="zh-CN" altLang="zh-CN" dirty="0">
                <a:solidFill>
                  <a:schemeClr val="tx2"/>
                </a:solidFill>
                <a:latin typeface="Times New Roman" panose="02020603050405020304" pitchFamily="18" charset="0"/>
                <a:sym typeface="Symbol" panose="05050102010706020507" pitchFamily="18" charset="2"/>
              </a:rPr>
              <a:t>化</a:t>
            </a:r>
          </a:p>
          <a:p>
            <a:pPr lvl="1" eaLnBrk="1" hangingPunct="1">
              <a:lnSpc>
                <a:spcPct val="150000"/>
              </a:lnSpc>
              <a:spcBef>
                <a:spcPct val="0"/>
              </a:spcBef>
              <a:buClr>
                <a:schemeClr val="tx1"/>
              </a:buClr>
              <a:buSzPct val="50000"/>
              <a:buFont typeface="Wingdings 3" panose="05040102010807070707" pitchFamily="18" charset="2"/>
              <a:buChar char=""/>
            </a:pPr>
            <a:r>
              <a:rPr lang="zh-CN" altLang="zh-CN" dirty="0">
                <a:latin typeface="Times New Roman" panose="02020603050405020304" pitchFamily="18" charset="0"/>
                <a:sym typeface="Symbol" panose="05050102010706020507" pitchFamily="18" charset="2"/>
              </a:rPr>
              <a:t>=</a:t>
            </a:r>
            <a:r>
              <a:rPr lang="en-US" altLang="zh-CN" dirty="0">
                <a:latin typeface="Times New Roman" panose="02020603050405020304" pitchFamily="18" charset="0"/>
                <a:sym typeface="Symbol" panose="05050102010706020507" pitchFamily="18" charset="2"/>
              </a:rPr>
              <a:t>&gt; Q(</a:t>
            </a:r>
            <a:r>
              <a:rPr lang="en-US" altLang="zh-CN" dirty="0">
                <a:solidFill>
                  <a:srgbClr val="FF3300"/>
                </a:solidFill>
                <a:latin typeface="Times New Roman" panose="02020603050405020304" pitchFamily="18" charset="0"/>
                <a:sym typeface="Symbol" panose="05050102010706020507" pitchFamily="18" charset="2"/>
              </a:rPr>
              <a:t>w</a:t>
            </a:r>
            <a:r>
              <a:rPr lang="en-US" altLang="zh-CN" dirty="0">
                <a:latin typeface="Times New Roman" panose="02020603050405020304" pitchFamily="18" charset="0"/>
                <a:sym typeface="Symbol" panose="05050102010706020507" pitchFamily="18" charset="2"/>
              </a:rPr>
              <a:t>, A)((~R(v)  ~P(v))  ~S(A, v))</a:t>
            </a:r>
          </a:p>
          <a:p>
            <a:pPr lvl="1" eaLnBrk="1" hangingPunct="1">
              <a:lnSpc>
                <a:spcPct val="150000"/>
              </a:lnSpc>
              <a:spcBef>
                <a:spcPct val="0"/>
              </a:spcBef>
              <a:buClr>
                <a:schemeClr val="tx1"/>
              </a:buClr>
              <a:buSzPct val="50000"/>
              <a:buFont typeface="Wingdings 3" panose="05040102010807070707" pitchFamily="18" charset="2"/>
              <a:buChar char=""/>
            </a:pPr>
            <a:r>
              <a:rPr lang="en-US" altLang="zh-CN" dirty="0">
                <a:solidFill>
                  <a:schemeClr val="tx2"/>
                </a:solidFill>
                <a:latin typeface="Times New Roman" panose="02020603050405020304" pitchFamily="18" charset="0"/>
                <a:sym typeface="Symbol" panose="05050102010706020507" pitchFamily="18" charset="2"/>
              </a:rPr>
              <a:t>    </a:t>
            </a:r>
            <a:r>
              <a:rPr lang="zh-CN" altLang="zh-CN" dirty="0">
                <a:solidFill>
                  <a:srgbClr val="3333FF"/>
                </a:solidFill>
                <a:latin typeface="Times New Roman" panose="02020603050405020304" pitchFamily="18" charset="0"/>
                <a:sym typeface="Symbol" panose="05050102010706020507" pitchFamily="18" charset="2"/>
              </a:rPr>
              <a:t>主合取元变量换名，使同一变量不出现在事实表达式的不同主要合取式中。</a:t>
            </a:r>
            <a:r>
              <a:rPr lang="zh-CN" altLang="en-US" dirty="0">
                <a:latin typeface="Times New Roman" panose="02020603050405020304" pitchFamily="18" charset="0"/>
              </a:rPr>
              <a:t>与或形表达式并不是子句形。</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60772">
                                            <p:txEl>
                                              <p:pRg st="0" end="0"/>
                                            </p:txEl>
                                          </p:spTgt>
                                        </p:tgtEl>
                                        <p:attrNameLst>
                                          <p:attrName>style.visibility</p:attrName>
                                        </p:attrNameLst>
                                      </p:cBhvr>
                                      <p:to>
                                        <p:strVal val="visible"/>
                                      </p:to>
                                    </p:set>
                                    <p:anim calcmode="lin" valueType="num">
                                      <p:cBhvr additive="base">
                                        <p:cTn id="7" dur="500" fill="hold"/>
                                        <p:tgtEl>
                                          <p:spTgt spid="160772">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60772">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60772">
                                            <p:txEl>
                                              <p:pRg st="1" end="1"/>
                                            </p:txEl>
                                          </p:spTgt>
                                        </p:tgtEl>
                                        <p:attrNameLst>
                                          <p:attrName>style.visibility</p:attrName>
                                        </p:attrNameLst>
                                      </p:cBhvr>
                                      <p:to>
                                        <p:strVal val="visible"/>
                                      </p:to>
                                    </p:set>
                                    <p:anim calcmode="lin" valueType="num">
                                      <p:cBhvr additive="base">
                                        <p:cTn id="13" dur="500" fill="hold"/>
                                        <p:tgtEl>
                                          <p:spTgt spid="160772">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60772">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60772">
                                            <p:txEl>
                                              <p:pRg st="2" end="2"/>
                                            </p:txEl>
                                          </p:spTgt>
                                        </p:tgtEl>
                                        <p:attrNameLst>
                                          <p:attrName>style.visibility</p:attrName>
                                        </p:attrNameLst>
                                      </p:cBhvr>
                                      <p:to>
                                        <p:strVal val="visible"/>
                                      </p:to>
                                    </p:set>
                                    <p:anim calcmode="lin" valueType="num">
                                      <p:cBhvr additive="base">
                                        <p:cTn id="19" dur="500" fill="hold"/>
                                        <p:tgtEl>
                                          <p:spTgt spid="160772">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60772">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60772">
                                            <p:txEl>
                                              <p:pRg st="3" end="3"/>
                                            </p:txEl>
                                          </p:spTgt>
                                        </p:tgtEl>
                                        <p:attrNameLst>
                                          <p:attrName>style.visibility</p:attrName>
                                        </p:attrNameLst>
                                      </p:cBhvr>
                                      <p:to>
                                        <p:strVal val="visible"/>
                                      </p:to>
                                    </p:set>
                                    <p:anim calcmode="lin" valueType="num">
                                      <p:cBhvr additive="base">
                                        <p:cTn id="25" dur="500" fill="hold"/>
                                        <p:tgtEl>
                                          <p:spTgt spid="160772">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60772">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0772" grpId="0" build="p" bldLvl="2"/>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80" name="Rectangle 2"/>
          <p:cNvSpPr>
            <a:spLocks noGrp="1" noChangeArrowheads="1"/>
          </p:cNvSpPr>
          <p:nvPr>
            <p:ph type="title"/>
          </p:nvPr>
        </p:nvSpPr>
        <p:spPr>
          <a:xfrm>
            <a:off x="1454763" y="609600"/>
            <a:ext cx="7772400" cy="762000"/>
          </a:xfrm>
        </p:spPr>
        <p:txBody>
          <a:bodyPr/>
          <a:lstStyle/>
          <a:p>
            <a:pPr eaLnBrk="1" hangingPunct="1"/>
            <a:r>
              <a:rPr lang="zh-CN" altLang="en-US" sz="4000" dirty="0"/>
              <a:t>事实的与或图表示</a:t>
            </a:r>
          </a:p>
        </p:txBody>
      </p:sp>
      <p:sp>
        <p:nvSpPr>
          <p:cNvPr id="75781" name="Rectangle 3"/>
          <p:cNvSpPr>
            <a:spLocks noGrp="1" noChangeArrowheads="1"/>
          </p:cNvSpPr>
          <p:nvPr>
            <p:ph idx="1"/>
          </p:nvPr>
        </p:nvSpPr>
        <p:spPr>
          <a:xfrm>
            <a:off x="2590800" y="1371600"/>
            <a:ext cx="7772400" cy="609600"/>
          </a:xfrm>
        </p:spPr>
        <p:txBody>
          <a:bodyPr/>
          <a:lstStyle/>
          <a:p>
            <a:pPr eaLnBrk="1" hangingPunct="1">
              <a:buFont typeface="Wingdings" panose="05000000000000000000" pitchFamily="2" charset="2"/>
              <a:buNone/>
            </a:pPr>
            <a:r>
              <a:rPr lang="zh-CN" altLang="en-US" dirty="0" smtClean="0"/>
              <a:t>例： </a:t>
            </a:r>
            <a:r>
              <a:rPr lang="en-US" altLang="zh-CN" sz="2400" dirty="0">
                <a:sym typeface="Symbol" panose="05050102010706020507" pitchFamily="18" charset="2"/>
              </a:rPr>
              <a:t>Q(w, A)((~R(v)  ~P(v))  ~S(A, v))</a:t>
            </a:r>
          </a:p>
        </p:txBody>
      </p:sp>
      <p:sp>
        <p:nvSpPr>
          <p:cNvPr id="19" name="日期占位符 3"/>
          <p:cNvSpPr>
            <a:spLocks noGrp="1"/>
          </p:cNvSpPr>
          <p:nvPr>
            <p:ph type="dt" sz="half" idx="10"/>
          </p:nvPr>
        </p:nvSpPr>
        <p:spPr/>
        <p:txBody>
          <a:bodyPr/>
          <a:lstStyle/>
          <a:p>
            <a:pPr>
              <a:defRPr/>
            </a:pPr>
            <a:fld id="{9FBF1CEA-B8BB-48C4-B7E1-87AAE143F306}" type="datetime1">
              <a:rPr lang="zh-CN" altLang="en-US"/>
              <a:pPr>
                <a:defRPr/>
              </a:pPr>
              <a:t>2019/9/18</a:t>
            </a:fld>
            <a:endParaRPr lang="en-US" altLang="zh-CN"/>
          </a:p>
        </p:txBody>
      </p:sp>
      <p:sp>
        <p:nvSpPr>
          <p:cNvPr id="75779"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745CD493-8551-4BFC-AAAE-A488A13CEB10}" type="slidenum">
              <a:rPr kumimoji="0" lang="en-US" altLang="zh-CN" sz="1400">
                <a:latin typeface="Tahoma" panose="020B0604030504040204" pitchFamily="34" charset="0"/>
                <a:ea typeface="宋体" panose="02010600030101010101" pitchFamily="2" charset="-122"/>
              </a:rPr>
              <a:pPr>
                <a:spcBef>
                  <a:spcPct val="0"/>
                </a:spcBef>
                <a:buClrTx/>
                <a:buSzTx/>
                <a:buFontTx/>
                <a:buNone/>
              </a:pPr>
              <a:t>91</a:t>
            </a:fld>
            <a:endParaRPr kumimoji="0" lang="en-US" altLang="zh-CN" sz="1400">
              <a:latin typeface="Tahoma" panose="020B0604030504040204" pitchFamily="34" charset="0"/>
              <a:ea typeface="宋体" panose="02010600030101010101" pitchFamily="2" charset="-122"/>
            </a:endParaRPr>
          </a:p>
        </p:txBody>
      </p:sp>
      <p:sp>
        <p:nvSpPr>
          <p:cNvPr id="2" name="Text Box 4"/>
          <p:cNvSpPr txBox="1">
            <a:spLocks noChangeArrowheads="1"/>
          </p:cNvSpPr>
          <p:nvPr/>
        </p:nvSpPr>
        <p:spPr bwMode="auto">
          <a:xfrm>
            <a:off x="4124325" y="2133600"/>
            <a:ext cx="4152900" cy="406400"/>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2000">
                <a:latin typeface="Times New Roman" panose="02020603050405020304" pitchFamily="18" charset="0"/>
                <a:ea typeface="宋体" panose="02010600030101010101" pitchFamily="2" charset="-122"/>
                <a:sym typeface="Symbol" panose="05050102010706020507" pitchFamily="18" charset="2"/>
              </a:rPr>
              <a:t>Q(w, A)((~R(v)  ~P(v))  ~S(A, v))</a:t>
            </a:r>
          </a:p>
        </p:txBody>
      </p:sp>
      <p:sp>
        <p:nvSpPr>
          <p:cNvPr id="3" name="Text Box 5"/>
          <p:cNvSpPr txBox="1">
            <a:spLocks noChangeArrowheads="1"/>
          </p:cNvSpPr>
          <p:nvPr/>
        </p:nvSpPr>
        <p:spPr bwMode="auto">
          <a:xfrm>
            <a:off x="3000375" y="3200400"/>
            <a:ext cx="1041400" cy="406400"/>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2000">
                <a:latin typeface="Times New Roman" panose="02020603050405020304" pitchFamily="18" charset="0"/>
                <a:ea typeface="宋体" panose="02010600030101010101" pitchFamily="2" charset="-122"/>
                <a:sym typeface="Symbol" panose="05050102010706020507" pitchFamily="18" charset="2"/>
              </a:rPr>
              <a:t>Q(w, A)</a:t>
            </a:r>
          </a:p>
        </p:txBody>
      </p:sp>
      <p:sp>
        <p:nvSpPr>
          <p:cNvPr id="75782" name="Text Box 6"/>
          <p:cNvSpPr txBox="1">
            <a:spLocks noChangeArrowheads="1"/>
          </p:cNvSpPr>
          <p:nvPr/>
        </p:nvSpPr>
        <p:spPr bwMode="auto">
          <a:xfrm>
            <a:off x="5105400" y="3200400"/>
            <a:ext cx="2984500" cy="406400"/>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2000" dirty="0">
                <a:latin typeface="Times New Roman" panose="02020603050405020304" pitchFamily="18" charset="0"/>
                <a:ea typeface="宋体" panose="02010600030101010101" pitchFamily="2" charset="-122"/>
                <a:sym typeface="Symbol" panose="05050102010706020507" pitchFamily="18" charset="2"/>
              </a:rPr>
              <a:t>(~R(v)  ~P(v)) </a:t>
            </a:r>
            <a:r>
              <a:rPr lang="en-US" altLang="zh-CN" sz="2000" b="1" dirty="0">
                <a:solidFill>
                  <a:srgbClr val="3333FF"/>
                </a:solidFill>
                <a:latin typeface="Times New Roman" panose="02020603050405020304" pitchFamily="18" charset="0"/>
                <a:ea typeface="宋体" panose="02010600030101010101" pitchFamily="2" charset="-122"/>
                <a:sym typeface="Symbol" panose="05050102010706020507" pitchFamily="18" charset="2"/>
              </a:rPr>
              <a:t></a:t>
            </a:r>
            <a:r>
              <a:rPr lang="en-US" altLang="zh-CN" sz="2000" dirty="0">
                <a:latin typeface="Times New Roman" panose="02020603050405020304" pitchFamily="18" charset="0"/>
                <a:ea typeface="宋体" panose="02010600030101010101" pitchFamily="2" charset="-122"/>
                <a:sym typeface="Symbol" panose="05050102010706020507" pitchFamily="18" charset="2"/>
              </a:rPr>
              <a:t> ~S(A, v)</a:t>
            </a:r>
          </a:p>
        </p:txBody>
      </p:sp>
      <p:sp>
        <p:nvSpPr>
          <p:cNvPr id="75783" name="Text Box 7"/>
          <p:cNvSpPr txBox="1">
            <a:spLocks noChangeArrowheads="1"/>
          </p:cNvSpPr>
          <p:nvPr/>
        </p:nvSpPr>
        <p:spPr bwMode="auto">
          <a:xfrm>
            <a:off x="4348163" y="4343400"/>
            <a:ext cx="1651000" cy="406400"/>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2000">
                <a:latin typeface="Times New Roman" panose="02020603050405020304" pitchFamily="18" charset="0"/>
                <a:ea typeface="宋体" panose="02010600030101010101" pitchFamily="2" charset="-122"/>
                <a:sym typeface="Symbol" panose="05050102010706020507" pitchFamily="18" charset="2"/>
              </a:rPr>
              <a:t>~R(v)  ~P(v)</a:t>
            </a:r>
          </a:p>
        </p:txBody>
      </p:sp>
      <p:sp>
        <p:nvSpPr>
          <p:cNvPr id="75784" name="Text Box 8"/>
          <p:cNvSpPr txBox="1">
            <a:spLocks noChangeArrowheads="1"/>
          </p:cNvSpPr>
          <p:nvPr/>
        </p:nvSpPr>
        <p:spPr bwMode="auto">
          <a:xfrm>
            <a:off x="7343775" y="4343400"/>
            <a:ext cx="1143000" cy="406400"/>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2000">
                <a:latin typeface="Times New Roman" panose="02020603050405020304" pitchFamily="18" charset="0"/>
                <a:ea typeface="宋体" panose="02010600030101010101" pitchFamily="2" charset="-122"/>
                <a:sym typeface="Symbol" panose="05050102010706020507" pitchFamily="18" charset="2"/>
              </a:rPr>
              <a:t> ~S(A, v)</a:t>
            </a:r>
          </a:p>
        </p:txBody>
      </p:sp>
      <p:sp>
        <p:nvSpPr>
          <p:cNvPr id="75785" name="Text Box 9"/>
          <p:cNvSpPr txBox="1">
            <a:spLocks noChangeArrowheads="1"/>
          </p:cNvSpPr>
          <p:nvPr/>
        </p:nvSpPr>
        <p:spPr bwMode="auto">
          <a:xfrm>
            <a:off x="3729039" y="5410200"/>
            <a:ext cx="796925" cy="406400"/>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2000">
                <a:latin typeface="Times New Roman" panose="02020603050405020304" pitchFamily="18" charset="0"/>
                <a:ea typeface="宋体" panose="02010600030101010101" pitchFamily="2" charset="-122"/>
                <a:sym typeface="Symbol" panose="05050102010706020507" pitchFamily="18" charset="2"/>
              </a:rPr>
              <a:t>~R(v)</a:t>
            </a:r>
          </a:p>
        </p:txBody>
      </p:sp>
      <p:sp>
        <p:nvSpPr>
          <p:cNvPr id="75786" name="Text Box 10"/>
          <p:cNvSpPr txBox="1">
            <a:spLocks noChangeArrowheads="1"/>
          </p:cNvSpPr>
          <p:nvPr/>
        </p:nvSpPr>
        <p:spPr bwMode="auto">
          <a:xfrm>
            <a:off x="5724525" y="5410200"/>
            <a:ext cx="768350" cy="406400"/>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2000">
                <a:latin typeface="Times New Roman" panose="02020603050405020304" pitchFamily="18" charset="0"/>
                <a:ea typeface="宋体" panose="02010600030101010101" pitchFamily="2" charset="-122"/>
                <a:sym typeface="Symbol" panose="05050102010706020507" pitchFamily="18" charset="2"/>
              </a:rPr>
              <a:t>~P(v)</a:t>
            </a:r>
          </a:p>
        </p:txBody>
      </p:sp>
      <p:sp>
        <p:nvSpPr>
          <p:cNvPr id="75787" name="Line 11"/>
          <p:cNvSpPr>
            <a:spLocks noChangeShapeType="1"/>
          </p:cNvSpPr>
          <p:nvPr/>
        </p:nvSpPr>
        <p:spPr bwMode="auto">
          <a:xfrm flipH="1">
            <a:off x="3533776" y="2514600"/>
            <a:ext cx="1647825" cy="685800"/>
          </a:xfrm>
          <a:prstGeom prst="line">
            <a:avLst/>
          </a:prstGeom>
          <a:noFill/>
          <a:ln w="9525">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5788" name="Line 12"/>
          <p:cNvSpPr>
            <a:spLocks noChangeShapeType="1"/>
          </p:cNvSpPr>
          <p:nvPr/>
        </p:nvSpPr>
        <p:spPr bwMode="auto">
          <a:xfrm>
            <a:off x="5105401" y="2590800"/>
            <a:ext cx="1704975" cy="609600"/>
          </a:xfrm>
          <a:prstGeom prst="line">
            <a:avLst/>
          </a:prstGeom>
          <a:noFill/>
          <a:ln w="9525">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5789" name="Line 13"/>
          <p:cNvSpPr>
            <a:spLocks noChangeShapeType="1"/>
          </p:cNvSpPr>
          <p:nvPr/>
        </p:nvSpPr>
        <p:spPr bwMode="auto">
          <a:xfrm flipH="1">
            <a:off x="5057775" y="3581400"/>
            <a:ext cx="1447800" cy="762000"/>
          </a:xfrm>
          <a:prstGeom prst="line">
            <a:avLst/>
          </a:prstGeom>
          <a:noFill/>
          <a:ln w="9525">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5790" name="Line 14"/>
          <p:cNvSpPr>
            <a:spLocks noChangeShapeType="1"/>
          </p:cNvSpPr>
          <p:nvPr/>
        </p:nvSpPr>
        <p:spPr bwMode="auto">
          <a:xfrm>
            <a:off x="6505575" y="3581400"/>
            <a:ext cx="1371600" cy="762000"/>
          </a:xfrm>
          <a:prstGeom prst="line">
            <a:avLst/>
          </a:prstGeom>
          <a:noFill/>
          <a:ln w="9525">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5791" name="Line 15"/>
          <p:cNvSpPr>
            <a:spLocks noChangeShapeType="1"/>
          </p:cNvSpPr>
          <p:nvPr/>
        </p:nvSpPr>
        <p:spPr bwMode="auto">
          <a:xfrm flipH="1">
            <a:off x="4143375" y="4724400"/>
            <a:ext cx="990600" cy="685800"/>
          </a:xfrm>
          <a:prstGeom prst="line">
            <a:avLst/>
          </a:prstGeom>
          <a:noFill/>
          <a:ln w="9525">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5792" name="Line 16"/>
          <p:cNvSpPr>
            <a:spLocks noChangeShapeType="1"/>
          </p:cNvSpPr>
          <p:nvPr/>
        </p:nvSpPr>
        <p:spPr bwMode="auto">
          <a:xfrm>
            <a:off x="5133975" y="4724400"/>
            <a:ext cx="990600" cy="685800"/>
          </a:xfrm>
          <a:prstGeom prst="line">
            <a:avLst/>
          </a:prstGeom>
          <a:noFill/>
          <a:ln w="9525">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5793" name="Freeform 17"/>
          <p:cNvSpPr>
            <a:spLocks/>
          </p:cNvSpPr>
          <p:nvPr/>
        </p:nvSpPr>
        <p:spPr bwMode="auto">
          <a:xfrm>
            <a:off x="6276975" y="3733800"/>
            <a:ext cx="457200" cy="76200"/>
          </a:xfrm>
          <a:custGeom>
            <a:avLst/>
            <a:gdLst>
              <a:gd name="T0" fmla="*/ 0 w 288"/>
              <a:gd name="T1" fmla="*/ 0 h 48"/>
              <a:gd name="T2" fmla="*/ 2147483646 w 288"/>
              <a:gd name="T3" fmla="*/ 2147483646 h 48"/>
              <a:gd name="T4" fmla="*/ 2147483646 w 288"/>
              <a:gd name="T5" fmla="*/ 2147483646 h 48"/>
              <a:gd name="T6" fmla="*/ 2147483646 w 288"/>
              <a:gd name="T7" fmla="*/ 0 h 48"/>
              <a:gd name="T8" fmla="*/ 0 60000 65536"/>
              <a:gd name="T9" fmla="*/ 0 60000 65536"/>
              <a:gd name="T10" fmla="*/ 0 60000 65536"/>
              <a:gd name="T11" fmla="*/ 0 60000 65536"/>
              <a:gd name="T12" fmla="*/ 0 w 288"/>
              <a:gd name="T13" fmla="*/ 0 h 48"/>
              <a:gd name="T14" fmla="*/ 288 w 288"/>
              <a:gd name="T15" fmla="*/ 48 h 48"/>
            </a:gdLst>
            <a:ahLst/>
            <a:cxnLst>
              <a:cxn ang="T8">
                <a:pos x="T0" y="T1"/>
              </a:cxn>
              <a:cxn ang="T9">
                <a:pos x="T2" y="T3"/>
              </a:cxn>
              <a:cxn ang="T10">
                <a:pos x="T4" y="T5"/>
              </a:cxn>
              <a:cxn ang="T11">
                <a:pos x="T6" y="T7"/>
              </a:cxn>
            </a:cxnLst>
            <a:rect l="T12" t="T13" r="T14" b="T15"/>
            <a:pathLst>
              <a:path w="288" h="48">
                <a:moveTo>
                  <a:pt x="0" y="0"/>
                </a:moveTo>
                <a:lnTo>
                  <a:pt x="96" y="48"/>
                </a:lnTo>
                <a:lnTo>
                  <a:pt x="192" y="48"/>
                </a:lnTo>
                <a:lnTo>
                  <a:pt x="288" y="0"/>
                </a:lnTo>
              </a:path>
            </a:pathLst>
          </a:custGeom>
          <a:noFill/>
          <a:ln w="28575" cap="flat" cmpd="sng">
            <a:solidFill>
              <a:srgbClr val="3333FF"/>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75794" name="Text Box 18"/>
          <p:cNvSpPr txBox="1">
            <a:spLocks noChangeArrowheads="1"/>
          </p:cNvSpPr>
          <p:nvPr/>
        </p:nvSpPr>
        <p:spPr bwMode="auto">
          <a:xfrm>
            <a:off x="1424782" y="5740400"/>
            <a:ext cx="62023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2400" dirty="0">
                <a:latin typeface="Times New Roman" panose="02020603050405020304" pitchFamily="18" charset="0"/>
                <a:ea typeface="宋体" panose="02010600030101010101" pitchFamily="2" charset="-122"/>
              </a:rPr>
              <a:t>解图集：</a:t>
            </a:r>
            <a:r>
              <a:rPr lang="en-US" altLang="zh-CN" sz="2400" dirty="0">
                <a:latin typeface="Times New Roman" panose="02020603050405020304" pitchFamily="18" charset="0"/>
                <a:ea typeface="宋体" panose="02010600030101010101" pitchFamily="2" charset="-122"/>
              </a:rPr>
              <a:t>Q(w, A), ~R(v)</a:t>
            </a:r>
            <a:r>
              <a:rPr lang="en-US" altLang="zh-CN" sz="2000" b="1" dirty="0">
                <a:solidFill>
                  <a:srgbClr val="3333FF"/>
                </a:solidFill>
                <a:latin typeface="Times New Roman" panose="02020603050405020304" pitchFamily="18" charset="0"/>
                <a:ea typeface="宋体" panose="02010600030101010101" pitchFamily="2" charset="-122"/>
                <a:sym typeface="Symbol" panose="05050102010706020507" pitchFamily="18" charset="2"/>
              </a:rPr>
              <a:t></a:t>
            </a:r>
            <a:r>
              <a:rPr lang="en-US" altLang="zh-CN" sz="2000" dirty="0">
                <a:latin typeface="Times New Roman" panose="02020603050405020304" pitchFamily="18" charset="0"/>
                <a:ea typeface="宋体" panose="02010600030101010101" pitchFamily="2" charset="-122"/>
                <a:sym typeface="Symbol" panose="05050102010706020507" pitchFamily="18" charset="2"/>
              </a:rPr>
              <a:t>~S(A, v), ~P(v)</a:t>
            </a:r>
            <a:r>
              <a:rPr lang="en-US" altLang="zh-CN" sz="2000" b="1" dirty="0">
                <a:solidFill>
                  <a:srgbClr val="3333FF"/>
                </a:solidFill>
                <a:latin typeface="Times New Roman" panose="02020603050405020304" pitchFamily="18" charset="0"/>
                <a:ea typeface="宋体" panose="02010600030101010101" pitchFamily="2" charset="-122"/>
                <a:sym typeface="Symbol" panose="05050102010706020507" pitchFamily="18" charset="2"/>
              </a:rPr>
              <a:t></a:t>
            </a:r>
            <a:r>
              <a:rPr lang="en-US" altLang="zh-CN" sz="2000" dirty="0">
                <a:latin typeface="Times New Roman" panose="02020603050405020304" pitchFamily="18" charset="0"/>
                <a:ea typeface="宋体" panose="02010600030101010101" pitchFamily="2" charset="-122"/>
                <a:sym typeface="Symbol" panose="05050102010706020507" pitchFamily="18" charset="2"/>
              </a:rPr>
              <a:t>~S(A, v)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75787"/>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75788"/>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75782"/>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75789"/>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75790"/>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75793"/>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75783"/>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75784"/>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75791"/>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0" nodeType="clickEffect">
                                  <p:stCondLst>
                                    <p:cond delay="0"/>
                                  </p:stCondLst>
                                  <p:childTnLst>
                                    <p:set>
                                      <p:cBhvr>
                                        <p:cTn id="50" dur="1" fill="hold">
                                          <p:stCondLst>
                                            <p:cond delay="499"/>
                                          </p:stCondLst>
                                        </p:cTn>
                                        <p:tgtEl>
                                          <p:spTgt spid="75792"/>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grpId="0" nodeType="clickEffect">
                                  <p:stCondLst>
                                    <p:cond delay="0"/>
                                  </p:stCondLst>
                                  <p:childTnLst>
                                    <p:set>
                                      <p:cBhvr>
                                        <p:cTn id="54" dur="1" fill="hold">
                                          <p:stCondLst>
                                            <p:cond delay="499"/>
                                          </p:stCondLst>
                                        </p:cTn>
                                        <p:tgtEl>
                                          <p:spTgt spid="75785"/>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grpId="0" nodeType="clickEffect">
                                  <p:stCondLst>
                                    <p:cond delay="0"/>
                                  </p:stCondLst>
                                  <p:childTnLst>
                                    <p:set>
                                      <p:cBhvr>
                                        <p:cTn id="58" dur="1" fill="hold">
                                          <p:stCondLst>
                                            <p:cond delay="499"/>
                                          </p:stCondLst>
                                        </p:cTn>
                                        <p:tgtEl>
                                          <p:spTgt spid="75786"/>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2" presetClass="entr" presetSubtype="4" fill="hold" grpId="0" nodeType="clickEffect">
                                  <p:stCondLst>
                                    <p:cond delay="0"/>
                                  </p:stCondLst>
                                  <p:childTnLst>
                                    <p:set>
                                      <p:cBhvr>
                                        <p:cTn id="62" dur="1" fill="hold">
                                          <p:stCondLst>
                                            <p:cond delay="0"/>
                                          </p:stCondLst>
                                        </p:cTn>
                                        <p:tgtEl>
                                          <p:spTgt spid="75794"/>
                                        </p:tgtEl>
                                        <p:attrNameLst>
                                          <p:attrName>style.visibility</p:attrName>
                                        </p:attrNameLst>
                                      </p:cBhvr>
                                      <p:to>
                                        <p:strVal val="visible"/>
                                      </p:to>
                                    </p:set>
                                    <p:anim calcmode="lin" valueType="num">
                                      <p:cBhvr additive="base">
                                        <p:cTn id="63" dur="500" fill="hold"/>
                                        <p:tgtEl>
                                          <p:spTgt spid="75794"/>
                                        </p:tgtEl>
                                        <p:attrNameLst>
                                          <p:attrName>ppt_x</p:attrName>
                                        </p:attrNameLst>
                                      </p:cBhvr>
                                      <p:tavLst>
                                        <p:tav tm="0">
                                          <p:val>
                                            <p:strVal val="#ppt_x"/>
                                          </p:val>
                                        </p:tav>
                                        <p:tav tm="100000">
                                          <p:val>
                                            <p:strVal val="#ppt_x"/>
                                          </p:val>
                                        </p:tav>
                                      </p:tavLst>
                                    </p:anim>
                                    <p:anim calcmode="lin" valueType="num">
                                      <p:cBhvr additive="base">
                                        <p:cTn id="64" dur="500" fill="hold"/>
                                        <p:tgtEl>
                                          <p:spTgt spid="7579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autoUpdateAnimBg="0"/>
      <p:bldP spid="3" grpId="0" animBg="1" autoUpdateAnimBg="0"/>
      <p:bldP spid="75782" grpId="0" animBg="1" autoUpdateAnimBg="0"/>
      <p:bldP spid="75783" grpId="0" animBg="1" autoUpdateAnimBg="0"/>
      <p:bldP spid="75784" grpId="0" animBg="1" autoUpdateAnimBg="0"/>
      <p:bldP spid="75785" grpId="0" animBg="1" autoUpdateAnimBg="0"/>
      <p:bldP spid="75786" grpId="0" animBg="1" autoUpdateAnimBg="0"/>
      <p:bldP spid="75787" grpId="0" animBg="1"/>
      <p:bldP spid="75788" grpId="0" animBg="1"/>
      <p:bldP spid="75789" grpId="0" animBg="1"/>
      <p:bldP spid="75790" grpId="0" animBg="1"/>
      <p:bldP spid="75791" grpId="0" animBg="1"/>
      <p:bldP spid="75792" grpId="0" animBg="1"/>
      <p:bldP spid="75793" grpId="0" animBg="1"/>
      <p:bldP spid="75794" grpId="0"/>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4" name="Rectangle 2"/>
          <p:cNvSpPr>
            <a:spLocks noGrp="1" noChangeArrowheads="1"/>
          </p:cNvSpPr>
          <p:nvPr>
            <p:ph type="title"/>
          </p:nvPr>
        </p:nvSpPr>
        <p:spPr/>
        <p:txBody>
          <a:bodyPr/>
          <a:lstStyle/>
          <a:p>
            <a:pPr eaLnBrk="1" hangingPunct="1"/>
            <a:r>
              <a:rPr lang="zh-CN" altLang="en-US" sz="4000"/>
              <a:t>与或图的</a:t>
            </a:r>
            <a:r>
              <a:rPr lang="en-US" altLang="zh-CN" sz="4000"/>
              <a:t>F</a:t>
            </a:r>
            <a:r>
              <a:rPr lang="zh-CN" altLang="en-US" sz="4000"/>
              <a:t>规则变换</a:t>
            </a:r>
          </a:p>
        </p:txBody>
      </p:sp>
      <p:sp>
        <p:nvSpPr>
          <p:cNvPr id="76805" name="Rectangle 3"/>
          <p:cNvSpPr>
            <a:spLocks noGrp="1" noChangeArrowheads="1"/>
          </p:cNvSpPr>
          <p:nvPr>
            <p:ph idx="1"/>
          </p:nvPr>
        </p:nvSpPr>
        <p:spPr>
          <a:xfrm>
            <a:off x="1097280" y="1905000"/>
            <a:ext cx="10615344" cy="4260304"/>
          </a:xfrm>
        </p:spPr>
        <p:txBody>
          <a:bodyPr>
            <a:normAutofit/>
          </a:bodyPr>
          <a:lstStyle/>
          <a:p>
            <a:pPr eaLnBrk="1" hangingPunct="1">
              <a:lnSpc>
                <a:spcPct val="90000"/>
              </a:lnSpc>
            </a:pPr>
            <a:r>
              <a:rPr lang="zh-CN" altLang="en-US" sz="2400" dirty="0">
                <a:solidFill>
                  <a:schemeClr val="hlink"/>
                </a:solidFill>
              </a:rPr>
              <a:t>规则：</a:t>
            </a:r>
            <a:r>
              <a:rPr lang="zh-CN" altLang="en-US" sz="2400" dirty="0">
                <a:solidFill>
                  <a:srgbClr val="000000"/>
                </a:solidFill>
              </a:rPr>
              <a:t>正向规则演绎系统应用规则作用于表示事实的与或图，改变与或图的结构，从而产生新的事实。为应用方便起见，规定规则的形式为：</a:t>
            </a:r>
            <a:r>
              <a:rPr lang="en-US" altLang="zh-CN" sz="2400" dirty="0">
                <a:solidFill>
                  <a:srgbClr val="000000"/>
                </a:solidFill>
              </a:rPr>
              <a:t>L=&gt;W</a:t>
            </a:r>
            <a:r>
              <a:rPr lang="en-US" altLang="zh-CN" sz="2400" dirty="0"/>
              <a:t> </a:t>
            </a:r>
          </a:p>
          <a:p>
            <a:pPr eaLnBrk="1" hangingPunct="1">
              <a:lnSpc>
                <a:spcPct val="90000"/>
              </a:lnSpc>
            </a:pPr>
            <a:r>
              <a:rPr lang="en-US" altLang="zh-CN" sz="2400" dirty="0"/>
              <a:t>1)</a:t>
            </a:r>
            <a:r>
              <a:rPr lang="en-US" altLang="zh-CN" sz="2400" dirty="0">
                <a:solidFill>
                  <a:srgbClr val="000000"/>
                </a:solidFill>
              </a:rPr>
              <a:t>L</a:t>
            </a:r>
            <a:r>
              <a:rPr lang="zh-CN" altLang="en-US" sz="2400" dirty="0">
                <a:solidFill>
                  <a:srgbClr val="000000"/>
                </a:solidFill>
              </a:rPr>
              <a:t>是单文字，</a:t>
            </a:r>
            <a:r>
              <a:rPr lang="en-US" altLang="zh-CN" sz="2400" dirty="0">
                <a:solidFill>
                  <a:srgbClr val="000000"/>
                </a:solidFill>
              </a:rPr>
              <a:t>W</a:t>
            </a:r>
            <a:r>
              <a:rPr lang="zh-CN" altLang="en-US" sz="2400" dirty="0">
                <a:solidFill>
                  <a:srgbClr val="000000"/>
                </a:solidFill>
              </a:rPr>
              <a:t>是与或形的唯一公式</a:t>
            </a:r>
            <a:r>
              <a:rPr lang="zh-CN" altLang="en-US" sz="2400" dirty="0"/>
              <a:t> </a:t>
            </a:r>
          </a:p>
          <a:p>
            <a:pPr eaLnBrk="1" hangingPunct="1">
              <a:lnSpc>
                <a:spcPct val="90000"/>
              </a:lnSpc>
            </a:pPr>
            <a:r>
              <a:rPr lang="en-US" altLang="zh-CN" sz="2400" dirty="0"/>
              <a:t>2) </a:t>
            </a:r>
            <a:r>
              <a:rPr lang="en-US" altLang="zh-CN" sz="2400" dirty="0">
                <a:solidFill>
                  <a:srgbClr val="000000"/>
                </a:solidFill>
              </a:rPr>
              <a:t>L</a:t>
            </a:r>
            <a:r>
              <a:rPr lang="zh-CN" altLang="en-US" sz="2400" dirty="0">
                <a:solidFill>
                  <a:srgbClr val="000000"/>
                </a:solidFill>
              </a:rPr>
              <a:t>和</a:t>
            </a:r>
            <a:r>
              <a:rPr lang="en-US" altLang="zh-CN" sz="2400" dirty="0">
                <a:solidFill>
                  <a:srgbClr val="000000"/>
                </a:solidFill>
              </a:rPr>
              <a:t>W</a:t>
            </a:r>
            <a:r>
              <a:rPr lang="zh-CN" altLang="en-US" sz="2400" dirty="0">
                <a:solidFill>
                  <a:srgbClr val="000000"/>
                </a:solidFill>
              </a:rPr>
              <a:t>中的所有变量都是全称量词量化的，默认的全称量词作用于整个蕴含式</a:t>
            </a:r>
            <a:r>
              <a:rPr lang="zh-CN" altLang="en-US" sz="2400" dirty="0"/>
              <a:t> </a:t>
            </a:r>
          </a:p>
          <a:p>
            <a:pPr eaLnBrk="1" hangingPunct="1">
              <a:lnSpc>
                <a:spcPct val="90000"/>
              </a:lnSpc>
            </a:pPr>
            <a:r>
              <a:rPr lang="en-US" altLang="zh-CN" sz="2400" dirty="0"/>
              <a:t>3) </a:t>
            </a:r>
            <a:r>
              <a:rPr lang="zh-CN" altLang="en-US" sz="2400" dirty="0">
                <a:solidFill>
                  <a:srgbClr val="000000"/>
                </a:solidFill>
              </a:rPr>
              <a:t>各条规则中的变量各不相同，而且规则中的变量与事实表达式中的变量也不相同</a:t>
            </a:r>
            <a:endParaRPr lang="zh-CN" altLang="en-US" sz="2400" dirty="0"/>
          </a:p>
          <a:p>
            <a:pPr eaLnBrk="1" hangingPunct="1">
              <a:lnSpc>
                <a:spcPct val="90000"/>
              </a:lnSpc>
            </a:pPr>
            <a:r>
              <a:rPr lang="zh-CN" altLang="en-US" sz="2400" dirty="0"/>
              <a:t>左侧作单文字的限制虽然会大大简化规则的应用过程。但也限制了规则的应用范围。但在应用中可以对规则作一些变换，使之满足这一要求。例如对</a:t>
            </a:r>
            <a:r>
              <a:rPr lang="en-US" altLang="zh-CN" sz="2400" dirty="0"/>
              <a:t>(L1</a:t>
            </a:r>
            <a:r>
              <a:rPr lang="en-US" altLang="zh-CN" sz="2400" dirty="0">
                <a:solidFill>
                  <a:srgbClr val="000000"/>
                </a:solidFill>
              </a:rPr>
              <a:t>∨</a:t>
            </a:r>
            <a:r>
              <a:rPr lang="en-US" altLang="zh-CN" sz="2400" dirty="0"/>
              <a:t>L2)=&gt;W</a:t>
            </a:r>
            <a:r>
              <a:rPr lang="zh-CN" altLang="en-US" sz="2400" dirty="0"/>
              <a:t>形式的规则，可以转换成等价的规则</a:t>
            </a:r>
            <a:r>
              <a:rPr lang="en-US" altLang="zh-CN" sz="2400" dirty="0"/>
              <a:t>L1=&gt;W</a:t>
            </a:r>
            <a:r>
              <a:rPr lang="zh-CN" altLang="en-US" sz="2400" dirty="0"/>
              <a:t>和</a:t>
            </a:r>
            <a:r>
              <a:rPr lang="en-US" altLang="zh-CN" sz="2400" dirty="0"/>
              <a:t>L2=&gt;W</a:t>
            </a:r>
            <a:r>
              <a:rPr lang="zh-CN" altLang="en-US" sz="2400" dirty="0"/>
              <a:t>。</a:t>
            </a:r>
          </a:p>
          <a:p>
            <a:pPr eaLnBrk="1" hangingPunct="1">
              <a:lnSpc>
                <a:spcPct val="90000"/>
              </a:lnSpc>
            </a:pPr>
            <a:endParaRPr lang="en-US" altLang="zh-CN" sz="2400" dirty="0"/>
          </a:p>
        </p:txBody>
      </p:sp>
      <p:sp>
        <p:nvSpPr>
          <p:cNvPr id="4" name="日期占位符 3"/>
          <p:cNvSpPr>
            <a:spLocks noGrp="1"/>
          </p:cNvSpPr>
          <p:nvPr>
            <p:ph type="dt" sz="half" idx="10"/>
          </p:nvPr>
        </p:nvSpPr>
        <p:spPr/>
        <p:txBody>
          <a:bodyPr/>
          <a:lstStyle/>
          <a:p>
            <a:pPr>
              <a:defRPr/>
            </a:pPr>
            <a:fld id="{74843CAC-EE17-47D3-80ED-2843E027CE36}" type="datetime1">
              <a:rPr lang="zh-CN" altLang="en-US"/>
              <a:pPr>
                <a:defRPr/>
              </a:pPr>
              <a:t>2019/9/18</a:t>
            </a:fld>
            <a:endParaRPr lang="en-US" altLang="zh-CN"/>
          </a:p>
        </p:txBody>
      </p:sp>
      <p:sp>
        <p:nvSpPr>
          <p:cNvPr id="76803"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40F0B427-4A0E-468F-8310-C34E1F15198C}" type="slidenum">
              <a:rPr kumimoji="0" lang="en-US" altLang="zh-CN" sz="1400">
                <a:latin typeface="Tahoma" panose="020B0604030504040204" pitchFamily="34" charset="0"/>
                <a:ea typeface="宋体" panose="02010600030101010101" pitchFamily="2" charset="-122"/>
              </a:rPr>
              <a:pPr>
                <a:spcBef>
                  <a:spcPct val="0"/>
                </a:spcBef>
                <a:buClrTx/>
                <a:buSzTx/>
                <a:buFontTx/>
                <a:buNone/>
              </a:pPr>
              <a:t>92</a:t>
            </a:fld>
            <a:endParaRPr kumimoji="0" lang="en-US" altLang="zh-CN" sz="1400">
              <a:latin typeface="Tahoma" panose="020B060403050404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7828" name="Rectangle 2"/>
          <p:cNvSpPr>
            <a:spLocks noGrp="1" noChangeArrowheads="1"/>
          </p:cNvSpPr>
          <p:nvPr>
            <p:ph type="title"/>
          </p:nvPr>
        </p:nvSpPr>
        <p:spPr>
          <a:xfrm>
            <a:off x="1199456" y="976524"/>
            <a:ext cx="7772400" cy="609600"/>
          </a:xfrm>
        </p:spPr>
        <p:txBody>
          <a:bodyPr/>
          <a:lstStyle/>
          <a:p>
            <a:pPr eaLnBrk="1" hangingPunct="1"/>
            <a:r>
              <a:rPr lang="zh-CN" altLang="en-US" sz="4000" dirty="0"/>
              <a:t>与或图的</a:t>
            </a:r>
            <a:r>
              <a:rPr lang="en-US" altLang="zh-CN" sz="4000" dirty="0"/>
              <a:t>F</a:t>
            </a:r>
            <a:r>
              <a:rPr lang="zh-CN" altLang="en-US" sz="4000" dirty="0"/>
              <a:t>规则变换</a:t>
            </a:r>
          </a:p>
        </p:txBody>
      </p:sp>
      <p:sp>
        <p:nvSpPr>
          <p:cNvPr id="76803" name="Rectangle 3"/>
          <p:cNvSpPr>
            <a:spLocks noGrp="1" noChangeArrowheads="1"/>
          </p:cNvSpPr>
          <p:nvPr>
            <p:ph idx="1"/>
          </p:nvPr>
        </p:nvSpPr>
        <p:spPr>
          <a:xfrm>
            <a:off x="1415480" y="2057400"/>
            <a:ext cx="10009112" cy="3459832"/>
          </a:xfrm>
        </p:spPr>
        <p:txBody>
          <a:bodyPr>
            <a:normAutofit/>
          </a:bodyPr>
          <a:lstStyle/>
          <a:p>
            <a:pPr eaLnBrk="1" hangingPunct="1">
              <a:buFont typeface="Wingdings" panose="05000000000000000000" pitchFamily="2" charset="2"/>
              <a:buNone/>
            </a:pPr>
            <a:r>
              <a:rPr lang="zh-CN" altLang="en-US" sz="2400" dirty="0">
                <a:sym typeface="Symbol" panose="05050102010706020507" pitchFamily="18" charset="2"/>
              </a:rPr>
              <a:t>例：将原规则转化成</a:t>
            </a:r>
            <a:r>
              <a:rPr lang="en-US" altLang="zh-CN" sz="2400" dirty="0" smtClean="0">
                <a:solidFill>
                  <a:srgbClr val="000000"/>
                </a:solidFill>
              </a:rPr>
              <a:t>L=&gt;W</a:t>
            </a:r>
            <a:r>
              <a:rPr lang="en-US" altLang="zh-CN" sz="2400" dirty="0" smtClean="0"/>
              <a:t> </a:t>
            </a:r>
            <a:r>
              <a:rPr lang="zh-CN" altLang="en-US" sz="2400" dirty="0" smtClean="0"/>
              <a:t>形式</a:t>
            </a:r>
            <a:endParaRPr lang="zh-CN" altLang="en-US" sz="2400" dirty="0">
              <a:sym typeface="Symbol" panose="05050102010706020507" pitchFamily="18" charset="2"/>
            </a:endParaRPr>
          </a:p>
          <a:p>
            <a:pPr eaLnBrk="1" hangingPunct="1">
              <a:buFont typeface="Wingdings" panose="05000000000000000000" pitchFamily="2" charset="2"/>
              <a:buNone/>
            </a:pPr>
            <a:r>
              <a:rPr lang="zh-CN" altLang="en-US" sz="2400" dirty="0">
                <a:solidFill>
                  <a:schemeClr val="tx1"/>
                </a:solidFill>
                <a:sym typeface="Symbol" panose="05050102010706020507" pitchFamily="18" charset="2"/>
              </a:rPr>
              <a:t>     </a:t>
            </a:r>
            <a:r>
              <a:rPr lang="en-US" altLang="zh-CN" sz="2400" dirty="0">
                <a:solidFill>
                  <a:schemeClr val="tx1"/>
                </a:solidFill>
                <a:sym typeface="Symbol" panose="05050102010706020507" pitchFamily="18" charset="2"/>
              </a:rPr>
              <a:t>(x)(((y)(z)P(x, y, z))  (u)Q(x, u))</a:t>
            </a:r>
          </a:p>
          <a:p>
            <a:pPr lvl="1" eaLnBrk="1" hangingPunct="1">
              <a:buFont typeface="Wingdings" panose="05000000000000000000" pitchFamily="2" charset="2"/>
              <a:buNone/>
            </a:pPr>
            <a:r>
              <a:rPr lang="en-US" altLang="zh-CN" sz="2400" dirty="0" smtClean="0">
                <a:solidFill>
                  <a:schemeClr val="tx1"/>
                </a:solidFill>
                <a:sym typeface="Symbol" panose="05050102010706020507" pitchFamily="18" charset="2"/>
              </a:rPr>
              <a:t>=&gt; (x)(~((y)(z)P(x, y, z))  (u)Q(x, u))</a:t>
            </a:r>
          </a:p>
          <a:p>
            <a:pPr lvl="1" eaLnBrk="1" hangingPunct="1">
              <a:buFont typeface="Wingdings" panose="05000000000000000000" pitchFamily="2" charset="2"/>
              <a:buNone/>
            </a:pPr>
            <a:r>
              <a:rPr lang="en-US" altLang="zh-CN" sz="2400" dirty="0" smtClean="0">
                <a:solidFill>
                  <a:schemeClr val="tx1"/>
                </a:solidFill>
                <a:sym typeface="Symbol" panose="05050102010706020507" pitchFamily="18" charset="2"/>
              </a:rPr>
              <a:t>=&gt; (x)((y)(z)~P(x, y, z)  (u)Q(x, </a:t>
            </a:r>
            <a:r>
              <a:rPr lang="en-US" altLang="zh-CN" sz="2400" dirty="0" smtClean="0">
                <a:sym typeface="Symbol" panose="05050102010706020507" pitchFamily="18" charset="2"/>
              </a:rPr>
              <a:t>u))</a:t>
            </a:r>
          </a:p>
          <a:p>
            <a:pPr lvl="1" eaLnBrk="1" hangingPunct="1">
              <a:buFont typeface="Wingdings" panose="05000000000000000000" pitchFamily="2" charset="2"/>
              <a:buNone/>
            </a:pPr>
            <a:r>
              <a:rPr lang="en-US" altLang="zh-CN" sz="2400" dirty="0" smtClean="0">
                <a:sym typeface="Symbol" panose="05050102010706020507" pitchFamily="18" charset="2"/>
              </a:rPr>
              <a:t>=&gt; (x)(y)(z) (u)(~P(x, y, z)  Q(x, u))</a:t>
            </a:r>
          </a:p>
          <a:p>
            <a:pPr lvl="1" eaLnBrk="1" hangingPunct="1">
              <a:buFont typeface="Wingdings" panose="05000000000000000000" pitchFamily="2" charset="2"/>
              <a:buNone/>
            </a:pPr>
            <a:r>
              <a:rPr lang="en-US" altLang="zh-CN" sz="2400" dirty="0" smtClean="0">
                <a:sym typeface="Symbol" panose="05050102010706020507" pitchFamily="18" charset="2"/>
              </a:rPr>
              <a:t>=&gt; ~P(x, y, f(x, y))  Q(x, u)</a:t>
            </a:r>
          </a:p>
          <a:p>
            <a:pPr lvl="1" eaLnBrk="1" hangingPunct="1">
              <a:buFont typeface="Wingdings" panose="05000000000000000000" pitchFamily="2" charset="2"/>
              <a:buNone/>
            </a:pPr>
            <a:r>
              <a:rPr lang="en-US" altLang="zh-CN" sz="2400" dirty="0" smtClean="0">
                <a:sym typeface="Symbol" panose="05050102010706020507" pitchFamily="18" charset="2"/>
              </a:rPr>
              <a:t>=&gt; P(x, y, f(x, y))  Q(x, u)</a:t>
            </a:r>
          </a:p>
          <a:p>
            <a:pPr lvl="1" eaLnBrk="1" hangingPunct="1">
              <a:buFont typeface="Wingdings" panose="05000000000000000000" pitchFamily="2" charset="2"/>
              <a:buNone/>
            </a:pPr>
            <a:r>
              <a:rPr lang="en-US" altLang="zh-CN" sz="2400" dirty="0" smtClean="0">
                <a:sym typeface="Symbol" panose="05050102010706020507" pitchFamily="18" charset="2"/>
              </a:rPr>
              <a:t>=&gt; P(x1, y1, f(x1, y1))  Q(x1, u1)	</a:t>
            </a:r>
            <a:r>
              <a:rPr lang="zh-CN" altLang="zh-CN" sz="2400" dirty="0" smtClean="0">
                <a:solidFill>
                  <a:schemeClr val="tx1"/>
                </a:solidFill>
                <a:sym typeface="Symbol" panose="05050102010706020507" pitchFamily="18" charset="2"/>
              </a:rPr>
              <a:t>换名</a:t>
            </a:r>
            <a:endParaRPr lang="zh-CN" altLang="en-US" sz="2400" dirty="0" smtClean="0">
              <a:solidFill>
                <a:schemeClr val="tx1"/>
              </a:solidFill>
              <a:sym typeface="Symbol" panose="05050102010706020507" pitchFamily="18" charset="2"/>
            </a:endParaRPr>
          </a:p>
        </p:txBody>
      </p:sp>
      <p:sp>
        <p:nvSpPr>
          <p:cNvPr id="4" name="日期占位符 3"/>
          <p:cNvSpPr>
            <a:spLocks noGrp="1"/>
          </p:cNvSpPr>
          <p:nvPr>
            <p:ph type="dt" sz="half" idx="10"/>
          </p:nvPr>
        </p:nvSpPr>
        <p:spPr/>
        <p:txBody>
          <a:bodyPr/>
          <a:lstStyle/>
          <a:p>
            <a:pPr>
              <a:defRPr/>
            </a:pPr>
            <a:fld id="{EA98891D-717B-453D-B0C0-2BEB07E60477}" type="datetime1">
              <a:rPr lang="zh-CN" altLang="en-US"/>
              <a:pPr>
                <a:defRPr/>
              </a:pPr>
              <a:t>2019/9/18</a:t>
            </a:fld>
            <a:endParaRPr lang="en-US" altLang="zh-CN"/>
          </a:p>
        </p:txBody>
      </p:sp>
      <p:sp>
        <p:nvSpPr>
          <p:cNvPr id="77827"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746F2B55-F93F-4FE5-A494-CBA9EC8E74D3}" type="slidenum">
              <a:rPr kumimoji="0" lang="en-US" altLang="zh-CN" sz="1400">
                <a:latin typeface="Tahoma" panose="020B0604030504040204" pitchFamily="34" charset="0"/>
                <a:ea typeface="宋体" panose="02010600030101010101" pitchFamily="2" charset="-122"/>
              </a:rPr>
              <a:pPr>
                <a:spcBef>
                  <a:spcPct val="0"/>
                </a:spcBef>
                <a:buClrTx/>
                <a:buSzTx/>
                <a:buFontTx/>
                <a:buNone/>
              </a:pPr>
              <a:t>93</a:t>
            </a:fld>
            <a:endParaRPr kumimoji="0" lang="en-US" altLang="zh-CN" sz="1400">
              <a:latin typeface="Tahoma" panose="020B060403050404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680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7680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7680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76803">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76803">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76803">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76803">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7680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803" grpId="0" build="p" bldLvl="2" autoUpdateAnimBg="0"/>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2" name="Rectangle 2"/>
          <p:cNvSpPr>
            <a:spLocks noGrp="1" noChangeArrowheads="1"/>
          </p:cNvSpPr>
          <p:nvPr>
            <p:ph type="title"/>
          </p:nvPr>
        </p:nvSpPr>
        <p:spPr>
          <a:xfrm>
            <a:off x="1415480" y="855415"/>
            <a:ext cx="7772400" cy="762000"/>
          </a:xfrm>
        </p:spPr>
        <p:txBody>
          <a:bodyPr/>
          <a:lstStyle/>
          <a:p>
            <a:pPr eaLnBrk="1" hangingPunct="1"/>
            <a:r>
              <a:rPr lang="zh-CN" altLang="en-US" sz="4000" dirty="0"/>
              <a:t>与或图的</a:t>
            </a:r>
            <a:r>
              <a:rPr lang="en-US" altLang="zh-CN" sz="4000" dirty="0"/>
              <a:t>F</a:t>
            </a:r>
            <a:r>
              <a:rPr lang="zh-CN" altLang="en-US" sz="4000" dirty="0"/>
              <a:t>规则变换</a:t>
            </a:r>
            <a:r>
              <a:rPr lang="en-US" altLang="zh-CN" dirty="0" smtClean="0"/>
              <a:t>—</a:t>
            </a:r>
            <a:r>
              <a:rPr lang="zh-CN" altLang="en-US" sz="2400" dirty="0">
                <a:ea typeface="华文新魏" panose="02010800040101010101" pitchFamily="2" charset="-122"/>
              </a:rPr>
              <a:t>命题逻辑的情况</a:t>
            </a:r>
          </a:p>
        </p:txBody>
      </p:sp>
      <p:sp>
        <p:nvSpPr>
          <p:cNvPr id="78853" name="Rectangle 3"/>
          <p:cNvSpPr>
            <a:spLocks noGrp="1" noChangeArrowheads="1"/>
          </p:cNvSpPr>
          <p:nvPr>
            <p:ph idx="1"/>
          </p:nvPr>
        </p:nvSpPr>
        <p:spPr>
          <a:xfrm>
            <a:off x="1775520" y="2060848"/>
            <a:ext cx="7772400" cy="3200400"/>
          </a:xfrm>
        </p:spPr>
        <p:txBody>
          <a:bodyPr/>
          <a:lstStyle/>
          <a:p>
            <a:pPr eaLnBrk="1" hangingPunct="1"/>
            <a:r>
              <a:rPr lang="zh-CN" altLang="en-US" dirty="0" smtClean="0"/>
              <a:t>例：</a:t>
            </a:r>
          </a:p>
          <a:p>
            <a:pPr eaLnBrk="1" hangingPunct="1">
              <a:buFont typeface="Wingdings" panose="05000000000000000000" pitchFamily="2" charset="2"/>
              <a:buNone/>
            </a:pPr>
            <a:r>
              <a:rPr lang="zh-CN" altLang="en-US" dirty="0" smtClean="0"/>
              <a:t>	</a:t>
            </a:r>
            <a:r>
              <a:rPr lang="zh-CN" altLang="en-US" sz="2400" dirty="0"/>
              <a:t>事实：</a:t>
            </a:r>
            <a:r>
              <a:rPr lang="en-US" altLang="zh-CN" sz="2400" dirty="0"/>
              <a:t>((P </a:t>
            </a:r>
            <a:r>
              <a:rPr lang="en-US" altLang="zh-CN" sz="2400" dirty="0">
                <a:sym typeface="Symbol" panose="05050102010706020507" pitchFamily="18" charset="2"/>
              </a:rPr>
              <a:t> Q)  R)  (S  (T  U))</a:t>
            </a:r>
          </a:p>
          <a:p>
            <a:pPr eaLnBrk="1" hangingPunct="1">
              <a:buFont typeface="Wingdings" panose="05000000000000000000" pitchFamily="2" charset="2"/>
              <a:buNone/>
            </a:pPr>
            <a:r>
              <a:rPr lang="en-US" altLang="zh-CN" sz="2400" dirty="0">
                <a:sym typeface="Symbol" panose="05050102010706020507" pitchFamily="18" charset="2"/>
              </a:rPr>
              <a:t>	</a:t>
            </a:r>
            <a:r>
              <a:rPr lang="zh-CN" altLang="en-US" sz="2400" dirty="0">
                <a:sym typeface="Symbol" panose="05050102010706020507" pitchFamily="18" charset="2"/>
              </a:rPr>
              <a:t>规则：</a:t>
            </a:r>
            <a:r>
              <a:rPr lang="en-US" altLang="zh-CN" sz="2400" dirty="0">
                <a:sym typeface="Symbol" panose="05050102010706020507" pitchFamily="18" charset="2"/>
              </a:rPr>
              <a:t>S  (X  Y)  Z </a:t>
            </a:r>
          </a:p>
        </p:txBody>
      </p:sp>
      <p:sp>
        <p:nvSpPr>
          <p:cNvPr id="4" name="日期占位符 3"/>
          <p:cNvSpPr>
            <a:spLocks noGrp="1"/>
          </p:cNvSpPr>
          <p:nvPr>
            <p:ph type="dt" sz="half" idx="10"/>
          </p:nvPr>
        </p:nvSpPr>
        <p:spPr/>
        <p:txBody>
          <a:bodyPr/>
          <a:lstStyle/>
          <a:p>
            <a:pPr>
              <a:defRPr/>
            </a:pPr>
            <a:fld id="{DE007515-116F-4385-8B05-61A6BEA466DE}" type="datetime1">
              <a:rPr lang="zh-CN" altLang="en-US"/>
              <a:pPr>
                <a:defRPr/>
              </a:pPr>
              <a:t>2019/9/18</a:t>
            </a:fld>
            <a:endParaRPr lang="en-US" altLang="zh-CN"/>
          </a:p>
        </p:txBody>
      </p:sp>
      <p:sp>
        <p:nvSpPr>
          <p:cNvPr id="78851"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67C06C5F-7C91-41E7-980A-AFFF25E918D8}" type="slidenum">
              <a:rPr kumimoji="0" lang="en-US" altLang="zh-CN" sz="1400">
                <a:latin typeface="Tahoma" panose="020B0604030504040204" pitchFamily="34" charset="0"/>
                <a:ea typeface="宋体" panose="02010600030101010101" pitchFamily="2" charset="-122"/>
              </a:rPr>
              <a:pPr>
                <a:spcBef>
                  <a:spcPct val="0"/>
                </a:spcBef>
                <a:buClrTx/>
                <a:buSzTx/>
                <a:buFontTx/>
                <a:buNone/>
              </a:pPr>
              <a:t>94</a:t>
            </a:fld>
            <a:endParaRPr kumimoji="0" lang="en-US" altLang="zh-CN" sz="1400">
              <a:latin typeface="Tahoma" panose="020B060403050404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日期占位符 1"/>
          <p:cNvSpPr>
            <a:spLocks noGrp="1"/>
          </p:cNvSpPr>
          <p:nvPr>
            <p:ph type="dt" sz="half" idx="10"/>
          </p:nvPr>
        </p:nvSpPr>
        <p:spPr/>
        <p:txBody>
          <a:bodyPr/>
          <a:lstStyle/>
          <a:p>
            <a:pPr>
              <a:defRPr/>
            </a:pPr>
            <a:fld id="{4FA7585E-0929-4685-829A-C89550AB2F2A}" type="datetime1">
              <a:rPr lang="zh-CN" altLang="en-US"/>
              <a:pPr>
                <a:defRPr/>
              </a:pPr>
              <a:t>2019/9/18</a:t>
            </a:fld>
            <a:endParaRPr lang="en-US" altLang="zh-CN"/>
          </a:p>
        </p:txBody>
      </p:sp>
      <p:sp>
        <p:nvSpPr>
          <p:cNvPr id="79875"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D78A7DF8-E67B-4600-AB9A-3D0F70D08DA9}" type="slidenum">
              <a:rPr kumimoji="0" lang="en-US" altLang="zh-CN" sz="1400">
                <a:latin typeface="Tahoma" panose="020B0604030504040204" pitchFamily="34" charset="0"/>
                <a:ea typeface="宋体" panose="02010600030101010101" pitchFamily="2" charset="-122"/>
              </a:rPr>
              <a:pPr>
                <a:spcBef>
                  <a:spcPct val="0"/>
                </a:spcBef>
                <a:buClrTx/>
                <a:buSzTx/>
                <a:buFontTx/>
                <a:buNone/>
              </a:pPr>
              <a:t>95</a:t>
            </a:fld>
            <a:endParaRPr kumimoji="0" lang="en-US" altLang="zh-CN" sz="1400">
              <a:latin typeface="Tahoma" panose="020B0604030504040204" pitchFamily="34" charset="0"/>
              <a:ea typeface="宋体" panose="02010600030101010101" pitchFamily="2" charset="-122"/>
            </a:endParaRPr>
          </a:p>
        </p:txBody>
      </p:sp>
      <p:sp>
        <p:nvSpPr>
          <p:cNvPr id="78850" name="Text Box 1026"/>
          <p:cNvSpPr txBox="1">
            <a:spLocks noChangeArrowheads="1"/>
          </p:cNvSpPr>
          <p:nvPr/>
        </p:nvSpPr>
        <p:spPr bwMode="auto">
          <a:xfrm>
            <a:off x="3089275" y="5105400"/>
            <a:ext cx="3240088" cy="406400"/>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2000">
                <a:latin typeface="Times New Roman" panose="02020603050405020304" pitchFamily="18" charset="0"/>
                <a:ea typeface="宋体" panose="02010600030101010101" pitchFamily="2" charset="-122"/>
              </a:rPr>
              <a:t>((P </a:t>
            </a:r>
            <a:r>
              <a:rPr lang="en-US" altLang="zh-CN" sz="2000">
                <a:latin typeface="Times New Roman" panose="02020603050405020304" pitchFamily="18" charset="0"/>
                <a:ea typeface="宋体" panose="02010600030101010101" pitchFamily="2" charset="-122"/>
                <a:sym typeface="Symbol" panose="05050102010706020507" pitchFamily="18" charset="2"/>
              </a:rPr>
              <a:t> Q)  R)  (S  (T  U))</a:t>
            </a:r>
          </a:p>
        </p:txBody>
      </p:sp>
      <p:sp>
        <p:nvSpPr>
          <p:cNvPr id="78851" name="Text Box 1027"/>
          <p:cNvSpPr txBox="1">
            <a:spLocks noChangeArrowheads="1"/>
          </p:cNvSpPr>
          <p:nvPr/>
        </p:nvSpPr>
        <p:spPr bwMode="auto">
          <a:xfrm>
            <a:off x="2708275" y="4038600"/>
            <a:ext cx="1479550" cy="406400"/>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2000">
                <a:latin typeface="Times New Roman" panose="02020603050405020304" pitchFamily="18" charset="0"/>
                <a:ea typeface="宋体" panose="02010600030101010101" pitchFamily="2" charset="-122"/>
              </a:rPr>
              <a:t>(P </a:t>
            </a:r>
            <a:r>
              <a:rPr lang="en-US" altLang="zh-CN" sz="2000">
                <a:latin typeface="Times New Roman" panose="02020603050405020304" pitchFamily="18" charset="0"/>
                <a:ea typeface="宋体" panose="02010600030101010101" pitchFamily="2" charset="-122"/>
                <a:sym typeface="Symbol" panose="05050102010706020507" pitchFamily="18" charset="2"/>
              </a:rPr>
              <a:t> Q)  R </a:t>
            </a:r>
          </a:p>
        </p:txBody>
      </p:sp>
      <p:sp>
        <p:nvSpPr>
          <p:cNvPr id="78852" name="Text Box 1028"/>
          <p:cNvSpPr txBox="1">
            <a:spLocks noChangeArrowheads="1"/>
          </p:cNvSpPr>
          <p:nvPr/>
        </p:nvSpPr>
        <p:spPr bwMode="auto">
          <a:xfrm>
            <a:off x="5451476" y="4038600"/>
            <a:ext cx="1401763" cy="406400"/>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2000">
                <a:latin typeface="Times New Roman" panose="02020603050405020304" pitchFamily="18" charset="0"/>
                <a:ea typeface="宋体" panose="02010600030101010101" pitchFamily="2" charset="-122"/>
                <a:sym typeface="Symbol" panose="05050102010706020507" pitchFamily="18" charset="2"/>
              </a:rPr>
              <a:t>S  (T  U)</a:t>
            </a:r>
          </a:p>
        </p:txBody>
      </p:sp>
      <p:sp>
        <p:nvSpPr>
          <p:cNvPr id="78853" name="Line 1029"/>
          <p:cNvSpPr>
            <a:spLocks noChangeShapeType="1"/>
          </p:cNvSpPr>
          <p:nvPr/>
        </p:nvSpPr>
        <p:spPr bwMode="auto">
          <a:xfrm flipV="1">
            <a:off x="4841875" y="4495800"/>
            <a:ext cx="1295400" cy="609600"/>
          </a:xfrm>
          <a:prstGeom prst="line">
            <a:avLst/>
          </a:prstGeom>
          <a:noFill/>
          <a:ln w="9525">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8854" name="Line 1030"/>
          <p:cNvSpPr>
            <a:spLocks noChangeShapeType="1"/>
          </p:cNvSpPr>
          <p:nvPr/>
        </p:nvSpPr>
        <p:spPr bwMode="auto">
          <a:xfrm flipH="1" flipV="1">
            <a:off x="3394075" y="4495800"/>
            <a:ext cx="1371600" cy="609600"/>
          </a:xfrm>
          <a:prstGeom prst="line">
            <a:avLst/>
          </a:prstGeom>
          <a:noFill/>
          <a:ln w="9525">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8855" name="Freeform 1031"/>
          <p:cNvSpPr>
            <a:spLocks/>
          </p:cNvSpPr>
          <p:nvPr/>
        </p:nvSpPr>
        <p:spPr bwMode="auto">
          <a:xfrm>
            <a:off x="4460875" y="4800600"/>
            <a:ext cx="685800" cy="152400"/>
          </a:xfrm>
          <a:custGeom>
            <a:avLst/>
            <a:gdLst>
              <a:gd name="T0" fmla="*/ 0 w 432"/>
              <a:gd name="T1" fmla="*/ 2147483646 h 96"/>
              <a:gd name="T2" fmla="*/ 2147483646 w 432"/>
              <a:gd name="T3" fmla="*/ 0 h 96"/>
              <a:gd name="T4" fmla="*/ 2147483646 w 432"/>
              <a:gd name="T5" fmla="*/ 0 h 96"/>
              <a:gd name="T6" fmla="*/ 2147483646 w 432"/>
              <a:gd name="T7" fmla="*/ 2147483646 h 96"/>
              <a:gd name="T8" fmla="*/ 2147483646 w 432"/>
              <a:gd name="T9" fmla="*/ 2147483646 h 96"/>
              <a:gd name="T10" fmla="*/ 0 60000 65536"/>
              <a:gd name="T11" fmla="*/ 0 60000 65536"/>
              <a:gd name="T12" fmla="*/ 0 60000 65536"/>
              <a:gd name="T13" fmla="*/ 0 60000 65536"/>
              <a:gd name="T14" fmla="*/ 0 60000 65536"/>
              <a:gd name="T15" fmla="*/ 0 w 432"/>
              <a:gd name="T16" fmla="*/ 0 h 96"/>
              <a:gd name="T17" fmla="*/ 432 w 432"/>
              <a:gd name="T18" fmla="*/ 96 h 96"/>
            </a:gdLst>
            <a:ahLst/>
            <a:cxnLst>
              <a:cxn ang="T10">
                <a:pos x="T0" y="T1"/>
              </a:cxn>
              <a:cxn ang="T11">
                <a:pos x="T2" y="T3"/>
              </a:cxn>
              <a:cxn ang="T12">
                <a:pos x="T4" y="T5"/>
              </a:cxn>
              <a:cxn ang="T13">
                <a:pos x="T6" y="T7"/>
              </a:cxn>
              <a:cxn ang="T14">
                <a:pos x="T8" y="T9"/>
              </a:cxn>
            </a:cxnLst>
            <a:rect l="T15" t="T16" r="T17" b="T18"/>
            <a:pathLst>
              <a:path w="432" h="96">
                <a:moveTo>
                  <a:pt x="0" y="96"/>
                </a:moveTo>
                <a:lnTo>
                  <a:pt x="96" y="0"/>
                </a:lnTo>
                <a:lnTo>
                  <a:pt x="240" y="0"/>
                </a:lnTo>
                <a:lnTo>
                  <a:pt x="384" y="48"/>
                </a:lnTo>
                <a:lnTo>
                  <a:pt x="432" y="96"/>
                </a:lnTo>
              </a:path>
            </a:pathLst>
          </a:custGeom>
          <a:noFill/>
          <a:ln w="9525" cap="flat" cmpd="sng">
            <a:solidFill>
              <a:schemeClr val="tx2"/>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78856" name="Text Box 1032"/>
          <p:cNvSpPr txBox="1">
            <a:spLocks noChangeArrowheads="1"/>
          </p:cNvSpPr>
          <p:nvPr/>
        </p:nvSpPr>
        <p:spPr bwMode="auto">
          <a:xfrm>
            <a:off x="2252663" y="3048000"/>
            <a:ext cx="862012" cy="406400"/>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2000">
                <a:latin typeface="Times New Roman" panose="02020603050405020304" pitchFamily="18" charset="0"/>
                <a:ea typeface="宋体" panose="02010600030101010101" pitchFamily="2" charset="-122"/>
              </a:rPr>
              <a:t>P </a:t>
            </a:r>
            <a:r>
              <a:rPr lang="en-US" altLang="zh-CN" sz="2000">
                <a:latin typeface="Times New Roman" panose="02020603050405020304" pitchFamily="18" charset="0"/>
                <a:ea typeface="宋体" panose="02010600030101010101" pitchFamily="2" charset="-122"/>
                <a:sym typeface="Symbol" panose="05050102010706020507" pitchFamily="18" charset="2"/>
              </a:rPr>
              <a:t> Q </a:t>
            </a:r>
          </a:p>
        </p:txBody>
      </p:sp>
      <p:sp>
        <p:nvSpPr>
          <p:cNvPr id="78857" name="Text Box 1033"/>
          <p:cNvSpPr txBox="1">
            <a:spLocks noChangeArrowheads="1"/>
          </p:cNvSpPr>
          <p:nvPr/>
        </p:nvSpPr>
        <p:spPr bwMode="auto">
          <a:xfrm>
            <a:off x="3886200" y="3048000"/>
            <a:ext cx="490538" cy="406400"/>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2000">
                <a:latin typeface="Times New Roman" panose="02020603050405020304" pitchFamily="18" charset="0"/>
                <a:ea typeface="宋体" panose="02010600030101010101" pitchFamily="2" charset="-122"/>
                <a:sym typeface="Symbol" panose="05050102010706020507" pitchFamily="18" charset="2"/>
              </a:rPr>
              <a:t> R </a:t>
            </a:r>
          </a:p>
        </p:txBody>
      </p:sp>
      <p:sp>
        <p:nvSpPr>
          <p:cNvPr id="78858" name="Line 1034"/>
          <p:cNvSpPr>
            <a:spLocks noChangeShapeType="1"/>
          </p:cNvSpPr>
          <p:nvPr/>
        </p:nvSpPr>
        <p:spPr bwMode="auto">
          <a:xfrm flipH="1" flipV="1">
            <a:off x="2632075" y="3429000"/>
            <a:ext cx="838200" cy="609600"/>
          </a:xfrm>
          <a:prstGeom prst="line">
            <a:avLst/>
          </a:prstGeom>
          <a:noFill/>
          <a:ln w="9525">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8859" name="Line 1035"/>
          <p:cNvSpPr>
            <a:spLocks noChangeShapeType="1"/>
          </p:cNvSpPr>
          <p:nvPr/>
        </p:nvSpPr>
        <p:spPr bwMode="auto">
          <a:xfrm flipV="1">
            <a:off x="3470275" y="3429000"/>
            <a:ext cx="685800" cy="609600"/>
          </a:xfrm>
          <a:prstGeom prst="line">
            <a:avLst/>
          </a:prstGeom>
          <a:noFill/>
          <a:ln w="9525">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8860" name="Text Box 1036"/>
          <p:cNvSpPr txBox="1">
            <a:spLocks noChangeArrowheads="1"/>
          </p:cNvSpPr>
          <p:nvPr/>
        </p:nvSpPr>
        <p:spPr bwMode="auto">
          <a:xfrm>
            <a:off x="5449888" y="3048000"/>
            <a:ext cx="334962" cy="406400"/>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2000">
                <a:latin typeface="Times New Roman" panose="02020603050405020304" pitchFamily="18" charset="0"/>
                <a:ea typeface="宋体" panose="02010600030101010101" pitchFamily="2" charset="-122"/>
                <a:sym typeface="Symbol" panose="05050102010706020507" pitchFamily="18" charset="2"/>
              </a:rPr>
              <a:t>S</a:t>
            </a:r>
          </a:p>
        </p:txBody>
      </p:sp>
      <p:sp>
        <p:nvSpPr>
          <p:cNvPr id="78861" name="Text Box 1037"/>
          <p:cNvSpPr txBox="1">
            <a:spLocks noChangeArrowheads="1"/>
          </p:cNvSpPr>
          <p:nvPr/>
        </p:nvSpPr>
        <p:spPr bwMode="auto">
          <a:xfrm>
            <a:off x="6365875" y="3048000"/>
            <a:ext cx="812800" cy="406400"/>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2000">
                <a:latin typeface="Times New Roman" panose="02020603050405020304" pitchFamily="18" charset="0"/>
                <a:ea typeface="宋体" panose="02010600030101010101" pitchFamily="2" charset="-122"/>
                <a:sym typeface="Symbol" panose="05050102010706020507" pitchFamily="18" charset="2"/>
              </a:rPr>
              <a:t>T  U</a:t>
            </a:r>
          </a:p>
        </p:txBody>
      </p:sp>
      <p:sp>
        <p:nvSpPr>
          <p:cNvPr id="78862" name="Line 1038"/>
          <p:cNvSpPr>
            <a:spLocks noChangeShapeType="1"/>
          </p:cNvSpPr>
          <p:nvPr/>
        </p:nvSpPr>
        <p:spPr bwMode="auto">
          <a:xfrm flipV="1">
            <a:off x="6213475" y="3429000"/>
            <a:ext cx="609600" cy="609600"/>
          </a:xfrm>
          <a:prstGeom prst="line">
            <a:avLst/>
          </a:prstGeom>
          <a:noFill/>
          <a:ln w="9525">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8863" name="Line 1039"/>
          <p:cNvSpPr>
            <a:spLocks noChangeShapeType="1"/>
          </p:cNvSpPr>
          <p:nvPr/>
        </p:nvSpPr>
        <p:spPr bwMode="auto">
          <a:xfrm flipH="1" flipV="1">
            <a:off x="5603875" y="3429000"/>
            <a:ext cx="609600" cy="609600"/>
          </a:xfrm>
          <a:prstGeom prst="line">
            <a:avLst/>
          </a:prstGeom>
          <a:noFill/>
          <a:ln w="9525">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8864" name="Text Box 1040"/>
          <p:cNvSpPr txBox="1">
            <a:spLocks noChangeArrowheads="1"/>
          </p:cNvSpPr>
          <p:nvPr/>
        </p:nvSpPr>
        <p:spPr bwMode="auto">
          <a:xfrm>
            <a:off x="1981201" y="2057400"/>
            <a:ext cx="334963" cy="406400"/>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2000">
                <a:latin typeface="Times New Roman" panose="02020603050405020304" pitchFamily="18" charset="0"/>
                <a:ea typeface="宋体" panose="02010600030101010101" pitchFamily="2" charset="-122"/>
              </a:rPr>
              <a:t>P</a:t>
            </a:r>
            <a:endParaRPr lang="en-US" altLang="zh-CN" sz="2000">
              <a:latin typeface="Times New Roman" panose="02020603050405020304" pitchFamily="18" charset="0"/>
              <a:ea typeface="宋体" panose="02010600030101010101" pitchFamily="2" charset="-122"/>
              <a:sym typeface="Symbol" panose="05050102010706020507" pitchFamily="18" charset="2"/>
            </a:endParaRPr>
          </a:p>
        </p:txBody>
      </p:sp>
      <p:sp>
        <p:nvSpPr>
          <p:cNvPr id="78865" name="Text Box 1041"/>
          <p:cNvSpPr txBox="1">
            <a:spLocks noChangeArrowheads="1"/>
          </p:cNvSpPr>
          <p:nvPr/>
        </p:nvSpPr>
        <p:spPr bwMode="auto">
          <a:xfrm>
            <a:off x="3101976" y="2057400"/>
            <a:ext cx="377825" cy="406400"/>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2000">
                <a:latin typeface="Times New Roman" panose="02020603050405020304" pitchFamily="18" charset="0"/>
                <a:ea typeface="宋体" panose="02010600030101010101" pitchFamily="2" charset="-122"/>
                <a:sym typeface="Symbol" panose="05050102010706020507" pitchFamily="18" charset="2"/>
              </a:rPr>
              <a:t>Q</a:t>
            </a:r>
          </a:p>
        </p:txBody>
      </p:sp>
      <p:sp>
        <p:nvSpPr>
          <p:cNvPr id="78866" name="Line 1042"/>
          <p:cNvSpPr>
            <a:spLocks noChangeShapeType="1"/>
          </p:cNvSpPr>
          <p:nvPr/>
        </p:nvSpPr>
        <p:spPr bwMode="auto">
          <a:xfrm flipV="1">
            <a:off x="2632075" y="2438400"/>
            <a:ext cx="685800" cy="609600"/>
          </a:xfrm>
          <a:prstGeom prst="line">
            <a:avLst/>
          </a:prstGeom>
          <a:noFill/>
          <a:ln w="9525">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8867" name="Line 1043"/>
          <p:cNvSpPr>
            <a:spLocks noChangeShapeType="1"/>
          </p:cNvSpPr>
          <p:nvPr/>
        </p:nvSpPr>
        <p:spPr bwMode="auto">
          <a:xfrm flipH="1" flipV="1">
            <a:off x="2098675" y="2438400"/>
            <a:ext cx="533400" cy="609600"/>
          </a:xfrm>
          <a:prstGeom prst="line">
            <a:avLst/>
          </a:prstGeom>
          <a:noFill/>
          <a:ln w="9525">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8868" name="Freeform 1044"/>
          <p:cNvSpPr>
            <a:spLocks/>
          </p:cNvSpPr>
          <p:nvPr/>
        </p:nvSpPr>
        <p:spPr bwMode="auto">
          <a:xfrm>
            <a:off x="2479675" y="2667000"/>
            <a:ext cx="395288" cy="152400"/>
          </a:xfrm>
          <a:custGeom>
            <a:avLst/>
            <a:gdLst>
              <a:gd name="T0" fmla="*/ 0 w 249"/>
              <a:gd name="T1" fmla="*/ 2147483646 h 96"/>
              <a:gd name="T2" fmla="*/ 2147483646 w 249"/>
              <a:gd name="T3" fmla="*/ 2147483646 h 96"/>
              <a:gd name="T4" fmla="*/ 2147483646 w 249"/>
              <a:gd name="T5" fmla="*/ 0 h 96"/>
              <a:gd name="T6" fmla="*/ 2147483646 w 249"/>
              <a:gd name="T7" fmla="*/ 2147483646 h 96"/>
              <a:gd name="T8" fmla="*/ 0 60000 65536"/>
              <a:gd name="T9" fmla="*/ 0 60000 65536"/>
              <a:gd name="T10" fmla="*/ 0 60000 65536"/>
              <a:gd name="T11" fmla="*/ 0 60000 65536"/>
              <a:gd name="T12" fmla="*/ 0 w 249"/>
              <a:gd name="T13" fmla="*/ 0 h 96"/>
              <a:gd name="T14" fmla="*/ 249 w 249"/>
              <a:gd name="T15" fmla="*/ 96 h 96"/>
            </a:gdLst>
            <a:ahLst/>
            <a:cxnLst>
              <a:cxn ang="T8">
                <a:pos x="T0" y="T1"/>
              </a:cxn>
              <a:cxn ang="T9">
                <a:pos x="T2" y="T3"/>
              </a:cxn>
              <a:cxn ang="T10">
                <a:pos x="T4" y="T5"/>
              </a:cxn>
              <a:cxn ang="T11">
                <a:pos x="T6" y="T7"/>
              </a:cxn>
            </a:cxnLst>
            <a:rect l="T12" t="T13" r="T14" b="T15"/>
            <a:pathLst>
              <a:path w="249" h="96">
                <a:moveTo>
                  <a:pt x="0" y="96"/>
                </a:moveTo>
                <a:lnTo>
                  <a:pt x="48" y="48"/>
                </a:lnTo>
                <a:lnTo>
                  <a:pt x="144" y="0"/>
                </a:lnTo>
                <a:lnTo>
                  <a:pt x="249" y="69"/>
                </a:lnTo>
              </a:path>
            </a:pathLst>
          </a:custGeom>
          <a:noFill/>
          <a:ln w="9525" cap="flat" cmpd="sng">
            <a:solidFill>
              <a:schemeClr val="tx2"/>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78869" name="Text Box 1045"/>
          <p:cNvSpPr txBox="1">
            <a:spLocks noChangeArrowheads="1"/>
          </p:cNvSpPr>
          <p:nvPr/>
        </p:nvSpPr>
        <p:spPr bwMode="auto">
          <a:xfrm>
            <a:off x="6064250" y="1981200"/>
            <a:ext cx="349250" cy="406400"/>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2000">
                <a:latin typeface="Times New Roman" panose="02020603050405020304" pitchFamily="18" charset="0"/>
                <a:ea typeface="宋体" panose="02010600030101010101" pitchFamily="2" charset="-122"/>
                <a:sym typeface="Symbol" panose="05050102010706020507" pitchFamily="18" charset="2"/>
              </a:rPr>
              <a:t>T</a:t>
            </a:r>
          </a:p>
        </p:txBody>
      </p:sp>
      <p:sp>
        <p:nvSpPr>
          <p:cNvPr id="78870" name="Text Box 1046"/>
          <p:cNvSpPr txBox="1">
            <a:spLocks noChangeArrowheads="1"/>
          </p:cNvSpPr>
          <p:nvPr/>
        </p:nvSpPr>
        <p:spPr bwMode="auto">
          <a:xfrm>
            <a:off x="6888164" y="1981200"/>
            <a:ext cx="377825" cy="406400"/>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2000">
                <a:latin typeface="Times New Roman" panose="02020603050405020304" pitchFamily="18" charset="0"/>
                <a:ea typeface="宋体" panose="02010600030101010101" pitchFamily="2" charset="-122"/>
                <a:sym typeface="Symbol" panose="05050102010706020507" pitchFamily="18" charset="2"/>
              </a:rPr>
              <a:t>U</a:t>
            </a:r>
          </a:p>
        </p:txBody>
      </p:sp>
      <p:sp>
        <p:nvSpPr>
          <p:cNvPr id="78871" name="Line 1047"/>
          <p:cNvSpPr>
            <a:spLocks noChangeShapeType="1"/>
          </p:cNvSpPr>
          <p:nvPr/>
        </p:nvSpPr>
        <p:spPr bwMode="auto">
          <a:xfrm flipV="1">
            <a:off x="6746875" y="2438400"/>
            <a:ext cx="304800" cy="609600"/>
          </a:xfrm>
          <a:prstGeom prst="line">
            <a:avLst/>
          </a:prstGeom>
          <a:noFill/>
          <a:ln w="9525">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8872" name="Line 1048"/>
          <p:cNvSpPr>
            <a:spLocks noChangeShapeType="1"/>
          </p:cNvSpPr>
          <p:nvPr/>
        </p:nvSpPr>
        <p:spPr bwMode="auto">
          <a:xfrm flipH="1" flipV="1">
            <a:off x="6213475" y="2362200"/>
            <a:ext cx="533400" cy="685800"/>
          </a:xfrm>
          <a:prstGeom prst="line">
            <a:avLst/>
          </a:prstGeom>
          <a:noFill/>
          <a:ln w="9525">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8873" name="Freeform 1049"/>
          <p:cNvSpPr>
            <a:spLocks/>
          </p:cNvSpPr>
          <p:nvPr/>
        </p:nvSpPr>
        <p:spPr bwMode="auto">
          <a:xfrm>
            <a:off x="6594475" y="2743200"/>
            <a:ext cx="304800" cy="76200"/>
          </a:xfrm>
          <a:custGeom>
            <a:avLst/>
            <a:gdLst>
              <a:gd name="T0" fmla="*/ 0 w 192"/>
              <a:gd name="T1" fmla="*/ 2147483646 h 48"/>
              <a:gd name="T2" fmla="*/ 2147483646 w 192"/>
              <a:gd name="T3" fmla="*/ 0 h 48"/>
              <a:gd name="T4" fmla="*/ 2147483646 w 192"/>
              <a:gd name="T5" fmla="*/ 2147483646 h 48"/>
              <a:gd name="T6" fmla="*/ 0 60000 65536"/>
              <a:gd name="T7" fmla="*/ 0 60000 65536"/>
              <a:gd name="T8" fmla="*/ 0 60000 65536"/>
              <a:gd name="T9" fmla="*/ 0 w 192"/>
              <a:gd name="T10" fmla="*/ 0 h 48"/>
              <a:gd name="T11" fmla="*/ 192 w 192"/>
              <a:gd name="T12" fmla="*/ 48 h 48"/>
            </a:gdLst>
            <a:ahLst/>
            <a:cxnLst>
              <a:cxn ang="T6">
                <a:pos x="T0" y="T1"/>
              </a:cxn>
              <a:cxn ang="T7">
                <a:pos x="T2" y="T3"/>
              </a:cxn>
              <a:cxn ang="T8">
                <a:pos x="T4" y="T5"/>
              </a:cxn>
            </a:cxnLst>
            <a:rect l="T9" t="T10" r="T11" b="T12"/>
            <a:pathLst>
              <a:path w="192" h="48">
                <a:moveTo>
                  <a:pt x="0" y="48"/>
                </a:moveTo>
                <a:lnTo>
                  <a:pt x="96" y="0"/>
                </a:lnTo>
                <a:lnTo>
                  <a:pt x="192" y="48"/>
                </a:lnTo>
              </a:path>
            </a:pathLst>
          </a:custGeom>
          <a:noFill/>
          <a:ln w="9525" cap="flat" cmpd="sng">
            <a:solidFill>
              <a:schemeClr val="tx2"/>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78874" name="Text Box 1050"/>
          <p:cNvSpPr txBox="1">
            <a:spLocks noChangeArrowheads="1"/>
          </p:cNvSpPr>
          <p:nvPr/>
        </p:nvSpPr>
        <p:spPr bwMode="auto">
          <a:xfrm>
            <a:off x="5451476" y="1905000"/>
            <a:ext cx="334963" cy="406400"/>
          </a:xfrm>
          <a:prstGeom prst="rect">
            <a:avLst/>
          </a:prstGeom>
          <a:noFill/>
          <a:ln w="9525">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2000">
                <a:latin typeface="Times New Roman" panose="02020603050405020304" pitchFamily="18" charset="0"/>
                <a:ea typeface="宋体" panose="02010600030101010101" pitchFamily="2" charset="-122"/>
                <a:sym typeface="Symbol" panose="05050102010706020507" pitchFamily="18" charset="2"/>
              </a:rPr>
              <a:t>S</a:t>
            </a:r>
          </a:p>
        </p:txBody>
      </p:sp>
      <p:sp>
        <p:nvSpPr>
          <p:cNvPr id="78875" name="AutoShape 1051"/>
          <p:cNvSpPr>
            <a:spLocks noChangeArrowheads="1"/>
          </p:cNvSpPr>
          <p:nvPr/>
        </p:nvSpPr>
        <p:spPr bwMode="auto">
          <a:xfrm>
            <a:off x="5527675" y="2362200"/>
            <a:ext cx="152400" cy="685800"/>
          </a:xfrm>
          <a:prstGeom prst="upArrow">
            <a:avLst>
              <a:gd name="adj1" fmla="val 50000"/>
              <a:gd name="adj2" fmla="val 112500"/>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Wingdings" panose="05000000000000000000" pitchFamily="2" charset="2"/>
              <a:buChar char="n"/>
            </a:pPr>
            <a:endParaRPr lang="zh-CN" altLang="en-US" sz="2400">
              <a:latin typeface="Times New Roman" panose="02020603050405020304" pitchFamily="18" charset="0"/>
            </a:endParaRPr>
          </a:p>
        </p:txBody>
      </p:sp>
      <p:sp>
        <p:nvSpPr>
          <p:cNvPr id="78876" name="Text Box 1052"/>
          <p:cNvSpPr txBox="1">
            <a:spLocks noChangeArrowheads="1"/>
          </p:cNvSpPr>
          <p:nvPr/>
        </p:nvSpPr>
        <p:spPr bwMode="auto">
          <a:xfrm>
            <a:off x="4613276" y="990600"/>
            <a:ext cx="841375" cy="406400"/>
          </a:xfrm>
          <a:prstGeom prst="rect">
            <a:avLst/>
          </a:prstGeom>
          <a:noFill/>
          <a:ln w="9525">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2000">
                <a:latin typeface="Times New Roman" panose="02020603050405020304" pitchFamily="18" charset="0"/>
                <a:ea typeface="宋体" panose="02010600030101010101" pitchFamily="2" charset="-122"/>
                <a:sym typeface="Symbol" panose="05050102010706020507" pitchFamily="18" charset="2"/>
              </a:rPr>
              <a:t>X  Y</a:t>
            </a:r>
          </a:p>
        </p:txBody>
      </p:sp>
      <p:sp>
        <p:nvSpPr>
          <p:cNvPr id="78877" name="Text Box 1053"/>
          <p:cNvSpPr txBox="1">
            <a:spLocks noChangeArrowheads="1"/>
          </p:cNvSpPr>
          <p:nvPr/>
        </p:nvSpPr>
        <p:spPr bwMode="auto">
          <a:xfrm>
            <a:off x="6137275" y="990600"/>
            <a:ext cx="349250" cy="406400"/>
          </a:xfrm>
          <a:prstGeom prst="rect">
            <a:avLst/>
          </a:prstGeom>
          <a:noFill/>
          <a:ln w="9525">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2000">
                <a:latin typeface="Times New Roman" panose="02020603050405020304" pitchFamily="18" charset="0"/>
                <a:ea typeface="宋体" panose="02010600030101010101" pitchFamily="2" charset="-122"/>
                <a:sym typeface="Symbol" panose="05050102010706020507" pitchFamily="18" charset="2"/>
              </a:rPr>
              <a:t>Z</a:t>
            </a:r>
          </a:p>
        </p:txBody>
      </p:sp>
      <p:sp>
        <p:nvSpPr>
          <p:cNvPr id="78878" name="Line 1054"/>
          <p:cNvSpPr>
            <a:spLocks noChangeShapeType="1"/>
          </p:cNvSpPr>
          <p:nvPr/>
        </p:nvSpPr>
        <p:spPr bwMode="auto">
          <a:xfrm flipV="1">
            <a:off x="5603875" y="1371600"/>
            <a:ext cx="685800" cy="533400"/>
          </a:xfrm>
          <a:prstGeom prst="line">
            <a:avLst/>
          </a:prstGeom>
          <a:noFill/>
          <a:ln w="9525">
            <a:solidFill>
              <a:srgbClr val="FF33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8879" name="Line 1055"/>
          <p:cNvSpPr>
            <a:spLocks noChangeShapeType="1"/>
          </p:cNvSpPr>
          <p:nvPr/>
        </p:nvSpPr>
        <p:spPr bwMode="auto">
          <a:xfrm flipH="1" flipV="1">
            <a:off x="4994275" y="1371600"/>
            <a:ext cx="609600" cy="533400"/>
          </a:xfrm>
          <a:prstGeom prst="line">
            <a:avLst/>
          </a:prstGeom>
          <a:noFill/>
          <a:ln w="9525">
            <a:solidFill>
              <a:srgbClr val="FF33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8880" name="Freeform 1056"/>
          <p:cNvSpPr>
            <a:spLocks/>
          </p:cNvSpPr>
          <p:nvPr/>
        </p:nvSpPr>
        <p:spPr bwMode="auto">
          <a:xfrm>
            <a:off x="5375275" y="1600200"/>
            <a:ext cx="533400" cy="152400"/>
          </a:xfrm>
          <a:custGeom>
            <a:avLst/>
            <a:gdLst>
              <a:gd name="T0" fmla="*/ 0 w 336"/>
              <a:gd name="T1" fmla="*/ 2147483646 h 96"/>
              <a:gd name="T2" fmla="*/ 2147483646 w 336"/>
              <a:gd name="T3" fmla="*/ 0 h 96"/>
              <a:gd name="T4" fmla="*/ 2147483646 w 336"/>
              <a:gd name="T5" fmla="*/ 0 h 96"/>
              <a:gd name="T6" fmla="*/ 2147483646 w 336"/>
              <a:gd name="T7" fmla="*/ 2147483646 h 96"/>
              <a:gd name="T8" fmla="*/ 0 60000 65536"/>
              <a:gd name="T9" fmla="*/ 0 60000 65536"/>
              <a:gd name="T10" fmla="*/ 0 60000 65536"/>
              <a:gd name="T11" fmla="*/ 0 60000 65536"/>
              <a:gd name="T12" fmla="*/ 0 w 336"/>
              <a:gd name="T13" fmla="*/ 0 h 96"/>
              <a:gd name="T14" fmla="*/ 336 w 336"/>
              <a:gd name="T15" fmla="*/ 96 h 96"/>
            </a:gdLst>
            <a:ahLst/>
            <a:cxnLst>
              <a:cxn ang="T8">
                <a:pos x="T0" y="T1"/>
              </a:cxn>
              <a:cxn ang="T9">
                <a:pos x="T2" y="T3"/>
              </a:cxn>
              <a:cxn ang="T10">
                <a:pos x="T4" y="T5"/>
              </a:cxn>
              <a:cxn ang="T11">
                <a:pos x="T6" y="T7"/>
              </a:cxn>
            </a:cxnLst>
            <a:rect l="T12" t="T13" r="T14" b="T15"/>
            <a:pathLst>
              <a:path w="336" h="96">
                <a:moveTo>
                  <a:pt x="0" y="96"/>
                </a:moveTo>
                <a:lnTo>
                  <a:pt x="144" y="0"/>
                </a:lnTo>
                <a:lnTo>
                  <a:pt x="240" y="0"/>
                </a:lnTo>
                <a:lnTo>
                  <a:pt x="336" y="48"/>
                </a:lnTo>
              </a:path>
            </a:pathLst>
          </a:custGeom>
          <a:noFill/>
          <a:ln w="9525" cap="flat" cmpd="sng">
            <a:solidFill>
              <a:srgbClr val="FF33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78881" name="Text Box 1057"/>
          <p:cNvSpPr txBox="1">
            <a:spLocks noChangeArrowheads="1"/>
          </p:cNvSpPr>
          <p:nvPr/>
        </p:nvSpPr>
        <p:spPr bwMode="auto">
          <a:xfrm>
            <a:off x="4051301" y="152400"/>
            <a:ext cx="441325" cy="406400"/>
          </a:xfrm>
          <a:prstGeom prst="rect">
            <a:avLst/>
          </a:prstGeom>
          <a:noFill/>
          <a:ln w="9525">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2000">
                <a:latin typeface="Times New Roman" panose="02020603050405020304" pitchFamily="18" charset="0"/>
                <a:ea typeface="宋体" panose="02010600030101010101" pitchFamily="2" charset="-122"/>
                <a:sym typeface="Symbol" panose="05050102010706020507" pitchFamily="18" charset="2"/>
              </a:rPr>
              <a:t>X </a:t>
            </a:r>
          </a:p>
        </p:txBody>
      </p:sp>
      <p:sp>
        <p:nvSpPr>
          <p:cNvPr id="78882" name="Text Box 1058"/>
          <p:cNvSpPr txBox="1">
            <a:spLocks noChangeArrowheads="1"/>
          </p:cNvSpPr>
          <p:nvPr/>
        </p:nvSpPr>
        <p:spPr bwMode="auto">
          <a:xfrm>
            <a:off x="5378451" y="152400"/>
            <a:ext cx="377825" cy="406400"/>
          </a:xfrm>
          <a:prstGeom prst="rect">
            <a:avLst/>
          </a:prstGeom>
          <a:noFill/>
          <a:ln w="9525">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2000">
                <a:latin typeface="Times New Roman" panose="02020603050405020304" pitchFamily="18" charset="0"/>
                <a:ea typeface="宋体" panose="02010600030101010101" pitchFamily="2" charset="-122"/>
                <a:sym typeface="Symbol" panose="05050102010706020507" pitchFamily="18" charset="2"/>
              </a:rPr>
              <a:t>Y</a:t>
            </a:r>
          </a:p>
        </p:txBody>
      </p:sp>
      <p:sp>
        <p:nvSpPr>
          <p:cNvPr id="78883" name="Line 1059"/>
          <p:cNvSpPr>
            <a:spLocks noChangeShapeType="1"/>
          </p:cNvSpPr>
          <p:nvPr/>
        </p:nvSpPr>
        <p:spPr bwMode="auto">
          <a:xfrm flipV="1">
            <a:off x="4994275" y="533400"/>
            <a:ext cx="609600" cy="457200"/>
          </a:xfrm>
          <a:prstGeom prst="line">
            <a:avLst/>
          </a:prstGeom>
          <a:noFill/>
          <a:ln w="9525">
            <a:solidFill>
              <a:srgbClr val="FF33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8884" name="Line 1060"/>
          <p:cNvSpPr>
            <a:spLocks noChangeShapeType="1"/>
          </p:cNvSpPr>
          <p:nvPr/>
        </p:nvSpPr>
        <p:spPr bwMode="auto">
          <a:xfrm flipH="1" flipV="1">
            <a:off x="4232275" y="533400"/>
            <a:ext cx="762000" cy="457200"/>
          </a:xfrm>
          <a:prstGeom prst="line">
            <a:avLst/>
          </a:prstGeom>
          <a:noFill/>
          <a:ln w="9525">
            <a:solidFill>
              <a:srgbClr val="FF33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8885" name="Text Box 1061"/>
          <p:cNvSpPr txBox="1">
            <a:spLocks noChangeArrowheads="1"/>
          </p:cNvSpPr>
          <p:nvPr/>
        </p:nvSpPr>
        <p:spPr bwMode="auto">
          <a:xfrm>
            <a:off x="8256588" y="188913"/>
            <a:ext cx="1535112" cy="1441450"/>
          </a:xfrm>
          <a:prstGeom prst="rect">
            <a:avLst/>
          </a:prstGeom>
          <a:noFill/>
          <a:ln w="9525">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400">
                <a:solidFill>
                  <a:schemeClr val="tx2"/>
                </a:solidFill>
                <a:latin typeface="Times New Roman" panose="02020603050405020304" pitchFamily="18" charset="0"/>
                <a:ea typeface="宋体" panose="02010600030101010101" pitchFamily="2" charset="-122"/>
              </a:rPr>
              <a:t>P</a:t>
            </a:r>
            <a:r>
              <a:rPr lang="en-US" altLang="zh-CN" sz="2000">
                <a:solidFill>
                  <a:schemeClr val="tx2"/>
                </a:solidFill>
                <a:latin typeface="Times New Roman" panose="02020603050405020304" pitchFamily="18" charset="0"/>
                <a:ea typeface="宋体" panose="02010600030101010101" pitchFamily="2" charset="-122"/>
                <a:sym typeface="Symbol" panose="05050102010706020507" pitchFamily="18" charset="2"/>
              </a:rPr>
              <a:t> Q S</a:t>
            </a:r>
          </a:p>
          <a:p>
            <a:pPr eaLnBrk="1" hangingPunct="1">
              <a:spcBef>
                <a:spcPct val="0"/>
              </a:spcBef>
              <a:buClrTx/>
              <a:buSzTx/>
              <a:buFontTx/>
              <a:buNone/>
            </a:pPr>
            <a:r>
              <a:rPr lang="en-US" altLang="zh-CN" sz="2400">
                <a:solidFill>
                  <a:schemeClr val="tx2"/>
                </a:solidFill>
                <a:latin typeface="Times New Roman" panose="02020603050405020304" pitchFamily="18" charset="0"/>
                <a:ea typeface="宋体" panose="02010600030101010101" pitchFamily="2" charset="-122"/>
              </a:rPr>
              <a:t>P</a:t>
            </a:r>
            <a:r>
              <a:rPr lang="en-US" altLang="zh-CN" sz="2000">
                <a:solidFill>
                  <a:schemeClr val="tx2"/>
                </a:solidFill>
                <a:latin typeface="Times New Roman" panose="02020603050405020304" pitchFamily="18" charset="0"/>
                <a:ea typeface="宋体" panose="02010600030101010101" pitchFamily="2" charset="-122"/>
                <a:sym typeface="Symbol" panose="05050102010706020507" pitchFamily="18" charset="2"/>
              </a:rPr>
              <a:t> Q T U</a:t>
            </a:r>
          </a:p>
          <a:p>
            <a:pPr eaLnBrk="1" hangingPunct="1">
              <a:spcBef>
                <a:spcPct val="0"/>
              </a:spcBef>
              <a:buClrTx/>
              <a:buSzTx/>
              <a:buFontTx/>
              <a:buNone/>
            </a:pPr>
            <a:r>
              <a:rPr lang="en-US" altLang="zh-CN" sz="2000">
                <a:solidFill>
                  <a:schemeClr val="tx2"/>
                </a:solidFill>
                <a:latin typeface="Times New Roman" panose="02020603050405020304" pitchFamily="18" charset="0"/>
                <a:ea typeface="宋体" panose="02010600030101010101" pitchFamily="2" charset="-122"/>
                <a:sym typeface="Symbol" panose="05050102010706020507" pitchFamily="18" charset="2"/>
              </a:rPr>
              <a:t>S R</a:t>
            </a:r>
          </a:p>
          <a:p>
            <a:pPr eaLnBrk="1" hangingPunct="1">
              <a:spcBef>
                <a:spcPct val="0"/>
              </a:spcBef>
              <a:buClrTx/>
              <a:buSzTx/>
              <a:buFontTx/>
              <a:buNone/>
            </a:pPr>
            <a:r>
              <a:rPr lang="en-US" altLang="zh-CN" sz="2000">
                <a:solidFill>
                  <a:schemeClr val="tx2"/>
                </a:solidFill>
                <a:latin typeface="Times New Roman" panose="02020603050405020304" pitchFamily="18" charset="0"/>
                <a:ea typeface="宋体" panose="02010600030101010101" pitchFamily="2" charset="-122"/>
                <a:sym typeface="Symbol" panose="05050102010706020507" pitchFamily="18" charset="2"/>
              </a:rPr>
              <a:t>R T U</a:t>
            </a:r>
            <a:endParaRPr lang="en-US" altLang="zh-CN" sz="2000">
              <a:latin typeface="Times New Roman" panose="02020603050405020304" pitchFamily="18" charset="0"/>
              <a:ea typeface="宋体" panose="02010600030101010101" pitchFamily="2" charset="-122"/>
              <a:sym typeface="Symbol" panose="05050102010706020507" pitchFamily="18" charset="2"/>
            </a:endParaRPr>
          </a:p>
        </p:txBody>
      </p:sp>
      <p:sp>
        <p:nvSpPr>
          <p:cNvPr id="78886" name="Text Box 1062"/>
          <p:cNvSpPr txBox="1">
            <a:spLocks noChangeArrowheads="1"/>
          </p:cNvSpPr>
          <p:nvPr/>
        </p:nvSpPr>
        <p:spPr bwMode="auto">
          <a:xfrm>
            <a:off x="7696200" y="3429000"/>
            <a:ext cx="2438400" cy="1866900"/>
          </a:xfrm>
          <a:prstGeom prst="rect">
            <a:avLst/>
          </a:prstGeom>
          <a:noFill/>
          <a:ln w="9525">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400">
                <a:latin typeface="Times New Roman" panose="02020603050405020304" pitchFamily="18" charset="0"/>
                <a:ea typeface="宋体" panose="02010600030101010101" pitchFamily="2" charset="-122"/>
              </a:rPr>
              <a:t>规则的子句：</a:t>
            </a:r>
          </a:p>
          <a:p>
            <a:pPr eaLnBrk="1" hangingPunct="1">
              <a:spcBef>
                <a:spcPct val="0"/>
              </a:spcBef>
              <a:buClrTx/>
              <a:buSzTx/>
              <a:buFontTx/>
              <a:buNone/>
            </a:pPr>
            <a:r>
              <a:rPr lang="en-US" altLang="en-US" sz="2000">
                <a:latin typeface="Times New Roman" panose="02020603050405020304" pitchFamily="18" charset="0"/>
                <a:ea typeface="宋体" panose="02010600030101010101" pitchFamily="2" charset="-122"/>
                <a:sym typeface="Symbol" panose="05050102010706020507" pitchFamily="18" charset="2"/>
              </a:rPr>
              <a:t>      </a:t>
            </a:r>
            <a:r>
              <a:rPr lang="en-US" altLang="zh-CN" sz="2000">
                <a:latin typeface="Times New Roman" panose="02020603050405020304" pitchFamily="18" charset="0"/>
                <a:ea typeface="宋体" panose="02010600030101010101" pitchFamily="2" charset="-122"/>
                <a:sym typeface="Symbol" panose="05050102010706020507" pitchFamily="18" charset="2"/>
              </a:rPr>
              <a:t>S  (X  Y)  Z</a:t>
            </a:r>
          </a:p>
          <a:p>
            <a:pPr eaLnBrk="1" hangingPunct="1">
              <a:spcBef>
                <a:spcPct val="0"/>
              </a:spcBef>
              <a:buClrTx/>
              <a:buSzTx/>
              <a:buFontTx/>
              <a:buNone/>
            </a:pPr>
            <a:r>
              <a:rPr lang="en-US" altLang="zh-CN" sz="2400">
                <a:latin typeface="Times New Roman" panose="02020603050405020304" pitchFamily="18" charset="0"/>
                <a:ea typeface="宋体" panose="02010600030101010101" pitchFamily="2" charset="-122"/>
              </a:rPr>
              <a:t>=&gt; ~S</a:t>
            </a:r>
            <a:r>
              <a:rPr lang="en-US" altLang="zh-CN" sz="2000">
                <a:latin typeface="Times New Roman" panose="02020603050405020304" pitchFamily="18" charset="0"/>
                <a:ea typeface="宋体" panose="02010600030101010101" pitchFamily="2" charset="-122"/>
                <a:sym typeface="Symbol" panose="05050102010706020507" pitchFamily="18" charset="2"/>
              </a:rPr>
              <a:t>(X  Y)  Z</a:t>
            </a:r>
          </a:p>
          <a:p>
            <a:pPr eaLnBrk="1" hangingPunct="1">
              <a:spcBef>
                <a:spcPct val="0"/>
              </a:spcBef>
              <a:buClrTx/>
              <a:buSzTx/>
              <a:buFontTx/>
              <a:buNone/>
            </a:pPr>
            <a:r>
              <a:rPr lang="en-US" altLang="zh-CN" sz="2000">
                <a:latin typeface="Times New Roman" panose="02020603050405020304" pitchFamily="18" charset="0"/>
                <a:ea typeface="宋体" panose="02010600030101010101" pitchFamily="2" charset="-122"/>
                <a:sym typeface="Symbol" panose="05050102010706020507" pitchFamily="18" charset="2"/>
              </a:rPr>
              <a:t>=&gt; </a:t>
            </a:r>
            <a:r>
              <a:rPr lang="en-US" altLang="zh-CN" sz="2400">
                <a:solidFill>
                  <a:schemeClr val="tx2"/>
                </a:solidFill>
                <a:latin typeface="Times New Roman" panose="02020603050405020304" pitchFamily="18" charset="0"/>
                <a:ea typeface="宋体" panose="02010600030101010101" pitchFamily="2" charset="-122"/>
              </a:rPr>
              <a:t>~S </a:t>
            </a:r>
            <a:r>
              <a:rPr lang="en-US" altLang="zh-CN" sz="2000">
                <a:solidFill>
                  <a:schemeClr val="tx2"/>
                </a:solidFill>
                <a:latin typeface="Times New Roman" panose="02020603050405020304" pitchFamily="18" charset="0"/>
                <a:ea typeface="宋体" panose="02010600030101010101" pitchFamily="2" charset="-122"/>
                <a:sym typeface="Symbol" panose="05050102010706020507" pitchFamily="18" charset="2"/>
              </a:rPr>
              <a:t> X  Z</a:t>
            </a:r>
            <a:endParaRPr lang="en-US" altLang="zh-CN" sz="2000">
              <a:latin typeface="Times New Roman" panose="02020603050405020304" pitchFamily="18" charset="0"/>
              <a:ea typeface="宋体" panose="02010600030101010101" pitchFamily="2" charset="-122"/>
              <a:sym typeface="Symbol" panose="05050102010706020507" pitchFamily="18" charset="2"/>
            </a:endParaRPr>
          </a:p>
          <a:p>
            <a:pPr eaLnBrk="1" hangingPunct="1">
              <a:spcBef>
                <a:spcPct val="0"/>
              </a:spcBef>
              <a:buClrTx/>
              <a:buSzTx/>
              <a:buFontTx/>
              <a:buNone/>
            </a:pPr>
            <a:r>
              <a:rPr lang="en-US" altLang="zh-CN" sz="2000">
                <a:latin typeface="Times New Roman" panose="02020603050405020304" pitchFamily="18" charset="0"/>
                <a:ea typeface="宋体" panose="02010600030101010101" pitchFamily="2" charset="-122"/>
                <a:sym typeface="Symbol" panose="05050102010706020507" pitchFamily="18" charset="2"/>
              </a:rPr>
              <a:t>      </a:t>
            </a:r>
            <a:r>
              <a:rPr lang="en-US" altLang="zh-CN" sz="2400">
                <a:solidFill>
                  <a:schemeClr val="tx2"/>
                </a:solidFill>
                <a:latin typeface="Times New Roman" panose="02020603050405020304" pitchFamily="18" charset="0"/>
                <a:ea typeface="宋体" panose="02010600030101010101" pitchFamily="2" charset="-122"/>
              </a:rPr>
              <a:t>~S </a:t>
            </a:r>
            <a:r>
              <a:rPr lang="en-US" altLang="zh-CN" sz="2000">
                <a:solidFill>
                  <a:schemeClr val="tx2"/>
                </a:solidFill>
                <a:latin typeface="Times New Roman" panose="02020603050405020304" pitchFamily="18" charset="0"/>
                <a:ea typeface="宋体" panose="02010600030101010101" pitchFamily="2" charset="-122"/>
                <a:sym typeface="Symbol" panose="05050102010706020507" pitchFamily="18" charset="2"/>
              </a:rPr>
              <a:t> Y  Z</a:t>
            </a:r>
            <a:endParaRPr lang="en-US" altLang="zh-CN" sz="2000">
              <a:latin typeface="Times New Roman" panose="02020603050405020304" pitchFamily="18" charset="0"/>
              <a:ea typeface="宋体" panose="02010600030101010101" pitchFamily="2" charset="-122"/>
              <a:sym typeface="Symbol" panose="05050102010706020507" pitchFamily="18" charset="2"/>
            </a:endParaRPr>
          </a:p>
        </p:txBody>
      </p:sp>
      <p:sp>
        <p:nvSpPr>
          <p:cNvPr id="78887" name="Text Box 1063"/>
          <p:cNvSpPr txBox="1">
            <a:spLocks noChangeArrowheads="1"/>
          </p:cNvSpPr>
          <p:nvPr/>
        </p:nvSpPr>
        <p:spPr bwMode="auto">
          <a:xfrm>
            <a:off x="1747839" y="5862639"/>
            <a:ext cx="8728075" cy="4667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2400">
                <a:latin typeface="Times New Roman" panose="02020603050405020304" pitchFamily="18" charset="0"/>
                <a:ea typeface="宋体" panose="02010600030101010101" pitchFamily="2" charset="-122"/>
              </a:rPr>
              <a:t>结论：加入规则后得到的解图，是事实与规则对应子句的归结式</a:t>
            </a:r>
          </a:p>
        </p:txBody>
      </p:sp>
      <p:sp>
        <p:nvSpPr>
          <p:cNvPr id="78888" name="Text Box 1064"/>
          <p:cNvSpPr txBox="1">
            <a:spLocks noChangeArrowheads="1"/>
          </p:cNvSpPr>
          <p:nvPr/>
        </p:nvSpPr>
        <p:spPr bwMode="auto">
          <a:xfrm>
            <a:off x="8256588" y="1773239"/>
            <a:ext cx="1655762" cy="1323439"/>
          </a:xfrm>
          <a:prstGeom prst="rect">
            <a:avLst/>
          </a:prstGeom>
          <a:noFill/>
          <a:ln w="9525" algn="ctr">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marL="342900" indent="-342900">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Wingdings" panose="05000000000000000000" pitchFamily="2" charset="2"/>
              <a:buNone/>
            </a:pPr>
            <a:r>
              <a:rPr lang="en-US" altLang="zh-CN" sz="2000">
                <a:latin typeface="Times New Roman" panose="02020603050405020304" pitchFamily="18" charset="0"/>
                <a:sym typeface="Symbol" panose="05050102010706020507" pitchFamily="18" charset="2"/>
              </a:rPr>
              <a:t>P Q X Z</a:t>
            </a:r>
          </a:p>
          <a:p>
            <a:pPr eaLnBrk="1" hangingPunct="1">
              <a:spcBef>
                <a:spcPct val="0"/>
              </a:spcBef>
              <a:buClrTx/>
              <a:buSzTx/>
              <a:buFont typeface="Wingdings" panose="05000000000000000000" pitchFamily="2" charset="2"/>
              <a:buNone/>
            </a:pPr>
            <a:r>
              <a:rPr lang="en-US" altLang="zh-CN" sz="2000">
                <a:latin typeface="Times New Roman" panose="02020603050405020304" pitchFamily="18" charset="0"/>
                <a:sym typeface="Symbol" panose="05050102010706020507" pitchFamily="18" charset="2"/>
              </a:rPr>
              <a:t>P Q Y Z</a:t>
            </a:r>
          </a:p>
          <a:p>
            <a:pPr eaLnBrk="1" hangingPunct="1">
              <a:spcBef>
                <a:spcPct val="0"/>
              </a:spcBef>
              <a:buClrTx/>
              <a:buSzTx/>
              <a:buFont typeface="Wingdings" panose="05000000000000000000" pitchFamily="2" charset="2"/>
              <a:buNone/>
            </a:pPr>
            <a:r>
              <a:rPr lang="en-US" altLang="zh-CN" sz="2000">
                <a:latin typeface="Times New Roman" panose="02020603050405020304" pitchFamily="18" charset="0"/>
                <a:sym typeface="Symbol" panose="05050102010706020507" pitchFamily="18" charset="2"/>
              </a:rPr>
              <a:t>R X Z</a:t>
            </a:r>
          </a:p>
          <a:p>
            <a:pPr eaLnBrk="1" hangingPunct="1">
              <a:spcBef>
                <a:spcPct val="0"/>
              </a:spcBef>
              <a:buClrTx/>
              <a:buSzTx/>
              <a:buFont typeface="Wingdings" panose="05000000000000000000" pitchFamily="2" charset="2"/>
              <a:buNone/>
            </a:pPr>
            <a:r>
              <a:rPr lang="en-US" altLang="zh-CN" sz="2000">
                <a:latin typeface="Times New Roman" panose="02020603050405020304" pitchFamily="18" charset="0"/>
                <a:sym typeface="Symbol" panose="05050102010706020507" pitchFamily="18" charset="2"/>
              </a:rPr>
              <a:t>R Y Z</a:t>
            </a:r>
            <a:endParaRPr lang="en-US" altLang="zh-CN" sz="200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885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7885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78851"/>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78853"/>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78854"/>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78855"/>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78856"/>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78857"/>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78858"/>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78859"/>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78860"/>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0" nodeType="clickEffect">
                                  <p:stCondLst>
                                    <p:cond delay="0"/>
                                  </p:stCondLst>
                                  <p:childTnLst>
                                    <p:set>
                                      <p:cBhvr>
                                        <p:cTn id="50" dur="1" fill="hold">
                                          <p:stCondLst>
                                            <p:cond delay="499"/>
                                          </p:stCondLst>
                                        </p:cTn>
                                        <p:tgtEl>
                                          <p:spTgt spid="78861"/>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grpId="0" nodeType="clickEffect">
                                  <p:stCondLst>
                                    <p:cond delay="0"/>
                                  </p:stCondLst>
                                  <p:childTnLst>
                                    <p:set>
                                      <p:cBhvr>
                                        <p:cTn id="54" dur="1" fill="hold">
                                          <p:stCondLst>
                                            <p:cond delay="499"/>
                                          </p:stCondLst>
                                        </p:cTn>
                                        <p:tgtEl>
                                          <p:spTgt spid="78862"/>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grpId="0" nodeType="clickEffect">
                                  <p:stCondLst>
                                    <p:cond delay="0"/>
                                  </p:stCondLst>
                                  <p:childTnLst>
                                    <p:set>
                                      <p:cBhvr>
                                        <p:cTn id="58" dur="1" fill="hold">
                                          <p:stCondLst>
                                            <p:cond delay="499"/>
                                          </p:stCondLst>
                                        </p:cTn>
                                        <p:tgtEl>
                                          <p:spTgt spid="78863"/>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grpId="0" nodeType="clickEffect">
                                  <p:stCondLst>
                                    <p:cond delay="0"/>
                                  </p:stCondLst>
                                  <p:childTnLst>
                                    <p:set>
                                      <p:cBhvr>
                                        <p:cTn id="62" dur="1" fill="hold">
                                          <p:stCondLst>
                                            <p:cond delay="499"/>
                                          </p:stCondLst>
                                        </p:cTn>
                                        <p:tgtEl>
                                          <p:spTgt spid="78864"/>
                                        </p:tgtEl>
                                        <p:attrNameLst>
                                          <p:attrName>style.visibility</p:attrName>
                                        </p:attrNameLst>
                                      </p:cBhvr>
                                      <p:to>
                                        <p:strVal val="visible"/>
                                      </p:to>
                                    </p:set>
                                  </p:childTnLst>
                                </p:cTn>
                              </p:par>
                            </p:childTnLst>
                          </p:cTn>
                        </p:par>
                      </p:childTnLst>
                    </p:cTn>
                  </p:par>
                  <p:par>
                    <p:cTn id="63" fill="hold" nodeType="clickPar">
                      <p:stCondLst>
                        <p:cond delay="indefinite"/>
                      </p:stCondLst>
                      <p:childTnLst>
                        <p:par>
                          <p:cTn id="64" fill="hold" nodeType="withGroup">
                            <p:stCondLst>
                              <p:cond delay="0"/>
                            </p:stCondLst>
                            <p:childTnLst>
                              <p:par>
                                <p:cTn id="65" presetID="1" presetClass="entr" presetSubtype="0" fill="hold" grpId="0" nodeType="clickEffect">
                                  <p:stCondLst>
                                    <p:cond delay="0"/>
                                  </p:stCondLst>
                                  <p:childTnLst>
                                    <p:set>
                                      <p:cBhvr>
                                        <p:cTn id="66" dur="1" fill="hold">
                                          <p:stCondLst>
                                            <p:cond delay="499"/>
                                          </p:stCondLst>
                                        </p:cTn>
                                        <p:tgtEl>
                                          <p:spTgt spid="78865"/>
                                        </p:tgtEl>
                                        <p:attrNameLst>
                                          <p:attrName>style.visibility</p:attrName>
                                        </p:attrNameLst>
                                      </p:cBhvr>
                                      <p:to>
                                        <p:strVal val="visible"/>
                                      </p:to>
                                    </p:set>
                                  </p:childTnLst>
                                </p:cTn>
                              </p:par>
                            </p:childTnLst>
                          </p:cTn>
                        </p:par>
                      </p:childTnLst>
                    </p:cTn>
                  </p:par>
                  <p:par>
                    <p:cTn id="67" fill="hold" nodeType="clickPar">
                      <p:stCondLst>
                        <p:cond delay="indefinite"/>
                      </p:stCondLst>
                      <p:childTnLst>
                        <p:par>
                          <p:cTn id="68" fill="hold" nodeType="withGroup">
                            <p:stCondLst>
                              <p:cond delay="0"/>
                            </p:stCondLst>
                            <p:childTnLst>
                              <p:par>
                                <p:cTn id="69" presetID="1" presetClass="entr" presetSubtype="0" fill="hold" grpId="0" nodeType="clickEffect">
                                  <p:stCondLst>
                                    <p:cond delay="0"/>
                                  </p:stCondLst>
                                  <p:childTnLst>
                                    <p:set>
                                      <p:cBhvr>
                                        <p:cTn id="70" dur="1" fill="hold">
                                          <p:stCondLst>
                                            <p:cond delay="499"/>
                                          </p:stCondLst>
                                        </p:cTn>
                                        <p:tgtEl>
                                          <p:spTgt spid="78866"/>
                                        </p:tgtEl>
                                        <p:attrNameLst>
                                          <p:attrName>style.visibility</p:attrName>
                                        </p:attrNameLst>
                                      </p:cBhvr>
                                      <p:to>
                                        <p:strVal val="visible"/>
                                      </p:to>
                                    </p:set>
                                  </p:childTnLst>
                                </p:cTn>
                              </p:par>
                            </p:childTnLst>
                          </p:cTn>
                        </p:par>
                      </p:childTnLst>
                    </p:cTn>
                  </p:par>
                  <p:par>
                    <p:cTn id="71" fill="hold" nodeType="clickPar">
                      <p:stCondLst>
                        <p:cond delay="indefinite"/>
                      </p:stCondLst>
                      <p:childTnLst>
                        <p:par>
                          <p:cTn id="72" fill="hold" nodeType="withGroup">
                            <p:stCondLst>
                              <p:cond delay="0"/>
                            </p:stCondLst>
                            <p:childTnLst>
                              <p:par>
                                <p:cTn id="73" presetID="1" presetClass="entr" presetSubtype="0" fill="hold" grpId="0" nodeType="clickEffect">
                                  <p:stCondLst>
                                    <p:cond delay="0"/>
                                  </p:stCondLst>
                                  <p:childTnLst>
                                    <p:set>
                                      <p:cBhvr>
                                        <p:cTn id="74" dur="1" fill="hold">
                                          <p:stCondLst>
                                            <p:cond delay="499"/>
                                          </p:stCondLst>
                                        </p:cTn>
                                        <p:tgtEl>
                                          <p:spTgt spid="78867"/>
                                        </p:tgtEl>
                                        <p:attrNameLst>
                                          <p:attrName>style.visibility</p:attrName>
                                        </p:attrNameLst>
                                      </p:cBhvr>
                                      <p:to>
                                        <p:strVal val="visible"/>
                                      </p:to>
                                    </p:set>
                                  </p:childTnLst>
                                </p:cTn>
                              </p:par>
                            </p:childTnLst>
                          </p:cTn>
                        </p:par>
                      </p:childTnLst>
                    </p:cTn>
                  </p:par>
                  <p:par>
                    <p:cTn id="75" fill="hold" nodeType="clickPar">
                      <p:stCondLst>
                        <p:cond delay="indefinite"/>
                      </p:stCondLst>
                      <p:childTnLst>
                        <p:par>
                          <p:cTn id="76" fill="hold" nodeType="withGroup">
                            <p:stCondLst>
                              <p:cond delay="0"/>
                            </p:stCondLst>
                            <p:childTnLst>
                              <p:par>
                                <p:cTn id="77" presetID="1" presetClass="entr" presetSubtype="0" fill="hold" grpId="0" nodeType="clickEffect">
                                  <p:stCondLst>
                                    <p:cond delay="0"/>
                                  </p:stCondLst>
                                  <p:childTnLst>
                                    <p:set>
                                      <p:cBhvr>
                                        <p:cTn id="78" dur="1" fill="hold">
                                          <p:stCondLst>
                                            <p:cond delay="499"/>
                                          </p:stCondLst>
                                        </p:cTn>
                                        <p:tgtEl>
                                          <p:spTgt spid="78868"/>
                                        </p:tgtEl>
                                        <p:attrNameLst>
                                          <p:attrName>style.visibility</p:attrName>
                                        </p:attrNameLst>
                                      </p:cBhvr>
                                      <p:to>
                                        <p:strVal val="visible"/>
                                      </p:to>
                                    </p:set>
                                  </p:childTnLst>
                                </p:cTn>
                              </p:par>
                            </p:childTnLst>
                          </p:cTn>
                        </p:par>
                      </p:childTnLst>
                    </p:cTn>
                  </p:par>
                  <p:par>
                    <p:cTn id="79" fill="hold" nodeType="clickPar">
                      <p:stCondLst>
                        <p:cond delay="indefinite"/>
                      </p:stCondLst>
                      <p:childTnLst>
                        <p:par>
                          <p:cTn id="80" fill="hold" nodeType="withGroup">
                            <p:stCondLst>
                              <p:cond delay="0"/>
                            </p:stCondLst>
                            <p:childTnLst>
                              <p:par>
                                <p:cTn id="81" presetID="1" presetClass="entr" presetSubtype="0" fill="hold" grpId="0" nodeType="clickEffect">
                                  <p:stCondLst>
                                    <p:cond delay="0"/>
                                  </p:stCondLst>
                                  <p:childTnLst>
                                    <p:set>
                                      <p:cBhvr>
                                        <p:cTn id="82" dur="1" fill="hold">
                                          <p:stCondLst>
                                            <p:cond delay="499"/>
                                          </p:stCondLst>
                                        </p:cTn>
                                        <p:tgtEl>
                                          <p:spTgt spid="78869"/>
                                        </p:tgtEl>
                                        <p:attrNameLst>
                                          <p:attrName>style.visibility</p:attrName>
                                        </p:attrNameLst>
                                      </p:cBhvr>
                                      <p:to>
                                        <p:strVal val="visible"/>
                                      </p:to>
                                    </p:set>
                                  </p:childTnLst>
                                </p:cTn>
                              </p:par>
                            </p:childTnLst>
                          </p:cTn>
                        </p:par>
                      </p:childTnLst>
                    </p:cTn>
                  </p:par>
                  <p:par>
                    <p:cTn id="83" fill="hold" nodeType="clickPar">
                      <p:stCondLst>
                        <p:cond delay="indefinite"/>
                      </p:stCondLst>
                      <p:childTnLst>
                        <p:par>
                          <p:cTn id="84" fill="hold" nodeType="withGroup">
                            <p:stCondLst>
                              <p:cond delay="0"/>
                            </p:stCondLst>
                            <p:childTnLst>
                              <p:par>
                                <p:cTn id="85" presetID="1" presetClass="entr" presetSubtype="0" fill="hold" grpId="0" nodeType="clickEffect">
                                  <p:stCondLst>
                                    <p:cond delay="0"/>
                                  </p:stCondLst>
                                  <p:childTnLst>
                                    <p:set>
                                      <p:cBhvr>
                                        <p:cTn id="86" dur="1" fill="hold">
                                          <p:stCondLst>
                                            <p:cond delay="499"/>
                                          </p:stCondLst>
                                        </p:cTn>
                                        <p:tgtEl>
                                          <p:spTgt spid="78870"/>
                                        </p:tgtEl>
                                        <p:attrNameLst>
                                          <p:attrName>style.visibility</p:attrName>
                                        </p:attrNameLst>
                                      </p:cBhvr>
                                      <p:to>
                                        <p:strVal val="visible"/>
                                      </p:to>
                                    </p:set>
                                  </p:childTnLst>
                                </p:cTn>
                              </p:par>
                            </p:childTnLst>
                          </p:cTn>
                        </p:par>
                      </p:childTnLst>
                    </p:cTn>
                  </p:par>
                  <p:par>
                    <p:cTn id="87" fill="hold" nodeType="clickPar">
                      <p:stCondLst>
                        <p:cond delay="indefinite"/>
                      </p:stCondLst>
                      <p:childTnLst>
                        <p:par>
                          <p:cTn id="88" fill="hold" nodeType="withGroup">
                            <p:stCondLst>
                              <p:cond delay="0"/>
                            </p:stCondLst>
                            <p:childTnLst>
                              <p:par>
                                <p:cTn id="89" presetID="1" presetClass="entr" presetSubtype="0" fill="hold" grpId="0" nodeType="clickEffect">
                                  <p:stCondLst>
                                    <p:cond delay="0"/>
                                  </p:stCondLst>
                                  <p:childTnLst>
                                    <p:set>
                                      <p:cBhvr>
                                        <p:cTn id="90" dur="1" fill="hold">
                                          <p:stCondLst>
                                            <p:cond delay="499"/>
                                          </p:stCondLst>
                                        </p:cTn>
                                        <p:tgtEl>
                                          <p:spTgt spid="78871"/>
                                        </p:tgtEl>
                                        <p:attrNameLst>
                                          <p:attrName>style.visibility</p:attrName>
                                        </p:attrNameLst>
                                      </p:cBhvr>
                                      <p:to>
                                        <p:strVal val="visible"/>
                                      </p:to>
                                    </p:set>
                                  </p:childTnLst>
                                </p:cTn>
                              </p:par>
                            </p:childTnLst>
                          </p:cTn>
                        </p:par>
                      </p:childTnLst>
                    </p:cTn>
                  </p:par>
                  <p:par>
                    <p:cTn id="91" fill="hold" nodeType="clickPar">
                      <p:stCondLst>
                        <p:cond delay="indefinite"/>
                      </p:stCondLst>
                      <p:childTnLst>
                        <p:par>
                          <p:cTn id="92" fill="hold" nodeType="withGroup">
                            <p:stCondLst>
                              <p:cond delay="0"/>
                            </p:stCondLst>
                            <p:childTnLst>
                              <p:par>
                                <p:cTn id="93" presetID="1" presetClass="entr" presetSubtype="0" fill="hold" grpId="0" nodeType="clickEffect">
                                  <p:stCondLst>
                                    <p:cond delay="0"/>
                                  </p:stCondLst>
                                  <p:childTnLst>
                                    <p:set>
                                      <p:cBhvr>
                                        <p:cTn id="94" dur="1" fill="hold">
                                          <p:stCondLst>
                                            <p:cond delay="499"/>
                                          </p:stCondLst>
                                        </p:cTn>
                                        <p:tgtEl>
                                          <p:spTgt spid="78872"/>
                                        </p:tgtEl>
                                        <p:attrNameLst>
                                          <p:attrName>style.visibility</p:attrName>
                                        </p:attrNameLst>
                                      </p:cBhvr>
                                      <p:to>
                                        <p:strVal val="visible"/>
                                      </p:to>
                                    </p:set>
                                  </p:childTnLst>
                                </p:cTn>
                              </p:par>
                            </p:childTnLst>
                          </p:cTn>
                        </p:par>
                      </p:childTnLst>
                    </p:cTn>
                  </p:par>
                  <p:par>
                    <p:cTn id="95" fill="hold" nodeType="clickPar">
                      <p:stCondLst>
                        <p:cond delay="indefinite"/>
                      </p:stCondLst>
                      <p:childTnLst>
                        <p:par>
                          <p:cTn id="96" fill="hold" nodeType="withGroup">
                            <p:stCondLst>
                              <p:cond delay="0"/>
                            </p:stCondLst>
                            <p:childTnLst>
                              <p:par>
                                <p:cTn id="97" presetID="1" presetClass="entr" presetSubtype="0" fill="hold" grpId="0" nodeType="clickEffect">
                                  <p:stCondLst>
                                    <p:cond delay="0"/>
                                  </p:stCondLst>
                                  <p:childTnLst>
                                    <p:set>
                                      <p:cBhvr>
                                        <p:cTn id="98" dur="1" fill="hold">
                                          <p:stCondLst>
                                            <p:cond delay="499"/>
                                          </p:stCondLst>
                                        </p:cTn>
                                        <p:tgtEl>
                                          <p:spTgt spid="78873"/>
                                        </p:tgtEl>
                                        <p:attrNameLst>
                                          <p:attrName>style.visibility</p:attrName>
                                        </p:attrNameLst>
                                      </p:cBhvr>
                                      <p:to>
                                        <p:strVal val="visible"/>
                                      </p:to>
                                    </p:set>
                                  </p:childTnLst>
                                </p:cTn>
                              </p:par>
                            </p:childTnLst>
                          </p:cTn>
                        </p:par>
                      </p:childTnLst>
                    </p:cTn>
                  </p:par>
                  <p:par>
                    <p:cTn id="99" fill="hold" nodeType="clickPar">
                      <p:stCondLst>
                        <p:cond delay="indefinite"/>
                      </p:stCondLst>
                      <p:childTnLst>
                        <p:par>
                          <p:cTn id="100" fill="hold" nodeType="withGroup">
                            <p:stCondLst>
                              <p:cond delay="0"/>
                            </p:stCondLst>
                            <p:childTnLst>
                              <p:par>
                                <p:cTn id="101" presetID="2" presetClass="entr" presetSubtype="2" fill="hold" grpId="0" nodeType="clickEffect">
                                  <p:stCondLst>
                                    <p:cond delay="0"/>
                                  </p:stCondLst>
                                  <p:childTnLst>
                                    <p:set>
                                      <p:cBhvr>
                                        <p:cTn id="102" dur="1" fill="hold">
                                          <p:stCondLst>
                                            <p:cond delay="0"/>
                                          </p:stCondLst>
                                        </p:cTn>
                                        <p:tgtEl>
                                          <p:spTgt spid="78885"/>
                                        </p:tgtEl>
                                        <p:attrNameLst>
                                          <p:attrName>style.visibility</p:attrName>
                                        </p:attrNameLst>
                                      </p:cBhvr>
                                      <p:to>
                                        <p:strVal val="visible"/>
                                      </p:to>
                                    </p:set>
                                    <p:anim calcmode="lin" valueType="num">
                                      <p:cBhvr additive="base">
                                        <p:cTn id="103" dur="500" fill="hold"/>
                                        <p:tgtEl>
                                          <p:spTgt spid="78885"/>
                                        </p:tgtEl>
                                        <p:attrNameLst>
                                          <p:attrName>ppt_x</p:attrName>
                                        </p:attrNameLst>
                                      </p:cBhvr>
                                      <p:tavLst>
                                        <p:tav tm="0">
                                          <p:val>
                                            <p:strVal val="1+#ppt_w/2"/>
                                          </p:val>
                                        </p:tav>
                                        <p:tav tm="100000">
                                          <p:val>
                                            <p:strVal val="#ppt_x"/>
                                          </p:val>
                                        </p:tav>
                                      </p:tavLst>
                                    </p:anim>
                                    <p:anim calcmode="lin" valueType="num">
                                      <p:cBhvr additive="base">
                                        <p:cTn id="104" dur="500" fill="hold"/>
                                        <p:tgtEl>
                                          <p:spTgt spid="78885"/>
                                        </p:tgtEl>
                                        <p:attrNameLst>
                                          <p:attrName>ppt_y</p:attrName>
                                        </p:attrNameLst>
                                      </p:cBhvr>
                                      <p:tavLst>
                                        <p:tav tm="0">
                                          <p:val>
                                            <p:strVal val="#ppt_y"/>
                                          </p:val>
                                        </p:tav>
                                        <p:tav tm="100000">
                                          <p:val>
                                            <p:strVal val="#ppt_y"/>
                                          </p:val>
                                        </p:tav>
                                      </p:tavLst>
                                    </p:anim>
                                  </p:childTnLst>
                                </p:cTn>
                              </p:par>
                            </p:childTnLst>
                          </p:cTn>
                        </p:par>
                      </p:childTnLst>
                    </p:cTn>
                  </p:par>
                  <p:par>
                    <p:cTn id="105" fill="hold" nodeType="clickPar">
                      <p:stCondLst>
                        <p:cond delay="indefinite"/>
                      </p:stCondLst>
                      <p:childTnLst>
                        <p:par>
                          <p:cTn id="106" fill="hold" nodeType="withGroup">
                            <p:stCondLst>
                              <p:cond delay="0"/>
                            </p:stCondLst>
                            <p:childTnLst>
                              <p:par>
                                <p:cTn id="107" presetID="2" presetClass="entr" presetSubtype="2" fill="hold" grpId="0" nodeType="clickEffect">
                                  <p:stCondLst>
                                    <p:cond delay="0"/>
                                  </p:stCondLst>
                                  <p:childTnLst>
                                    <p:set>
                                      <p:cBhvr>
                                        <p:cTn id="108" dur="1" fill="hold">
                                          <p:stCondLst>
                                            <p:cond delay="0"/>
                                          </p:stCondLst>
                                        </p:cTn>
                                        <p:tgtEl>
                                          <p:spTgt spid="78886"/>
                                        </p:tgtEl>
                                        <p:attrNameLst>
                                          <p:attrName>style.visibility</p:attrName>
                                        </p:attrNameLst>
                                      </p:cBhvr>
                                      <p:to>
                                        <p:strVal val="visible"/>
                                      </p:to>
                                    </p:set>
                                    <p:anim calcmode="lin" valueType="num">
                                      <p:cBhvr additive="base">
                                        <p:cTn id="109" dur="500" fill="hold"/>
                                        <p:tgtEl>
                                          <p:spTgt spid="78886"/>
                                        </p:tgtEl>
                                        <p:attrNameLst>
                                          <p:attrName>ppt_x</p:attrName>
                                        </p:attrNameLst>
                                      </p:cBhvr>
                                      <p:tavLst>
                                        <p:tav tm="0">
                                          <p:val>
                                            <p:strVal val="1+#ppt_w/2"/>
                                          </p:val>
                                        </p:tav>
                                        <p:tav tm="100000">
                                          <p:val>
                                            <p:strVal val="#ppt_x"/>
                                          </p:val>
                                        </p:tav>
                                      </p:tavLst>
                                    </p:anim>
                                    <p:anim calcmode="lin" valueType="num">
                                      <p:cBhvr additive="base">
                                        <p:cTn id="110" dur="500" fill="hold"/>
                                        <p:tgtEl>
                                          <p:spTgt spid="78886"/>
                                        </p:tgtEl>
                                        <p:attrNameLst>
                                          <p:attrName>ppt_y</p:attrName>
                                        </p:attrNameLst>
                                      </p:cBhvr>
                                      <p:tavLst>
                                        <p:tav tm="0">
                                          <p:val>
                                            <p:strVal val="#ppt_y"/>
                                          </p:val>
                                        </p:tav>
                                        <p:tav tm="100000">
                                          <p:val>
                                            <p:strVal val="#ppt_y"/>
                                          </p:val>
                                        </p:tav>
                                      </p:tavLst>
                                    </p:anim>
                                  </p:childTnLst>
                                </p:cTn>
                              </p:par>
                            </p:childTnLst>
                          </p:cTn>
                        </p:par>
                      </p:childTnLst>
                    </p:cTn>
                  </p:par>
                  <p:par>
                    <p:cTn id="111" fill="hold" nodeType="clickPar">
                      <p:stCondLst>
                        <p:cond delay="indefinite"/>
                      </p:stCondLst>
                      <p:childTnLst>
                        <p:par>
                          <p:cTn id="112" fill="hold" nodeType="withGroup">
                            <p:stCondLst>
                              <p:cond delay="0"/>
                            </p:stCondLst>
                            <p:childTnLst>
                              <p:par>
                                <p:cTn id="113" presetID="1" presetClass="entr" presetSubtype="0" fill="hold" grpId="0" nodeType="clickEffect">
                                  <p:stCondLst>
                                    <p:cond delay="0"/>
                                  </p:stCondLst>
                                  <p:childTnLst>
                                    <p:set>
                                      <p:cBhvr>
                                        <p:cTn id="114" dur="1" fill="hold">
                                          <p:stCondLst>
                                            <p:cond delay="499"/>
                                          </p:stCondLst>
                                        </p:cTn>
                                        <p:tgtEl>
                                          <p:spTgt spid="78874"/>
                                        </p:tgtEl>
                                        <p:attrNameLst>
                                          <p:attrName>style.visibility</p:attrName>
                                        </p:attrNameLst>
                                      </p:cBhvr>
                                      <p:to>
                                        <p:strVal val="visible"/>
                                      </p:to>
                                    </p:set>
                                  </p:childTnLst>
                                </p:cTn>
                              </p:par>
                            </p:childTnLst>
                          </p:cTn>
                        </p:par>
                      </p:childTnLst>
                    </p:cTn>
                  </p:par>
                  <p:par>
                    <p:cTn id="115" fill="hold" nodeType="clickPar">
                      <p:stCondLst>
                        <p:cond delay="indefinite"/>
                      </p:stCondLst>
                      <p:childTnLst>
                        <p:par>
                          <p:cTn id="116" fill="hold" nodeType="withGroup">
                            <p:stCondLst>
                              <p:cond delay="0"/>
                            </p:stCondLst>
                            <p:childTnLst>
                              <p:par>
                                <p:cTn id="117" presetID="1" presetClass="entr" presetSubtype="0" fill="hold" grpId="0" nodeType="clickEffect">
                                  <p:stCondLst>
                                    <p:cond delay="0"/>
                                  </p:stCondLst>
                                  <p:childTnLst>
                                    <p:set>
                                      <p:cBhvr>
                                        <p:cTn id="118" dur="1" fill="hold">
                                          <p:stCondLst>
                                            <p:cond delay="499"/>
                                          </p:stCondLst>
                                        </p:cTn>
                                        <p:tgtEl>
                                          <p:spTgt spid="78875"/>
                                        </p:tgtEl>
                                        <p:attrNameLst>
                                          <p:attrName>style.visibility</p:attrName>
                                        </p:attrNameLst>
                                      </p:cBhvr>
                                      <p:to>
                                        <p:strVal val="visible"/>
                                      </p:to>
                                    </p:set>
                                  </p:childTnLst>
                                </p:cTn>
                              </p:par>
                            </p:childTnLst>
                          </p:cTn>
                        </p:par>
                      </p:childTnLst>
                    </p:cTn>
                  </p:par>
                  <p:par>
                    <p:cTn id="119" fill="hold" nodeType="clickPar">
                      <p:stCondLst>
                        <p:cond delay="indefinite"/>
                      </p:stCondLst>
                      <p:childTnLst>
                        <p:par>
                          <p:cTn id="120" fill="hold" nodeType="withGroup">
                            <p:stCondLst>
                              <p:cond delay="0"/>
                            </p:stCondLst>
                            <p:childTnLst>
                              <p:par>
                                <p:cTn id="121" presetID="1" presetClass="entr" presetSubtype="0" fill="hold" grpId="0" nodeType="clickEffect">
                                  <p:stCondLst>
                                    <p:cond delay="0"/>
                                  </p:stCondLst>
                                  <p:childTnLst>
                                    <p:set>
                                      <p:cBhvr>
                                        <p:cTn id="122" dur="1" fill="hold">
                                          <p:stCondLst>
                                            <p:cond delay="499"/>
                                          </p:stCondLst>
                                        </p:cTn>
                                        <p:tgtEl>
                                          <p:spTgt spid="78876"/>
                                        </p:tgtEl>
                                        <p:attrNameLst>
                                          <p:attrName>style.visibility</p:attrName>
                                        </p:attrNameLst>
                                      </p:cBhvr>
                                      <p:to>
                                        <p:strVal val="visible"/>
                                      </p:to>
                                    </p:set>
                                  </p:childTnLst>
                                </p:cTn>
                              </p:par>
                            </p:childTnLst>
                          </p:cTn>
                        </p:par>
                      </p:childTnLst>
                    </p:cTn>
                  </p:par>
                  <p:par>
                    <p:cTn id="123" fill="hold" nodeType="clickPar">
                      <p:stCondLst>
                        <p:cond delay="indefinite"/>
                      </p:stCondLst>
                      <p:childTnLst>
                        <p:par>
                          <p:cTn id="124" fill="hold" nodeType="withGroup">
                            <p:stCondLst>
                              <p:cond delay="0"/>
                            </p:stCondLst>
                            <p:childTnLst>
                              <p:par>
                                <p:cTn id="125" presetID="1" presetClass="entr" presetSubtype="0" fill="hold" grpId="0" nodeType="clickEffect">
                                  <p:stCondLst>
                                    <p:cond delay="0"/>
                                  </p:stCondLst>
                                  <p:childTnLst>
                                    <p:set>
                                      <p:cBhvr>
                                        <p:cTn id="126" dur="1" fill="hold">
                                          <p:stCondLst>
                                            <p:cond delay="499"/>
                                          </p:stCondLst>
                                        </p:cTn>
                                        <p:tgtEl>
                                          <p:spTgt spid="78877"/>
                                        </p:tgtEl>
                                        <p:attrNameLst>
                                          <p:attrName>style.visibility</p:attrName>
                                        </p:attrNameLst>
                                      </p:cBhvr>
                                      <p:to>
                                        <p:strVal val="visible"/>
                                      </p:to>
                                    </p:set>
                                  </p:childTnLst>
                                </p:cTn>
                              </p:par>
                            </p:childTnLst>
                          </p:cTn>
                        </p:par>
                      </p:childTnLst>
                    </p:cTn>
                  </p:par>
                  <p:par>
                    <p:cTn id="127" fill="hold" nodeType="clickPar">
                      <p:stCondLst>
                        <p:cond delay="indefinite"/>
                      </p:stCondLst>
                      <p:childTnLst>
                        <p:par>
                          <p:cTn id="128" fill="hold" nodeType="withGroup">
                            <p:stCondLst>
                              <p:cond delay="0"/>
                            </p:stCondLst>
                            <p:childTnLst>
                              <p:par>
                                <p:cTn id="129" presetID="1" presetClass="entr" presetSubtype="0" fill="hold" grpId="0" nodeType="clickEffect">
                                  <p:stCondLst>
                                    <p:cond delay="0"/>
                                  </p:stCondLst>
                                  <p:childTnLst>
                                    <p:set>
                                      <p:cBhvr>
                                        <p:cTn id="130" dur="1" fill="hold">
                                          <p:stCondLst>
                                            <p:cond delay="499"/>
                                          </p:stCondLst>
                                        </p:cTn>
                                        <p:tgtEl>
                                          <p:spTgt spid="78878"/>
                                        </p:tgtEl>
                                        <p:attrNameLst>
                                          <p:attrName>style.visibility</p:attrName>
                                        </p:attrNameLst>
                                      </p:cBhvr>
                                      <p:to>
                                        <p:strVal val="visible"/>
                                      </p:to>
                                    </p:set>
                                  </p:childTnLst>
                                </p:cTn>
                              </p:par>
                            </p:childTnLst>
                          </p:cTn>
                        </p:par>
                      </p:childTnLst>
                    </p:cTn>
                  </p:par>
                  <p:par>
                    <p:cTn id="131" fill="hold" nodeType="clickPar">
                      <p:stCondLst>
                        <p:cond delay="indefinite"/>
                      </p:stCondLst>
                      <p:childTnLst>
                        <p:par>
                          <p:cTn id="132" fill="hold" nodeType="withGroup">
                            <p:stCondLst>
                              <p:cond delay="0"/>
                            </p:stCondLst>
                            <p:childTnLst>
                              <p:par>
                                <p:cTn id="133" presetID="1" presetClass="entr" presetSubtype="0" fill="hold" grpId="0" nodeType="clickEffect">
                                  <p:stCondLst>
                                    <p:cond delay="0"/>
                                  </p:stCondLst>
                                  <p:childTnLst>
                                    <p:set>
                                      <p:cBhvr>
                                        <p:cTn id="134" dur="1" fill="hold">
                                          <p:stCondLst>
                                            <p:cond delay="499"/>
                                          </p:stCondLst>
                                        </p:cTn>
                                        <p:tgtEl>
                                          <p:spTgt spid="78879"/>
                                        </p:tgtEl>
                                        <p:attrNameLst>
                                          <p:attrName>style.visibility</p:attrName>
                                        </p:attrNameLst>
                                      </p:cBhvr>
                                      <p:to>
                                        <p:strVal val="visible"/>
                                      </p:to>
                                    </p:set>
                                  </p:childTnLst>
                                </p:cTn>
                              </p:par>
                            </p:childTnLst>
                          </p:cTn>
                        </p:par>
                      </p:childTnLst>
                    </p:cTn>
                  </p:par>
                  <p:par>
                    <p:cTn id="135" fill="hold" nodeType="clickPar">
                      <p:stCondLst>
                        <p:cond delay="indefinite"/>
                      </p:stCondLst>
                      <p:childTnLst>
                        <p:par>
                          <p:cTn id="136" fill="hold" nodeType="withGroup">
                            <p:stCondLst>
                              <p:cond delay="0"/>
                            </p:stCondLst>
                            <p:childTnLst>
                              <p:par>
                                <p:cTn id="137" presetID="1" presetClass="entr" presetSubtype="0" fill="hold" grpId="0" nodeType="clickEffect">
                                  <p:stCondLst>
                                    <p:cond delay="0"/>
                                  </p:stCondLst>
                                  <p:childTnLst>
                                    <p:set>
                                      <p:cBhvr>
                                        <p:cTn id="138" dur="1" fill="hold">
                                          <p:stCondLst>
                                            <p:cond delay="499"/>
                                          </p:stCondLst>
                                        </p:cTn>
                                        <p:tgtEl>
                                          <p:spTgt spid="78880"/>
                                        </p:tgtEl>
                                        <p:attrNameLst>
                                          <p:attrName>style.visibility</p:attrName>
                                        </p:attrNameLst>
                                      </p:cBhvr>
                                      <p:to>
                                        <p:strVal val="visible"/>
                                      </p:to>
                                    </p:set>
                                  </p:childTnLst>
                                </p:cTn>
                              </p:par>
                            </p:childTnLst>
                          </p:cTn>
                        </p:par>
                      </p:childTnLst>
                    </p:cTn>
                  </p:par>
                  <p:par>
                    <p:cTn id="139" fill="hold" nodeType="clickPar">
                      <p:stCondLst>
                        <p:cond delay="indefinite"/>
                      </p:stCondLst>
                      <p:childTnLst>
                        <p:par>
                          <p:cTn id="140" fill="hold" nodeType="withGroup">
                            <p:stCondLst>
                              <p:cond delay="0"/>
                            </p:stCondLst>
                            <p:childTnLst>
                              <p:par>
                                <p:cTn id="141" presetID="1" presetClass="entr" presetSubtype="0" fill="hold" grpId="0" nodeType="clickEffect">
                                  <p:stCondLst>
                                    <p:cond delay="0"/>
                                  </p:stCondLst>
                                  <p:childTnLst>
                                    <p:set>
                                      <p:cBhvr>
                                        <p:cTn id="142" dur="1" fill="hold">
                                          <p:stCondLst>
                                            <p:cond delay="499"/>
                                          </p:stCondLst>
                                        </p:cTn>
                                        <p:tgtEl>
                                          <p:spTgt spid="78881"/>
                                        </p:tgtEl>
                                        <p:attrNameLst>
                                          <p:attrName>style.visibility</p:attrName>
                                        </p:attrNameLst>
                                      </p:cBhvr>
                                      <p:to>
                                        <p:strVal val="visible"/>
                                      </p:to>
                                    </p:set>
                                  </p:childTnLst>
                                </p:cTn>
                              </p:par>
                            </p:childTnLst>
                          </p:cTn>
                        </p:par>
                      </p:childTnLst>
                    </p:cTn>
                  </p:par>
                  <p:par>
                    <p:cTn id="143" fill="hold" nodeType="clickPar">
                      <p:stCondLst>
                        <p:cond delay="indefinite"/>
                      </p:stCondLst>
                      <p:childTnLst>
                        <p:par>
                          <p:cTn id="144" fill="hold" nodeType="withGroup">
                            <p:stCondLst>
                              <p:cond delay="0"/>
                            </p:stCondLst>
                            <p:childTnLst>
                              <p:par>
                                <p:cTn id="145" presetID="1" presetClass="entr" presetSubtype="0" fill="hold" grpId="0" nodeType="clickEffect">
                                  <p:stCondLst>
                                    <p:cond delay="0"/>
                                  </p:stCondLst>
                                  <p:childTnLst>
                                    <p:set>
                                      <p:cBhvr>
                                        <p:cTn id="146" dur="1" fill="hold">
                                          <p:stCondLst>
                                            <p:cond delay="499"/>
                                          </p:stCondLst>
                                        </p:cTn>
                                        <p:tgtEl>
                                          <p:spTgt spid="78882"/>
                                        </p:tgtEl>
                                        <p:attrNameLst>
                                          <p:attrName>style.visibility</p:attrName>
                                        </p:attrNameLst>
                                      </p:cBhvr>
                                      <p:to>
                                        <p:strVal val="visible"/>
                                      </p:to>
                                    </p:set>
                                  </p:childTnLst>
                                </p:cTn>
                              </p:par>
                            </p:childTnLst>
                          </p:cTn>
                        </p:par>
                      </p:childTnLst>
                    </p:cTn>
                  </p:par>
                  <p:par>
                    <p:cTn id="147" fill="hold" nodeType="clickPar">
                      <p:stCondLst>
                        <p:cond delay="indefinite"/>
                      </p:stCondLst>
                      <p:childTnLst>
                        <p:par>
                          <p:cTn id="148" fill="hold" nodeType="withGroup">
                            <p:stCondLst>
                              <p:cond delay="0"/>
                            </p:stCondLst>
                            <p:childTnLst>
                              <p:par>
                                <p:cTn id="149" presetID="1" presetClass="entr" presetSubtype="0" fill="hold" grpId="0" nodeType="clickEffect">
                                  <p:stCondLst>
                                    <p:cond delay="0"/>
                                  </p:stCondLst>
                                  <p:childTnLst>
                                    <p:set>
                                      <p:cBhvr>
                                        <p:cTn id="150" dur="1" fill="hold">
                                          <p:stCondLst>
                                            <p:cond delay="499"/>
                                          </p:stCondLst>
                                        </p:cTn>
                                        <p:tgtEl>
                                          <p:spTgt spid="78883"/>
                                        </p:tgtEl>
                                        <p:attrNameLst>
                                          <p:attrName>style.visibility</p:attrName>
                                        </p:attrNameLst>
                                      </p:cBhvr>
                                      <p:to>
                                        <p:strVal val="visible"/>
                                      </p:to>
                                    </p:set>
                                  </p:childTnLst>
                                </p:cTn>
                              </p:par>
                            </p:childTnLst>
                          </p:cTn>
                        </p:par>
                      </p:childTnLst>
                    </p:cTn>
                  </p:par>
                  <p:par>
                    <p:cTn id="151" fill="hold" nodeType="clickPar">
                      <p:stCondLst>
                        <p:cond delay="indefinite"/>
                      </p:stCondLst>
                      <p:childTnLst>
                        <p:par>
                          <p:cTn id="152" fill="hold" nodeType="withGroup">
                            <p:stCondLst>
                              <p:cond delay="0"/>
                            </p:stCondLst>
                            <p:childTnLst>
                              <p:par>
                                <p:cTn id="153" presetID="1" presetClass="entr" presetSubtype="0" fill="hold" grpId="0" nodeType="clickEffect">
                                  <p:stCondLst>
                                    <p:cond delay="0"/>
                                  </p:stCondLst>
                                  <p:childTnLst>
                                    <p:set>
                                      <p:cBhvr>
                                        <p:cTn id="154" dur="1" fill="hold">
                                          <p:stCondLst>
                                            <p:cond delay="499"/>
                                          </p:stCondLst>
                                        </p:cTn>
                                        <p:tgtEl>
                                          <p:spTgt spid="78884"/>
                                        </p:tgtEl>
                                        <p:attrNameLst>
                                          <p:attrName>style.visibility</p:attrName>
                                        </p:attrNameLst>
                                      </p:cBhvr>
                                      <p:to>
                                        <p:strVal val="visible"/>
                                      </p:to>
                                    </p:set>
                                  </p:childTnLst>
                                </p:cTn>
                              </p:par>
                            </p:childTnLst>
                          </p:cTn>
                        </p:par>
                      </p:childTnLst>
                    </p:cTn>
                  </p:par>
                  <p:par>
                    <p:cTn id="155" fill="hold" nodeType="clickPar">
                      <p:stCondLst>
                        <p:cond delay="indefinite"/>
                      </p:stCondLst>
                      <p:childTnLst>
                        <p:par>
                          <p:cTn id="156" fill="hold" nodeType="withGroup">
                            <p:stCondLst>
                              <p:cond delay="0"/>
                            </p:stCondLst>
                            <p:childTnLst>
                              <p:par>
                                <p:cTn id="157" presetID="1" presetClass="entr" presetSubtype="0" fill="hold" grpId="0" nodeType="clickEffect">
                                  <p:stCondLst>
                                    <p:cond delay="0"/>
                                  </p:stCondLst>
                                  <p:childTnLst>
                                    <p:set>
                                      <p:cBhvr>
                                        <p:cTn id="158" dur="1" fill="hold">
                                          <p:stCondLst>
                                            <p:cond delay="0"/>
                                          </p:stCondLst>
                                        </p:cTn>
                                        <p:tgtEl>
                                          <p:spTgt spid="78888"/>
                                        </p:tgtEl>
                                        <p:attrNameLst>
                                          <p:attrName>style.visibility</p:attrName>
                                        </p:attrNameLst>
                                      </p:cBhvr>
                                      <p:to>
                                        <p:strVal val="visible"/>
                                      </p:to>
                                    </p:set>
                                  </p:childTnLst>
                                </p:cTn>
                              </p:par>
                            </p:childTnLst>
                          </p:cTn>
                        </p:par>
                      </p:childTnLst>
                    </p:cTn>
                  </p:par>
                  <p:par>
                    <p:cTn id="159" fill="hold" nodeType="clickPar">
                      <p:stCondLst>
                        <p:cond delay="indefinite"/>
                      </p:stCondLst>
                      <p:childTnLst>
                        <p:par>
                          <p:cTn id="160" fill="hold" nodeType="withGroup">
                            <p:stCondLst>
                              <p:cond delay="0"/>
                            </p:stCondLst>
                            <p:childTnLst>
                              <p:par>
                                <p:cTn id="161" presetID="2" presetClass="entr" presetSubtype="4" fill="hold" grpId="0" nodeType="clickEffect">
                                  <p:stCondLst>
                                    <p:cond delay="0"/>
                                  </p:stCondLst>
                                  <p:childTnLst>
                                    <p:set>
                                      <p:cBhvr>
                                        <p:cTn id="162" dur="1" fill="hold">
                                          <p:stCondLst>
                                            <p:cond delay="0"/>
                                          </p:stCondLst>
                                        </p:cTn>
                                        <p:tgtEl>
                                          <p:spTgt spid="78887"/>
                                        </p:tgtEl>
                                        <p:attrNameLst>
                                          <p:attrName>style.visibility</p:attrName>
                                        </p:attrNameLst>
                                      </p:cBhvr>
                                      <p:to>
                                        <p:strVal val="visible"/>
                                      </p:to>
                                    </p:set>
                                    <p:anim calcmode="lin" valueType="num">
                                      <p:cBhvr additive="base">
                                        <p:cTn id="163" dur="500" fill="hold"/>
                                        <p:tgtEl>
                                          <p:spTgt spid="78887"/>
                                        </p:tgtEl>
                                        <p:attrNameLst>
                                          <p:attrName>ppt_x</p:attrName>
                                        </p:attrNameLst>
                                      </p:cBhvr>
                                      <p:tavLst>
                                        <p:tav tm="0">
                                          <p:val>
                                            <p:strVal val="#ppt_x"/>
                                          </p:val>
                                        </p:tav>
                                        <p:tav tm="100000">
                                          <p:val>
                                            <p:strVal val="#ppt_x"/>
                                          </p:val>
                                        </p:tav>
                                      </p:tavLst>
                                    </p:anim>
                                    <p:anim calcmode="lin" valueType="num">
                                      <p:cBhvr additive="base">
                                        <p:cTn id="164" dur="500" fill="hold"/>
                                        <p:tgtEl>
                                          <p:spTgt spid="7888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850" grpId="0" animBg="1" autoUpdateAnimBg="0"/>
      <p:bldP spid="78851" grpId="0" animBg="1" autoUpdateAnimBg="0"/>
      <p:bldP spid="78852" grpId="0" animBg="1" autoUpdateAnimBg="0"/>
      <p:bldP spid="78853" grpId="0" animBg="1"/>
      <p:bldP spid="78854" grpId="0" animBg="1"/>
      <p:bldP spid="78855" grpId="0" animBg="1"/>
      <p:bldP spid="78856" grpId="0" animBg="1" autoUpdateAnimBg="0"/>
      <p:bldP spid="78857" grpId="0" animBg="1" autoUpdateAnimBg="0"/>
      <p:bldP spid="78858" grpId="0" animBg="1"/>
      <p:bldP spid="78859" grpId="0" animBg="1"/>
      <p:bldP spid="78860" grpId="0" animBg="1" autoUpdateAnimBg="0"/>
      <p:bldP spid="78861" grpId="0" animBg="1" autoUpdateAnimBg="0"/>
      <p:bldP spid="78862" grpId="0" animBg="1"/>
      <p:bldP spid="78863" grpId="0" animBg="1"/>
      <p:bldP spid="78864" grpId="0" animBg="1" autoUpdateAnimBg="0"/>
      <p:bldP spid="78865" grpId="0" animBg="1" autoUpdateAnimBg="0"/>
      <p:bldP spid="78866" grpId="0" animBg="1"/>
      <p:bldP spid="78867" grpId="0" animBg="1"/>
      <p:bldP spid="78868" grpId="0" animBg="1"/>
      <p:bldP spid="78869" grpId="0" animBg="1" autoUpdateAnimBg="0"/>
      <p:bldP spid="78870" grpId="0" animBg="1" autoUpdateAnimBg="0"/>
      <p:bldP spid="78871" grpId="0" animBg="1"/>
      <p:bldP spid="78872" grpId="0" animBg="1"/>
      <p:bldP spid="78873" grpId="0" animBg="1"/>
      <p:bldP spid="78874" grpId="0" animBg="1" autoUpdateAnimBg="0"/>
      <p:bldP spid="78875" grpId="0" animBg="1"/>
      <p:bldP spid="78876" grpId="0" animBg="1" autoUpdateAnimBg="0"/>
      <p:bldP spid="78877" grpId="0" animBg="1" autoUpdateAnimBg="0"/>
      <p:bldP spid="78878" grpId="0" animBg="1"/>
      <p:bldP spid="78879" grpId="0" animBg="1"/>
      <p:bldP spid="78880" grpId="0" animBg="1"/>
      <p:bldP spid="78881" grpId="0" animBg="1" autoUpdateAnimBg="0"/>
      <p:bldP spid="78882" grpId="0" animBg="1" autoUpdateAnimBg="0"/>
      <p:bldP spid="78883" grpId="0" animBg="1"/>
      <p:bldP spid="78884" grpId="0" animBg="1"/>
      <p:bldP spid="78885" grpId="0" animBg="1" autoUpdateAnimBg="0"/>
      <p:bldP spid="78886" grpId="0" animBg="1" autoUpdateAnimBg="0"/>
      <p:bldP spid="78887" grpId="0" animBg="1" autoUpdateAnimBg="0"/>
      <p:bldP spid="78888" grpId="0" animBg="1"/>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日期占位符 1"/>
          <p:cNvSpPr>
            <a:spLocks noGrp="1"/>
          </p:cNvSpPr>
          <p:nvPr>
            <p:ph type="dt" sz="half" idx="10"/>
          </p:nvPr>
        </p:nvSpPr>
        <p:spPr/>
        <p:txBody>
          <a:bodyPr/>
          <a:lstStyle/>
          <a:p>
            <a:pPr>
              <a:defRPr/>
            </a:pPr>
            <a:fld id="{50C54B2E-2144-42FE-83CC-9C4A19219E94}" type="datetime1">
              <a:rPr lang="zh-CN" altLang="en-US"/>
              <a:pPr>
                <a:defRPr/>
              </a:pPr>
              <a:t>2019/9/18</a:t>
            </a:fld>
            <a:endParaRPr lang="en-US" altLang="zh-CN"/>
          </a:p>
        </p:txBody>
      </p:sp>
      <p:sp>
        <p:nvSpPr>
          <p:cNvPr id="80899"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5B13BBD9-BC13-47CC-A7E8-4720265E98B0}" type="slidenum">
              <a:rPr kumimoji="0" lang="en-US" altLang="zh-CN" sz="1400">
                <a:latin typeface="Tahoma" panose="020B0604030504040204" pitchFamily="34" charset="0"/>
                <a:ea typeface="宋体" panose="02010600030101010101" pitchFamily="2" charset="-122"/>
              </a:rPr>
              <a:pPr>
                <a:spcBef>
                  <a:spcPct val="0"/>
                </a:spcBef>
                <a:buClrTx/>
                <a:buSzTx/>
                <a:buFontTx/>
                <a:buNone/>
              </a:pPr>
              <a:t>96</a:t>
            </a:fld>
            <a:endParaRPr kumimoji="0" lang="en-US" altLang="zh-CN" sz="1400">
              <a:latin typeface="Tahoma" panose="020B0604030504040204" pitchFamily="34" charset="0"/>
              <a:ea typeface="宋体" panose="02010600030101010101" pitchFamily="2" charset="-122"/>
            </a:endParaRPr>
          </a:p>
        </p:txBody>
      </p:sp>
      <p:sp>
        <p:nvSpPr>
          <p:cNvPr id="80900" name="Text Box 1026"/>
          <p:cNvSpPr txBox="1">
            <a:spLocks noChangeArrowheads="1"/>
          </p:cNvSpPr>
          <p:nvPr/>
        </p:nvSpPr>
        <p:spPr bwMode="auto">
          <a:xfrm>
            <a:off x="1905000" y="304801"/>
            <a:ext cx="8229600" cy="16859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400">
                <a:latin typeface="Times New Roman" panose="02020603050405020304" pitchFamily="18" charset="0"/>
                <a:ea typeface="宋体" panose="02010600030101010101" pitchFamily="2" charset="-122"/>
              </a:rPr>
              <a:t>例：事实：</a:t>
            </a:r>
            <a:r>
              <a:rPr lang="en-US" altLang="zh-CN" sz="2400">
                <a:latin typeface="Times New Roman" panose="02020603050405020304" pitchFamily="18" charset="0"/>
                <a:ea typeface="宋体" panose="02010600030101010101" pitchFamily="2" charset="-122"/>
              </a:rPr>
              <a:t>P(x, y) </a:t>
            </a:r>
            <a:r>
              <a:rPr lang="en-US" altLang="zh-CN" sz="2000">
                <a:latin typeface="Times New Roman" panose="02020603050405020304" pitchFamily="18" charset="0"/>
                <a:ea typeface="宋体" panose="02010600030101010101" pitchFamily="2" charset="-122"/>
                <a:sym typeface="Symbol" panose="05050102010706020507" pitchFamily="18" charset="2"/>
              </a:rPr>
              <a:t> (Q(x, A)  R(B, y))</a:t>
            </a:r>
          </a:p>
          <a:p>
            <a:pPr eaLnBrk="1" hangingPunct="1">
              <a:spcBef>
                <a:spcPct val="0"/>
              </a:spcBef>
              <a:buClrTx/>
              <a:buSzTx/>
              <a:buFontTx/>
              <a:buNone/>
            </a:pPr>
            <a:r>
              <a:rPr lang="en-US" altLang="zh-CN" sz="2000">
                <a:latin typeface="Times New Roman" panose="02020603050405020304" pitchFamily="18" charset="0"/>
                <a:ea typeface="宋体" panose="02010600030101010101" pitchFamily="2" charset="-122"/>
                <a:sym typeface="Symbol" panose="05050102010706020507" pitchFamily="18" charset="2"/>
              </a:rPr>
              <a:t>          </a:t>
            </a:r>
            <a:r>
              <a:rPr lang="zh-CN" altLang="en-US" sz="2000">
                <a:latin typeface="Times New Roman" panose="02020603050405020304" pitchFamily="18" charset="0"/>
                <a:ea typeface="宋体" panose="02010600030101010101" pitchFamily="2" charset="-122"/>
                <a:sym typeface="Symbol" panose="05050102010706020507" pitchFamily="18" charset="2"/>
              </a:rPr>
              <a:t>规则集： </a:t>
            </a:r>
            <a:r>
              <a:rPr lang="en-US" altLang="zh-CN" sz="2000">
                <a:latin typeface="Times New Roman" panose="02020603050405020304" pitchFamily="18" charset="0"/>
                <a:ea typeface="宋体" panose="02010600030101010101" pitchFamily="2" charset="-122"/>
                <a:sym typeface="Symbol" panose="05050102010706020507" pitchFamily="18" charset="2"/>
              </a:rPr>
              <a:t>P(A, B)   (S(A)  X(B))</a:t>
            </a:r>
          </a:p>
          <a:p>
            <a:pPr eaLnBrk="1" hangingPunct="1">
              <a:spcBef>
                <a:spcPct val="0"/>
              </a:spcBef>
              <a:buClrTx/>
              <a:buSzTx/>
              <a:buFontTx/>
              <a:buNone/>
            </a:pPr>
            <a:r>
              <a:rPr lang="en-US" altLang="zh-CN" sz="2000">
                <a:latin typeface="Times New Roman" panose="02020603050405020304" pitchFamily="18" charset="0"/>
                <a:ea typeface="宋体" panose="02010600030101010101" pitchFamily="2" charset="-122"/>
                <a:sym typeface="Symbol" panose="05050102010706020507" pitchFamily="18" charset="2"/>
              </a:rPr>
              <a:t>                          Q(B, A)   U(A)</a:t>
            </a:r>
          </a:p>
          <a:p>
            <a:pPr eaLnBrk="1" hangingPunct="1">
              <a:spcBef>
                <a:spcPct val="0"/>
              </a:spcBef>
              <a:buClrTx/>
              <a:buSzTx/>
              <a:buFontTx/>
              <a:buNone/>
            </a:pPr>
            <a:r>
              <a:rPr lang="en-US" altLang="zh-CN" sz="2000">
                <a:latin typeface="Times New Roman" panose="02020603050405020304" pitchFamily="18" charset="0"/>
                <a:ea typeface="宋体" panose="02010600030101010101" pitchFamily="2" charset="-122"/>
                <a:sym typeface="Symbol" panose="05050102010706020507" pitchFamily="18" charset="2"/>
              </a:rPr>
              <a:t>                          R(B, B)  V(B)</a:t>
            </a:r>
          </a:p>
          <a:p>
            <a:pPr eaLnBrk="1" hangingPunct="1">
              <a:spcBef>
                <a:spcPct val="0"/>
              </a:spcBef>
              <a:buClrTx/>
              <a:buSzTx/>
              <a:buFontTx/>
              <a:buNone/>
            </a:pPr>
            <a:r>
              <a:rPr lang="en-US" altLang="zh-CN" sz="2000">
                <a:latin typeface="Times New Roman" panose="02020603050405020304" pitchFamily="18" charset="0"/>
                <a:ea typeface="宋体" panose="02010600030101010101" pitchFamily="2" charset="-122"/>
                <a:sym typeface="Symbol" panose="05050102010706020507" pitchFamily="18" charset="2"/>
              </a:rPr>
              <a:t>          </a:t>
            </a:r>
            <a:r>
              <a:rPr lang="zh-CN" altLang="en-US" sz="2000">
                <a:latin typeface="Times New Roman" panose="02020603050405020304" pitchFamily="18" charset="0"/>
                <a:ea typeface="宋体" panose="02010600030101010101" pitchFamily="2" charset="-122"/>
                <a:sym typeface="Symbol" panose="05050102010706020507" pitchFamily="18" charset="2"/>
              </a:rPr>
              <a:t>目标：</a:t>
            </a:r>
            <a:r>
              <a:rPr lang="en-US" altLang="zh-CN" sz="2000">
                <a:latin typeface="Times New Roman" panose="02020603050405020304" pitchFamily="18" charset="0"/>
                <a:ea typeface="宋体" panose="02010600030101010101" pitchFamily="2" charset="-122"/>
                <a:sym typeface="Symbol" panose="05050102010706020507" pitchFamily="18" charset="2"/>
              </a:rPr>
              <a:t>S(A)  X(B)  U(A)  V(B)</a:t>
            </a:r>
          </a:p>
        </p:txBody>
      </p:sp>
      <p:sp>
        <p:nvSpPr>
          <p:cNvPr id="2" name="Text Box 1027"/>
          <p:cNvSpPr txBox="1">
            <a:spLocks noChangeArrowheads="1"/>
          </p:cNvSpPr>
          <p:nvPr/>
        </p:nvSpPr>
        <p:spPr bwMode="auto">
          <a:xfrm>
            <a:off x="4267200" y="5943601"/>
            <a:ext cx="3316288" cy="466725"/>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2400">
                <a:latin typeface="Times New Roman" panose="02020603050405020304" pitchFamily="18" charset="0"/>
                <a:ea typeface="宋体" panose="02010600030101010101" pitchFamily="2" charset="-122"/>
              </a:rPr>
              <a:t>P(x, y) </a:t>
            </a:r>
            <a:r>
              <a:rPr lang="en-US" altLang="zh-CN" sz="2000">
                <a:latin typeface="Times New Roman" panose="02020603050405020304" pitchFamily="18" charset="0"/>
                <a:ea typeface="宋体" panose="02010600030101010101" pitchFamily="2" charset="-122"/>
                <a:sym typeface="Symbol" panose="05050102010706020507" pitchFamily="18" charset="2"/>
              </a:rPr>
              <a:t> (Q(x, A)  R(B, y))</a:t>
            </a:r>
          </a:p>
        </p:txBody>
      </p:sp>
      <p:sp>
        <p:nvSpPr>
          <p:cNvPr id="3" name="Text Box 1028"/>
          <p:cNvSpPr txBox="1">
            <a:spLocks noChangeArrowheads="1"/>
          </p:cNvSpPr>
          <p:nvPr/>
        </p:nvSpPr>
        <p:spPr bwMode="auto">
          <a:xfrm>
            <a:off x="3810000" y="4791076"/>
            <a:ext cx="1023938" cy="466725"/>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2400">
                <a:latin typeface="Times New Roman" panose="02020603050405020304" pitchFamily="18" charset="0"/>
                <a:ea typeface="宋体" panose="02010600030101010101" pitchFamily="2" charset="-122"/>
              </a:rPr>
              <a:t>P(x, y)</a:t>
            </a:r>
            <a:endParaRPr lang="en-US" altLang="zh-CN" sz="2000">
              <a:latin typeface="Times New Roman" panose="02020603050405020304" pitchFamily="18" charset="0"/>
              <a:ea typeface="宋体" panose="02010600030101010101" pitchFamily="2" charset="-122"/>
              <a:sym typeface="Symbol" panose="05050102010706020507" pitchFamily="18" charset="2"/>
            </a:endParaRPr>
          </a:p>
        </p:txBody>
      </p:sp>
      <p:sp>
        <p:nvSpPr>
          <p:cNvPr id="81925" name="Text Box 1029"/>
          <p:cNvSpPr txBox="1">
            <a:spLocks noChangeArrowheads="1"/>
          </p:cNvSpPr>
          <p:nvPr/>
        </p:nvSpPr>
        <p:spPr bwMode="auto">
          <a:xfrm>
            <a:off x="6477000" y="4876800"/>
            <a:ext cx="2025650" cy="406400"/>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2000">
                <a:latin typeface="Times New Roman" panose="02020603050405020304" pitchFamily="18" charset="0"/>
                <a:ea typeface="宋体" panose="02010600030101010101" pitchFamily="2" charset="-122"/>
                <a:sym typeface="Symbol" panose="05050102010706020507" pitchFamily="18" charset="2"/>
              </a:rPr>
              <a:t>Q(x, A)  R(B, y)</a:t>
            </a:r>
          </a:p>
        </p:txBody>
      </p:sp>
      <p:sp>
        <p:nvSpPr>
          <p:cNvPr id="81926" name="Line 1030"/>
          <p:cNvSpPr>
            <a:spLocks noChangeShapeType="1"/>
          </p:cNvSpPr>
          <p:nvPr/>
        </p:nvSpPr>
        <p:spPr bwMode="auto">
          <a:xfrm flipV="1">
            <a:off x="6096000" y="5257800"/>
            <a:ext cx="1371600" cy="685800"/>
          </a:xfrm>
          <a:prstGeom prst="line">
            <a:avLst/>
          </a:prstGeom>
          <a:noFill/>
          <a:ln w="9525">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1927" name="Line 1031"/>
          <p:cNvSpPr>
            <a:spLocks noChangeShapeType="1"/>
          </p:cNvSpPr>
          <p:nvPr/>
        </p:nvSpPr>
        <p:spPr bwMode="auto">
          <a:xfrm flipH="1" flipV="1">
            <a:off x="4343400" y="5257800"/>
            <a:ext cx="1752600" cy="685800"/>
          </a:xfrm>
          <a:prstGeom prst="line">
            <a:avLst/>
          </a:prstGeom>
          <a:noFill/>
          <a:ln w="9525">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1928" name="Freeform 1032"/>
          <p:cNvSpPr>
            <a:spLocks/>
          </p:cNvSpPr>
          <p:nvPr/>
        </p:nvSpPr>
        <p:spPr bwMode="auto">
          <a:xfrm>
            <a:off x="5410200" y="5562600"/>
            <a:ext cx="1219200" cy="152400"/>
          </a:xfrm>
          <a:custGeom>
            <a:avLst/>
            <a:gdLst>
              <a:gd name="T0" fmla="*/ 0 w 768"/>
              <a:gd name="T1" fmla="*/ 2147483646 h 96"/>
              <a:gd name="T2" fmla="*/ 2147483646 w 768"/>
              <a:gd name="T3" fmla="*/ 0 h 96"/>
              <a:gd name="T4" fmla="*/ 2147483646 w 768"/>
              <a:gd name="T5" fmla="*/ 0 h 96"/>
              <a:gd name="T6" fmla="*/ 2147483646 w 768"/>
              <a:gd name="T7" fmla="*/ 2147483646 h 96"/>
              <a:gd name="T8" fmla="*/ 0 60000 65536"/>
              <a:gd name="T9" fmla="*/ 0 60000 65536"/>
              <a:gd name="T10" fmla="*/ 0 60000 65536"/>
              <a:gd name="T11" fmla="*/ 0 60000 65536"/>
              <a:gd name="T12" fmla="*/ 0 w 768"/>
              <a:gd name="T13" fmla="*/ 0 h 96"/>
              <a:gd name="T14" fmla="*/ 768 w 768"/>
              <a:gd name="T15" fmla="*/ 96 h 96"/>
            </a:gdLst>
            <a:ahLst/>
            <a:cxnLst>
              <a:cxn ang="T8">
                <a:pos x="T0" y="T1"/>
              </a:cxn>
              <a:cxn ang="T9">
                <a:pos x="T2" y="T3"/>
              </a:cxn>
              <a:cxn ang="T10">
                <a:pos x="T4" y="T5"/>
              </a:cxn>
              <a:cxn ang="T11">
                <a:pos x="T6" y="T7"/>
              </a:cxn>
            </a:cxnLst>
            <a:rect l="T12" t="T13" r="T14" b="T15"/>
            <a:pathLst>
              <a:path w="768" h="96">
                <a:moveTo>
                  <a:pt x="0" y="96"/>
                </a:moveTo>
                <a:lnTo>
                  <a:pt x="192" y="0"/>
                </a:lnTo>
                <a:lnTo>
                  <a:pt x="480" y="0"/>
                </a:lnTo>
                <a:lnTo>
                  <a:pt x="768" y="96"/>
                </a:lnTo>
              </a:path>
            </a:pathLst>
          </a:custGeom>
          <a:noFill/>
          <a:ln w="9525" cap="flat" cmpd="sng">
            <a:solidFill>
              <a:schemeClr val="tx2"/>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81929" name="Text Box 1033"/>
          <p:cNvSpPr txBox="1">
            <a:spLocks noChangeArrowheads="1"/>
          </p:cNvSpPr>
          <p:nvPr/>
        </p:nvSpPr>
        <p:spPr bwMode="auto">
          <a:xfrm>
            <a:off x="6581775" y="3962400"/>
            <a:ext cx="1047750" cy="406400"/>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2000">
                <a:latin typeface="Times New Roman" panose="02020603050405020304" pitchFamily="18" charset="0"/>
                <a:ea typeface="宋体" panose="02010600030101010101" pitchFamily="2" charset="-122"/>
                <a:sym typeface="Symbol" panose="05050102010706020507" pitchFamily="18" charset="2"/>
              </a:rPr>
              <a:t>Q(x, A) </a:t>
            </a:r>
          </a:p>
        </p:txBody>
      </p:sp>
      <p:sp>
        <p:nvSpPr>
          <p:cNvPr id="81930" name="Text Box 1034"/>
          <p:cNvSpPr txBox="1">
            <a:spLocks noChangeArrowheads="1"/>
          </p:cNvSpPr>
          <p:nvPr/>
        </p:nvSpPr>
        <p:spPr bwMode="auto">
          <a:xfrm>
            <a:off x="8534401" y="3962400"/>
            <a:ext cx="955675" cy="406400"/>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2000">
                <a:latin typeface="Times New Roman" panose="02020603050405020304" pitchFamily="18" charset="0"/>
                <a:ea typeface="宋体" panose="02010600030101010101" pitchFamily="2" charset="-122"/>
                <a:sym typeface="Symbol" panose="05050102010706020507" pitchFamily="18" charset="2"/>
              </a:rPr>
              <a:t>R(B, y)</a:t>
            </a:r>
          </a:p>
        </p:txBody>
      </p:sp>
      <p:sp>
        <p:nvSpPr>
          <p:cNvPr id="81931" name="Line 1035"/>
          <p:cNvSpPr>
            <a:spLocks noChangeShapeType="1"/>
          </p:cNvSpPr>
          <p:nvPr/>
        </p:nvSpPr>
        <p:spPr bwMode="auto">
          <a:xfrm flipV="1">
            <a:off x="7620000" y="4419600"/>
            <a:ext cx="1447800" cy="457200"/>
          </a:xfrm>
          <a:prstGeom prst="line">
            <a:avLst/>
          </a:prstGeom>
          <a:noFill/>
          <a:ln w="9525">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1932" name="Line 1036"/>
          <p:cNvSpPr>
            <a:spLocks noChangeShapeType="1"/>
          </p:cNvSpPr>
          <p:nvPr/>
        </p:nvSpPr>
        <p:spPr bwMode="auto">
          <a:xfrm flipH="1" flipV="1">
            <a:off x="7086600" y="4343400"/>
            <a:ext cx="533400" cy="533400"/>
          </a:xfrm>
          <a:prstGeom prst="line">
            <a:avLst/>
          </a:prstGeom>
          <a:noFill/>
          <a:ln w="9525">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1933" name="AutoShape 1037"/>
          <p:cNvSpPr>
            <a:spLocks noChangeArrowheads="1"/>
          </p:cNvSpPr>
          <p:nvPr/>
        </p:nvSpPr>
        <p:spPr bwMode="auto">
          <a:xfrm>
            <a:off x="4114800" y="4343400"/>
            <a:ext cx="381000" cy="457200"/>
          </a:xfrm>
          <a:prstGeom prst="upArrow">
            <a:avLst>
              <a:gd name="adj1" fmla="val 50000"/>
              <a:gd name="adj2" fmla="val 30000"/>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Wingdings" panose="05000000000000000000" pitchFamily="2" charset="2"/>
              <a:buChar char="n"/>
            </a:pPr>
            <a:endParaRPr lang="zh-CN" altLang="en-US" sz="2400">
              <a:latin typeface="Times New Roman" panose="02020603050405020304" pitchFamily="18" charset="0"/>
            </a:endParaRPr>
          </a:p>
        </p:txBody>
      </p:sp>
      <p:sp>
        <p:nvSpPr>
          <p:cNvPr id="81934" name="Text Box 1038"/>
          <p:cNvSpPr txBox="1">
            <a:spLocks noChangeArrowheads="1"/>
          </p:cNvSpPr>
          <p:nvPr/>
        </p:nvSpPr>
        <p:spPr bwMode="auto">
          <a:xfrm>
            <a:off x="3751263" y="3810001"/>
            <a:ext cx="1143000" cy="466725"/>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2400">
                <a:latin typeface="Times New Roman" panose="02020603050405020304" pitchFamily="18" charset="0"/>
                <a:ea typeface="宋体" panose="02010600030101010101" pitchFamily="2" charset="-122"/>
              </a:rPr>
              <a:t>P(A, B)</a:t>
            </a:r>
            <a:endParaRPr lang="en-US" altLang="zh-CN" sz="2000">
              <a:latin typeface="Times New Roman" panose="02020603050405020304" pitchFamily="18" charset="0"/>
              <a:ea typeface="宋体" panose="02010600030101010101" pitchFamily="2" charset="-122"/>
              <a:sym typeface="Symbol" panose="05050102010706020507" pitchFamily="18" charset="2"/>
            </a:endParaRPr>
          </a:p>
        </p:txBody>
      </p:sp>
      <p:sp>
        <p:nvSpPr>
          <p:cNvPr id="81935" name="Text Box 1039"/>
          <p:cNvSpPr txBox="1">
            <a:spLocks noChangeArrowheads="1"/>
          </p:cNvSpPr>
          <p:nvPr/>
        </p:nvSpPr>
        <p:spPr bwMode="auto">
          <a:xfrm>
            <a:off x="4724400" y="4267200"/>
            <a:ext cx="14493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2400">
                <a:solidFill>
                  <a:srgbClr val="FF3300"/>
                </a:solidFill>
                <a:latin typeface="Times New Roman" panose="02020603050405020304" pitchFamily="18" charset="0"/>
                <a:ea typeface="宋体" panose="02010600030101010101" pitchFamily="2" charset="-122"/>
              </a:rPr>
              <a:t>{A/x,B/y}</a:t>
            </a:r>
            <a:endParaRPr lang="en-US" altLang="zh-CN" sz="2400">
              <a:latin typeface="Times New Roman" panose="02020603050405020304" pitchFamily="18" charset="0"/>
              <a:ea typeface="宋体" panose="02010600030101010101" pitchFamily="2" charset="-122"/>
            </a:endParaRPr>
          </a:p>
        </p:txBody>
      </p:sp>
      <p:sp>
        <p:nvSpPr>
          <p:cNvPr id="81936" name="Text Box 1040"/>
          <p:cNvSpPr txBox="1">
            <a:spLocks noChangeArrowheads="1"/>
          </p:cNvSpPr>
          <p:nvPr/>
        </p:nvSpPr>
        <p:spPr bwMode="auto">
          <a:xfrm>
            <a:off x="2997200" y="2743201"/>
            <a:ext cx="787400" cy="466725"/>
          </a:xfrm>
          <a:prstGeom prst="rect">
            <a:avLst/>
          </a:prstGeom>
          <a:noFill/>
          <a:ln w="9525">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2400">
                <a:latin typeface="Times New Roman" panose="02020603050405020304" pitchFamily="18" charset="0"/>
                <a:ea typeface="宋体" panose="02010600030101010101" pitchFamily="2" charset="-122"/>
              </a:rPr>
              <a:t>S(A)</a:t>
            </a:r>
            <a:endParaRPr lang="en-US" altLang="zh-CN" sz="2000">
              <a:latin typeface="Times New Roman" panose="02020603050405020304" pitchFamily="18" charset="0"/>
              <a:ea typeface="宋体" panose="02010600030101010101" pitchFamily="2" charset="-122"/>
              <a:sym typeface="Symbol" panose="05050102010706020507" pitchFamily="18" charset="2"/>
            </a:endParaRPr>
          </a:p>
        </p:txBody>
      </p:sp>
      <p:sp>
        <p:nvSpPr>
          <p:cNvPr id="81937" name="Text Box 1041"/>
          <p:cNvSpPr txBox="1">
            <a:spLocks noChangeArrowheads="1"/>
          </p:cNvSpPr>
          <p:nvPr/>
        </p:nvSpPr>
        <p:spPr bwMode="auto">
          <a:xfrm>
            <a:off x="4656139" y="2743201"/>
            <a:ext cx="820737" cy="466725"/>
          </a:xfrm>
          <a:prstGeom prst="rect">
            <a:avLst/>
          </a:prstGeom>
          <a:noFill/>
          <a:ln w="9525">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2400">
                <a:latin typeface="Times New Roman" panose="02020603050405020304" pitchFamily="18" charset="0"/>
                <a:ea typeface="宋体" panose="02010600030101010101" pitchFamily="2" charset="-122"/>
              </a:rPr>
              <a:t>X(B)</a:t>
            </a:r>
            <a:endParaRPr lang="en-US" altLang="zh-CN" sz="2000">
              <a:latin typeface="Times New Roman" panose="02020603050405020304" pitchFamily="18" charset="0"/>
              <a:ea typeface="宋体" panose="02010600030101010101" pitchFamily="2" charset="-122"/>
              <a:sym typeface="Symbol" panose="05050102010706020507" pitchFamily="18" charset="2"/>
            </a:endParaRPr>
          </a:p>
        </p:txBody>
      </p:sp>
      <p:sp>
        <p:nvSpPr>
          <p:cNvPr id="81938" name="Line 1042"/>
          <p:cNvSpPr>
            <a:spLocks noChangeShapeType="1"/>
          </p:cNvSpPr>
          <p:nvPr/>
        </p:nvSpPr>
        <p:spPr bwMode="auto">
          <a:xfrm flipV="1">
            <a:off x="4343400" y="3200400"/>
            <a:ext cx="685800" cy="609600"/>
          </a:xfrm>
          <a:prstGeom prst="line">
            <a:avLst/>
          </a:prstGeom>
          <a:noFill/>
          <a:ln w="9525">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1939" name="Line 1043"/>
          <p:cNvSpPr>
            <a:spLocks noChangeShapeType="1"/>
          </p:cNvSpPr>
          <p:nvPr/>
        </p:nvSpPr>
        <p:spPr bwMode="auto">
          <a:xfrm flipH="1" flipV="1">
            <a:off x="3352800" y="3200400"/>
            <a:ext cx="990600" cy="609600"/>
          </a:xfrm>
          <a:prstGeom prst="line">
            <a:avLst/>
          </a:prstGeom>
          <a:noFill/>
          <a:ln w="9525">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1940" name="Freeform 1044"/>
          <p:cNvSpPr>
            <a:spLocks/>
          </p:cNvSpPr>
          <p:nvPr/>
        </p:nvSpPr>
        <p:spPr bwMode="auto">
          <a:xfrm>
            <a:off x="3962400" y="3505200"/>
            <a:ext cx="609600" cy="76200"/>
          </a:xfrm>
          <a:custGeom>
            <a:avLst/>
            <a:gdLst>
              <a:gd name="T0" fmla="*/ 0 w 384"/>
              <a:gd name="T1" fmla="*/ 2147483646 h 48"/>
              <a:gd name="T2" fmla="*/ 2147483646 w 384"/>
              <a:gd name="T3" fmla="*/ 0 h 48"/>
              <a:gd name="T4" fmla="*/ 2147483646 w 384"/>
              <a:gd name="T5" fmla="*/ 0 h 48"/>
              <a:gd name="T6" fmla="*/ 2147483646 w 384"/>
              <a:gd name="T7" fmla="*/ 2147483646 h 48"/>
              <a:gd name="T8" fmla="*/ 0 60000 65536"/>
              <a:gd name="T9" fmla="*/ 0 60000 65536"/>
              <a:gd name="T10" fmla="*/ 0 60000 65536"/>
              <a:gd name="T11" fmla="*/ 0 60000 65536"/>
              <a:gd name="T12" fmla="*/ 0 w 384"/>
              <a:gd name="T13" fmla="*/ 0 h 48"/>
              <a:gd name="T14" fmla="*/ 384 w 384"/>
              <a:gd name="T15" fmla="*/ 48 h 48"/>
            </a:gdLst>
            <a:ahLst/>
            <a:cxnLst>
              <a:cxn ang="T8">
                <a:pos x="T0" y="T1"/>
              </a:cxn>
              <a:cxn ang="T9">
                <a:pos x="T2" y="T3"/>
              </a:cxn>
              <a:cxn ang="T10">
                <a:pos x="T4" y="T5"/>
              </a:cxn>
              <a:cxn ang="T11">
                <a:pos x="T6" y="T7"/>
              </a:cxn>
            </a:cxnLst>
            <a:rect l="T12" t="T13" r="T14" b="T15"/>
            <a:pathLst>
              <a:path w="384" h="48">
                <a:moveTo>
                  <a:pt x="0" y="48"/>
                </a:moveTo>
                <a:lnTo>
                  <a:pt x="96" y="0"/>
                </a:lnTo>
                <a:lnTo>
                  <a:pt x="240" y="0"/>
                </a:lnTo>
                <a:lnTo>
                  <a:pt x="384" y="48"/>
                </a:lnTo>
              </a:path>
            </a:pathLst>
          </a:custGeom>
          <a:noFill/>
          <a:ln w="9525" cap="flat" cmpd="sng">
            <a:solidFill>
              <a:schemeClr val="tx2"/>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81941" name="AutoShape 1045"/>
          <p:cNvSpPr>
            <a:spLocks noChangeArrowheads="1"/>
          </p:cNvSpPr>
          <p:nvPr/>
        </p:nvSpPr>
        <p:spPr bwMode="auto">
          <a:xfrm>
            <a:off x="6934200" y="3505200"/>
            <a:ext cx="381000" cy="457200"/>
          </a:xfrm>
          <a:prstGeom prst="upArrow">
            <a:avLst>
              <a:gd name="adj1" fmla="val 50000"/>
              <a:gd name="adj2" fmla="val 30000"/>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Wingdings" panose="05000000000000000000" pitchFamily="2" charset="2"/>
              <a:buChar char="n"/>
            </a:pPr>
            <a:endParaRPr lang="zh-CN" altLang="en-US" sz="2400">
              <a:latin typeface="Times New Roman" panose="02020603050405020304" pitchFamily="18" charset="0"/>
            </a:endParaRPr>
          </a:p>
        </p:txBody>
      </p:sp>
      <p:sp>
        <p:nvSpPr>
          <p:cNvPr id="81942" name="Text Box 1046"/>
          <p:cNvSpPr txBox="1">
            <a:spLocks noChangeArrowheads="1"/>
          </p:cNvSpPr>
          <p:nvPr/>
        </p:nvSpPr>
        <p:spPr bwMode="auto">
          <a:xfrm>
            <a:off x="6608763" y="3048000"/>
            <a:ext cx="1090612" cy="406400"/>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2000">
                <a:latin typeface="Times New Roman" panose="02020603050405020304" pitchFamily="18" charset="0"/>
                <a:ea typeface="宋体" panose="02010600030101010101" pitchFamily="2" charset="-122"/>
                <a:sym typeface="Symbol" panose="05050102010706020507" pitchFamily="18" charset="2"/>
              </a:rPr>
              <a:t>Q(B, A) </a:t>
            </a:r>
          </a:p>
        </p:txBody>
      </p:sp>
      <p:sp>
        <p:nvSpPr>
          <p:cNvPr id="81943" name="Text Box 1047"/>
          <p:cNvSpPr txBox="1">
            <a:spLocks noChangeArrowheads="1"/>
          </p:cNvSpPr>
          <p:nvPr/>
        </p:nvSpPr>
        <p:spPr bwMode="auto">
          <a:xfrm>
            <a:off x="5751514" y="3505200"/>
            <a:ext cx="9159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2400">
                <a:solidFill>
                  <a:srgbClr val="FF3300"/>
                </a:solidFill>
                <a:latin typeface="Times New Roman" panose="02020603050405020304" pitchFamily="18" charset="0"/>
                <a:ea typeface="宋体" panose="02010600030101010101" pitchFamily="2" charset="-122"/>
              </a:rPr>
              <a:t>{B/x}</a:t>
            </a:r>
            <a:endParaRPr lang="en-US" altLang="zh-CN" sz="2400">
              <a:latin typeface="Times New Roman" panose="02020603050405020304" pitchFamily="18" charset="0"/>
              <a:ea typeface="宋体" panose="02010600030101010101" pitchFamily="2" charset="-122"/>
            </a:endParaRPr>
          </a:p>
        </p:txBody>
      </p:sp>
      <p:sp>
        <p:nvSpPr>
          <p:cNvPr id="81944" name="Text Box 1048"/>
          <p:cNvSpPr txBox="1">
            <a:spLocks noChangeArrowheads="1"/>
          </p:cNvSpPr>
          <p:nvPr/>
        </p:nvSpPr>
        <p:spPr bwMode="auto">
          <a:xfrm>
            <a:off x="6750050" y="2286000"/>
            <a:ext cx="793750" cy="406400"/>
          </a:xfrm>
          <a:prstGeom prst="rect">
            <a:avLst/>
          </a:prstGeom>
          <a:noFill/>
          <a:ln w="9525">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2000">
                <a:latin typeface="Times New Roman" panose="02020603050405020304" pitchFamily="18" charset="0"/>
                <a:ea typeface="宋体" panose="02010600030101010101" pitchFamily="2" charset="-122"/>
                <a:sym typeface="Symbol" panose="05050102010706020507" pitchFamily="18" charset="2"/>
              </a:rPr>
              <a:t>U(A) </a:t>
            </a:r>
          </a:p>
        </p:txBody>
      </p:sp>
      <p:sp>
        <p:nvSpPr>
          <p:cNvPr id="81945" name="Line 1049"/>
          <p:cNvSpPr>
            <a:spLocks noChangeShapeType="1"/>
          </p:cNvSpPr>
          <p:nvPr/>
        </p:nvSpPr>
        <p:spPr bwMode="auto">
          <a:xfrm flipV="1">
            <a:off x="7162800" y="2667000"/>
            <a:ext cx="0" cy="381000"/>
          </a:xfrm>
          <a:prstGeom prst="line">
            <a:avLst/>
          </a:prstGeom>
          <a:noFill/>
          <a:ln w="9525">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1946" name="AutoShape 1050"/>
          <p:cNvSpPr>
            <a:spLocks noChangeArrowheads="1"/>
          </p:cNvSpPr>
          <p:nvPr/>
        </p:nvSpPr>
        <p:spPr bwMode="auto">
          <a:xfrm>
            <a:off x="8839200" y="3505200"/>
            <a:ext cx="381000" cy="457200"/>
          </a:xfrm>
          <a:prstGeom prst="upArrow">
            <a:avLst>
              <a:gd name="adj1" fmla="val 50000"/>
              <a:gd name="adj2" fmla="val 30000"/>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Wingdings" panose="05000000000000000000" pitchFamily="2" charset="2"/>
              <a:buChar char="n"/>
            </a:pPr>
            <a:endParaRPr lang="zh-CN" altLang="en-US" sz="2400">
              <a:latin typeface="Times New Roman" panose="02020603050405020304" pitchFamily="18" charset="0"/>
            </a:endParaRPr>
          </a:p>
        </p:txBody>
      </p:sp>
      <p:sp>
        <p:nvSpPr>
          <p:cNvPr id="81947" name="Text Box 1051"/>
          <p:cNvSpPr txBox="1">
            <a:spLocks noChangeArrowheads="1"/>
          </p:cNvSpPr>
          <p:nvPr/>
        </p:nvSpPr>
        <p:spPr bwMode="auto">
          <a:xfrm>
            <a:off x="8513764" y="3048000"/>
            <a:ext cx="998537" cy="406400"/>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2000">
                <a:latin typeface="Times New Roman" panose="02020603050405020304" pitchFamily="18" charset="0"/>
                <a:ea typeface="宋体" panose="02010600030101010101" pitchFamily="2" charset="-122"/>
                <a:sym typeface="Symbol" panose="05050102010706020507" pitchFamily="18" charset="2"/>
              </a:rPr>
              <a:t>R(B, B)</a:t>
            </a:r>
          </a:p>
        </p:txBody>
      </p:sp>
      <p:sp>
        <p:nvSpPr>
          <p:cNvPr id="81948" name="Text Box 1052"/>
          <p:cNvSpPr txBox="1">
            <a:spLocks noChangeArrowheads="1"/>
          </p:cNvSpPr>
          <p:nvPr/>
        </p:nvSpPr>
        <p:spPr bwMode="auto">
          <a:xfrm>
            <a:off x="9448800" y="3505200"/>
            <a:ext cx="9159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2400">
                <a:solidFill>
                  <a:srgbClr val="FF3300"/>
                </a:solidFill>
                <a:latin typeface="Times New Roman" panose="02020603050405020304" pitchFamily="18" charset="0"/>
                <a:ea typeface="宋体" panose="02010600030101010101" pitchFamily="2" charset="-122"/>
              </a:rPr>
              <a:t>{B/y}</a:t>
            </a:r>
            <a:endParaRPr lang="en-US" altLang="zh-CN" sz="2400">
              <a:latin typeface="Times New Roman" panose="02020603050405020304" pitchFamily="18" charset="0"/>
              <a:ea typeface="宋体" panose="02010600030101010101" pitchFamily="2" charset="-122"/>
            </a:endParaRPr>
          </a:p>
        </p:txBody>
      </p:sp>
      <p:sp>
        <p:nvSpPr>
          <p:cNvPr id="81949" name="Text Box 1053"/>
          <p:cNvSpPr txBox="1">
            <a:spLocks noChangeArrowheads="1"/>
          </p:cNvSpPr>
          <p:nvPr/>
        </p:nvSpPr>
        <p:spPr bwMode="auto">
          <a:xfrm>
            <a:off x="8618538" y="2209800"/>
            <a:ext cx="779462" cy="406400"/>
          </a:xfrm>
          <a:prstGeom prst="rect">
            <a:avLst/>
          </a:prstGeom>
          <a:noFill/>
          <a:ln w="9525">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2000">
                <a:latin typeface="Times New Roman" panose="02020603050405020304" pitchFamily="18" charset="0"/>
                <a:ea typeface="宋体" panose="02010600030101010101" pitchFamily="2" charset="-122"/>
                <a:sym typeface="Symbol" panose="05050102010706020507" pitchFamily="18" charset="2"/>
              </a:rPr>
              <a:t>V(B) </a:t>
            </a:r>
          </a:p>
        </p:txBody>
      </p:sp>
      <p:sp>
        <p:nvSpPr>
          <p:cNvPr id="81950" name="Line 1054"/>
          <p:cNvSpPr>
            <a:spLocks noChangeShapeType="1"/>
          </p:cNvSpPr>
          <p:nvPr/>
        </p:nvSpPr>
        <p:spPr bwMode="auto">
          <a:xfrm flipV="1">
            <a:off x="8991600" y="2590800"/>
            <a:ext cx="0" cy="457200"/>
          </a:xfrm>
          <a:prstGeom prst="line">
            <a:avLst/>
          </a:prstGeom>
          <a:noFill/>
          <a:ln w="9525">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81925"/>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81926"/>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81927"/>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81928"/>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81929"/>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81930"/>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81931"/>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81932"/>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81933"/>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0" nodeType="clickEffect">
                                  <p:stCondLst>
                                    <p:cond delay="0"/>
                                  </p:stCondLst>
                                  <p:childTnLst>
                                    <p:set>
                                      <p:cBhvr>
                                        <p:cTn id="50" dur="1" fill="hold">
                                          <p:stCondLst>
                                            <p:cond delay="499"/>
                                          </p:stCondLst>
                                        </p:cTn>
                                        <p:tgtEl>
                                          <p:spTgt spid="81934"/>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grpId="0" nodeType="clickEffect">
                                  <p:stCondLst>
                                    <p:cond delay="0"/>
                                  </p:stCondLst>
                                  <p:childTnLst>
                                    <p:set>
                                      <p:cBhvr>
                                        <p:cTn id="54" dur="1" fill="hold">
                                          <p:stCondLst>
                                            <p:cond delay="499"/>
                                          </p:stCondLst>
                                        </p:cTn>
                                        <p:tgtEl>
                                          <p:spTgt spid="81935"/>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grpId="0" nodeType="clickEffect">
                                  <p:stCondLst>
                                    <p:cond delay="0"/>
                                  </p:stCondLst>
                                  <p:childTnLst>
                                    <p:set>
                                      <p:cBhvr>
                                        <p:cTn id="58" dur="1" fill="hold">
                                          <p:stCondLst>
                                            <p:cond delay="499"/>
                                          </p:stCondLst>
                                        </p:cTn>
                                        <p:tgtEl>
                                          <p:spTgt spid="81936"/>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grpId="0" nodeType="clickEffect">
                                  <p:stCondLst>
                                    <p:cond delay="0"/>
                                  </p:stCondLst>
                                  <p:childTnLst>
                                    <p:set>
                                      <p:cBhvr>
                                        <p:cTn id="62" dur="1" fill="hold">
                                          <p:stCondLst>
                                            <p:cond delay="499"/>
                                          </p:stCondLst>
                                        </p:cTn>
                                        <p:tgtEl>
                                          <p:spTgt spid="81937"/>
                                        </p:tgtEl>
                                        <p:attrNameLst>
                                          <p:attrName>style.visibility</p:attrName>
                                        </p:attrNameLst>
                                      </p:cBhvr>
                                      <p:to>
                                        <p:strVal val="visible"/>
                                      </p:to>
                                    </p:set>
                                  </p:childTnLst>
                                </p:cTn>
                              </p:par>
                            </p:childTnLst>
                          </p:cTn>
                        </p:par>
                      </p:childTnLst>
                    </p:cTn>
                  </p:par>
                  <p:par>
                    <p:cTn id="63" fill="hold" nodeType="clickPar">
                      <p:stCondLst>
                        <p:cond delay="indefinite"/>
                      </p:stCondLst>
                      <p:childTnLst>
                        <p:par>
                          <p:cTn id="64" fill="hold" nodeType="withGroup">
                            <p:stCondLst>
                              <p:cond delay="0"/>
                            </p:stCondLst>
                            <p:childTnLst>
                              <p:par>
                                <p:cTn id="65" presetID="1" presetClass="entr" presetSubtype="0" fill="hold" grpId="0" nodeType="clickEffect">
                                  <p:stCondLst>
                                    <p:cond delay="0"/>
                                  </p:stCondLst>
                                  <p:childTnLst>
                                    <p:set>
                                      <p:cBhvr>
                                        <p:cTn id="66" dur="1" fill="hold">
                                          <p:stCondLst>
                                            <p:cond delay="499"/>
                                          </p:stCondLst>
                                        </p:cTn>
                                        <p:tgtEl>
                                          <p:spTgt spid="81938"/>
                                        </p:tgtEl>
                                        <p:attrNameLst>
                                          <p:attrName>style.visibility</p:attrName>
                                        </p:attrNameLst>
                                      </p:cBhvr>
                                      <p:to>
                                        <p:strVal val="visible"/>
                                      </p:to>
                                    </p:set>
                                  </p:childTnLst>
                                </p:cTn>
                              </p:par>
                            </p:childTnLst>
                          </p:cTn>
                        </p:par>
                      </p:childTnLst>
                    </p:cTn>
                  </p:par>
                  <p:par>
                    <p:cTn id="67" fill="hold" nodeType="clickPar">
                      <p:stCondLst>
                        <p:cond delay="indefinite"/>
                      </p:stCondLst>
                      <p:childTnLst>
                        <p:par>
                          <p:cTn id="68" fill="hold" nodeType="withGroup">
                            <p:stCondLst>
                              <p:cond delay="0"/>
                            </p:stCondLst>
                            <p:childTnLst>
                              <p:par>
                                <p:cTn id="69" presetID="1" presetClass="entr" presetSubtype="0" fill="hold" grpId="0" nodeType="clickEffect">
                                  <p:stCondLst>
                                    <p:cond delay="0"/>
                                  </p:stCondLst>
                                  <p:childTnLst>
                                    <p:set>
                                      <p:cBhvr>
                                        <p:cTn id="70" dur="1" fill="hold">
                                          <p:stCondLst>
                                            <p:cond delay="499"/>
                                          </p:stCondLst>
                                        </p:cTn>
                                        <p:tgtEl>
                                          <p:spTgt spid="81939"/>
                                        </p:tgtEl>
                                        <p:attrNameLst>
                                          <p:attrName>style.visibility</p:attrName>
                                        </p:attrNameLst>
                                      </p:cBhvr>
                                      <p:to>
                                        <p:strVal val="visible"/>
                                      </p:to>
                                    </p:set>
                                  </p:childTnLst>
                                </p:cTn>
                              </p:par>
                            </p:childTnLst>
                          </p:cTn>
                        </p:par>
                      </p:childTnLst>
                    </p:cTn>
                  </p:par>
                  <p:par>
                    <p:cTn id="71" fill="hold" nodeType="clickPar">
                      <p:stCondLst>
                        <p:cond delay="indefinite"/>
                      </p:stCondLst>
                      <p:childTnLst>
                        <p:par>
                          <p:cTn id="72" fill="hold" nodeType="withGroup">
                            <p:stCondLst>
                              <p:cond delay="0"/>
                            </p:stCondLst>
                            <p:childTnLst>
                              <p:par>
                                <p:cTn id="73" presetID="1" presetClass="entr" presetSubtype="0" fill="hold" grpId="0" nodeType="clickEffect">
                                  <p:stCondLst>
                                    <p:cond delay="0"/>
                                  </p:stCondLst>
                                  <p:childTnLst>
                                    <p:set>
                                      <p:cBhvr>
                                        <p:cTn id="74" dur="1" fill="hold">
                                          <p:stCondLst>
                                            <p:cond delay="499"/>
                                          </p:stCondLst>
                                        </p:cTn>
                                        <p:tgtEl>
                                          <p:spTgt spid="81940"/>
                                        </p:tgtEl>
                                        <p:attrNameLst>
                                          <p:attrName>style.visibility</p:attrName>
                                        </p:attrNameLst>
                                      </p:cBhvr>
                                      <p:to>
                                        <p:strVal val="visible"/>
                                      </p:to>
                                    </p:set>
                                  </p:childTnLst>
                                </p:cTn>
                              </p:par>
                            </p:childTnLst>
                          </p:cTn>
                        </p:par>
                      </p:childTnLst>
                    </p:cTn>
                  </p:par>
                  <p:par>
                    <p:cTn id="75" fill="hold" nodeType="clickPar">
                      <p:stCondLst>
                        <p:cond delay="indefinite"/>
                      </p:stCondLst>
                      <p:childTnLst>
                        <p:par>
                          <p:cTn id="76" fill="hold" nodeType="withGroup">
                            <p:stCondLst>
                              <p:cond delay="0"/>
                            </p:stCondLst>
                            <p:childTnLst>
                              <p:par>
                                <p:cTn id="77" presetID="1" presetClass="entr" presetSubtype="0" fill="hold" grpId="0" nodeType="clickEffect">
                                  <p:stCondLst>
                                    <p:cond delay="0"/>
                                  </p:stCondLst>
                                  <p:childTnLst>
                                    <p:set>
                                      <p:cBhvr>
                                        <p:cTn id="78" dur="1" fill="hold">
                                          <p:stCondLst>
                                            <p:cond delay="499"/>
                                          </p:stCondLst>
                                        </p:cTn>
                                        <p:tgtEl>
                                          <p:spTgt spid="81941"/>
                                        </p:tgtEl>
                                        <p:attrNameLst>
                                          <p:attrName>style.visibility</p:attrName>
                                        </p:attrNameLst>
                                      </p:cBhvr>
                                      <p:to>
                                        <p:strVal val="visible"/>
                                      </p:to>
                                    </p:set>
                                  </p:childTnLst>
                                </p:cTn>
                              </p:par>
                            </p:childTnLst>
                          </p:cTn>
                        </p:par>
                      </p:childTnLst>
                    </p:cTn>
                  </p:par>
                  <p:par>
                    <p:cTn id="79" fill="hold" nodeType="clickPar">
                      <p:stCondLst>
                        <p:cond delay="indefinite"/>
                      </p:stCondLst>
                      <p:childTnLst>
                        <p:par>
                          <p:cTn id="80" fill="hold" nodeType="withGroup">
                            <p:stCondLst>
                              <p:cond delay="0"/>
                            </p:stCondLst>
                            <p:childTnLst>
                              <p:par>
                                <p:cTn id="81" presetID="1" presetClass="entr" presetSubtype="0" fill="hold" grpId="0" nodeType="clickEffect">
                                  <p:stCondLst>
                                    <p:cond delay="0"/>
                                  </p:stCondLst>
                                  <p:childTnLst>
                                    <p:set>
                                      <p:cBhvr>
                                        <p:cTn id="82" dur="1" fill="hold">
                                          <p:stCondLst>
                                            <p:cond delay="499"/>
                                          </p:stCondLst>
                                        </p:cTn>
                                        <p:tgtEl>
                                          <p:spTgt spid="81942"/>
                                        </p:tgtEl>
                                        <p:attrNameLst>
                                          <p:attrName>style.visibility</p:attrName>
                                        </p:attrNameLst>
                                      </p:cBhvr>
                                      <p:to>
                                        <p:strVal val="visible"/>
                                      </p:to>
                                    </p:set>
                                  </p:childTnLst>
                                </p:cTn>
                              </p:par>
                            </p:childTnLst>
                          </p:cTn>
                        </p:par>
                      </p:childTnLst>
                    </p:cTn>
                  </p:par>
                  <p:par>
                    <p:cTn id="83" fill="hold" nodeType="clickPar">
                      <p:stCondLst>
                        <p:cond delay="indefinite"/>
                      </p:stCondLst>
                      <p:childTnLst>
                        <p:par>
                          <p:cTn id="84" fill="hold" nodeType="withGroup">
                            <p:stCondLst>
                              <p:cond delay="0"/>
                            </p:stCondLst>
                            <p:childTnLst>
                              <p:par>
                                <p:cTn id="85" presetID="1" presetClass="entr" presetSubtype="0" fill="hold" grpId="0" nodeType="clickEffect">
                                  <p:stCondLst>
                                    <p:cond delay="0"/>
                                  </p:stCondLst>
                                  <p:childTnLst>
                                    <p:set>
                                      <p:cBhvr>
                                        <p:cTn id="86" dur="1" fill="hold">
                                          <p:stCondLst>
                                            <p:cond delay="499"/>
                                          </p:stCondLst>
                                        </p:cTn>
                                        <p:tgtEl>
                                          <p:spTgt spid="81943"/>
                                        </p:tgtEl>
                                        <p:attrNameLst>
                                          <p:attrName>style.visibility</p:attrName>
                                        </p:attrNameLst>
                                      </p:cBhvr>
                                      <p:to>
                                        <p:strVal val="visible"/>
                                      </p:to>
                                    </p:set>
                                  </p:childTnLst>
                                </p:cTn>
                              </p:par>
                            </p:childTnLst>
                          </p:cTn>
                        </p:par>
                      </p:childTnLst>
                    </p:cTn>
                  </p:par>
                  <p:par>
                    <p:cTn id="87" fill="hold" nodeType="clickPar">
                      <p:stCondLst>
                        <p:cond delay="indefinite"/>
                      </p:stCondLst>
                      <p:childTnLst>
                        <p:par>
                          <p:cTn id="88" fill="hold" nodeType="withGroup">
                            <p:stCondLst>
                              <p:cond delay="0"/>
                            </p:stCondLst>
                            <p:childTnLst>
                              <p:par>
                                <p:cTn id="89" presetID="1" presetClass="entr" presetSubtype="0" fill="hold" grpId="0" nodeType="clickEffect">
                                  <p:stCondLst>
                                    <p:cond delay="0"/>
                                  </p:stCondLst>
                                  <p:childTnLst>
                                    <p:set>
                                      <p:cBhvr>
                                        <p:cTn id="90" dur="1" fill="hold">
                                          <p:stCondLst>
                                            <p:cond delay="499"/>
                                          </p:stCondLst>
                                        </p:cTn>
                                        <p:tgtEl>
                                          <p:spTgt spid="81944"/>
                                        </p:tgtEl>
                                        <p:attrNameLst>
                                          <p:attrName>style.visibility</p:attrName>
                                        </p:attrNameLst>
                                      </p:cBhvr>
                                      <p:to>
                                        <p:strVal val="visible"/>
                                      </p:to>
                                    </p:set>
                                  </p:childTnLst>
                                </p:cTn>
                              </p:par>
                            </p:childTnLst>
                          </p:cTn>
                        </p:par>
                      </p:childTnLst>
                    </p:cTn>
                  </p:par>
                  <p:par>
                    <p:cTn id="91" fill="hold" nodeType="clickPar">
                      <p:stCondLst>
                        <p:cond delay="indefinite"/>
                      </p:stCondLst>
                      <p:childTnLst>
                        <p:par>
                          <p:cTn id="92" fill="hold" nodeType="withGroup">
                            <p:stCondLst>
                              <p:cond delay="0"/>
                            </p:stCondLst>
                            <p:childTnLst>
                              <p:par>
                                <p:cTn id="93" presetID="1" presetClass="entr" presetSubtype="0" fill="hold" grpId="0" nodeType="clickEffect">
                                  <p:stCondLst>
                                    <p:cond delay="0"/>
                                  </p:stCondLst>
                                  <p:childTnLst>
                                    <p:set>
                                      <p:cBhvr>
                                        <p:cTn id="94" dur="1" fill="hold">
                                          <p:stCondLst>
                                            <p:cond delay="499"/>
                                          </p:stCondLst>
                                        </p:cTn>
                                        <p:tgtEl>
                                          <p:spTgt spid="81945"/>
                                        </p:tgtEl>
                                        <p:attrNameLst>
                                          <p:attrName>style.visibility</p:attrName>
                                        </p:attrNameLst>
                                      </p:cBhvr>
                                      <p:to>
                                        <p:strVal val="visible"/>
                                      </p:to>
                                    </p:set>
                                  </p:childTnLst>
                                </p:cTn>
                              </p:par>
                            </p:childTnLst>
                          </p:cTn>
                        </p:par>
                      </p:childTnLst>
                    </p:cTn>
                  </p:par>
                  <p:par>
                    <p:cTn id="95" fill="hold" nodeType="clickPar">
                      <p:stCondLst>
                        <p:cond delay="indefinite"/>
                      </p:stCondLst>
                      <p:childTnLst>
                        <p:par>
                          <p:cTn id="96" fill="hold" nodeType="withGroup">
                            <p:stCondLst>
                              <p:cond delay="0"/>
                            </p:stCondLst>
                            <p:childTnLst>
                              <p:par>
                                <p:cTn id="97" presetID="1" presetClass="entr" presetSubtype="0" fill="hold" grpId="0" nodeType="clickEffect">
                                  <p:stCondLst>
                                    <p:cond delay="0"/>
                                  </p:stCondLst>
                                  <p:childTnLst>
                                    <p:set>
                                      <p:cBhvr>
                                        <p:cTn id="98" dur="1" fill="hold">
                                          <p:stCondLst>
                                            <p:cond delay="499"/>
                                          </p:stCondLst>
                                        </p:cTn>
                                        <p:tgtEl>
                                          <p:spTgt spid="81946"/>
                                        </p:tgtEl>
                                        <p:attrNameLst>
                                          <p:attrName>style.visibility</p:attrName>
                                        </p:attrNameLst>
                                      </p:cBhvr>
                                      <p:to>
                                        <p:strVal val="visible"/>
                                      </p:to>
                                    </p:set>
                                  </p:childTnLst>
                                </p:cTn>
                              </p:par>
                            </p:childTnLst>
                          </p:cTn>
                        </p:par>
                      </p:childTnLst>
                    </p:cTn>
                  </p:par>
                  <p:par>
                    <p:cTn id="99" fill="hold" nodeType="clickPar">
                      <p:stCondLst>
                        <p:cond delay="indefinite"/>
                      </p:stCondLst>
                      <p:childTnLst>
                        <p:par>
                          <p:cTn id="100" fill="hold" nodeType="withGroup">
                            <p:stCondLst>
                              <p:cond delay="0"/>
                            </p:stCondLst>
                            <p:childTnLst>
                              <p:par>
                                <p:cTn id="101" presetID="1" presetClass="entr" presetSubtype="0" fill="hold" grpId="0" nodeType="clickEffect">
                                  <p:stCondLst>
                                    <p:cond delay="0"/>
                                  </p:stCondLst>
                                  <p:childTnLst>
                                    <p:set>
                                      <p:cBhvr>
                                        <p:cTn id="102" dur="1" fill="hold">
                                          <p:stCondLst>
                                            <p:cond delay="499"/>
                                          </p:stCondLst>
                                        </p:cTn>
                                        <p:tgtEl>
                                          <p:spTgt spid="81947"/>
                                        </p:tgtEl>
                                        <p:attrNameLst>
                                          <p:attrName>style.visibility</p:attrName>
                                        </p:attrNameLst>
                                      </p:cBhvr>
                                      <p:to>
                                        <p:strVal val="visible"/>
                                      </p:to>
                                    </p:set>
                                  </p:childTnLst>
                                </p:cTn>
                              </p:par>
                            </p:childTnLst>
                          </p:cTn>
                        </p:par>
                      </p:childTnLst>
                    </p:cTn>
                  </p:par>
                  <p:par>
                    <p:cTn id="103" fill="hold" nodeType="clickPar">
                      <p:stCondLst>
                        <p:cond delay="indefinite"/>
                      </p:stCondLst>
                      <p:childTnLst>
                        <p:par>
                          <p:cTn id="104" fill="hold" nodeType="withGroup">
                            <p:stCondLst>
                              <p:cond delay="0"/>
                            </p:stCondLst>
                            <p:childTnLst>
                              <p:par>
                                <p:cTn id="105" presetID="1" presetClass="entr" presetSubtype="0" fill="hold" grpId="0" nodeType="clickEffect">
                                  <p:stCondLst>
                                    <p:cond delay="0"/>
                                  </p:stCondLst>
                                  <p:childTnLst>
                                    <p:set>
                                      <p:cBhvr>
                                        <p:cTn id="106" dur="1" fill="hold">
                                          <p:stCondLst>
                                            <p:cond delay="499"/>
                                          </p:stCondLst>
                                        </p:cTn>
                                        <p:tgtEl>
                                          <p:spTgt spid="81948"/>
                                        </p:tgtEl>
                                        <p:attrNameLst>
                                          <p:attrName>style.visibility</p:attrName>
                                        </p:attrNameLst>
                                      </p:cBhvr>
                                      <p:to>
                                        <p:strVal val="visible"/>
                                      </p:to>
                                    </p:set>
                                  </p:childTnLst>
                                </p:cTn>
                              </p:par>
                            </p:childTnLst>
                          </p:cTn>
                        </p:par>
                      </p:childTnLst>
                    </p:cTn>
                  </p:par>
                  <p:par>
                    <p:cTn id="107" fill="hold" nodeType="clickPar">
                      <p:stCondLst>
                        <p:cond delay="indefinite"/>
                      </p:stCondLst>
                      <p:childTnLst>
                        <p:par>
                          <p:cTn id="108" fill="hold" nodeType="withGroup">
                            <p:stCondLst>
                              <p:cond delay="0"/>
                            </p:stCondLst>
                            <p:childTnLst>
                              <p:par>
                                <p:cTn id="109" presetID="1" presetClass="entr" presetSubtype="0" fill="hold" grpId="0" nodeType="clickEffect">
                                  <p:stCondLst>
                                    <p:cond delay="0"/>
                                  </p:stCondLst>
                                  <p:childTnLst>
                                    <p:set>
                                      <p:cBhvr>
                                        <p:cTn id="110" dur="1" fill="hold">
                                          <p:stCondLst>
                                            <p:cond delay="499"/>
                                          </p:stCondLst>
                                        </p:cTn>
                                        <p:tgtEl>
                                          <p:spTgt spid="81949"/>
                                        </p:tgtEl>
                                        <p:attrNameLst>
                                          <p:attrName>style.visibility</p:attrName>
                                        </p:attrNameLst>
                                      </p:cBhvr>
                                      <p:to>
                                        <p:strVal val="visible"/>
                                      </p:to>
                                    </p:set>
                                  </p:childTnLst>
                                </p:cTn>
                              </p:par>
                            </p:childTnLst>
                          </p:cTn>
                        </p:par>
                      </p:childTnLst>
                    </p:cTn>
                  </p:par>
                  <p:par>
                    <p:cTn id="111" fill="hold" nodeType="clickPar">
                      <p:stCondLst>
                        <p:cond delay="indefinite"/>
                      </p:stCondLst>
                      <p:childTnLst>
                        <p:par>
                          <p:cTn id="112" fill="hold" nodeType="withGroup">
                            <p:stCondLst>
                              <p:cond delay="0"/>
                            </p:stCondLst>
                            <p:childTnLst>
                              <p:par>
                                <p:cTn id="113" presetID="1" presetClass="entr" presetSubtype="0" fill="hold" grpId="0" nodeType="clickEffect">
                                  <p:stCondLst>
                                    <p:cond delay="0"/>
                                  </p:stCondLst>
                                  <p:childTnLst>
                                    <p:set>
                                      <p:cBhvr>
                                        <p:cTn id="114" dur="1" fill="hold">
                                          <p:stCondLst>
                                            <p:cond delay="499"/>
                                          </p:stCondLst>
                                        </p:cTn>
                                        <p:tgtEl>
                                          <p:spTgt spid="819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autoUpdateAnimBg="0"/>
      <p:bldP spid="3" grpId="0" animBg="1" autoUpdateAnimBg="0"/>
      <p:bldP spid="81925" grpId="0" animBg="1" autoUpdateAnimBg="0"/>
      <p:bldP spid="81926" grpId="0" animBg="1"/>
      <p:bldP spid="81927" grpId="0" animBg="1"/>
      <p:bldP spid="81928" grpId="0" animBg="1"/>
      <p:bldP spid="81929" grpId="0" animBg="1" autoUpdateAnimBg="0"/>
      <p:bldP spid="81930" grpId="0" animBg="1" autoUpdateAnimBg="0"/>
      <p:bldP spid="81931" grpId="0" animBg="1"/>
      <p:bldP spid="81932" grpId="0" animBg="1"/>
      <p:bldP spid="81933" grpId="0" animBg="1"/>
      <p:bldP spid="81934" grpId="0" animBg="1" autoUpdateAnimBg="0"/>
      <p:bldP spid="81935" grpId="0" autoUpdateAnimBg="0"/>
      <p:bldP spid="81936" grpId="0" animBg="1" autoUpdateAnimBg="0"/>
      <p:bldP spid="81937" grpId="0" animBg="1" autoUpdateAnimBg="0"/>
      <p:bldP spid="81938" grpId="0" animBg="1"/>
      <p:bldP spid="81939" grpId="0" animBg="1"/>
      <p:bldP spid="81940" grpId="0" animBg="1"/>
      <p:bldP spid="81941" grpId="0" animBg="1"/>
      <p:bldP spid="81942" grpId="0" animBg="1" autoUpdateAnimBg="0"/>
      <p:bldP spid="81943" grpId="0" autoUpdateAnimBg="0"/>
      <p:bldP spid="81944" grpId="0" animBg="1" autoUpdateAnimBg="0"/>
      <p:bldP spid="81945" grpId="0" animBg="1"/>
      <p:bldP spid="81946" grpId="0" animBg="1"/>
      <p:bldP spid="81947" grpId="0" animBg="1" autoUpdateAnimBg="0"/>
      <p:bldP spid="81948" grpId="0" autoUpdateAnimBg="0"/>
      <p:bldP spid="81949" grpId="0" animBg="1" autoUpdateAnimBg="0"/>
      <p:bldP spid="81950" grpId="0" animBg="1"/>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日期占位符 1"/>
          <p:cNvSpPr>
            <a:spLocks noGrp="1"/>
          </p:cNvSpPr>
          <p:nvPr>
            <p:ph type="dt" sz="half" idx="10"/>
          </p:nvPr>
        </p:nvSpPr>
        <p:spPr/>
        <p:txBody>
          <a:bodyPr/>
          <a:lstStyle/>
          <a:p>
            <a:pPr>
              <a:defRPr/>
            </a:pPr>
            <a:fld id="{7A9C928A-9F39-4A09-8964-FD052ABC2187}" type="datetime1">
              <a:rPr lang="zh-CN" altLang="en-US"/>
              <a:pPr>
                <a:defRPr/>
              </a:pPr>
              <a:t>2019/9/18</a:t>
            </a:fld>
            <a:endParaRPr lang="en-US" altLang="zh-CN"/>
          </a:p>
        </p:txBody>
      </p:sp>
      <p:sp>
        <p:nvSpPr>
          <p:cNvPr id="81923"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B2040CF7-F9F4-407A-B793-69308FC22726}" type="slidenum">
              <a:rPr kumimoji="0" lang="en-US" altLang="zh-CN" sz="1400">
                <a:latin typeface="Tahoma" panose="020B0604030504040204" pitchFamily="34" charset="0"/>
                <a:ea typeface="宋体" panose="02010600030101010101" pitchFamily="2" charset="-122"/>
              </a:rPr>
              <a:pPr>
                <a:spcBef>
                  <a:spcPct val="0"/>
                </a:spcBef>
                <a:buClrTx/>
                <a:buSzTx/>
                <a:buFontTx/>
                <a:buNone/>
              </a:pPr>
              <a:t>97</a:t>
            </a:fld>
            <a:endParaRPr kumimoji="0" lang="en-US" altLang="zh-CN" sz="1400">
              <a:latin typeface="Tahoma" panose="020B0604030504040204" pitchFamily="34" charset="0"/>
              <a:ea typeface="宋体" panose="02010600030101010101" pitchFamily="2" charset="-122"/>
            </a:endParaRPr>
          </a:p>
        </p:txBody>
      </p:sp>
      <p:sp>
        <p:nvSpPr>
          <p:cNvPr id="86018" name="Text Box 1026"/>
          <p:cNvSpPr txBox="1">
            <a:spLocks noChangeArrowheads="1"/>
          </p:cNvSpPr>
          <p:nvPr/>
        </p:nvSpPr>
        <p:spPr bwMode="auto">
          <a:xfrm>
            <a:off x="3594100" y="5214939"/>
            <a:ext cx="2565400" cy="466725"/>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2400">
                <a:latin typeface="Times New Roman" panose="02020603050405020304" pitchFamily="18" charset="0"/>
                <a:ea typeface="宋体" panose="02010600030101010101" pitchFamily="2" charset="-122"/>
              </a:rPr>
              <a:t>~D(F) </a:t>
            </a:r>
            <a:r>
              <a:rPr lang="en-US" altLang="zh-CN" sz="2000">
                <a:latin typeface="Times New Roman" panose="02020603050405020304" pitchFamily="18" charset="0"/>
                <a:ea typeface="宋体" panose="02010600030101010101" pitchFamily="2" charset="-122"/>
                <a:sym typeface="Symbol" panose="05050102010706020507" pitchFamily="18" charset="2"/>
              </a:rPr>
              <a:t> (B(F)  I(F))</a:t>
            </a:r>
          </a:p>
        </p:txBody>
      </p:sp>
      <p:sp>
        <p:nvSpPr>
          <p:cNvPr id="86019" name="Text Box 1027"/>
          <p:cNvSpPr txBox="1">
            <a:spLocks noChangeArrowheads="1"/>
          </p:cNvSpPr>
          <p:nvPr/>
        </p:nvSpPr>
        <p:spPr bwMode="auto">
          <a:xfrm>
            <a:off x="2674938" y="4343401"/>
            <a:ext cx="952500" cy="466725"/>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2400">
                <a:latin typeface="Times New Roman" panose="02020603050405020304" pitchFamily="18" charset="0"/>
                <a:ea typeface="宋体" panose="02010600030101010101" pitchFamily="2" charset="-122"/>
              </a:rPr>
              <a:t>~D(F)</a:t>
            </a:r>
            <a:endParaRPr lang="en-US" altLang="zh-CN" sz="2000">
              <a:latin typeface="Times New Roman" panose="02020603050405020304" pitchFamily="18" charset="0"/>
              <a:ea typeface="宋体" panose="02010600030101010101" pitchFamily="2" charset="-122"/>
              <a:sym typeface="Symbol" panose="05050102010706020507" pitchFamily="18" charset="2"/>
            </a:endParaRPr>
          </a:p>
        </p:txBody>
      </p:sp>
      <p:sp>
        <p:nvSpPr>
          <p:cNvPr id="86020" name="Text Box 1028"/>
          <p:cNvSpPr txBox="1">
            <a:spLocks noChangeArrowheads="1"/>
          </p:cNvSpPr>
          <p:nvPr/>
        </p:nvSpPr>
        <p:spPr bwMode="auto">
          <a:xfrm>
            <a:off x="5407025" y="4373563"/>
            <a:ext cx="1346200" cy="406400"/>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2000">
                <a:latin typeface="Times New Roman" panose="02020603050405020304" pitchFamily="18" charset="0"/>
                <a:ea typeface="宋体" panose="02010600030101010101" pitchFamily="2" charset="-122"/>
                <a:sym typeface="Symbol" panose="05050102010706020507" pitchFamily="18" charset="2"/>
              </a:rPr>
              <a:t>B(F)  I(F)</a:t>
            </a:r>
          </a:p>
        </p:txBody>
      </p:sp>
      <p:sp>
        <p:nvSpPr>
          <p:cNvPr id="86021" name="Line 1029"/>
          <p:cNvSpPr>
            <a:spLocks noChangeShapeType="1"/>
          </p:cNvSpPr>
          <p:nvPr/>
        </p:nvSpPr>
        <p:spPr bwMode="auto">
          <a:xfrm flipV="1">
            <a:off x="4876800" y="4800600"/>
            <a:ext cx="1219200" cy="457200"/>
          </a:xfrm>
          <a:prstGeom prst="line">
            <a:avLst/>
          </a:prstGeom>
          <a:noFill/>
          <a:ln w="9525">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6022" name="Line 1030"/>
          <p:cNvSpPr>
            <a:spLocks noChangeShapeType="1"/>
          </p:cNvSpPr>
          <p:nvPr/>
        </p:nvSpPr>
        <p:spPr bwMode="auto">
          <a:xfrm flipH="1" flipV="1">
            <a:off x="3124200" y="4800600"/>
            <a:ext cx="1752600" cy="457200"/>
          </a:xfrm>
          <a:prstGeom prst="line">
            <a:avLst/>
          </a:prstGeom>
          <a:noFill/>
          <a:ln w="9525">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6023" name="Freeform 1031"/>
          <p:cNvSpPr>
            <a:spLocks/>
          </p:cNvSpPr>
          <p:nvPr/>
        </p:nvSpPr>
        <p:spPr bwMode="auto">
          <a:xfrm>
            <a:off x="4114800" y="4953000"/>
            <a:ext cx="1295400" cy="152400"/>
          </a:xfrm>
          <a:custGeom>
            <a:avLst/>
            <a:gdLst>
              <a:gd name="T0" fmla="*/ 0 w 816"/>
              <a:gd name="T1" fmla="*/ 2147483646 h 96"/>
              <a:gd name="T2" fmla="*/ 2147483646 w 816"/>
              <a:gd name="T3" fmla="*/ 0 h 96"/>
              <a:gd name="T4" fmla="*/ 2147483646 w 816"/>
              <a:gd name="T5" fmla="*/ 0 h 96"/>
              <a:gd name="T6" fmla="*/ 2147483646 w 816"/>
              <a:gd name="T7" fmla="*/ 2147483646 h 96"/>
              <a:gd name="T8" fmla="*/ 0 60000 65536"/>
              <a:gd name="T9" fmla="*/ 0 60000 65536"/>
              <a:gd name="T10" fmla="*/ 0 60000 65536"/>
              <a:gd name="T11" fmla="*/ 0 60000 65536"/>
              <a:gd name="T12" fmla="*/ 0 w 816"/>
              <a:gd name="T13" fmla="*/ 0 h 96"/>
              <a:gd name="T14" fmla="*/ 816 w 816"/>
              <a:gd name="T15" fmla="*/ 96 h 96"/>
            </a:gdLst>
            <a:ahLst/>
            <a:cxnLst>
              <a:cxn ang="T8">
                <a:pos x="T0" y="T1"/>
              </a:cxn>
              <a:cxn ang="T9">
                <a:pos x="T2" y="T3"/>
              </a:cxn>
              <a:cxn ang="T10">
                <a:pos x="T4" y="T5"/>
              </a:cxn>
              <a:cxn ang="T11">
                <a:pos x="T6" y="T7"/>
              </a:cxn>
            </a:cxnLst>
            <a:rect l="T12" t="T13" r="T14" b="T15"/>
            <a:pathLst>
              <a:path w="816" h="96">
                <a:moveTo>
                  <a:pt x="0" y="96"/>
                </a:moveTo>
                <a:lnTo>
                  <a:pt x="288" y="0"/>
                </a:lnTo>
                <a:lnTo>
                  <a:pt x="576" y="0"/>
                </a:lnTo>
                <a:lnTo>
                  <a:pt x="816" y="96"/>
                </a:lnTo>
              </a:path>
            </a:pathLst>
          </a:custGeom>
          <a:noFill/>
          <a:ln w="9525" cap="flat" cmpd="sng">
            <a:solidFill>
              <a:schemeClr val="tx2"/>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86024" name="Text Box 1032"/>
          <p:cNvSpPr txBox="1">
            <a:spLocks noChangeArrowheads="1"/>
          </p:cNvSpPr>
          <p:nvPr/>
        </p:nvSpPr>
        <p:spPr bwMode="auto">
          <a:xfrm>
            <a:off x="5486400" y="3429000"/>
            <a:ext cx="673100" cy="406400"/>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2000">
                <a:latin typeface="Times New Roman" panose="02020603050405020304" pitchFamily="18" charset="0"/>
                <a:ea typeface="宋体" panose="02010600030101010101" pitchFamily="2" charset="-122"/>
                <a:sym typeface="Symbol" panose="05050102010706020507" pitchFamily="18" charset="2"/>
              </a:rPr>
              <a:t>B(F)</a:t>
            </a:r>
          </a:p>
        </p:txBody>
      </p:sp>
      <p:sp>
        <p:nvSpPr>
          <p:cNvPr id="86025" name="Text Box 1033"/>
          <p:cNvSpPr txBox="1">
            <a:spLocks noChangeArrowheads="1"/>
          </p:cNvSpPr>
          <p:nvPr/>
        </p:nvSpPr>
        <p:spPr bwMode="auto">
          <a:xfrm>
            <a:off x="6888164" y="3357563"/>
            <a:ext cx="587375" cy="406400"/>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2000">
                <a:latin typeface="Times New Roman" panose="02020603050405020304" pitchFamily="18" charset="0"/>
                <a:ea typeface="宋体" panose="02010600030101010101" pitchFamily="2" charset="-122"/>
                <a:sym typeface="Symbol" panose="05050102010706020507" pitchFamily="18" charset="2"/>
              </a:rPr>
              <a:t>I(F)</a:t>
            </a:r>
          </a:p>
        </p:txBody>
      </p:sp>
      <p:sp>
        <p:nvSpPr>
          <p:cNvPr id="86026" name="Line 1034"/>
          <p:cNvSpPr>
            <a:spLocks noChangeShapeType="1"/>
          </p:cNvSpPr>
          <p:nvPr/>
        </p:nvSpPr>
        <p:spPr bwMode="auto">
          <a:xfrm flipV="1">
            <a:off x="6172201" y="3789364"/>
            <a:ext cx="1076325" cy="554037"/>
          </a:xfrm>
          <a:prstGeom prst="line">
            <a:avLst/>
          </a:prstGeom>
          <a:noFill/>
          <a:ln w="9525">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6027" name="Line 1035"/>
          <p:cNvSpPr>
            <a:spLocks noChangeShapeType="1"/>
          </p:cNvSpPr>
          <p:nvPr/>
        </p:nvSpPr>
        <p:spPr bwMode="auto">
          <a:xfrm flipH="1" flipV="1">
            <a:off x="5791200" y="3810000"/>
            <a:ext cx="381000" cy="533400"/>
          </a:xfrm>
          <a:prstGeom prst="line">
            <a:avLst/>
          </a:prstGeom>
          <a:noFill/>
          <a:ln w="9525">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6028" name="AutoShape 1036"/>
          <p:cNvSpPr>
            <a:spLocks noChangeArrowheads="1"/>
          </p:cNvSpPr>
          <p:nvPr/>
        </p:nvSpPr>
        <p:spPr bwMode="auto">
          <a:xfrm>
            <a:off x="2971800" y="3810000"/>
            <a:ext cx="381000" cy="533400"/>
          </a:xfrm>
          <a:prstGeom prst="upArrow">
            <a:avLst>
              <a:gd name="adj1" fmla="val 50000"/>
              <a:gd name="adj2" fmla="val 35000"/>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Wingdings" panose="05000000000000000000" pitchFamily="2" charset="2"/>
              <a:buChar char="n"/>
            </a:pPr>
            <a:endParaRPr lang="zh-CN" altLang="en-US" sz="2400">
              <a:latin typeface="Times New Roman" panose="02020603050405020304" pitchFamily="18" charset="0"/>
            </a:endParaRPr>
          </a:p>
        </p:txBody>
      </p:sp>
      <p:sp>
        <p:nvSpPr>
          <p:cNvPr id="86029" name="Text Box 1037"/>
          <p:cNvSpPr txBox="1">
            <a:spLocks noChangeArrowheads="1"/>
          </p:cNvSpPr>
          <p:nvPr/>
        </p:nvSpPr>
        <p:spPr bwMode="auto">
          <a:xfrm>
            <a:off x="2751139" y="3343276"/>
            <a:ext cx="935037" cy="466725"/>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2400">
                <a:latin typeface="Times New Roman" panose="02020603050405020304" pitchFamily="18" charset="0"/>
                <a:ea typeface="宋体" panose="02010600030101010101" pitchFamily="2" charset="-122"/>
              </a:rPr>
              <a:t>~D(x)</a:t>
            </a:r>
            <a:endParaRPr lang="en-US" altLang="zh-CN" sz="2000">
              <a:latin typeface="Times New Roman" panose="02020603050405020304" pitchFamily="18" charset="0"/>
              <a:ea typeface="宋体" panose="02010600030101010101" pitchFamily="2" charset="-122"/>
              <a:sym typeface="Symbol" panose="05050102010706020507" pitchFamily="18" charset="2"/>
            </a:endParaRPr>
          </a:p>
        </p:txBody>
      </p:sp>
      <p:sp>
        <p:nvSpPr>
          <p:cNvPr id="86030" name="Text Box 1038"/>
          <p:cNvSpPr txBox="1">
            <a:spLocks noChangeArrowheads="1"/>
          </p:cNvSpPr>
          <p:nvPr/>
        </p:nvSpPr>
        <p:spPr bwMode="auto">
          <a:xfrm>
            <a:off x="1905000" y="3886200"/>
            <a:ext cx="8826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2400">
                <a:solidFill>
                  <a:srgbClr val="FF3300"/>
                </a:solidFill>
                <a:latin typeface="Times New Roman" panose="02020603050405020304" pitchFamily="18" charset="0"/>
                <a:ea typeface="宋体" panose="02010600030101010101" pitchFamily="2" charset="-122"/>
              </a:rPr>
              <a:t>{F/x}</a:t>
            </a:r>
            <a:endParaRPr lang="en-US" altLang="zh-CN" sz="2400">
              <a:latin typeface="Times New Roman" panose="02020603050405020304" pitchFamily="18" charset="0"/>
              <a:ea typeface="宋体" panose="02010600030101010101" pitchFamily="2" charset="-122"/>
            </a:endParaRPr>
          </a:p>
        </p:txBody>
      </p:sp>
      <p:sp>
        <p:nvSpPr>
          <p:cNvPr id="86031" name="Text Box 1039"/>
          <p:cNvSpPr txBox="1">
            <a:spLocks noChangeArrowheads="1"/>
          </p:cNvSpPr>
          <p:nvPr/>
        </p:nvSpPr>
        <p:spPr bwMode="auto">
          <a:xfrm>
            <a:off x="2752726" y="2438401"/>
            <a:ext cx="917575" cy="466725"/>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2400">
                <a:latin typeface="Times New Roman" panose="02020603050405020304" pitchFamily="18" charset="0"/>
                <a:ea typeface="宋体" panose="02010600030101010101" pitchFamily="2" charset="-122"/>
              </a:rPr>
              <a:t>~T(F)</a:t>
            </a:r>
            <a:endParaRPr lang="en-US" altLang="zh-CN" sz="2000">
              <a:latin typeface="Times New Roman" panose="02020603050405020304" pitchFamily="18" charset="0"/>
              <a:ea typeface="宋体" panose="02010600030101010101" pitchFamily="2" charset="-122"/>
              <a:sym typeface="Symbol" panose="05050102010706020507" pitchFamily="18" charset="2"/>
            </a:endParaRPr>
          </a:p>
        </p:txBody>
      </p:sp>
      <p:sp>
        <p:nvSpPr>
          <p:cNvPr id="86032" name="Line 1040"/>
          <p:cNvSpPr>
            <a:spLocks noChangeShapeType="1"/>
          </p:cNvSpPr>
          <p:nvPr/>
        </p:nvSpPr>
        <p:spPr bwMode="auto">
          <a:xfrm flipV="1">
            <a:off x="3276600" y="2895600"/>
            <a:ext cx="0" cy="457200"/>
          </a:xfrm>
          <a:prstGeom prst="line">
            <a:avLst/>
          </a:prstGeom>
          <a:noFill/>
          <a:ln w="9525">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6033" name="Text Box 1041"/>
          <p:cNvSpPr txBox="1">
            <a:spLocks noChangeArrowheads="1"/>
          </p:cNvSpPr>
          <p:nvPr/>
        </p:nvSpPr>
        <p:spPr bwMode="auto">
          <a:xfrm>
            <a:off x="2151063" y="2895600"/>
            <a:ext cx="539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2400">
                <a:solidFill>
                  <a:srgbClr val="FF3300"/>
                </a:solidFill>
                <a:latin typeface="Times New Roman" panose="02020603050405020304" pitchFamily="18" charset="0"/>
                <a:ea typeface="宋体" panose="02010600030101010101" pitchFamily="2" charset="-122"/>
              </a:rPr>
              <a:t>R1</a:t>
            </a:r>
            <a:endParaRPr lang="en-US" altLang="zh-CN" sz="2400">
              <a:latin typeface="Times New Roman" panose="02020603050405020304" pitchFamily="18" charset="0"/>
              <a:ea typeface="宋体" panose="02010600030101010101" pitchFamily="2" charset="-122"/>
            </a:endParaRPr>
          </a:p>
        </p:txBody>
      </p:sp>
      <p:sp>
        <p:nvSpPr>
          <p:cNvPr id="86034" name="Text Box 1042"/>
          <p:cNvSpPr txBox="1">
            <a:spLocks noChangeArrowheads="1"/>
          </p:cNvSpPr>
          <p:nvPr/>
        </p:nvSpPr>
        <p:spPr bwMode="auto">
          <a:xfrm>
            <a:off x="2757488" y="1143001"/>
            <a:ext cx="900112" cy="466725"/>
          </a:xfrm>
          <a:prstGeom prst="rect">
            <a:avLst/>
          </a:prstGeom>
          <a:noFill/>
          <a:ln w="9525">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2400">
                <a:latin typeface="Times New Roman" panose="02020603050405020304" pitchFamily="18" charset="0"/>
                <a:ea typeface="宋体" panose="02010600030101010101" pitchFamily="2" charset="-122"/>
              </a:rPr>
              <a:t>~T(u)</a:t>
            </a:r>
            <a:endParaRPr lang="en-US" altLang="zh-CN" sz="2000">
              <a:latin typeface="Times New Roman" panose="02020603050405020304" pitchFamily="18" charset="0"/>
              <a:ea typeface="宋体" panose="02010600030101010101" pitchFamily="2" charset="-122"/>
              <a:sym typeface="Symbol" panose="05050102010706020507" pitchFamily="18" charset="2"/>
            </a:endParaRPr>
          </a:p>
        </p:txBody>
      </p:sp>
      <p:sp>
        <p:nvSpPr>
          <p:cNvPr id="86035" name="Text Box 1043"/>
          <p:cNvSpPr txBox="1">
            <a:spLocks noChangeArrowheads="1"/>
          </p:cNvSpPr>
          <p:nvPr/>
        </p:nvSpPr>
        <p:spPr bwMode="auto">
          <a:xfrm>
            <a:off x="2209800" y="1752600"/>
            <a:ext cx="8826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2400">
                <a:solidFill>
                  <a:srgbClr val="FF3300"/>
                </a:solidFill>
                <a:latin typeface="Times New Roman" panose="02020603050405020304" pitchFamily="18" charset="0"/>
                <a:ea typeface="宋体" panose="02010600030101010101" pitchFamily="2" charset="-122"/>
              </a:rPr>
              <a:t>{F/u}</a:t>
            </a:r>
            <a:endParaRPr lang="en-US" altLang="zh-CN" sz="2400">
              <a:latin typeface="Times New Roman" panose="02020603050405020304" pitchFamily="18" charset="0"/>
              <a:ea typeface="宋体" panose="02010600030101010101" pitchFamily="2" charset="-122"/>
            </a:endParaRPr>
          </a:p>
        </p:txBody>
      </p:sp>
      <p:sp>
        <p:nvSpPr>
          <p:cNvPr id="86036" name="Text Box 1044"/>
          <p:cNvSpPr txBox="1">
            <a:spLocks noChangeArrowheads="1"/>
          </p:cNvSpPr>
          <p:nvPr/>
        </p:nvSpPr>
        <p:spPr bwMode="auto">
          <a:xfrm>
            <a:off x="5492751" y="2362200"/>
            <a:ext cx="658813" cy="406400"/>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2000">
                <a:latin typeface="Times New Roman" panose="02020603050405020304" pitchFamily="18" charset="0"/>
                <a:ea typeface="宋体" panose="02010600030101010101" pitchFamily="2" charset="-122"/>
                <a:sym typeface="Symbol" panose="05050102010706020507" pitchFamily="18" charset="2"/>
              </a:rPr>
              <a:t>B(y)</a:t>
            </a:r>
          </a:p>
        </p:txBody>
      </p:sp>
      <p:sp>
        <p:nvSpPr>
          <p:cNvPr id="86037" name="AutoShape 1045"/>
          <p:cNvSpPr>
            <a:spLocks noChangeArrowheads="1"/>
          </p:cNvSpPr>
          <p:nvPr/>
        </p:nvSpPr>
        <p:spPr bwMode="auto">
          <a:xfrm>
            <a:off x="5638800" y="2819400"/>
            <a:ext cx="381000" cy="533400"/>
          </a:xfrm>
          <a:prstGeom prst="upArrow">
            <a:avLst>
              <a:gd name="adj1" fmla="val 50000"/>
              <a:gd name="adj2" fmla="val 35000"/>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Wingdings" panose="05000000000000000000" pitchFamily="2" charset="2"/>
              <a:buChar char="n"/>
            </a:pPr>
            <a:endParaRPr lang="zh-CN" altLang="en-US" sz="2400">
              <a:latin typeface="Times New Roman" panose="02020603050405020304" pitchFamily="18" charset="0"/>
            </a:endParaRPr>
          </a:p>
        </p:txBody>
      </p:sp>
      <p:sp>
        <p:nvSpPr>
          <p:cNvPr id="86038" name="Text Box 1046"/>
          <p:cNvSpPr txBox="1">
            <a:spLocks noChangeArrowheads="1"/>
          </p:cNvSpPr>
          <p:nvPr/>
        </p:nvSpPr>
        <p:spPr bwMode="auto">
          <a:xfrm>
            <a:off x="4724400" y="2895600"/>
            <a:ext cx="8826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2400">
                <a:solidFill>
                  <a:srgbClr val="FF3300"/>
                </a:solidFill>
                <a:latin typeface="Times New Roman" panose="02020603050405020304" pitchFamily="18" charset="0"/>
                <a:ea typeface="宋体" panose="02010600030101010101" pitchFamily="2" charset="-122"/>
              </a:rPr>
              <a:t>{F/y}</a:t>
            </a:r>
            <a:endParaRPr lang="en-US" altLang="zh-CN" sz="2400">
              <a:latin typeface="Times New Roman" panose="02020603050405020304" pitchFamily="18" charset="0"/>
              <a:ea typeface="宋体" panose="02010600030101010101" pitchFamily="2" charset="-122"/>
            </a:endParaRPr>
          </a:p>
        </p:txBody>
      </p:sp>
      <p:sp>
        <p:nvSpPr>
          <p:cNvPr id="86039" name="Text Box 1047"/>
          <p:cNvSpPr txBox="1">
            <a:spLocks noChangeArrowheads="1"/>
          </p:cNvSpPr>
          <p:nvPr/>
        </p:nvSpPr>
        <p:spPr bwMode="auto">
          <a:xfrm>
            <a:off x="5472114" y="1371600"/>
            <a:ext cx="687387" cy="406400"/>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2000">
                <a:latin typeface="Times New Roman" panose="02020603050405020304" pitchFamily="18" charset="0"/>
                <a:ea typeface="宋体" panose="02010600030101010101" pitchFamily="2" charset="-122"/>
                <a:sym typeface="Symbol" panose="05050102010706020507" pitchFamily="18" charset="2"/>
              </a:rPr>
              <a:t>N(F)</a:t>
            </a:r>
          </a:p>
        </p:txBody>
      </p:sp>
      <p:sp>
        <p:nvSpPr>
          <p:cNvPr id="86040" name="Line 1048"/>
          <p:cNvSpPr>
            <a:spLocks noChangeShapeType="1"/>
          </p:cNvSpPr>
          <p:nvPr/>
        </p:nvSpPr>
        <p:spPr bwMode="auto">
          <a:xfrm flipV="1">
            <a:off x="5791200" y="1828800"/>
            <a:ext cx="0" cy="533400"/>
          </a:xfrm>
          <a:prstGeom prst="line">
            <a:avLst/>
          </a:prstGeom>
          <a:noFill/>
          <a:ln w="9525">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6041" name="Text Box 1049"/>
          <p:cNvSpPr txBox="1">
            <a:spLocks noChangeArrowheads="1"/>
          </p:cNvSpPr>
          <p:nvPr/>
        </p:nvSpPr>
        <p:spPr bwMode="auto">
          <a:xfrm>
            <a:off x="5867400" y="1905000"/>
            <a:ext cx="539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2400">
                <a:solidFill>
                  <a:srgbClr val="FF3300"/>
                </a:solidFill>
                <a:latin typeface="Times New Roman" panose="02020603050405020304" pitchFamily="18" charset="0"/>
                <a:ea typeface="宋体" panose="02010600030101010101" pitchFamily="2" charset="-122"/>
              </a:rPr>
              <a:t>R2</a:t>
            </a:r>
            <a:endParaRPr lang="en-US" altLang="zh-CN" sz="2400">
              <a:latin typeface="Times New Roman" panose="02020603050405020304" pitchFamily="18" charset="0"/>
              <a:ea typeface="宋体" panose="02010600030101010101" pitchFamily="2" charset="-122"/>
            </a:endParaRPr>
          </a:p>
        </p:txBody>
      </p:sp>
      <p:sp>
        <p:nvSpPr>
          <p:cNvPr id="86042" name="Text Box 1050"/>
          <p:cNvSpPr txBox="1">
            <a:spLocks noChangeArrowheads="1"/>
          </p:cNvSpPr>
          <p:nvPr/>
        </p:nvSpPr>
        <p:spPr bwMode="auto">
          <a:xfrm>
            <a:off x="5492750" y="381000"/>
            <a:ext cx="673100" cy="406400"/>
          </a:xfrm>
          <a:prstGeom prst="rect">
            <a:avLst/>
          </a:prstGeom>
          <a:noFill/>
          <a:ln w="9525">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2000">
                <a:latin typeface="Times New Roman" panose="02020603050405020304" pitchFamily="18" charset="0"/>
                <a:ea typeface="宋体" panose="02010600030101010101" pitchFamily="2" charset="-122"/>
                <a:sym typeface="Symbol" panose="05050102010706020507" pitchFamily="18" charset="2"/>
              </a:rPr>
              <a:t>N(v)</a:t>
            </a:r>
          </a:p>
        </p:txBody>
      </p:sp>
      <p:sp>
        <p:nvSpPr>
          <p:cNvPr id="86043" name="AutoShape 1051"/>
          <p:cNvSpPr>
            <a:spLocks noChangeArrowheads="1"/>
          </p:cNvSpPr>
          <p:nvPr/>
        </p:nvSpPr>
        <p:spPr bwMode="auto">
          <a:xfrm>
            <a:off x="3048000" y="1676400"/>
            <a:ext cx="381000" cy="762000"/>
          </a:xfrm>
          <a:prstGeom prst="upArrow">
            <a:avLst>
              <a:gd name="adj1" fmla="val 50000"/>
              <a:gd name="adj2" fmla="val 50000"/>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Wingdings" panose="05000000000000000000" pitchFamily="2" charset="2"/>
              <a:buChar char="n"/>
            </a:pPr>
            <a:endParaRPr lang="zh-CN" altLang="en-US" sz="2400">
              <a:latin typeface="Times New Roman" panose="02020603050405020304" pitchFamily="18" charset="0"/>
            </a:endParaRPr>
          </a:p>
        </p:txBody>
      </p:sp>
      <p:sp>
        <p:nvSpPr>
          <p:cNvPr id="86044" name="AutoShape 1052"/>
          <p:cNvSpPr>
            <a:spLocks noChangeArrowheads="1"/>
          </p:cNvSpPr>
          <p:nvPr/>
        </p:nvSpPr>
        <p:spPr bwMode="auto">
          <a:xfrm>
            <a:off x="5638800" y="838200"/>
            <a:ext cx="381000" cy="533400"/>
          </a:xfrm>
          <a:prstGeom prst="upArrow">
            <a:avLst>
              <a:gd name="adj1" fmla="val 50000"/>
              <a:gd name="adj2" fmla="val 35000"/>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Wingdings" panose="05000000000000000000" pitchFamily="2" charset="2"/>
              <a:buChar char="n"/>
            </a:pPr>
            <a:endParaRPr lang="zh-CN" altLang="en-US" sz="2400">
              <a:latin typeface="Times New Roman" panose="02020603050405020304" pitchFamily="18" charset="0"/>
            </a:endParaRPr>
          </a:p>
        </p:txBody>
      </p:sp>
      <p:sp>
        <p:nvSpPr>
          <p:cNvPr id="86045" name="Text Box 1053"/>
          <p:cNvSpPr txBox="1">
            <a:spLocks noChangeArrowheads="1"/>
          </p:cNvSpPr>
          <p:nvPr/>
        </p:nvSpPr>
        <p:spPr bwMode="auto">
          <a:xfrm>
            <a:off x="6172200" y="914400"/>
            <a:ext cx="8826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2400">
                <a:solidFill>
                  <a:srgbClr val="FF3300"/>
                </a:solidFill>
                <a:latin typeface="Times New Roman" panose="02020603050405020304" pitchFamily="18" charset="0"/>
                <a:ea typeface="宋体" panose="02010600030101010101" pitchFamily="2" charset="-122"/>
              </a:rPr>
              <a:t>{F/v}</a:t>
            </a:r>
            <a:endParaRPr lang="en-US" altLang="zh-CN" sz="2400">
              <a:latin typeface="Times New Roman" panose="02020603050405020304" pitchFamily="18" charset="0"/>
              <a:ea typeface="宋体" panose="02010600030101010101" pitchFamily="2" charset="-122"/>
            </a:endParaRPr>
          </a:p>
        </p:txBody>
      </p:sp>
      <p:sp>
        <p:nvSpPr>
          <p:cNvPr id="86046" name="AutoShape 1054"/>
          <p:cNvSpPr>
            <a:spLocks noChangeArrowheads="1"/>
          </p:cNvSpPr>
          <p:nvPr/>
        </p:nvSpPr>
        <p:spPr bwMode="auto">
          <a:xfrm>
            <a:off x="1905000" y="304800"/>
            <a:ext cx="1143000" cy="533400"/>
          </a:xfrm>
          <a:prstGeom prst="wedgeRoundRectCallout">
            <a:avLst>
              <a:gd name="adj1" fmla="val 70417"/>
              <a:gd name="adj2" fmla="val 102977"/>
              <a:gd name="adj3" fmla="val 16667"/>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400">
                <a:latin typeface="Times New Roman" panose="02020603050405020304" pitchFamily="18" charset="0"/>
                <a:ea typeface="宋体" panose="02010600030101010101" pitchFamily="2" charset="-122"/>
              </a:rPr>
              <a:t>目标</a:t>
            </a:r>
          </a:p>
        </p:txBody>
      </p:sp>
      <p:sp>
        <p:nvSpPr>
          <p:cNvPr id="86047" name="AutoShape 1055"/>
          <p:cNvSpPr>
            <a:spLocks noChangeArrowheads="1"/>
          </p:cNvSpPr>
          <p:nvPr/>
        </p:nvSpPr>
        <p:spPr bwMode="auto">
          <a:xfrm>
            <a:off x="1905000" y="304800"/>
            <a:ext cx="1143000" cy="533400"/>
          </a:xfrm>
          <a:prstGeom prst="wedgeRoundRectCallout">
            <a:avLst>
              <a:gd name="adj1" fmla="val 261806"/>
              <a:gd name="adj2" fmla="val -6250"/>
              <a:gd name="adj3" fmla="val 16667"/>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400">
                <a:latin typeface="Times New Roman" panose="02020603050405020304" pitchFamily="18" charset="0"/>
                <a:ea typeface="宋体" panose="02010600030101010101" pitchFamily="2" charset="-122"/>
              </a:rPr>
              <a:t>目标</a:t>
            </a:r>
          </a:p>
        </p:txBody>
      </p:sp>
      <p:sp>
        <p:nvSpPr>
          <p:cNvPr id="86048" name="Text Box 1056"/>
          <p:cNvSpPr txBox="1">
            <a:spLocks noChangeArrowheads="1"/>
          </p:cNvSpPr>
          <p:nvPr/>
        </p:nvSpPr>
        <p:spPr bwMode="auto">
          <a:xfrm>
            <a:off x="7535864" y="559564"/>
            <a:ext cx="3132137" cy="2862322"/>
          </a:xfrm>
          <a:prstGeom prst="rect">
            <a:avLst/>
          </a:prstGeom>
          <a:noFill/>
          <a:ln w="952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lnSpc>
                <a:spcPct val="150000"/>
              </a:lnSpc>
              <a:spcBef>
                <a:spcPct val="0"/>
              </a:spcBef>
              <a:buClr>
                <a:schemeClr val="tx1"/>
              </a:buClr>
              <a:buSzPct val="50000"/>
              <a:buFont typeface="Wingdings 3" panose="05040102010807070707" pitchFamily="18" charset="2"/>
              <a:buNone/>
            </a:pPr>
            <a:r>
              <a:rPr lang="zh-CN" altLang="en-US" sz="2000">
                <a:latin typeface="Times New Roman" panose="02020603050405020304" pitchFamily="18" charset="0"/>
              </a:rPr>
              <a:t>事实：</a:t>
            </a:r>
            <a:r>
              <a:rPr lang="en-US" altLang="zh-CN" sz="2000">
                <a:latin typeface="Times New Roman" panose="02020603050405020304" pitchFamily="18" charset="0"/>
              </a:rPr>
              <a:t>~D(F) </a:t>
            </a:r>
            <a:r>
              <a:rPr lang="en-US" altLang="zh-CN" sz="2000">
                <a:latin typeface="Times New Roman" panose="02020603050405020304" pitchFamily="18" charset="0"/>
                <a:sym typeface="Symbol" panose="05050102010706020507" pitchFamily="18" charset="2"/>
              </a:rPr>
              <a:t> (B(F) I(F))</a:t>
            </a:r>
          </a:p>
          <a:p>
            <a:pPr eaLnBrk="1" hangingPunct="1">
              <a:lnSpc>
                <a:spcPct val="150000"/>
              </a:lnSpc>
              <a:spcBef>
                <a:spcPct val="0"/>
              </a:spcBef>
              <a:buClr>
                <a:schemeClr val="tx1"/>
              </a:buClr>
              <a:buSzPct val="50000"/>
              <a:buFont typeface="Wingdings 3" panose="05040102010807070707" pitchFamily="18" charset="2"/>
              <a:buNone/>
            </a:pPr>
            <a:r>
              <a:rPr lang="zh-CN" altLang="en-US" sz="2000">
                <a:latin typeface="Times New Roman" panose="02020603050405020304" pitchFamily="18" charset="0"/>
                <a:sym typeface="Symbol" panose="05050102010706020507" pitchFamily="18" charset="2"/>
              </a:rPr>
              <a:t>规则：</a:t>
            </a:r>
          </a:p>
          <a:p>
            <a:pPr eaLnBrk="1" hangingPunct="1">
              <a:lnSpc>
                <a:spcPct val="150000"/>
              </a:lnSpc>
              <a:spcBef>
                <a:spcPct val="0"/>
              </a:spcBef>
              <a:buClr>
                <a:schemeClr val="tx1"/>
              </a:buClr>
              <a:buSzPct val="50000"/>
              <a:buFont typeface="Wingdings 3" panose="05040102010807070707" pitchFamily="18" charset="2"/>
              <a:buNone/>
            </a:pPr>
            <a:r>
              <a:rPr lang="zh-CN" altLang="en-US" sz="2000">
                <a:latin typeface="Times New Roman" panose="02020603050405020304" pitchFamily="18" charset="0"/>
                <a:sym typeface="Symbol" panose="05050102010706020507" pitchFamily="18" charset="2"/>
              </a:rPr>
              <a:t>	</a:t>
            </a:r>
            <a:r>
              <a:rPr lang="en-US" altLang="zh-CN" sz="2000">
                <a:latin typeface="Times New Roman" panose="02020603050405020304" pitchFamily="18" charset="0"/>
                <a:sym typeface="Symbol" panose="05050102010706020507" pitchFamily="18" charset="2"/>
              </a:rPr>
              <a:t>R1: ~D(x)  ~T(x)</a:t>
            </a:r>
          </a:p>
          <a:p>
            <a:pPr eaLnBrk="1" hangingPunct="1">
              <a:lnSpc>
                <a:spcPct val="150000"/>
              </a:lnSpc>
              <a:spcBef>
                <a:spcPct val="0"/>
              </a:spcBef>
              <a:buClr>
                <a:schemeClr val="tx1"/>
              </a:buClr>
              <a:buSzPct val="50000"/>
              <a:buFont typeface="Wingdings 3" panose="05040102010807070707" pitchFamily="18" charset="2"/>
              <a:buNone/>
            </a:pPr>
            <a:r>
              <a:rPr lang="en-US" altLang="zh-CN" sz="2000">
                <a:latin typeface="Times New Roman" panose="02020603050405020304" pitchFamily="18" charset="0"/>
                <a:sym typeface="Symbol" panose="05050102010706020507" pitchFamily="18" charset="2"/>
              </a:rPr>
              <a:t>	R2: B(y)  N(y)</a:t>
            </a:r>
          </a:p>
          <a:p>
            <a:pPr eaLnBrk="1" hangingPunct="1">
              <a:lnSpc>
                <a:spcPct val="150000"/>
              </a:lnSpc>
              <a:spcBef>
                <a:spcPct val="0"/>
              </a:spcBef>
              <a:buClr>
                <a:schemeClr val="tx1"/>
              </a:buClr>
              <a:buSzPct val="50000"/>
              <a:buFont typeface="Wingdings 3" panose="05040102010807070707" pitchFamily="18" charset="2"/>
              <a:buNone/>
            </a:pPr>
            <a:r>
              <a:rPr lang="zh-CN" altLang="en-US" sz="2000">
                <a:latin typeface="Times New Roman" panose="02020603050405020304" pitchFamily="18" charset="0"/>
                <a:sym typeface="Symbol" panose="05050102010706020507" pitchFamily="18" charset="2"/>
              </a:rPr>
              <a:t>目标：</a:t>
            </a:r>
          </a:p>
          <a:p>
            <a:pPr eaLnBrk="1" hangingPunct="1">
              <a:lnSpc>
                <a:spcPct val="150000"/>
              </a:lnSpc>
              <a:spcBef>
                <a:spcPct val="0"/>
              </a:spcBef>
              <a:buClr>
                <a:schemeClr val="tx1"/>
              </a:buClr>
              <a:buSzPct val="50000"/>
              <a:buFont typeface="Wingdings 3" panose="05040102010807070707" pitchFamily="18" charset="2"/>
              <a:buNone/>
            </a:pPr>
            <a:r>
              <a:rPr lang="zh-CN" altLang="en-US" sz="2000">
                <a:latin typeface="Times New Roman" panose="02020603050405020304" pitchFamily="18" charset="0"/>
                <a:sym typeface="Symbol" panose="05050102010706020507" pitchFamily="18" charset="2"/>
              </a:rPr>
              <a:t>	</a:t>
            </a:r>
            <a:r>
              <a:rPr lang="en-US" altLang="zh-CN" sz="2000">
                <a:latin typeface="Times New Roman" panose="02020603050405020304" pitchFamily="18" charset="0"/>
                <a:sym typeface="Symbol" panose="05050102010706020507" pitchFamily="18" charset="2"/>
              </a:rPr>
              <a:t>~T(u)  N(v)</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8604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86018"/>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86019"/>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86020"/>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86021"/>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86022"/>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86023"/>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86024"/>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86025"/>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86026"/>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86027"/>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0" nodeType="clickEffect">
                                  <p:stCondLst>
                                    <p:cond delay="0"/>
                                  </p:stCondLst>
                                  <p:childTnLst>
                                    <p:set>
                                      <p:cBhvr>
                                        <p:cTn id="50" dur="1" fill="hold">
                                          <p:stCondLst>
                                            <p:cond delay="499"/>
                                          </p:stCondLst>
                                        </p:cTn>
                                        <p:tgtEl>
                                          <p:spTgt spid="86028"/>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grpId="0" nodeType="clickEffect">
                                  <p:stCondLst>
                                    <p:cond delay="0"/>
                                  </p:stCondLst>
                                  <p:childTnLst>
                                    <p:set>
                                      <p:cBhvr>
                                        <p:cTn id="54" dur="1" fill="hold">
                                          <p:stCondLst>
                                            <p:cond delay="499"/>
                                          </p:stCondLst>
                                        </p:cTn>
                                        <p:tgtEl>
                                          <p:spTgt spid="86029"/>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grpId="0" nodeType="clickEffect">
                                  <p:stCondLst>
                                    <p:cond delay="0"/>
                                  </p:stCondLst>
                                  <p:childTnLst>
                                    <p:set>
                                      <p:cBhvr>
                                        <p:cTn id="58" dur="1" fill="hold">
                                          <p:stCondLst>
                                            <p:cond delay="499"/>
                                          </p:stCondLst>
                                        </p:cTn>
                                        <p:tgtEl>
                                          <p:spTgt spid="86030"/>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grpId="0" nodeType="clickEffect">
                                  <p:stCondLst>
                                    <p:cond delay="0"/>
                                  </p:stCondLst>
                                  <p:childTnLst>
                                    <p:set>
                                      <p:cBhvr>
                                        <p:cTn id="62" dur="1" fill="hold">
                                          <p:stCondLst>
                                            <p:cond delay="499"/>
                                          </p:stCondLst>
                                        </p:cTn>
                                        <p:tgtEl>
                                          <p:spTgt spid="86031"/>
                                        </p:tgtEl>
                                        <p:attrNameLst>
                                          <p:attrName>style.visibility</p:attrName>
                                        </p:attrNameLst>
                                      </p:cBhvr>
                                      <p:to>
                                        <p:strVal val="visible"/>
                                      </p:to>
                                    </p:set>
                                  </p:childTnLst>
                                </p:cTn>
                              </p:par>
                            </p:childTnLst>
                          </p:cTn>
                        </p:par>
                      </p:childTnLst>
                    </p:cTn>
                  </p:par>
                  <p:par>
                    <p:cTn id="63" fill="hold" nodeType="clickPar">
                      <p:stCondLst>
                        <p:cond delay="indefinite"/>
                      </p:stCondLst>
                      <p:childTnLst>
                        <p:par>
                          <p:cTn id="64" fill="hold" nodeType="withGroup">
                            <p:stCondLst>
                              <p:cond delay="0"/>
                            </p:stCondLst>
                            <p:childTnLst>
                              <p:par>
                                <p:cTn id="65" presetID="1" presetClass="entr" presetSubtype="0" fill="hold" grpId="0" nodeType="clickEffect">
                                  <p:stCondLst>
                                    <p:cond delay="0"/>
                                  </p:stCondLst>
                                  <p:childTnLst>
                                    <p:set>
                                      <p:cBhvr>
                                        <p:cTn id="66" dur="1" fill="hold">
                                          <p:stCondLst>
                                            <p:cond delay="499"/>
                                          </p:stCondLst>
                                        </p:cTn>
                                        <p:tgtEl>
                                          <p:spTgt spid="86032"/>
                                        </p:tgtEl>
                                        <p:attrNameLst>
                                          <p:attrName>style.visibility</p:attrName>
                                        </p:attrNameLst>
                                      </p:cBhvr>
                                      <p:to>
                                        <p:strVal val="visible"/>
                                      </p:to>
                                    </p:set>
                                  </p:childTnLst>
                                </p:cTn>
                              </p:par>
                            </p:childTnLst>
                          </p:cTn>
                        </p:par>
                      </p:childTnLst>
                    </p:cTn>
                  </p:par>
                  <p:par>
                    <p:cTn id="67" fill="hold" nodeType="clickPar">
                      <p:stCondLst>
                        <p:cond delay="indefinite"/>
                      </p:stCondLst>
                      <p:childTnLst>
                        <p:par>
                          <p:cTn id="68" fill="hold" nodeType="withGroup">
                            <p:stCondLst>
                              <p:cond delay="0"/>
                            </p:stCondLst>
                            <p:childTnLst>
                              <p:par>
                                <p:cTn id="69" presetID="1" presetClass="entr" presetSubtype="0" fill="hold" grpId="0" nodeType="clickEffect">
                                  <p:stCondLst>
                                    <p:cond delay="0"/>
                                  </p:stCondLst>
                                  <p:childTnLst>
                                    <p:set>
                                      <p:cBhvr>
                                        <p:cTn id="70" dur="1" fill="hold">
                                          <p:stCondLst>
                                            <p:cond delay="499"/>
                                          </p:stCondLst>
                                        </p:cTn>
                                        <p:tgtEl>
                                          <p:spTgt spid="86033"/>
                                        </p:tgtEl>
                                        <p:attrNameLst>
                                          <p:attrName>style.visibility</p:attrName>
                                        </p:attrNameLst>
                                      </p:cBhvr>
                                      <p:to>
                                        <p:strVal val="visible"/>
                                      </p:to>
                                    </p:set>
                                  </p:childTnLst>
                                </p:cTn>
                              </p:par>
                            </p:childTnLst>
                          </p:cTn>
                        </p:par>
                      </p:childTnLst>
                    </p:cTn>
                  </p:par>
                  <p:par>
                    <p:cTn id="71" fill="hold" nodeType="clickPar">
                      <p:stCondLst>
                        <p:cond delay="indefinite"/>
                      </p:stCondLst>
                      <p:childTnLst>
                        <p:par>
                          <p:cTn id="72" fill="hold" nodeType="withGroup">
                            <p:stCondLst>
                              <p:cond delay="0"/>
                            </p:stCondLst>
                            <p:childTnLst>
                              <p:par>
                                <p:cTn id="73" presetID="1" presetClass="entr" presetSubtype="0" fill="hold" grpId="0" nodeType="clickEffect">
                                  <p:stCondLst>
                                    <p:cond delay="0"/>
                                  </p:stCondLst>
                                  <p:childTnLst>
                                    <p:set>
                                      <p:cBhvr>
                                        <p:cTn id="74" dur="1" fill="hold">
                                          <p:stCondLst>
                                            <p:cond delay="499"/>
                                          </p:stCondLst>
                                        </p:cTn>
                                        <p:tgtEl>
                                          <p:spTgt spid="86034"/>
                                        </p:tgtEl>
                                        <p:attrNameLst>
                                          <p:attrName>style.visibility</p:attrName>
                                        </p:attrNameLst>
                                      </p:cBhvr>
                                      <p:to>
                                        <p:strVal val="visible"/>
                                      </p:to>
                                    </p:set>
                                  </p:childTnLst>
                                </p:cTn>
                              </p:par>
                            </p:childTnLst>
                          </p:cTn>
                        </p:par>
                      </p:childTnLst>
                    </p:cTn>
                  </p:par>
                  <p:par>
                    <p:cTn id="75" fill="hold" nodeType="clickPar">
                      <p:stCondLst>
                        <p:cond delay="indefinite"/>
                      </p:stCondLst>
                      <p:childTnLst>
                        <p:par>
                          <p:cTn id="76" fill="hold" nodeType="withGroup">
                            <p:stCondLst>
                              <p:cond delay="0"/>
                            </p:stCondLst>
                            <p:childTnLst>
                              <p:par>
                                <p:cTn id="77" presetID="1" presetClass="entr" presetSubtype="0" fill="hold" grpId="0" nodeType="clickEffect">
                                  <p:stCondLst>
                                    <p:cond delay="0"/>
                                  </p:stCondLst>
                                  <p:childTnLst>
                                    <p:set>
                                      <p:cBhvr>
                                        <p:cTn id="78" dur="1" fill="hold">
                                          <p:stCondLst>
                                            <p:cond delay="499"/>
                                          </p:stCondLst>
                                        </p:cTn>
                                        <p:tgtEl>
                                          <p:spTgt spid="86043"/>
                                        </p:tgtEl>
                                        <p:attrNameLst>
                                          <p:attrName>style.visibility</p:attrName>
                                        </p:attrNameLst>
                                      </p:cBhvr>
                                      <p:to>
                                        <p:strVal val="visible"/>
                                      </p:to>
                                    </p:set>
                                  </p:childTnLst>
                                </p:cTn>
                              </p:par>
                            </p:childTnLst>
                          </p:cTn>
                        </p:par>
                      </p:childTnLst>
                    </p:cTn>
                  </p:par>
                  <p:par>
                    <p:cTn id="79" fill="hold" nodeType="clickPar">
                      <p:stCondLst>
                        <p:cond delay="indefinite"/>
                      </p:stCondLst>
                      <p:childTnLst>
                        <p:par>
                          <p:cTn id="80" fill="hold" nodeType="withGroup">
                            <p:stCondLst>
                              <p:cond delay="0"/>
                            </p:stCondLst>
                            <p:childTnLst>
                              <p:par>
                                <p:cTn id="81" presetID="1" presetClass="entr" presetSubtype="0" fill="hold" grpId="0" nodeType="clickEffect">
                                  <p:stCondLst>
                                    <p:cond delay="0"/>
                                  </p:stCondLst>
                                  <p:childTnLst>
                                    <p:set>
                                      <p:cBhvr>
                                        <p:cTn id="82" dur="1" fill="hold">
                                          <p:stCondLst>
                                            <p:cond delay="499"/>
                                          </p:stCondLst>
                                        </p:cTn>
                                        <p:tgtEl>
                                          <p:spTgt spid="86035"/>
                                        </p:tgtEl>
                                        <p:attrNameLst>
                                          <p:attrName>style.visibility</p:attrName>
                                        </p:attrNameLst>
                                      </p:cBhvr>
                                      <p:to>
                                        <p:strVal val="visible"/>
                                      </p:to>
                                    </p:set>
                                  </p:childTnLst>
                                </p:cTn>
                              </p:par>
                            </p:childTnLst>
                          </p:cTn>
                        </p:par>
                      </p:childTnLst>
                    </p:cTn>
                  </p:par>
                  <p:par>
                    <p:cTn id="83" fill="hold" nodeType="clickPar">
                      <p:stCondLst>
                        <p:cond delay="indefinite"/>
                      </p:stCondLst>
                      <p:childTnLst>
                        <p:par>
                          <p:cTn id="84" fill="hold" nodeType="withGroup">
                            <p:stCondLst>
                              <p:cond delay="0"/>
                            </p:stCondLst>
                            <p:childTnLst>
                              <p:par>
                                <p:cTn id="85" presetID="1" presetClass="entr" presetSubtype="0" fill="hold" grpId="0" nodeType="clickEffect">
                                  <p:stCondLst>
                                    <p:cond delay="0"/>
                                  </p:stCondLst>
                                  <p:childTnLst>
                                    <p:set>
                                      <p:cBhvr>
                                        <p:cTn id="86" dur="1" fill="hold">
                                          <p:stCondLst>
                                            <p:cond delay="499"/>
                                          </p:stCondLst>
                                        </p:cTn>
                                        <p:tgtEl>
                                          <p:spTgt spid="86036"/>
                                        </p:tgtEl>
                                        <p:attrNameLst>
                                          <p:attrName>style.visibility</p:attrName>
                                        </p:attrNameLst>
                                      </p:cBhvr>
                                      <p:to>
                                        <p:strVal val="visible"/>
                                      </p:to>
                                    </p:set>
                                  </p:childTnLst>
                                </p:cTn>
                              </p:par>
                            </p:childTnLst>
                          </p:cTn>
                        </p:par>
                      </p:childTnLst>
                    </p:cTn>
                  </p:par>
                  <p:par>
                    <p:cTn id="87" fill="hold" nodeType="clickPar">
                      <p:stCondLst>
                        <p:cond delay="indefinite"/>
                      </p:stCondLst>
                      <p:childTnLst>
                        <p:par>
                          <p:cTn id="88" fill="hold" nodeType="withGroup">
                            <p:stCondLst>
                              <p:cond delay="0"/>
                            </p:stCondLst>
                            <p:childTnLst>
                              <p:par>
                                <p:cTn id="89" presetID="1" presetClass="entr" presetSubtype="0" fill="hold" grpId="0" nodeType="clickEffect">
                                  <p:stCondLst>
                                    <p:cond delay="0"/>
                                  </p:stCondLst>
                                  <p:childTnLst>
                                    <p:set>
                                      <p:cBhvr>
                                        <p:cTn id="90" dur="1" fill="hold">
                                          <p:stCondLst>
                                            <p:cond delay="499"/>
                                          </p:stCondLst>
                                        </p:cTn>
                                        <p:tgtEl>
                                          <p:spTgt spid="86037"/>
                                        </p:tgtEl>
                                        <p:attrNameLst>
                                          <p:attrName>style.visibility</p:attrName>
                                        </p:attrNameLst>
                                      </p:cBhvr>
                                      <p:to>
                                        <p:strVal val="visible"/>
                                      </p:to>
                                    </p:set>
                                  </p:childTnLst>
                                </p:cTn>
                              </p:par>
                            </p:childTnLst>
                          </p:cTn>
                        </p:par>
                      </p:childTnLst>
                    </p:cTn>
                  </p:par>
                  <p:par>
                    <p:cTn id="91" fill="hold" nodeType="clickPar">
                      <p:stCondLst>
                        <p:cond delay="indefinite"/>
                      </p:stCondLst>
                      <p:childTnLst>
                        <p:par>
                          <p:cTn id="92" fill="hold" nodeType="withGroup">
                            <p:stCondLst>
                              <p:cond delay="0"/>
                            </p:stCondLst>
                            <p:childTnLst>
                              <p:par>
                                <p:cTn id="93" presetID="1" presetClass="entr" presetSubtype="0" fill="hold" grpId="0" nodeType="clickEffect">
                                  <p:stCondLst>
                                    <p:cond delay="0"/>
                                  </p:stCondLst>
                                  <p:childTnLst>
                                    <p:set>
                                      <p:cBhvr>
                                        <p:cTn id="94" dur="1" fill="hold">
                                          <p:stCondLst>
                                            <p:cond delay="499"/>
                                          </p:stCondLst>
                                        </p:cTn>
                                        <p:tgtEl>
                                          <p:spTgt spid="86038"/>
                                        </p:tgtEl>
                                        <p:attrNameLst>
                                          <p:attrName>style.visibility</p:attrName>
                                        </p:attrNameLst>
                                      </p:cBhvr>
                                      <p:to>
                                        <p:strVal val="visible"/>
                                      </p:to>
                                    </p:set>
                                  </p:childTnLst>
                                </p:cTn>
                              </p:par>
                            </p:childTnLst>
                          </p:cTn>
                        </p:par>
                      </p:childTnLst>
                    </p:cTn>
                  </p:par>
                  <p:par>
                    <p:cTn id="95" fill="hold" nodeType="clickPar">
                      <p:stCondLst>
                        <p:cond delay="indefinite"/>
                      </p:stCondLst>
                      <p:childTnLst>
                        <p:par>
                          <p:cTn id="96" fill="hold" nodeType="withGroup">
                            <p:stCondLst>
                              <p:cond delay="0"/>
                            </p:stCondLst>
                            <p:childTnLst>
                              <p:par>
                                <p:cTn id="97" presetID="1" presetClass="entr" presetSubtype="0" fill="hold" grpId="0" nodeType="clickEffect">
                                  <p:stCondLst>
                                    <p:cond delay="0"/>
                                  </p:stCondLst>
                                  <p:childTnLst>
                                    <p:set>
                                      <p:cBhvr>
                                        <p:cTn id="98" dur="1" fill="hold">
                                          <p:stCondLst>
                                            <p:cond delay="499"/>
                                          </p:stCondLst>
                                        </p:cTn>
                                        <p:tgtEl>
                                          <p:spTgt spid="86039"/>
                                        </p:tgtEl>
                                        <p:attrNameLst>
                                          <p:attrName>style.visibility</p:attrName>
                                        </p:attrNameLst>
                                      </p:cBhvr>
                                      <p:to>
                                        <p:strVal val="visible"/>
                                      </p:to>
                                    </p:set>
                                  </p:childTnLst>
                                </p:cTn>
                              </p:par>
                            </p:childTnLst>
                          </p:cTn>
                        </p:par>
                      </p:childTnLst>
                    </p:cTn>
                  </p:par>
                  <p:par>
                    <p:cTn id="99" fill="hold" nodeType="clickPar">
                      <p:stCondLst>
                        <p:cond delay="indefinite"/>
                      </p:stCondLst>
                      <p:childTnLst>
                        <p:par>
                          <p:cTn id="100" fill="hold" nodeType="withGroup">
                            <p:stCondLst>
                              <p:cond delay="0"/>
                            </p:stCondLst>
                            <p:childTnLst>
                              <p:par>
                                <p:cTn id="101" presetID="1" presetClass="entr" presetSubtype="0" fill="hold" grpId="0" nodeType="clickEffect">
                                  <p:stCondLst>
                                    <p:cond delay="0"/>
                                  </p:stCondLst>
                                  <p:childTnLst>
                                    <p:set>
                                      <p:cBhvr>
                                        <p:cTn id="102" dur="1" fill="hold">
                                          <p:stCondLst>
                                            <p:cond delay="499"/>
                                          </p:stCondLst>
                                        </p:cTn>
                                        <p:tgtEl>
                                          <p:spTgt spid="86040"/>
                                        </p:tgtEl>
                                        <p:attrNameLst>
                                          <p:attrName>style.visibility</p:attrName>
                                        </p:attrNameLst>
                                      </p:cBhvr>
                                      <p:to>
                                        <p:strVal val="visible"/>
                                      </p:to>
                                    </p:set>
                                  </p:childTnLst>
                                </p:cTn>
                              </p:par>
                            </p:childTnLst>
                          </p:cTn>
                        </p:par>
                      </p:childTnLst>
                    </p:cTn>
                  </p:par>
                  <p:par>
                    <p:cTn id="103" fill="hold" nodeType="clickPar">
                      <p:stCondLst>
                        <p:cond delay="indefinite"/>
                      </p:stCondLst>
                      <p:childTnLst>
                        <p:par>
                          <p:cTn id="104" fill="hold" nodeType="withGroup">
                            <p:stCondLst>
                              <p:cond delay="0"/>
                            </p:stCondLst>
                            <p:childTnLst>
                              <p:par>
                                <p:cTn id="105" presetID="1" presetClass="entr" presetSubtype="0" fill="hold" grpId="0" nodeType="clickEffect">
                                  <p:stCondLst>
                                    <p:cond delay="0"/>
                                  </p:stCondLst>
                                  <p:childTnLst>
                                    <p:set>
                                      <p:cBhvr>
                                        <p:cTn id="106" dur="1" fill="hold">
                                          <p:stCondLst>
                                            <p:cond delay="499"/>
                                          </p:stCondLst>
                                        </p:cTn>
                                        <p:tgtEl>
                                          <p:spTgt spid="86041"/>
                                        </p:tgtEl>
                                        <p:attrNameLst>
                                          <p:attrName>style.visibility</p:attrName>
                                        </p:attrNameLst>
                                      </p:cBhvr>
                                      <p:to>
                                        <p:strVal val="visible"/>
                                      </p:to>
                                    </p:set>
                                  </p:childTnLst>
                                </p:cTn>
                              </p:par>
                            </p:childTnLst>
                          </p:cTn>
                        </p:par>
                      </p:childTnLst>
                    </p:cTn>
                  </p:par>
                  <p:par>
                    <p:cTn id="107" fill="hold" nodeType="clickPar">
                      <p:stCondLst>
                        <p:cond delay="indefinite"/>
                      </p:stCondLst>
                      <p:childTnLst>
                        <p:par>
                          <p:cTn id="108" fill="hold" nodeType="withGroup">
                            <p:stCondLst>
                              <p:cond delay="0"/>
                            </p:stCondLst>
                            <p:childTnLst>
                              <p:par>
                                <p:cTn id="109" presetID="1" presetClass="entr" presetSubtype="0" fill="hold" grpId="0" nodeType="clickEffect">
                                  <p:stCondLst>
                                    <p:cond delay="0"/>
                                  </p:stCondLst>
                                  <p:childTnLst>
                                    <p:set>
                                      <p:cBhvr>
                                        <p:cTn id="110" dur="1" fill="hold">
                                          <p:stCondLst>
                                            <p:cond delay="499"/>
                                          </p:stCondLst>
                                        </p:cTn>
                                        <p:tgtEl>
                                          <p:spTgt spid="86042"/>
                                        </p:tgtEl>
                                        <p:attrNameLst>
                                          <p:attrName>style.visibility</p:attrName>
                                        </p:attrNameLst>
                                      </p:cBhvr>
                                      <p:to>
                                        <p:strVal val="visible"/>
                                      </p:to>
                                    </p:set>
                                  </p:childTnLst>
                                </p:cTn>
                              </p:par>
                            </p:childTnLst>
                          </p:cTn>
                        </p:par>
                      </p:childTnLst>
                    </p:cTn>
                  </p:par>
                  <p:par>
                    <p:cTn id="111" fill="hold" nodeType="clickPar">
                      <p:stCondLst>
                        <p:cond delay="indefinite"/>
                      </p:stCondLst>
                      <p:childTnLst>
                        <p:par>
                          <p:cTn id="112" fill="hold" nodeType="withGroup">
                            <p:stCondLst>
                              <p:cond delay="0"/>
                            </p:stCondLst>
                            <p:childTnLst>
                              <p:par>
                                <p:cTn id="113" presetID="1" presetClass="entr" presetSubtype="0" fill="hold" grpId="0" nodeType="clickEffect">
                                  <p:stCondLst>
                                    <p:cond delay="0"/>
                                  </p:stCondLst>
                                  <p:childTnLst>
                                    <p:set>
                                      <p:cBhvr>
                                        <p:cTn id="114" dur="1" fill="hold">
                                          <p:stCondLst>
                                            <p:cond delay="499"/>
                                          </p:stCondLst>
                                        </p:cTn>
                                        <p:tgtEl>
                                          <p:spTgt spid="86044"/>
                                        </p:tgtEl>
                                        <p:attrNameLst>
                                          <p:attrName>style.visibility</p:attrName>
                                        </p:attrNameLst>
                                      </p:cBhvr>
                                      <p:to>
                                        <p:strVal val="visible"/>
                                      </p:to>
                                    </p:set>
                                  </p:childTnLst>
                                </p:cTn>
                              </p:par>
                            </p:childTnLst>
                          </p:cTn>
                        </p:par>
                      </p:childTnLst>
                    </p:cTn>
                  </p:par>
                  <p:par>
                    <p:cTn id="115" fill="hold" nodeType="clickPar">
                      <p:stCondLst>
                        <p:cond delay="indefinite"/>
                      </p:stCondLst>
                      <p:childTnLst>
                        <p:par>
                          <p:cTn id="116" fill="hold" nodeType="withGroup">
                            <p:stCondLst>
                              <p:cond delay="0"/>
                            </p:stCondLst>
                            <p:childTnLst>
                              <p:par>
                                <p:cTn id="117" presetID="1" presetClass="entr" presetSubtype="0" fill="hold" grpId="0" nodeType="clickEffect">
                                  <p:stCondLst>
                                    <p:cond delay="0"/>
                                  </p:stCondLst>
                                  <p:childTnLst>
                                    <p:set>
                                      <p:cBhvr>
                                        <p:cTn id="118" dur="1" fill="hold">
                                          <p:stCondLst>
                                            <p:cond delay="499"/>
                                          </p:stCondLst>
                                        </p:cTn>
                                        <p:tgtEl>
                                          <p:spTgt spid="86045"/>
                                        </p:tgtEl>
                                        <p:attrNameLst>
                                          <p:attrName>style.visibility</p:attrName>
                                        </p:attrNameLst>
                                      </p:cBhvr>
                                      <p:to>
                                        <p:strVal val="visible"/>
                                      </p:to>
                                    </p:set>
                                  </p:childTnLst>
                                </p:cTn>
                              </p:par>
                            </p:childTnLst>
                          </p:cTn>
                        </p:par>
                      </p:childTnLst>
                    </p:cTn>
                  </p:par>
                  <p:par>
                    <p:cTn id="119" fill="hold" nodeType="clickPar">
                      <p:stCondLst>
                        <p:cond delay="indefinite"/>
                      </p:stCondLst>
                      <p:childTnLst>
                        <p:par>
                          <p:cTn id="120" fill="hold" nodeType="withGroup">
                            <p:stCondLst>
                              <p:cond delay="0"/>
                            </p:stCondLst>
                            <p:childTnLst>
                              <p:par>
                                <p:cTn id="121" presetID="1" presetClass="entr" presetSubtype="0" fill="hold" grpId="0" nodeType="clickEffect">
                                  <p:stCondLst>
                                    <p:cond delay="0"/>
                                  </p:stCondLst>
                                  <p:childTnLst>
                                    <p:set>
                                      <p:cBhvr>
                                        <p:cTn id="122" dur="1" fill="hold">
                                          <p:stCondLst>
                                            <p:cond delay="499"/>
                                          </p:stCondLst>
                                        </p:cTn>
                                        <p:tgtEl>
                                          <p:spTgt spid="86046"/>
                                        </p:tgtEl>
                                        <p:attrNameLst>
                                          <p:attrName>style.visibility</p:attrName>
                                        </p:attrNameLst>
                                      </p:cBhvr>
                                      <p:to>
                                        <p:strVal val="visible"/>
                                      </p:to>
                                    </p:set>
                                  </p:childTnLst>
                                </p:cTn>
                              </p:par>
                            </p:childTnLst>
                          </p:cTn>
                        </p:par>
                      </p:childTnLst>
                    </p:cTn>
                  </p:par>
                  <p:par>
                    <p:cTn id="123" fill="hold" nodeType="clickPar">
                      <p:stCondLst>
                        <p:cond delay="indefinite"/>
                      </p:stCondLst>
                      <p:childTnLst>
                        <p:par>
                          <p:cTn id="124" fill="hold" nodeType="withGroup">
                            <p:stCondLst>
                              <p:cond delay="0"/>
                            </p:stCondLst>
                            <p:childTnLst>
                              <p:par>
                                <p:cTn id="125" presetID="1" presetClass="entr" presetSubtype="0" fill="hold" grpId="0" nodeType="clickEffect">
                                  <p:stCondLst>
                                    <p:cond delay="0"/>
                                  </p:stCondLst>
                                  <p:childTnLst>
                                    <p:set>
                                      <p:cBhvr>
                                        <p:cTn id="126" dur="1" fill="hold">
                                          <p:stCondLst>
                                            <p:cond delay="499"/>
                                          </p:stCondLst>
                                        </p:cTn>
                                        <p:tgtEl>
                                          <p:spTgt spid="860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18" grpId="0" animBg="1" autoUpdateAnimBg="0"/>
      <p:bldP spid="86019" grpId="0" animBg="1" autoUpdateAnimBg="0"/>
      <p:bldP spid="86020" grpId="0" animBg="1" autoUpdateAnimBg="0"/>
      <p:bldP spid="86021" grpId="0" animBg="1"/>
      <p:bldP spid="86022" grpId="0" animBg="1"/>
      <p:bldP spid="86023" grpId="0" animBg="1"/>
      <p:bldP spid="86024" grpId="0" animBg="1" autoUpdateAnimBg="0"/>
      <p:bldP spid="86025" grpId="0" animBg="1" autoUpdateAnimBg="0"/>
      <p:bldP spid="86026" grpId="0" animBg="1"/>
      <p:bldP spid="86027" grpId="0" animBg="1"/>
      <p:bldP spid="86028" grpId="0" animBg="1"/>
      <p:bldP spid="86029" grpId="0" animBg="1" autoUpdateAnimBg="0"/>
      <p:bldP spid="86030" grpId="0" autoUpdateAnimBg="0"/>
      <p:bldP spid="86031" grpId="0" animBg="1" autoUpdateAnimBg="0"/>
      <p:bldP spid="86032" grpId="0" animBg="1"/>
      <p:bldP spid="86033" grpId="0" autoUpdateAnimBg="0"/>
      <p:bldP spid="86034" grpId="0" animBg="1" autoUpdateAnimBg="0"/>
      <p:bldP spid="86035" grpId="0" autoUpdateAnimBg="0"/>
      <p:bldP spid="86036" grpId="0" animBg="1" autoUpdateAnimBg="0"/>
      <p:bldP spid="86037" grpId="0" animBg="1"/>
      <p:bldP spid="86038" grpId="0" autoUpdateAnimBg="0"/>
      <p:bldP spid="86039" grpId="0" animBg="1" autoUpdateAnimBg="0"/>
      <p:bldP spid="86040" grpId="0" animBg="1"/>
      <p:bldP spid="86041" grpId="0" autoUpdateAnimBg="0"/>
      <p:bldP spid="86042" grpId="0" animBg="1" autoUpdateAnimBg="0"/>
      <p:bldP spid="86043" grpId="0" animBg="1"/>
      <p:bldP spid="86044" grpId="0" animBg="1"/>
      <p:bldP spid="86045" grpId="0" autoUpdateAnimBg="0"/>
      <p:bldP spid="86046" grpId="0" animBg="1" autoUpdateAnimBg="0"/>
      <p:bldP spid="86047" grpId="0" animBg="1" autoUpdateAnimBg="0"/>
      <p:bldP spid="86048" grpId="0" animBg="1" autoUpdateAnimBg="0"/>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8" name="Rectangle 2"/>
          <p:cNvSpPr>
            <a:spLocks noGrp="1" noChangeArrowheads="1"/>
          </p:cNvSpPr>
          <p:nvPr>
            <p:ph type="title"/>
          </p:nvPr>
        </p:nvSpPr>
        <p:spPr/>
        <p:txBody>
          <a:bodyPr/>
          <a:lstStyle/>
          <a:p>
            <a:pPr eaLnBrk="1" hangingPunct="1"/>
            <a:r>
              <a:rPr lang="zh-CN" altLang="en-US" sz="4000">
                <a:latin typeface="Arial Narrow" panose="020B0606020202030204" pitchFamily="34" charset="0"/>
              </a:rPr>
              <a:t>作为终止条件的目标公式</a:t>
            </a:r>
          </a:p>
        </p:txBody>
      </p:sp>
      <p:sp>
        <p:nvSpPr>
          <p:cNvPr id="82949" name="Rectangle 3"/>
          <p:cNvSpPr>
            <a:spLocks noGrp="1" noChangeArrowheads="1"/>
          </p:cNvSpPr>
          <p:nvPr>
            <p:ph idx="1"/>
          </p:nvPr>
        </p:nvSpPr>
        <p:spPr>
          <a:xfrm>
            <a:off x="1199456" y="2057400"/>
            <a:ext cx="10513168" cy="4114800"/>
          </a:xfrm>
        </p:spPr>
        <p:txBody>
          <a:bodyPr/>
          <a:lstStyle/>
          <a:p>
            <a:pPr eaLnBrk="1" hangingPunct="1">
              <a:lnSpc>
                <a:spcPct val="150000"/>
              </a:lnSpc>
            </a:pPr>
            <a:r>
              <a:rPr lang="zh-CN" altLang="en-US" sz="2400" dirty="0" smtClean="0"/>
              <a:t>在正向演绎系统中，目标公式规定为文字的析取形式，当一个目标文字和与或图中的一个文字匹配时，可以将表示该目标文字的节点通过匹配弧连接到与或图中相应文字的节点上。表示目标文字的结点称为目标结点。当演绎系统产生的与或图包括一个在目标结点上结束的解图时，系统便成功的结束。</a:t>
            </a:r>
          </a:p>
          <a:p>
            <a:pPr eaLnBrk="1" hangingPunct="1">
              <a:lnSpc>
                <a:spcPct val="150000"/>
              </a:lnSpc>
            </a:pPr>
            <a:endParaRPr lang="en-US" altLang="zh-CN" dirty="0" smtClean="0"/>
          </a:p>
        </p:txBody>
      </p:sp>
      <p:sp>
        <p:nvSpPr>
          <p:cNvPr id="4" name="日期占位符 3"/>
          <p:cNvSpPr>
            <a:spLocks noGrp="1"/>
          </p:cNvSpPr>
          <p:nvPr>
            <p:ph type="dt" sz="half" idx="10"/>
          </p:nvPr>
        </p:nvSpPr>
        <p:spPr/>
        <p:txBody>
          <a:bodyPr/>
          <a:lstStyle/>
          <a:p>
            <a:pPr>
              <a:defRPr/>
            </a:pPr>
            <a:fld id="{1D9A90AB-DE2A-4E02-95C7-AE29579F01EB}" type="datetime1">
              <a:rPr lang="zh-CN" altLang="en-US"/>
              <a:pPr>
                <a:defRPr/>
              </a:pPr>
              <a:t>2019/9/18</a:t>
            </a:fld>
            <a:endParaRPr lang="en-US" altLang="zh-CN"/>
          </a:p>
        </p:txBody>
      </p:sp>
      <p:sp>
        <p:nvSpPr>
          <p:cNvPr id="82947"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1DAC03B0-4DE8-4425-A6B3-A99072D3BE9B}" type="slidenum">
              <a:rPr kumimoji="0" lang="en-US" altLang="zh-CN" sz="1400">
                <a:latin typeface="Tahoma" panose="020B0604030504040204" pitchFamily="34" charset="0"/>
                <a:ea typeface="宋体" panose="02010600030101010101" pitchFamily="2" charset="-122"/>
              </a:rPr>
              <a:pPr>
                <a:spcBef>
                  <a:spcPct val="0"/>
                </a:spcBef>
                <a:buClrTx/>
                <a:buSzTx/>
                <a:buFontTx/>
                <a:buNone/>
              </a:pPr>
              <a:t>98</a:t>
            </a:fld>
            <a:endParaRPr kumimoji="0" lang="en-US" altLang="zh-CN" sz="1400">
              <a:latin typeface="Tahoma" panose="020B060403050404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2" name="Rectangle 2"/>
          <p:cNvSpPr>
            <a:spLocks noGrp="1" noChangeArrowheads="1"/>
          </p:cNvSpPr>
          <p:nvPr>
            <p:ph type="title"/>
          </p:nvPr>
        </p:nvSpPr>
        <p:spPr/>
        <p:txBody>
          <a:bodyPr/>
          <a:lstStyle/>
          <a:p>
            <a:pPr eaLnBrk="1" hangingPunct="1"/>
            <a:r>
              <a:rPr lang="zh-CN" altLang="en-US" sz="4000">
                <a:latin typeface="Arial Narrow" panose="020B0606020202030204" pitchFamily="34" charset="0"/>
              </a:rPr>
              <a:t>作为终止条件的目标公式</a:t>
            </a:r>
          </a:p>
        </p:txBody>
      </p:sp>
      <p:sp>
        <p:nvSpPr>
          <p:cNvPr id="83973" name="Rectangle 3"/>
          <p:cNvSpPr>
            <a:spLocks noGrp="1" noChangeArrowheads="1"/>
          </p:cNvSpPr>
          <p:nvPr>
            <p:ph idx="1"/>
          </p:nvPr>
        </p:nvSpPr>
        <p:spPr>
          <a:xfrm>
            <a:off x="1343472" y="1981200"/>
            <a:ext cx="9812208" cy="4114800"/>
          </a:xfrm>
        </p:spPr>
        <p:txBody>
          <a:bodyPr>
            <a:normAutofit fontScale="92500" lnSpcReduction="10000"/>
          </a:bodyPr>
          <a:lstStyle/>
          <a:p>
            <a:pPr eaLnBrk="1" hangingPunct="1">
              <a:buFont typeface="Wingdings" panose="05000000000000000000" pitchFamily="2" charset="2"/>
              <a:buNone/>
            </a:pPr>
            <a:r>
              <a:rPr lang="zh-CN" altLang="en-US" sz="2400" dirty="0"/>
              <a:t>例：事实表达式： </a:t>
            </a:r>
            <a:r>
              <a:rPr lang="en-US" altLang="zh-CN" sz="2400" dirty="0">
                <a:solidFill>
                  <a:srgbClr val="000000"/>
                </a:solidFill>
              </a:rPr>
              <a:t>A∨B;</a:t>
            </a:r>
          </a:p>
          <a:p>
            <a:pPr eaLnBrk="1" hangingPunct="1">
              <a:buFont typeface="Wingdings" panose="05000000000000000000" pitchFamily="2" charset="2"/>
              <a:buNone/>
            </a:pPr>
            <a:r>
              <a:rPr lang="en-US" altLang="zh-CN" sz="2400" dirty="0">
                <a:solidFill>
                  <a:srgbClr val="000000"/>
                </a:solidFill>
              </a:rPr>
              <a:t>         </a:t>
            </a:r>
            <a:r>
              <a:rPr lang="zh-CN" altLang="en-US" sz="2400" dirty="0">
                <a:solidFill>
                  <a:srgbClr val="000000"/>
                </a:solidFill>
              </a:rPr>
              <a:t>规则：</a:t>
            </a:r>
            <a:r>
              <a:rPr lang="en-US" altLang="zh-CN" sz="2400" dirty="0">
                <a:solidFill>
                  <a:srgbClr val="000000"/>
                </a:solidFill>
              </a:rPr>
              <a:t>A=&gt;C∧D</a:t>
            </a:r>
            <a:r>
              <a:rPr lang="zh-CN" altLang="en-US" sz="2400" dirty="0">
                <a:solidFill>
                  <a:srgbClr val="000000"/>
                </a:solidFill>
              </a:rPr>
              <a:t>和</a:t>
            </a:r>
            <a:r>
              <a:rPr lang="en-US" altLang="zh-CN" sz="2400" dirty="0">
                <a:solidFill>
                  <a:srgbClr val="000000"/>
                </a:solidFill>
              </a:rPr>
              <a:t>B=&gt;E∧G;</a:t>
            </a:r>
          </a:p>
          <a:p>
            <a:pPr eaLnBrk="1" hangingPunct="1">
              <a:buFont typeface="Wingdings" panose="05000000000000000000" pitchFamily="2" charset="2"/>
              <a:buNone/>
            </a:pPr>
            <a:r>
              <a:rPr lang="en-US" altLang="zh-CN" sz="2400" dirty="0">
                <a:solidFill>
                  <a:srgbClr val="000000"/>
                </a:solidFill>
              </a:rPr>
              <a:t>        </a:t>
            </a:r>
            <a:r>
              <a:rPr lang="zh-CN" altLang="en-US" sz="2400" dirty="0">
                <a:solidFill>
                  <a:srgbClr val="000000"/>
                </a:solidFill>
              </a:rPr>
              <a:t>目标公式：</a:t>
            </a:r>
            <a:r>
              <a:rPr lang="en-US" altLang="zh-CN" sz="2400" dirty="0">
                <a:solidFill>
                  <a:srgbClr val="000000"/>
                </a:solidFill>
              </a:rPr>
              <a:t>C∨G.</a:t>
            </a:r>
            <a:endParaRPr lang="en-US" altLang="zh-CN" sz="2400" dirty="0"/>
          </a:p>
          <a:p>
            <a:pPr eaLnBrk="1" hangingPunct="1">
              <a:buFont typeface="Wingdings" panose="05000000000000000000" pitchFamily="2" charset="2"/>
              <a:buNone/>
            </a:pPr>
            <a:r>
              <a:rPr lang="zh-CN" altLang="en-US" sz="2400" dirty="0"/>
              <a:t>把规则化为子句形，得子句集：</a:t>
            </a:r>
          </a:p>
          <a:p>
            <a:pPr eaLnBrk="1" hangingPunct="1">
              <a:buFont typeface="Wingdings" panose="05000000000000000000" pitchFamily="2" charset="2"/>
              <a:buNone/>
            </a:pPr>
            <a:r>
              <a:rPr lang="en-US" altLang="zh-CN" sz="2400" dirty="0">
                <a:solidFill>
                  <a:srgbClr val="000000"/>
                </a:solidFill>
              </a:rPr>
              <a:t>~A∨(C∧D</a:t>
            </a:r>
            <a:r>
              <a:rPr lang="zh-CN" altLang="en-US" sz="2400" dirty="0">
                <a:solidFill>
                  <a:srgbClr val="000000"/>
                </a:solidFill>
              </a:rPr>
              <a:t>），</a:t>
            </a:r>
            <a:r>
              <a:rPr lang="en-US" altLang="zh-CN" sz="2400" dirty="0">
                <a:solidFill>
                  <a:srgbClr val="000000"/>
                </a:solidFill>
              </a:rPr>
              <a:t>(~A∨C)∧(~A∨D),~A∨C,~A∨D</a:t>
            </a:r>
            <a:endParaRPr lang="en-US" altLang="zh-CN" sz="2400" dirty="0"/>
          </a:p>
          <a:p>
            <a:pPr eaLnBrk="1" hangingPunct="1">
              <a:buFont typeface="Wingdings" panose="05000000000000000000" pitchFamily="2" charset="2"/>
              <a:buNone/>
            </a:pPr>
            <a:r>
              <a:rPr lang="en-US" altLang="zh-CN" sz="2400" dirty="0">
                <a:solidFill>
                  <a:srgbClr val="000000"/>
                </a:solidFill>
              </a:rPr>
              <a:t>~B∨(E∧G</a:t>
            </a:r>
            <a:r>
              <a:rPr lang="zh-CN" altLang="en-US" sz="2400" dirty="0">
                <a:solidFill>
                  <a:srgbClr val="000000"/>
                </a:solidFill>
              </a:rPr>
              <a:t>），</a:t>
            </a:r>
            <a:r>
              <a:rPr lang="en-US" altLang="zh-CN" sz="2400" dirty="0">
                <a:solidFill>
                  <a:srgbClr val="000000"/>
                </a:solidFill>
              </a:rPr>
              <a:t>(~B∨E)∧(~B∨G),~B∨E,~B∨G</a:t>
            </a:r>
            <a:endParaRPr lang="en-US" altLang="zh-CN" sz="2400" dirty="0"/>
          </a:p>
          <a:p>
            <a:pPr eaLnBrk="1" hangingPunct="1">
              <a:buFont typeface="Wingdings" panose="05000000000000000000" pitchFamily="2" charset="2"/>
              <a:buNone/>
            </a:pPr>
            <a:r>
              <a:rPr lang="zh-CN" altLang="en-US" sz="2400" dirty="0">
                <a:solidFill>
                  <a:srgbClr val="000000"/>
                </a:solidFill>
              </a:rPr>
              <a:t>目标的否定为：</a:t>
            </a:r>
            <a:endParaRPr lang="zh-CN" altLang="en-US" sz="2400" dirty="0"/>
          </a:p>
          <a:p>
            <a:pPr eaLnBrk="1" hangingPunct="1">
              <a:buFont typeface="Wingdings" panose="05000000000000000000" pitchFamily="2" charset="2"/>
              <a:buNone/>
            </a:pPr>
            <a:r>
              <a:rPr lang="en-US" altLang="zh-CN" sz="2400" dirty="0"/>
              <a:t>~(</a:t>
            </a:r>
            <a:r>
              <a:rPr lang="en-US" altLang="zh-CN" sz="2400" dirty="0">
                <a:solidFill>
                  <a:srgbClr val="000000"/>
                </a:solidFill>
              </a:rPr>
              <a:t>C∨G</a:t>
            </a:r>
            <a:r>
              <a:rPr lang="en-US" altLang="zh-CN" sz="2400" dirty="0"/>
              <a:t>) ,~C</a:t>
            </a:r>
            <a:r>
              <a:rPr lang="en-US" altLang="zh-CN" sz="2400" dirty="0">
                <a:solidFill>
                  <a:srgbClr val="000000"/>
                </a:solidFill>
              </a:rPr>
              <a:t>∧</a:t>
            </a:r>
            <a:r>
              <a:rPr lang="en-US" altLang="zh-CN" sz="2400" dirty="0"/>
              <a:t>~G</a:t>
            </a:r>
          </a:p>
          <a:p>
            <a:pPr eaLnBrk="1" hangingPunct="1">
              <a:buFont typeface="Wingdings" panose="05000000000000000000" pitchFamily="2" charset="2"/>
              <a:buNone/>
            </a:pPr>
            <a:r>
              <a:rPr lang="zh-CN" altLang="en-US" sz="2400" dirty="0"/>
              <a:t>其子句形为：</a:t>
            </a:r>
            <a:r>
              <a:rPr lang="en-US" altLang="zh-CN" sz="2400" dirty="0"/>
              <a:t>~C</a:t>
            </a:r>
            <a:r>
              <a:rPr lang="zh-CN" altLang="en-US" sz="2400" dirty="0">
                <a:solidFill>
                  <a:srgbClr val="000000"/>
                </a:solidFill>
              </a:rPr>
              <a:t>，</a:t>
            </a:r>
            <a:r>
              <a:rPr lang="en-US" altLang="zh-CN" sz="2400" dirty="0"/>
              <a:t>~G</a:t>
            </a:r>
          </a:p>
        </p:txBody>
      </p:sp>
      <p:sp>
        <p:nvSpPr>
          <p:cNvPr id="4" name="日期占位符 3"/>
          <p:cNvSpPr>
            <a:spLocks noGrp="1"/>
          </p:cNvSpPr>
          <p:nvPr>
            <p:ph type="dt" sz="half" idx="10"/>
          </p:nvPr>
        </p:nvSpPr>
        <p:spPr/>
        <p:txBody>
          <a:bodyPr/>
          <a:lstStyle/>
          <a:p>
            <a:pPr>
              <a:defRPr/>
            </a:pPr>
            <a:fld id="{EE9B73AC-435D-4B79-BB02-A1B6F6CDC5ED}" type="datetime1">
              <a:rPr lang="zh-CN" altLang="en-US"/>
              <a:pPr>
                <a:defRPr/>
              </a:pPr>
              <a:t>2019/9/18</a:t>
            </a:fld>
            <a:endParaRPr lang="en-US" altLang="zh-CN"/>
          </a:p>
        </p:txBody>
      </p:sp>
      <p:sp>
        <p:nvSpPr>
          <p:cNvPr id="83971"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97CD4E21-BBF2-419A-98FD-1A72E29741F1}" type="slidenum">
              <a:rPr kumimoji="0" lang="en-US" altLang="zh-CN" sz="1400">
                <a:latin typeface="Tahoma" panose="020B0604030504040204" pitchFamily="34" charset="0"/>
                <a:ea typeface="宋体" panose="02010600030101010101" pitchFamily="2" charset="-122"/>
              </a:rPr>
              <a:pPr>
                <a:spcBef>
                  <a:spcPct val="0"/>
                </a:spcBef>
                <a:buClrTx/>
                <a:buSzTx/>
                <a:buFontTx/>
                <a:buNone/>
              </a:pPr>
              <a:t>99</a:t>
            </a:fld>
            <a:endParaRPr kumimoji="0" lang="en-US" altLang="zh-CN" sz="1400">
              <a:latin typeface="Tahoma" panose="020B060403050404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回顾">
  <a:themeElements>
    <a:clrScheme name="回顾">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回顾">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回顾">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TM02900769[[fn=回顾]]</Template>
  <TotalTime>9078</TotalTime>
  <Words>8145</Words>
  <Application>Microsoft Office PowerPoint</Application>
  <PresentationFormat>宽屏</PresentationFormat>
  <Paragraphs>1113</Paragraphs>
  <Slides>115</Slides>
  <Notes>0</Notes>
  <HiddenSlides>0</HiddenSlides>
  <MMClips>0</MMClips>
  <ScaleCrop>false</ScaleCrop>
  <HeadingPairs>
    <vt:vector size="8" baseType="variant">
      <vt:variant>
        <vt:lpstr>已用的字体</vt:lpstr>
      </vt:variant>
      <vt:variant>
        <vt:i4>16</vt:i4>
      </vt:variant>
      <vt:variant>
        <vt:lpstr>主题</vt:lpstr>
      </vt:variant>
      <vt:variant>
        <vt:i4>1</vt:i4>
      </vt:variant>
      <vt:variant>
        <vt:lpstr>嵌入 OLE 服务器</vt:lpstr>
      </vt:variant>
      <vt:variant>
        <vt:i4>3</vt:i4>
      </vt:variant>
      <vt:variant>
        <vt:lpstr>幻灯片标题</vt:lpstr>
      </vt:variant>
      <vt:variant>
        <vt:i4>115</vt:i4>
      </vt:variant>
    </vt:vector>
  </HeadingPairs>
  <TitlesOfParts>
    <vt:vector size="135" baseType="lpstr">
      <vt:lpstr>MS PGothic</vt:lpstr>
      <vt:lpstr>方正姚体</vt:lpstr>
      <vt:lpstr>黑体</vt:lpstr>
      <vt:lpstr>华文彩云</vt:lpstr>
      <vt:lpstr>华文新魏</vt:lpstr>
      <vt:lpstr>宋体</vt:lpstr>
      <vt:lpstr>新宋体</vt:lpstr>
      <vt:lpstr>Arial</vt:lpstr>
      <vt:lpstr>Arial Narrow</vt:lpstr>
      <vt:lpstr>Calibri</vt:lpstr>
      <vt:lpstr>Calibri Light</vt:lpstr>
      <vt:lpstr>Symbol</vt:lpstr>
      <vt:lpstr>Tahoma</vt:lpstr>
      <vt:lpstr>Times New Roman</vt:lpstr>
      <vt:lpstr>Wingdings</vt:lpstr>
      <vt:lpstr>Wingdings 3</vt:lpstr>
      <vt:lpstr>回顾</vt:lpstr>
      <vt:lpstr>Bitmap Image</vt:lpstr>
      <vt:lpstr>Equation.3</vt:lpstr>
      <vt:lpstr>Equation.DSMT4</vt:lpstr>
      <vt:lpstr>第3章 逻辑与推理</vt:lpstr>
      <vt:lpstr>PowerPoint 演示文稿</vt:lpstr>
      <vt:lpstr> 3.1  一阶谓词逻辑</vt:lpstr>
      <vt:lpstr>2.2.1  命题</vt:lpstr>
      <vt:lpstr> 3.1.2  谓词</vt:lpstr>
      <vt:lpstr> 3.1.2  谓词</vt:lpstr>
      <vt:lpstr>3.1.3  谓词公式</vt:lpstr>
      <vt:lpstr>3.1.3  谓词公式</vt:lpstr>
      <vt:lpstr>3.1.3  谓词公式</vt:lpstr>
      <vt:lpstr>3.1.3  谓词公式</vt:lpstr>
      <vt:lpstr>3.1.3  谓词公式</vt:lpstr>
      <vt:lpstr>PowerPoint 演示文稿</vt:lpstr>
      <vt:lpstr>3.1.3  谓词公式</vt:lpstr>
      <vt:lpstr>3.1.3  谓词公式</vt:lpstr>
      <vt:lpstr>3.1.3  谓词公式</vt:lpstr>
      <vt:lpstr>3.1.3  谓词公式</vt:lpstr>
      <vt:lpstr>3.1.4  一阶谓词逻辑知识表示方法</vt:lpstr>
      <vt:lpstr>PowerPoint 演示文稿</vt:lpstr>
      <vt:lpstr>3.1.5 一阶谓词逻辑表示法的特点</vt:lpstr>
      <vt:lpstr>3.2 推理的基本概念</vt:lpstr>
      <vt:lpstr>经典推理和非经典推理</vt:lpstr>
      <vt:lpstr>演绎推理、归纳推理和默认推理</vt:lpstr>
      <vt:lpstr>单调推理和非单调推理</vt:lpstr>
      <vt:lpstr>确定性推理和不确定性推理</vt:lpstr>
      <vt:lpstr>3.3 自然演绎推理</vt:lpstr>
      <vt:lpstr>3.3 自然演绎推理</vt:lpstr>
      <vt:lpstr>3.4 归结演绎推理</vt:lpstr>
      <vt:lpstr>归结原理</vt:lpstr>
      <vt:lpstr>PowerPoint 演示文稿</vt:lpstr>
      <vt:lpstr>PowerPoint 演示文稿</vt:lpstr>
      <vt:lpstr>PowerPoint 演示文稿</vt:lpstr>
      <vt:lpstr>PowerPoint 演示文稿</vt:lpstr>
      <vt:lpstr>PowerPoint 演示文稿</vt:lpstr>
      <vt:lpstr>PowerPoint 演示文稿</vt:lpstr>
      <vt:lpstr>谓词逻辑表示(预备知识)</vt:lpstr>
      <vt:lpstr>谓词逻辑表示(预备知识)</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归结原理子句集的求取</vt:lpstr>
      <vt:lpstr>归结原理子句集的求取</vt:lpstr>
      <vt:lpstr>归结原理子句集的求取</vt:lpstr>
      <vt:lpstr>归结原理子句集的求取</vt:lpstr>
      <vt:lpstr>归结原理子句集的求取</vt:lpstr>
      <vt:lpstr>归结原理子句集的求取</vt:lpstr>
      <vt:lpstr>归结原理子句集的求取</vt:lpstr>
      <vt:lpstr>归结原理消解推理规则</vt:lpstr>
      <vt:lpstr>归结原理消解推理规则</vt:lpstr>
      <vt:lpstr>归结原理消解推理规则</vt:lpstr>
      <vt:lpstr>归结原理含有变量的消解式 </vt:lpstr>
      <vt:lpstr>归结原理含有变量的消解式</vt:lpstr>
      <vt:lpstr>归结原理含有变量的消解式</vt:lpstr>
      <vt:lpstr>归结原理含有变量的消解式</vt:lpstr>
      <vt:lpstr>归结原理消解反演求解过程</vt:lpstr>
      <vt:lpstr>举例1</vt:lpstr>
      <vt:lpstr>举例1</vt:lpstr>
      <vt:lpstr>举例2</vt:lpstr>
      <vt:lpstr>举例2</vt:lpstr>
      <vt:lpstr>PowerPoint 演示文稿</vt:lpstr>
      <vt:lpstr>PowerPoint 演示文稿</vt:lpstr>
      <vt:lpstr>例2的消解树</vt:lpstr>
      <vt:lpstr>归结原理消解反演求解过程</vt:lpstr>
      <vt:lpstr>归结原理消解反演求解过程</vt:lpstr>
      <vt:lpstr>PowerPoint 演示文稿</vt:lpstr>
      <vt:lpstr>归结原理消解反演求解过程</vt:lpstr>
      <vt:lpstr>归结原理消解过程的控制策略</vt:lpstr>
      <vt:lpstr>归结原理消解过程的控制策略</vt:lpstr>
      <vt:lpstr>归结原理删除策略</vt:lpstr>
      <vt:lpstr>归结原理删除策略</vt:lpstr>
      <vt:lpstr>归结原理语义归结</vt:lpstr>
      <vt:lpstr>归结原理语义归结</vt:lpstr>
      <vt:lpstr>归结原理语义归结</vt:lpstr>
      <vt:lpstr>归结原理支持集策略</vt:lpstr>
      <vt:lpstr>归结原理支持集策略</vt:lpstr>
      <vt:lpstr>归结原理线性归结</vt:lpstr>
      <vt:lpstr>归结原理线性归结</vt:lpstr>
      <vt:lpstr>归结原理单元归结</vt:lpstr>
      <vt:lpstr>归结原理单元归结</vt:lpstr>
      <vt:lpstr>归结原理输入归结</vt:lpstr>
      <vt:lpstr>归结原理输入归结</vt:lpstr>
      <vt:lpstr>3.5 非归结演绎推理</vt:lpstr>
      <vt:lpstr>规则演绎系统</vt:lpstr>
      <vt:lpstr>规则演绎系统</vt:lpstr>
      <vt:lpstr>规则演绎系统—规则正向演绎系统</vt:lpstr>
      <vt:lpstr>事实表达式的与或形变换</vt:lpstr>
      <vt:lpstr>事实表达式的与或形变换</vt:lpstr>
      <vt:lpstr>事实的与或图表示</vt:lpstr>
      <vt:lpstr>与或图的F规则变换</vt:lpstr>
      <vt:lpstr>与或图的F规则变换</vt:lpstr>
      <vt:lpstr>与或图的F规则变换—命题逻辑的情况</vt:lpstr>
      <vt:lpstr>PowerPoint 演示文稿</vt:lpstr>
      <vt:lpstr>PowerPoint 演示文稿</vt:lpstr>
      <vt:lpstr>PowerPoint 演示文稿</vt:lpstr>
      <vt:lpstr>作为终止条件的目标公式</vt:lpstr>
      <vt:lpstr>作为终止条件的目标公式</vt:lpstr>
      <vt:lpstr>PowerPoint 演示文稿</vt:lpstr>
      <vt:lpstr>正向演绎系统小结</vt:lpstr>
      <vt:lpstr>规则演绎系统—规则逆向演绎系统</vt:lpstr>
      <vt:lpstr>目标表达式的与或形式</vt:lpstr>
      <vt:lpstr>目标公式的与或图表示</vt:lpstr>
      <vt:lpstr>与或图的B规则变换</vt:lpstr>
      <vt:lpstr>作为终止条件的事实节点的一致解图</vt:lpstr>
      <vt:lpstr>作为终止条件的事实节点的一致解图</vt:lpstr>
      <vt:lpstr>PowerPoint 演示文稿</vt:lpstr>
      <vt:lpstr>应用逆向演绎推理来解决不等式问题。</vt:lpstr>
      <vt:lpstr>PowerPoint 演示文稿</vt:lpstr>
      <vt:lpstr>PowerPoint 演示文稿</vt:lpstr>
      <vt:lpstr> 正、逆向系统对比</vt:lpstr>
      <vt:lpstr>规则演绎系统—规则双向演绎系统</vt:lpstr>
      <vt:lpstr>PowerPoint 演示文稿</vt:lpstr>
      <vt:lpstr>选择正向推理还是逆向推理受三种因素影响</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第三章 搜索推理技术</dc:title>
  <dc:creator>Administrator</dc:creator>
  <cp:lastModifiedBy>MJ</cp:lastModifiedBy>
  <cp:revision>416</cp:revision>
  <dcterms:created xsi:type="dcterms:W3CDTF">2000-08-29T09:56:34Z</dcterms:created>
  <dcterms:modified xsi:type="dcterms:W3CDTF">2019-09-18T05:03:09Z</dcterms:modified>
</cp:coreProperties>
</file>