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0"/>
  </p:notesMasterIdLst>
  <p:sldIdLst>
    <p:sldId id="380" r:id="rId3"/>
    <p:sldId id="308" r:id="rId4"/>
    <p:sldId id="395" r:id="rId5"/>
    <p:sldId id="498" r:id="rId6"/>
    <p:sldId id="558" r:id="rId7"/>
    <p:sldId id="559" r:id="rId8"/>
    <p:sldId id="499" r:id="rId9"/>
    <p:sldId id="500" r:id="rId10"/>
    <p:sldId id="560" r:id="rId11"/>
    <p:sldId id="585" r:id="rId12"/>
    <p:sldId id="561" r:id="rId13"/>
    <p:sldId id="562" r:id="rId14"/>
    <p:sldId id="501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36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504" r:id="rId52"/>
    <p:sldId id="505" r:id="rId53"/>
    <p:sldId id="552" r:id="rId54"/>
    <p:sldId id="553" r:id="rId55"/>
    <p:sldId id="554" r:id="rId56"/>
    <p:sldId id="555" r:id="rId57"/>
    <p:sldId id="556" r:id="rId58"/>
    <p:sldId id="381" r:id="rId5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 userDrawn="1">
          <p15:clr>
            <a:srgbClr val="A4A3A4"/>
          </p15:clr>
        </p15:guide>
        <p15:guide id="2" pos="3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6"/>
    <p:restoredTop sz="94517"/>
  </p:normalViewPr>
  <p:slideViewPr>
    <p:cSldViewPr showGuides="1">
      <p:cViewPr>
        <p:scale>
          <a:sx n="68" d="100"/>
          <a:sy n="68" d="100"/>
        </p:scale>
        <p:origin x="-248" y="-48"/>
      </p:cViewPr>
      <p:guideLst>
        <p:guide orient="horz" pos="2304"/>
        <p:guide pos="3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1" dirty="0"/>
              <a:t>‹#›</a:t>
            </a:fld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850779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026" descr="waseda_mark"/>
          <p:cNvPicPr>
            <a:picLocks noChangeAspect="1"/>
          </p:cNvPicPr>
          <p:nvPr/>
        </p:nvPicPr>
        <p:blipFill>
          <a:blip r:embed="rId2">
            <a:grayscl/>
            <a:lum bright="79999" contrast="-89999"/>
          </a:blip>
          <a:stretch>
            <a:fillRect/>
          </a:stretch>
        </p:blipFill>
        <p:spPr>
          <a:xfrm>
            <a:off x="1488018" y="930276"/>
            <a:ext cx="9120716" cy="530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3" name="Picture 1027" descr="ws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026"/>
            <a:ext cx="12192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AutoShape 1031"/>
          <p:cNvSpPr>
            <a:spLocks noChangeArrowheads="1"/>
          </p:cNvSpPr>
          <p:nvPr/>
        </p:nvSpPr>
        <p:spPr bwMode="auto">
          <a:xfrm>
            <a:off x="914400" y="34290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Line 1032"/>
          <p:cNvSpPr>
            <a:spLocks noChangeShapeType="1"/>
          </p:cNvSpPr>
          <p:nvPr/>
        </p:nvSpPr>
        <p:spPr bwMode="auto">
          <a:xfrm>
            <a:off x="304800" y="457200"/>
            <a:ext cx="115824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0" y="1"/>
            <a:ext cx="12192000" cy="396875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Introduction of Artificial Intelligence</a:t>
            </a:r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14400" y="836613"/>
            <a:ext cx="103632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23557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213100"/>
            <a:ext cx="93472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"/>
            <a:ext cx="3048000" cy="630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940800" cy="630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8763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03199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4965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2386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4639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7290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3252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1398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1512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5872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2453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4" y="908051"/>
            <a:ext cx="56599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908051"/>
            <a:ext cx="56599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34434" y="908051"/>
            <a:ext cx="11523133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77001"/>
            <a:ext cx="26416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80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ja-JP" altLang="en-US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30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ctrTitle"/>
          </p:nvPr>
        </p:nvSpPr>
        <p:spPr>
          <a:xfrm>
            <a:off x="2424113" y="1193800"/>
            <a:ext cx="7772400" cy="20193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sz="4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sz="4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 </a:t>
            </a:r>
            <a:r>
              <a:rPr lang="zh-CN" altLang="en-US" sz="46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非监督学习</a:t>
            </a:r>
            <a:endParaRPr lang="zh-CN" altLang="en-US" sz="4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548679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926" y="6309321"/>
            <a:ext cx="12192000" cy="548679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2997919" cy="305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5" y="1124744"/>
            <a:ext cx="10441160" cy="5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5" y="5013176"/>
            <a:ext cx="1120395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4538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11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695400" y="981076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）选择评价聚类性能的准则函数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   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K-means</a:t>
            </a:r>
            <a:r>
              <a:rPr lang="zh-CN" altLang="en-US" sz="2800" dirty="0" smtClean="0">
                <a:solidFill>
                  <a:schemeClr val="tx1"/>
                </a:solidFill>
              </a:rPr>
              <a:t>聚类算法使用误差平方和准则函数来评价模型的聚类性能，给定数据集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</a:rPr>
              <a:t>，其中只包含描述属性，不包含类别属性。假设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</a:rPr>
              <a:t>包含</a:t>
            </a:r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</a:rPr>
              <a:t>个聚类子集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,X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…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zh-CN" altLang="en-US" sz="2800" dirty="0" smtClean="0">
                <a:solidFill>
                  <a:schemeClr val="tx1"/>
                </a:solidFill>
              </a:rPr>
              <a:t>各个聚类子集中的样本数量分别为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,…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2800" baseline="-25000" dirty="0" err="1" smtClean="0">
                <a:solidFill>
                  <a:schemeClr val="tx1"/>
                </a:solidFill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</a:rPr>
              <a:t>；各个聚类子集的均值代表点（即聚类中心）分别为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,…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</a:rPr>
              <a:t>，则误差平方和准则函数公式为：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zh-CN" sz="2800" dirty="0">
              <a:solidFill>
                <a:schemeClr val="tx1"/>
              </a:solidFill>
            </a:endParaRPr>
          </a:p>
          <a:p>
            <a:pPr eaLnBrk="0" hangingPunct="0"/>
            <a:r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CN" altLang="zh-CN" sz="1600" dirty="0">
              <a:solidFill>
                <a:srgbClr val="000000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hangingPunct="0"/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56" y="4754683"/>
            <a:ext cx="4183688" cy="16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060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12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695400" y="981076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</a:rPr>
              <a:t>相似度</a:t>
            </a:r>
            <a:r>
              <a:rPr lang="zh-CN" altLang="en-US" sz="2800" dirty="0" smtClean="0">
                <a:solidFill>
                  <a:schemeClr val="tx1"/>
                </a:solidFill>
              </a:rPr>
              <a:t>计算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）将所有对象随机分配到</a:t>
            </a:r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</a:rPr>
              <a:t>个非空的簇中。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）计算每个簇的平均值，并用该平均值代表相应的簇。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）根据每个对象与各簇中心的距离，将该对象配给最近的簇。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</a:rPr>
              <a:t>）然后转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），重新计算每个簇的平均值。整个过程不断重复直到满足相应条件才停止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66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5.1 K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均值聚类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15480" y="1510994"/>
                <a:ext cx="849694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物以类聚，人以群分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(《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战国策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齐策三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》)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个数据（无任何标注信息）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个聚类结果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目的：将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个数据聚类到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个集合（也称为类簇）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1510994"/>
                <a:ext cx="8496944" cy="3416320"/>
              </a:xfrm>
              <a:prstGeom prst="rect">
                <a:avLst/>
              </a:prstGeom>
              <a:blipFill>
                <a:blip r:embed="rId2"/>
                <a:stretch>
                  <a:fillRect l="-933"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452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14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695400" y="981076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K-means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算法核心问题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 smtClean="0">
                <a:solidFill>
                  <a:prstClr val="black"/>
                </a:solidFill>
              </a:rPr>
              <a:t>）度量记录之间的相关性的计算公式，此处采用欧式距离。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 smtClean="0">
                <a:solidFill>
                  <a:prstClr val="black"/>
                </a:solidFill>
              </a:rPr>
              <a:t>）更新簇内质心的方法，此处采用平均值法，即</a:t>
            </a:r>
            <a:r>
              <a:rPr lang="en-US" altLang="zh-CN" sz="2800" dirty="0" smtClean="0">
                <a:solidFill>
                  <a:prstClr val="black"/>
                </a:solidFill>
              </a:rPr>
              <a:t>means</a:t>
            </a:r>
            <a:r>
              <a:rPr lang="zh-CN" altLang="en-US" sz="2800" dirty="0" smtClean="0">
                <a:solidFill>
                  <a:prstClr val="black"/>
                </a:solidFill>
              </a:rPr>
              <a:t>。</a:t>
            </a:r>
            <a:r>
              <a:rPr lang="zh-CN" altLang="en-US" sz="2800" dirty="0">
                <a:solidFill>
                  <a:prstClr val="black"/>
                </a:solidFill>
              </a:rPr>
              <a:t> 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输入：簇的数目</a:t>
            </a:r>
            <a:r>
              <a:rPr lang="en-US" altLang="zh-CN" sz="2800" dirty="0" smtClean="0">
                <a:solidFill>
                  <a:prstClr val="black"/>
                </a:solidFill>
              </a:rPr>
              <a:t>k</a:t>
            </a:r>
            <a:r>
              <a:rPr lang="zh-CN" altLang="en-US" sz="2800" dirty="0" smtClean="0">
                <a:solidFill>
                  <a:prstClr val="black"/>
                </a:solidFill>
              </a:rPr>
              <a:t>和包含</a:t>
            </a:r>
            <a:r>
              <a:rPr lang="en-US" altLang="zh-CN" sz="2800" dirty="0" smtClean="0">
                <a:solidFill>
                  <a:prstClr val="black"/>
                </a:solidFill>
              </a:rPr>
              <a:t>n</a:t>
            </a:r>
            <a:r>
              <a:rPr lang="zh-CN" altLang="en-US" sz="2800" dirty="0" smtClean="0">
                <a:solidFill>
                  <a:prstClr val="black"/>
                </a:solidFill>
              </a:rPr>
              <a:t>个对象的数据集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输出：</a:t>
            </a:r>
            <a:r>
              <a:rPr lang="en-US" altLang="zh-CN" sz="2800" dirty="0" smtClean="0">
                <a:solidFill>
                  <a:prstClr val="black"/>
                </a:solidFill>
              </a:rPr>
              <a:t>k</a:t>
            </a:r>
            <a:r>
              <a:rPr lang="zh-CN" altLang="en-US" sz="2800" dirty="0" smtClean="0">
                <a:solidFill>
                  <a:prstClr val="black"/>
                </a:solidFill>
              </a:rPr>
              <a:t>个簇，使得平方误差准则最小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方法：基于簇中对象的平均值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具体描述如下：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771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15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695400" y="981076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算法描述：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）适当</a:t>
            </a:r>
            <a:r>
              <a:rPr lang="zh-CN" altLang="en-US" sz="2800" dirty="0" smtClean="0">
                <a:solidFill>
                  <a:prstClr val="black"/>
                </a:solidFill>
              </a:rPr>
              <a:t>选择</a:t>
            </a:r>
            <a:r>
              <a:rPr lang="en-US" altLang="zh-CN" sz="2800" dirty="0" smtClean="0">
                <a:solidFill>
                  <a:prstClr val="black"/>
                </a:solidFill>
              </a:rPr>
              <a:t>c</a:t>
            </a:r>
            <a:r>
              <a:rPr lang="zh-CN" altLang="en-US" sz="2800" dirty="0" smtClean="0">
                <a:solidFill>
                  <a:prstClr val="black"/>
                </a:solidFill>
              </a:rPr>
              <a:t>个</a:t>
            </a:r>
            <a:r>
              <a:rPr lang="zh-CN" altLang="en-US" sz="2800" dirty="0">
                <a:solidFill>
                  <a:prstClr val="black"/>
                </a:solidFill>
              </a:rPr>
              <a:t>类的初始中心； 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 smtClean="0">
                <a:solidFill>
                  <a:prstClr val="black"/>
                </a:solidFill>
              </a:rPr>
              <a:t>）在</a:t>
            </a:r>
            <a:r>
              <a:rPr lang="zh-CN" altLang="en-US" sz="2800" dirty="0">
                <a:solidFill>
                  <a:prstClr val="black"/>
                </a:solidFill>
              </a:rPr>
              <a:t>第</a:t>
            </a:r>
            <a:r>
              <a:rPr lang="en-US" altLang="zh-CN" sz="2800" dirty="0">
                <a:solidFill>
                  <a:prstClr val="black"/>
                </a:solidFill>
              </a:rPr>
              <a:t>k</a:t>
            </a:r>
            <a:r>
              <a:rPr lang="zh-CN" altLang="en-US" sz="2800" dirty="0">
                <a:solidFill>
                  <a:prstClr val="black"/>
                </a:solidFill>
              </a:rPr>
              <a:t>次迭代中，对任意一个样本，求其到</a:t>
            </a:r>
            <a:r>
              <a:rPr lang="en-US" altLang="zh-CN" sz="2800" dirty="0">
                <a:solidFill>
                  <a:prstClr val="black"/>
                </a:solidFill>
              </a:rPr>
              <a:t>c</a:t>
            </a:r>
            <a:r>
              <a:rPr lang="zh-CN" altLang="en-US" sz="2800" dirty="0">
                <a:solidFill>
                  <a:prstClr val="black"/>
                </a:solidFill>
              </a:rPr>
              <a:t>各中心的距离，将</a:t>
            </a:r>
            <a:r>
              <a:rPr lang="zh-CN" altLang="en-US" sz="2800" dirty="0" smtClean="0">
                <a:solidFill>
                  <a:prstClr val="black"/>
                </a:solidFill>
              </a:rPr>
              <a:t>该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     样本</a:t>
            </a:r>
            <a:r>
              <a:rPr lang="zh-CN" altLang="en-US" sz="2800" dirty="0">
                <a:solidFill>
                  <a:prstClr val="black"/>
                </a:solidFill>
              </a:rPr>
              <a:t>归到距离最短的那个中心所在的类； 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）利用均值等方法更新该类的中心值； 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4</a:t>
            </a:r>
            <a:r>
              <a:rPr lang="zh-CN" altLang="en-US" sz="2800" dirty="0">
                <a:solidFill>
                  <a:prstClr val="black"/>
                </a:solidFill>
              </a:rPr>
              <a:t>）对于所有的</a:t>
            </a:r>
            <a:r>
              <a:rPr lang="en-US" altLang="zh-CN" sz="2800" dirty="0">
                <a:solidFill>
                  <a:prstClr val="black"/>
                </a:solidFill>
              </a:rPr>
              <a:t>C</a:t>
            </a:r>
            <a:r>
              <a:rPr lang="zh-CN" altLang="en-US" sz="2800" dirty="0">
                <a:solidFill>
                  <a:prstClr val="black"/>
                </a:solidFill>
              </a:rPr>
              <a:t>个聚类中心，如果利用（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）（</a:t>
            </a:r>
            <a:r>
              <a:rPr lang="en-US" altLang="zh-CN" sz="2800" dirty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）的迭代法更新</a:t>
            </a:r>
            <a:r>
              <a:rPr lang="zh-CN" altLang="en-US" sz="2800" dirty="0" smtClean="0">
                <a:solidFill>
                  <a:prstClr val="black"/>
                </a:solidFill>
              </a:rPr>
              <a:t>后</a:t>
            </a:r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     </a:t>
            </a:r>
            <a:r>
              <a:rPr lang="zh-CN" altLang="en-US" sz="2800" dirty="0" smtClean="0">
                <a:solidFill>
                  <a:prstClr val="black"/>
                </a:solidFill>
              </a:rPr>
              <a:t>值</a:t>
            </a:r>
            <a:r>
              <a:rPr lang="zh-CN" altLang="en-US" sz="2800" dirty="0">
                <a:solidFill>
                  <a:prstClr val="black"/>
                </a:solidFill>
              </a:rPr>
              <a:t>保持不变，则迭代结束；否则继续迭代。</a:t>
            </a:r>
          </a:p>
        </p:txBody>
      </p:sp>
    </p:spTree>
    <p:extLst>
      <p:ext uri="{BB962C8B-B14F-4D97-AF65-F5344CB8AC3E}">
        <p14:creationId xmlns:p14="http://schemas.microsoft.com/office/powerpoint/2010/main" val="33102311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99504"/>
              </p:ext>
            </p:extLst>
          </p:nvPr>
        </p:nvGraphicFramePr>
        <p:xfrm>
          <a:off x="407368" y="1268758"/>
          <a:ext cx="3168351" cy="387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17"/>
                <a:gridCol w="1056117"/>
                <a:gridCol w="1056117"/>
              </a:tblGrid>
              <a:tr h="645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64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64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1.5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64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64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71764" y="1234081"/>
            <a:ext cx="7416824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数据对象集合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</a:rPr>
              <a:t>如表所示，作为一个聚类分析的二维样本，要求的簇的数量</a:t>
            </a:r>
            <a:r>
              <a:rPr lang="en-US" altLang="zh-CN" sz="2800" dirty="0" smtClean="0">
                <a:solidFill>
                  <a:schemeClr val="tx1"/>
                </a:solidFill>
              </a:rPr>
              <a:t>k=2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(1)</a:t>
            </a:r>
            <a:r>
              <a:rPr lang="zh-CN" altLang="en-US" sz="2800" dirty="0" smtClean="0">
                <a:solidFill>
                  <a:schemeClr val="tx1"/>
                </a:solidFill>
              </a:rPr>
              <a:t>随机选择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(0,2)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(0,0)</a:t>
            </a:r>
            <a:r>
              <a:rPr lang="zh-CN" altLang="en-US" sz="2800" dirty="0" smtClean="0">
                <a:solidFill>
                  <a:schemeClr val="tx1"/>
                </a:solidFill>
              </a:rPr>
              <a:t>为初始簇心，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即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= 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= (0,2),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= 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</a:rPr>
              <a:t>= (0,0)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(2)</a:t>
            </a:r>
            <a:r>
              <a:rPr lang="zh-CN" altLang="en-US" sz="2800" dirty="0" smtClean="0">
                <a:solidFill>
                  <a:schemeClr val="tx1"/>
                </a:solidFill>
              </a:rPr>
              <a:t>对剩余的每个对象，根据其与各个簇心的距离，将它赋给最近的簇。对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sz="28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91183" y="3929209"/>
                <a:ext cx="8064896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0−1.5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83" y="3929209"/>
                <a:ext cx="8064896" cy="539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94848" y="4603208"/>
                <a:ext cx="5857565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0−1.5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48" y="4603208"/>
                <a:ext cx="5857565" cy="539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199456" y="5376746"/>
            <a:ext cx="1036915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显然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故将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分配给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；同理，将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</a:rPr>
              <a:t>分配给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i="1" dirty="0" smtClean="0">
                <a:solidFill>
                  <a:schemeClr val="tx1"/>
                </a:solidFill>
              </a:rPr>
              <a:t>O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分</a:t>
            </a:r>
            <a:r>
              <a:rPr lang="zh-CN" altLang="en-US" sz="2800" dirty="0">
                <a:solidFill>
                  <a:schemeClr val="tx1"/>
                </a:solidFill>
              </a:rPr>
              <a:t>配给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 </a:t>
            </a:r>
            <a:r>
              <a:rPr lang="zh-CN" altLang="en-US" sz="2800" baseline="-250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sz="2800" i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63552" y="5415527"/>
                <a:ext cx="72983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415527"/>
                <a:ext cx="729832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1"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2443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17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15380" y="1340768"/>
            <a:ext cx="11161240" cy="590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更新，得到新簇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，计算平方误差准则，单个方差为：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 [(0-0)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+(2-2)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]+[(0-5)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+(2-2)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]=25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27.25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总体平均方差为：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25+27.25=52.25  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计算新的簇心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((0+5)/2,(2+2)/2)=(2.5,2)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 ((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0+1.5+5)/3,(0+0+0)/3)=(2.17,0)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endParaRPr lang="zh-CN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286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18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2468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8625" y="1124744"/>
            <a:ext cx="10585175" cy="76759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重复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，得到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O1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分配给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分配给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O3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配给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O4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配给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O5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配给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C1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。更新，得到新簇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。中心为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=(2.5,2)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=(2.17,0)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。单个方差分别为：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E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 [(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0-2.5)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+(2-2)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]+[(2.5-5)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+(2-2)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]=12.5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13.15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总体平均方差为：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12.5+13.15=26.65 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由上可以看出，第一次迭代后，总体平均误差值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52.25-26.65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显著减小。由于在两次迭代中，簇心不变，停止迭代，算法停止。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543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19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3492" name="Rectangle 4"/>
          <p:cNvSpPr/>
          <p:nvPr/>
        </p:nvSpPr>
        <p:spPr>
          <a:xfrm>
            <a:off x="2286000" y="3886201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95400" y="981076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K-means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算法性能分析：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 dirty="0" smtClean="0">
                <a:solidFill>
                  <a:schemeClr val="tx1"/>
                </a:solidFill>
              </a:rPr>
              <a:t>主要优点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2800" dirty="0" smtClean="0">
                <a:solidFill>
                  <a:schemeClr val="tx1"/>
                </a:solidFill>
              </a:rPr>
              <a:t>是解决聚类问题的一种经典算法，简单、快速。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2800" dirty="0" smtClean="0">
                <a:solidFill>
                  <a:schemeClr val="tx1"/>
                </a:solidFill>
              </a:rPr>
              <a:t>对处理大数据集，该算法是相对可伸缩和高效率的。因为它的复杂度是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nkt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，其中，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是所有对象的数目，</a:t>
            </a:r>
            <a:r>
              <a:rPr lang="en-US" altLang="zh-CN" sz="2800" dirty="0" smtClean="0">
                <a:solidFill>
                  <a:schemeClr val="tx1"/>
                </a:solidFill>
              </a:rPr>
              <a:t>t</a:t>
            </a:r>
            <a:r>
              <a:rPr lang="zh-CN" altLang="en-US" sz="2800" dirty="0" smtClean="0">
                <a:solidFill>
                  <a:schemeClr val="tx1"/>
                </a:solidFill>
              </a:rPr>
              <a:t>是迭代次数。通常</a:t>
            </a:r>
            <a:r>
              <a:rPr lang="en-US" altLang="zh-CN" sz="2800" dirty="0" smtClean="0">
                <a:solidFill>
                  <a:schemeClr val="tx1"/>
                </a:solidFill>
              </a:rPr>
              <a:t>k&lt;&lt;n</a:t>
            </a:r>
            <a:r>
              <a:rPr lang="zh-CN" altLang="en-US" sz="2800" dirty="0" smtClean="0">
                <a:solidFill>
                  <a:schemeClr val="tx1"/>
                </a:solidFill>
              </a:rPr>
              <a:t>且</a:t>
            </a:r>
            <a:r>
              <a:rPr lang="en-US" altLang="zh-CN" sz="2800" dirty="0" smtClean="0">
                <a:solidFill>
                  <a:schemeClr val="tx1"/>
                </a:solidFill>
              </a:rPr>
              <a:t>t&lt;&lt;n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</a:rPr>
              <a:t>(3)</a:t>
            </a:r>
            <a:r>
              <a:rPr lang="zh-CN" altLang="en-US" sz="2800" dirty="0" smtClean="0">
                <a:solidFill>
                  <a:schemeClr val="tx1"/>
                </a:solidFill>
              </a:rPr>
              <a:t>当结果簇是密集的，而簇与簇之间区别明显时，它的效果比较好。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81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839416" y="1173483"/>
            <a:ext cx="8281987" cy="5400675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5.1  K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均值聚类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en-US" sz="3200" b="1" dirty="0" smtClean="0">
                <a:latin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主成分分析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en-US" sz="3200" b="1" dirty="0" smtClean="0">
                <a:latin typeface="Times New Roman" panose="02020603050405020304" pitchFamily="18" charset="0"/>
              </a:rPr>
              <a:t>5.3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人脸特征方法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563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章  非监督学习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2286000" y="3886201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Text Box 6"/>
          <p:cNvSpPr txBox="1"/>
          <p:nvPr/>
        </p:nvSpPr>
        <p:spPr>
          <a:xfrm>
            <a:off x="1055440" y="1340768"/>
            <a:ext cx="9865096" cy="4185761"/>
          </a:xfrm>
          <a:prstGeom prst="rect">
            <a:avLst/>
          </a:prstGeom>
          <a:noFill/>
          <a:ln w="9525">
            <a:noFill/>
          </a:ln>
        </p:spPr>
        <p:txBody>
          <a:bodyPr wrap="square" anchor="b">
            <a:spAutoFit/>
          </a:bodyPr>
          <a:lstStyle/>
          <a:p>
            <a:pPr algn="just"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主要缺点：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</a:rPr>
              <a:t>在簇的平均值被定义的情况下才能使用，这对于处理符号属性的数据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不适用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2800" dirty="0" smtClean="0">
                <a:solidFill>
                  <a:schemeClr val="tx1"/>
                </a:solidFill>
              </a:rPr>
              <a:t>必须事先给出</a:t>
            </a:r>
            <a:r>
              <a:rPr lang="en-US" altLang="zh-CN" sz="2800" dirty="0" smtClean="0">
                <a:solidFill>
                  <a:schemeClr val="tx1"/>
                </a:solidFill>
              </a:rPr>
              <a:t>k(</a:t>
            </a:r>
            <a:r>
              <a:rPr lang="zh-CN" altLang="en-US" sz="2800" dirty="0" smtClean="0">
                <a:solidFill>
                  <a:schemeClr val="tx1"/>
                </a:solidFill>
              </a:rPr>
              <a:t>要生成的簇的数目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，而且对初值敏感，对于不同的初始值，可能会导致不同的结果。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它对于“噪声”和孤立的数据是敏感的，少量的该类数据能对平均值产生极大的影响。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906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21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算法的不足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5.1 K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均值聚类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3392" y="1772816"/>
            <a:ext cx="114492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 indent="-354013">
              <a:lnSpc>
                <a:spcPct val="250000"/>
              </a:lnSpc>
              <a:buFont typeface="Wingdings" panose="05000000000000000000" pitchFamily="2" charset="2"/>
              <a:buChar char="l"/>
              <a:tabLst>
                <a:tab pos="93663" algn="l"/>
              </a:tabLst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需要事先确定聚类数目，很多时候我们并不知道数据应被聚类的数目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需要初始化聚类质心，初始化聚类中心对聚类结果有较大的影响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算法是迭代执行，时间开销非常大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欧氏距离假设数据每个维度之间的重要性是一样的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2716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22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207877" name="Rectangle 5"/>
          <p:cNvSpPr/>
          <p:nvPr/>
        </p:nvSpPr>
        <p:spPr>
          <a:xfrm>
            <a:off x="335360" y="765176"/>
            <a:ext cx="11377264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为什么要降维？</a:t>
            </a:r>
            <a:endParaRPr lang="en-US" altLang="zh-CN" sz="28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在数据挖掘和机器学习中，数据被表示为向量，当数据维数很小时，我们可以直接对数据进行分析和挖掘，但实际操作中，数据的维数可能是上万维，甚至几十万维，这时候机器学习的资源消耗是不可接受的，必须对数据进行降维。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   降</a:t>
            </a:r>
            <a:r>
              <a:rPr lang="zh-CN" altLang="en-US" sz="2800" dirty="0">
                <a:solidFill>
                  <a:schemeClr val="tx1"/>
                </a:solidFill>
              </a:rPr>
              <a:t>维是一种数据集预处理技术，往往在数据应用在其他算法之前使用，它可以去除掉数据的一些冗余信息和噪声，使数据变得更加简单高效，从而实现提升数据处理速度的目的，节省大量的时间和成本。</a:t>
            </a:r>
            <a:endParaRPr lang="en-US" altLang="zh-CN" sz="28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614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 advAuto="1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23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207877" name="Rectangle 5"/>
          <p:cNvSpPr/>
          <p:nvPr/>
        </p:nvSpPr>
        <p:spPr>
          <a:xfrm>
            <a:off x="623393" y="981076"/>
            <a:ext cx="10873208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算法简介：</a:t>
            </a:r>
            <a:endParaRPr lang="en-US" altLang="zh-CN" sz="2800" b="1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Principal Component Analysis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zh-CN" altLang="en-US" sz="2800" dirty="0" smtClean="0">
                <a:solidFill>
                  <a:prstClr val="black"/>
                </a:solidFill>
              </a:rPr>
              <a:t>主成分分析）是</a:t>
            </a:r>
            <a:r>
              <a:rPr lang="zh-CN" altLang="en-US" sz="2800" dirty="0">
                <a:solidFill>
                  <a:prstClr val="black"/>
                </a:solidFill>
              </a:rPr>
              <a:t>一种常用的数据分析方法。</a:t>
            </a:r>
            <a:r>
              <a:rPr lang="en-US" altLang="zh-CN" sz="2800" dirty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通过线性变换将原始数据变换为一组各维度线性无关的表示，可用于提取数据的主要特征分量，常用于高维数据的降维</a:t>
            </a:r>
            <a:r>
              <a:rPr lang="zh-CN" altLang="en-US" sz="2800" dirty="0" smtClean="0">
                <a:solidFill>
                  <a:prstClr val="black"/>
                </a:solidFill>
              </a:rPr>
              <a:t>。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dirty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（主成分分析）算法目的是在“信息”损失较小的前提下，将高维的数据转换到低维，通过析取主成分显出的最大的个别差异，也可以用来削减回归分析和聚类分析中变量的数目，从而减小计算量。</a:t>
            </a:r>
            <a:r>
              <a:rPr lang="en-US" altLang="zh-CN" sz="2800" dirty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（主成分分析）通常用于高维数据集的探索与可视化，还可以用于数据压缩，数据预处理等。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261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 advAuto="100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24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207877" name="Rectangle 5"/>
          <p:cNvSpPr/>
          <p:nvPr/>
        </p:nvSpPr>
        <p:spPr>
          <a:xfrm>
            <a:off x="623393" y="981076"/>
            <a:ext cx="10873208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算法简介：</a:t>
            </a:r>
            <a:endParaRPr lang="en-US" altLang="zh-CN" sz="2800" b="1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Principal Component Analysis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zh-CN" altLang="en-US" sz="2800" dirty="0" smtClean="0">
                <a:solidFill>
                  <a:prstClr val="black"/>
                </a:solidFill>
              </a:rPr>
              <a:t>主成分分析）是</a:t>
            </a:r>
            <a:r>
              <a:rPr lang="zh-CN" altLang="en-US" sz="2800" dirty="0">
                <a:solidFill>
                  <a:prstClr val="black"/>
                </a:solidFill>
              </a:rPr>
              <a:t>一种常用的数据分析方法。</a:t>
            </a:r>
            <a:r>
              <a:rPr lang="en-US" altLang="zh-CN" sz="2800" dirty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通过线性变换将原始数据变换为一组各维度线性无关的表示，可用于提取数据的主要特征分量，常用于高维数据的降维</a:t>
            </a:r>
            <a:r>
              <a:rPr lang="zh-CN" altLang="en-US" sz="2800" dirty="0" smtClean="0">
                <a:solidFill>
                  <a:prstClr val="black"/>
                </a:solidFill>
              </a:rPr>
              <a:t>。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dirty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（主成分分析）算法目的是在“信息”损失较小的前提下，将高维的数据转换到低维，通过析取主成分显出的最大的个别差异，也可以用来削减回归分析和聚类分析中变量的数目，从而减小计算量。</a:t>
            </a:r>
            <a:r>
              <a:rPr lang="en-US" altLang="zh-CN" sz="2800" dirty="0">
                <a:solidFill>
                  <a:prstClr val="black"/>
                </a:solidFill>
              </a:rPr>
              <a:t>PCA</a:t>
            </a:r>
            <a:r>
              <a:rPr lang="zh-CN" altLang="en-US" sz="2800" dirty="0">
                <a:solidFill>
                  <a:prstClr val="black"/>
                </a:solidFill>
              </a:rPr>
              <a:t>（主成分分析）通常用于高维数据集的探索与可视化，还可以用于数据压缩，数据预处理等。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302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 advAuto="10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25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4" name="Rectangle 5"/>
          <p:cNvSpPr/>
          <p:nvPr/>
        </p:nvSpPr>
        <p:spPr>
          <a:xfrm>
            <a:off x="695400" y="981076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PCA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思想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PCA</a:t>
            </a:r>
            <a:r>
              <a:rPr lang="zh-CN" altLang="en-US" sz="2800" dirty="0">
                <a:solidFill>
                  <a:schemeClr val="tx1"/>
                </a:solidFill>
              </a:rPr>
              <a:t>的思想是将维特征映射到维上，这维是全新的正交特征。这维特征称为主元，是重新构造出来的维特征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PCA</a:t>
            </a:r>
            <a:r>
              <a:rPr lang="zh-CN" altLang="en-US" sz="2800" dirty="0">
                <a:solidFill>
                  <a:schemeClr val="tx1"/>
                </a:solidFill>
              </a:rPr>
              <a:t>算法本质就是找一些投影方向，使得数据在这些投影方向上的方差最大，而且这些投影方向是相互正交的。这其实就是找新的正交基的过程，计算原始数据在这些正交基上投影的方差，方差越大，就说明在对应正交基上包含了更多的信息量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简而言之，</a:t>
            </a:r>
            <a:r>
              <a:rPr lang="en-US" altLang="zh-CN" sz="2800" dirty="0">
                <a:solidFill>
                  <a:schemeClr val="tx1"/>
                </a:solidFill>
              </a:rPr>
              <a:t>PCA</a:t>
            </a:r>
            <a:r>
              <a:rPr lang="zh-CN" altLang="en-US" sz="2800" dirty="0">
                <a:solidFill>
                  <a:schemeClr val="tx1"/>
                </a:solidFill>
              </a:rPr>
              <a:t>本质上是将方差最大的方向作为主要特征，并且在各个正交方向上将数据“离相关”，也就是让它们在不同正交方向上没有相关性。</a:t>
            </a:r>
          </a:p>
        </p:txBody>
      </p:sp>
    </p:spTree>
    <p:extLst>
      <p:ext uri="{BB962C8B-B14F-4D97-AF65-F5344CB8AC3E}">
        <p14:creationId xmlns:p14="http://schemas.microsoft.com/office/powerpoint/2010/main" val="33780053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26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4" name="Rectangle 5"/>
          <p:cNvSpPr/>
          <p:nvPr/>
        </p:nvSpPr>
        <p:spPr>
          <a:xfrm>
            <a:off x="695400" y="981076"/>
            <a:ext cx="1080120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算法步骤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设有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维数据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）将原始数据按列组成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行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</a:rPr>
              <a:t>列矩阵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</a:rPr>
              <a:t>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）将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</a:rPr>
              <a:t>的每一行进行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均值化，即减去这一行的均值；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）求出协方差矩阵          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</a:rPr>
              <a:t>）求出协方差矩阵的特征值及对应的特征向量，并单位化；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）将特征向量按对应特征值大小从上到下按行排列成矩阵，取前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K</a:t>
            </a:r>
            <a:r>
              <a:rPr lang="zh-CN" altLang="en-US" sz="2800" dirty="0" smtClean="0">
                <a:solidFill>
                  <a:schemeClr val="tx1"/>
                </a:solidFill>
              </a:rPr>
              <a:t>行组成矩阵</a:t>
            </a:r>
            <a:r>
              <a:rPr lang="en-US" altLang="zh-CN" sz="2800" dirty="0" smtClean="0">
                <a:solidFill>
                  <a:schemeClr val="tx1"/>
                </a:solidFill>
              </a:rPr>
              <a:t>P</a:t>
            </a:r>
            <a:r>
              <a:rPr lang="zh-CN" altLang="en-US" sz="2800" dirty="0" smtClean="0">
                <a:solidFill>
                  <a:schemeClr val="tx1"/>
                </a:solidFill>
              </a:rPr>
              <a:t>；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6</a:t>
            </a:r>
            <a:r>
              <a:rPr lang="zh-CN" altLang="en-US" sz="2800" dirty="0" smtClean="0">
                <a:solidFill>
                  <a:schemeClr val="tx1"/>
                </a:solidFill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</a:rPr>
              <a:t>Y=PX</a:t>
            </a:r>
            <a:r>
              <a:rPr lang="zh-CN" altLang="en-US" sz="2800" dirty="0" smtClean="0">
                <a:solidFill>
                  <a:schemeClr val="tx1"/>
                </a:solidFill>
              </a:rPr>
              <a:t>即为降维到</a:t>
            </a:r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</a:rPr>
              <a:t>维后的数据。􀒓􀢶􀓾􁕁􁕚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􁤒􁐏</a:t>
            </a:r>
            <a:r>
              <a:rPr lang="zh-CN" altLang="en-US" sz="2800" dirty="0">
                <a:solidFill>
                  <a:schemeClr val="tx1"/>
                </a:solidFill>
              </a:rPr>
              <a:t>􁸒􀘶􀹶􁍡􀓞􀭟􀢶􀒓􀢶􀓾􁕁􁕚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􁤒􁐏􀓞􀓻􀝻􁰁􀌶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􁏟􁤒􁐏􀓞􀓻􀝻􁰁􁌱􀌶􁬮􁵱􁥝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􁏟􀨧􀓞􁕟􀤚􀒅􁬯􁯾􁌱􀓞􁕟􀤚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􁌱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􀓷􀓻􀣖􀺽􀚓􀚦􁤒􁐏􀝻􁰁􀣁􀓷</a:t>
            </a:r>
          </a:p>
          <a:p>
            <a:r>
              <a:rPr lang="zh-CN" altLang="en-US" sz="2800" dirty="0"/>
              <a:t>􀓻􀤚􀓤􁌱􀲭􀭽􁳩􀬶􀌶</a:t>
            </a:r>
            <a:r>
              <a:rPr lang="zh-CN" altLang="en-US" sz="2800" dirty="0" smtClean="0"/>
              <a:t>􀓞􀓻􀝻􁰁</a:t>
            </a:r>
            <a:r>
              <a:rPr lang="en-US" altLang="zh-CN" sz="2800" dirty="0"/>
              <a:t>(3,2)</a:t>
            </a:r>
            <a:r>
              <a:rPr lang="zh-CN" altLang="en-US" sz="2800" dirty="0"/>
              <a:t>􀌶</a:t>
            </a:r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􀖕􀸎􀕐􀕐􀓞􀓻</a:t>
            </a:r>
            <a:r>
              <a:rPr lang="en-US" altLang="zh-CN" sz="2800" dirty="0"/>
              <a:t>(3,2)</a:t>
            </a:r>
            <a:r>
              <a:rPr lang="zh-CN" altLang="en-US" sz="2800" dirty="0"/>
              <a:t>􀸎􀷫􁀩􀙵</a:t>
            </a:r>
          </a:p>
          <a:p>
            <a:r>
              <a:rPr lang="zh-CN" altLang="en-US" sz="2800" dirty="0"/>
              <a:t>􁏟􁤒􁐏􀓞􀓻􀝻􁰁􁌱􀌶􁬮􁵱􁥝</a:t>
            </a:r>
          </a:p>
          <a:p>
            <a:r>
              <a:rPr lang="zh-CN" altLang="en-US" sz="2800" dirty="0"/>
              <a:t>􁏟􀨧􀓞􁕟􀤚􀒅􁬯􁯾􁌱􀓞􁕟􀤚</a:t>
            </a:r>
          </a:p>
          <a:p>
            <a:r>
              <a:rPr lang="zh-CN" altLang="en-US" sz="2800" dirty="0"/>
              <a:t>􀩪􀸎</a:t>
            </a:r>
            <a:r>
              <a:rPr lang="en-US" altLang="zh-CN" sz="2800" dirty="0"/>
              <a:t>(0,1)</a:t>
            </a:r>
            <a:r>
              <a:rPr lang="zh-CN" altLang="en-US" sz="2800" dirty="0"/>
              <a:t>􀞾</a:t>
            </a:r>
            <a:r>
              <a:rPr lang="en-US" altLang="zh-CN" sz="2800" dirty="0"/>
              <a:t>(1,0)</a:t>
            </a:r>
            <a:r>
              <a:rPr lang="zh-CN" altLang="en-US" sz="2800" dirty="0"/>
              <a:t>􀒅􁘒</a:t>
            </a:r>
            <a:r>
              <a:rPr lang="en-US" altLang="zh-CN" sz="2800" dirty="0"/>
              <a:t>(3,2)</a:t>
            </a:r>
            <a:r>
              <a:rPr lang="zh-CN" altLang="en-US" sz="2800" dirty="0"/>
              <a:t>􁌱</a:t>
            </a:r>
          </a:p>
          <a:p>
            <a:r>
              <a:rPr lang="zh-CN" altLang="en-US" sz="2800" dirty="0"/>
              <a:t>􀓷􀓻􀣖􀺽􀚓􀚦􁤒􁐏􀝻􁰁􀣁􀓷</a:t>
            </a:r>
          </a:p>
          <a:p>
            <a:r>
              <a:rPr lang="zh-CN" altLang="en-US" sz="2800" dirty="0"/>
              <a:t>􀓻􀤚􀓤􁌱􀲭􀭽􁳩􀬶􀌶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47288" y="3288292"/>
                <a:ext cx="1828449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288" y="3288292"/>
                <a:ext cx="1828449" cy="786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440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27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4" name="Rectangle 5"/>
          <p:cNvSpPr/>
          <p:nvPr/>
        </p:nvSpPr>
        <p:spPr>
          <a:xfrm>
            <a:off x="551384" y="860425"/>
            <a:ext cx="56886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示例：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􁸒首先来看一张图：图中红线表示一个向量</a:t>
            </a:r>
            <a:r>
              <a:rPr lang="en-US" altLang="zh-CN" sz="2800" dirty="0">
                <a:solidFill>
                  <a:schemeClr val="tx1"/>
                </a:solidFill>
              </a:rPr>
              <a:t>(3,2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但是仅仅一个</a:t>
            </a:r>
            <a:r>
              <a:rPr lang="en-US" altLang="zh-CN" sz="2800" dirty="0">
                <a:solidFill>
                  <a:schemeClr val="tx1"/>
                </a:solidFill>
              </a:rPr>
              <a:t>(3,2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是无法准确表示一个向量的。还需要确定一组基，这里的一组基就是</a:t>
            </a:r>
            <a:r>
              <a:rPr lang="en-US" altLang="zh-CN" sz="2800" dirty="0">
                <a:solidFill>
                  <a:schemeClr val="tx1"/>
                </a:solidFill>
              </a:rPr>
              <a:t>(0,1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1,0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，而</a:t>
            </a:r>
            <a:r>
              <a:rPr lang="en-US" altLang="zh-CN" sz="2800" dirty="0">
                <a:solidFill>
                  <a:schemeClr val="tx1"/>
                </a:solidFill>
              </a:rPr>
              <a:t>(3,2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的两个坐标分别表示向量在两个基上的投影长度。􀒓􀢶􀓾􁕁􁕚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􁤒􁐏</a:t>
            </a:r>
            <a:r>
              <a:rPr lang="zh-CN" altLang="en-US" sz="2800" dirty="0">
                <a:solidFill>
                  <a:schemeClr val="tx1"/>
                </a:solidFill>
              </a:rPr>
              <a:t>􁸒􀘶􀹶􁍡􀓞􀭟􀢶􀒓􀢶􀓾􁕁􁕚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􁤒􁐏􀓞􀓻􀝻􁰁􀌶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􁏟􁤒􁐏􀓞􀓻􀝻􁰁􁌱􀌶􁬮􁵱􁥝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􁏟􀨧􀓞􁕟􀤚􀒅􁬯􁯾􁌱􀓞􁕟􀤚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􁌱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􀓷􀓻􀣖􀺽􀚓􀚦􁤒􁐏􀝻􁰁􀣁􀓷</a:t>
            </a:r>
          </a:p>
          <a:p>
            <a:r>
              <a:rPr lang="zh-CN" altLang="en-US" sz="2800" dirty="0"/>
              <a:t>􀓻􀤚􀓤􁌱􀲭􀭽􁳩􀬶􀌶</a:t>
            </a:r>
            <a:r>
              <a:rPr lang="zh-CN" altLang="en-US" sz="2800" dirty="0" smtClean="0"/>
              <a:t>􀓞􀓻􀝻􁰁</a:t>
            </a:r>
            <a:r>
              <a:rPr lang="en-US" altLang="zh-CN" sz="2800" dirty="0"/>
              <a:t>(3,2)</a:t>
            </a:r>
            <a:r>
              <a:rPr lang="zh-CN" altLang="en-US" sz="2800" dirty="0"/>
              <a:t>􀌶</a:t>
            </a:r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􀖕􀸎􀕐􀕐􀓞􀓻</a:t>
            </a:r>
            <a:r>
              <a:rPr lang="en-US" altLang="zh-CN" sz="2800" dirty="0"/>
              <a:t>(3,2)</a:t>
            </a:r>
            <a:r>
              <a:rPr lang="zh-CN" altLang="en-US" sz="2800" dirty="0"/>
              <a:t>􀸎􀷫􁀩􀙵</a:t>
            </a:r>
          </a:p>
          <a:p>
            <a:r>
              <a:rPr lang="zh-CN" altLang="en-US" sz="2800" dirty="0"/>
              <a:t>􁏟􁤒􁐏􀓞􀓻􀝻􁰁􁌱􀌶􁬮􁵱􁥝</a:t>
            </a:r>
          </a:p>
          <a:p>
            <a:r>
              <a:rPr lang="zh-CN" altLang="en-US" sz="2800" dirty="0"/>
              <a:t>􁏟􀨧􀓞􁕟􀤚􀒅􁬯􁯾􁌱􀓞􁕟􀤚</a:t>
            </a:r>
          </a:p>
          <a:p>
            <a:r>
              <a:rPr lang="zh-CN" altLang="en-US" sz="2800" dirty="0"/>
              <a:t>􀩪􀸎</a:t>
            </a:r>
            <a:r>
              <a:rPr lang="en-US" altLang="zh-CN" sz="2800" dirty="0"/>
              <a:t>(0,1)</a:t>
            </a:r>
            <a:r>
              <a:rPr lang="zh-CN" altLang="en-US" sz="2800" dirty="0"/>
              <a:t>􀞾</a:t>
            </a:r>
            <a:r>
              <a:rPr lang="en-US" altLang="zh-CN" sz="2800" dirty="0"/>
              <a:t>(1,0)</a:t>
            </a:r>
            <a:r>
              <a:rPr lang="zh-CN" altLang="en-US" sz="2800" dirty="0"/>
              <a:t>􀒅􁘒</a:t>
            </a:r>
            <a:r>
              <a:rPr lang="en-US" altLang="zh-CN" sz="2800" dirty="0"/>
              <a:t>(3,2)</a:t>
            </a:r>
            <a:r>
              <a:rPr lang="zh-CN" altLang="en-US" sz="2800" dirty="0"/>
              <a:t>􁌱</a:t>
            </a:r>
          </a:p>
          <a:p>
            <a:r>
              <a:rPr lang="zh-CN" altLang="en-US" sz="2800" dirty="0"/>
              <a:t>􀓷􀓻􀣖􀺽􀚓􀚦􁤒􁐏􀝻􁰁􀣁􀓷</a:t>
            </a:r>
          </a:p>
          <a:p>
            <a:r>
              <a:rPr lang="zh-CN" altLang="en-US" sz="2800" dirty="0"/>
              <a:t>􀓻􀤚􀓤􁌱􀲭􀭽􁳩􀬶􀌶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524546"/>
            <a:ext cx="4134000" cy="42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8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28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4" name="Rectangle 5"/>
          <p:cNvSpPr/>
          <p:nvPr/>
        </p:nvSpPr>
        <p:spPr>
          <a:xfrm>
            <a:off x="428942" y="1004153"/>
            <a:ext cx="6028877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图中蓝线是一组新的基        、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      </a:t>
            </a:r>
            <a:r>
              <a:rPr lang="zh-CN" altLang="en-US" sz="2800" dirty="0" smtClean="0">
                <a:solidFill>
                  <a:prstClr val="black"/>
                </a:solidFill>
              </a:rPr>
              <a:t>在坐标系中的向量</a:t>
            </a:r>
            <a:r>
              <a:rPr lang="en-US" altLang="zh-CN" sz="2800" dirty="0" smtClean="0">
                <a:solidFill>
                  <a:prstClr val="black"/>
                </a:solidFill>
              </a:rPr>
              <a:t>(3,2)</a:t>
            </a:r>
            <a:r>
              <a:rPr lang="zh-CN" altLang="en-US" sz="2800" dirty="0" smtClean="0">
                <a:solidFill>
                  <a:prstClr val="black"/>
                </a:solidFill>
              </a:rPr>
              <a:t>如果转换到新的坐标系下，就需要确定其在两个新基上的投影。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可以</a:t>
            </a:r>
            <a:r>
              <a:rPr lang="zh-CN" altLang="en-US" sz="2800" dirty="0" smtClean="0">
                <a:solidFill>
                  <a:prstClr val="black"/>
                </a:solidFill>
              </a:rPr>
              <a:t>用矩阵相乘的形式简洁的表示这个变换：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00" y="1728292"/>
            <a:ext cx="4134000" cy="428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05909" y="1062058"/>
                <a:ext cx="1434554" cy="1025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09" y="1062058"/>
                <a:ext cx="1434554" cy="1025730"/>
              </a:xfrm>
              <a:prstGeom prst="rect">
                <a:avLst/>
              </a:prstGeom>
              <a:blipFill rotWithShape="0">
                <a:blip r:embed="rId3"/>
                <a:stretch>
                  <a:fillRect l="-638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8942" y="1772816"/>
                <a:ext cx="1080120" cy="1025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2" y="1772816"/>
                <a:ext cx="1080120" cy="1025730"/>
              </a:xfrm>
              <a:prstGeom prst="rect">
                <a:avLst/>
              </a:prstGeom>
              <a:blipFill rotWithShape="0">
                <a:blip r:embed="rId4"/>
                <a:stretch>
                  <a:fillRect l="-842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39739" y="4693150"/>
                <a:ext cx="4180182" cy="1845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39" y="4693150"/>
                <a:ext cx="4180182" cy="1845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306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29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3392" y="1196752"/>
            <a:ext cx="105131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其中前一个矩阵的两行分别为两个基，乘以原向量，其结果刚好为新基的坐标，我们可以稍微推广一下，如果我们有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</a:rPr>
              <a:t>个二维向量，只要将二维向量按列排成一个两行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</a:rPr>
              <a:t>列的矩阵，然后用“基矩阵”乘以这个矩阵，就得到了所有这些向量在新基下的值。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结论：</a:t>
            </a:r>
            <a:r>
              <a:rPr lang="zh-CN" altLang="en-US" sz="2800" dirty="0" smtClean="0">
                <a:solidFill>
                  <a:schemeClr val="tx1"/>
                </a:solidFill>
              </a:rPr>
              <a:t>如果我们有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zh-CN" altLang="en-US" sz="2800" dirty="0">
                <a:solidFill>
                  <a:schemeClr val="tx1"/>
                </a:solidFill>
              </a:rPr>
              <a:t>个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维向量，想将其变为由</a:t>
            </a: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维向量表示的新空间中，那么首先</a:t>
            </a: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个基按行组成矩阵</a:t>
            </a:r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</a:rPr>
              <a:t>，然后将向量按列组成矩阵</a:t>
            </a:r>
            <a:r>
              <a:rPr lang="en-US" altLang="zh-CN" sz="2800" dirty="0" smtClean="0">
                <a:solidFill>
                  <a:schemeClr val="tx1"/>
                </a:solidFill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</a:rPr>
              <a:t>，那么两矩阵的乘积</a:t>
            </a:r>
            <a:r>
              <a:rPr lang="en-US" altLang="zh-CN" sz="2800" dirty="0" smtClean="0">
                <a:solidFill>
                  <a:schemeClr val="tx1"/>
                </a:solidFill>
              </a:rPr>
              <a:t>AB</a:t>
            </a:r>
            <a:r>
              <a:rPr lang="zh-CN" altLang="en-US" sz="2800" dirty="0" smtClean="0">
                <a:solidFill>
                  <a:schemeClr val="tx1"/>
                </a:solidFill>
              </a:rPr>
              <a:t>就是变换的结果，其中</a:t>
            </a:r>
            <a:r>
              <a:rPr lang="en-US" altLang="zh-CN" sz="2800" dirty="0" smtClean="0">
                <a:solidFill>
                  <a:schemeClr val="tx1"/>
                </a:solidFill>
              </a:rPr>
              <a:t>AB</a:t>
            </a:r>
            <a:r>
              <a:rPr lang="zh-CN" altLang="en-US" sz="2800" dirty="0" smtClean="0">
                <a:solidFill>
                  <a:schemeClr val="tx1"/>
                </a:solidFill>
              </a:rPr>
              <a:t>的第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</a:rPr>
              <a:t>列为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</a:rPr>
              <a:t>列变换后的额结果。特别注意的是这里的</a:t>
            </a: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可以小于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，而</a:t>
            </a: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决定了变换后数据的维数。也就是说。我们可以将一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维数据变换到更低维度的空间中去，变换后的维度取决于基的数量。因此这种矩阵相乘的表示也可以表示降维变换。􀒅􁆐􀝸􀩙􀝻􁰁􀳲􀚜􁕟􀱮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􁎥􁴣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9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从数据中学习映射函数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3352" y="1844824"/>
            <a:ext cx="8856984" cy="4320480"/>
            <a:chOff x="320634" y="982629"/>
            <a:chExt cx="8110848" cy="3976551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199410" y="2529819"/>
              <a:ext cx="1111599" cy="24036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72823" tIns="0" rIns="72823" bIns="0" anchor="ctr"/>
            <a:lstStyle/>
            <a:p>
              <a:pPr algn="ctr">
                <a:defRPr/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图像数据</a:t>
              </a: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17" descr="semantic gap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92" y="1242215"/>
              <a:ext cx="1875133" cy="98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减号 9"/>
            <p:cNvSpPr/>
            <p:nvPr/>
          </p:nvSpPr>
          <p:spPr bwMode="auto">
            <a:xfrm>
              <a:off x="320634" y="2854107"/>
              <a:ext cx="8110848" cy="321013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208409" y="4594143"/>
              <a:ext cx="1111599" cy="24036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72823" tIns="0" rIns="72823" bIns="0" anchor="ctr"/>
            <a:lstStyle/>
            <a:p>
              <a:pPr algn="ctr">
                <a:defRPr/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文本数据</a:t>
              </a: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92" y="3306808"/>
              <a:ext cx="1875134" cy="113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右箭头 12"/>
            <p:cNvSpPr/>
            <p:nvPr/>
          </p:nvSpPr>
          <p:spPr>
            <a:xfrm>
              <a:off x="2897579" y="1735707"/>
              <a:ext cx="2707574" cy="318724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83282" y="1099037"/>
              <a:ext cx="1330037" cy="13484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Person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Dog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2658" y="1000952"/>
              <a:ext cx="10668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下箭头 15"/>
            <p:cNvSpPr/>
            <p:nvPr/>
          </p:nvSpPr>
          <p:spPr>
            <a:xfrm rot="3227203">
              <a:off x="2915674" y="1105100"/>
              <a:ext cx="310738" cy="55250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 rot="3227203">
              <a:off x="2957285" y="3287965"/>
              <a:ext cx="310738" cy="63667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277865" y="3320224"/>
                  <a:ext cx="2572243" cy="5132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80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{car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money, drive,…}</a:t>
                  </a:r>
                  <a:endPara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865" y="3320224"/>
                  <a:ext cx="2572243" cy="5132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7789" b="-130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右箭头 18"/>
            <p:cNvSpPr/>
            <p:nvPr/>
          </p:nvSpPr>
          <p:spPr>
            <a:xfrm>
              <a:off x="3029203" y="3841583"/>
              <a:ext cx="2872833" cy="318724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945578" y="3245520"/>
              <a:ext cx="1330037" cy="13484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喜悦</a:t>
              </a:r>
              <a:endPara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愤怒</a:t>
              </a:r>
              <a:endPara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5856875" y="2578577"/>
              <a:ext cx="1111599" cy="24036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72823" tIns="0" rIns="72823" bIns="0"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类别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分类</a:t>
              </a: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6068651" y="4718815"/>
              <a:ext cx="1111599" cy="24036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72823" tIns="0" rIns="72823" bIns="0" anchor="ctr"/>
            <a:lstStyle/>
            <a:p>
              <a:pPr algn="ctr">
                <a:defRPr/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情感分类</a:t>
              </a: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3184213" y="982629"/>
                  <a:ext cx="815012" cy="594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sz="3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213" y="982629"/>
                  <a:ext cx="815012" cy="5948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矩形 23"/>
          <p:cNvSpPr/>
          <p:nvPr/>
        </p:nvSpPr>
        <p:spPr>
          <a:xfrm>
            <a:off x="8058182" y="2378475"/>
            <a:ext cx="38480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原始数据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中提取特征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映射函数𝑓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通过映射函数𝑓将原始数据映射到语义空间，即寻找数据和任务目标之间的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396762" y="4505478"/>
                <a:ext cx="3269485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{car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money, drive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,…}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62" y="4505478"/>
                <a:ext cx="3269485" cy="513282"/>
              </a:xfrm>
              <a:prstGeom prst="rect">
                <a:avLst/>
              </a:prstGeom>
              <a:blipFill>
                <a:blip r:embed="rId9"/>
                <a:stretch>
                  <a:fillRect t="-1190" r="-167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5168183" y="1859050"/>
            <a:ext cx="405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15380" y="1196752"/>
            <a:ext cx="1116124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如何选择基才是最优的？或者说，如果我们有一组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维向量，现在要将其降到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维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(K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小于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N)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，如何选择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个基才能最大程度保留原来的信息？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endParaRPr lang="zh-CN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15" y="2487690"/>
            <a:ext cx="3806535" cy="39204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380" y="2245750"/>
            <a:ext cx="7559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假设我们的数据由五条记录组成，将他们表示成矩阵形式：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39616" y="2845785"/>
                <a:ext cx="2721001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2845785"/>
                <a:ext cx="2721001" cy="708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3392" y="3789040"/>
            <a:ext cx="7451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其中每一列为一条数据记录，而一行为一个字段。为了后续处理方便，我们首先将每个字段内所有值都减去字段均值，五个数据点在坐标系中的位置，如右图所示：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601333" y="5664993"/>
                <a:ext cx="3179460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33" y="5664993"/>
                <a:ext cx="3179460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8225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31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4" name="Rectangle 5"/>
          <p:cNvSpPr/>
          <p:nvPr/>
        </p:nvSpPr>
        <p:spPr>
          <a:xfrm>
            <a:off x="623392" y="1138237"/>
            <a:ext cx="6883124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如何寻找映射方向？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prstClr val="black"/>
                </a:solidFill>
              </a:rPr>
              <a:t>􁸒为了尽量保留原始信息，一种直观的看法是：希望投影后的投影值尽可能分散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</a:rPr>
              <a:t>分散</a:t>
            </a:r>
            <a:r>
              <a:rPr lang="zh-CN" altLang="en-US" sz="2800" dirty="0" smtClean="0">
                <a:solidFill>
                  <a:prstClr val="black"/>
                </a:solidFill>
              </a:rPr>
              <a:t>程度，在数学上可以用方差来描述。即：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prstClr val="black"/>
                </a:solidFill>
              </a:rPr>
              <a:t>􀒓􀢶􀓾􁕁􁕚</a:t>
            </a:r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􁤒于是上面的问题被形式化为：寻找一个一维基，使得所有数据变换为这个基的坐标表示后，方差值最大。􁐏􁸒􀘶􀹶􁍡􀓞􀭟􀢶􀒓􀢶􀓾􁕁􁕚</a:t>
            </a:r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􁤒􁐏􀓞􀓻􀝻􁰁􀌶</a:t>
            </a:r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􁏟􁤒􁐏􀓞􀓻􀝻􁰁􁌱􀌶􁬮􁵱􁥝</a:t>
            </a:r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>
                <a:solidFill>
                  <a:prstClr val="black"/>
                </a:solidFill>
              </a:rPr>
              <a:t>􁏟􀨧􀓞􁕟􀤚􀒅􁬯􁯾􁌱􀓞􁕟􀤚</a:t>
            </a: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􁌱</a:t>
            </a:r>
            <a:endParaRPr lang="zh-CN" altLang="en-US" sz="2800" dirty="0">
              <a:solidFill>
                <a:prstClr val="black"/>
              </a:solidFill>
            </a:endParaRPr>
          </a:p>
          <a:p>
            <a:r>
              <a:rPr lang="zh-CN" altLang="en-US" sz="2800" dirty="0">
                <a:solidFill>
                  <a:prstClr val="black"/>
                </a:solidFill>
              </a:rPr>
              <a:t>􀓷􀓻􀣖􀺽􀚓􀚦􁤒􁐏􀝻􁰁􀣁􀓷</a:t>
            </a:r>
          </a:p>
          <a:p>
            <a:r>
              <a:rPr lang="zh-CN" altLang="en-US" sz="2800" dirty="0">
                <a:solidFill>
                  <a:prstClr val="white"/>
                </a:solidFill>
              </a:rPr>
              <a:t>􀓻􀤚􀓤􁌱􀲭􀭽􁳩􀬶􀌶</a:t>
            </a:r>
            <a:r>
              <a:rPr lang="zh-CN" altLang="en-US" sz="2800" dirty="0" smtClean="0">
                <a:solidFill>
                  <a:prstClr val="white"/>
                </a:solidFill>
              </a:rPr>
              <a:t>􀓞􀓻􀝻􁰁</a:t>
            </a:r>
            <a:r>
              <a:rPr lang="en-US" altLang="zh-CN" sz="2800" dirty="0">
                <a:solidFill>
                  <a:prstClr val="white"/>
                </a:solidFill>
              </a:rPr>
              <a:t>(3,2)</a:t>
            </a:r>
            <a:r>
              <a:rPr lang="zh-CN" altLang="en-US" sz="2800" dirty="0">
                <a:solidFill>
                  <a:prstClr val="white"/>
                </a:solidFill>
              </a:rPr>
              <a:t>􀌶</a:t>
            </a:r>
          </a:p>
          <a:p>
            <a:r>
              <a:rPr lang="en-US" altLang="zh-CN" sz="2800" dirty="0">
                <a:solidFill>
                  <a:prstClr val="white"/>
                </a:solidFill>
              </a:rPr>
              <a:t>• </a:t>
            </a:r>
            <a:r>
              <a:rPr lang="zh-CN" altLang="en-US" sz="2800" dirty="0">
                <a:solidFill>
                  <a:prstClr val="white"/>
                </a:solidFill>
              </a:rPr>
              <a:t>􀖕􀸎􀕐􀕐􀓞􀓻</a:t>
            </a:r>
            <a:r>
              <a:rPr lang="en-US" altLang="zh-CN" sz="2800" dirty="0">
                <a:solidFill>
                  <a:prstClr val="white"/>
                </a:solidFill>
              </a:rPr>
              <a:t>(3,2)</a:t>
            </a:r>
            <a:r>
              <a:rPr lang="zh-CN" altLang="en-US" sz="2800" dirty="0">
                <a:solidFill>
                  <a:prstClr val="white"/>
                </a:solidFill>
              </a:rPr>
              <a:t>􀸎􀷫􁀩􀙵</a:t>
            </a:r>
          </a:p>
          <a:p>
            <a:r>
              <a:rPr lang="zh-CN" altLang="en-US" sz="2800" dirty="0">
                <a:solidFill>
                  <a:prstClr val="white"/>
                </a:solidFill>
              </a:rPr>
              <a:t>􁏟􁤒􁐏􀓞􀓻􀝻􁰁􁌱􀌶􁬮􁵱􁥝</a:t>
            </a:r>
          </a:p>
          <a:p>
            <a:r>
              <a:rPr lang="zh-CN" altLang="en-US" sz="2800" dirty="0">
                <a:solidFill>
                  <a:prstClr val="white"/>
                </a:solidFill>
              </a:rPr>
              <a:t>􁏟􀨧􀓞􁕟􀤚􀒅􁬯􁯾􁌱􀓞􁕟􀤚</a:t>
            </a:r>
          </a:p>
          <a:p>
            <a:r>
              <a:rPr lang="zh-CN" altLang="en-US" sz="2800" dirty="0">
                <a:solidFill>
                  <a:prstClr val="white"/>
                </a:solidFill>
              </a:rPr>
              <a:t>􀩪􀸎</a:t>
            </a:r>
            <a:r>
              <a:rPr lang="en-US" altLang="zh-CN" sz="2800" dirty="0">
                <a:solidFill>
                  <a:prstClr val="white"/>
                </a:solidFill>
              </a:rPr>
              <a:t>(0,1)</a:t>
            </a:r>
            <a:r>
              <a:rPr lang="zh-CN" altLang="en-US" sz="2800" dirty="0">
                <a:solidFill>
                  <a:prstClr val="white"/>
                </a:solidFill>
              </a:rPr>
              <a:t>􀞾</a:t>
            </a:r>
            <a:r>
              <a:rPr lang="en-US" altLang="zh-CN" sz="2800" dirty="0">
                <a:solidFill>
                  <a:prstClr val="white"/>
                </a:solidFill>
              </a:rPr>
              <a:t>(1,0)</a:t>
            </a:r>
            <a:r>
              <a:rPr lang="zh-CN" altLang="en-US" sz="2800" dirty="0">
                <a:solidFill>
                  <a:prstClr val="white"/>
                </a:solidFill>
              </a:rPr>
              <a:t>􀒅􁘒</a:t>
            </a:r>
            <a:r>
              <a:rPr lang="en-US" altLang="zh-CN" sz="2800" dirty="0">
                <a:solidFill>
                  <a:prstClr val="white"/>
                </a:solidFill>
              </a:rPr>
              <a:t>(3,2)</a:t>
            </a:r>
            <a:r>
              <a:rPr lang="zh-CN" altLang="en-US" sz="2800" dirty="0">
                <a:solidFill>
                  <a:prstClr val="white"/>
                </a:solidFill>
              </a:rPr>
              <a:t>􁌱</a:t>
            </a:r>
          </a:p>
          <a:p>
            <a:r>
              <a:rPr lang="zh-CN" altLang="en-US" sz="2800" dirty="0">
                <a:solidFill>
                  <a:prstClr val="white"/>
                </a:solidFill>
              </a:rPr>
              <a:t>􀓷􀓻􀣖􀺽􀚓􀚦􁤒􁐏􀝻􁰁􀣁􀓷</a:t>
            </a:r>
          </a:p>
          <a:p>
            <a:r>
              <a:rPr lang="zh-CN" altLang="en-US" sz="2800" dirty="0">
                <a:solidFill>
                  <a:prstClr val="white"/>
                </a:solidFill>
              </a:rPr>
              <a:t>􀓻􀤚􀓤􁌱􀲭􀭽􁳩􀬶􀌶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700808"/>
            <a:ext cx="4173751" cy="429866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8354"/>
              </p:ext>
            </p:extLst>
          </p:nvPr>
        </p:nvGraphicFramePr>
        <p:xfrm>
          <a:off x="2279576" y="3717032"/>
          <a:ext cx="2880320" cy="98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1168362" imgH="397875" progId="">
                  <p:embed/>
                </p:oleObj>
              </mc:Choice>
              <mc:Fallback>
                <p:oleObj r:id="rId4" imgW="1168362" imgH="39787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3717032"/>
                        <a:ext cx="2880320" cy="982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5704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32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3492" name="Rectangle 4"/>
          <p:cNvSpPr/>
          <p:nvPr/>
        </p:nvSpPr>
        <p:spPr>
          <a:xfrm>
            <a:off x="2286000" y="3886201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7" name="Rectangle 5"/>
          <p:cNvSpPr/>
          <p:nvPr/>
        </p:nvSpPr>
        <p:spPr>
          <a:xfrm>
            <a:off x="695400" y="981076"/>
            <a:ext cx="11089231" cy="574039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降维后的数据大于一维，如何降维？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 若单纯的选择方差最大的方向，很可能与第一个方向“重合”，显然这样的维度是没用的。为了让两个字段尽可能表示更多的原始信息，我们不希望它们之间出现（线性）相关性，相关性意味着两个字段不是完全独立，必然存在重复表示的信息。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可以用协方差表示两个字段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的相关性，让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每个字段均值为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，则：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04814"/>
              </p:ext>
            </p:extLst>
          </p:nvPr>
        </p:nvGraphicFramePr>
        <p:xfrm>
          <a:off x="4705985" y="4128833"/>
          <a:ext cx="3068059" cy="9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241514" imgH="397875" progId="">
                  <p:embed/>
                </p:oleObj>
              </mc:Choice>
              <mc:Fallback>
                <p:oleObj r:id="rId3" imgW="1241514" imgH="39787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5985" y="4128833"/>
                        <a:ext cx="3068059" cy="984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3372" y="5207956"/>
            <a:ext cx="11305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  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字段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均值为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时，两字段协方差可表示为内积除以元素个数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  当协方差为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时，两字段完全独立。为了让协方差为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我们在选择第二个基时只能在与第一个基正交的方向上选择。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215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dvAuto="1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2286000" y="3886201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Text Box 6"/>
          <p:cNvSpPr txBox="1"/>
          <p:nvPr/>
        </p:nvSpPr>
        <p:spPr>
          <a:xfrm>
            <a:off x="263352" y="743030"/>
            <a:ext cx="11233248" cy="5909310"/>
          </a:xfrm>
          <a:prstGeom prst="rect">
            <a:avLst/>
          </a:prstGeom>
          <a:noFill/>
          <a:ln w="9525">
            <a:noFill/>
          </a:ln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至此，我们得到了降维问题（由</a:t>
            </a:r>
            <a:r>
              <a:rPr lang="en-US" altLang="zh-CN" sz="2800" dirty="0">
                <a:solidFill>
                  <a:prstClr val="black"/>
                </a:solidFill>
              </a:rPr>
              <a:t>N</a:t>
            </a:r>
            <a:r>
              <a:rPr lang="zh-CN" altLang="en-US" sz="2800" dirty="0">
                <a:solidFill>
                  <a:prstClr val="black"/>
                </a:solidFill>
              </a:rPr>
              <a:t>维降到</a:t>
            </a:r>
            <a:r>
              <a:rPr lang="en-US" altLang="zh-CN" sz="2800" dirty="0">
                <a:solidFill>
                  <a:prstClr val="black"/>
                </a:solidFill>
              </a:rPr>
              <a:t>K</a:t>
            </a:r>
            <a:r>
              <a:rPr lang="zh-CN" altLang="en-US" sz="2800" dirty="0">
                <a:solidFill>
                  <a:prstClr val="black"/>
                </a:solidFill>
              </a:rPr>
              <a:t>维）的优化目标。</a:t>
            </a:r>
            <a:endParaRPr lang="en-US" altLang="zh-CN" sz="2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）各字段两两协方差为</a:t>
            </a:r>
            <a:r>
              <a:rPr lang="en-US" altLang="zh-CN" sz="2800" dirty="0" smtClean="0">
                <a:solidFill>
                  <a:prstClr val="black"/>
                </a:solidFill>
              </a:rPr>
              <a:t>0</a:t>
            </a:r>
            <a:r>
              <a:rPr lang="zh-CN" altLang="en-US" sz="2800" dirty="0" smtClean="0">
                <a:solidFill>
                  <a:prstClr val="black"/>
                </a:solidFill>
              </a:rPr>
              <a:t>。</a:t>
            </a:r>
            <a:endParaRPr lang="en-US" altLang="zh-CN" sz="2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）字段的方差尽可能大（在正交的约束下，取最大的</a:t>
            </a:r>
            <a:r>
              <a:rPr lang="en-US" altLang="zh-CN" sz="2800" dirty="0">
                <a:solidFill>
                  <a:prstClr val="black"/>
                </a:solidFill>
              </a:rPr>
              <a:t>K</a:t>
            </a:r>
            <a:r>
              <a:rPr lang="zh-CN" altLang="en-US" sz="2800" dirty="0">
                <a:solidFill>
                  <a:prstClr val="black"/>
                </a:solidFill>
              </a:rPr>
              <a:t>个方差）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假设有</a:t>
            </a:r>
            <a:r>
              <a:rPr lang="en-US" altLang="zh-CN" sz="2800" dirty="0">
                <a:solidFill>
                  <a:prstClr val="black"/>
                </a:solidFill>
              </a:rPr>
              <a:t>a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b</a:t>
            </a:r>
            <a:r>
              <a:rPr lang="zh-CN" altLang="en-US" sz="2800" dirty="0">
                <a:solidFill>
                  <a:prstClr val="black"/>
                </a:solidFill>
              </a:rPr>
              <a:t>两个字段，将它们按行组成矩阵</a:t>
            </a:r>
            <a:r>
              <a:rPr lang="en-US" altLang="zh-CN" sz="2800" dirty="0">
                <a:solidFill>
                  <a:prstClr val="black"/>
                </a:solidFill>
              </a:rPr>
              <a:t>X</a:t>
            </a:r>
            <a:r>
              <a:rPr lang="zh-CN" altLang="en-US" sz="2800" dirty="0">
                <a:solidFill>
                  <a:prstClr val="black"/>
                </a:solidFill>
              </a:rPr>
              <a:t>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然后我们用</a:t>
            </a:r>
            <a:r>
              <a:rPr lang="en-US" altLang="zh-CN" sz="2800" dirty="0">
                <a:solidFill>
                  <a:prstClr val="black"/>
                </a:solidFill>
              </a:rPr>
              <a:t>X</a:t>
            </a:r>
            <a:r>
              <a:rPr lang="zh-CN" altLang="en-US" sz="2800" dirty="0">
                <a:solidFill>
                  <a:prstClr val="black"/>
                </a:solidFill>
              </a:rPr>
              <a:t>乘以</a:t>
            </a:r>
            <a:r>
              <a:rPr lang="en-US" altLang="zh-CN" sz="2800" dirty="0">
                <a:solidFill>
                  <a:prstClr val="black"/>
                </a:solidFill>
              </a:rPr>
              <a:t>X</a:t>
            </a:r>
            <a:r>
              <a:rPr lang="zh-CN" altLang="en-US" sz="2800" dirty="0">
                <a:solidFill>
                  <a:prstClr val="black"/>
                </a:solidFill>
              </a:rPr>
              <a:t>的转置，并乘上系数</a:t>
            </a:r>
            <a:r>
              <a:rPr lang="en-US" altLang="zh-CN" sz="2800" dirty="0">
                <a:solidFill>
                  <a:prstClr val="black"/>
                </a:solidFill>
              </a:rPr>
              <a:t>1/m</a:t>
            </a:r>
            <a:r>
              <a:rPr lang="en-US" altLang="zh-CN" sz="2800" dirty="0" smtClean="0">
                <a:solidFill>
                  <a:prstClr val="black"/>
                </a:solidFill>
              </a:rPr>
              <a:t>: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altLang="zh-CN" sz="2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spcBef>
                <a:spcPct val="100000"/>
              </a:spcBef>
              <a:buClr>
                <a:schemeClr val="accent2"/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矩阵对角线上的两个元素分别是两个字段的方差，其他元素就是</a:t>
            </a:r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</a:rPr>
              <a:t>的协方差，两者</a:t>
            </a:r>
            <a:r>
              <a:rPr lang="zh-CN" altLang="en-US" sz="2800" dirty="0" smtClean="0">
                <a:solidFill>
                  <a:schemeClr val="tx1"/>
                </a:solidFill>
              </a:rPr>
              <a:t>被统一</a:t>
            </a:r>
            <a:r>
              <a:rPr lang="zh-CN" altLang="en-US" sz="2800" dirty="0" smtClean="0">
                <a:solidFill>
                  <a:schemeClr val="tx1"/>
                </a:solidFill>
              </a:rPr>
              <a:t>到了一个矩阵，即协方差矩阵。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464152" y="2822545"/>
                <a:ext cx="2983829" cy="787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2822545"/>
                <a:ext cx="2983829" cy="7876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93583"/>
              </p:ext>
            </p:extLst>
          </p:nvPr>
        </p:nvGraphicFramePr>
        <p:xfrm>
          <a:off x="3676650" y="4056063"/>
          <a:ext cx="557371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3213000" imgH="939600" progId="">
                  <p:embed/>
                </p:oleObj>
              </mc:Choice>
              <mc:Fallback>
                <p:oleObj r:id="rId4" imgW="3213000" imgH="93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6650" y="4056063"/>
                        <a:ext cx="5573713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1163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 eaLnBrk="1" hangingPunct="1"/>
              <a:t>34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3492" name="Rectangle 4"/>
          <p:cNvSpPr/>
          <p:nvPr/>
        </p:nvSpPr>
        <p:spPr>
          <a:xfrm>
            <a:off x="2286000" y="3886201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</a:p>
        </p:txBody>
      </p:sp>
      <p:sp>
        <p:nvSpPr>
          <p:cNvPr id="7" name="Rectangle 5"/>
          <p:cNvSpPr/>
          <p:nvPr/>
        </p:nvSpPr>
        <p:spPr>
          <a:xfrm>
            <a:off x="695400" y="981076"/>
            <a:ext cx="11089231" cy="574039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协方差矩阵对角化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ED7D31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372" y="1727658"/>
            <a:ext cx="11305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</a:rPr>
              <a:t>根据之前提到的优化目标，其实就是将协方差矩阵对角化，即除对角以外的元素为</a:t>
            </a:r>
            <a:r>
              <a:rPr lang="en-US" altLang="zh-CN" sz="2800" dirty="0" smtClean="0">
                <a:solidFill>
                  <a:prstClr val="black"/>
                </a:solidFill>
              </a:rPr>
              <a:t>0</a:t>
            </a:r>
            <a:r>
              <a:rPr lang="zh-CN" altLang="en-US" sz="2800" dirty="0" smtClean="0">
                <a:solidFill>
                  <a:prstClr val="black"/>
                </a:solidFill>
              </a:rPr>
              <a:t>，并在对角线上将元素按从小到大排列。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设原始数据矩阵</a:t>
            </a:r>
            <a:r>
              <a:rPr lang="en-US" altLang="zh-CN" sz="2800" dirty="0" smtClean="0">
                <a:solidFill>
                  <a:prstClr val="black"/>
                </a:solidFill>
              </a:rPr>
              <a:t>X</a:t>
            </a:r>
            <a:r>
              <a:rPr lang="zh-CN" altLang="en-US" sz="2800" dirty="0" smtClean="0">
                <a:solidFill>
                  <a:prstClr val="black"/>
                </a:solidFill>
              </a:rPr>
              <a:t>对应的协方差矩阵为</a:t>
            </a:r>
            <a:r>
              <a:rPr lang="en-US" altLang="zh-CN" sz="2800" dirty="0" smtClean="0">
                <a:solidFill>
                  <a:prstClr val="black"/>
                </a:solidFill>
              </a:rPr>
              <a:t>C</a:t>
            </a:r>
            <a:r>
              <a:rPr lang="zh-CN" altLang="en-US" sz="2800" dirty="0" smtClean="0">
                <a:solidFill>
                  <a:prstClr val="black"/>
                </a:solidFill>
              </a:rPr>
              <a:t>，而</a:t>
            </a:r>
            <a:r>
              <a:rPr lang="en-US" altLang="zh-CN" sz="2800" dirty="0" smtClean="0">
                <a:solidFill>
                  <a:prstClr val="black"/>
                </a:solidFill>
              </a:rPr>
              <a:t>P</a:t>
            </a:r>
            <a:r>
              <a:rPr lang="zh-CN" altLang="en-US" sz="2800" dirty="0" smtClean="0">
                <a:solidFill>
                  <a:prstClr val="black"/>
                </a:solidFill>
              </a:rPr>
              <a:t>是一组按行组成的矩阵，设</a:t>
            </a:r>
            <a:r>
              <a:rPr lang="en-US" altLang="zh-CN" sz="2800" dirty="0" smtClean="0">
                <a:solidFill>
                  <a:prstClr val="black"/>
                </a:solidFill>
              </a:rPr>
              <a:t>Y=PX</a:t>
            </a:r>
            <a:r>
              <a:rPr lang="zh-CN" altLang="en-US" sz="2800" dirty="0" smtClean="0">
                <a:solidFill>
                  <a:prstClr val="black"/>
                </a:solidFill>
              </a:rPr>
              <a:t>，则</a:t>
            </a:r>
            <a:r>
              <a:rPr lang="en-US" altLang="zh-CN" sz="2800" dirty="0" smtClean="0">
                <a:solidFill>
                  <a:prstClr val="black"/>
                </a:solidFill>
              </a:rPr>
              <a:t>Y</a:t>
            </a:r>
            <a:r>
              <a:rPr lang="zh-CN" altLang="en-US" sz="2800" dirty="0">
                <a:solidFill>
                  <a:prstClr val="black"/>
                </a:solidFill>
              </a:rPr>
              <a:t>为</a:t>
            </a:r>
            <a:r>
              <a:rPr lang="en-US" altLang="zh-CN" sz="2800" dirty="0" smtClean="0">
                <a:solidFill>
                  <a:prstClr val="black"/>
                </a:solidFill>
              </a:rPr>
              <a:t>X</a:t>
            </a:r>
            <a:r>
              <a:rPr lang="zh-CN" altLang="en-US" sz="2800" dirty="0" smtClean="0">
                <a:solidFill>
                  <a:prstClr val="black"/>
                </a:solidFill>
              </a:rPr>
              <a:t>对</a:t>
            </a:r>
            <a:r>
              <a:rPr lang="en-US" altLang="zh-CN" sz="2800" dirty="0" smtClean="0">
                <a:solidFill>
                  <a:prstClr val="black"/>
                </a:solidFill>
              </a:rPr>
              <a:t>P</a:t>
            </a:r>
            <a:r>
              <a:rPr lang="zh-CN" altLang="en-US" sz="2800" dirty="0" smtClean="0">
                <a:solidFill>
                  <a:prstClr val="black"/>
                </a:solidFill>
              </a:rPr>
              <a:t>做基变换后的数据。设</a:t>
            </a:r>
            <a:r>
              <a:rPr lang="en-US" altLang="zh-CN" sz="2800" dirty="0" smtClean="0">
                <a:solidFill>
                  <a:prstClr val="black"/>
                </a:solidFill>
              </a:rPr>
              <a:t>Y</a:t>
            </a:r>
            <a:r>
              <a:rPr lang="zh-CN" altLang="en-US" sz="2800" dirty="0" smtClean="0">
                <a:solidFill>
                  <a:prstClr val="black"/>
                </a:solidFill>
              </a:rPr>
              <a:t>的协方差矩阵为</a:t>
            </a:r>
            <a:r>
              <a:rPr lang="en-US" altLang="zh-CN" sz="2800" dirty="0" smtClean="0">
                <a:solidFill>
                  <a:prstClr val="black"/>
                </a:solidFill>
              </a:rPr>
              <a:t>D</a:t>
            </a:r>
            <a:r>
              <a:rPr lang="zh-CN" altLang="en-US" sz="2800" dirty="0" smtClean="0">
                <a:solidFill>
                  <a:prstClr val="black"/>
                </a:solidFill>
              </a:rPr>
              <a:t>，我们推导一下</a:t>
            </a:r>
            <a:r>
              <a:rPr lang="en-US" altLang="zh-CN" sz="2800" dirty="0" smtClean="0">
                <a:solidFill>
                  <a:prstClr val="black"/>
                </a:solidFill>
              </a:rPr>
              <a:t>D</a:t>
            </a:r>
            <a:r>
              <a:rPr lang="zh-CN" altLang="en-US" sz="2800" dirty="0" smtClean="0">
                <a:solidFill>
                  <a:prstClr val="black"/>
                </a:solidFill>
              </a:rPr>
              <a:t>与</a:t>
            </a:r>
            <a:r>
              <a:rPr lang="en-US" altLang="zh-CN" sz="2800" dirty="0" smtClean="0">
                <a:solidFill>
                  <a:prstClr val="black"/>
                </a:solidFill>
              </a:rPr>
              <a:t>C</a:t>
            </a:r>
            <a:r>
              <a:rPr lang="zh-CN" altLang="en-US" sz="2800" dirty="0" smtClean="0">
                <a:solidFill>
                  <a:prstClr val="black"/>
                </a:solidFill>
              </a:rPr>
              <a:t>的关系：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上式中，</a:t>
            </a:r>
            <a:r>
              <a:rPr lang="en-US" altLang="zh-CN" sz="2800" dirty="0" smtClean="0">
                <a:solidFill>
                  <a:prstClr val="black"/>
                </a:solidFill>
              </a:rPr>
              <a:t>D</a:t>
            </a:r>
            <a:r>
              <a:rPr lang="zh-CN" altLang="en-US" sz="2800" dirty="0" smtClean="0">
                <a:solidFill>
                  <a:prstClr val="black"/>
                </a:solidFill>
              </a:rPr>
              <a:t>是对角矩阵，如果</a:t>
            </a:r>
            <a:r>
              <a:rPr lang="en-US" altLang="zh-CN" sz="2800" dirty="0" smtClean="0">
                <a:solidFill>
                  <a:prstClr val="black"/>
                </a:solidFill>
              </a:rPr>
              <a:t>D</a:t>
            </a:r>
            <a:r>
              <a:rPr lang="zh-CN" altLang="en-US" sz="2800" dirty="0" smtClean="0">
                <a:solidFill>
                  <a:prstClr val="black"/>
                </a:solidFill>
              </a:rPr>
              <a:t>对角上的元素是从大到小排列，那么</a:t>
            </a:r>
            <a:r>
              <a:rPr lang="en-US" altLang="zh-CN" sz="2800" dirty="0" smtClean="0">
                <a:solidFill>
                  <a:prstClr val="black"/>
                </a:solidFill>
              </a:rPr>
              <a:t>P</a:t>
            </a:r>
            <a:r>
              <a:rPr lang="zh-CN" altLang="en-US" sz="2800" dirty="0" smtClean="0">
                <a:solidFill>
                  <a:prstClr val="black"/>
                </a:solidFill>
              </a:rPr>
              <a:t>就是我们要找的映射矩阵。如果需要降到</a:t>
            </a:r>
            <a:r>
              <a:rPr lang="en-US" altLang="zh-CN" sz="2800" dirty="0" smtClean="0">
                <a:solidFill>
                  <a:prstClr val="black"/>
                </a:solidFill>
              </a:rPr>
              <a:t>K</a:t>
            </a:r>
            <a:r>
              <a:rPr lang="zh-CN" altLang="en-US" sz="2800" dirty="0" smtClean="0">
                <a:solidFill>
                  <a:prstClr val="black"/>
                </a:solidFill>
              </a:rPr>
              <a:t>维，只需要取</a:t>
            </a:r>
            <a:r>
              <a:rPr lang="en-US" altLang="zh-CN" sz="2800" dirty="0" smtClean="0">
                <a:solidFill>
                  <a:prstClr val="black"/>
                </a:solidFill>
              </a:rPr>
              <a:t>P</a:t>
            </a:r>
            <a:r>
              <a:rPr lang="zh-CN" altLang="en-US" sz="2800" dirty="0" smtClean="0">
                <a:solidFill>
                  <a:prstClr val="black"/>
                </a:solidFill>
              </a:rPr>
              <a:t>的前</a:t>
            </a:r>
            <a:r>
              <a:rPr lang="en-US" altLang="zh-CN" sz="2800" dirty="0" smtClean="0">
                <a:solidFill>
                  <a:prstClr val="black"/>
                </a:solidFill>
              </a:rPr>
              <a:t>K</a:t>
            </a:r>
            <a:r>
              <a:rPr lang="zh-CN" altLang="en-US" sz="2800" dirty="0" smtClean="0">
                <a:solidFill>
                  <a:prstClr val="black"/>
                </a:solidFill>
              </a:rPr>
              <a:t>行数据，组成映射矩阵就可以了。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79118"/>
              </p:ext>
            </p:extLst>
          </p:nvPr>
        </p:nvGraphicFramePr>
        <p:xfrm>
          <a:off x="2369876" y="3943171"/>
          <a:ext cx="7740277" cy="10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3047760" imgH="393480" progId="">
                  <p:embed/>
                </p:oleObj>
              </mc:Choice>
              <mc:Fallback>
                <p:oleObj r:id="rId3" imgW="3047760" imgH="39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876" y="3943171"/>
                        <a:ext cx="7740277" cy="10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3519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dvAuto="1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24744"/>
            <a:ext cx="9649072" cy="49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61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36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75444"/>
            <a:ext cx="9721080" cy="49579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9" y="849280"/>
            <a:ext cx="6952310" cy="6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04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37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31009"/>
            <a:ext cx="9793088" cy="4587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2" y="836712"/>
            <a:ext cx="3734316" cy="59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6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38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20425"/>
            <a:ext cx="3712354" cy="5908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11" y="1525327"/>
            <a:ext cx="9921763" cy="42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89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39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51438"/>
            <a:ext cx="10337193" cy="4569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18" y="828554"/>
            <a:ext cx="2029883" cy="5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23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监督学习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VS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非监督学习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4" y="1295214"/>
            <a:ext cx="9471552" cy="50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47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40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8" y="865109"/>
            <a:ext cx="2315248" cy="5842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449331"/>
            <a:ext cx="10893158" cy="34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899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41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557180"/>
            <a:ext cx="10153128" cy="4718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33" y="909817"/>
            <a:ext cx="4204080" cy="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903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42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48853"/>
            <a:ext cx="3764592" cy="567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47" y="1516530"/>
            <a:ext cx="9778941" cy="45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0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32592"/>
            <a:ext cx="3764592" cy="5676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00269"/>
            <a:ext cx="10911057" cy="32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15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63489"/>
            <a:ext cx="9721080" cy="4831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87951"/>
            <a:ext cx="1855305" cy="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880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33355"/>
            <a:ext cx="1855305" cy="6699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594198"/>
            <a:ext cx="10628421" cy="39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5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46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6" y="1541925"/>
            <a:ext cx="10583794" cy="47208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863022"/>
            <a:ext cx="2013072" cy="6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30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47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871860"/>
            <a:ext cx="1682055" cy="57969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55" y="2137926"/>
            <a:ext cx="10482616" cy="3955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261" y="1245792"/>
            <a:ext cx="4616327" cy="5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80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48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824826"/>
            <a:ext cx="1701153" cy="5862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5" y="1034213"/>
            <a:ext cx="5457863" cy="6230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657308"/>
            <a:ext cx="10424171" cy="40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58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49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主成分分析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847036"/>
            <a:ext cx="1754085" cy="604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5" y="980728"/>
            <a:ext cx="5184577" cy="5918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657309"/>
            <a:ext cx="10441160" cy="4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36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-36003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2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200" b="1" dirty="0">
                <a:latin typeface="Times New Roman" panose="02020603050405020304" pitchFamily="18" charset="0"/>
              </a:rPr>
              <a:t>均值聚类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07877" name="Rectangle 5"/>
          <p:cNvSpPr/>
          <p:nvPr/>
        </p:nvSpPr>
        <p:spPr>
          <a:xfrm>
            <a:off x="623393" y="981076"/>
            <a:ext cx="10873208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算法简介：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K-means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算法，也被称为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K-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平均或</a:t>
            </a: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K-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均值，是聚类中的经典算法，数据挖掘十大经典算法之一；算法接受参数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k,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然后将事先输入的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个数据对象划分为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个聚类以便使得所获得的聚类满足聚类中的对象相似度较高，而不同聚类中的对象相似度较小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chemeClr val="tx1"/>
                </a:solidFill>
              </a:rPr>
              <a:t>算法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思想：</a:t>
            </a:r>
            <a:r>
              <a:rPr lang="zh-CN" altLang="en-US" sz="2800" dirty="0" smtClean="0">
                <a:solidFill>
                  <a:schemeClr val="tx1"/>
                </a:solidFill>
              </a:rPr>
              <a:t>空间</a:t>
            </a:r>
            <a:r>
              <a:rPr lang="zh-CN" altLang="en-US" sz="2800" dirty="0">
                <a:solidFill>
                  <a:schemeClr val="tx1"/>
                </a:solidFill>
              </a:rPr>
              <a:t>中</a:t>
            </a:r>
            <a:r>
              <a:rPr lang="en-US" altLang="zh-CN" sz="2800" dirty="0">
                <a:solidFill>
                  <a:schemeClr val="tx1"/>
                </a:solidFill>
              </a:rPr>
              <a:t>k</a:t>
            </a:r>
            <a:r>
              <a:rPr lang="zh-CN" altLang="en-US" sz="2800" dirty="0">
                <a:solidFill>
                  <a:schemeClr val="tx1"/>
                </a:solidFill>
              </a:rPr>
              <a:t>个点为中心进行聚类，对最靠近他们的对象归类，通过迭代的方法，逐次更新各聚类中心的值，直到得到最好的聚类结果。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659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 advAuto="100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50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动机</a:t>
            </a: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844824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665AB"/>
              </a:buClr>
              <a:buSzPct val="100000"/>
              <a:buFont typeface="Arial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特征人脸方法是一种应用主成份分析来实现人脸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降维的方法，其本质是用一种称为“特征人脸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eigenface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”的特征向量按照线性组合形式来表达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每一张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原始人脸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，进而实现人脸识别。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2665AB"/>
              </a:buClr>
              <a:buSzPct val="100000"/>
              <a:buFont typeface="Arial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由此可见，这一方法的关键之处在于如何得到特征人脸。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8040217" y="1700808"/>
            <a:ext cx="3744416" cy="1944216"/>
          </a:xfrm>
          <a:prstGeom prst="cloudCallout">
            <a:avLst>
              <a:gd name="adj1" fmla="val -82983"/>
              <a:gd name="adj2" fmla="val 771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itchFamily="49" charset="-122"/>
              </a:rPr>
              <a:t>用（特征）人脸表示人脸，而非用像素点表示人脸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8700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51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算法描述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556792"/>
            <a:ext cx="1019246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20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52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868702"/>
            <a:ext cx="1800200" cy="620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245793"/>
            <a:ext cx="3604572" cy="411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5400" y="1861304"/>
                <a:ext cx="11089232" cy="4500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输入：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1024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维人脸样本数据所构成的矩阵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1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49" charset="-122"/>
                  </a:rPr>
                  <a:t>，降维后的维数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输出：映射矩阵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1"/>
                        </a:solidFill>
                        <a:latin typeface="Cambria Math"/>
                      </a:rPr>
                      <m:t>𝐖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j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是一个特征人脸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算法步骤：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：对于每个人脸样本数据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进行中心化处理：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2: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计算原始人脸样本数据的协方差矩阵：</a:t>
                </a:r>
                <a14:m>
                  <m:oMath xmlns:m="http://schemas.openxmlformats.org/officeDocument/2006/math">
                    <m:r>
                      <a:rPr lang="el-GR" altLang="zh-CN" sz="2000" b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𝚺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3: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对协方差矩阵</a:t>
                </a:r>
                <a14:m>
                  <m:oMath xmlns:m="http://schemas.openxmlformats.org/officeDocument/2006/math">
                    <m:r>
                      <a:rPr lang="el-GR" altLang="zh-CN" sz="2000" b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进行特征值分解，对所得特征根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从大到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小排序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≥…≥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4: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个最大特征根所对应特征向量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组成映射矩阵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/>
                      </a:rPr>
                      <m:t>𝐖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：将每个人脸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图像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按照如下方法降维：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861304"/>
                <a:ext cx="11089232" cy="4500527"/>
              </a:xfrm>
              <a:prstGeom prst="rect">
                <a:avLst/>
              </a:prstGeom>
              <a:blipFill>
                <a:blip r:embed="rId4"/>
                <a:stretch>
                  <a:fillRect l="-715" b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8929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算法描述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502386"/>
            <a:ext cx="10297144" cy="47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99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767408" y="768973"/>
            <a:ext cx="103703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基于特征人脸的建模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329507"/>
            <a:ext cx="10729192" cy="50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25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595354"/>
            <a:ext cx="9937103" cy="4811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887359"/>
            <a:ext cx="7776864" cy="5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11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56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5.3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特征人脸方法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1" y="1556792"/>
            <a:ext cx="10845767" cy="4248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1" y="930623"/>
            <a:ext cx="4109785" cy="6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45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4"/>
          <p:cNvSpPr>
            <a:spLocks noGrp="1"/>
          </p:cNvSpPr>
          <p:nvPr>
            <p:ph idx="1"/>
          </p:nvPr>
        </p:nvSpPr>
        <p:spPr>
          <a:xfrm>
            <a:off x="1703388" y="765176"/>
            <a:ext cx="8642350" cy="540067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  <a:p>
            <a:pPr algn="ctr" eaLnBrk="1" hangingPunct="1">
              <a:buNone/>
            </a:pPr>
            <a:r>
              <a:rPr lang="en-US" altLang="zh-CN" sz="8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END</a:t>
            </a:r>
          </a:p>
        </p:txBody>
      </p:sp>
      <p:sp>
        <p:nvSpPr>
          <p:cNvPr id="1157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57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15716" name="Picture 3" descr="waseda_mark"/>
          <p:cNvPicPr>
            <a:picLocks noChangeAspect="1"/>
          </p:cNvPicPr>
          <p:nvPr/>
        </p:nvPicPr>
        <p:blipFill>
          <a:blip r:embed="rId2">
            <a:grayscl/>
            <a:lum bright="79999" contrast="-89999"/>
          </a:blip>
          <a:stretch>
            <a:fillRect/>
          </a:stretch>
        </p:blipFill>
        <p:spPr>
          <a:xfrm>
            <a:off x="2640014" y="930276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9" name="Line 6"/>
          <p:cNvSpPr/>
          <p:nvPr/>
        </p:nvSpPr>
        <p:spPr>
          <a:xfrm>
            <a:off x="1752600" y="457200"/>
            <a:ext cx="86868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6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207877" name="Rectangle 5"/>
          <p:cNvSpPr/>
          <p:nvPr/>
        </p:nvSpPr>
        <p:spPr>
          <a:xfrm>
            <a:off x="335360" y="765176"/>
            <a:ext cx="11377264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聚类与分类</a:t>
            </a:r>
            <a:endParaRPr lang="en-US" altLang="zh-CN" sz="28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  聚类</a:t>
            </a:r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(clustering)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是指根据“物以类聚”的原理将本身没有类别的样本聚集成不同的组，这样的一组数据对象叫做簇，并且对每一个这样的簇进行描述的过程。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分类</a:t>
            </a:r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classification</a:t>
            </a:r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中，对于目标数据存在哪些类是知道的，要做的就是将每一个样本分属哪一类标记出来。聚类分析是无监督学习，因为和分类学习相比聚类的样本没有标记，需要由聚类学习算法来自动确定，聚类分析是研究如何在没有训练的条件下把样本划分为若干类。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5074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67610"/>
            <a:ext cx="10208013" cy="49887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818722"/>
            <a:ext cx="3604572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7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5014913" y="2757489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0" y="1"/>
            <a:ext cx="12288688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 indent="176530"/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49732"/>
            <a:ext cx="6492803" cy="5410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504899"/>
            <a:ext cx="9001000" cy="47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184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/>
          <a:lstStyle/>
          <a:p>
            <a:pPr>
              <a:lnSpc>
                <a:spcPct val="160000"/>
              </a:lnSpc>
              <a:buClr>
                <a:srgbClr val="0000FF"/>
              </a:buClr>
              <a:buSzPct val="150000"/>
            </a:pPr>
            <a:r>
              <a:rPr lang="en-US" altLang="zh-CN" sz="3600" b="1" dirty="0">
                <a:latin typeface="Times New Roman" panose="02020603050405020304" pitchFamily="18" charset="0"/>
              </a:rPr>
              <a:t>5.1  K</a:t>
            </a:r>
            <a:r>
              <a:rPr lang="zh-CN" altLang="en-US" sz="3600" b="1" dirty="0">
                <a:latin typeface="Times New Roman" panose="02020603050405020304" pitchFamily="18" charset="0"/>
              </a:rPr>
              <a:t>均值聚类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551384" y="982814"/>
            <a:ext cx="11089231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 smtClean="0">
                <a:solidFill>
                  <a:schemeClr val="tx1"/>
                </a:solidFill>
              </a:rPr>
              <a:t>聚类时要注意的点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）选定某种距离作为样本数据间的相似性度量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K-means</a:t>
            </a:r>
            <a:r>
              <a:rPr lang="zh-CN" altLang="en-US" sz="2800" dirty="0" smtClean="0">
                <a:solidFill>
                  <a:schemeClr val="tx1"/>
                </a:solidFill>
              </a:rPr>
              <a:t>聚类算法不适合处理离散型属性，对连续性属性比较适合，因此在计算样本之间的距离时，可以根据实际需求选择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欧氏距离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曼哈顿距离</a:t>
            </a:r>
            <a:r>
              <a:rPr lang="zh-CN" altLang="en-US" sz="2800" dirty="0" smtClean="0">
                <a:solidFill>
                  <a:schemeClr val="tx1"/>
                </a:solidFill>
              </a:rPr>
              <a:t>等其中的一种来作为算法的而相似性度量，其中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欧氏距离</a:t>
            </a:r>
            <a:r>
              <a:rPr lang="zh-CN" altLang="en-US" sz="2800" dirty="0" smtClean="0">
                <a:solidFill>
                  <a:schemeClr val="tx1"/>
                </a:solidFill>
              </a:rPr>
              <a:t>是最常用的距离公式，</a:t>
            </a:r>
            <a:r>
              <a:rPr lang="zh-CN" altLang="zh-CN" sz="2800" dirty="0" smtClean="0">
                <a:solidFill>
                  <a:schemeClr val="tx1"/>
                </a:solidFill>
              </a:rPr>
              <a:t>两</a:t>
            </a:r>
            <a:r>
              <a:rPr lang="zh-CN" altLang="zh-CN" sz="2800" dirty="0">
                <a:solidFill>
                  <a:schemeClr val="tx1"/>
                </a:solidFill>
              </a:rPr>
              <a:t>点之间或多点之间的距离表示法，又称之为欧几里得度量，它定义于欧几里得空间中，如点 x = (x</a:t>
            </a:r>
            <a:r>
              <a:rPr lang="zh-CN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, </a:t>
            </a:r>
            <a:r>
              <a:rPr lang="zh-CN" altLang="zh-CN" sz="2800" dirty="0" smtClean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zh-CN" sz="2800" dirty="0" smtClean="0">
                <a:solidFill>
                  <a:schemeClr val="tx1"/>
                </a:solidFill>
              </a:rPr>
              <a:t>,...,</a:t>
            </a:r>
            <a:r>
              <a:rPr lang="zh-CN" altLang="zh-CN" sz="2800" dirty="0">
                <a:solidFill>
                  <a:schemeClr val="tx1"/>
                </a:solidFill>
              </a:rPr>
              <a:t>x</a:t>
            </a:r>
            <a:r>
              <a:rPr lang="zh-CN" altLang="zh-CN" sz="2800" baseline="-25000" dirty="0">
                <a:solidFill>
                  <a:schemeClr val="tx1"/>
                </a:solidFill>
              </a:rPr>
              <a:t>n</a:t>
            </a:r>
            <a:r>
              <a:rPr lang="zh-CN" altLang="zh-CN" sz="2800" dirty="0">
                <a:solidFill>
                  <a:schemeClr val="tx1"/>
                </a:solidFill>
              </a:rPr>
              <a:t>) 和 y = (y</a:t>
            </a:r>
            <a:r>
              <a:rPr lang="zh-CN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, </a:t>
            </a:r>
            <a:r>
              <a:rPr lang="zh-CN" altLang="zh-CN" sz="2800" dirty="0" smtClean="0">
                <a:solidFill>
                  <a:schemeClr val="tx1"/>
                </a:solidFill>
              </a:rPr>
              <a:t>y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zh-CN" sz="2800" dirty="0" smtClean="0">
                <a:solidFill>
                  <a:schemeClr val="tx1"/>
                </a:solidFill>
              </a:rPr>
              <a:t>,...,</a:t>
            </a:r>
            <a:r>
              <a:rPr lang="zh-CN" altLang="zh-CN" sz="2800" dirty="0">
                <a:solidFill>
                  <a:schemeClr val="tx1"/>
                </a:solidFill>
              </a:rPr>
              <a:t>y</a:t>
            </a:r>
            <a:r>
              <a:rPr lang="zh-CN" altLang="zh-CN" sz="2800" baseline="-25000" dirty="0">
                <a:solidFill>
                  <a:schemeClr val="tx1"/>
                </a:solidFill>
              </a:rPr>
              <a:t>n</a:t>
            </a:r>
            <a:r>
              <a:rPr lang="zh-CN" altLang="zh-CN" sz="2800" dirty="0">
                <a:solidFill>
                  <a:schemeClr val="tx1"/>
                </a:solidFill>
              </a:rPr>
              <a:t>) 之间的距离为：  </a:t>
            </a:r>
          </a:p>
          <a:p>
            <a:pPr eaLnBrk="0" hangingPunct="0"/>
            <a:r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CN" altLang="zh-CN" sz="1600" dirty="0">
              <a:solidFill>
                <a:srgbClr val="000000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hangingPunct="0"/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7368" y="5445224"/>
                <a:ext cx="11017224" cy="152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445224"/>
                <a:ext cx="11017224" cy="1529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234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1000"/>
    </p:bldLst>
  </p:timing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5002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17653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5002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17653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3852</Words>
  <Application>Microsoft Office PowerPoint</Application>
  <PresentationFormat>自定义</PresentationFormat>
  <Paragraphs>363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wasedaSample5</vt:lpstr>
      <vt:lpstr>1_wasedaSample5</vt:lpstr>
      <vt:lpstr>第 5 章   非监督学习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第9章遗传算法及其应用</dc:title>
  <dc:creator>Tomcat</dc:creator>
  <cp:lastModifiedBy>JuliaM</cp:lastModifiedBy>
  <cp:revision>527</cp:revision>
  <dcterms:created xsi:type="dcterms:W3CDTF">2005-06-30T15:52:47Z</dcterms:created>
  <dcterms:modified xsi:type="dcterms:W3CDTF">2019-10-16T15:13:44Z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