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84"/>
  </p:notesMasterIdLst>
  <p:sldIdLst>
    <p:sldId id="380" r:id="rId3"/>
    <p:sldId id="382" r:id="rId4"/>
    <p:sldId id="389" r:id="rId5"/>
    <p:sldId id="312" r:id="rId6"/>
    <p:sldId id="390" r:id="rId7"/>
    <p:sldId id="313" r:id="rId8"/>
    <p:sldId id="391" r:id="rId9"/>
    <p:sldId id="257" r:id="rId10"/>
    <p:sldId id="315" r:id="rId11"/>
    <p:sldId id="303" r:id="rId12"/>
    <p:sldId id="314" r:id="rId13"/>
    <p:sldId id="260" r:id="rId14"/>
    <p:sldId id="325" r:id="rId15"/>
    <p:sldId id="322" r:id="rId16"/>
    <p:sldId id="323" r:id="rId17"/>
    <p:sldId id="320" r:id="rId18"/>
    <p:sldId id="327" r:id="rId19"/>
    <p:sldId id="321" r:id="rId20"/>
    <p:sldId id="352" r:id="rId21"/>
    <p:sldId id="353" r:id="rId22"/>
    <p:sldId id="354" r:id="rId23"/>
    <p:sldId id="262" r:id="rId24"/>
    <p:sldId id="355" r:id="rId25"/>
    <p:sldId id="358" r:id="rId26"/>
    <p:sldId id="359" r:id="rId27"/>
    <p:sldId id="360" r:id="rId28"/>
    <p:sldId id="356" r:id="rId29"/>
    <p:sldId id="361" r:id="rId30"/>
    <p:sldId id="363" r:id="rId31"/>
    <p:sldId id="263" r:id="rId32"/>
    <p:sldId id="364" r:id="rId33"/>
    <p:sldId id="264" r:id="rId34"/>
    <p:sldId id="266" r:id="rId35"/>
    <p:sldId id="375" r:id="rId36"/>
    <p:sldId id="376" r:id="rId37"/>
    <p:sldId id="265" r:id="rId38"/>
    <p:sldId id="470" r:id="rId39"/>
    <p:sldId id="471" r:id="rId40"/>
    <p:sldId id="472" r:id="rId41"/>
    <p:sldId id="473" r:id="rId42"/>
    <p:sldId id="474" r:id="rId43"/>
    <p:sldId id="475" r:id="rId44"/>
    <p:sldId id="476" r:id="rId45"/>
    <p:sldId id="477" r:id="rId46"/>
    <p:sldId id="479" r:id="rId47"/>
    <p:sldId id="480" r:id="rId48"/>
    <p:sldId id="481" r:id="rId49"/>
    <p:sldId id="482" r:id="rId50"/>
    <p:sldId id="483" r:id="rId51"/>
    <p:sldId id="484" r:id="rId52"/>
    <p:sldId id="485" r:id="rId53"/>
    <p:sldId id="486" r:id="rId54"/>
    <p:sldId id="487" r:id="rId55"/>
    <p:sldId id="488" r:id="rId56"/>
    <p:sldId id="489" r:id="rId57"/>
    <p:sldId id="490" r:id="rId58"/>
    <p:sldId id="491" r:id="rId59"/>
    <p:sldId id="492" r:id="rId60"/>
    <p:sldId id="493" r:id="rId61"/>
    <p:sldId id="494" r:id="rId62"/>
    <p:sldId id="495" r:id="rId63"/>
    <p:sldId id="496" r:id="rId64"/>
    <p:sldId id="497" r:id="rId65"/>
    <p:sldId id="498" r:id="rId66"/>
    <p:sldId id="500" r:id="rId67"/>
    <p:sldId id="501" r:id="rId68"/>
    <p:sldId id="502" r:id="rId69"/>
    <p:sldId id="503" r:id="rId70"/>
    <p:sldId id="504" r:id="rId71"/>
    <p:sldId id="505" r:id="rId72"/>
    <p:sldId id="506" r:id="rId73"/>
    <p:sldId id="507" r:id="rId74"/>
    <p:sldId id="508" r:id="rId75"/>
    <p:sldId id="509" r:id="rId76"/>
    <p:sldId id="510" r:id="rId77"/>
    <p:sldId id="511" r:id="rId78"/>
    <p:sldId id="512" r:id="rId79"/>
    <p:sldId id="513" r:id="rId80"/>
    <p:sldId id="514" r:id="rId81"/>
    <p:sldId id="515" r:id="rId82"/>
    <p:sldId id="381" r:id="rId8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304" userDrawn="1">
          <p15:clr>
            <a:srgbClr val="A4A3A4"/>
          </p15:clr>
        </p15:guide>
        <p15:guide id="2" pos="37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EC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56"/>
    <p:restoredTop sz="94517"/>
  </p:normalViewPr>
  <p:slideViewPr>
    <p:cSldViewPr showGuides="1">
      <p:cViewPr varScale="1">
        <p:scale>
          <a:sx n="84" d="100"/>
          <a:sy n="84" d="100"/>
        </p:scale>
        <p:origin x="259" y="86"/>
      </p:cViewPr>
      <p:guideLst>
        <p:guide orient="horz" pos="2304"/>
        <p:guide pos="371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45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5.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2.wmf"/><Relationship Id="rId7" Type="http://schemas.openxmlformats.org/officeDocument/2006/relationships/image" Target="../media/image86.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5.wmf"/><Relationship Id="rId1" Type="http://schemas.openxmlformats.org/officeDocument/2006/relationships/image" Target="../media/image8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85.wmf"/><Relationship Id="rId1" Type="http://schemas.openxmlformats.org/officeDocument/2006/relationships/image" Target="../media/image95.wmf"/><Relationship Id="rId4" Type="http://schemas.openxmlformats.org/officeDocument/2006/relationships/image" Target="../media/image94.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9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6349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1"/>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116740" name="Rectangle 4"/>
          <p:cNvSpPr>
            <a:spLocks noGrp="1" noRot="1" noChangeAspect="1" noTextEdit="1"/>
          </p:cNvSpPr>
          <p:nvPr>
            <p:ph type="sldImg" idx="2"/>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6349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6349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6349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1" dirty="0"/>
              <a:t>‹#›</a:t>
            </a:fld>
            <a:endParaRPr lang="en-US" altLang="zh-CN" sz="1200" b="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b="1" dirty="0"/>
              <a:t>4</a:t>
            </a:fld>
            <a:endParaRPr lang="en-US" altLang="zh-CN" sz="1200" b="1" dirty="0"/>
          </a:p>
        </p:txBody>
      </p:sp>
      <p:sp>
        <p:nvSpPr>
          <p:cNvPr id="117763" name="Rectangle 2"/>
          <p:cNvSpPr>
            <a:spLocks noGrp="1" noRot="1" noChangeAspect="1" noTextEdit="1"/>
          </p:cNvSpPr>
          <p:nvPr>
            <p:ph type="sldImg"/>
          </p:nvPr>
        </p:nvSpPr>
        <p:spPr>
          <a:xfrm>
            <a:off x="381000" y="685800"/>
            <a:ext cx="6096000" cy="3429000"/>
          </a:xfrm>
          <a:solidFill>
            <a:srgbClr val="FFFFFF">
              <a:alpha val="100000"/>
            </a:srgbClr>
          </a:solidFill>
          <a:ln/>
        </p:spPr>
      </p:sp>
      <p:sp>
        <p:nvSpPr>
          <p:cNvPr id="117764"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12C5CDA-598A-4E14-A824-CF0A83BEAB4B}" type="slidenum">
              <a:rPr kumimoji="0" lang="en-US" altLang="zh-CN">
                <a:solidFill>
                  <a:schemeClr val="bg1"/>
                </a:solidFill>
                <a:latin typeface="宋体" panose="02010600030101010101" pitchFamily="2" charset="-122"/>
              </a:rPr>
              <a:pPr>
                <a:spcBef>
                  <a:spcPct val="0"/>
                </a:spcBef>
              </a:pPr>
              <a:t>46</a:t>
            </a:fld>
            <a:endParaRPr kumimoji="0" lang="en-US" altLang="zh-CN">
              <a:solidFill>
                <a:schemeClr val="bg1"/>
              </a:solidFill>
              <a:latin typeface="宋体" panose="02010600030101010101" pitchFamily="2" charset="-122"/>
            </a:endParaRPr>
          </a:p>
        </p:txBody>
      </p:sp>
      <p:sp>
        <p:nvSpPr>
          <p:cNvPr id="11267" name="Rectangle 2"/>
          <p:cNvSpPr>
            <a:spLocks noGrp="1" noRot="1" noChangeAspect="1" noChangeArrowheads="1" noTextEdit="1"/>
          </p:cNvSpPr>
          <p:nvPr>
            <p:ph type="sldImg"/>
          </p:nvPr>
        </p:nvSpPr>
        <p:spPr>
          <a:solidFill>
            <a:srgbClr val="FFFFFF"/>
          </a:solidFill>
          <a:ln/>
        </p:spPr>
      </p:sp>
      <p:sp>
        <p:nvSpPr>
          <p:cNvPr id="112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1231064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3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FA62C57-B8F3-4F50-8C85-2AD20EB7F0E8}" type="slidenum">
              <a:rPr kumimoji="0" lang="en-US" altLang="zh-CN">
                <a:solidFill>
                  <a:schemeClr val="bg1"/>
                </a:solidFill>
                <a:latin typeface="宋体" panose="02010600030101010101" pitchFamily="2" charset="-122"/>
              </a:rPr>
              <a:pPr>
                <a:spcBef>
                  <a:spcPct val="0"/>
                </a:spcBef>
              </a:pPr>
              <a:t>47</a:t>
            </a:fld>
            <a:endParaRPr kumimoji="0" lang="en-US" altLang="zh-CN">
              <a:solidFill>
                <a:schemeClr val="bg1"/>
              </a:solidFill>
              <a:latin typeface="宋体" panose="02010600030101010101" pitchFamily="2" charset="-122"/>
            </a:endParaRPr>
          </a:p>
        </p:txBody>
      </p:sp>
    </p:spTree>
    <p:extLst>
      <p:ext uri="{BB962C8B-B14F-4D97-AF65-F5344CB8AC3E}">
        <p14:creationId xmlns:p14="http://schemas.microsoft.com/office/powerpoint/2010/main" val="2869536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xfrm>
            <a:off x="381000" y="685800"/>
            <a:ext cx="6096000" cy="3429000"/>
          </a:xfrm>
          <a:ln/>
        </p:spPr>
      </p:sp>
      <p:sp>
        <p:nvSpPr>
          <p:cNvPr id="122883" name="备注占位符 2"/>
          <p:cNvSpPr>
            <a:spLocks noGrp="1"/>
          </p:cNvSpPr>
          <p:nvPr>
            <p:ph type="body" idx="1"/>
          </p:nvPr>
        </p:nvSpPr>
        <p:spPr>
          <a:ln/>
        </p:spPr>
        <p:txBody>
          <a:bodyPr wrap="square" lIns="91440" tIns="45720" rIns="91440" bIns="45720" anchor="t"/>
          <a:lstStyle/>
          <a:p>
            <a:pPr lvl="0"/>
            <a:endParaRPr lang="zh-CN" altLang="en-US" dirty="0"/>
          </a:p>
        </p:txBody>
      </p:sp>
      <p:sp>
        <p:nvSpPr>
          <p:cNvPr id="122884"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b="1" dirty="0"/>
              <a:t>64</a:t>
            </a:fld>
            <a:endParaRPr lang="en-US" altLang="zh-CN" sz="1200" b="1" dirty="0"/>
          </a:p>
        </p:txBody>
      </p:sp>
    </p:spTree>
    <p:extLst>
      <p:ext uri="{BB962C8B-B14F-4D97-AF65-F5344CB8AC3E}">
        <p14:creationId xmlns:p14="http://schemas.microsoft.com/office/powerpoint/2010/main" val="2160683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b="1" dirty="0"/>
              <a:t>68</a:t>
            </a:fld>
            <a:endParaRPr lang="en-US" altLang="zh-CN" sz="1200" b="1" dirty="0"/>
          </a:p>
        </p:txBody>
      </p:sp>
      <p:sp>
        <p:nvSpPr>
          <p:cNvPr id="123907" name="Rectangle 2"/>
          <p:cNvSpPr>
            <a:spLocks noGrp="1" noRot="1" noChangeAspect="1" noTextEdit="1"/>
          </p:cNvSpPr>
          <p:nvPr>
            <p:ph type="sldImg"/>
          </p:nvPr>
        </p:nvSpPr>
        <p:spPr>
          <a:xfrm>
            <a:off x="381000" y="685800"/>
            <a:ext cx="6096000" cy="3429000"/>
          </a:xfrm>
          <a:solidFill>
            <a:srgbClr val="FFFFFF">
              <a:alpha val="100000"/>
            </a:srgbClr>
          </a:solidFill>
          <a:ln/>
        </p:spPr>
      </p:sp>
      <p:sp>
        <p:nvSpPr>
          <p:cNvPr id="123908"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lstStyle/>
          <a:p>
            <a:pPr lvl="0" eaLnBrk="1" hangingPunct="1"/>
            <a:endParaRPr lang="zh-CN" altLang="zh-CN" dirty="0"/>
          </a:p>
        </p:txBody>
      </p:sp>
    </p:spTree>
    <p:extLst>
      <p:ext uri="{BB962C8B-B14F-4D97-AF65-F5344CB8AC3E}">
        <p14:creationId xmlns:p14="http://schemas.microsoft.com/office/powerpoint/2010/main" val="3932978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xfrm>
            <a:off x="381000" y="685800"/>
            <a:ext cx="6096000" cy="3429000"/>
          </a:xfrm>
          <a:ln/>
        </p:spPr>
      </p:sp>
      <p:sp>
        <p:nvSpPr>
          <p:cNvPr id="124931" name="备注占位符 2"/>
          <p:cNvSpPr>
            <a:spLocks noGrp="1"/>
          </p:cNvSpPr>
          <p:nvPr>
            <p:ph type="body" idx="1"/>
          </p:nvPr>
        </p:nvSpPr>
        <p:spPr>
          <a:ln/>
        </p:spPr>
        <p:txBody>
          <a:bodyPr wrap="square" lIns="91440" tIns="45720" rIns="91440" bIns="45720" anchor="t"/>
          <a:lstStyle/>
          <a:p>
            <a:pPr lvl="0"/>
            <a:endParaRPr lang="zh-CN" altLang="en-US" dirty="0"/>
          </a:p>
        </p:txBody>
      </p:sp>
      <p:sp>
        <p:nvSpPr>
          <p:cNvPr id="124932"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b="1" dirty="0"/>
              <a:t>78</a:t>
            </a:fld>
            <a:endParaRPr lang="en-US" altLang="zh-CN" sz="1200" b="1" dirty="0"/>
          </a:p>
        </p:txBody>
      </p:sp>
    </p:spTree>
    <p:extLst>
      <p:ext uri="{BB962C8B-B14F-4D97-AF65-F5344CB8AC3E}">
        <p14:creationId xmlns:p14="http://schemas.microsoft.com/office/powerpoint/2010/main" val="14194261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51202" name="Picture 1026" descr="waseda_mark"/>
          <p:cNvPicPr>
            <a:picLocks noChangeAspect="1"/>
          </p:cNvPicPr>
          <p:nvPr/>
        </p:nvPicPr>
        <p:blipFill>
          <a:blip r:embed="rId2">
            <a:grayscl/>
            <a:lum bright="79999" contrast="-89999"/>
          </a:blip>
          <a:stretch>
            <a:fillRect/>
          </a:stretch>
        </p:blipFill>
        <p:spPr>
          <a:xfrm>
            <a:off x="1488018" y="930276"/>
            <a:ext cx="9120716" cy="5307013"/>
          </a:xfrm>
          <a:prstGeom prst="rect">
            <a:avLst/>
          </a:prstGeom>
          <a:noFill/>
          <a:ln w="9525">
            <a:noFill/>
          </a:ln>
        </p:spPr>
      </p:pic>
      <p:pic>
        <p:nvPicPr>
          <p:cNvPr id="51203" name="Picture 1027" descr="wsd1"/>
          <p:cNvPicPr>
            <a:picLocks noChangeAspect="1"/>
          </p:cNvPicPr>
          <p:nvPr/>
        </p:nvPicPr>
        <p:blipFill>
          <a:blip r:embed="rId3"/>
          <a:stretch>
            <a:fillRect/>
          </a:stretch>
        </p:blipFill>
        <p:spPr>
          <a:xfrm>
            <a:off x="0" y="5661026"/>
            <a:ext cx="12192000" cy="1196975"/>
          </a:xfrm>
          <a:prstGeom prst="rect">
            <a:avLst/>
          </a:prstGeom>
          <a:noFill/>
          <a:ln w="9525">
            <a:noFill/>
          </a:ln>
        </p:spPr>
      </p:pic>
      <p:sp>
        <p:nvSpPr>
          <p:cNvPr id="7" name="AutoShape 1031"/>
          <p:cNvSpPr>
            <a:spLocks noChangeArrowheads="1"/>
          </p:cNvSpPr>
          <p:nvPr/>
        </p:nvSpPr>
        <p:spPr bwMode="auto">
          <a:xfrm>
            <a:off x="914400" y="3429000"/>
            <a:ext cx="103632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MS PGothic" panose="020B0600070205080204" pitchFamily="34" charset="-128"/>
              <a:cs typeface="+mn-cs"/>
            </a:endParaRPr>
          </a:p>
        </p:txBody>
      </p:sp>
      <p:sp>
        <p:nvSpPr>
          <p:cNvPr id="8" name="Line 1032"/>
          <p:cNvSpPr>
            <a:spLocks noChangeShapeType="1"/>
          </p:cNvSpPr>
          <p:nvPr/>
        </p:nvSpPr>
        <p:spPr bwMode="auto">
          <a:xfrm>
            <a:off x="304800" y="457200"/>
            <a:ext cx="11582400" cy="0"/>
          </a:xfrm>
          <a:prstGeom prst="line">
            <a:avLst/>
          </a:prstGeom>
          <a:noFill/>
          <a:ln w="57150" cmpd="thinThick">
            <a:solidFill>
              <a:schemeClr val="accent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9" name="Text Box 1033"/>
          <p:cNvSpPr txBox="1">
            <a:spLocks noChangeArrowheads="1"/>
          </p:cNvSpPr>
          <p:nvPr/>
        </p:nvSpPr>
        <p:spPr bwMode="auto">
          <a:xfrm>
            <a:off x="0" y="1"/>
            <a:ext cx="12192000" cy="396875"/>
          </a:xfrm>
          <a:prstGeom prst="rect">
            <a:avLst/>
          </a:prstGeom>
          <a:noFill/>
          <a:ln w="38100" cmpd="dbl">
            <a:noFill/>
            <a:miter lim="800000"/>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p>
        </p:txBody>
      </p:sp>
      <p:sp>
        <p:nvSpPr>
          <p:cNvPr id="23556" name="Rectangle 1028"/>
          <p:cNvSpPr>
            <a:spLocks noGrp="1" noChangeArrowheads="1"/>
          </p:cNvSpPr>
          <p:nvPr>
            <p:ph type="ctrTitle"/>
          </p:nvPr>
        </p:nvSpPr>
        <p:spPr>
          <a:xfrm>
            <a:off x="914400" y="836613"/>
            <a:ext cx="10363200" cy="2019300"/>
          </a:xfrm>
          <a:noFill/>
        </p:spPr>
        <p:txBody>
          <a:bodyPr/>
          <a:lstStyle>
            <a:lvl1pPr>
              <a:defRPr/>
            </a:lvl1pPr>
          </a:lstStyle>
          <a:p>
            <a:r>
              <a:rPr lang="ja-JP" altLang="en-US"/>
              <a:t>マスタ タイトルの書式設定</a:t>
            </a:r>
          </a:p>
        </p:txBody>
      </p:sp>
      <p:sp>
        <p:nvSpPr>
          <p:cNvPr id="23557" name="Rectangle 1029"/>
          <p:cNvSpPr>
            <a:spLocks noGrp="1" noChangeArrowheads="1"/>
          </p:cNvSpPr>
          <p:nvPr>
            <p:ph type="subTitle" idx="1"/>
          </p:nvPr>
        </p:nvSpPr>
        <p:spPr>
          <a:xfrm>
            <a:off x="1930400" y="3213100"/>
            <a:ext cx="9347200" cy="1816100"/>
          </a:xfrm>
        </p:spPr>
        <p:txBody>
          <a:bodyPr/>
          <a:lstStyle>
            <a:lvl1pPr marL="0" indent="0" algn="ctr">
              <a:buFont typeface="Wingdings" panose="05000000000000000000" pitchFamily="2" charset="2"/>
              <a:buNone/>
              <a:defRPr/>
            </a:lvl1pPr>
          </a:lstStyle>
          <a:p>
            <a:r>
              <a:rPr lang="ja-JP" altLang="en-US"/>
              <a:t>マスタ サブタイトルの書式設定</a:t>
            </a:r>
          </a:p>
        </p:txBody>
      </p:sp>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
            <a:ext cx="3048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
            <a:ext cx="8940800" cy="6308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2754876308"/>
      </p:ext>
    </p:extLst>
  </p:cSld>
  <p:clrMapOvr>
    <a:masterClrMapping/>
  </p:clrMapOvr>
  <p:transition>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3840319923"/>
      </p:ext>
    </p:extLst>
  </p:cSld>
  <p:clrMapOvr>
    <a:masterClrMapping/>
  </p:clrMapOvr>
  <p:transition>
    <p:rand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4052496556"/>
      </p:ext>
    </p:extLst>
  </p:cSld>
  <p:clrMapOvr>
    <a:masterClrMapping/>
  </p:clrMapOvr>
  <p:transition>
    <p:random/>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760238642"/>
      </p:ext>
    </p:extLst>
  </p:cSld>
  <p:clrMapOvr>
    <a:masterClrMapping/>
  </p:clrMapOvr>
  <p:transition>
    <p:random/>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1505463992"/>
      </p:ext>
    </p:extLst>
  </p:cSld>
  <p:clrMapOvr>
    <a:masterClrMapping/>
  </p:clrMapOvr>
  <p:transition>
    <p:random/>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1601729040"/>
      </p:ext>
    </p:extLst>
  </p:cSld>
  <p:clrMapOvr>
    <a:masterClrMapping/>
  </p:clrMapOvr>
  <p:transition>
    <p:random/>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701325275"/>
      </p:ext>
    </p:extLst>
  </p:cSld>
  <p:clrMapOvr>
    <a:masterClrMapping/>
  </p:clrMapOvr>
  <p:transition>
    <p:random/>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3483139835"/>
      </p:ext>
    </p:extLst>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3395151269"/>
      </p:ext>
    </p:extLst>
  </p:cSld>
  <p:clrMapOvr>
    <a:masterClrMapping/>
  </p:clrMapOvr>
  <p:transition>
    <p:random/>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3868587246"/>
      </p:ext>
    </p:extLst>
  </p:cSld>
  <p:clrMapOvr>
    <a:masterClrMapping/>
  </p:clrMapOvr>
  <p:transition>
    <p:random/>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5792453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34434" y="908051"/>
            <a:ext cx="56599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908051"/>
            <a:ext cx="56599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50178" name="Rectangle 2"/>
          <p:cNvSpPr>
            <a:spLocks noGrp="1"/>
          </p:cNvSpPr>
          <p:nvPr>
            <p:ph type="title"/>
          </p:nvPr>
        </p:nvSpPr>
        <p:spPr>
          <a:xfrm>
            <a:off x="0" y="1"/>
            <a:ext cx="12192000" cy="765175"/>
          </a:xfrm>
          <a:prstGeom prst="rect">
            <a:avLst/>
          </a:prstGeom>
          <a:solidFill>
            <a:srgbClr val="A50021"/>
          </a:solidFill>
          <a:ln w="9525">
            <a:noFill/>
          </a:ln>
        </p:spPr>
        <p:txBody>
          <a:bodyPr anchor="b"/>
          <a:lstStyle/>
          <a:p>
            <a:pPr lvl="0"/>
            <a:r>
              <a:rPr lang="ja-JP" altLang="en-US" dirty="0"/>
              <a:t>マスタ タイトルの書式設定</a:t>
            </a:r>
          </a:p>
        </p:txBody>
      </p:sp>
      <p:sp>
        <p:nvSpPr>
          <p:cNvPr id="50179" name="Rectangle 3"/>
          <p:cNvSpPr>
            <a:spLocks noGrp="1"/>
          </p:cNvSpPr>
          <p:nvPr>
            <p:ph type="body" idx="1"/>
          </p:nvPr>
        </p:nvSpPr>
        <p:spPr>
          <a:xfrm>
            <a:off x="334434" y="908051"/>
            <a:ext cx="11523133" cy="5400675"/>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2536" name="Rectangle 8"/>
          <p:cNvSpPr>
            <a:spLocks noGrp="1" noChangeArrowheads="1"/>
          </p:cNvSpPr>
          <p:nvPr>
            <p:ph type="sldNum" sz="quarter" idx="4"/>
          </p:nvPr>
        </p:nvSpPr>
        <p:spPr bwMode="auto">
          <a:xfrm>
            <a:off x="9245600" y="6477001"/>
            <a:ext cx="2641600" cy="360363"/>
          </a:xfrm>
          <a:prstGeom prst="rect">
            <a:avLst/>
          </a:prstGeom>
          <a:noFill/>
          <a:ln w="9525">
            <a:noFill/>
            <a:miter lim="800000"/>
          </a:ln>
          <a:effectLst/>
        </p:spPr>
        <p:txBody>
          <a:bodyPr vert="horz" wrap="square" lIns="91440" tIns="45720" rIns="91440" bIns="45720" numCol="1" anchor="t" anchorCtr="0" compatLnSpc="1"/>
          <a:lstStyle>
            <a:lvl1pPr algn="r">
              <a:defRPr sz="1800">
                <a:solidFill>
                  <a:srgbClr val="A50021"/>
                </a:solidFill>
                <a:latin typeface="Arial" panose="020B0604020202020204" pitchFamily="34" charset="0"/>
                <a:ea typeface="MS PGothic" panose="020B0600070205080204" pitchFamily="34" charset="-128"/>
              </a:defRPr>
            </a:lvl1pPr>
          </a:lstStyle>
          <a:p>
            <a:pPr lvl="0" eaLnBrk="1" hangingPunct="1"/>
            <a:fld id="{9A0DB2DC-4C9A-4742-B13C-FB6460FD3503}" type="slidenum">
              <a:rPr lang="ja-JP" altLang="en-US" dirty="0"/>
              <a:t>‹#›</a:t>
            </a:fld>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iming>
    <p:tnLst>
      <p:par>
        <p:cTn id="1" dur="indefinite" restart="never" nodeType="tmRoot"/>
      </p:par>
    </p:tnLst>
  </p:timing>
  <p:hf sldNum="0" hdr="0" ftr="0" dt="0"/>
  <p:txStyles>
    <p:titleStyle>
      <a:lvl1pPr indent="176530" algn="l" rtl="0" eaLnBrk="0" fontAlgn="base" hangingPunct="0">
        <a:spcBef>
          <a:spcPct val="0"/>
        </a:spcBef>
        <a:spcAft>
          <a:spcPct val="0"/>
        </a:spcAft>
        <a:defRPr sz="3800" b="1">
          <a:solidFill>
            <a:schemeClr val="bg1"/>
          </a:solidFill>
          <a:latin typeface="+mj-lt"/>
          <a:ea typeface="+mj-ea"/>
          <a:cs typeface="+mj-cs"/>
        </a:defRPr>
      </a:lvl1pPr>
      <a:lvl2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2pPr>
      <a:lvl3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3pPr>
      <a:lvl4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4pPr>
      <a:lvl5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752307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8.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2.wmf"/><Relationship Id="rId2" Type="http://schemas.openxmlformats.org/officeDocument/2006/relationships/slideLayout" Target="../slideLayouts/slideLayout18.xml"/><Relationship Id="rId16" Type="http://schemas.openxmlformats.org/officeDocument/2006/relationships/image" Target="../media/image24.wmf"/><Relationship Id="rId1" Type="http://schemas.openxmlformats.org/officeDocument/2006/relationships/vmlDrawing" Target="../drawings/vmlDrawing5.vml"/><Relationship Id="rId6" Type="http://schemas.openxmlformats.org/officeDocument/2006/relationships/image" Target="../media/image19.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4.bin"/><Relationship Id="rId14" Type="http://schemas.openxmlformats.org/officeDocument/2006/relationships/image" Target="../media/image2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19.bin"/><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5.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24.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2.bin"/><Relationship Id="rId4" Type="http://schemas.openxmlformats.org/officeDocument/2006/relationships/image" Target="../media/image2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31.wmf"/></Relationships>
</file>

<file path=ppt/slides/_rels/slide26.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26.bin"/><Relationship Id="rId4" Type="http://schemas.openxmlformats.org/officeDocument/2006/relationships/image" Target="../media/image3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37.wmf"/><Relationship Id="rId5" Type="http://schemas.openxmlformats.org/officeDocument/2006/relationships/oleObject" Target="../embeddings/oleObject30.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42.wmf"/><Relationship Id="rId5" Type="http://schemas.openxmlformats.org/officeDocument/2006/relationships/oleObject" Target="../embeddings/oleObject34.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9.wmf"/><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image" Target="../media/image46.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0.bin"/><Relationship Id="rId14" Type="http://schemas.openxmlformats.org/officeDocument/2006/relationships/image" Target="../media/image50.wmf"/></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image" Target="../media/image5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55.wmf"/><Relationship Id="rId5" Type="http://schemas.openxmlformats.org/officeDocument/2006/relationships/oleObject" Target="../embeddings/oleObject45.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47.bin"/></Relationships>
</file>

<file path=ppt/slides/_rels/slide49.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61.wmf"/><Relationship Id="rId2" Type="http://schemas.openxmlformats.org/officeDocument/2006/relationships/slideLayout" Target="../slideLayouts/slideLayout13.xml"/><Relationship Id="rId16" Type="http://schemas.openxmlformats.org/officeDocument/2006/relationships/image" Target="../media/image63.wmf"/><Relationship Id="rId1" Type="http://schemas.openxmlformats.org/officeDocument/2006/relationships/vmlDrawing" Target="../drawings/vmlDrawing17.vml"/><Relationship Id="rId6" Type="http://schemas.openxmlformats.org/officeDocument/2006/relationships/image" Target="../media/image58.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60.wmf"/><Relationship Id="rId4" Type="http://schemas.openxmlformats.org/officeDocument/2006/relationships/image" Target="../media/image55.wmf"/><Relationship Id="rId9" Type="http://schemas.openxmlformats.org/officeDocument/2006/relationships/oleObject" Target="../embeddings/oleObject51.bin"/><Relationship Id="rId14" Type="http://schemas.openxmlformats.org/officeDocument/2006/relationships/image" Target="../media/image62.w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64.wmf"/><Relationship Id="rId5" Type="http://schemas.openxmlformats.org/officeDocument/2006/relationships/oleObject" Target="../embeddings/oleObject56.bin"/><Relationship Id="rId4" Type="http://schemas.openxmlformats.org/officeDocument/2006/relationships/image" Target="../media/image5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65.wmf"/><Relationship Id="rId5" Type="http://schemas.openxmlformats.org/officeDocument/2006/relationships/oleObject" Target="../embeddings/oleObject58.bin"/><Relationship Id="rId4" Type="http://schemas.openxmlformats.org/officeDocument/2006/relationships/image" Target="../media/image6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9.bin"/><Relationship Id="rId7" Type="http://schemas.openxmlformats.org/officeDocument/2006/relationships/oleObject" Target="../embeddings/oleObject62.bin"/><Relationship Id="rId2" Type="http://schemas.openxmlformats.org/officeDocument/2006/relationships/slideLayout" Target="../slideLayouts/slideLayout18.xml"/><Relationship Id="rId1" Type="http://schemas.openxmlformats.org/officeDocument/2006/relationships/vmlDrawing" Target="../drawings/vmlDrawing20.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image" Target="../media/image66.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oleObject" Target="../embeddings/oleObject63.bin"/><Relationship Id="rId7" Type="http://schemas.openxmlformats.org/officeDocument/2006/relationships/image" Target="../media/image68.wmf"/><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image" Target="../media/image67.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8.xml"/><Relationship Id="rId1" Type="http://schemas.openxmlformats.org/officeDocument/2006/relationships/vmlDrawing" Target="../drawings/vmlDrawing22.vml"/><Relationship Id="rId4" Type="http://schemas.openxmlformats.org/officeDocument/2006/relationships/image" Target="../media/image69.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3.xml"/><Relationship Id="rId1" Type="http://schemas.openxmlformats.org/officeDocument/2006/relationships/vmlDrawing" Target="../drawings/vmlDrawing23.vml"/><Relationship Id="rId4" Type="http://schemas.openxmlformats.org/officeDocument/2006/relationships/image" Target="../media/image59.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image" Target="../media/image59.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3.xml"/><Relationship Id="rId1" Type="http://schemas.openxmlformats.org/officeDocument/2006/relationships/vmlDrawing" Target="../drawings/vmlDrawing25.vml"/><Relationship Id="rId4" Type="http://schemas.openxmlformats.org/officeDocument/2006/relationships/image" Target="../media/image59.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13.xml"/><Relationship Id="rId1" Type="http://schemas.openxmlformats.org/officeDocument/2006/relationships/vmlDrawing" Target="../drawings/vmlDrawing26.vml"/><Relationship Id="rId4" Type="http://schemas.openxmlformats.org/officeDocument/2006/relationships/image" Target="../media/image59.wmf"/></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77.bin"/><Relationship Id="rId18" Type="http://schemas.openxmlformats.org/officeDocument/2006/relationships/image" Target="../media/image77.wmf"/><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74.wmf"/><Relationship Id="rId17" Type="http://schemas.openxmlformats.org/officeDocument/2006/relationships/oleObject" Target="../embeddings/oleObject79.bin"/><Relationship Id="rId2" Type="http://schemas.openxmlformats.org/officeDocument/2006/relationships/slideLayout" Target="../slideLayouts/slideLayout13.xml"/><Relationship Id="rId16" Type="http://schemas.openxmlformats.org/officeDocument/2006/relationships/image" Target="../media/image76.wmf"/><Relationship Id="rId1" Type="http://schemas.openxmlformats.org/officeDocument/2006/relationships/vmlDrawing" Target="../drawings/vmlDrawing27.vml"/><Relationship Id="rId6" Type="http://schemas.openxmlformats.org/officeDocument/2006/relationships/image" Target="../media/image71.wmf"/><Relationship Id="rId11" Type="http://schemas.openxmlformats.org/officeDocument/2006/relationships/oleObject" Target="../embeddings/oleObject76.bin"/><Relationship Id="rId5" Type="http://schemas.openxmlformats.org/officeDocument/2006/relationships/oleObject" Target="../embeddings/oleObject73.bin"/><Relationship Id="rId15" Type="http://schemas.openxmlformats.org/officeDocument/2006/relationships/oleObject" Target="../embeddings/oleObject78.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75.bin"/><Relationship Id="rId14" Type="http://schemas.openxmlformats.org/officeDocument/2006/relationships/image" Target="../media/image75.wmf"/></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vmlDrawing" Target="../drawings/vmlDrawing28.vml"/><Relationship Id="rId5" Type="http://schemas.openxmlformats.org/officeDocument/2006/relationships/image" Target="../media/image78.wmf"/><Relationship Id="rId4" Type="http://schemas.openxmlformats.org/officeDocument/2006/relationships/oleObject" Target="../embeddings/oleObject80.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84.wmf"/><Relationship Id="rId2" Type="http://schemas.openxmlformats.org/officeDocument/2006/relationships/slideLayout" Target="../slideLayouts/slideLayout13.xml"/><Relationship Id="rId16" Type="http://schemas.openxmlformats.org/officeDocument/2006/relationships/image" Target="../media/image86.wmf"/><Relationship Id="rId1" Type="http://schemas.openxmlformats.org/officeDocument/2006/relationships/vmlDrawing" Target="../drawings/vmlDrawing29.vml"/><Relationship Id="rId6" Type="http://schemas.openxmlformats.org/officeDocument/2006/relationships/image" Target="../media/image81.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84.bin"/><Relationship Id="rId14" Type="http://schemas.openxmlformats.org/officeDocument/2006/relationships/image" Target="../media/image85.wmf"/></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oleObject" Target="../embeddings/oleObject88.bin"/><Relationship Id="rId7" Type="http://schemas.openxmlformats.org/officeDocument/2006/relationships/image" Target="../media/image85.wmf"/><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oleObject" Target="../embeddings/oleObject90.bin"/><Relationship Id="rId5" Type="http://schemas.openxmlformats.org/officeDocument/2006/relationships/oleObject" Target="../embeddings/oleObject89.bin"/><Relationship Id="rId4" Type="http://schemas.openxmlformats.org/officeDocument/2006/relationships/image" Target="../media/image87.wmf"/><Relationship Id="rId9" Type="http://schemas.openxmlformats.org/officeDocument/2006/relationships/image" Target="../media/image81.wmf"/></Relationships>
</file>

<file path=ppt/slides/_rels/slide72.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91.wmf"/><Relationship Id="rId2" Type="http://schemas.openxmlformats.org/officeDocument/2006/relationships/slideLayout" Target="../slideLayouts/slideLayout13.xml"/><Relationship Id="rId1" Type="http://schemas.openxmlformats.org/officeDocument/2006/relationships/vmlDrawing" Target="../drawings/vmlDrawing31.vml"/><Relationship Id="rId6" Type="http://schemas.openxmlformats.org/officeDocument/2006/relationships/image" Target="../media/image88.wmf"/><Relationship Id="rId11" Type="http://schemas.openxmlformats.org/officeDocument/2006/relationships/oleObject" Target="../embeddings/oleObject96.bin"/><Relationship Id="rId5" Type="http://schemas.openxmlformats.org/officeDocument/2006/relationships/oleObject" Target="../embeddings/oleObject93.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95.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image" Target="../media/image88.wmf"/><Relationship Id="rId5" Type="http://schemas.openxmlformats.org/officeDocument/2006/relationships/oleObject" Target="../embeddings/oleObject98.bin"/><Relationship Id="rId4" Type="http://schemas.openxmlformats.org/officeDocument/2006/relationships/image" Target="../media/image87.wmf"/></Relationships>
</file>

<file path=ppt/slides/_rels/slide74.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13.xml"/><Relationship Id="rId1" Type="http://schemas.openxmlformats.org/officeDocument/2006/relationships/vmlDrawing" Target="../drawings/vmlDrawing33.vml"/><Relationship Id="rId6" Type="http://schemas.openxmlformats.org/officeDocument/2006/relationships/image" Target="../media/image93.wmf"/><Relationship Id="rId5" Type="http://schemas.openxmlformats.org/officeDocument/2006/relationships/oleObject" Target="../embeddings/oleObject100.bin"/><Relationship Id="rId4" Type="http://schemas.openxmlformats.org/officeDocument/2006/relationships/image" Target="../media/image92.wmf"/></Relationships>
</file>

<file path=ppt/slides/_rels/slide75.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13.xml"/><Relationship Id="rId1" Type="http://schemas.openxmlformats.org/officeDocument/2006/relationships/vmlDrawing" Target="../drawings/vmlDrawing34.vml"/><Relationship Id="rId6" Type="http://schemas.openxmlformats.org/officeDocument/2006/relationships/image" Target="../media/image85.wmf"/><Relationship Id="rId5" Type="http://schemas.openxmlformats.org/officeDocument/2006/relationships/oleObject" Target="../embeddings/oleObject103.bin"/><Relationship Id="rId10" Type="http://schemas.openxmlformats.org/officeDocument/2006/relationships/image" Target="../media/image94.wmf"/><Relationship Id="rId4" Type="http://schemas.openxmlformats.org/officeDocument/2006/relationships/image" Target="../media/image95.wmf"/><Relationship Id="rId9" Type="http://schemas.openxmlformats.org/officeDocument/2006/relationships/oleObject" Target="../embeddings/oleObject105.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13.xml"/><Relationship Id="rId1" Type="http://schemas.openxmlformats.org/officeDocument/2006/relationships/vmlDrawing" Target="../drawings/vmlDrawing35.vml"/><Relationship Id="rId6" Type="http://schemas.openxmlformats.org/officeDocument/2006/relationships/image" Target="../media/image98.wmf"/><Relationship Id="rId5" Type="http://schemas.openxmlformats.org/officeDocument/2006/relationships/oleObject" Target="../embeddings/oleObject107.bin"/><Relationship Id="rId4" Type="http://schemas.openxmlformats.org/officeDocument/2006/relationships/image" Target="../media/image97.wmf"/></Relationships>
</file>

<file path=ppt/slides/_rels/slide77.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13.xml"/><Relationship Id="rId1" Type="http://schemas.openxmlformats.org/officeDocument/2006/relationships/vmlDrawing" Target="../drawings/vmlDrawing36.vml"/><Relationship Id="rId6" Type="http://schemas.openxmlformats.org/officeDocument/2006/relationships/image" Target="../media/image100.wmf"/><Relationship Id="rId5" Type="http://schemas.openxmlformats.org/officeDocument/2006/relationships/oleObject" Target="../embeddings/oleObject109.bin"/><Relationship Id="rId4" Type="http://schemas.openxmlformats.org/officeDocument/2006/relationships/image" Target="../media/image99.wmf"/></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2.wmf"/><Relationship Id="rId2" Type="http://schemas.openxmlformats.org/officeDocument/2006/relationships/slideLayout" Target="../slideLayouts/slideLayout13.xml"/><Relationship Id="rId1" Type="http://schemas.openxmlformats.org/officeDocument/2006/relationships/vmlDrawing" Target="../drawings/vmlDrawing37.vml"/><Relationship Id="rId6" Type="http://schemas.openxmlformats.org/officeDocument/2006/relationships/oleObject" Target="../embeddings/oleObject112.bin"/><Relationship Id="rId5" Type="http://schemas.openxmlformats.org/officeDocument/2006/relationships/image" Target="../media/image94.wmf"/><Relationship Id="rId4" Type="http://schemas.openxmlformats.org/officeDocument/2006/relationships/oleObject" Target="../embeddings/oleObject111.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ctrTitle"/>
          </p:nvPr>
        </p:nvSpPr>
        <p:spPr>
          <a:xfrm>
            <a:off x="2424113" y="1193800"/>
            <a:ext cx="7772400" cy="2019300"/>
          </a:xfrm>
          <a:ln/>
        </p:spPr>
        <p:txBody>
          <a:bodyPr vert="horz" wrap="square" lIns="91440" tIns="45720" rIns="91440" bIns="45720" anchor="b"/>
          <a:lstStyle/>
          <a:p>
            <a:pPr eaLnBrk="1" hangingPunct="1"/>
            <a:r>
              <a:rPr lang="zh-CN" altLang="en-US" sz="4600" dirty="0">
                <a:solidFill>
                  <a:schemeClr val="tx1"/>
                </a:solidFill>
                <a:latin typeface="Times New Roman" panose="02020603050405020304" pitchFamily="18" charset="0"/>
                <a:ea typeface="黑体" panose="02010609060101010101" pitchFamily="49" charset="-122"/>
              </a:rPr>
              <a:t>第 </a:t>
            </a:r>
            <a:r>
              <a:rPr lang="en-US" altLang="zh-CN" sz="4600" dirty="0" smtClean="0">
                <a:solidFill>
                  <a:schemeClr val="tx1"/>
                </a:solidFill>
                <a:latin typeface="Times New Roman" panose="02020603050405020304" pitchFamily="18" charset="0"/>
                <a:ea typeface="黑体" panose="02010609060101010101" pitchFamily="49" charset="-122"/>
              </a:rPr>
              <a:t>8 </a:t>
            </a:r>
            <a:r>
              <a:rPr lang="zh-CN" altLang="en-US" sz="4600" dirty="0">
                <a:solidFill>
                  <a:schemeClr val="tx1"/>
                </a:solidFill>
                <a:latin typeface="Times New Roman" panose="02020603050405020304" pitchFamily="18" charset="0"/>
                <a:ea typeface="黑体" panose="02010609060101010101" pitchFamily="49" charset="-122"/>
              </a:rPr>
              <a:t>章   </a:t>
            </a:r>
            <a:r>
              <a:rPr lang="zh-CN" altLang="en-US" sz="4600" dirty="0" smtClean="0">
                <a:solidFill>
                  <a:schemeClr val="tx1"/>
                </a:solidFill>
                <a:latin typeface="Times New Roman" panose="02020603050405020304" pitchFamily="18" charset="0"/>
                <a:ea typeface="黑体" panose="02010609060101010101" pitchFamily="49" charset="-122"/>
              </a:rPr>
              <a:t>计算智能</a:t>
            </a:r>
            <a:endParaRPr lang="zh-CN" altLang="en-US" sz="4600" dirty="0">
              <a:solidFill>
                <a:schemeClr val="tx1"/>
              </a:solidFill>
              <a:latin typeface="Times New Roman" panose="02020603050405020304" pitchFamily="18" charset="0"/>
              <a:ea typeface="黑体" panose="02010609060101010101" pitchFamily="49" charset="-122"/>
            </a:endParaRPr>
          </a:p>
        </p:txBody>
      </p:sp>
      <p:sp>
        <p:nvSpPr>
          <p:cNvPr id="5" name="Rectangle 4"/>
          <p:cNvSpPr/>
          <p:nvPr/>
        </p:nvSpPr>
        <p:spPr>
          <a:xfrm>
            <a:off x="0" y="1"/>
            <a:ext cx="12192000" cy="548679"/>
          </a:xfrm>
          <a:prstGeom prst="rect">
            <a:avLst/>
          </a:prstGeom>
          <a:solidFill>
            <a:srgbClr val="A50021"/>
          </a:solidFill>
          <a:ln w="9525">
            <a:noFill/>
          </a:ln>
        </p:spPr>
        <p:txBody>
          <a:bodyPr anchor="b"/>
          <a:lstStyle/>
          <a:p>
            <a:pPr indent="176530"/>
            <a:endParaRPr lang="zh-CN" altLang="en-US" sz="3600" dirty="0">
              <a:latin typeface="Times New Roman" panose="02020603050405020304" pitchFamily="18" charset="0"/>
              <a:ea typeface="黑体" panose="02010609060101010101" pitchFamily="49" charset="-122"/>
            </a:endParaRPr>
          </a:p>
        </p:txBody>
      </p:sp>
      <p:sp>
        <p:nvSpPr>
          <p:cNvPr id="6" name="Rectangle 4"/>
          <p:cNvSpPr/>
          <p:nvPr/>
        </p:nvSpPr>
        <p:spPr>
          <a:xfrm>
            <a:off x="1926" y="6309321"/>
            <a:ext cx="12192000" cy="548679"/>
          </a:xfrm>
          <a:prstGeom prst="rect">
            <a:avLst/>
          </a:prstGeom>
          <a:solidFill>
            <a:srgbClr val="A50021"/>
          </a:solidFill>
          <a:ln w="9525">
            <a:noFill/>
          </a:ln>
        </p:spPr>
        <p:txBody>
          <a:bodyPr anchor="b"/>
          <a:lstStyle/>
          <a:p>
            <a:pPr indent="176530"/>
            <a:endParaRPr lang="zh-CN" altLang="en-US" sz="3600" dirty="0">
              <a:latin typeface="Times New Roman" panose="02020603050405020304" pitchFamily="18" charset="0"/>
              <a:ea typeface="黑体" panose="02010609060101010101" pitchFamily="49" charset="-122"/>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2"/>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29" name="Rectangle 5"/>
          <p:cNvSpPr/>
          <p:nvPr/>
        </p:nvSpPr>
        <p:spPr>
          <a:xfrm>
            <a:off x="2286000" y="3886201"/>
            <a:ext cx="7924800" cy="519113"/>
          </a:xfrm>
          <a:prstGeom prst="rect">
            <a:avLst/>
          </a:prstGeom>
          <a:noFill/>
          <a:ln w="9525">
            <a:noFill/>
          </a:ln>
        </p:spPr>
        <p:txBody>
          <a:bodyPr>
            <a:spAutoFit/>
          </a:bodyPr>
          <a:lstStyle/>
          <a:p>
            <a:pPr>
              <a:spcBef>
                <a:spcPct val="50000"/>
              </a:spcBef>
            </a:pPr>
            <a:endParaRPr lang="zh-CN" altLang="zh-CN" sz="2800" dirty="0">
              <a:solidFill>
                <a:schemeClr val="tx1"/>
              </a:solidFill>
              <a:latin typeface="Times New Roman" panose="02020603050405020304" pitchFamily="18" charset="0"/>
            </a:endParaRPr>
          </a:p>
        </p:txBody>
      </p:sp>
      <p:sp>
        <p:nvSpPr>
          <p:cNvPr id="57350" name="Text Box 6"/>
          <p:cNvSpPr txBox="1"/>
          <p:nvPr/>
        </p:nvSpPr>
        <p:spPr>
          <a:xfrm>
            <a:off x="1163452" y="4938474"/>
            <a:ext cx="9865096" cy="1600438"/>
          </a:xfrm>
          <a:prstGeom prst="rect">
            <a:avLst/>
          </a:prstGeom>
          <a:noFill/>
          <a:ln w="9525">
            <a:noFill/>
          </a:ln>
        </p:spPr>
        <p:txBody>
          <a:bodyPr wrap="square" anchor="b">
            <a:spAutoFit/>
          </a:bodyPr>
          <a:lstStyle/>
          <a:p>
            <a:pPr algn="just">
              <a:spcBef>
                <a:spcPct val="100000"/>
              </a:spcBef>
              <a:buClr>
                <a:schemeClr val="accent2"/>
              </a:buClr>
              <a:buFont typeface="Wingdings" panose="05000000000000000000" pitchFamily="2" charset="2"/>
              <a:buBlip>
                <a:blip r:embed="rId3"/>
              </a:buBlip>
            </a:pPr>
            <a:r>
              <a:rPr lang="en-US" altLang="zh-CN" sz="2800" b="1" dirty="0">
                <a:solidFill>
                  <a:schemeClr val="tx1"/>
                </a:solidFill>
              </a:rPr>
              <a:t> </a:t>
            </a:r>
            <a:r>
              <a:rPr lang="zh-CN" altLang="en-US" sz="2800" b="1" dirty="0">
                <a:solidFill>
                  <a:schemeClr val="tx1"/>
                </a:solidFill>
              </a:rPr>
              <a:t>遗传算法的基本思想：</a:t>
            </a:r>
          </a:p>
          <a:p>
            <a:pPr algn="just">
              <a:spcBef>
                <a:spcPct val="50000"/>
              </a:spcBef>
              <a:buClr>
                <a:schemeClr val="accent2"/>
              </a:buClr>
              <a:buFont typeface="Wingdings" panose="05000000000000000000" pitchFamily="2" charset="2"/>
              <a:buNone/>
            </a:pPr>
            <a:r>
              <a:rPr lang="zh-CN" altLang="en-US" sz="2800" b="1" dirty="0">
                <a:solidFill>
                  <a:schemeClr val="tx1"/>
                </a:solidFill>
              </a:rPr>
              <a:t>  在求解问题时从多个解开始，然后通过一定的法则进行逐步迭代以产生新的解</a:t>
            </a:r>
            <a:r>
              <a:rPr lang="zh-CN" altLang="en-US" sz="2800" b="1" dirty="0" smtClean="0">
                <a:solidFill>
                  <a:schemeClr val="tx1"/>
                </a:solidFill>
              </a:rPr>
              <a:t>。</a:t>
            </a:r>
            <a:endParaRPr lang="en-US" altLang="zh-CN" sz="2100" b="1" dirty="0"/>
          </a:p>
        </p:txBody>
      </p:sp>
      <p:graphicFrame>
        <p:nvGraphicFramePr>
          <p:cNvPr id="57353" name="Object 9"/>
          <p:cNvGraphicFramePr/>
          <p:nvPr>
            <p:extLst>
              <p:ext uri="{D42A27DB-BD31-4B8C-83A1-F6EECF244321}">
                <p14:modId xmlns:p14="http://schemas.microsoft.com/office/powerpoint/2010/main" val="2265667666"/>
              </p:ext>
            </p:extLst>
          </p:nvPr>
        </p:nvGraphicFramePr>
        <p:xfrm>
          <a:off x="2639616" y="1534290"/>
          <a:ext cx="4953000" cy="3382963"/>
        </p:xfrm>
        <a:graphic>
          <a:graphicData uri="http://schemas.openxmlformats.org/presentationml/2006/ole">
            <mc:AlternateContent xmlns:mc="http://schemas.openxmlformats.org/markup-compatibility/2006">
              <mc:Choice xmlns:v="urn:schemas-microsoft-com:vml" Requires="v">
                <p:oleObj spid="_x0000_s3138" r:id="rId4" imgW="3493135" imgH="2066290" progId="SmartDraw.2">
                  <p:embed/>
                </p:oleObj>
              </mc:Choice>
              <mc:Fallback>
                <p:oleObj r:id="rId4" imgW="3493135" imgH="2066290" progId="SmartDraw.2">
                  <p:embed/>
                  <p:pic>
                    <p:nvPicPr>
                      <p:cNvPr id="0" name="图片 3075"/>
                      <p:cNvPicPr/>
                      <p:nvPr/>
                    </p:nvPicPr>
                    <p:blipFill>
                      <a:blip r:embed="rId5"/>
                      <a:stretch>
                        <a:fillRect/>
                      </a:stretch>
                    </p:blipFill>
                    <p:spPr>
                      <a:xfrm>
                        <a:off x="2639616" y="1534290"/>
                        <a:ext cx="4953000" cy="3382963"/>
                      </a:xfrm>
                      <a:prstGeom prst="rect">
                        <a:avLst/>
                      </a:prstGeom>
                      <a:noFill/>
                      <a:ln w="38100">
                        <a:noFill/>
                        <a:miter/>
                      </a:ln>
                    </p:spPr>
                  </p:pic>
                </p:oleObj>
              </mc:Fallback>
            </mc:AlternateContent>
          </a:graphicData>
        </a:graphic>
      </p:graphicFrame>
      <p:sp>
        <p:nvSpPr>
          <p:cNvPr id="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8.2.1  </a:t>
            </a:r>
            <a:r>
              <a:rPr lang="zh-CN" altLang="en-US" sz="3600" dirty="0">
                <a:latin typeface="Times New Roman" panose="02020603050405020304" pitchFamily="18" charset="0"/>
                <a:ea typeface="黑体" panose="02010609060101010101" pitchFamily="49" charset="-122"/>
              </a:rPr>
              <a:t>遗传算法的基本思想</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 fill="hold"/>
                                        <p:tgtEl>
                                          <p:spTgt spid="57353"/>
                                        </p:tgtEl>
                                        <p:attrNameLst>
                                          <p:attrName>ppt_x</p:attrName>
                                        </p:attrNameLst>
                                      </p:cBhvr>
                                      <p:tavLst>
                                        <p:tav tm="0">
                                          <p:val>
                                            <p:strVal val="#ppt_x"/>
                                          </p:val>
                                        </p:tav>
                                        <p:tav tm="100000">
                                          <p:val>
                                            <p:strVal val="#ppt_x"/>
                                          </p:val>
                                        </p:tav>
                                      </p:tavLst>
                                    </p:anim>
                                    <p:anim calcmode="lin" valueType="num">
                                      <p:cBhvr additive="base">
                                        <p:cTn id="8" dur="500" fill="hold"/>
                                        <p:tgtEl>
                                          <p:spTgt spid="5735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7350"/>
                                        </p:tgtEl>
                                        <p:attrNameLst>
                                          <p:attrName>style.visibility</p:attrName>
                                        </p:attrNameLst>
                                      </p:cBhvr>
                                      <p:to>
                                        <p:strVal val="visible"/>
                                      </p:to>
                                    </p:set>
                                    <p:anim calcmode="lin" valueType="num">
                                      <p:cBhvr additive="base">
                                        <p:cTn id="12" dur="500" fill="hold"/>
                                        <p:tgtEl>
                                          <p:spTgt spid="57350"/>
                                        </p:tgtEl>
                                        <p:attrNameLst>
                                          <p:attrName>ppt_x</p:attrName>
                                        </p:attrNameLst>
                                      </p:cBhvr>
                                      <p:tavLst>
                                        <p:tav tm="0">
                                          <p:val>
                                            <p:strVal val="#ppt_x"/>
                                          </p:val>
                                        </p:tav>
                                        <p:tav tm="100000">
                                          <p:val>
                                            <p:strVal val="#ppt_x"/>
                                          </p:val>
                                        </p:tav>
                                      </p:tavLst>
                                    </p:anim>
                                    <p:anim calcmode="lin" valueType="num">
                                      <p:cBhvr additive="base">
                                        <p:cTn id="13"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p:cNvSpPr>
          <p:nvPr>
            <p:ph idx="1"/>
          </p:nvPr>
        </p:nvSpPr>
        <p:spPr>
          <a:xfrm>
            <a:off x="767408" y="1268760"/>
            <a:ext cx="10801200" cy="4898589"/>
          </a:xfrm>
          <a:solidFill>
            <a:srgbClr val="FFFFFF">
              <a:alpha val="100000"/>
            </a:srgbClr>
          </a:solidFill>
          <a:ln>
            <a:solidFill>
              <a:srgbClr val="808080">
                <a:alpha val="100000"/>
              </a:srgbClr>
            </a:solidFill>
            <a:miter/>
          </a:ln>
        </p:spPr>
        <p:txBody>
          <a:bodyPr vert="horz" wrap="square" lIns="91440" tIns="45720" rIns="91440" bIns="45720" anchor="t">
            <a:normAutofit/>
          </a:bodyPr>
          <a:lstStyle/>
          <a:p>
            <a:pPr eaLnBrk="1" hangingPunct="1">
              <a:lnSpc>
                <a:spcPct val="110000"/>
              </a:lnSpc>
            </a:pPr>
            <a:r>
              <a:rPr lang="en-US" altLang="zh-CN" sz="2600" dirty="0">
                <a:latin typeface="Times New Roman" panose="02020603050405020304" pitchFamily="18" charset="0"/>
              </a:rPr>
              <a:t>1962</a:t>
            </a:r>
            <a:r>
              <a:rPr lang="zh-CN" altLang="en-US" sz="2600" dirty="0">
                <a:latin typeface="Times New Roman" panose="02020603050405020304" pitchFamily="18" charset="0"/>
              </a:rPr>
              <a:t>年，</a:t>
            </a:r>
            <a:r>
              <a:rPr lang="en-US" altLang="zh-CN" sz="2600" dirty="0">
                <a:latin typeface="Times New Roman" panose="02020603050405020304" pitchFamily="18" charset="0"/>
              </a:rPr>
              <a:t>Fraser</a:t>
            </a:r>
            <a:r>
              <a:rPr lang="zh-CN" altLang="en-US" sz="2600" dirty="0">
                <a:latin typeface="Times New Roman" panose="02020603050405020304" pitchFamily="18" charset="0"/>
              </a:rPr>
              <a:t>提出了自然遗传算法。</a:t>
            </a:r>
          </a:p>
          <a:p>
            <a:pPr eaLnBrk="1" hangingPunct="1">
              <a:lnSpc>
                <a:spcPct val="110000"/>
              </a:lnSpc>
            </a:pPr>
            <a:r>
              <a:rPr lang="en-US" altLang="zh-CN" sz="2600" dirty="0">
                <a:latin typeface="Times New Roman" panose="02020603050405020304" pitchFamily="18" charset="0"/>
              </a:rPr>
              <a:t>1965</a:t>
            </a:r>
            <a:r>
              <a:rPr lang="zh-CN" altLang="en-US" sz="2600" dirty="0">
                <a:latin typeface="Times New Roman" panose="02020603050405020304" pitchFamily="18" charset="0"/>
              </a:rPr>
              <a:t>年，</a:t>
            </a:r>
            <a:r>
              <a:rPr lang="en-US" altLang="zh-CN" sz="2600" dirty="0">
                <a:latin typeface="Times New Roman" panose="02020603050405020304" pitchFamily="18" charset="0"/>
              </a:rPr>
              <a:t>Holland</a:t>
            </a:r>
            <a:r>
              <a:rPr lang="zh-CN" altLang="en-US" sz="2600" dirty="0">
                <a:latin typeface="Times New Roman" panose="02020603050405020304" pitchFamily="18" charset="0"/>
              </a:rPr>
              <a:t>首次提出了人工遗传操作的重要性。  </a:t>
            </a:r>
          </a:p>
          <a:p>
            <a:pPr eaLnBrk="1" hangingPunct="1">
              <a:lnSpc>
                <a:spcPct val="110000"/>
              </a:lnSpc>
            </a:pPr>
            <a:r>
              <a:rPr lang="en-US" altLang="zh-CN" sz="2600" dirty="0">
                <a:latin typeface="Times New Roman" panose="02020603050405020304" pitchFamily="18" charset="0"/>
              </a:rPr>
              <a:t>1967</a:t>
            </a:r>
            <a:r>
              <a:rPr lang="zh-CN" altLang="en-US" sz="2600" dirty="0">
                <a:latin typeface="Times New Roman" panose="02020603050405020304" pitchFamily="18" charset="0"/>
              </a:rPr>
              <a:t>年，</a:t>
            </a:r>
            <a:r>
              <a:rPr lang="en-US" altLang="zh-CN" sz="2600" dirty="0">
                <a:latin typeface="Times New Roman" panose="02020603050405020304" pitchFamily="18" charset="0"/>
              </a:rPr>
              <a:t>Bagley</a:t>
            </a:r>
            <a:r>
              <a:rPr lang="zh-CN" altLang="en-US" sz="2600" dirty="0">
                <a:latin typeface="Times New Roman" panose="02020603050405020304" pitchFamily="18" charset="0"/>
              </a:rPr>
              <a:t>首次提出了遗传算法这一术语。</a:t>
            </a:r>
          </a:p>
          <a:p>
            <a:pPr eaLnBrk="1" hangingPunct="1">
              <a:lnSpc>
                <a:spcPct val="110000"/>
              </a:lnSpc>
            </a:pPr>
            <a:r>
              <a:rPr lang="en-US" altLang="zh-CN" sz="2600" dirty="0">
                <a:latin typeface="Times New Roman" panose="02020603050405020304" pitchFamily="18" charset="0"/>
              </a:rPr>
              <a:t>1970</a:t>
            </a:r>
            <a:r>
              <a:rPr lang="zh-CN" altLang="en-US" sz="2600" dirty="0">
                <a:latin typeface="Times New Roman" panose="02020603050405020304" pitchFamily="18" charset="0"/>
              </a:rPr>
              <a:t>年，</a:t>
            </a:r>
            <a:r>
              <a:rPr lang="en-US" altLang="zh-CN" sz="2600" dirty="0">
                <a:latin typeface="Times New Roman" panose="02020603050405020304" pitchFamily="18" charset="0"/>
              </a:rPr>
              <a:t>Cavicchio</a:t>
            </a:r>
            <a:r>
              <a:rPr lang="zh-CN" altLang="en-US" sz="2600" dirty="0">
                <a:latin typeface="Times New Roman" panose="02020603050405020304" pitchFamily="18" charset="0"/>
              </a:rPr>
              <a:t>把遗传算法应用于模式识别中。 </a:t>
            </a:r>
          </a:p>
          <a:p>
            <a:pPr eaLnBrk="1" hangingPunct="1">
              <a:lnSpc>
                <a:spcPct val="110000"/>
              </a:lnSpc>
            </a:pPr>
            <a:r>
              <a:rPr lang="en-US" altLang="zh-CN" sz="2600" dirty="0">
                <a:latin typeface="Times New Roman" panose="02020603050405020304" pitchFamily="18" charset="0"/>
              </a:rPr>
              <a:t>1971</a:t>
            </a:r>
            <a:r>
              <a:rPr lang="zh-CN" altLang="en-US" sz="2600" dirty="0">
                <a:latin typeface="Times New Roman" panose="02020603050405020304" pitchFamily="18" charset="0"/>
              </a:rPr>
              <a:t>年，</a:t>
            </a:r>
            <a:r>
              <a:rPr lang="en-US" altLang="zh-CN" sz="2600" dirty="0">
                <a:latin typeface="Times New Roman" panose="02020603050405020304" pitchFamily="18" charset="0"/>
              </a:rPr>
              <a:t>Hollstien</a:t>
            </a:r>
            <a:r>
              <a:rPr lang="zh-CN" altLang="en-US" sz="2600" dirty="0">
                <a:latin typeface="Times New Roman" panose="02020603050405020304" pitchFamily="18" charset="0"/>
              </a:rPr>
              <a:t>在论文</a:t>
            </a:r>
            <a:r>
              <a:rPr lang="en-US" altLang="zh-CN" sz="2600" dirty="0">
                <a:latin typeface="Times New Roman" panose="02020603050405020304" pitchFamily="18" charset="0"/>
              </a:rPr>
              <a:t>《</a:t>
            </a:r>
            <a:r>
              <a:rPr lang="zh-CN" altLang="en-US" sz="2600" dirty="0">
                <a:latin typeface="Times New Roman" panose="02020603050405020304" pitchFamily="18" charset="0"/>
              </a:rPr>
              <a:t>计算机控制系统中人工遗传自适应方法</a:t>
            </a:r>
            <a:r>
              <a:rPr lang="en-US" altLang="zh-CN" sz="2600" dirty="0">
                <a:latin typeface="Times New Roman" panose="02020603050405020304" pitchFamily="18" charset="0"/>
              </a:rPr>
              <a:t>》</a:t>
            </a:r>
            <a:r>
              <a:rPr lang="zh-CN" altLang="en-US" sz="2600" dirty="0">
                <a:latin typeface="Times New Roman" panose="02020603050405020304" pitchFamily="18" charset="0"/>
              </a:rPr>
              <a:t>中阐述了遗传算法用于数字反馈控制的方法。 </a:t>
            </a:r>
          </a:p>
          <a:p>
            <a:pPr eaLnBrk="1" hangingPunct="1">
              <a:lnSpc>
                <a:spcPct val="110000"/>
              </a:lnSpc>
            </a:pPr>
            <a:r>
              <a:rPr lang="en-US" altLang="zh-CN" sz="2600" dirty="0">
                <a:solidFill>
                  <a:srgbClr val="0000FF"/>
                </a:solidFill>
                <a:latin typeface="Times New Roman" panose="02020603050405020304" pitchFamily="18" charset="0"/>
              </a:rPr>
              <a:t>1975</a:t>
            </a:r>
            <a:r>
              <a:rPr lang="zh-CN" altLang="en-US" sz="2600" dirty="0">
                <a:solidFill>
                  <a:srgbClr val="0000FF"/>
                </a:solidFill>
                <a:latin typeface="Times New Roman" panose="02020603050405020304" pitchFamily="18" charset="0"/>
              </a:rPr>
              <a:t>年，美国</a:t>
            </a:r>
            <a:r>
              <a:rPr lang="en-US" altLang="zh-CN" sz="2600" dirty="0">
                <a:solidFill>
                  <a:srgbClr val="0000FF"/>
                </a:solidFill>
                <a:latin typeface="Times New Roman" panose="02020603050405020304" pitchFamily="18" charset="0"/>
              </a:rPr>
              <a:t>J. Holland</a:t>
            </a:r>
            <a:r>
              <a:rPr lang="zh-CN" altLang="en-US" sz="2600" dirty="0">
                <a:solidFill>
                  <a:srgbClr val="0000FF"/>
                </a:solidFill>
                <a:latin typeface="Times New Roman" panose="02020603050405020304" pitchFamily="18" charset="0"/>
              </a:rPr>
              <a:t>出版了</a:t>
            </a:r>
            <a:r>
              <a:rPr lang="en-US" altLang="zh-CN" sz="2600" dirty="0">
                <a:solidFill>
                  <a:srgbClr val="0000FF"/>
                </a:solidFill>
                <a:latin typeface="Times New Roman" panose="02020603050405020304" pitchFamily="18" charset="0"/>
              </a:rPr>
              <a:t>《</a:t>
            </a:r>
            <a:r>
              <a:rPr lang="zh-CN" altLang="en-US" sz="2600" dirty="0">
                <a:solidFill>
                  <a:srgbClr val="0000FF"/>
                </a:solidFill>
                <a:latin typeface="Times New Roman" panose="02020603050405020304" pitchFamily="18" charset="0"/>
              </a:rPr>
              <a:t>自然系统和人工系统的适配</a:t>
            </a:r>
            <a:r>
              <a:rPr lang="en-US" altLang="zh-CN" sz="2600" dirty="0">
                <a:solidFill>
                  <a:srgbClr val="0000FF"/>
                </a:solidFill>
                <a:latin typeface="Times New Roman" panose="02020603050405020304" pitchFamily="18" charset="0"/>
              </a:rPr>
              <a:t>》</a:t>
            </a:r>
            <a:r>
              <a:rPr lang="zh-CN" altLang="en-US" sz="2600" dirty="0">
                <a:solidFill>
                  <a:srgbClr val="0000FF"/>
                </a:solidFill>
                <a:latin typeface="Times New Roman" panose="02020603050405020304" pitchFamily="18" charset="0"/>
              </a:rPr>
              <a:t>；</a:t>
            </a:r>
            <a:r>
              <a:rPr lang="en-US" altLang="zh-CN" sz="2600" dirty="0">
                <a:solidFill>
                  <a:srgbClr val="0000FF"/>
                </a:solidFill>
                <a:latin typeface="Times New Roman" panose="02020603050405020304" pitchFamily="18" charset="0"/>
              </a:rPr>
              <a:t>DeJong</a:t>
            </a:r>
            <a:r>
              <a:rPr lang="zh-CN" altLang="en-US" sz="2600" dirty="0">
                <a:solidFill>
                  <a:srgbClr val="0000FF"/>
                </a:solidFill>
                <a:latin typeface="Times New Roman" panose="02020603050405020304" pitchFamily="18" charset="0"/>
              </a:rPr>
              <a:t>完成了重要论文</a:t>
            </a:r>
            <a:r>
              <a:rPr lang="en-US" altLang="zh-CN" sz="2600" dirty="0">
                <a:solidFill>
                  <a:srgbClr val="0000FF"/>
                </a:solidFill>
                <a:latin typeface="Times New Roman" panose="02020603050405020304" pitchFamily="18" charset="0"/>
              </a:rPr>
              <a:t>《</a:t>
            </a:r>
            <a:r>
              <a:rPr lang="zh-CN" altLang="en-US" sz="2600" dirty="0">
                <a:solidFill>
                  <a:srgbClr val="0000FF"/>
                </a:solidFill>
                <a:latin typeface="Times New Roman" panose="02020603050405020304" pitchFamily="18" charset="0"/>
              </a:rPr>
              <a:t>遗传自适应系统的行为分析</a:t>
            </a:r>
            <a:r>
              <a:rPr lang="en-US" altLang="zh-CN" sz="2600" dirty="0">
                <a:solidFill>
                  <a:srgbClr val="0000FF"/>
                </a:solidFill>
                <a:latin typeface="Times New Roman" panose="02020603050405020304" pitchFamily="18" charset="0"/>
              </a:rPr>
              <a:t>》</a:t>
            </a:r>
            <a:r>
              <a:rPr lang="zh-CN" altLang="en-US" sz="2600" dirty="0">
                <a:solidFill>
                  <a:srgbClr val="0000FF"/>
                </a:solidFill>
                <a:latin typeface="Times New Roman" panose="02020603050405020304" pitchFamily="18" charset="0"/>
              </a:rPr>
              <a:t>。</a:t>
            </a:r>
            <a:r>
              <a:rPr lang="zh-CN" altLang="en-US" sz="2600" dirty="0">
                <a:latin typeface="Times New Roman" panose="02020603050405020304" pitchFamily="18" charset="0"/>
              </a:rPr>
              <a:t> </a:t>
            </a:r>
          </a:p>
          <a:p>
            <a:pPr eaLnBrk="1" hangingPunct="1">
              <a:lnSpc>
                <a:spcPct val="110000"/>
              </a:lnSpc>
            </a:pPr>
            <a:r>
              <a:rPr lang="en-US" altLang="zh-CN" sz="2600" dirty="0">
                <a:latin typeface="Times New Roman" panose="02020603050405020304" pitchFamily="18" charset="0"/>
              </a:rPr>
              <a:t>20</a:t>
            </a:r>
            <a:r>
              <a:rPr lang="zh-CN" altLang="en-US" sz="2600" dirty="0">
                <a:latin typeface="Times New Roman" panose="02020603050405020304" pitchFamily="18" charset="0"/>
              </a:rPr>
              <a:t>世纪</a:t>
            </a:r>
            <a:r>
              <a:rPr lang="en-US" altLang="zh-CN" sz="2600" dirty="0">
                <a:latin typeface="Times New Roman" panose="02020603050405020304" pitchFamily="18" charset="0"/>
              </a:rPr>
              <a:t>80</a:t>
            </a:r>
            <a:r>
              <a:rPr lang="zh-CN" altLang="en-US" sz="2600" dirty="0">
                <a:latin typeface="Times New Roman" panose="02020603050405020304" pitchFamily="18" charset="0"/>
              </a:rPr>
              <a:t>年代以后，遗传算法进入兴盛</a:t>
            </a:r>
            <a:r>
              <a:rPr lang="zh-CN" altLang="en-US" sz="2600" dirty="0"/>
              <a:t>发展时期。</a:t>
            </a:r>
          </a:p>
        </p:txBody>
      </p:sp>
      <p:sp>
        <p:nvSpPr>
          <p:cNvPr id="6451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8.2.2  </a:t>
            </a:r>
            <a:r>
              <a:rPr lang="zh-CN" altLang="en-US" sz="3600" dirty="0">
                <a:latin typeface="Times New Roman" panose="02020603050405020304" pitchFamily="18" charset="0"/>
                <a:ea typeface="黑体" panose="02010609060101010101" pitchFamily="49" charset="-122"/>
              </a:rPr>
              <a:t>遗传算法的发展历史</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dissolve">
                                      <p:cBhvr>
                                        <p:cTn id="7"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p:cNvSpPr>
            <a:spLocks noGrp="1"/>
          </p:cNvSpPr>
          <p:nvPr>
            <p:ph idx="1"/>
          </p:nvPr>
        </p:nvSpPr>
        <p:spPr>
          <a:xfrm>
            <a:off x="911424" y="1209479"/>
            <a:ext cx="8153400" cy="542715"/>
          </a:xfrm>
          <a:ln/>
        </p:spPr>
        <p:txBody>
          <a:bodyPr vert="horz" wrap="square" lIns="91440" tIns="45720" rIns="91440" bIns="45720" anchor="t"/>
          <a:lstStyle/>
          <a:p>
            <a:pPr marL="0" indent="0" eaLnBrk="1" hangingPunct="1">
              <a:buClr>
                <a:schemeClr val="tx1"/>
              </a:buClr>
              <a:buAutoNum type="arabicPeriod"/>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位串编码</a:t>
            </a:r>
          </a:p>
          <a:p>
            <a:pPr marL="0" indent="0" eaLnBrk="1" hangingPunct="1">
              <a:buClr>
                <a:schemeClr val="tx1"/>
              </a:buClr>
              <a:buNone/>
            </a:pPr>
            <a:endParaRPr lang="zh-CN" altLang="en-US" sz="2800" b="1" dirty="0">
              <a:latin typeface="Times New Roman" panose="02020603050405020304" pitchFamily="18" charset="0"/>
            </a:endParaRPr>
          </a:p>
          <a:p>
            <a:pPr marL="0" indent="0" eaLnBrk="1" hangingPunct="1">
              <a:buClr>
                <a:schemeClr val="tx1"/>
              </a:buClr>
              <a:buNone/>
            </a:pPr>
            <a:endParaRPr lang="zh-CN" altLang="en-US" sz="2800" b="1" dirty="0">
              <a:latin typeface="宋体" panose="02010600030101010101" pitchFamily="2" charset="-122"/>
            </a:endParaRPr>
          </a:p>
          <a:p>
            <a:pPr marL="0" indent="0" eaLnBrk="1" hangingPunct="1">
              <a:buClr>
                <a:schemeClr val="tx1"/>
              </a:buClr>
              <a:buNone/>
            </a:pPr>
            <a:endParaRPr lang="en-US" altLang="zh-CN" sz="2800" b="1" dirty="0">
              <a:latin typeface="宋体" panose="02010600030101010101" pitchFamily="2" charset="-122"/>
            </a:endParaRPr>
          </a:p>
        </p:txBody>
      </p:sp>
      <p:sp>
        <p:nvSpPr>
          <p:cNvPr id="655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153" name="Text Box 9"/>
          <p:cNvSpPr txBox="1"/>
          <p:nvPr/>
        </p:nvSpPr>
        <p:spPr>
          <a:xfrm>
            <a:off x="1199456" y="1879872"/>
            <a:ext cx="9793088" cy="121285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40000"/>
              </a:lnSpc>
              <a:spcBef>
                <a:spcPct val="50000"/>
              </a:spcBef>
            </a:pPr>
            <a:r>
              <a:rPr lang="zh-CN" altLang="en-US" sz="2600" b="1" dirty="0">
                <a:solidFill>
                  <a:schemeClr val="folHlink"/>
                </a:solidFill>
              </a:rPr>
              <a:t>一维染色体编码方法</a:t>
            </a:r>
            <a:r>
              <a:rPr lang="zh-CN" altLang="en-US" sz="2600" dirty="0">
                <a:solidFill>
                  <a:schemeClr val="tx1"/>
                </a:solidFill>
              </a:rPr>
              <a:t>：将问题空间的参数编码为一维排列的染色体的方法。</a:t>
            </a:r>
          </a:p>
        </p:txBody>
      </p:sp>
      <p:sp>
        <p:nvSpPr>
          <p:cNvPr id="6154" name="Text Box 10"/>
          <p:cNvSpPr txBox="1"/>
          <p:nvPr/>
        </p:nvSpPr>
        <p:spPr>
          <a:xfrm>
            <a:off x="1199456" y="4080804"/>
            <a:ext cx="9793088" cy="121264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40000"/>
              </a:lnSpc>
              <a:spcBef>
                <a:spcPct val="50000"/>
              </a:spcBef>
            </a:pPr>
            <a:r>
              <a:rPr lang="zh-CN" altLang="en-US" sz="2600" b="1" dirty="0">
                <a:solidFill>
                  <a:schemeClr val="folHlink"/>
                </a:solidFill>
                <a:latin typeface="Times New Roman" panose="02020603050405020304" pitchFamily="18" charset="0"/>
              </a:rPr>
              <a:t>二进制编码</a:t>
            </a:r>
            <a:r>
              <a:rPr lang="zh-CN" altLang="en-US" sz="2600" dirty="0">
                <a:solidFill>
                  <a:schemeClr val="tx1"/>
                </a:solidFill>
                <a:latin typeface="Times New Roman" panose="02020603050405020304" pitchFamily="18" charset="0"/>
              </a:rPr>
              <a:t>：用若干二进制数表示一个个体，将原问题的解空间映射到位串空间 </a:t>
            </a:r>
            <a:r>
              <a:rPr lang="en-US" altLang="zh-CN" sz="2600" i="1" dirty="0">
                <a:solidFill>
                  <a:schemeClr val="tx1"/>
                </a:solidFill>
                <a:latin typeface="Times New Roman" panose="02020603050405020304" pitchFamily="18" charset="0"/>
                <a:cs typeface="Times New Roman" panose="02020603050405020304" pitchFamily="18" charset="0"/>
              </a:rPr>
              <a:t>B</a:t>
            </a:r>
            <a:r>
              <a:rPr lang="en-US" altLang="zh-CN" sz="2600" dirty="0">
                <a:solidFill>
                  <a:schemeClr val="tx1"/>
                </a:solidFill>
                <a:latin typeface="Times New Roman" panose="02020603050405020304" pitchFamily="18" charset="0"/>
                <a:cs typeface="Times New Roman" panose="02020603050405020304" pitchFamily="18" charset="0"/>
              </a:rPr>
              <a:t>={0</a:t>
            </a: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1}</a:t>
            </a:r>
            <a:r>
              <a:rPr lang="zh-CN" altLang="en-US" sz="2600" dirty="0">
                <a:solidFill>
                  <a:schemeClr val="tx1"/>
                </a:solidFill>
                <a:latin typeface="Times New Roman" panose="02020603050405020304" pitchFamily="18" charset="0"/>
              </a:rPr>
              <a:t>上，然后在位串空间上进行遗传操作。</a:t>
            </a:r>
            <a:r>
              <a:rPr lang="zh-CN" altLang="en-US" dirty="0">
                <a:solidFill>
                  <a:schemeClr val="tx1"/>
                </a:solidFill>
                <a:latin typeface="Times New Roman" panose="02020603050405020304" pitchFamily="18" charset="0"/>
              </a:rPr>
              <a:t> </a:t>
            </a:r>
          </a:p>
        </p:txBody>
      </p:sp>
      <p:sp>
        <p:nvSpPr>
          <p:cNvPr id="65543" name="Text Box 11"/>
          <p:cNvSpPr txBox="1"/>
          <p:nvPr/>
        </p:nvSpPr>
        <p:spPr>
          <a:xfrm>
            <a:off x="2590800" y="5562600"/>
            <a:ext cx="4419600" cy="457200"/>
          </a:xfrm>
          <a:prstGeom prst="rect">
            <a:avLst/>
          </a:prstGeom>
          <a:noFill/>
          <a:ln w="9525">
            <a:noFill/>
          </a:ln>
        </p:spPr>
        <p:txBody>
          <a:bodyPr anchor="b">
            <a:spAutoFit/>
          </a:bodyPr>
          <a:lstStyle/>
          <a:p>
            <a:pPr>
              <a:spcBef>
                <a:spcPct val="50000"/>
              </a:spcBef>
            </a:pPr>
            <a:endParaRPr lang="zh-CN" altLang="zh-CN" dirty="0"/>
          </a:p>
        </p:txBody>
      </p:sp>
      <p:sp>
        <p:nvSpPr>
          <p:cNvPr id="6158" name="Text Box 14"/>
          <p:cNvSpPr txBox="1"/>
          <p:nvPr/>
        </p:nvSpPr>
        <p:spPr>
          <a:xfrm>
            <a:off x="767408" y="3220400"/>
            <a:ext cx="4114800" cy="604838"/>
          </a:xfrm>
          <a:prstGeom prst="rect">
            <a:avLst/>
          </a:prstGeom>
          <a:noFill/>
          <a:ln w="9525">
            <a:noFill/>
          </a:ln>
        </p:spPr>
        <p:txBody>
          <a:bodyPr anchor="b">
            <a:spAutoFit/>
          </a:bodyPr>
          <a:lstStyle/>
          <a:p>
            <a:pPr algn="just">
              <a:lnSpc>
                <a:spcPct val="120000"/>
              </a:lnSpc>
              <a:spcBef>
                <a:spcPct val="80000"/>
              </a:spcBef>
              <a:buClr>
                <a:schemeClr val="tx1"/>
              </a:buClr>
            </a:pPr>
            <a:r>
              <a:rPr lang="zh-CN" altLang="en-US" sz="2800" b="1" dirty="0">
                <a:solidFill>
                  <a:schemeClr val="tx1"/>
                </a:solidFill>
                <a:latin typeface="Times New Roman" panose="02020603050405020304" pitchFamily="18" charset="0"/>
              </a:rPr>
              <a:t>（</a:t>
            </a:r>
            <a:r>
              <a:rPr lang="en-US" altLang="zh-CN" sz="2800" b="1" dirty="0">
                <a:solidFill>
                  <a:schemeClr val="tx1"/>
                </a:solidFill>
                <a:latin typeface="Times New Roman" panose="02020603050405020304" pitchFamily="18" charset="0"/>
              </a:rPr>
              <a:t>1</a:t>
            </a:r>
            <a:r>
              <a:rPr lang="zh-CN" altLang="en-US" sz="2800" b="1" dirty="0">
                <a:solidFill>
                  <a:schemeClr val="tx1"/>
                </a:solidFill>
                <a:latin typeface="Times New Roman" panose="02020603050405020304" pitchFamily="18" charset="0"/>
              </a:rPr>
              <a:t>） 二进制编码</a:t>
            </a:r>
            <a:endParaRPr lang="zh-CN" altLang="en-US" dirty="0">
              <a:latin typeface="Times New Roman" panose="02020603050405020304" pitchFamily="18" charset="0"/>
            </a:endParaRPr>
          </a:p>
        </p:txBody>
      </p:sp>
      <p:sp>
        <p:nvSpPr>
          <p:cNvPr id="9"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8.2.3  </a:t>
            </a:r>
            <a:r>
              <a:rPr lang="zh-CN" altLang="en-US" sz="3600" dirty="0">
                <a:latin typeface="Times New Roman" panose="02020603050405020304" pitchFamily="18" charset="0"/>
                <a:ea typeface="黑体" panose="02010609060101010101" pitchFamily="49" charset="-122"/>
              </a:rPr>
              <a:t>编码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58"/>
                                        </p:tgtEl>
                                        <p:attrNameLst>
                                          <p:attrName>style.visibility</p:attrName>
                                        </p:attrNameLst>
                                      </p:cBhvr>
                                      <p:to>
                                        <p:strVal val="visible"/>
                                      </p:to>
                                    </p:set>
                                    <p:anim calcmode="lin" valueType="num">
                                      <p:cBhvr additive="base">
                                        <p:cTn id="12" dur="500" fill="hold"/>
                                        <p:tgtEl>
                                          <p:spTgt spid="6158"/>
                                        </p:tgtEl>
                                        <p:attrNameLst>
                                          <p:attrName>ppt_x</p:attrName>
                                        </p:attrNameLst>
                                      </p:cBhvr>
                                      <p:tavLst>
                                        <p:tav tm="0">
                                          <p:val>
                                            <p:strVal val="0-#ppt_w/2"/>
                                          </p:val>
                                        </p:tav>
                                        <p:tav tm="100000">
                                          <p:val>
                                            <p:strVal val="#ppt_x"/>
                                          </p:val>
                                        </p:tav>
                                      </p:tavLst>
                                    </p:anim>
                                    <p:anim calcmode="lin" valueType="num">
                                      <p:cBhvr additive="base">
                                        <p:cTn id="13" dur="500" fill="hold"/>
                                        <p:tgtEl>
                                          <p:spTgt spid="615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154"/>
                                        </p:tgtEl>
                                        <p:attrNameLst>
                                          <p:attrName>style.visibility</p:attrName>
                                        </p:attrNameLst>
                                      </p:cBhvr>
                                      <p:to>
                                        <p:strVal val="visible"/>
                                      </p:to>
                                    </p:set>
                                    <p:animEffect transition="in" filter="dissolve">
                                      <p:cBhvr>
                                        <p:cTn id="17"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p:bldP spid="6154" grpId="0" animBg="1"/>
      <p:bldP spid="61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6564" name="Text Box 6"/>
          <p:cNvSpPr txBox="1"/>
          <p:nvPr/>
        </p:nvSpPr>
        <p:spPr>
          <a:xfrm>
            <a:off x="2590800" y="5562600"/>
            <a:ext cx="4419600" cy="457200"/>
          </a:xfrm>
          <a:prstGeom prst="rect">
            <a:avLst/>
          </a:prstGeom>
          <a:noFill/>
          <a:ln w="9525">
            <a:noFill/>
          </a:ln>
        </p:spPr>
        <p:txBody>
          <a:bodyPr anchor="b">
            <a:spAutoFit/>
          </a:bodyPr>
          <a:lstStyle/>
          <a:p>
            <a:pPr>
              <a:spcBef>
                <a:spcPct val="50000"/>
              </a:spcBef>
            </a:pPr>
            <a:endParaRPr lang="zh-CN" altLang="zh-CN" dirty="0"/>
          </a:p>
        </p:txBody>
      </p:sp>
      <p:sp>
        <p:nvSpPr>
          <p:cNvPr id="66565" name="Text Box 7"/>
          <p:cNvSpPr txBox="1"/>
          <p:nvPr/>
        </p:nvSpPr>
        <p:spPr>
          <a:xfrm>
            <a:off x="983432" y="958663"/>
            <a:ext cx="4114800" cy="604838"/>
          </a:xfrm>
          <a:prstGeom prst="rect">
            <a:avLst/>
          </a:prstGeom>
          <a:noFill/>
          <a:ln w="9525">
            <a:noFill/>
          </a:ln>
        </p:spPr>
        <p:txBody>
          <a:bodyPr anchor="b">
            <a:spAutoFit/>
          </a:bodyPr>
          <a:lstStyle/>
          <a:p>
            <a:pPr algn="just">
              <a:lnSpc>
                <a:spcPct val="120000"/>
              </a:lnSpc>
              <a:spcBef>
                <a:spcPct val="80000"/>
              </a:spcBef>
              <a:buClr>
                <a:schemeClr val="tx1"/>
              </a:buClr>
            </a:pPr>
            <a:r>
              <a:rPr lang="en-US" altLang="zh-CN" sz="2800" b="1" dirty="0">
                <a:solidFill>
                  <a:schemeClr val="tx1"/>
                </a:solidFill>
                <a:latin typeface="Times New Roman" panose="02020603050405020304" pitchFamily="18" charset="0"/>
              </a:rPr>
              <a:t>(1) </a:t>
            </a:r>
            <a:r>
              <a:rPr lang="zh-CN" altLang="en-US" sz="2800" b="1" dirty="0">
                <a:solidFill>
                  <a:schemeClr val="tx1"/>
                </a:solidFill>
                <a:latin typeface="Times New Roman" panose="02020603050405020304" pitchFamily="18" charset="0"/>
              </a:rPr>
              <a:t>二进制编码</a:t>
            </a:r>
            <a:r>
              <a:rPr lang="zh-CN" altLang="en-US" sz="2800" b="1" dirty="0">
                <a:solidFill>
                  <a:schemeClr val="tx1"/>
                </a:solidFill>
              </a:rPr>
              <a:t>（续）</a:t>
            </a:r>
            <a:endParaRPr lang="zh-CN" altLang="en-US" dirty="0"/>
          </a:p>
        </p:txBody>
      </p:sp>
      <p:sp>
        <p:nvSpPr>
          <p:cNvPr id="139273" name="Text Box 9"/>
          <p:cNvSpPr txBox="1"/>
          <p:nvPr/>
        </p:nvSpPr>
        <p:spPr>
          <a:xfrm>
            <a:off x="911424" y="1628800"/>
            <a:ext cx="10369152" cy="1489075"/>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20000"/>
              </a:spcBef>
            </a:pPr>
            <a:r>
              <a:rPr lang="zh-CN" altLang="en-US" b="1" dirty="0">
                <a:solidFill>
                  <a:schemeClr val="folHlink"/>
                </a:solidFill>
              </a:rPr>
              <a:t>优点</a:t>
            </a:r>
            <a:r>
              <a:rPr lang="zh-CN" altLang="en-US" dirty="0">
                <a:solidFill>
                  <a:schemeClr val="tx1"/>
                </a:solidFill>
              </a:rPr>
              <a:t>：</a:t>
            </a:r>
          </a:p>
          <a:p>
            <a:pPr algn="just">
              <a:lnSpc>
                <a:spcPct val="120000"/>
              </a:lnSpc>
              <a:spcBef>
                <a:spcPct val="20000"/>
              </a:spcBef>
            </a:pPr>
            <a:r>
              <a:rPr lang="zh-CN" altLang="en-US" dirty="0">
                <a:solidFill>
                  <a:schemeClr val="tx1"/>
                </a:solidFill>
              </a:rPr>
              <a:t>类似于生物染色体的组成，算法易于用生物遗传理论解释，遗传操作如交叉、变异等易实现；算法处理的模式数最多。 </a:t>
            </a:r>
          </a:p>
        </p:txBody>
      </p:sp>
      <p:sp>
        <p:nvSpPr>
          <p:cNvPr id="139274" name="Text Box 10"/>
          <p:cNvSpPr txBox="1"/>
          <p:nvPr/>
        </p:nvSpPr>
        <p:spPr>
          <a:xfrm>
            <a:off x="911424" y="3284538"/>
            <a:ext cx="10369152" cy="302260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spcBef>
                <a:spcPct val="50000"/>
              </a:spcBef>
            </a:pPr>
            <a:r>
              <a:rPr lang="zh-CN" altLang="en-US" b="1" dirty="0">
                <a:solidFill>
                  <a:schemeClr val="folHlink"/>
                </a:solidFill>
              </a:rPr>
              <a:t>缺点：</a:t>
            </a:r>
            <a:endParaRPr lang="zh-CN" altLang="en-US" b="1" dirty="0">
              <a:solidFill>
                <a:schemeClr val="folHlink"/>
              </a:solidFill>
              <a:latin typeface="Times New Roman" panose="02020603050405020304" pitchFamily="18" charset="0"/>
              <a:cs typeface="Times New Roman" panose="02020603050405020304" pitchFamily="18" charset="0"/>
            </a:endParaRPr>
          </a:p>
          <a:p>
            <a:pPr algn="just">
              <a:spcBef>
                <a:spcPct val="50000"/>
              </a:spcBef>
            </a:pPr>
            <a:r>
              <a:rPr lang="zh-CN" altLang="en-US" dirty="0">
                <a:solidFill>
                  <a:schemeClr val="tx1"/>
                </a:solidFill>
                <a:latin typeface="Times New Roman" panose="02020603050405020304" pitchFamily="18" charset="0"/>
              </a:rPr>
              <a:t>① 相邻整数的二进制编码可能具有较大的</a:t>
            </a:r>
            <a:r>
              <a:rPr lang="en-US" altLang="zh-CN" dirty="0">
                <a:solidFill>
                  <a:schemeClr val="tx1"/>
                </a:solidFill>
                <a:latin typeface="Times New Roman" panose="02020603050405020304" pitchFamily="18" charset="0"/>
                <a:cs typeface="Times New Roman" panose="02020603050405020304" pitchFamily="18" charset="0"/>
              </a:rPr>
              <a:t>Hamming</a:t>
            </a:r>
            <a:r>
              <a:rPr lang="zh-CN" altLang="en-US" dirty="0">
                <a:solidFill>
                  <a:schemeClr val="tx1"/>
                </a:solidFill>
                <a:latin typeface="Times New Roman" panose="02020603050405020304" pitchFamily="18" charset="0"/>
              </a:rPr>
              <a:t>距离，降低了遗传算子的搜索效率。</a:t>
            </a:r>
            <a:r>
              <a:rPr lang="zh-CN" altLang="en-US" dirty="0">
                <a:solidFill>
                  <a:schemeClr val="tx1"/>
                </a:solidFill>
                <a:latin typeface="Times New Roman" panose="02020603050405020304" pitchFamily="18" charset="0"/>
                <a:cs typeface="Times New Roman" panose="02020603050405020304" pitchFamily="18" charset="0"/>
              </a:rPr>
              <a:t> </a:t>
            </a:r>
          </a:p>
          <a:p>
            <a:pPr algn="just">
              <a:spcBef>
                <a:spcPct val="50000"/>
              </a:spcBef>
            </a:pP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15</a:t>
            </a:r>
            <a:r>
              <a:rPr lang="zh-CN" altLang="en-US" dirty="0">
                <a:solidFill>
                  <a:schemeClr val="accent2"/>
                </a:solidFill>
                <a:latin typeface="Times New Roman" panose="02020603050405020304" pitchFamily="18" charset="0"/>
              </a:rPr>
              <a:t>：</a:t>
            </a:r>
            <a:r>
              <a:rPr lang="en-US" altLang="zh-CN" dirty="0">
                <a:solidFill>
                  <a:schemeClr val="accent2"/>
                </a:solidFill>
                <a:latin typeface="Times New Roman" panose="02020603050405020304" pitchFamily="18" charset="0"/>
                <a:cs typeface="Times New Roman" panose="02020603050405020304" pitchFamily="18" charset="0"/>
              </a:rPr>
              <a:t>01111</a:t>
            </a:r>
            <a:r>
              <a:rPr lang="en-US" altLang="zh-CN" dirty="0">
                <a:solidFill>
                  <a:schemeClr val="accent2"/>
                </a:solidFill>
                <a:latin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16</a:t>
            </a:r>
            <a:r>
              <a:rPr lang="zh-CN" altLang="en-US" dirty="0">
                <a:solidFill>
                  <a:schemeClr val="accent2"/>
                </a:solidFill>
                <a:latin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10000</a:t>
            </a:r>
          </a:p>
          <a:p>
            <a:pPr algn="just">
              <a:spcBef>
                <a:spcPct val="50000"/>
              </a:spcBef>
            </a:pPr>
            <a:r>
              <a:rPr lang="en-US" altLang="zh-CN" dirty="0">
                <a:solidFill>
                  <a:schemeClr val="tx1"/>
                </a:solidFill>
                <a:latin typeface="Times New Roman" panose="02020603050405020304" pitchFamily="18" charset="0"/>
              </a:rPr>
              <a:t>② </a:t>
            </a:r>
            <a:r>
              <a:rPr lang="zh-CN" altLang="en-US" dirty="0">
                <a:solidFill>
                  <a:schemeClr val="tx1"/>
                </a:solidFill>
                <a:latin typeface="Times New Roman" panose="02020603050405020304" pitchFamily="18" charset="0"/>
              </a:rPr>
              <a:t>要先给出求解的精度。</a:t>
            </a:r>
            <a:endParaRPr lang="zh-CN" altLang="en-US" dirty="0">
              <a:solidFill>
                <a:schemeClr val="tx1"/>
              </a:solidFill>
              <a:latin typeface="Times New Roman" panose="02020603050405020304" pitchFamily="18" charset="0"/>
              <a:cs typeface="Times New Roman" panose="02020603050405020304" pitchFamily="18" charset="0"/>
            </a:endParaRPr>
          </a:p>
          <a:p>
            <a:pPr algn="just">
              <a:spcBef>
                <a:spcPct val="50000"/>
              </a:spcBef>
            </a:pPr>
            <a:r>
              <a:rPr lang="zh-CN" altLang="en-US" dirty="0">
                <a:solidFill>
                  <a:schemeClr val="tx1"/>
                </a:solidFill>
                <a:latin typeface="Times New Roman" panose="02020603050405020304" pitchFamily="18" charset="0"/>
              </a:rPr>
              <a:t>③ 求解高维优化问题的二进制编码串长，算法的搜索效率低。</a:t>
            </a:r>
          </a:p>
        </p:txBody>
      </p:sp>
      <p:sp>
        <p:nvSpPr>
          <p:cNvPr id="9"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8.2.3  </a:t>
            </a:r>
            <a:r>
              <a:rPr lang="zh-CN" altLang="en-US" sz="3600" dirty="0">
                <a:latin typeface="Times New Roman" panose="02020603050405020304" pitchFamily="18" charset="0"/>
                <a:ea typeface="黑体" panose="02010609060101010101" pitchFamily="49" charset="-122"/>
              </a:rPr>
              <a:t>编码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9273"/>
                                        </p:tgtEl>
                                        <p:attrNameLst>
                                          <p:attrName>style.visibility</p:attrName>
                                        </p:attrNameLst>
                                      </p:cBhvr>
                                      <p:to>
                                        <p:strVal val="visible"/>
                                      </p:to>
                                    </p:set>
                                    <p:anim calcmode="lin" valueType="num">
                                      <p:cBhvr additive="base">
                                        <p:cTn id="7" dur="500" fill="hold"/>
                                        <p:tgtEl>
                                          <p:spTgt spid="139273"/>
                                        </p:tgtEl>
                                        <p:attrNameLst>
                                          <p:attrName>ppt_x</p:attrName>
                                        </p:attrNameLst>
                                      </p:cBhvr>
                                      <p:tavLst>
                                        <p:tav tm="0">
                                          <p:val>
                                            <p:strVal val="0-#ppt_w/2"/>
                                          </p:val>
                                        </p:tav>
                                        <p:tav tm="100000">
                                          <p:val>
                                            <p:strVal val="#ppt_x"/>
                                          </p:val>
                                        </p:tav>
                                      </p:tavLst>
                                    </p:anim>
                                    <p:anim calcmode="lin" valueType="num">
                                      <p:cBhvr additive="base">
                                        <p:cTn id="8" dur="500" fill="hold"/>
                                        <p:tgtEl>
                                          <p:spTgt spid="1392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39274"/>
                                        </p:tgtEl>
                                        <p:attrNameLst>
                                          <p:attrName>style.visibility</p:attrName>
                                        </p:attrNameLst>
                                      </p:cBhvr>
                                      <p:to>
                                        <p:strVal val="visible"/>
                                      </p:to>
                                    </p:set>
                                    <p:animEffect transition="in" filter="barn(outHorizontal)">
                                      <p:cBhvr>
                                        <p:cTn id="13" dur="500"/>
                                        <p:tgtEl>
                                          <p:spTgt spid="139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3" grpId="0" animBg="1"/>
      <p:bldP spid="13927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3"/>
          <p:cNvSpPr>
            <a:spLocks noGrp="1"/>
          </p:cNvSpPr>
          <p:nvPr>
            <p:ph idx="1"/>
          </p:nvPr>
        </p:nvSpPr>
        <p:spPr>
          <a:xfrm>
            <a:off x="838200" y="923132"/>
            <a:ext cx="9938320" cy="2133600"/>
          </a:xfrm>
          <a:ln/>
        </p:spPr>
        <p:txBody>
          <a:bodyPr vert="horz" wrap="square" lIns="91440" tIns="45720" rIns="91440" bIns="45720" anchor="t"/>
          <a:lstStyle/>
          <a:p>
            <a:pPr marL="0" indent="0" eaLnBrk="1" hangingPunct="1">
              <a:spcBef>
                <a:spcPct val="50000"/>
              </a:spcBef>
              <a:buClr>
                <a:schemeClr val="tx1"/>
              </a:buClr>
              <a:buAutoNum type="arabicPeriod"/>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位串编码</a:t>
            </a:r>
          </a:p>
          <a:p>
            <a:pPr marL="0" indent="0" eaLnBrk="1" hangingPunct="1">
              <a:spcBef>
                <a:spcPct val="50000"/>
              </a:spcBef>
              <a:buClr>
                <a:schemeClr val="tx1"/>
              </a:buCl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Gray </a:t>
            </a:r>
            <a:r>
              <a:rPr lang="zh-CN" altLang="en-US" sz="2800" b="1" dirty="0">
                <a:latin typeface="Times New Roman" panose="02020603050405020304" pitchFamily="18" charset="0"/>
              </a:rPr>
              <a:t>编码</a:t>
            </a:r>
          </a:p>
        </p:txBody>
      </p:sp>
      <p:sp>
        <p:nvSpPr>
          <p:cNvPr id="205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36196" name="Text Box 4"/>
          <p:cNvSpPr txBox="1"/>
          <p:nvPr/>
        </p:nvSpPr>
        <p:spPr>
          <a:xfrm>
            <a:off x="1828799" y="2043113"/>
            <a:ext cx="9379769" cy="466725"/>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spcBef>
                <a:spcPct val="50000"/>
              </a:spcBef>
            </a:pPr>
            <a:r>
              <a:rPr lang="en-US" altLang="zh-CN" dirty="0">
                <a:solidFill>
                  <a:schemeClr val="tx1"/>
                </a:solidFill>
                <a:latin typeface="Times New Roman" panose="02020603050405020304" pitchFamily="18" charset="0"/>
                <a:cs typeface="Times New Roman" panose="02020603050405020304" pitchFamily="18" charset="0"/>
              </a:rPr>
              <a:t>Gray</a:t>
            </a:r>
            <a:r>
              <a:rPr lang="zh-CN" altLang="en-US" dirty="0">
                <a:solidFill>
                  <a:schemeClr val="tx1"/>
                </a:solidFill>
              </a:rPr>
              <a:t>编码</a:t>
            </a:r>
            <a:r>
              <a:rPr lang="en-US" altLang="zh-CN" dirty="0">
                <a:solidFill>
                  <a:schemeClr val="tx1"/>
                </a:solidFill>
              </a:rPr>
              <a:t>:</a:t>
            </a:r>
            <a:r>
              <a:rPr lang="zh-CN" altLang="en-US" dirty="0">
                <a:solidFill>
                  <a:schemeClr val="tx1"/>
                </a:solidFill>
              </a:rPr>
              <a:t>将二进制编码通过一个变换进行转换得到的编码。 </a:t>
            </a:r>
          </a:p>
        </p:txBody>
      </p:sp>
      <p:sp>
        <p:nvSpPr>
          <p:cNvPr id="2058" name="Rectangle 7"/>
          <p:cNvSpPr/>
          <p:nvPr/>
        </p:nvSpPr>
        <p:spPr>
          <a:xfrm>
            <a:off x="5786438" y="3314701"/>
            <a:ext cx="9144000" cy="461665"/>
          </a:xfrm>
          <a:prstGeom prst="rect">
            <a:avLst/>
          </a:prstGeom>
          <a:noFill/>
          <a:ln w="9525">
            <a:noFill/>
          </a:ln>
        </p:spPr>
        <p:txBody>
          <a:bodyPr>
            <a:spAutoFit/>
          </a:bodyPr>
          <a:lstStyle/>
          <a:p>
            <a:endParaRPr lang="zh-CN" altLang="en-US" dirty="0"/>
          </a:p>
        </p:txBody>
      </p:sp>
      <p:sp>
        <p:nvSpPr>
          <p:cNvPr id="2059" name="Rectangle 10"/>
          <p:cNvSpPr/>
          <p:nvPr/>
        </p:nvSpPr>
        <p:spPr>
          <a:xfrm>
            <a:off x="5815013" y="3314701"/>
            <a:ext cx="9144000" cy="461665"/>
          </a:xfrm>
          <a:prstGeom prst="rect">
            <a:avLst/>
          </a:prstGeom>
          <a:noFill/>
          <a:ln w="9525">
            <a:noFill/>
          </a:ln>
        </p:spPr>
        <p:txBody>
          <a:bodyPr>
            <a:spAutoFit/>
          </a:bodyPr>
          <a:lstStyle/>
          <a:p>
            <a:endParaRPr lang="zh-CN" altLang="en-US" dirty="0"/>
          </a:p>
        </p:txBody>
      </p:sp>
      <p:sp>
        <p:nvSpPr>
          <p:cNvPr id="2060" name="Rectangle 13"/>
          <p:cNvSpPr/>
          <p:nvPr/>
        </p:nvSpPr>
        <p:spPr>
          <a:xfrm>
            <a:off x="5634038" y="3214689"/>
            <a:ext cx="9144000" cy="461665"/>
          </a:xfrm>
          <a:prstGeom prst="rect">
            <a:avLst/>
          </a:prstGeom>
          <a:noFill/>
          <a:ln w="9525">
            <a:noFill/>
          </a:ln>
        </p:spPr>
        <p:txBody>
          <a:bodyPr>
            <a:spAutoFit/>
          </a:bodyPr>
          <a:lstStyle/>
          <a:p>
            <a:endParaRPr lang="zh-CN" altLang="en-US" dirty="0"/>
          </a:p>
        </p:txBody>
      </p:sp>
      <p:grpSp>
        <p:nvGrpSpPr>
          <p:cNvPr id="2" name="Group 18"/>
          <p:cNvGrpSpPr/>
          <p:nvPr/>
        </p:nvGrpSpPr>
        <p:grpSpPr>
          <a:xfrm>
            <a:off x="1271464" y="3124200"/>
            <a:ext cx="9937104" cy="2895600"/>
            <a:chOff x="240" y="1776"/>
            <a:chExt cx="4992" cy="1824"/>
          </a:xfrm>
        </p:grpSpPr>
        <p:sp>
          <p:nvSpPr>
            <p:cNvPr id="2062" name="Rectangle 17"/>
            <p:cNvSpPr/>
            <p:nvPr/>
          </p:nvSpPr>
          <p:spPr>
            <a:xfrm>
              <a:off x="288" y="1776"/>
              <a:ext cx="4944" cy="1824"/>
            </a:xfrm>
            <a:prstGeom prst="rect">
              <a:avLst/>
            </a:prstGeom>
            <a:gradFill rotWithShape="0">
              <a:gsLst>
                <a:gs pos="0">
                  <a:srgbClr val="CCECFF"/>
                </a:gs>
                <a:gs pos="100000">
                  <a:srgbClr val="FFFFFF"/>
                </a:gs>
              </a:gsLst>
              <a:path path="rect">
                <a:fillToRect l="100000" t="100000"/>
              </a:path>
              <a:tileRect/>
            </a:gradFill>
            <a:ln w="9525" cap="flat" cmpd="sng">
              <a:solidFill>
                <a:srgbClr val="CCECFF"/>
              </a:solidFill>
              <a:prstDash val="solid"/>
              <a:miter/>
              <a:headEnd type="none" w="med" len="med"/>
              <a:tailEnd type="none" w="med" len="med"/>
            </a:ln>
          </p:spPr>
          <p:txBody>
            <a:bodyPr wrap="none" anchor="ctr"/>
            <a:lstStyle/>
            <a:p>
              <a:endParaRPr lang="zh-CN" altLang="en-US" dirty="0"/>
            </a:p>
          </p:txBody>
        </p:sp>
        <p:sp>
          <p:nvSpPr>
            <p:cNvPr id="2063" name="Text Box 5"/>
            <p:cNvSpPr txBox="1"/>
            <p:nvPr/>
          </p:nvSpPr>
          <p:spPr>
            <a:xfrm>
              <a:off x="240" y="1824"/>
              <a:ext cx="1056" cy="288"/>
            </a:xfrm>
            <a:prstGeom prst="rect">
              <a:avLst/>
            </a:prstGeom>
            <a:noFill/>
            <a:ln w="9525">
              <a:noFill/>
            </a:ln>
          </p:spPr>
          <p:txBody>
            <a:bodyPr anchor="b">
              <a:spAutoFit/>
            </a:bodyPr>
            <a:lstStyle/>
            <a:p>
              <a:pPr>
                <a:spcBef>
                  <a:spcPct val="50000"/>
                </a:spcBef>
              </a:pPr>
              <a:r>
                <a:rPr lang="zh-CN" altLang="en-US" dirty="0">
                  <a:solidFill>
                    <a:schemeClr val="tx1"/>
                  </a:solidFill>
                </a:rPr>
                <a:t>二进制串 </a:t>
              </a:r>
            </a:p>
          </p:txBody>
        </p:sp>
        <p:graphicFrame>
          <p:nvGraphicFramePr>
            <p:cNvPr id="2050" name="Object 6"/>
            <p:cNvGraphicFramePr/>
            <p:nvPr/>
          </p:nvGraphicFramePr>
          <p:xfrm>
            <a:off x="1296" y="1809"/>
            <a:ext cx="1120" cy="303"/>
          </p:xfrm>
          <a:graphic>
            <a:graphicData uri="http://schemas.openxmlformats.org/presentationml/2006/ole">
              <mc:AlternateContent xmlns:mc="http://schemas.openxmlformats.org/markup-compatibility/2006">
                <mc:Choice xmlns:v="urn:schemas-microsoft-com:vml" Requires="v">
                  <p:oleObj spid="_x0000_s4341" r:id="rId3" imgW="850265" imgH="228600" progId="Equation.3">
                    <p:embed/>
                  </p:oleObj>
                </mc:Choice>
                <mc:Fallback>
                  <p:oleObj r:id="rId3" imgW="850265" imgH="228600" progId="Equation.3">
                    <p:embed/>
                    <p:pic>
                      <p:nvPicPr>
                        <p:cNvPr id="0" name="图片 3084"/>
                        <p:cNvPicPr/>
                        <p:nvPr/>
                      </p:nvPicPr>
                      <p:blipFill>
                        <a:blip r:embed="rId4"/>
                        <a:stretch>
                          <a:fillRect/>
                        </a:stretch>
                      </p:blipFill>
                      <p:spPr>
                        <a:xfrm>
                          <a:off x="1296" y="1809"/>
                          <a:ext cx="1120" cy="303"/>
                        </a:xfrm>
                        <a:prstGeom prst="rect">
                          <a:avLst/>
                        </a:prstGeom>
                        <a:noFill/>
                        <a:ln w="38100">
                          <a:noFill/>
                          <a:miter/>
                        </a:ln>
                      </p:spPr>
                    </p:pic>
                  </p:oleObj>
                </mc:Fallback>
              </mc:AlternateContent>
            </a:graphicData>
          </a:graphic>
        </p:graphicFrame>
        <p:sp>
          <p:nvSpPr>
            <p:cNvPr id="2064" name="Rectangle 8"/>
            <p:cNvSpPr/>
            <p:nvPr/>
          </p:nvSpPr>
          <p:spPr>
            <a:xfrm>
              <a:off x="2928" y="1824"/>
              <a:ext cx="1680" cy="288"/>
            </a:xfrm>
            <a:prstGeom prst="rect">
              <a:avLst/>
            </a:prstGeom>
            <a:noFill/>
            <a:ln w="9525">
              <a:noFill/>
            </a:ln>
          </p:spPr>
          <p:txBody>
            <a:bodyPr>
              <a:spAutoFit/>
            </a:bodyPr>
            <a:lstStyle/>
            <a:p>
              <a:r>
                <a:rPr lang="en-US" altLang="zh-CN"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solidFill>
                    <a:schemeClr val="tx1"/>
                  </a:solidFill>
                  <a:latin typeface="Times New Roman" panose="02020603050405020304" pitchFamily="18" charset="0"/>
                  <a:cs typeface="Times New Roman" panose="02020603050405020304" pitchFamily="18" charset="0"/>
                </a:rPr>
                <a:t>Gray</a:t>
              </a:r>
              <a:r>
                <a:rPr lang="en-US" altLang="zh-CN" dirty="0">
                  <a:solidFill>
                    <a:schemeClr val="tx1"/>
                  </a:solidFill>
                </a:rPr>
                <a:t> </a:t>
              </a:r>
              <a:endParaRPr lang="en-US" altLang="zh-CN" dirty="0">
                <a:solidFill>
                  <a:schemeClr val="tx1"/>
                </a:solidFill>
                <a:latin typeface="Times New Roman" panose="02020603050405020304" pitchFamily="18" charset="0"/>
              </a:endParaRPr>
            </a:p>
          </p:txBody>
        </p:sp>
        <p:graphicFrame>
          <p:nvGraphicFramePr>
            <p:cNvPr id="2051" name="Object 9"/>
            <p:cNvGraphicFramePr/>
            <p:nvPr/>
          </p:nvGraphicFramePr>
          <p:xfrm>
            <a:off x="3612" y="1806"/>
            <a:ext cx="1044" cy="306"/>
          </p:xfrm>
          <a:graphic>
            <a:graphicData uri="http://schemas.openxmlformats.org/presentationml/2006/ole">
              <mc:AlternateContent xmlns:mc="http://schemas.openxmlformats.org/markup-compatibility/2006">
                <mc:Choice xmlns:v="urn:schemas-microsoft-com:vml" Requires="v">
                  <p:oleObj spid="_x0000_s4342" r:id="rId5" imgW="774065" imgH="228600" progId="Equation.3">
                    <p:embed/>
                  </p:oleObj>
                </mc:Choice>
                <mc:Fallback>
                  <p:oleObj r:id="rId5" imgW="774065" imgH="228600" progId="Equation.3">
                    <p:embed/>
                    <p:pic>
                      <p:nvPicPr>
                        <p:cNvPr id="0" name="图片 3082"/>
                        <p:cNvPicPr/>
                        <p:nvPr/>
                      </p:nvPicPr>
                      <p:blipFill>
                        <a:blip r:embed="rId6"/>
                        <a:stretch>
                          <a:fillRect/>
                        </a:stretch>
                      </p:blipFill>
                      <p:spPr>
                        <a:xfrm>
                          <a:off x="3612" y="1806"/>
                          <a:ext cx="1044" cy="306"/>
                        </a:xfrm>
                        <a:prstGeom prst="rect">
                          <a:avLst/>
                        </a:prstGeom>
                        <a:noFill/>
                        <a:ln w="38100">
                          <a:noFill/>
                          <a:miter/>
                        </a:ln>
                      </p:spPr>
                    </p:pic>
                  </p:oleObj>
                </mc:Fallback>
              </mc:AlternateContent>
            </a:graphicData>
          </a:graphic>
        </p:graphicFrame>
        <p:sp>
          <p:nvSpPr>
            <p:cNvPr id="2065" name="Rectangle 11"/>
            <p:cNvSpPr/>
            <p:nvPr/>
          </p:nvSpPr>
          <p:spPr>
            <a:xfrm>
              <a:off x="336" y="2352"/>
              <a:ext cx="2304" cy="288"/>
            </a:xfrm>
            <a:prstGeom prst="rect">
              <a:avLst/>
            </a:prstGeom>
            <a:noFill/>
            <a:ln w="9525">
              <a:noFill/>
            </a:ln>
          </p:spPr>
          <p:txBody>
            <a:bodyPr>
              <a:spAutoFit/>
            </a:bodyPr>
            <a:lstStyle/>
            <a:p>
              <a:r>
                <a:rPr lang="zh-CN" altLang="en-US" dirty="0">
                  <a:solidFill>
                    <a:schemeClr val="tx1"/>
                  </a:solidFill>
                </a:rPr>
                <a:t>二进制编码 </a:t>
              </a:r>
              <a:r>
                <a:rPr lang="zh-CN" altLang="en-US" dirty="0">
                  <a:solidFill>
                    <a:schemeClr val="tx1"/>
                  </a:solidFill>
                  <a:sym typeface="Wingdings" panose="05000000000000000000" pitchFamily="2" charset="2"/>
                </a:rPr>
                <a:t> </a:t>
              </a:r>
              <a:r>
                <a:rPr lang="en-US" altLang="zh-CN" dirty="0">
                  <a:solidFill>
                    <a:schemeClr val="tx1"/>
                  </a:solidFill>
                  <a:latin typeface="Times New Roman" panose="02020603050405020304" pitchFamily="18" charset="0"/>
                  <a:cs typeface="Times New Roman" panose="02020603050405020304" pitchFamily="18" charset="0"/>
                </a:rPr>
                <a:t>Gray</a:t>
              </a:r>
              <a:r>
                <a:rPr lang="zh-CN" altLang="en-US" dirty="0">
                  <a:solidFill>
                    <a:schemeClr val="tx1"/>
                  </a:solidFill>
                </a:rPr>
                <a:t>编码</a:t>
              </a:r>
              <a:endParaRPr lang="zh-CN" altLang="en-US" dirty="0">
                <a:solidFill>
                  <a:schemeClr val="tx1"/>
                </a:solidFill>
                <a:latin typeface="Times New Roman" panose="02020603050405020304" pitchFamily="18" charset="0"/>
              </a:endParaRPr>
            </a:p>
          </p:txBody>
        </p:sp>
        <p:graphicFrame>
          <p:nvGraphicFramePr>
            <p:cNvPr id="2052" name="Object 12"/>
            <p:cNvGraphicFramePr/>
            <p:nvPr/>
          </p:nvGraphicFramePr>
          <p:xfrm>
            <a:off x="584" y="2785"/>
            <a:ext cx="1672" cy="623"/>
          </p:xfrm>
          <a:graphic>
            <a:graphicData uri="http://schemas.openxmlformats.org/presentationml/2006/ole">
              <mc:AlternateContent xmlns:mc="http://schemas.openxmlformats.org/markup-compatibility/2006">
                <mc:Choice xmlns:v="urn:schemas-microsoft-com:vml" Requires="v">
                  <p:oleObj spid="_x0000_s4343" r:id="rId7" imgW="1294765" imgH="482600" progId="Equation.3">
                    <p:embed/>
                  </p:oleObj>
                </mc:Choice>
                <mc:Fallback>
                  <p:oleObj r:id="rId7" imgW="1294765" imgH="482600" progId="Equation.3">
                    <p:embed/>
                    <p:pic>
                      <p:nvPicPr>
                        <p:cNvPr id="0" name="图片 3083"/>
                        <p:cNvPicPr/>
                        <p:nvPr/>
                      </p:nvPicPr>
                      <p:blipFill>
                        <a:blip r:embed="rId8"/>
                        <a:stretch>
                          <a:fillRect/>
                        </a:stretch>
                      </p:blipFill>
                      <p:spPr>
                        <a:xfrm>
                          <a:off x="584" y="2785"/>
                          <a:ext cx="1672" cy="623"/>
                        </a:xfrm>
                        <a:prstGeom prst="rect">
                          <a:avLst/>
                        </a:prstGeom>
                        <a:noFill/>
                        <a:ln w="38100">
                          <a:noFill/>
                          <a:miter/>
                        </a:ln>
                      </p:spPr>
                    </p:pic>
                  </p:oleObj>
                </mc:Fallback>
              </mc:AlternateContent>
            </a:graphicData>
          </a:graphic>
        </p:graphicFrame>
        <p:sp>
          <p:nvSpPr>
            <p:cNvPr id="2066" name="Rectangle 14"/>
            <p:cNvSpPr/>
            <p:nvPr/>
          </p:nvSpPr>
          <p:spPr>
            <a:xfrm>
              <a:off x="2880" y="2352"/>
              <a:ext cx="2304" cy="288"/>
            </a:xfrm>
            <a:prstGeom prst="rect">
              <a:avLst/>
            </a:prstGeom>
            <a:noFill/>
            <a:ln w="9525">
              <a:noFill/>
            </a:ln>
          </p:spPr>
          <p:txBody>
            <a:bodyPr>
              <a:spAutoFit/>
            </a:bodyPr>
            <a:lstStyle/>
            <a:p>
              <a:r>
                <a:rPr lang="en-US" altLang="zh-CN" dirty="0">
                  <a:solidFill>
                    <a:schemeClr val="tx1"/>
                  </a:solidFill>
                  <a:latin typeface="Times New Roman" panose="02020603050405020304" pitchFamily="18" charset="0"/>
                  <a:cs typeface="Times New Roman" panose="02020603050405020304" pitchFamily="18" charset="0"/>
                </a:rPr>
                <a:t>Gray</a:t>
              </a:r>
              <a:r>
                <a:rPr lang="zh-CN" altLang="en-US" dirty="0">
                  <a:solidFill>
                    <a:schemeClr val="tx1"/>
                  </a:solidFill>
                </a:rPr>
                <a:t>编码 </a:t>
              </a:r>
              <a:r>
                <a:rPr lang="zh-CN" altLang="en-US" dirty="0">
                  <a:solidFill>
                    <a:schemeClr val="tx1"/>
                  </a:solidFill>
                  <a:sym typeface="Wingdings" panose="05000000000000000000" pitchFamily="2" charset="2"/>
                </a:rPr>
                <a:t> </a:t>
              </a:r>
              <a:r>
                <a:rPr lang="zh-CN" altLang="en-US" dirty="0">
                  <a:solidFill>
                    <a:schemeClr val="tx1"/>
                  </a:solidFill>
                </a:rPr>
                <a:t>二进制编码 </a:t>
              </a:r>
            </a:p>
          </p:txBody>
        </p:sp>
        <p:graphicFrame>
          <p:nvGraphicFramePr>
            <p:cNvPr id="2053" name="Object 15"/>
            <p:cNvGraphicFramePr/>
            <p:nvPr/>
          </p:nvGraphicFramePr>
          <p:xfrm>
            <a:off x="2976" y="2827"/>
            <a:ext cx="1394" cy="533"/>
          </p:xfrm>
          <a:graphic>
            <a:graphicData uri="http://schemas.openxmlformats.org/presentationml/2006/ole">
              <mc:AlternateContent xmlns:mc="http://schemas.openxmlformats.org/markup-compatibility/2006">
                <mc:Choice xmlns:v="urn:schemas-microsoft-com:vml" Requires="v">
                  <p:oleObj spid="_x0000_s4344" r:id="rId9" imgW="1116965" imgH="431800" progId="Equation.3">
                    <p:embed/>
                  </p:oleObj>
                </mc:Choice>
                <mc:Fallback>
                  <p:oleObj r:id="rId9" imgW="1116965" imgH="431800" progId="Equation.3">
                    <p:embed/>
                    <p:pic>
                      <p:nvPicPr>
                        <p:cNvPr id="0" name="图片 3081"/>
                        <p:cNvPicPr/>
                        <p:nvPr/>
                      </p:nvPicPr>
                      <p:blipFill>
                        <a:blip r:embed="rId10"/>
                        <a:stretch>
                          <a:fillRect/>
                        </a:stretch>
                      </p:blipFill>
                      <p:spPr>
                        <a:xfrm>
                          <a:off x="2976" y="2827"/>
                          <a:ext cx="1394" cy="533"/>
                        </a:xfrm>
                        <a:prstGeom prst="rect">
                          <a:avLst/>
                        </a:prstGeom>
                        <a:noFill/>
                        <a:ln w="38100">
                          <a:noFill/>
                          <a:miter/>
                        </a:ln>
                      </p:spPr>
                    </p:pic>
                  </p:oleObj>
                </mc:Fallback>
              </mc:AlternateContent>
            </a:graphicData>
          </a:graphic>
        </p:graphicFrame>
      </p:grpSp>
      <p:sp>
        <p:nvSpPr>
          <p:cNvPr id="20"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8.2.3  </a:t>
            </a:r>
            <a:r>
              <a:rPr lang="zh-CN" altLang="en-US" sz="3600" dirty="0">
                <a:latin typeface="Times New Roman" panose="02020603050405020304" pitchFamily="18" charset="0"/>
                <a:ea typeface="黑体" panose="02010609060101010101" pitchFamily="49" charset="-122"/>
              </a:rPr>
              <a:t>编码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additive="base">
                                        <p:cTn id="7" dur="500" fill="hold"/>
                                        <p:tgtEl>
                                          <p:spTgt spid="136196"/>
                                        </p:tgtEl>
                                        <p:attrNameLst>
                                          <p:attrName>ppt_x</p:attrName>
                                        </p:attrNameLst>
                                      </p:cBhvr>
                                      <p:tavLst>
                                        <p:tav tm="0">
                                          <p:val>
                                            <p:strVal val="0-#ppt_w/2"/>
                                          </p:val>
                                        </p:tav>
                                        <p:tav tm="100000">
                                          <p:val>
                                            <p:strVal val="#ppt_x"/>
                                          </p:val>
                                        </p:tav>
                                      </p:tavLst>
                                    </p:anim>
                                    <p:anim calcmode="lin" valueType="num">
                                      <p:cBhvr additive="base">
                                        <p:cTn id="8" dur="500" fill="hold"/>
                                        <p:tgtEl>
                                          <p:spTgt spid="1361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p:cNvSpPr>
            <a:spLocks noGrp="1"/>
          </p:cNvSpPr>
          <p:nvPr>
            <p:ph idx="1"/>
          </p:nvPr>
        </p:nvSpPr>
        <p:spPr>
          <a:xfrm>
            <a:off x="911424" y="990600"/>
            <a:ext cx="8780264" cy="494184"/>
          </a:xfrm>
          <a:ln/>
        </p:spPr>
        <p:txBody>
          <a:bodyPr vert="horz" wrap="square" lIns="91440" tIns="45720" rIns="91440" bIns="45720" anchor="t"/>
          <a:lstStyle/>
          <a:p>
            <a:pPr marL="609600" indent="-609600" eaLnBrk="1" hangingPunct="1">
              <a:buClr>
                <a:schemeClr val="tx1"/>
              </a:buClr>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实数编码</a:t>
            </a:r>
          </a:p>
        </p:txBody>
      </p:sp>
      <p:sp>
        <p:nvSpPr>
          <p:cNvPr id="6758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37220" name="Text Box 4"/>
          <p:cNvSpPr txBox="1"/>
          <p:nvPr/>
        </p:nvSpPr>
        <p:spPr>
          <a:xfrm>
            <a:off x="911424" y="1484784"/>
            <a:ext cx="10513168" cy="4053417"/>
          </a:xfrm>
          <a:prstGeom prst="rect">
            <a:avLst/>
          </a:prstGeom>
          <a:noFill/>
          <a:ln w="9525">
            <a:noFill/>
          </a:ln>
        </p:spPr>
        <p:txBody>
          <a:bodyPr wrap="square" anchor="b">
            <a:spAutoFit/>
          </a:bodyPr>
          <a:lstStyle/>
          <a:p>
            <a:pPr algn="just">
              <a:lnSpc>
                <a:spcPct val="120000"/>
              </a:lnSpc>
              <a:spcBef>
                <a:spcPct val="50000"/>
              </a:spcBef>
              <a:buClr>
                <a:srgbClr val="FF0000"/>
              </a:buClr>
              <a:buFont typeface="Wingdings" panose="05000000000000000000" pitchFamily="2" charset="2"/>
              <a:buBlip>
                <a:blip r:embed="rId2"/>
              </a:buBlip>
            </a:pPr>
            <a:r>
              <a:rPr lang="en-US" altLang="zh-CN" sz="2600" dirty="0">
                <a:solidFill>
                  <a:schemeClr val="tx1"/>
                </a:solidFill>
              </a:rPr>
              <a:t> </a:t>
            </a:r>
            <a:r>
              <a:rPr lang="zh-CN" altLang="en-US" sz="2600" dirty="0">
                <a:solidFill>
                  <a:schemeClr val="tx1"/>
                </a:solidFill>
              </a:rPr>
              <a:t>采用实数表达法</a:t>
            </a:r>
            <a:r>
              <a:rPr lang="zh-CN" altLang="en-US" sz="2600" b="1" dirty="0">
                <a:solidFill>
                  <a:schemeClr val="tx1"/>
                </a:solidFill>
              </a:rPr>
              <a:t>不必进行数制转换</a:t>
            </a:r>
            <a:r>
              <a:rPr lang="zh-CN" altLang="en-US" sz="2600" dirty="0">
                <a:solidFill>
                  <a:schemeClr val="tx1"/>
                </a:solidFill>
              </a:rPr>
              <a:t>，可直接在解的表现型上进行遗传操作</a:t>
            </a:r>
            <a:r>
              <a:rPr lang="zh-CN" altLang="en-US" sz="2600" dirty="0" smtClean="0">
                <a:solidFill>
                  <a:schemeClr val="tx1"/>
                </a:solidFill>
              </a:rPr>
              <a:t>。</a:t>
            </a:r>
            <a:endParaRPr lang="en-US" altLang="zh-CN" sz="2600" dirty="0" smtClean="0">
              <a:solidFill>
                <a:schemeClr val="tx1"/>
              </a:solidFill>
            </a:endParaRPr>
          </a:p>
          <a:p>
            <a:pPr algn="just">
              <a:lnSpc>
                <a:spcPct val="120000"/>
              </a:lnSpc>
              <a:spcBef>
                <a:spcPct val="50000"/>
              </a:spcBef>
              <a:buClr>
                <a:srgbClr val="FF0000"/>
              </a:buClr>
              <a:buFont typeface="Wingdings" panose="05000000000000000000" pitchFamily="2" charset="2"/>
              <a:buBlip>
                <a:blip r:embed="rId2"/>
              </a:buBlip>
            </a:pPr>
            <a:endParaRPr lang="zh-CN" altLang="en-US" sz="2600" dirty="0">
              <a:solidFill>
                <a:schemeClr val="tx1"/>
              </a:solidFill>
            </a:endParaRPr>
          </a:p>
          <a:p>
            <a:pPr algn="just">
              <a:lnSpc>
                <a:spcPct val="120000"/>
              </a:lnSpc>
              <a:spcBef>
                <a:spcPct val="50000"/>
              </a:spcBef>
              <a:buClr>
                <a:srgbClr val="FF0000"/>
              </a:buClr>
              <a:buFont typeface="Wingdings" panose="05000000000000000000" pitchFamily="2" charset="2"/>
              <a:buBlip>
                <a:blip r:embed="rId2"/>
              </a:buBlip>
            </a:pPr>
            <a:r>
              <a:rPr lang="zh-CN" altLang="en-US" sz="2600" dirty="0">
                <a:solidFill>
                  <a:schemeClr val="tx1"/>
                </a:solidFill>
              </a:rPr>
              <a:t> 多参数映射编码的基本思想：把每个参数先进行二进制编码得到子串，再把这些子串连成一个完整的染色体。</a:t>
            </a:r>
          </a:p>
          <a:p>
            <a:pPr algn="just">
              <a:lnSpc>
                <a:spcPct val="120000"/>
              </a:lnSpc>
              <a:spcBef>
                <a:spcPct val="50000"/>
              </a:spcBef>
              <a:buClr>
                <a:srgbClr val="FF0000"/>
              </a:buClr>
              <a:buFont typeface="Wingdings" panose="05000000000000000000" pitchFamily="2" charset="2"/>
              <a:buBlip>
                <a:blip r:embed="rId2"/>
              </a:buBlip>
            </a:pPr>
            <a:r>
              <a:rPr lang="zh-CN" altLang="en-US" sz="2600" dirty="0">
                <a:solidFill>
                  <a:schemeClr val="tx1"/>
                </a:solidFill>
              </a:rPr>
              <a:t> 多参数映射编码中的每个子串对应各自的编码参数，所以，可以</a:t>
            </a:r>
            <a:r>
              <a:rPr lang="zh-CN" altLang="en-US" sz="2600" b="1" dirty="0">
                <a:solidFill>
                  <a:schemeClr val="tx1"/>
                </a:solidFill>
              </a:rPr>
              <a:t>有不同的串长度和参数的取值范围</a:t>
            </a:r>
            <a:r>
              <a:rPr lang="zh-CN" altLang="en-US" sz="2600" dirty="0">
                <a:solidFill>
                  <a:schemeClr val="tx1"/>
                </a:solidFill>
              </a:rPr>
              <a:t>。</a:t>
            </a:r>
            <a:r>
              <a:rPr lang="zh-CN" altLang="en-US" dirty="0">
                <a:solidFill>
                  <a:schemeClr val="tx1"/>
                </a:solidFill>
              </a:rPr>
              <a:t>  </a:t>
            </a:r>
          </a:p>
        </p:txBody>
      </p:sp>
      <p:sp>
        <p:nvSpPr>
          <p:cNvPr id="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8.2.3  </a:t>
            </a:r>
            <a:r>
              <a:rPr lang="zh-CN" altLang="en-US" sz="3600" dirty="0">
                <a:latin typeface="Times New Roman" panose="02020603050405020304" pitchFamily="18" charset="0"/>
                <a:ea typeface="黑体" panose="02010609060101010101" pitchFamily="49" charset="-122"/>
              </a:rPr>
              <a:t>编码 </a:t>
            </a:r>
          </a:p>
        </p:txBody>
      </p:sp>
      <p:sp>
        <p:nvSpPr>
          <p:cNvPr id="6" name="Rectangle 3"/>
          <p:cNvSpPr txBox="1">
            <a:spLocks/>
          </p:cNvSpPr>
          <p:nvPr/>
        </p:nvSpPr>
        <p:spPr>
          <a:xfrm>
            <a:off x="911424" y="2770216"/>
            <a:ext cx="8780264" cy="494184"/>
          </a:xfrm>
          <a:prstGeom prst="rect">
            <a:avLst/>
          </a:prstGeom>
          <a:ln/>
        </p:spPr>
        <p:txBody>
          <a:bodyPr vert="horz" wrap="square"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fontAlgn="auto">
              <a:spcAft>
                <a:spcPts val="0"/>
              </a:spcAft>
              <a:buClr>
                <a:schemeClr val="tx1"/>
              </a:buClr>
              <a:buFont typeface="Arial" panose="020B0604020202020204" pitchFamily="34" charset="0"/>
              <a:buNone/>
            </a:pPr>
            <a:r>
              <a:rPr lang="en-US" altLang="zh-CN" b="1" dirty="0" smtClean="0">
                <a:latin typeface="Times New Roman" panose="02020603050405020304" pitchFamily="18" charset="0"/>
              </a:rPr>
              <a:t>3.  </a:t>
            </a:r>
            <a:r>
              <a:rPr lang="zh-CN" altLang="en-US" b="1" dirty="0" smtClean="0">
                <a:latin typeface="Times New Roman" panose="02020603050405020304" pitchFamily="18" charset="0"/>
              </a:rPr>
              <a:t>多参数级联编码</a:t>
            </a:r>
            <a:endParaRPr lang="zh-CN" altLang="en-US"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p:cTn id="7" dur="500" fill="hold"/>
                                        <p:tgtEl>
                                          <p:spTgt spid="137220"/>
                                        </p:tgtEl>
                                        <p:attrNameLst>
                                          <p:attrName>ppt_w</p:attrName>
                                        </p:attrNameLst>
                                      </p:cBhvr>
                                      <p:tavLst>
                                        <p:tav tm="0">
                                          <p:val>
                                            <p:fltVal val="0"/>
                                          </p:val>
                                        </p:tav>
                                        <p:tav tm="100000">
                                          <p:val>
                                            <p:strVal val="#ppt_w"/>
                                          </p:val>
                                        </p:tav>
                                      </p:tavLst>
                                    </p:anim>
                                    <p:anim calcmode="lin" valueType="num">
                                      <p:cBhvr>
                                        <p:cTn id="8" dur="500" fill="hold"/>
                                        <p:tgtEl>
                                          <p:spTgt spid="1372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8611" name="Rectangle 5"/>
          <p:cNvSpPr/>
          <p:nvPr/>
        </p:nvSpPr>
        <p:spPr>
          <a:xfrm>
            <a:off x="695400" y="1046165"/>
            <a:ext cx="8077200" cy="519112"/>
          </a:xfrm>
          <a:prstGeom prst="rect">
            <a:avLst/>
          </a:prstGeom>
          <a:noFill/>
          <a:ln w="9525">
            <a:noFill/>
          </a:ln>
        </p:spPr>
        <p:txBody>
          <a:bodyPr>
            <a:spAutoFit/>
          </a:bodyPr>
          <a:lstStyle/>
          <a:p>
            <a:pPr marL="457200" indent="-457200">
              <a:buAutoNum type="arabicPeriod"/>
            </a:pPr>
            <a:r>
              <a:rPr lang="zh-CN" altLang="en-US" sz="2800" b="1" dirty="0">
                <a:solidFill>
                  <a:schemeClr val="tx1"/>
                </a:solidFill>
                <a:latin typeface="Times New Roman" panose="02020603050405020304" pitchFamily="18" charset="0"/>
              </a:rPr>
              <a:t>初始种群的产生</a:t>
            </a:r>
          </a:p>
        </p:txBody>
      </p:sp>
      <p:sp>
        <p:nvSpPr>
          <p:cNvPr id="134156" name="Rectangle 12"/>
          <p:cNvSpPr/>
          <p:nvPr/>
        </p:nvSpPr>
        <p:spPr>
          <a:xfrm>
            <a:off x="983432" y="1752601"/>
            <a:ext cx="10370368" cy="3323987"/>
          </a:xfrm>
          <a:prstGeom prst="rect">
            <a:avLst/>
          </a:prstGeom>
          <a:noFill/>
          <a:ln w="9525">
            <a:noFill/>
          </a:ln>
        </p:spPr>
        <p:txBody>
          <a:bodyPr wrap="square">
            <a:spAutoFit/>
          </a:bodyPr>
          <a:lstStyle/>
          <a:p>
            <a:pPr algn="just">
              <a:lnSpc>
                <a:spcPct val="140000"/>
              </a:lnSpc>
              <a:spcBef>
                <a:spcPct val="50000"/>
              </a:spcBef>
            </a:pP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1</a:t>
            </a:r>
            <a:r>
              <a:rPr lang="zh-CN" altLang="en-US" sz="2800" dirty="0">
                <a:solidFill>
                  <a:schemeClr val="tx1"/>
                </a:solidFill>
                <a:latin typeface="Times New Roman" panose="02020603050405020304" pitchFamily="18" charset="0"/>
              </a:rPr>
              <a:t>）根据问题固有知识，把握最优解所占空间在整个问题空间中的分布范围，然后，在此分布范围内设定初始群体。</a:t>
            </a:r>
            <a:endParaRPr lang="zh-CN" altLang="en-US" sz="2800" dirty="0">
              <a:solidFill>
                <a:schemeClr val="tx1"/>
              </a:solidFill>
              <a:latin typeface="Times New Roman" panose="02020603050405020304" pitchFamily="18" charset="0"/>
              <a:cs typeface="Times New Roman" panose="02020603050405020304" pitchFamily="18" charset="0"/>
            </a:endParaRPr>
          </a:p>
          <a:p>
            <a:pPr algn="just" eaLnBrk="0" hangingPunct="0">
              <a:lnSpc>
                <a:spcPct val="140000"/>
              </a:lnSpc>
              <a:spcBef>
                <a:spcPct val="50000"/>
              </a:spcBef>
            </a:pP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2</a:t>
            </a:r>
            <a:r>
              <a:rPr lang="zh-CN" altLang="en-US" sz="2800" dirty="0">
                <a:solidFill>
                  <a:schemeClr val="tx1"/>
                </a:solidFill>
                <a:latin typeface="Times New Roman" panose="02020603050405020304" pitchFamily="18" charset="0"/>
              </a:rPr>
              <a:t>）随机产生一定数目的个体，从中挑选最好的个体加到初始群体中。这种过程不断迭代，直到初始群体中个体数目达到了预先确定的规模。</a:t>
            </a:r>
            <a:r>
              <a:rPr lang="zh-CN" altLang="en-US" sz="2800" dirty="0">
                <a:solidFill>
                  <a:schemeClr val="tx1"/>
                </a:solidFill>
              </a:rPr>
              <a:t> </a:t>
            </a:r>
            <a:endParaRPr lang="zh-CN" altLang="en-US" sz="2800" dirty="0">
              <a:solidFill>
                <a:schemeClr val="tx1"/>
              </a:solidFill>
              <a:latin typeface="Times New Roman" panose="02020603050405020304" pitchFamily="18" charset="0"/>
            </a:endParaRPr>
          </a:p>
        </p:txBody>
      </p:sp>
      <p:sp>
        <p:nvSpPr>
          <p:cNvPr id="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8.2.4  </a:t>
            </a:r>
            <a:r>
              <a:rPr lang="zh-CN" altLang="en-US" sz="3600" dirty="0">
                <a:latin typeface="Times New Roman" panose="02020603050405020304" pitchFamily="18" charset="0"/>
                <a:ea typeface="黑体" panose="02010609060101010101" pitchFamily="49" charset="-122"/>
              </a:rPr>
              <a:t>群体设定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34156"/>
                                        </p:tgtEl>
                                        <p:attrNameLst>
                                          <p:attrName>style.visibility</p:attrName>
                                        </p:attrNameLst>
                                      </p:cBhvr>
                                      <p:to>
                                        <p:strVal val="visible"/>
                                      </p:to>
                                    </p:set>
                                    <p:animEffect transition="in" filter="checkerboard(across)">
                                      <p:cBhvr>
                                        <p:cTn id="7" dur="500"/>
                                        <p:tgtEl>
                                          <p:spTgt spid="134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076" name="Rectangle 2"/>
          <p:cNvSpPr/>
          <p:nvPr/>
        </p:nvSpPr>
        <p:spPr>
          <a:xfrm>
            <a:off x="911424" y="981452"/>
            <a:ext cx="8077200" cy="519112"/>
          </a:xfrm>
          <a:prstGeom prst="rect">
            <a:avLst/>
          </a:prstGeom>
          <a:noFill/>
          <a:ln w="9525">
            <a:noFill/>
          </a:ln>
        </p:spPr>
        <p:txBody>
          <a:bodyPr>
            <a:spAutoFit/>
          </a:bodyPr>
          <a:lstStyle/>
          <a:p>
            <a:pPr marL="457200" indent="-457200"/>
            <a:r>
              <a:rPr lang="en-US" altLang="zh-CN" sz="2800" b="1" dirty="0">
                <a:solidFill>
                  <a:schemeClr val="tx1"/>
                </a:solidFill>
                <a:latin typeface="Times New Roman" panose="02020603050405020304" pitchFamily="18" charset="0"/>
              </a:rPr>
              <a:t>2.  </a:t>
            </a:r>
            <a:r>
              <a:rPr lang="zh-CN" altLang="en-US" sz="2800" b="1" dirty="0">
                <a:solidFill>
                  <a:schemeClr val="tx1"/>
                </a:solidFill>
                <a:latin typeface="Times New Roman" panose="02020603050405020304" pitchFamily="18" charset="0"/>
              </a:rPr>
              <a:t>种群规模的确定</a:t>
            </a:r>
          </a:p>
        </p:txBody>
      </p:sp>
      <p:grpSp>
        <p:nvGrpSpPr>
          <p:cNvPr id="2" name="Group 9"/>
          <p:cNvGrpSpPr/>
          <p:nvPr/>
        </p:nvGrpSpPr>
        <p:grpSpPr>
          <a:xfrm>
            <a:off x="759052" y="3429000"/>
            <a:ext cx="10567988" cy="1897062"/>
            <a:chOff x="-474" y="1989"/>
            <a:chExt cx="6657" cy="1195"/>
          </a:xfrm>
        </p:grpSpPr>
        <p:sp>
          <p:nvSpPr>
            <p:cNvPr id="3080" name="Rectangle 7"/>
            <p:cNvSpPr/>
            <p:nvPr/>
          </p:nvSpPr>
          <p:spPr>
            <a:xfrm>
              <a:off x="-474" y="1989"/>
              <a:ext cx="6657" cy="1195"/>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defTabSz="0">
                <a:lnSpc>
                  <a:spcPct val="140000"/>
                </a:lnSpc>
                <a:spcBef>
                  <a:spcPct val="50000"/>
                </a:spcBef>
                <a:buBlip>
                  <a:blip r:embed="rId3"/>
                </a:buBlip>
                <a:tabLst>
                  <a:tab pos="66675" algn="l"/>
                  <a:tab pos="1257300" algn="l"/>
                </a:tabLst>
              </a:pPr>
              <a:r>
                <a:rPr lang="en-US" altLang="zh-CN" sz="2800" b="1" dirty="0">
                  <a:solidFill>
                    <a:schemeClr val="folHlink"/>
                  </a:solidFill>
                </a:rPr>
                <a:t> </a:t>
              </a:r>
              <a:r>
                <a:rPr lang="zh-CN" altLang="en-US" sz="2800" b="1" dirty="0">
                  <a:solidFill>
                    <a:schemeClr val="folHlink"/>
                  </a:solidFill>
                </a:rPr>
                <a:t>模式定理</a:t>
              </a:r>
              <a:r>
                <a:rPr lang="zh-CN" altLang="en-US" sz="2800" dirty="0">
                  <a:solidFill>
                    <a:schemeClr val="tx1"/>
                  </a:solidFill>
                </a:rPr>
                <a:t>表明：若群体规模为</a:t>
              </a:r>
              <a:r>
                <a:rPr lang="en-US" altLang="zh-CN" sz="2800" i="1" dirty="0">
                  <a:solidFill>
                    <a:schemeClr val="tx1"/>
                  </a:solidFill>
                  <a:latin typeface="Times New Roman" panose="02020603050405020304" pitchFamily="18" charset="0"/>
                  <a:cs typeface="Times New Roman" panose="02020603050405020304" pitchFamily="18" charset="0"/>
                </a:rPr>
                <a:t>M</a:t>
              </a:r>
              <a:r>
                <a:rPr lang="zh-CN" altLang="en-US" sz="2800" dirty="0">
                  <a:solidFill>
                    <a:schemeClr val="tx1"/>
                  </a:solidFill>
                </a:rPr>
                <a:t>，则遗传操作可从这</a:t>
              </a:r>
              <a:r>
                <a:rPr lang="en-US" altLang="zh-CN" sz="2800" i="1" dirty="0">
                  <a:solidFill>
                    <a:schemeClr val="tx1"/>
                  </a:solidFill>
                  <a:latin typeface="Times New Roman" panose="02020603050405020304" pitchFamily="18" charset="0"/>
                  <a:cs typeface="Times New Roman" panose="02020603050405020304" pitchFamily="18" charset="0"/>
                </a:rPr>
                <a:t>M </a:t>
              </a:r>
              <a:r>
                <a:rPr lang="zh-CN" altLang="en-US" sz="2800" dirty="0">
                  <a:solidFill>
                    <a:schemeClr val="tx1"/>
                  </a:solidFill>
                </a:rPr>
                <a:t>个个体中生成和检测     个模式，并在此基础上能够不断形成和优化积木块，直到找到最优解。</a:t>
              </a:r>
              <a:endParaRPr lang="zh-CN" altLang="en-US" sz="2800" dirty="0">
                <a:solidFill>
                  <a:schemeClr val="tx1"/>
                </a:solidFill>
                <a:latin typeface="Times New Roman" panose="02020603050405020304" pitchFamily="18" charset="0"/>
              </a:endParaRPr>
            </a:p>
          </p:txBody>
        </p:sp>
        <p:graphicFrame>
          <p:nvGraphicFramePr>
            <p:cNvPr id="3074" name="Object 6"/>
            <p:cNvGraphicFramePr/>
            <p:nvPr>
              <p:extLst>
                <p:ext uri="{D42A27DB-BD31-4B8C-83A1-F6EECF244321}">
                  <p14:modId xmlns:p14="http://schemas.microsoft.com/office/powerpoint/2010/main" val="3975550490"/>
                </p:ext>
              </p:extLst>
            </p:nvPr>
          </p:nvGraphicFramePr>
          <p:xfrm>
            <a:off x="892" y="2444"/>
            <a:ext cx="384" cy="284"/>
          </p:xfrm>
          <a:graphic>
            <a:graphicData uri="http://schemas.openxmlformats.org/presentationml/2006/ole">
              <mc:AlternateContent xmlns:mc="http://schemas.openxmlformats.org/markup-compatibility/2006">
                <mc:Choice xmlns:v="urn:schemas-microsoft-com:vml" Requires="v">
                  <p:oleObj spid="_x0000_s5182" r:id="rId4" imgW="254000" imgH="190500" progId="Equation.3">
                    <p:embed/>
                  </p:oleObj>
                </mc:Choice>
                <mc:Fallback>
                  <p:oleObj r:id="rId4" imgW="254000" imgH="190500" progId="Equation.3">
                    <p:embed/>
                    <p:pic>
                      <p:nvPicPr>
                        <p:cNvPr id="0" name="图片 3080"/>
                        <p:cNvPicPr/>
                        <p:nvPr/>
                      </p:nvPicPr>
                      <p:blipFill>
                        <a:blip r:embed="rId5"/>
                        <a:stretch>
                          <a:fillRect/>
                        </a:stretch>
                      </p:blipFill>
                      <p:spPr>
                        <a:xfrm>
                          <a:off x="892" y="2444"/>
                          <a:ext cx="384" cy="284"/>
                        </a:xfrm>
                        <a:prstGeom prst="rect">
                          <a:avLst/>
                        </a:prstGeom>
                        <a:noFill/>
                        <a:ln w="38100">
                          <a:noFill/>
                          <a:miter/>
                        </a:ln>
                      </p:spPr>
                    </p:pic>
                  </p:oleObj>
                </mc:Fallback>
              </mc:AlternateContent>
            </a:graphicData>
          </a:graphic>
        </p:graphicFrame>
      </p:grpSp>
      <p:sp>
        <p:nvSpPr>
          <p:cNvPr id="141320" name="Rectangle 8"/>
          <p:cNvSpPr/>
          <p:nvPr/>
        </p:nvSpPr>
        <p:spPr>
          <a:xfrm>
            <a:off x="759052" y="1518487"/>
            <a:ext cx="10809556" cy="1514261"/>
          </a:xfrm>
          <a:prstGeom prst="rect">
            <a:avLst/>
          </a:prstGeom>
          <a:noFill/>
          <a:ln w="9525">
            <a:noFill/>
          </a:ln>
        </p:spPr>
        <p:txBody>
          <a:bodyPr wrap="square">
            <a:spAutoFit/>
          </a:bodyPr>
          <a:lstStyle/>
          <a:p>
            <a:pPr>
              <a:lnSpc>
                <a:spcPct val="140000"/>
              </a:lnSpc>
              <a:spcBef>
                <a:spcPct val="50000"/>
              </a:spcBef>
              <a:buBlip>
                <a:blip r:embed="rId3"/>
              </a:buBlip>
            </a:pPr>
            <a:r>
              <a:rPr lang="en-US" altLang="zh-CN" sz="2800" dirty="0">
                <a:solidFill>
                  <a:schemeClr val="tx1"/>
                </a:solidFill>
              </a:rPr>
              <a:t> </a:t>
            </a:r>
            <a:r>
              <a:rPr lang="zh-CN" altLang="en-US" sz="2800" dirty="0">
                <a:solidFill>
                  <a:schemeClr val="tx1"/>
                </a:solidFill>
              </a:rPr>
              <a:t>群体规模太小，遗传算法的优化性能不太好，易陷入局部最优解。</a:t>
            </a:r>
          </a:p>
          <a:p>
            <a:pPr>
              <a:lnSpc>
                <a:spcPct val="140000"/>
              </a:lnSpc>
              <a:spcBef>
                <a:spcPct val="50000"/>
              </a:spcBef>
              <a:buBlip>
                <a:blip r:embed="rId3"/>
              </a:buBlip>
            </a:pPr>
            <a:r>
              <a:rPr lang="zh-CN" altLang="en-US" sz="2800" dirty="0">
                <a:solidFill>
                  <a:schemeClr val="tx1"/>
                </a:solidFill>
              </a:rPr>
              <a:t> 群体规模太大，计算复杂。 </a:t>
            </a:r>
            <a:endParaRPr lang="zh-CN" altLang="en-US" sz="2800" dirty="0">
              <a:solidFill>
                <a:schemeClr val="tx1"/>
              </a:solidFill>
              <a:latin typeface="Times New Roman" panose="02020603050405020304" pitchFamily="18" charset="0"/>
            </a:endParaRPr>
          </a:p>
        </p:txBody>
      </p:sp>
      <p:sp>
        <p:nvSpPr>
          <p:cNvPr id="12"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8.2.4  </a:t>
            </a:r>
            <a:r>
              <a:rPr lang="zh-CN" altLang="en-US" sz="3600" dirty="0">
                <a:latin typeface="Times New Roman" panose="02020603050405020304" pitchFamily="18" charset="0"/>
                <a:ea typeface="黑体" panose="02010609060101010101" pitchFamily="49" charset="-122"/>
              </a:rPr>
              <a:t>群体设定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1320"/>
                                        </p:tgtEl>
                                        <p:attrNameLst>
                                          <p:attrName>style.visibility</p:attrName>
                                        </p:attrNameLst>
                                      </p:cBhvr>
                                      <p:to>
                                        <p:strVal val="visible"/>
                                      </p:to>
                                    </p:set>
                                    <p:animEffect transition="in" filter="blinds(horizontal)">
                                      <p:cBhvr>
                                        <p:cTn id="7" dur="500"/>
                                        <p:tgtEl>
                                          <p:spTgt spid="1413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103" name="Rectangle 7"/>
          <p:cNvSpPr/>
          <p:nvPr/>
        </p:nvSpPr>
        <p:spPr>
          <a:xfrm>
            <a:off x="727618" y="989014"/>
            <a:ext cx="7315200" cy="519113"/>
          </a:xfrm>
          <a:prstGeom prst="rect">
            <a:avLst/>
          </a:prstGeom>
          <a:noFill/>
          <a:ln w="9525">
            <a:noFill/>
          </a:ln>
        </p:spPr>
        <p:txBody>
          <a:bodyPr>
            <a:spAutoFit/>
          </a:bodyPr>
          <a:lstStyle/>
          <a:p>
            <a:pPr marL="457200" indent="-457200">
              <a:buAutoNum type="arabicPeriod"/>
            </a:pPr>
            <a:r>
              <a:rPr lang="zh-CN" altLang="en-US" sz="2800" b="1" dirty="0">
                <a:solidFill>
                  <a:schemeClr val="tx1"/>
                </a:solidFill>
              </a:rPr>
              <a:t>将目标函数映射成适应度函数的方法</a:t>
            </a:r>
            <a:r>
              <a:rPr lang="zh-CN" altLang="en-US" sz="2800" dirty="0">
                <a:solidFill>
                  <a:schemeClr val="tx1"/>
                </a:solidFill>
                <a:latin typeface="Times New Roman" panose="02020603050405020304" pitchFamily="18" charset="0"/>
              </a:rPr>
              <a:t> </a:t>
            </a:r>
          </a:p>
        </p:txBody>
      </p:sp>
      <p:grpSp>
        <p:nvGrpSpPr>
          <p:cNvPr id="2" name="Group 20"/>
          <p:cNvGrpSpPr/>
          <p:nvPr/>
        </p:nvGrpSpPr>
        <p:grpSpPr>
          <a:xfrm>
            <a:off x="839787" y="1676401"/>
            <a:ext cx="10296526" cy="1439863"/>
            <a:chOff x="-431" y="1056"/>
            <a:chExt cx="6486" cy="907"/>
          </a:xfrm>
        </p:grpSpPr>
        <p:sp>
          <p:nvSpPr>
            <p:cNvPr id="4112" name="Rectangle 10"/>
            <p:cNvSpPr/>
            <p:nvPr/>
          </p:nvSpPr>
          <p:spPr>
            <a:xfrm>
              <a:off x="-431" y="1056"/>
              <a:ext cx="6486" cy="864"/>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spcBef>
                  <a:spcPct val="40000"/>
                </a:spcBef>
                <a:buClr>
                  <a:srgbClr val="0000FF"/>
                </a:buClr>
                <a:buFont typeface="Wingdings" panose="05000000000000000000" pitchFamily="2" charset="2"/>
                <a:buChar char="§"/>
              </a:pPr>
              <a:r>
                <a:rPr lang="en-US" altLang="zh-CN" sz="2600" dirty="0">
                  <a:solidFill>
                    <a:schemeClr val="tx1"/>
                  </a:solidFill>
                </a:rPr>
                <a:t> </a:t>
              </a:r>
              <a:r>
                <a:rPr lang="zh-CN" altLang="en-US" sz="2600" dirty="0">
                  <a:solidFill>
                    <a:schemeClr val="tx1"/>
                  </a:solidFill>
                </a:rPr>
                <a:t>若目标函数为</a:t>
              </a:r>
              <a:r>
                <a:rPr lang="zh-CN" altLang="en-US" sz="2600" b="1" dirty="0">
                  <a:solidFill>
                    <a:schemeClr val="tx1"/>
                  </a:solidFill>
                </a:rPr>
                <a:t>最大化</a:t>
              </a:r>
              <a:r>
                <a:rPr lang="zh-CN" altLang="en-US" sz="2600" dirty="0">
                  <a:solidFill>
                    <a:schemeClr val="tx1"/>
                  </a:solidFill>
                </a:rPr>
                <a:t>问题，则</a:t>
              </a:r>
            </a:p>
            <a:p>
              <a:pPr>
                <a:lnSpc>
                  <a:spcPct val="180000"/>
                </a:lnSpc>
                <a:spcBef>
                  <a:spcPct val="40000"/>
                </a:spcBef>
                <a:spcAft>
                  <a:spcPct val="100000"/>
                </a:spcAft>
                <a:buClr>
                  <a:srgbClr val="0000FF"/>
                </a:buClr>
                <a:buFont typeface="Wingdings" panose="05000000000000000000" pitchFamily="2" charset="2"/>
                <a:buChar char="§"/>
              </a:pPr>
              <a:r>
                <a:rPr lang="zh-CN" altLang="en-US" sz="2600" dirty="0">
                  <a:solidFill>
                    <a:schemeClr val="tx1"/>
                  </a:solidFill>
                </a:rPr>
                <a:t> 若目标函数为</a:t>
              </a:r>
              <a:r>
                <a:rPr lang="zh-CN" altLang="en-US" sz="2600" b="1" dirty="0">
                  <a:solidFill>
                    <a:schemeClr val="tx1"/>
                  </a:solidFill>
                </a:rPr>
                <a:t>最小化</a:t>
              </a:r>
              <a:r>
                <a:rPr lang="zh-CN" altLang="en-US" sz="2600" dirty="0">
                  <a:solidFill>
                    <a:schemeClr val="tx1"/>
                  </a:solidFill>
                </a:rPr>
                <a:t>问题，则</a:t>
              </a:r>
            </a:p>
          </p:txBody>
        </p:sp>
        <p:graphicFrame>
          <p:nvGraphicFramePr>
            <p:cNvPr id="4100" name="Object 11"/>
            <p:cNvGraphicFramePr/>
            <p:nvPr/>
          </p:nvGraphicFramePr>
          <p:xfrm>
            <a:off x="3456" y="1104"/>
            <a:ext cx="1392" cy="255"/>
          </p:xfrm>
          <a:graphic>
            <a:graphicData uri="http://schemas.openxmlformats.org/presentationml/2006/ole">
              <mc:AlternateContent xmlns:mc="http://schemas.openxmlformats.org/markup-compatibility/2006">
                <mc:Choice xmlns:v="urn:schemas-microsoft-com:vml" Requires="v">
                  <p:oleObj spid="_x0000_s6389" r:id="rId3" imgW="1091565" imgH="203200" progId="Equation.3">
                    <p:embed/>
                  </p:oleObj>
                </mc:Choice>
                <mc:Fallback>
                  <p:oleObj r:id="rId3" imgW="1091565" imgH="203200" progId="Equation.3">
                    <p:embed/>
                    <p:pic>
                      <p:nvPicPr>
                        <p:cNvPr id="0" name="图片 3076"/>
                        <p:cNvPicPr/>
                        <p:nvPr/>
                      </p:nvPicPr>
                      <p:blipFill>
                        <a:blip r:embed="rId4"/>
                        <a:stretch>
                          <a:fillRect/>
                        </a:stretch>
                      </p:blipFill>
                      <p:spPr>
                        <a:xfrm>
                          <a:off x="3456" y="1104"/>
                          <a:ext cx="1392" cy="255"/>
                        </a:xfrm>
                        <a:prstGeom prst="rect">
                          <a:avLst/>
                        </a:prstGeom>
                        <a:noFill/>
                        <a:ln w="38100">
                          <a:noFill/>
                          <a:miter/>
                        </a:ln>
                      </p:spPr>
                    </p:pic>
                  </p:oleObj>
                </mc:Fallback>
              </mc:AlternateContent>
            </a:graphicData>
          </a:graphic>
        </p:graphicFrame>
        <p:graphicFrame>
          <p:nvGraphicFramePr>
            <p:cNvPr id="4101" name="Object 12"/>
            <p:cNvGraphicFramePr/>
            <p:nvPr/>
          </p:nvGraphicFramePr>
          <p:xfrm>
            <a:off x="3408" y="1440"/>
            <a:ext cx="1392" cy="523"/>
          </p:xfrm>
          <a:graphic>
            <a:graphicData uri="http://schemas.openxmlformats.org/presentationml/2006/ole">
              <mc:AlternateContent xmlns:mc="http://schemas.openxmlformats.org/markup-compatibility/2006">
                <mc:Choice xmlns:v="urn:schemas-microsoft-com:vml" Requires="v">
                  <p:oleObj spid="_x0000_s6390" r:id="rId5" imgW="1117600" imgH="419100" progId="Equation.3">
                    <p:embed/>
                  </p:oleObj>
                </mc:Choice>
                <mc:Fallback>
                  <p:oleObj r:id="rId5" imgW="1117600" imgH="419100" progId="Equation.3">
                    <p:embed/>
                    <p:pic>
                      <p:nvPicPr>
                        <p:cNvPr id="0" name="图片 3077"/>
                        <p:cNvPicPr/>
                        <p:nvPr/>
                      </p:nvPicPr>
                      <p:blipFill>
                        <a:blip r:embed="rId6"/>
                        <a:stretch>
                          <a:fillRect/>
                        </a:stretch>
                      </p:blipFill>
                      <p:spPr>
                        <a:xfrm>
                          <a:off x="3408" y="1440"/>
                          <a:ext cx="1392" cy="523"/>
                        </a:xfrm>
                        <a:prstGeom prst="rect">
                          <a:avLst/>
                        </a:prstGeom>
                        <a:noFill/>
                        <a:ln w="38100">
                          <a:noFill/>
                          <a:miter/>
                        </a:ln>
                      </p:spPr>
                    </p:pic>
                  </p:oleObj>
                </mc:Fallback>
              </mc:AlternateContent>
            </a:graphicData>
          </a:graphic>
        </p:graphicFrame>
      </p:grpSp>
      <p:sp>
        <p:nvSpPr>
          <p:cNvPr id="135181" name="Text Box 13"/>
          <p:cNvSpPr txBox="1"/>
          <p:nvPr/>
        </p:nvSpPr>
        <p:spPr>
          <a:xfrm>
            <a:off x="2438400" y="3352800"/>
            <a:ext cx="8153400" cy="457200"/>
          </a:xfrm>
          <a:prstGeom prst="rect">
            <a:avLst/>
          </a:prstGeom>
          <a:noFill/>
          <a:ln w="9525">
            <a:noFill/>
          </a:ln>
        </p:spPr>
        <p:txBody>
          <a:bodyPr anchor="b">
            <a:spAutoFit/>
          </a:bodyPr>
          <a:lstStyle/>
          <a:p>
            <a:pPr>
              <a:spcBef>
                <a:spcPct val="50000"/>
              </a:spcBef>
              <a:buClr>
                <a:srgbClr val="0000FF"/>
              </a:buClr>
              <a:buFont typeface="Wingdings" panose="05000000000000000000" pitchFamily="2" charset="2"/>
              <a:buNone/>
            </a:pPr>
            <a:r>
              <a:rPr lang="zh-CN" altLang="en-US" b="1" dirty="0">
                <a:solidFill>
                  <a:schemeClr val="accent2"/>
                </a:solidFill>
              </a:rPr>
              <a:t>将目标函数转换为求最大值的形式</a:t>
            </a:r>
            <a:r>
              <a:rPr lang="en-US" altLang="zh-CN" b="1" dirty="0">
                <a:solidFill>
                  <a:schemeClr val="accent2"/>
                </a:solidFill>
              </a:rPr>
              <a:t>,</a:t>
            </a:r>
            <a:r>
              <a:rPr lang="zh-CN" altLang="en-US" b="1" dirty="0">
                <a:solidFill>
                  <a:schemeClr val="accent2"/>
                </a:solidFill>
              </a:rPr>
              <a:t>且保证函数值非负！</a:t>
            </a:r>
            <a:r>
              <a:rPr lang="zh-CN" altLang="en-US" dirty="0">
                <a:solidFill>
                  <a:schemeClr val="tx1"/>
                </a:solidFill>
              </a:rPr>
              <a:t> </a:t>
            </a:r>
          </a:p>
        </p:txBody>
      </p:sp>
      <p:sp>
        <p:nvSpPr>
          <p:cNvPr id="4107" name="Rectangle 16"/>
          <p:cNvSpPr/>
          <p:nvPr/>
        </p:nvSpPr>
        <p:spPr>
          <a:xfrm>
            <a:off x="5424488" y="3233739"/>
            <a:ext cx="9144000" cy="461665"/>
          </a:xfrm>
          <a:prstGeom prst="rect">
            <a:avLst/>
          </a:prstGeom>
          <a:noFill/>
          <a:ln w="9525">
            <a:noFill/>
          </a:ln>
        </p:spPr>
        <p:txBody>
          <a:bodyPr>
            <a:spAutoFit/>
          </a:bodyPr>
          <a:lstStyle/>
          <a:p>
            <a:endParaRPr lang="zh-CN" altLang="en-US" dirty="0"/>
          </a:p>
        </p:txBody>
      </p:sp>
      <p:sp>
        <p:nvSpPr>
          <p:cNvPr id="4108" name="Rectangle 18"/>
          <p:cNvSpPr/>
          <p:nvPr/>
        </p:nvSpPr>
        <p:spPr>
          <a:xfrm>
            <a:off x="5419725" y="3233739"/>
            <a:ext cx="9144000" cy="461665"/>
          </a:xfrm>
          <a:prstGeom prst="rect">
            <a:avLst/>
          </a:prstGeom>
          <a:noFill/>
          <a:ln w="9525">
            <a:noFill/>
          </a:ln>
        </p:spPr>
        <p:txBody>
          <a:bodyPr>
            <a:spAutoFit/>
          </a:bodyPr>
          <a:lstStyle/>
          <a:p>
            <a:endParaRPr lang="zh-CN" altLang="en-US" dirty="0"/>
          </a:p>
        </p:txBody>
      </p:sp>
      <p:grpSp>
        <p:nvGrpSpPr>
          <p:cNvPr id="3" name="Group 21"/>
          <p:cNvGrpSpPr/>
          <p:nvPr/>
        </p:nvGrpSpPr>
        <p:grpSpPr>
          <a:xfrm>
            <a:off x="839787" y="3929064"/>
            <a:ext cx="10296526" cy="2547937"/>
            <a:chOff x="240" y="2475"/>
            <a:chExt cx="5328" cy="1605"/>
          </a:xfrm>
        </p:grpSpPr>
        <p:sp>
          <p:nvSpPr>
            <p:cNvPr id="4111" name="Rectangle 14"/>
            <p:cNvSpPr/>
            <p:nvPr/>
          </p:nvSpPr>
          <p:spPr>
            <a:xfrm>
              <a:off x="240" y="2475"/>
              <a:ext cx="5328" cy="1564"/>
            </a:xfrm>
            <a:prstGeom prst="rect">
              <a:avLst/>
            </a:prstGeom>
            <a:solidFill>
              <a:srgbClr val="FFFFFF"/>
            </a:solidFill>
            <a:ln w="9525" cap="flat" cmpd="sng">
              <a:solidFill>
                <a:schemeClr val="accent2"/>
              </a:solidFill>
              <a:prstDash val="solid"/>
              <a:miter/>
              <a:headEnd type="none" w="med" len="med"/>
              <a:tailEnd type="none" w="med" len="med"/>
            </a:ln>
          </p:spPr>
          <p:txBody>
            <a:bodyPr>
              <a:spAutoFit/>
            </a:bodyPr>
            <a:lstStyle/>
            <a:p>
              <a:pPr>
                <a:buClr>
                  <a:srgbClr val="0000FF"/>
                </a:buClr>
                <a:buFont typeface="Wingdings" panose="05000000000000000000" pitchFamily="2" charset="2"/>
                <a:buChar char="§"/>
              </a:pPr>
              <a:r>
                <a:rPr lang="en-US" altLang="zh-CN" sz="2600" dirty="0">
                  <a:solidFill>
                    <a:schemeClr val="tx1"/>
                  </a:solidFill>
                </a:rPr>
                <a:t> </a:t>
              </a:r>
              <a:r>
                <a:rPr lang="zh-CN" altLang="en-US" sz="2600" dirty="0">
                  <a:solidFill>
                    <a:schemeClr val="tx1"/>
                  </a:solidFill>
                </a:rPr>
                <a:t>若目标函数为</a:t>
              </a:r>
              <a:r>
                <a:rPr lang="zh-CN" altLang="en-US" sz="2600" b="1" dirty="0">
                  <a:solidFill>
                    <a:schemeClr val="tx1"/>
                  </a:solidFill>
                </a:rPr>
                <a:t>最大化</a:t>
              </a:r>
              <a:r>
                <a:rPr lang="zh-CN" altLang="en-US" sz="2600" dirty="0">
                  <a:solidFill>
                    <a:schemeClr val="tx1"/>
                  </a:solidFill>
                </a:rPr>
                <a:t>问题，则</a:t>
              </a:r>
            </a:p>
            <a:p>
              <a:endParaRPr lang="zh-CN" altLang="en-US" sz="2600" dirty="0">
                <a:solidFill>
                  <a:schemeClr val="tx1"/>
                </a:solidFill>
              </a:endParaRPr>
            </a:p>
            <a:p>
              <a:endParaRPr lang="zh-CN" altLang="en-US" sz="2600" dirty="0">
                <a:solidFill>
                  <a:schemeClr val="tx1"/>
                </a:solidFill>
              </a:endParaRPr>
            </a:p>
            <a:p>
              <a:pPr>
                <a:buClr>
                  <a:srgbClr val="0000FF"/>
                </a:buClr>
                <a:buFont typeface="Wingdings" panose="05000000000000000000" pitchFamily="2" charset="2"/>
                <a:buChar char="§"/>
              </a:pPr>
              <a:r>
                <a:rPr lang="zh-CN" altLang="en-US" sz="2600" dirty="0">
                  <a:solidFill>
                    <a:schemeClr val="tx1"/>
                  </a:solidFill>
                </a:rPr>
                <a:t> 若目标函数为</a:t>
              </a:r>
              <a:r>
                <a:rPr lang="zh-CN" altLang="en-US" sz="2600" b="1" dirty="0">
                  <a:solidFill>
                    <a:schemeClr val="tx1"/>
                  </a:solidFill>
                </a:rPr>
                <a:t>最小化</a:t>
              </a:r>
              <a:r>
                <a:rPr lang="zh-CN" altLang="en-US" sz="2600" dirty="0">
                  <a:solidFill>
                    <a:schemeClr val="tx1"/>
                  </a:solidFill>
                </a:rPr>
                <a:t>问题，则</a:t>
              </a:r>
            </a:p>
            <a:p>
              <a:pPr>
                <a:buClr>
                  <a:srgbClr val="0000FF"/>
                </a:buClr>
                <a:buFont typeface="Wingdings" panose="05000000000000000000" pitchFamily="2" charset="2"/>
                <a:buChar char="§"/>
              </a:pPr>
              <a:endParaRPr lang="zh-CN" altLang="en-US" sz="2600" dirty="0">
                <a:solidFill>
                  <a:schemeClr val="tx1"/>
                </a:solidFill>
              </a:endParaRPr>
            </a:p>
            <a:p>
              <a:pPr>
                <a:buClr>
                  <a:srgbClr val="0000FF"/>
                </a:buClr>
                <a:buFont typeface="Wingdings" panose="05000000000000000000" pitchFamily="2" charset="2"/>
                <a:buChar char="§"/>
              </a:pPr>
              <a:endParaRPr lang="en-US" altLang="zh-CN" sz="2600" dirty="0">
                <a:solidFill>
                  <a:schemeClr val="tx1"/>
                </a:solidFill>
              </a:endParaRPr>
            </a:p>
          </p:txBody>
        </p:sp>
        <p:graphicFrame>
          <p:nvGraphicFramePr>
            <p:cNvPr id="4098" name="Object 15"/>
            <p:cNvGraphicFramePr/>
            <p:nvPr/>
          </p:nvGraphicFramePr>
          <p:xfrm>
            <a:off x="2592" y="2763"/>
            <a:ext cx="2831" cy="568"/>
          </p:xfrm>
          <a:graphic>
            <a:graphicData uri="http://schemas.openxmlformats.org/presentationml/2006/ole">
              <mc:AlternateContent xmlns:mc="http://schemas.openxmlformats.org/markup-compatibility/2006">
                <mc:Choice xmlns:v="urn:schemas-microsoft-com:vml" Requires="v">
                  <p:oleObj spid="_x0000_s6391" r:id="rId7" imgW="1841500" imgH="368300" progId="Equation.DSMT4">
                    <p:embed/>
                  </p:oleObj>
                </mc:Choice>
                <mc:Fallback>
                  <p:oleObj r:id="rId7" imgW="1841500" imgH="368300" progId="Equation.DSMT4">
                    <p:embed/>
                    <p:pic>
                      <p:nvPicPr>
                        <p:cNvPr id="0" name="图片 3078"/>
                        <p:cNvPicPr/>
                        <p:nvPr/>
                      </p:nvPicPr>
                      <p:blipFill>
                        <a:blip r:embed="rId8"/>
                        <a:stretch>
                          <a:fillRect/>
                        </a:stretch>
                      </p:blipFill>
                      <p:spPr>
                        <a:xfrm>
                          <a:off x="2592" y="2763"/>
                          <a:ext cx="2831" cy="568"/>
                        </a:xfrm>
                        <a:prstGeom prst="rect">
                          <a:avLst/>
                        </a:prstGeom>
                        <a:noFill/>
                        <a:ln w="38100">
                          <a:noFill/>
                          <a:miter/>
                        </a:ln>
                      </p:spPr>
                    </p:pic>
                  </p:oleObj>
                </mc:Fallback>
              </mc:AlternateContent>
            </a:graphicData>
          </a:graphic>
        </p:graphicFrame>
        <p:graphicFrame>
          <p:nvGraphicFramePr>
            <p:cNvPr id="4099" name="Object 17"/>
            <p:cNvGraphicFramePr/>
            <p:nvPr/>
          </p:nvGraphicFramePr>
          <p:xfrm>
            <a:off x="2544" y="3483"/>
            <a:ext cx="3024" cy="597"/>
          </p:xfrm>
          <a:graphic>
            <a:graphicData uri="http://schemas.openxmlformats.org/presentationml/2006/ole">
              <mc:AlternateContent xmlns:mc="http://schemas.openxmlformats.org/markup-compatibility/2006">
                <mc:Choice xmlns:v="urn:schemas-microsoft-com:vml" Requires="v">
                  <p:oleObj spid="_x0000_s6392" r:id="rId9" imgW="1866900" imgH="368300" progId="Equation.DSMT4">
                    <p:embed/>
                  </p:oleObj>
                </mc:Choice>
                <mc:Fallback>
                  <p:oleObj r:id="rId9" imgW="1866900" imgH="368300" progId="Equation.DSMT4">
                    <p:embed/>
                    <p:pic>
                      <p:nvPicPr>
                        <p:cNvPr id="0" name="图片 3079"/>
                        <p:cNvPicPr/>
                        <p:nvPr/>
                      </p:nvPicPr>
                      <p:blipFill>
                        <a:blip r:embed="rId10"/>
                        <a:stretch>
                          <a:fillRect/>
                        </a:stretch>
                      </p:blipFill>
                      <p:spPr>
                        <a:xfrm>
                          <a:off x="2544" y="3483"/>
                          <a:ext cx="3024" cy="597"/>
                        </a:xfrm>
                        <a:prstGeom prst="rect">
                          <a:avLst/>
                        </a:prstGeom>
                        <a:noFill/>
                        <a:ln w="38100">
                          <a:noFill/>
                          <a:miter/>
                        </a:ln>
                      </p:spPr>
                    </p:pic>
                  </p:oleObj>
                </mc:Fallback>
              </mc:AlternateContent>
            </a:graphicData>
          </a:graphic>
        </p:graphicFrame>
      </p:grpSp>
      <p:sp>
        <p:nvSpPr>
          <p:cNvPr id="135190" name="AutoShape 22"/>
          <p:cNvSpPr/>
          <p:nvPr/>
        </p:nvSpPr>
        <p:spPr>
          <a:xfrm rot="5353175">
            <a:off x="1792288" y="3382964"/>
            <a:ext cx="609600" cy="384175"/>
          </a:xfrm>
          <a:prstGeom prst="notchedRightArrow">
            <a:avLst>
              <a:gd name="adj1" fmla="val 50000"/>
              <a:gd name="adj2" fmla="val 39669"/>
            </a:avLst>
          </a:prstGeom>
          <a:gradFill rotWithShape="0">
            <a:gsLst>
              <a:gs pos="0">
                <a:srgbClr val="0000FF"/>
              </a:gs>
              <a:gs pos="100000">
                <a:srgbClr val="FFFFFF"/>
              </a:gs>
            </a:gsLst>
            <a:path path="rect">
              <a:fillToRect l="50000" t="50000" r="50000" b="50000"/>
            </a:path>
            <a:tileRect/>
          </a:gradFill>
          <a:ln w="9525" cap="flat" cmpd="sng">
            <a:solidFill>
              <a:srgbClr val="000080"/>
            </a:solidFill>
            <a:prstDash val="solid"/>
            <a:miter/>
            <a:headEnd type="none" w="med" len="med"/>
            <a:tailEnd type="none" w="med" len="med"/>
          </a:ln>
        </p:spPr>
        <p:txBody>
          <a:bodyPr wrap="none" anchor="ctr"/>
          <a:lstStyle/>
          <a:p>
            <a:endParaRPr lang="zh-CN" altLang="en-US" dirty="0"/>
          </a:p>
        </p:txBody>
      </p:sp>
      <p:sp>
        <p:nvSpPr>
          <p:cNvPr id="1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8.2.5  </a:t>
            </a:r>
            <a:r>
              <a:rPr lang="zh-CN" altLang="en-US" sz="3600" dirty="0">
                <a:latin typeface="Times New Roman" panose="02020603050405020304" pitchFamily="18" charset="0"/>
                <a:ea typeface="黑体" panose="02010609060101010101" pitchFamily="49" charset="-122"/>
              </a:rPr>
              <a:t>适应度函数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35181"/>
                                        </p:tgtEl>
                                        <p:attrNameLst>
                                          <p:attrName>style.visibility</p:attrName>
                                        </p:attrNameLst>
                                      </p:cBhvr>
                                      <p:to>
                                        <p:strVal val="visible"/>
                                      </p:to>
                                    </p:set>
                                    <p:anim calcmode="lin" valueType="num">
                                      <p:cBhvr>
                                        <p:cTn id="13" dur="500" fill="hold"/>
                                        <p:tgtEl>
                                          <p:spTgt spid="135181"/>
                                        </p:tgtEl>
                                        <p:attrNameLst>
                                          <p:attrName>ppt_w</p:attrName>
                                        </p:attrNameLst>
                                      </p:cBhvr>
                                      <p:tavLst>
                                        <p:tav tm="0">
                                          <p:val>
                                            <p:fltVal val="0"/>
                                          </p:val>
                                        </p:tav>
                                        <p:tav tm="100000">
                                          <p:val>
                                            <p:strVal val="#ppt_w"/>
                                          </p:val>
                                        </p:tav>
                                      </p:tavLst>
                                    </p:anim>
                                    <p:anim calcmode="lin" valueType="num">
                                      <p:cBhvr>
                                        <p:cTn id="14" dur="500" fill="hold"/>
                                        <p:tgtEl>
                                          <p:spTgt spid="13518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35190"/>
                                        </p:tgtEl>
                                        <p:attrNameLst>
                                          <p:attrName>style.visibility</p:attrName>
                                        </p:attrNameLst>
                                      </p:cBhvr>
                                      <p:to>
                                        <p:strVal val="visible"/>
                                      </p:to>
                                    </p:set>
                                    <p:animEffect transition="in" filter="dissolve">
                                      <p:cBhvr>
                                        <p:cTn id="19" dur="500"/>
                                        <p:tgtEl>
                                          <p:spTgt spid="135190"/>
                                        </p:tgtEl>
                                      </p:cBhvr>
                                    </p:animEffect>
                                  </p:childTnLst>
                                </p:cTn>
                              </p:par>
                            </p:childTnLst>
                          </p:cTn>
                        </p:par>
                        <p:par>
                          <p:cTn id="20" fill="hold">
                            <p:stCondLst>
                              <p:cond delay="500"/>
                            </p:stCondLst>
                            <p:childTnLst>
                              <p:par>
                                <p:cTn id="21" presetID="3" presetClass="entr" presetSubtype="1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1" grpId="0"/>
      <p:bldP spid="13519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9635" name="Rectangle 3"/>
          <p:cNvSpPr/>
          <p:nvPr/>
        </p:nvSpPr>
        <p:spPr>
          <a:xfrm>
            <a:off x="5538788" y="3219451"/>
            <a:ext cx="9144000" cy="461665"/>
          </a:xfrm>
          <a:prstGeom prst="rect">
            <a:avLst/>
          </a:prstGeom>
          <a:noFill/>
          <a:ln w="9525">
            <a:noFill/>
          </a:ln>
        </p:spPr>
        <p:txBody>
          <a:bodyPr>
            <a:spAutoFit/>
          </a:bodyPr>
          <a:lstStyle/>
          <a:p>
            <a:endParaRPr lang="zh-CN" altLang="en-US" dirty="0"/>
          </a:p>
        </p:txBody>
      </p:sp>
      <p:sp>
        <p:nvSpPr>
          <p:cNvPr id="69636" name="Rectangle 4"/>
          <p:cNvSpPr/>
          <p:nvPr/>
        </p:nvSpPr>
        <p:spPr>
          <a:xfrm>
            <a:off x="911424" y="984251"/>
            <a:ext cx="6858000" cy="549275"/>
          </a:xfrm>
          <a:prstGeom prst="rect">
            <a:avLst/>
          </a:prstGeom>
          <a:noFill/>
          <a:ln w="9525">
            <a:noFill/>
          </a:ln>
        </p:spPr>
        <p:txBody>
          <a:bodyPr>
            <a:spAutoFit/>
          </a:bodyPr>
          <a:lstStyle/>
          <a:p>
            <a:pPr marL="457200" indent="-457200">
              <a:buAutoNum type="arabicPeriod" startAt="2"/>
            </a:pPr>
            <a:r>
              <a:rPr lang="zh-CN" altLang="en-US" sz="3000" b="1" dirty="0">
                <a:solidFill>
                  <a:schemeClr val="tx1"/>
                </a:solidFill>
                <a:latin typeface="Times New Roman" panose="02020603050405020304" pitchFamily="18" charset="0"/>
              </a:rPr>
              <a:t>适应度函数的尺度变换 </a:t>
            </a:r>
          </a:p>
        </p:txBody>
      </p:sp>
      <p:sp>
        <p:nvSpPr>
          <p:cNvPr id="173061" name="Rectangle 5"/>
          <p:cNvSpPr/>
          <p:nvPr/>
        </p:nvSpPr>
        <p:spPr>
          <a:xfrm>
            <a:off x="919806" y="1705769"/>
            <a:ext cx="10288761" cy="923330"/>
          </a:xfrm>
          <a:prstGeom prst="rect">
            <a:avLst/>
          </a:prstGeom>
          <a:noFill/>
          <a:ln w="9525">
            <a:noFill/>
          </a:ln>
        </p:spPr>
        <p:txBody>
          <a:bodyPr wrap="square">
            <a:spAutoFit/>
          </a:bodyPr>
          <a:lstStyle/>
          <a:p>
            <a:pPr algn="just">
              <a:buClr>
                <a:srgbClr val="0000FF"/>
              </a:buClr>
              <a:buFont typeface="Wingdings" panose="05000000000000000000" pitchFamily="2" charset="2"/>
              <a:buChar char="§"/>
            </a:pPr>
            <a:r>
              <a:rPr lang="en-US" altLang="zh-CN" sz="2600" dirty="0">
                <a:solidFill>
                  <a:schemeClr val="tx1"/>
                </a:solidFill>
              </a:rPr>
              <a:t> </a:t>
            </a:r>
            <a:r>
              <a:rPr lang="zh-CN" altLang="en-US" sz="2600" dirty="0">
                <a:solidFill>
                  <a:schemeClr val="tx1"/>
                </a:solidFill>
                <a:latin typeface="Times New Roman" panose="02020603050405020304" pitchFamily="18" charset="0"/>
              </a:rPr>
              <a:t>在遗传算法中，将所有妨碍适应度值高的个体产生，从而影响遗传算法正常工作的问题统称为</a:t>
            </a:r>
            <a:r>
              <a:rPr lang="zh-CN" altLang="en-US" sz="2600" b="1" dirty="0">
                <a:solidFill>
                  <a:schemeClr val="accent2"/>
                </a:solidFill>
                <a:latin typeface="Times New Roman" panose="02020603050405020304" pitchFamily="18" charset="0"/>
              </a:rPr>
              <a:t>欺骗问题</a:t>
            </a: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deceptive problem</a:t>
            </a:r>
            <a:r>
              <a:rPr lang="zh-CN" altLang="en-US" sz="2600" dirty="0">
                <a:solidFill>
                  <a:schemeClr val="tx1"/>
                </a:solidFill>
                <a:latin typeface="Times New Roman" panose="02020603050405020304" pitchFamily="18" charset="0"/>
              </a:rPr>
              <a:t>）。</a:t>
            </a:r>
            <a:r>
              <a:rPr lang="zh-CN" altLang="en-US" sz="2800" dirty="0">
                <a:solidFill>
                  <a:schemeClr val="tx1"/>
                </a:solidFill>
              </a:rPr>
              <a:t> </a:t>
            </a:r>
          </a:p>
        </p:txBody>
      </p:sp>
      <p:sp>
        <p:nvSpPr>
          <p:cNvPr id="69638" name="Rectangle 9"/>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8.2.5   </a:t>
            </a:r>
            <a:r>
              <a:rPr lang="zh-CN" altLang="en-US" sz="3600" dirty="0">
                <a:latin typeface="Times New Roman" panose="02020603050405020304" pitchFamily="18" charset="0"/>
                <a:ea typeface="黑体" panose="02010609060101010101" pitchFamily="49" charset="-122"/>
              </a:rPr>
              <a:t>适应度函数</a:t>
            </a:r>
            <a:r>
              <a:rPr lang="zh-CN" altLang="en-US" sz="3200" b="1" dirty="0">
                <a:latin typeface="Times New Roman" panose="02020603050405020304" pitchFamily="18" charset="0"/>
              </a:rPr>
              <a:t> </a:t>
            </a:r>
          </a:p>
        </p:txBody>
      </p:sp>
      <p:sp>
        <p:nvSpPr>
          <p:cNvPr id="173066" name="Text Box 10"/>
          <p:cNvSpPr txBox="1"/>
          <p:nvPr/>
        </p:nvSpPr>
        <p:spPr>
          <a:xfrm>
            <a:off x="911420" y="2857883"/>
            <a:ext cx="10297143" cy="492443"/>
          </a:xfrm>
          <a:prstGeom prst="rect">
            <a:avLst/>
          </a:prstGeom>
          <a:noFill/>
          <a:ln w="9525">
            <a:noFill/>
          </a:ln>
        </p:spPr>
        <p:txBody>
          <a:bodyPr wrap="square" anchor="b">
            <a:spAutoFit/>
          </a:bodyPr>
          <a:lstStyle/>
          <a:p>
            <a:pPr algn="just">
              <a:spcBef>
                <a:spcPct val="50000"/>
              </a:spcBef>
              <a:buClr>
                <a:srgbClr val="0000FF"/>
              </a:buClr>
              <a:buFont typeface="Wingdings" panose="05000000000000000000" pitchFamily="2" charset="2"/>
              <a:buChar char="§"/>
            </a:pPr>
            <a:r>
              <a:rPr lang="en-US" altLang="zh-CN" sz="2600" b="1" dirty="0">
                <a:solidFill>
                  <a:schemeClr val="accent2"/>
                </a:solidFill>
              </a:rPr>
              <a:t> </a:t>
            </a:r>
            <a:r>
              <a:rPr lang="zh-CN" altLang="en-US" sz="2600" b="1" dirty="0">
                <a:solidFill>
                  <a:schemeClr val="accent2"/>
                </a:solidFill>
              </a:rPr>
              <a:t>过早收敛</a:t>
            </a:r>
            <a:r>
              <a:rPr lang="zh-CN" altLang="en-US" sz="2600" dirty="0">
                <a:solidFill>
                  <a:schemeClr val="tx1"/>
                </a:solidFill>
              </a:rPr>
              <a:t>：缩小这些个体的适应度，以降低这些超级个体的竞争力。</a:t>
            </a:r>
          </a:p>
        </p:txBody>
      </p:sp>
      <p:sp>
        <p:nvSpPr>
          <p:cNvPr id="173067" name="Text Box 11"/>
          <p:cNvSpPr txBox="1"/>
          <p:nvPr/>
        </p:nvSpPr>
        <p:spPr>
          <a:xfrm>
            <a:off x="947428" y="3741579"/>
            <a:ext cx="10297143" cy="492443"/>
          </a:xfrm>
          <a:prstGeom prst="rect">
            <a:avLst/>
          </a:prstGeom>
          <a:noFill/>
          <a:ln w="9525">
            <a:noFill/>
          </a:ln>
        </p:spPr>
        <p:txBody>
          <a:bodyPr wrap="square" anchor="b">
            <a:spAutoFit/>
          </a:bodyPr>
          <a:lstStyle/>
          <a:p>
            <a:pPr algn="just">
              <a:spcBef>
                <a:spcPct val="50000"/>
              </a:spcBef>
              <a:buClr>
                <a:srgbClr val="0000FF"/>
              </a:buClr>
              <a:buFont typeface="Wingdings" panose="05000000000000000000" pitchFamily="2" charset="2"/>
              <a:buChar char="§"/>
            </a:pPr>
            <a:r>
              <a:rPr lang="en-US" altLang="zh-CN" sz="2600" b="1" dirty="0">
                <a:solidFill>
                  <a:schemeClr val="accent2"/>
                </a:solidFill>
              </a:rPr>
              <a:t> </a:t>
            </a:r>
            <a:r>
              <a:rPr lang="zh-CN" altLang="en-US" sz="2600" b="1" dirty="0">
                <a:solidFill>
                  <a:schemeClr val="accent2"/>
                </a:solidFill>
              </a:rPr>
              <a:t>停滞现象</a:t>
            </a:r>
            <a:r>
              <a:rPr lang="zh-CN" altLang="en-US" sz="2600" dirty="0">
                <a:solidFill>
                  <a:schemeClr val="tx1"/>
                </a:solidFill>
              </a:rPr>
              <a:t>：改变原始适应值的比例关系，以提高个体之间的竞争力。</a:t>
            </a:r>
          </a:p>
        </p:txBody>
      </p:sp>
      <p:sp>
        <p:nvSpPr>
          <p:cNvPr id="173068" name="Text Box 12"/>
          <p:cNvSpPr txBox="1"/>
          <p:nvPr/>
        </p:nvSpPr>
        <p:spPr>
          <a:xfrm>
            <a:off x="919806" y="4661869"/>
            <a:ext cx="10297143" cy="885825"/>
          </a:xfrm>
          <a:prstGeom prst="rect">
            <a:avLst/>
          </a:prstGeom>
          <a:noFill/>
          <a:ln w="9525">
            <a:noFill/>
          </a:ln>
        </p:spPr>
        <p:txBody>
          <a:bodyPr wrap="square" anchor="b">
            <a:spAutoFit/>
          </a:bodyPr>
          <a:lstStyle/>
          <a:p>
            <a:pPr algn="just">
              <a:spcBef>
                <a:spcPct val="50000"/>
              </a:spcBef>
              <a:buClr>
                <a:srgbClr val="0000FF"/>
              </a:buClr>
              <a:buFont typeface="Wingdings" panose="05000000000000000000" pitchFamily="2" charset="2"/>
              <a:buChar char="§"/>
            </a:pPr>
            <a:r>
              <a:rPr lang="en-US" altLang="zh-CN" sz="2600" dirty="0">
                <a:solidFill>
                  <a:schemeClr val="tx1"/>
                </a:solidFill>
              </a:rPr>
              <a:t> </a:t>
            </a:r>
            <a:r>
              <a:rPr lang="zh-CN" altLang="en-US" sz="2600" dirty="0">
                <a:solidFill>
                  <a:schemeClr val="tx1"/>
                </a:solidFill>
              </a:rPr>
              <a:t>适应度函数的</a:t>
            </a:r>
            <a:r>
              <a:rPr lang="zh-CN" altLang="en-US" sz="2600" b="1" dirty="0">
                <a:solidFill>
                  <a:schemeClr val="accent2"/>
                </a:solidFill>
              </a:rPr>
              <a:t>尺度变换（</a:t>
            </a:r>
            <a:r>
              <a:rPr lang="en-US" altLang="zh-CN" sz="2600" b="1" dirty="0">
                <a:solidFill>
                  <a:schemeClr val="accent2"/>
                </a:solidFill>
                <a:latin typeface="Times New Roman" panose="02020603050405020304" pitchFamily="18" charset="0"/>
                <a:cs typeface="Times New Roman" panose="02020603050405020304" pitchFamily="18" charset="0"/>
              </a:rPr>
              <a:t>fitness scaling</a:t>
            </a:r>
            <a:r>
              <a:rPr lang="zh-CN" altLang="en-US" sz="2600" b="1" dirty="0">
                <a:solidFill>
                  <a:schemeClr val="accent2"/>
                </a:solidFill>
              </a:rPr>
              <a:t>）</a:t>
            </a:r>
            <a:r>
              <a:rPr lang="zh-CN" altLang="en-US" sz="2600" dirty="0">
                <a:solidFill>
                  <a:schemeClr val="tx1"/>
                </a:solidFill>
              </a:rPr>
              <a:t>或者</a:t>
            </a:r>
            <a:r>
              <a:rPr lang="zh-CN" altLang="en-US" sz="2600" b="1" dirty="0">
                <a:solidFill>
                  <a:schemeClr val="accent2"/>
                </a:solidFill>
              </a:rPr>
              <a:t>定标</a:t>
            </a:r>
            <a:r>
              <a:rPr lang="zh-CN" altLang="en-US" sz="2600" dirty="0">
                <a:solidFill>
                  <a:schemeClr val="tx1"/>
                </a:solidFill>
              </a:rPr>
              <a:t>：对适应度函数值域的某种映射变换。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3061"/>
                                        </p:tgtEl>
                                        <p:attrNameLst>
                                          <p:attrName>style.visibility</p:attrName>
                                        </p:attrNameLst>
                                      </p:cBhvr>
                                      <p:to>
                                        <p:strVal val="visible"/>
                                      </p:to>
                                    </p:set>
                                    <p:anim calcmode="lin" valueType="num">
                                      <p:cBhvr additive="base">
                                        <p:cTn id="7" dur="500" fill="hold"/>
                                        <p:tgtEl>
                                          <p:spTgt spid="173061"/>
                                        </p:tgtEl>
                                        <p:attrNameLst>
                                          <p:attrName>ppt_x</p:attrName>
                                        </p:attrNameLst>
                                      </p:cBhvr>
                                      <p:tavLst>
                                        <p:tav tm="0">
                                          <p:val>
                                            <p:strVal val="0-#ppt_w/2"/>
                                          </p:val>
                                        </p:tav>
                                        <p:tav tm="100000">
                                          <p:val>
                                            <p:strVal val="#ppt_x"/>
                                          </p:val>
                                        </p:tav>
                                      </p:tavLst>
                                    </p:anim>
                                    <p:anim calcmode="lin" valueType="num">
                                      <p:cBhvr additive="base">
                                        <p:cTn id="8" dur="500" fill="hold"/>
                                        <p:tgtEl>
                                          <p:spTgt spid="1730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66"/>
                                        </p:tgtEl>
                                        <p:attrNameLst>
                                          <p:attrName>style.visibility</p:attrName>
                                        </p:attrNameLst>
                                      </p:cBhvr>
                                      <p:to>
                                        <p:strVal val="visible"/>
                                      </p:to>
                                    </p:set>
                                    <p:anim calcmode="lin" valueType="num">
                                      <p:cBhvr additive="base">
                                        <p:cTn id="13" dur="500" fill="hold"/>
                                        <p:tgtEl>
                                          <p:spTgt spid="173066"/>
                                        </p:tgtEl>
                                        <p:attrNameLst>
                                          <p:attrName>ppt_x</p:attrName>
                                        </p:attrNameLst>
                                      </p:cBhvr>
                                      <p:tavLst>
                                        <p:tav tm="0">
                                          <p:val>
                                            <p:strVal val="0-#ppt_w/2"/>
                                          </p:val>
                                        </p:tav>
                                        <p:tav tm="100000">
                                          <p:val>
                                            <p:strVal val="#ppt_x"/>
                                          </p:val>
                                        </p:tav>
                                      </p:tavLst>
                                    </p:anim>
                                    <p:anim calcmode="lin" valueType="num">
                                      <p:cBhvr additive="base">
                                        <p:cTn id="14" dur="500" fill="hold"/>
                                        <p:tgtEl>
                                          <p:spTgt spid="1730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67"/>
                                        </p:tgtEl>
                                        <p:attrNameLst>
                                          <p:attrName>style.visibility</p:attrName>
                                        </p:attrNameLst>
                                      </p:cBhvr>
                                      <p:to>
                                        <p:strVal val="visible"/>
                                      </p:to>
                                    </p:set>
                                    <p:anim calcmode="lin" valueType="num">
                                      <p:cBhvr additive="base">
                                        <p:cTn id="19" dur="500" fill="hold"/>
                                        <p:tgtEl>
                                          <p:spTgt spid="173067"/>
                                        </p:tgtEl>
                                        <p:attrNameLst>
                                          <p:attrName>ppt_x</p:attrName>
                                        </p:attrNameLst>
                                      </p:cBhvr>
                                      <p:tavLst>
                                        <p:tav tm="0">
                                          <p:val>
                                            <p:strVal val="0-#ppt_w/2"/>
                                          </p:val>
                                        </p:tav>
                                        <p:tav tm="100000">
                                          <p:val>
                                            <p:strVal val="#ppt_x"/>
                                          </p:val>
                                        </p:tav>
                                      </p:tavLst>
                                    </p:anim>
                                    <p:anim calcmode="lin" valueType="num">
                                      <p:cBhvr additive="base">
                                        <p:cTn id="20" dur="500" fill="hold"/>
                                        <p:tgtEl>
                                          <p:spTgt spid="17306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3068"/>
                                        </p:tgtEl>
                                        <p:attrNameLst>
                                          <p:attrName>style.visibility</p:attrName>
                                        </p:attrNameLst>
                                      </p:cBhvr>
                                      <p:to>
                                        <p:strVal val="visible"/>
                                      </p:to>
                                    </p:set>
                                    <p:anim calcmode="lin" valueType="num">
                                      <p:cBhvr additive="base">
                                        <p:cTn id="25" dur="500" fill="hold"/>
                                        <p:tgtEl>
                                          <p:spTgt spid="173068"/>
                                        </p:tgtEl>
                                        <p:attrNameLst>
                                          <p:attrName>ppt_x</p:attrName>
                                        </p:attrNameLst>
                                      </p:cBhvr>
                                      <p:tavLst>
                                        <p:tav tm="0">
                                          <p:val>
                                            <p:strVal val="#ppt_x"/>
                                          </p:val>
                                        </p:tav>
                                        <p:tav tm="100000">
                                          <p:val>
                                            <p:strVal val="#ppt_x"/>
                                          </p:val>
                                        </p:tav>
                                      </p:tavLst>
                                    </p:anim>
                                    <p:anim calcmode="lin" valueType="num">
                                      <p:cBhvr additive="base">
                                        <p:cTn id="26" dur="500" fill="hold"/>
                                        <p:tgtEl>
                                          <p:spTgt spid="173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p:bldP spid="173066" grpId="0"/>
      <p:bldP spid="173067" grpId="0"/>
      <p:bldP spid="1730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3251" name="Rectangle 4"/>
          <p:cNvSpPr/>
          <p:nvPr/>
        </p:nvSpPr>
        <p:spPr>
          <a:xfrm>
            <a:off x="0" y="1"/>
            <a:ext cx="12192000" cy="765175"/>
          </a:xfrm>
          <a:prstGeom prst="rect">
            <a:avLst/>
          </a:prstGeom>
          <a:solidFill>
            <a:srgbClr val="A50021"/>
          </a:solidFill>
          <a:ln w="9525">
            <a:noFill/>
          </a:ln>
        </p:spPr>
        <p:txBody>
          <a:bodyPr anchor="b"/>
          <a:lstStyle/>
          <a:p>
            <a:pPr indent="176530"/>
            <a:r>
              <a:rPr lang="zh-CN" altLang="en-US" sz="3600" dirty="0" smtClean="0">
                <a:latin typeface="Times New Roman" panose="02020603050405020304" pitchFamily="18" charset="0"/>
                <a:ea typeface="黑体" panose="02010609060101010101" pitchFamily="49" charset="-122"/>
              </a:rPr>
              <a:t>第</a:t>
            </a:r>
            <a:r>
              <a:rPr lang="en-US" altLang="zh-CN" sz="3600" dirty="0" smtClean="0">
                <a:latin typeface="Times New Roman" panose="02020603050405020304" pitchFamily="18" charset="0"/>
                <a:ea typeface="黑体" panose="02010609060101010101" pitchFamily="49" charset="-122"/>
              </a:rPr>
              <a:t>8</a:t>
            </a:r>
            <a:r>
              <a:rPr lang="zh-CN" altLang="en-US" sz="3600" dirty="0" smtClean="0">
                <a:latin typeface="Times New Roman" panose="02020603050405020304" pitchFamily="18" charset="0"/>
                <a:ea typeface="黑体" panose="02010609060101010101" pitchFamily="49" charset="-122"/>
              </a:rPr>
              <a:t>章  计算智能</a:t>
            </a:r>
            <a:endParaRPr lang="zh-CN" altLang="en-US" sz="3600" dirty="0">
              <a:latin typeface="Times New Roman" panose="02020603050405020304" pitchFamily="18" charset="0"/>
              <a:ea typeface="黑体" panose="02010609060101010101" pitchFamily="49" charset="-122"/>
            </a:endParaRPr>
          </a:p>
        </p:txBody>
      </p:sp>
      <p:sp>
        <p:nvSpPr>
          <p:cNvPr id="207877" name="Rectangle 5"/>
          <p:cNvSpPr/>
          <p:nvPr/>
        </p:nvSpPr>
        <p:spPr>
          <a:xfrm>
            <a:off x="623393" y="981076"/>
            <a:ext cx="10873208" cy="5400675"/>
          </a:xfrm>
          <a:prstGeom prst="rect">
            <a:avLst/>
          </a:prstGeom>
          <a:noFill/>
          <a:ln w="9525">
            <a:noFill/>
          </a:ln>
        </p:spPr>
        <p:txBody>
          <a:bodyPr/>
          <a:lstStyle/>
          <a:p>
            <a:pPr marL="469900" indent="-469900" algn="just">
              <a:lnSpc>
                <a:spcPct val="120000"/>
              </a:lnSpc>
              <a:spcBef>
                <a:spcPct val="20000"/>
              </a:spcBef>
              <a:buClr>
                <a:schemeClr val="accent2"/>
              </a:buClr>
              <a:buFont typeface="Wingdings" panose="05000000000000000000" pitchFamily="2" charset="2"/>
              <a:buChar char="o"/>
            </a:pPr>
            <a:r>
              <a:rPr lang="zh-CN" altLang="en-US" sz="2800" b="1" dirty="0">
                <a:solidFill>
                  <a:schemeClr val="tx1"/>
                </a:solidFill>
                <a:latin typeface="Arial" panose="020B0604020202020204" pitchFamily="34" charset="0"/>
              </a:rPr>
              <a:t>受自然界和生物界规律的启迪，人们根据其原理模仿设计了许多</a:t>
            </a:r>
            <a:r>
              <a:rPr lang="zh-CN" altLang="en-US" sz="2800" b="1" dirty="0">
                <a:solidFill>
                  <a:srgbClr val="0000FF"/>
                </a:solidFill>
                <a:latin typeface="Arial" panose="020B0604020202020204" pitchFamily="34" charset="0"/>
              </a:rPr>
              <a:t>求解问题的算法</a:t>
            </a:r>
            <a:r>
              <a:rPr lang="zh-CN" altLang="en-US" sz="2800" b="1" dirty="0">
                <a:solidFill>
                  <a:schemeClr val="tx1"/>
                </a:solidFill>
                <a:latin typeface="Arial" panose="020B0604020202020204" pitchFamily="34" charset="0"/>
              </a:rPr>
              <a:t>，包括人工神经网络、模糊逻辑、遗传算法、</a:t>
            </a:r>
            <a:r>
              <a:rPr lang="en-US" altLang="en-US" sz="2800" b="1" dirty="0">
                <a:solidFill>
                  <a:schemeClr val="tx1"/>
                </a:solidFill>
                <a:latin typeface="Arial" panose="020B0604020202020204" pitchFamily="34" charset="0"/>
              </a:rPr>
              <a:t>DNA</a:t>
            </a:r>
            <a:r>
              <a:rPr lang="zh-CN" altLang="en-US" sz="2800" b="1" dirty="0">
                <a:solidFill>
                  <a:schemeClr val="tx1"/>
                </a:solidFill>
                <a:latin typeface="Arial" panose="020B0604020202020204" pitchFamily="34" charset="0"/>
              </a:rPr>
              <a:t>计算、模拟退火算法、禁忌搜索算法、免疫算法、膜计算、量子计算、粒子群优化算法、蚁群算法、人工蜂群算法、人工鱼群算法以及细菌群体优化算法等，这些算法称为智能计算也称为</a:t>
            </a:r>
            <a:r>
              <a:rPr lang="zh-CN" altLang="en-US" sz="2800" b="1" dirty="0">
                <a:solidFill>
                  <a:srgbClr val="0000FF"/>
                </a:solidFill>
                <a:latin typeface="Arial" panose="020B0604020202020204" pitchFamily="34" charset="0"/>
              </a:rPr>
              <a:t>计算智能</a:t>
            </a:r>
            <a:r>
              <a:rPr lang="en-US" altLang="en-US" sz="2800" b="1" dirty="0">
                <a:solidFill>
                  <a:schemeClr val="tx1"/>
                </a:solidFill>
                <a:latin typeface="Arial" panose="020B0604020202020204" pitchFamily="34" charset="0"/>
              </a:rPr>
              <a:t>(computational intelligence, CI)</a:t>
            </a:r>
            <a:r>
              <a:rPr lang="zh-CN" altLang="en-US" sz="2800" b="1" dirty="0">
                <a:solidFill>
                  <a:schemeClr val="tx1"/>
                </a:solidFill>
                <a:latin typeface="Arial" panose="020B0604020202020204" pitchFamily="34" charset="0"/>
              </a:rPr>
              <a:t>。</a:t>
            </a:r>
            <a:endParaRPr lang="en-US" altLang="zh-CN" sz="2800" b="1" dirty="0">
              <a:solidFill>
                <a:schemeClr val="tx1"/>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7877">
                                            <p:txEl>
                                              <p:pRg st="0" end="0"/>
                                            </p:txEl>
                                          </p:spTgt>
                                        </p:tgtEl>
                                        <p:attrNameLst>
                                          <p:attrName>style.visibility</p:attrName>
                                        </p:attrNameLst>
                                      </p:cBhvr>
                                      <p:to>
                                        <p:strVal val="visible"/>
                                      </p:to>
                                    </p:set>
                                    <p:anim calcmode="lin" valueType="num">
                                      <p:cBhvr additive="base">
                                        <p:cTn id="7" dur="500" fill="hold"/>
                                        <p:tgtEl>
                                          <p:spTgt spid="2078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787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build="p" advAuto="100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130" name="Rectangle 1026"/>
          <p:cNvSpPr/>
          <p:nvPr/>
        </p:nvSpPr>
        <p:spPr>
          <a:xfrm>
            <a:off x="5538788" y="3219451"/>
            <a:ext cx="9144000" cy="461665"/>
          </a:xfrm>
          <a:prstGeom prst="rect">
            <a:avLst/>
          </a:prstGeom>
          <a:noFill/>
          <a:ln w="9525">
            <a:noFill/>
          </a:ln>
        </p:spPr>
        <p:txBody>
          <a:bodyPr>
            <a:spAutoFit/>
          </a:bodyPr>
          <a:lstStyle/>
          <a:p>
            <a:endParaRPr lang="zh-CN" altLang="en-US" dirty="0"/>
          </a:p>
        </p:txBody>
      </p:sp>
      <p:sp>
        <p:nvSpPr>
          <p:cNvPr id="5131" name="Rectangle 1027"/>
          <p:cNvSpPr/>
          <p:nvPr/>
        </p:nvSpPr>
        <p:spPr>
          <a:xfrm>
            <a:off x="838200" y="930277"/>
            <a:ext cx="6858000" cy="549275"/>
          </a:xfrm>
          <a:prstGeom prst="rect">
            <a:avLst/>
          </a:prstGeom>
          <a:noFill/>
          <a:ln w="9525">
            <a:noFill/>
          </a:ln>
        </p:spPr>
        <p:txBody>
          <a:bodyPr>
            <a:spAutoFit/>
          </a:bodyPr>
          <a:lstStyle/>
          <a:p>
            <a:pPr marL="457200" indent="-457200">
              <a:buAutoNum type="arabicPeriod" startAt="2"/>
            </a:pPr>
            <a:r>
              <a:rPr lang="zh-CN" altLang="en-US" sz="3000" b="1" dirty="0">
                <a:solidFill>
                  <a:schemeClr val="tx1"/>
                </a:solidFill>
                <a:latin typeface="Times New Roman" panose="02020603050405020304" pitchFamily="18" charset="0"/>
              </a:rPr>
              <a:t>适应度函数</a:t>
            </a:r>
            <a:r>
              <a:rPr lang="zh-CN" altLang="en-US" sz="3000" b="1" dirty="0">
                <a:solidFill>
                  <a:schemeClr val="tx1"/>
                </a:solidFill>
              </a:rPr>
              <a:t>的尺度变换</a:t>
            </a:r>
            <a:r>
              <a:rPr lang="en-US" altLang="zh-CN" sz="3000" b="1" dirty="0">
                <a:solidFill>
                  <a:schemeClr val="tx1"/>
                </a:solidFill>
              </a:rPr>
              <a:t>(</a:t>
            </a:r>
            <a:r>
              <a:rPr lang="zh-CN" altLang="en-US" sz="3000" b="1" dirty="0">
                <a:solidFill>
                  <a:schemeClr val="tx1"/>
                </a:solidFill>
              </a:rPr>
              <a:t>续）</a:t>
            </a:r>
            <a:r>
              <a:rPr lang="zh-CN" altLang="en-US" sz="3000" b="1" dirty="0">
                <a:solidFill>
                  <a:schemeClr val="tx1"/>
                </a:solidFill>
                <a:latin typeface="Times New Roman" panose="02020603050405020304" pitchFamily="18" charset="0"/>
              </a:rPr>
              <a:t> </a:t>
            </a:r>
          </a:p>
        </p:txBody>
      </p:sp>
      <p:sp>
        <p:nvSpPr>
          <p:cNvPr id="5132" name="Rectangle 1028"/>
          <p:cNvSpPr/>
          <p:nvPr/>
        </p:nvSpPr>
        <p:spPr>
          <a:xfrm>
            <a:off x="838200" y="1657351"/>
            <a:ext cx="10082336" cy="1373188"/>
          </a:xfrm>
          <a:prstGeom prst="rect">
            <a:avLst/>
          </a:prstGeom>
          <a:noFill/>
          <a:ln w="9525">
            <a:noFill/>
          </a:ln>
        </p:spPr>
        <p:txBody>
          <a:bodyPr wrap="square">
            <a:spAutoFit/>
          </a:bodyPr>
          <a:lstStyle/>
          <a:p>
            <a:pPr marL="457200" indent="-457200"/>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1</a:t>
            </a:r>
            <a:r>
              <a:rPr lang="zh-CN" altLang="en-US" sz="2800" dirty="0">
                <a:solidFill>
                  <a:schemeClr val="tx1"/>
                </a:solidFill>
                <a:latin typeface="Times New Roman" panose="02020603050405020304" pitchFamily="18" charset="0"/>
              </a:rPr>
              <a:t>）线性变换：</a:t>
            </a:r>
          </a:p>
          <a:p>
            <a:pPr marL="457200" indent="-457200">
              <a:buChar char="•"/>
            </a:pPr>
            <a:endParaRPr lang="zh-CN" altLang="en-US" sz="2800" dirty="0">
              <a:solidFill>
                <a:schemeClr val="tx1"/>
              </a:solidFill>
              <a:latin typeface="Times New Roman" panose="02020603050405020304" pitchFamily="18" charset="0"/>
            </a:endParaRPr>
          </a:p>
          <a:p>
            <a:pPr marL="457200" indent="-457200"/>
            <a:endParaRPr lang="en-US" altLang="zh-CN" sz="2800" dirty="0">
              <a:solidFill>
                <a:schemeClr val="tx1"/>
              </a:solidFill>
            </a:endParaRPr>
          </a:p>
        </p:txBody>
      </p:sp>
      <p:graphicFrame>
        <p:nvGraphicFramePr>
          <p:cNvPr id="174085" name="Object 1029"/>
          <p:cNvGraphicFramePr/>
          <p:nvPr/>
        </p:nvGraphicFramePr>
        <p:xfrm>
          <a:off x="4267200" y="2209801"/>
          <a:ext cx="1600200" cy="436563"/>
        </p:xfrm>
        <a:graphic>
          <a:graphicData uri="http://schemas.openxmlformats.org/presentationml/2006/ole">
            <mc:AlternateContent xmlns:mc="http://schemas.openxmlformats.org/markup-compatibility/2006">
              <mc:Choice xmlns:v="urn:schemas-microsoft-com:vml" Requires="v">
                <p:oleObj spid="_x0000_s7596" r:id="rId3" imgW="736600" imgH="203200" progId="Equation.3">
                  <p:embed/>
                </p:oleObj>
              </mc:Choice>
              <mc:Fallback>
                <p:oleObj r:id="rId3" imgW="736600" imgH="203200" progId="Equation.3">
                  <p:embed/>
                  <p:pic>
                    <p:nvPicPr>
                      <p:cNvPr id="0" name="图片 3085"/>
                      <p:cNvPicPr/>
                      <p:nvPr/>
                    </p:nvPicPr>
                    <p:blipFill>
                      <a:blip r:embed="rId4"/>
                      <a:stretch>
                        <a:fillRect/>
                      </a:stretch>
                    </p:blipFill>
                    <p:spPr>
                      <a:xfrm>
                        <a:off x="4267200" y="2209801"/>
                        <a:ext cx="1600200" cy="436563"/>
                      </a:xfrm>
                      <a:prstGeom prst="rect">
                        <a:avLst/>
                      </a:prstGeom>
                      <a:noFill/>
                      <a:ln w="38100">
                        <a:noFill/>
                        <a:miter/>
                      </a:ln>
                    </p:spPr>
                  </p:pic>
                </p:oleObj>
              </mc:Fallback>
            </mc:AlternateContent>
          </a:graphicData>
        </a:graphic>
      </p:graphicFrame>
      <p:sp>
        <p:nvSpPr>
          <p:cNvPr id="5133" name="Rectangle 103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8.2.5  </a:t>
            </a:r>
            <a:r>
              <a:rPr lang="zh-CN" altLang="en-US" sz="3600" dirty="0">
                <a:latin typeface="Times New Roman" panose="02020603050405020304" pitchFamily="18" charset="0"/>
                <a:ea typeface="黑体" panose="02010609060101010101" pitchFamily="49" charset="-122"/>
              </a:rPr>
              <a:t>适应度函数</a:t>
            </a:r>
            <a:r>
              <a:rPr lang="zh-CN" altLang="en-US" sz="3200" b="1" dirty="0">
                <a:latin typeface="Times New Roman" panose="02020603050405020304" pitchFamily="18" charset="0"/>
              </a:rPr>
              <a:t> </a:t>
            </a:r>
          </a:p>
        </p:txBody>
      </p:sp>
      <p:sp>
        <p:nvSpPr>
          <p:cNvPr id="5134" name="Rectangle 1034"/>
          <p:cNvSpPr/>
          <p:nvPr/>
        </p:nvSpPr>
        <p:spPr>
          <a:xfrm>
            <a:off x="5619750" y="3195639"/>
            <a:ext cx="9144000" cy="461665"/>
          </a:xfrm>
          <a:prstGeom prst="rect">
            <a:avLst/>
          </a:prstGeom>
          <a:noFill/>
          <a:ln w="9525">
            <a:noFill/>
          </a:ln>
        </p:spPr>
        <p:txBody>
          <a:bodyPr>
            <a:spAutoFit/>
          </a:bodyPr>
          <a:lstStyle/>
          <a:p>
            <a:endParaRPr lang="zh-CN" altLang="en-US" dirty="0"/>
          </a:p>
        </p:txBody>
      </p:sp>
      <p:sp>
        <p:nvSpPr>
          <p:cNvPr id="5135" name="Rectangle 1036"/>
          <p:cNvSpPr/>
          <p:nvPr/>
        </p:nvSpPr>
        <p:spPr>
          <a:xfrm>
            <a:off x="5624513" y="3195639"/>
            <a:ext cx="9144000" cy="461665"/>
          </a:xfrm>
          <a:prstGeom prst="rect">
            <a:avLst/>
          </a:prstGeom>
          <a:noFill/>
          <a:ln w="9525">
            <a:noFill/>
          </a:ln>
        </p:spPr>
        <p:txBody>
          <a:bodyPr>
            <a:spAutoFit/>
          </a:bodyPr>
          <a:lstStyle/>
          <a:p>
            <a:endParaRPr lang="zh-CN" altLang="en-US" dirty="0"/>
          </a:p>
        </p:txBody>
      </p:sp>
      <p:grpSp>
        <p:nvGrpSpPr>
          <p:cNvPr id="2" name="Group 1053"/>
          <p:cNvGrpSpPr/>
          <p:nvPr/>
        </p:nvGrpSpPr>
        <p:grpSpPr>
          <a:xfrm>
            <a:off x="7924800" y="3487738"/>
            <a:ext cx="2514600" cy="2608262"/>
            <a:chOff x="4032" y="2197"/>
            <a:chExt cx="1584" cy="1643"/>
          </a:xfrm>
        </p:grpSpPr>
        <p:sp>
          <p:nvSpPr>
            <p:cNvPr id="5148" name="Rectangle 1049"/>
            <p:cNvSpPr/>
            <p:nvPr/>
          </p:nvSpPr>
          <p:spPr>
            <a:xfrm>
              <a:off x="4032" y="2208"/>
              <a:ext cx="1584" cy="1632"/>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endParaRPr lang="zh-CN" altLang="en-US" dirty="0"/>
            </a:p>
          </p:txBody>
        </p:sp>
        <p:graphicFrame>
          <p:nvGraphicFramePr>
            <p:cNvPr id="5127" name="Object 1033"/>
            <p:cNvGraphicFramePr/>
            <p:nvPr/>
          </p:nvGraphicFramePr>
          <p:xfrm>
            <a:off x="4128" y="2197"/>
            <a:ext cx="1296" cy="635"/>
          </p:xfrm>
          <a:graphic>
            <a:graphicData uri="http://schemas.openxmlformats.org/presentationml/2006/ole">
              <mc:AlternateContent xmlns:mc="http://schemas.openxmlformats.org/markup-compatibility/2006">
                <mc:Choice xmlns:v="urn:schemas-microsoft-com:vml" Requires="v">
                  <p:oleObj spid="_x0000_s7597" r:id="rId5" imgW="951865" imgH="469900" progId="Equation.DSMT4">
                    <p:embed/>
                  </p:oleObj>
                </mc:Choice>
                <mc:Fallback>
                  <p:oleObj r:id="rId5" imgW="951865" imgH="469900" progId="Equation.DSMT4">
                    <p:embed/>
                    <p:pic>
                      <p:nvPicPr>
                        <p:cNvPr id="0" name="图片 3086"/>
                        <p:cNvPicPr/>
                        <p:nvPr/>
                      </p:nvPicPr>
                      <p:blipFill>
                        <a:blip r:embed="rId6"/>
                        <a:stretch>
                          <a:fillRect/>
                        </a:stretch>
                      </p:blipFill>
                      <p:spPr>
                        <a:xfrm>
                          <a:off x="4128" y="2197"/>
                          <a:ext cx="1296" cy="635"/>
                        </a:xfrm>
                        <a:prstGeom prst="rect">
                          <a:avLst/>
                        </a:prstGeom>
                        <a:noFill/>
                        <a:ln w="38100">
                          <a:noFill/>
                          <a:miter/>
                        </a:ln>
                      </p:spPr>
                    </p:pic>
                  </p:oleObj>
                </mc:Fallback>
              </mc:AlternateContent>
            </a:graphicData>
          </a:graphic>
        </p:graphicFrame>
        <p:graphicFrame>
          <p:nvGraphicFramePr>
            <p:cNvPr id="5128" name="Object 1035"/>
            <p:cNvGraphicFramePr/>
            <p:nvPr/>
          </p:nvGraphicFramePr>
          <p:xfrm>
            <a:off x="4128" y="3008"/>
            <a:ext cx="1392" cy="688"/>
          </p:xfrm>
          <a:graphic>
            <a:graphicData uri="http://schemas.openxmlformats.org/presentationml/2006/ole">
              <mc:AlternateContent xmlns:mc="http://schemas.openxmlformats.org/markup-compatibility/2006">
                <mc:Choice xmlns:v="urn:schemas-microsoft-com:vml" Requires="v">
                  <p:oleObj spid="_x0000_s7598" r:id="rId7" imgW="939800" imgH="469900" progId="Equation.DSMT4">
                    <p:embed/>
                  </p:oleObj>
                </mc:Choice>
                <mc:Fallback>
                  <p:oleObj r:id="rId7" imgW="939800" imgH="469900" progId="Equation.DSMT4">
                    <p:embed/>
                    <p:pic>
                      <p:nvPicPr>
                        <p:cNvPr id="0" name="图片 3088"/>
                        <p:cNvPicPr/>
                        <p:nvPr/>
                      </p:nvPicPr>
                      <p:blipFill>
                        <a:blip r:embed="rId8"/>
                        <a:stretch>
                          <a:fillRect/>
                        </a:stretch>
                      </p:blipFill>
                      <p:spPr>
                        <a:xfrm>
                          <a:off x="4128" y="3008"/>
                          <a:ext cx="1392" cy="688"/>
                        </a:xfrm>
                        <a:prstGeom prst="rect">
                          <a:avLst/>
                        </a:prstGeom>
                        <a:noFill/>
                        <a:ln w="38100">
                          <a:noFill/>
                          <a:miter/>
                        </a:ln>
                      </p:spPr>
                    </p:pic>
                  </p:oleObj>
                </mc:Fallback>
              </mc:AlternateContent>
            </a:graphicData>
          </a:graphic>
        </p:graphicFrame>
      </p:grpSp>
      <p:sp>
        <p:nvSpPr>
          <p:cNvPr id="5137" name="Rectangle 1038"/>
          <p:cNvSpPr/>
          <p:nvPr/>
        </p:nvSpPr>
        <p:spPr>
          <a:xfrm>
            <a:off x="5524500" y="3195639"/>
            <a:ext cx="9144000" cy="461665"/>
          </a:xfrm>
          <a:prstGeom prst="rect">
            <a:avLst/>
          </a:prstGeom>
          <a:noFill/>
          <a:ln w="9525">
            <a:noFill/>
          </a:ln>
        </p:spPr>
        <p:txBody>
          <a:bodyPr>
            <a:spAutoFit/>
          </a:bodyPr>
          <a:lstStyle/>
          <a:p>
            <a:endParaRPr lang="zh-CN" altLang="en-US" dirty="0"/>
          </a:p>
        </p:txBody>
      </p:sp>
      <p:sp>
        <p:nvSpPr>
          <p:cNvPr id="5138" name="Rectangle 1040"/>
          <p:cNvSpPr/>
          <p:nvPr/>
        </p:nvSpPr>
        <p:spPr>
          <a:xfrm>
            <a:off x="5300663" y="3195639"/>
            <a:ext cx="9144000" cy="461665"/>
          </a:xfrm>
          <a:prstGeom prst="rect">
            <a:avLst/>
          </a:prstGeom>
          <a:noFill/>
          <a:ln w="9525">
            <a:noFill/>
          </a:ln>
        </p:spPr>
        <p:txBody>
          <a:bodyPr>
            <a:spAutoFit/>
          </a:bodyPr>
          <a:lstStyle/>
          <a:p>
            <a:endParaRPr lang="zh-CN" altLang="en-US" dirty="0"/>
          </a:p>
        </p:txBody>
      </p:sp>
      <p:grpSp>
        <p:nvGrpSpPr>
          <p:cNvPr id="3" name="Group 1051"/>
          <p:cNvGrpSpPr/>
          <p:nvPr/>
        </p:nvGrpSpPr>
        <p:grpSpPr>
          <a:xfrm>
            <a:off x="1752600" y="3505200"/>
            <a:ext cx="3505200" cy="2514600"/>
            <a:chOff x="144" y="2208"/>
            <a:chExt cx="2208" cy="1584"/>
          </a:xfrm>
        </p:grpSpPr>
        <p:sp>
          <p:nvSpPr>
            <p:cNvPr id="5147" name="Rectangle 1050"/>
            <p:cNvSpPr/>
            <p:nvPr/>
          </p:nvSpPr>
          <p:spPr>
            <a:xfrm>
              <a:off x="144" y="2208"/>
              <a:ext cx="2208" cy="1584"/>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endParaRPr lang="zh-CN" altLang="en-US" dirty="0"/>
            </a:p>
          </p:txBody>
        </p:sp>
        <p:graphicFrame>
          <p:nvGraphicFramePr>
            <p:cNvPr id="5125" name="Object 1037"/>
            <p:cNvGraphicFramePr/>
            <p:nvPr/>
          </p:nvGraphicFramePr>
          <p:xfrm>
            <a:off x="240" y="2272"/>
            <a:ext cx="1488" cy="608"/>
          </p:xfrm>
          <a:graphic>
            <a:graphicData uri="http://schemas.openxmlformats.org/presentationml/2006/ole">
              <mc:AlternateContent xmlns:mc="http://schemas.openxmlformats.org/markup-compatibility/2006">
                <mc:Choice xmlns:v="urn:schemas-microsoft-com:vml" Requires="v">
                  <p:oleObj spid="_x0000_s7599" r:id="rId9" imgW="1143000" imgH="469900" progId="Equation.DSMT4">
                    <p:embed/>
                  </p:oleObj>
                </mc:Choice>
                <mc:Fallback>
                  <p:oleObj r:id="rId9" imgW="1143000" imgH="469900" progId="Equation.DSMT4">
                    <p:embed/>
                    <p:pic>
                      <p:nvPicPr>
                        <p:cNvPr id="0" name="图片 3087"/>
                        <p:cNvPicPr/>
                        <p:nvPr/>
                      </p:nvPicPr>
                      <p:blipFill>
                        <a:blip r:embed="rId10"/>
                        <a:stretch>
                          <a:fillRect/>
                        </a:stretch>
                      </p:blipFill>
                      <p:spPr>
                        <a:xfrm>
                          <a:off x="240" y="2272"/>
                          <a:ext cx="1488" cy="608"/>
                        </a:xfrm>
                        <a:prstGeom prst="rect">
                          <a:avLst/>
                        </a:prstGeom>
                        <a:noFill/>
                        <a:ln w="38100">
                          <a:noFill/>
                          <a:miter/>
                        </a:ln>
                      </p:spPr>
                    </p:pic>
                  </p:oleObj>
                </mc:Fallback>
              </mc:AlternateContent>
            </a:graphicData>
          </a:graphic>
        </p:graphicFrame>
        <p:graphicFrame>
          <p:nvGraphicFramePr>
            <p:cNvPr id="5126" name="Object 1039"/>
            <p:cNvGraphicFramePr/>
            <p:nvPr/>
          </p:nvGraphicFramePr>
          <p:xfrm>
            <a:off x="240" y="3029"/>
            <a:ext cx="2112" cy="619"/>
          </p:xfrm>
          <a:graphic>
            <a:graphicData uri="http://schemas.openxmlformats.org/presentationml/2006/ole">
              <mc:AlternateContent xmlns:mc="http://schemas.openxmlformats.org/markup-compatibility/2006">
                <mc:Choice xmlns:v="urn:schemas-microsoft-com:vml" Requires="v">
                  <p:oleObj spid="_x0000_s7600" r:id="rId11" imgW="1587500" imgH="469900" progId="Equation.DSMT4">
                    <p:embed/>
                  </p:oleObj>
                </mc:Choice>
                <mc:Fallback>
                  <p:oleObj r:id="rId11" imgW="1587500" imgH="469900" progId="Equation.DSMT4">
                    <p:embed/>
                    <p:pic>
                      <p:nvPicPr>
                        <p:cNvPr id="0" name="图片 3091"/>
                        <p:cNvPicPr/>
                        <p:nvPr/>
                      </p:nvPicPr>
                      <p:blipFill>
                        <a:blip r:embed="rId12"/>
                        <a:stretch>
                          <a:fillRect/>
                        </a:stretch>
                      </p:blipFill>
                      <p:spPr>
                        <a:xfrm>
                          <a:off x="240" y="3029"/>
                          <a:ext cx="2112" cy="619"/>
                        </a:xfrm>
                        <a:prstGeom prst="rect">
                          <a:avLst/>
                        </a:prstGeom>
                        <a:noFill/>
                        <a:ln w="38100">
                          <a:noFill/>
                          <a:miter/>
                        </a:ln>
                      </p:spPr>
                    </p:pic>
                  </p:oleObj>
                </mc:Fallback>
              </mc:AlternateContent>
            </a:graphicData>
          </a:graphic>
        </p:graphicFrame>
      </p:grpSp>
      <p:sp>
        <p:nvSpPr>
          <p:cNvPr id="5140" name="Rectangle 1042"/>
          <p:cNvSpPr/>
          <p:nvPr/>
        </p:nvSpPr>
        <p:spPr>
          <a:xfrm>
            <a:off x="5757863" y="3309939"/>
            <a:ext cx="9144000" cy="461665"/>
          </a:xfrm>
          <a:prstGeom prst="rect">
            <a:avLst/>
          </a:prstGeom>
          <a:noFill/>
          <a:ln w="9525">
            <a:noFill/>
          </a:ln>
        </p:spPr>
        <p:txBody>
          <a:bodyPr>
            <a:spAutoFit/>
          </a:bodyPr>
          <a:lstStyle/>
          <a:p>
            <a:endParaRPr lang="zh-CN" altLang="en-US" dirty="0"/>
          </a:p>
        </p:txBody>
      </p:sp>
      <p:sp>
        <p:nvSpPr>
          <p:cNvPr id="5141" name="Rectangle 1044"/>
          <p:cNvSpPr/>
          <p:nvPr/>
        </p:nvSpPr>
        <p:spPr>
          <a:xfrm>
            <a:off x="5562600" y="3309939"/>
            <a:ext cx="9144000" cy="461665"/>
          </a:xfrm>
          <a:prstGeom prst="rect">
            <a:avLst/>
          </a:prstGeom>
          <a:noFill/>
          <a:ln w="9525">
            <a:noFill/>
          </a:ln>
        </p:spPr>
        <p:txBody>
          <a:bodyPr>
            <a:spAutoFit/>
          </a:bodyPr>
          <a:lstStyle/>
          <a:p>
            <a:endParaRPr lang="zh-CN" altLang="en-US" dirty="0"/>
          </a:p>
        </p:txBody>
      </p:sp>
      <p:grpSp>
        <p:nvGrpSpPr>
          <p:cNvPr id="4" name="Group 1054"/>
          <p:cNvGrpSpPr/>
          <p:nvPr/>
        </p:nvGrpSpPr>
        <p:grpSpPr>
          <a:xfrm>
            <a:off x="1828800" y="2743201"/>
            <a:ext cx="4648200" cy="538163"/>
            <a:chOff x="192" y="1728"/>
            <a:chExt cx="2928" cy="339"/>
          </a:xfrm>
        </p:grpSpPr>
        <p:graphicFrame>
          <p:nvGraphicFramePr>
            <p:cNvPr id="5123" name="Object 1041"/>
            <p:cNvGraphicFramePr/>
            <p:nvPr/>
          </p:nvGraphicFramePr>
          <p:xfrm>
            <a:off x="816" y="1748"/>
            <a:ext cx="846" cy="319"/>
          </p:xfrm>
          <a:graphic>
            <a:graphicData uri="http://schemas.openxmlformats.org/presentationml/2006/ole">
              <mc:AlternateContent xmlns:mc="http://schemas.openxmlformats.org/markup-compatibility/2006">
                <mc:Choice xmlns:v="urn:schemas-microsoft-com:vml" Requires="v">
                  <p:oleObj spid="_x0000_s7601" r:id="rId13" imgW="495300" imgH="190500" progId="Equation.DSMT4">
                    <p:embed/>
                  </p:oleObj>
                </mc:Choice>
                <mc:Fallback>
                  <p:oleObj r:id="rId13" imgW="495300" imgH="190500" progId="Equation.DSMT4">
                    <p:embed/>
                    <p:pic>
                      <p:nvPicPr>
                        <p:cNvPr id="0" name="图片 3089"/>
                        <p:cNvPicPr/>
                        <p:nvPr/>
                      </p:nvPicPr>
                      <p:blipFill>
                        <a:blip r:embed="rId14"/>
                        <a:stretch>
                          <a:fillRect/>
                        </a:stretch>
                      </p:blipFill>
                      <p:spPr>
                        <a:xfrm>
                          <a:off x="816" y="1748"/>
                          <a:ext cx="846" cy="319"/>
                        </a:xfrm>
                        <a:prstGeom prst="rect">
                          <a:avLst/>
                        </a:prstGeom>
                        <a:noFill/>
                        <a:ln w="38100">
                          <a:noFill/>
                          <a:miter/>
                        </a:ln>
                      </p:spPr>
                    </p:pic>
                  </p:oleObj>
                </mc:Fallback>
              </mc:AlternateContent>
            </a:graphicData>
          </a:graphic>
        </p:graphicFrame>
        <p:graphicFrame>
          <p:nvGraphicFramePr>
            <p:cNvPr id="5124" name="Object 1043"/>
            <p:cNvGraphicFramePr/>
            <p:nvPr/>
          </p:nvGraphicFramePr>
          <p:xfrm>
            <a:off x="1728" y="1748"/>
            <a:ext cx="1392" cy="311"/>
          </p:xfrm>
          <a:graphic>
            <a:graphicData uri="http://schemas.openxmlformats.org/presentationml/2006/ole">
              <mc:AlternateContent xmlns:mc="http://schemas.openxmlformats.org/markup-compatibility/2006">
                <mc:Choice xmlns:v="urn:schemas-microsoft-com:vml" Requires="v">
                  <p:oleObj spid="_x0000_s7602" r:id="rId15" imgW="1066800" imgH="241300" progId="Equation.DSMT4">
                    <p:embed/>
                  </p:oleObj>
                </mc:Choice>
                <mc:Fallback>
                  <p:oleObj r:id="rId15" imgW="1066800" imgH="241300" progId="Equation.DSMT4">
                    <p:embed/>
                    <p:pic>
                      <p:nvPicPr>
                        <p:cNvPr id="0" name="图片 3090"/>
                        <p:cNvPicPr/>
                        <p:nvPr/>
                      </p:nvPicPr>
                      <p:blipFill>
                        <a:blip r:embed="rId16"/>
                        <a:stretch>
                          <a:fillRect/>
                        </a:stretch>
                      </p:blipFill>
                      <p:spPr>
                        <a:xfrm>
                          <a:off x="1728" y="1748"/>
                          <a:ext cx="1392" cy="311"/>
                        </a:xfrm>
                        <a:prstGeom prst="rect">
                          <a:avLst/>
                        </a:prstGeom>
                        <a:noFill/>
                        <a:ln w="38100">
                          <a:noFill/>
                          <a:miter/>
                        </a:ln>
                      </p:spPr>
                    </p:pic>
                  </p:oleObj>
                </mc:Fallback>
              </mc:AlternateContent>
            </a:graphicData>
          </a:graphic>
        </p:graphicFrame>
        <p:sp>
          <p:nvSpPr>
            <p:cNvPr id="5146" name="Text Box 1045"/>
            <p:cNvSpPr txBox="1"/>
            <p:nvPr/>
          </p:nvSpPr>
          <p:spPr>
            <a:xfrm>
              <a:off x="192" y="1728"/>
              <a:ext cx="816" cy="308"/>
            </a:xfrm>
            <a:prstGeom prst="rect">
              <a:avLst/>
            </a:prstGeom>
            <a:noFill/>
            <a:ln w="9525">
              <a:noFill/>
            </a:ln>
          </p:spPr>
          <p:txBody>
            <a:bodyPr anchor="b">
              <a:spAutoFit/>
            </a:bodyPr>
            <a:lstStyle/>
            <a:p>
              <a:pPr>
                <a:spcBef>
                  <a:spcPct val="50000"/>
                </a:spcBef>
              </a:pPr>
              <a:r>
                <a:rPr lang="zh-CN" altLang="en-US" sz="2600" dirty="0">
                  <a:solidFill>
                    <a:schemeClr val="tx1"/>
                  </a:solidFill>
                </a:rPr>
                <a:t>满足</a:t>
              </a:r>
            </a:p>
          </p:txBody>
        </p:sp>
      </p:grpSp>
      <p:grpSp>
        <p:nvGrpSpPr>
          <p:cNvPr id="5" name="Group 1052"/>
          <p:cNvGrpSpPr/>
          <p:nvPr/>
        </p:nvGrpSpPr>
        <p:grpSpPr>
          <a:xfrm>
            <a:off x="5257800" y="4327526"/>
            <a:ext cx="3124200" cy="854075"/>
            <a:chOff x="2208" y="2726"/>
            <a:chExt cx="1968" cy="538"/>
          </a:xfrm>
        </p:grpSpPr>
        <p:sp>
          <p:nvSpPr>
            <p:cNvPr id="5144" name="AutoShape 1047"/>
            <p:cNvSpPr/>
            <p:nvPr/>
          </p:nvSpPr>
          <p:spPr>
            <a:xfrm>
              <a:off x="2688" y="3024"/>
              <a:ext cx="1008" cy="240"/>
            </a:xfrm>
            <a:custGeom>
              <a:avLst/>
              <a:gdLst>
                <a:gd name="txL" fmla="*/ 3364 w 21600"/>
                <a:gd name="txT" fmla="*/ 5400 h 21600"/>
                <a:gd name="txR" fmla="*/ 18900 w 21600"/>
                <a:gd name="txB" fmla="*/ 16200 h 21600"/>
              </a:gdLst>
              <a:ahLst/>
              <a:cxnLst>
                <a:cxn ang="17694720">
                  <a:pos x="2" y="0"/>
                </a:cxn>
                <a:cxn ang="11796480">
                  <a:pos x="0" y="0"/>
                </a:cxn>
                <a:cxn ang="5898240">
                  <a:pos x="2" y="0"/>
                </a:cxn>
                <a:cxn ang="0">
                  <a:pos x="2" y="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5145" name="Text Box 1048"/>
            <p:cNvSpPr txBox="1"/>
            <p:nvPr/>
          </p:nvSpPr>
          <p:spPr>
            <a:xfrm>
              <a:off x="2208" y="2726"/>
              <a:ext cx="1968" cy="250"/>
            </a:xfrm>
            <a:prstGeom prst="rect">
              <a:avLst/>
            </a:prstGeom>
            <a:noFill/>
            <a:ln w="9525">
              <a:noFill/>
            </a:ln>
          </p:spPr>
          <p:txBody>
            <a:bodyPr anchor="b">
              <a:spAutoFit/>
            </a:bodyPr>
            <a:lstStyle/>
            <a:p>
              <a:pPr>
                <a:spcBef>
                  <a:spcPct val="50000"/>
                </a:spcBef>
              </a:pPr>
              <a:r>
                <a:rPr lang="zh-CN" altLang="en-US" sz="2000" dirty="0">
                  <a:solidFill>
                    <a:schemeClr val="tx1"/>
                  </a:solidFill>
                </a:rPr>
                <a:t>满足最小适应度值非负 </a:t>
              </a:r>
            </a:p>
          </p:txBody>
        </p:sp>
      </p:grpSp>
      <p:sp>
        <p:nvSpPr>
          <p:cNvPr id="6" name="文本框 5"/>
          <p:cNvSpPr txBox="1"/>
          <p:nvPr/>
        </p:nvSpPr>
        <p:spPr>
          <a:xfrm>
            <a:off x="7248128" y="2708920"/>
            <a:ext cx="4320480" cy="461665"/>
          </a:xfrm>
          <a:prstGeom prst="rect">
            <a:avLst/>
          </a:prstGeom>
          <a:noFill/>
        </p:spPr>
        <p:txBody>
          <a:bodyPr wrap="square" rtlCol="0">
            <a:spAutoFit/>
          </a:bodyPr>
          <a:lstStyle/>
          <a:p>
            <a:r>
              <a:rPr lang="en-US" altLang="zh-CN" i="1" dirty="0" err="1" smtClean="0">
                <a:solidFill>
                  <a:schemeClr val="tx1"/>
                </a:solidFill>
                <a:latin typeface="Times New Roman" panose="02020603050405020304" pitchFamily="18" charset="0"/>
                <a:cs typeface="Times New Roman" panose="02020603050405020304" pitchFamily="18" charset="0"/>
              </a:rPr>
              <a:t>C</a:t>
            </a:r>
            <a:r>
              <a:rPr lang="en-US" altLang="zh-CN" i="1" baseline="-25000" dirty="0" err="1" smtClean="0">
                <a:solidFill>
                  <a:schemeClr val="tx1"/>
                </a:solidFill>
                <a:latin typeface="Times New Roman" panose="02020603050405020304" pitchFamily="18" charset="0"/>
                <a:cs typeface="Times New Roman" panose="02020603050405020304" pitchFamily="18" charset="0"/>
              </a:rPr>
              <a:t>mul</a:t>
            </a:r>
            <a:r>
              <a:rPr lang="zh-CN" altLang="en-US" dirty="0" smtClean="0">
                <a:solidFill>
                  <a:schemeClr val="tx1"/>
                </a:solidFill>
              </a:rPr>
              <a:t>是复制数，取值</a:t>
            </a:r>
            <a:r>
              <a:rPr lang="en-US" altLang="zh-CN" dirty="0" smtClean="0">
                <a:solidFill>
                  <a:schemeClr val="tx1"/>
                </a:solidFill>
              </a:rPr>
              <a:t>1.2~2.0</a:t>
            </a:r>
            <a:endParaRPr lang="zh-CN" altLang="en-US" dirty="0">
              <a:solidFill>
                <a:schemeClr val="tx1"/>
              </a:solidFill>
            </a:endParaRPr>
          </a:p>
        </p:txBody>
      </p:sp>
      <p:sp>
        <p:nvSpPr>
          <p:cNvPr id="30" name="文本框 29"/>
          <p:cNvSpPr txBox="1"/>
          <p:nvPr/>
        </p:nvSpPr>
        <p:spPr>
          <a:xfrm>
            <a:off x="2002185" y="6125517"/>
            <a:ext cx="4320480" cy="461665"/>
          </a:xfrm>
          <a:prstGeom prst="rect">
            <a:avLst/>
          </a:prstGeom>
          <a:noFill/>
        </p:spPr>
        <p:txBody>
          <a:bodyPr wrap="square" rtlCol="0">
            <a:spAutoFit/>
          </a:bodyPr>
          <a:lstStyle/>
          <a:p>
            <a:r>
              <a:rPr lang="en-US" altLang="zh-CN" i="1" dirty="0" err="1" smtClean="0">
                <a:solidFill>
                  <a:schemeClr val="tx1"/>
                </a:solidFill>
                <a:latin typeface="Times New Roman" panose="02020603050405020304" pitchFamily="18" charset="0"/>
                <a:cs typeface="Times New Roman" panose="02020603050405020304" pitchFamily="18" charset="0"/>
              </a:rPr>
              <a:t>a,b</a:t>
            </a:r>
            <a:r>
              <a:rPr lang="zh-CN" altLang="en-US" dirty="0" smtClean="0">
                <a:solidFill>
                  <a:schemeClr val="tx1"/>
                </a:solidFill>
                <a:latin typeface="Times New Roman" panose="02020603050405020304" pitchFamily="18" charset="0"/>
                <a:cs typeface="Times New Roman" panose="02020603050405020304" pitchFamily="18" charset="0"/>
              </a:rPr>
              <a:t>是线性变换系数</a:t>
            </a:r>
            <a:endParaRPr lang="zh-CN" altLang="en-US" dirty="0">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74085"/>
                                        </p:tgtEl>
                                        <p:attrNameLst>
                                          <p:attrName>style.visibility</p:attrName>
                                        </p:attrNameLst>
                                      </p:cBhvr>
                                      <p:to>
                                        <p:strVal val="visible"/>
                                      </p:to>
                                    </p:set>
                                    <p:animEffect transition="in" filter="dissolve">
                                      <p:cBhvr>
                                        <p:cTn id="7" dur="500"/>
                                        <p:tgtEl>
                                          <p:spTgt spid="17408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ppt_w/2"/>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strVal val="#ppt_h"/>
                                          </p:val>
                                        </p:tav>
                                        <p:tav tm="100000">
                                          <p:val>
                                            <p:strVal val="#ppt_h"/>
                                          </p:val>
                                        </p:tav>
                                      </p:tavLst>
                                    </p:anim>
                                  </p:childTnLst>
                                </p:cTn>
                              </p:par>
                            </p:childTnLst>
                          </p:cTn>
                        </p:par>
                        <p:par>
                          <p:cTn id="27" fill="hold">
                            <p:stCondLst>
                              <p:cond delay="500"/>
                            </p:stCondLst>
                            <p:childTnLst>
                              <p:par>
                                <p:cTn id="28" presetID="2" presetClass="entr" presetSubtype="2"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1+#ppt_w/2"/>
                                          </p:val>
                                        </p:tav>
                                        <p:tav tm="100000">
                                          <p:val>
                                            <p:strVal val="#ppt_x"/>
                                          </p:val>
                                        </p:tav>
                                      </p:tavLst>
                                    </p:anim>
                                    <p:anim calcmode="lin" valueType="num">
                                      <p:cBhvr additive="base">
                                        <p:cTn id="3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149" name="Rectangle 2"/>
          <p:cNvSpPr/>
          <p:nvPr/>
        </p:nvSpPr>
        <p:spPr>
          <a:xfrm>
            <a:off x="5538788" y="3219451"/>
            <a:ext cx="9144000" cy="461665"/>
          </a:xfrm>
          <a:prstGeom prst="rect">
            <a:avLst/>
          </a:prstGeom>
          <a:noFill/>
          <a:ln w="9525">
            <a:noFill/>
          </a:ln>
        </p:spPr>
        <p:txBody>
          <a:bodyPr>
            <a:spAutoFit/>
          </a:bodyPr>
          <a:lstStyle/>
          <a:p>
            <a:endParaRPr lang="zh-CN" altLang="en-US" dirty="0"/>
          </a:p>
        </p:txBody>
      </p:sp>
      <p:sp>
        <p:nvSpPr>
          <p:cNvPr id="6150" name="Rectangle 3"/>
          <p:cNvSpPr/>
          <p:nvPr/>
        </p:nvSpPr>
        <p:spPr>
          <a:xfrm>
            <a:off x="911424" y="1075704"/>
            <a:ext cx="6858000" cy="549275"/>
          </a:xfrm>
          <a:prstGeom prst="rect">
            <a:avLst/>
          </a:prstGeom>
          <a:noFill/>
          <a:ln w="9525">
            <a:noFill/>
          </a:ln>
        </p:spPr>
        <p:txBody>
          <a:bodyPr>
            <a:spAutoFit/>
          </a:bodyPr>
          <a:lstStyle/>
          <a:p>
            <a:pPr marL="457200" indent="-457200">
              <a:buAutoNum type="arabicPeriod" startAt="2"/>
            </a:pPr>
            <a:r>
              <a:rPr lang="zh-CN" altLang="en-US" sz="3000" b="1" dirty="0">
                <a:solidFill>
                  <a:schemeClr val="tx1"/>
                </a:solidFill>
                <a:latin typeface="Times New Roman" panose="02020603050405020304" pitchFamily="18" charset="0"/>
              </a:rPr>
              <a:t>适应度函数</a:t>
            </a:r>
            <a:r>
              <a:rPr lang="zh-CN" altLang="en-US" sz="3000" b="1" dirty="0">
                <a:solidFill>
                  <a:schemeClr val="tx1"/>
                </a:solidFill>
              </a:rPr>
              <a:t>的尺度变换</a:t>
            </a:r>
            <a:r>
              <a:rPr lang="en-US" altLang="zh-CN" sz="3000" b="1" dirty="0">
                <a:solidFill>
                  <a:schemeClr val="tx1"/>
                </a:solidFill>
              </a:rPr>
              <a:t>(</a:t>
            </a:r>
            <a:r>
              <a:rPr lang="zh-CN" altLang="en-US" sz="3000" b="1" dirty="0">
                <a:solidFill>
                  <a:schemeClr val="tx1"/>
                </a:solidFill>
              </a:rPr>
              <a:t>续）</a:t>
            </a:r>
            <a:r>
              <a:rPr lang="zh-CN" altLang="en-US" sz="3000" b="1" dirty="0">
                <a:solidFill>
                  <a:schemeClr val="tx1"/>
                </a:solidFill>
                <a:latin typeface="Times New Roman" panose="02020603050405020304" pitchFamily="18" charset="0"/>
              </a:rPr>
              <a:t> </a:t>
            </a:r>
          </a:p>
        </p:txBody>
      </p:sp>
      <p:sp>
        <p:nvSpPr>
          <p:cNvPr id="175108" name="Rectangle 4"/>
          <p:cNvSpPr/>
          <p:nvPr/>
        </p:nvSpPr>
        <p:spPr>
          <a:xfrm>
            <a:off x="912302" y="1705769"/>
            <a:ext cx="7924800" cy="2227262"/>
          </a:xfrm>
          <a:prstGeom prst="rect">
            <a:avLst/>
          </a:prstGeom>
          <a:noFill/>
          <a:ln w="9525">
            <a:noFill/>
          </a:ln>
        </p:spPr>
        <p:txBody>
          <a:bodyPr>
            <a:spAutoFit/>
          </a:bodyPr>
          <a:lstStyle/>
          <a:p>
            <a:pPr marL="457200" indent="-457200"/>
            <a:endParaRPr lang="en-US" altLang="zh-CN" sz="2800" dirty="0">
              <a:solidFill>
                <a:schemeClr val="tx1"/>
              </a:solidFill>
            </a:endParaRPr>
          </a:p>
          <a:p>
            <a:pPr marL="457200" indent="-457200"/>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2</a:t>
            </a:r>
            <a:r>
              <a:rPr lang="zh-CN" altLang="en-US" sz="2800" dirty="0">
                <a:solidFill>
                  <a:schemeClr val="tx1"/>
                </a:solidFill>
                <a:latin typeface="Times New Roman" panose="02020603050405020304" pitchFamily="18" charset="0"/>
              </a:rPr>
              <a:t>）幂函数变换法：</a:t>
            </a:r>
            <a:r>
              <a:rPr lang="zh-CN" altLang="en-US" sz="2800" dirty="0">
                <a:solidFill>
                  <a:schemeClr val="tx1"/>
                </a:solidFill>
              </a:rPr>
              <a:t> </a:t>
            </a:r>
          </a:p>
          <a:p>
            <a:pPr marL="457200" indent="-457200">
              <a:buChar char="•"/>
            </a:pPr>
            <a:endParaRPr lang="zh-CN" altLang="en-US" sz="2800" dirty="0">
              <a:solidFill>
                <a:schemeClr val="tx1"/>
              </a:solidFill>
            </a:endParaRPr>
          </a:p>
          <a:p>
            <a:pPr marL="457200" indent="-457200">
              <a:buChar char="•"/>
            </a:pPr>
            <a:endParaRPr lang="zh-CN" altLang="en-US" sz="2800" dirty="0">
              <a:solidFill>
                <a:schemeClr val="tx1"/>
              </a:solidFill>
            </a:endParaRPr>
          </a:p>
          <a:p>
            <a:pPr marL="457200" indent="-457200"/>
            <a:endParaRPr lang="en-US" altLang="zh-CN" sz="2800" dirty="0">
              <a:solidFill>
                <a:schemeClr val="tx1"/>
              </a:solidFill>
            </a:endParaRPr>
          </a:p>
        </p:txBody>
      </p:sp>
      <p:graphicFrame>
        <p:nvGraphicFramePr>
          <p:cNvPr id="175110" name="Object 6"/>
          <p:cNvGraphicFramePr/>
          <p:nvPr>
            <p:extLst>
              <p:ext uri="{D42A27DB-BD31-4B8C-83A1-F6EECF244321}">
                <p14:modId xmlns:p14="http://schemas.microsoft.com/office/powerpoint/2010/main" val="677574324"/>
              </p:ext>
            </p:extLst>
          </p:nvPr>
        </p:nvGraphicFramePr>
        <p:xfrm>
          <a:off x="4410287" y="2081558"/>
          <a:ext cx="1447800" cy="609600"/>
        </p:xfrm>
        <a:graphic>
          <a:graphicData uri="http://schemas.openxmlformats.org/presentationml/2006/ole">
            <mc:AlternateContent xmlns:mc="http://schemas.openxmlformats.org/markup-compatibility/2006">
              <mc:Choice xmlns:v="urn:schemas-microsoft-com:vml" Requires="v">
                <p:oleObj spid="_x0000_s8315" r:id="rId3" imgW="546100" imgH="228600" progId="Equation.3">
                  <p:embed/>
                </p:oleObj>
              </mc:Choice>
              <mc:Fallback>
                <p:oleObj r:id="rId3" imgW="546100" imgH="228600" progId="Equation.3">
                  <p:embed/>
                  <p:pic>
                    <p:nvPicPr>
                      <p:cNvPr id="0" name="图片 3092"/>
                      <p:cNvPicPr/>
                      <p:nvPr/>
                    </p:nvPicPr>
                    <p:blipFill>
                      <a:blip r:embed="rId4"/>
                      <a:stretch>
                        <a:fillRect/>
                      </a:stretch>
                    </p:blipFill>
                    <p:spPr>
                      <a:xfrm>
                        <a:off x="4410287" y="2081558"/>
                        <a:ext cx="1447800" cy="609600"/>
                      </a:xfrm>
                      <a:prstGeom prst="rect">
                        <a:avLst/>
                      </a:prstGeom>
                      <a:noFill/>
                      <a:ln w="38100">
                        <a:noFill/>
                        <a:miter/>
                      </a:ln>
                    </p:spPr>
                  </p:pic>
                </p:oleObj>
              </mc:Fallback>
            </mc:AlternateContent>
          </a:graphicData>
        </a:graphic>
      </p:graphicFrame>
      <p:graphicFrame>
        <p:nvGraphicFramePr>
          <p:cNvPr id="175111" name="Object 7"/>
          <p:cNvGraphicFramePr/>
          <p:nvPr>
            <p:extLst>
              <p:ext uri="{D42A27DB-BD31-4B8C-83A1-F6EECF244321}">
                <p14:modId xmlns:p14="http://schemas.microsoft.com/office/powerpoint/2010/main" val="2028382360"/>
              </p:ext>
            </p:extLst>
          </p:nvPr>
        </p:nvGraphicFramePr>
        <p:xfrm>
          <a:off x="4140779" y="3066947"/>
          <a:ext cx="1676400" cy="690562"/>
        </p:xfrm>
        <a:graphic>
          <a:graphicData uri="http://schemas.openxmlformats.org/presentationml/2006/ole">
            <mc:AlternateContent xmlns:mc="http://schemas.openxmlformats.org/markup-compatibility/2006">
              <mc:Choice xmlns:v="urn:schemas-microsoft-com:vml" Requires="v">
                <p:oleObj spid="_x0000_s8316" r:id="rId5" imgW="558800" imgH="228600" progId="Equation.3">
                  <p:embed/>
                </p:oleObj>
              </mc:Choice>
              <mc:Fallback>
                <p:oleObj r:id="rId5" imgW="558800" imgH="228600" progId="Equation.3">
                  <p:embed/>
                  <p:pic>
                    <p:nvPicPr>
                      <p:cNvPr id="0" name="图片 3093"/>
                      <p:cNvPicPr/>
                      <p:nvPr/>
                    </p:nvPicPr>
                    <p:blipFill>
                      <a:blip r:embed="rId6"/>
                      <a:stretch>
                        <a:fillRect/>
                      </a:stretch>
                    </p:blipFill>
                    <p:spPr>
                      <a:xfrm>
                        <a:off x="4140779" y="3066947"/>
                        <a:ext cx="1676400" cy="690562"/>
                      </a:xfrm>
                      <a:prstGeom prst="rect">
                        <a:avLst/>
                      </a:prstGeom>
                      <a:noFill/>
                      <a:ln w="38100">
                        <a:noFill/>
                        <a:miter/>
                      </a:ln>
                    </p:spPr>
                  </p:pic>
                </p:oleObj>
              </mc:Fallback>
            </mc:AlternateContent>
          </a:graphicData>
        </a:graphic>
      </p:graphicFrame>
      <p:sp>
        <p:nvSpPr>
          <p:cNvPr id="6152" name="Rectangle 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8.2.5  </a:t>
            </a:r>
            <a:r>
              <a:rPr lang="zh-CN" altLang="en-US" sz="3600" dirty="0">
                <a:latin typeface="Times New Roman" panose="02020603050405020304" pitchFamily="18" charset="0"/>
                <a:ea typeface="黑体" panose="02010609060101010101" pitchFamily="49" charset="-122"/>
              </a:rPr>
              <a:t>适应度函数</a:t>
            </a:r>
            <a:r>
              <a:rPr lang="zh-CN" altLang="en-US" sz="3200" b="1" dirty="0">
                <a:latin typeface="Times New Roman" panose="02020603050405020304" pitchFamily="18" charset="0"/>
              </a:rPr>
              <a:t> </a:t>
            </a:r>
          </a:p>
        </p:txBody>
      </p:sp>
      <p:sp>
        <p:nvSpPr>
          <p:cNvPr id="175113" name="Rectangle 9"/>
          <p:cNvSpPr/>
          <p:nvPr/>
        </p:nvSpPr>
        <p:spPr>
          <a:xfrm>
            <a:off x="911424" y="3153190"/>
            <a:ext cx="3206750" cy="519112"/>
          </a:xfrm>
          <a:prstGeom prst="rect">
            <a:avLst/>
          </a:prstGeom>
          <a:noFill/>
          <a:ln w="9525">
            <a:noFill/>
          </a:ln>
        </p:spPr>
        <p:txBody>
          <a:bodyPr wrap="none" anchor="b">
            <a:spAutoFit/>
          </a:bodyPr>
          <a:lstStyle/>
          <a:p>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3</a:t>
            </a:r>
            <a:r>
              <a:rPr lang="zh-CN" altLang="en-US" sz="2800" dirty="0">
                <a:solidFill>
                  <a:schemeClr val="tx1"/>
                </a:solidFill>
                <a:latin typeface="Times New Roman" panose="02020603050405020304" pitchFamily="18" charset="0"/>
              </a:rPr>
              <a:t>）指数变换法：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5108"/>
                                        </p:tgtEl>
                                        <p:attrNameLst>
                                          <p:attrName>style.visibility</p:attrName>
                                        </p:attrNameLst>
                                      </p:cBhvr>
                                      <p:to>
                                        <p:strVal val="visible"/>
                                      </p:to>
                                    </p:set>
                                    <p:anim calcmode="lin" valueType="num">
                                      <p:cBhvr additive="base">
                                        <p:cTn id="7" dur="500" fill="hold"/>
                                        <p:tgtEl>
                                          <p:spTgt spid="175108"/>
                                        </p:tgtEl>
                                        <p:attrNameLst>
                                          <p:attrName>ppt_x</p:attrName>
                                        </p:attrNameLst>
                                      </p:cBhvr>
                                      <p:tavLst>
                                        <p:tav tm="0">
                                          <p:val>
                                            <p:strVal val="0-#ppt_w/2"/>
                                          </p:val>
                                        </p:tav>
                                        <p:tav tm="100000">
                                          <p:val>
                                            <p:strVal val="#ppt_x"/>
                                          </p:val>
                                        </p:tav>
                                      </p:tavLst>
                                    </p:anim>
                                    <p:anim calcmode="lin" valueType="num">
                                      <p:cBhvr additive="base">
                                        <p:cTn id="8" dur="500" fill="hold"/>
                                        <p:tgtEl>
                                          <p:spTgt spid="17510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175110"/>
                                        </p:tgtEl>
                                        <p:attrNameLst>
                                          <p:attrName>style.visibility</p:attrName>
                                        </p:attrNameLst>
                                      </p:cBhvr>
                                      <p:to>
                                        <p:strVal val="visible"/>
                                      </p:to>
                                    </p:set>
                                    <p:animEffect transition="in" filter="dissolve">
                                      <p:cBhvr>
                                        <p:cTn id="12" dur="500"/>
                                        <p:tgtEl>
                                          <p:spTgt spid="1751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5113"/>
                                        </p:tgtEl>
                                        <p:attrNameLst>
                                          <p:attrName>style.visibility</p:attrName>
                                        </p:attrNameLst>
                                      </p:cBhvr>
                                      <p:to>
                                        <p:strVal val="visible"/>
                                      </p:to>
                                    </p:set>
                                    <p:anim calcmode="lin" valueType="num">
                                      <p:cBhvr additive="base">
                                        <p:cTn id="17" dur="500" fill="hold"/>
                                        <p:tgtEl>
                                          <p:spTgt spid="175113"/>
                                        </p:tgtEl>
                                        <p:attrNameLst>
                                          <p:attrName>ppt_x</p:attrName>
                                        </p:attrNameLst>
                                      </p:cBhvr>
                                      <p:tavLst>
                                        <p:tav tm="0">
                                          <p:val>
                                            <p:strVal val="0-#ppt_w/2"/>
                                          </p:val>
                                        </p:tav>
                                        <p:tav tm="100000">
                                          <p:val>
                                            <p:strVal val="#ppt_x"/>
                                          </p:val>
                                        </p:tav>
                                      </p:tavLst>
                                    </p:anim>
                                    <p:anim calcmode="lin" valueType="num">
                                      <p:cBhvr additive="base">
                                        <p:cTn id="18" dur="500" fill="hold"/>
                                        <p:tgtEl>
                                          <p:spTgt spid="175113"/>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175111"/>
                                        </p:tgtEl>
                                        <p:attrNameLst>
                                          <p:attrName>style.visibility</p:attrName>
                                        </p:attrNameLst>
                                      </p:cBhvr>
                                      <p:to>
                                        <p:strVal val="visible"/>
                                      </p:to>
                                    </p:set>
                                    <p:animEffect transition="in" filter="dissolve">
                                      <p:cBhvr>
                                        <p:cTn id="22"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p:bldP spid="1751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p:cNvSpPr>
            <a:spLocks noGrp="1"/>
          </p:cNvSpPr>
          <p:nvPr>
            <p:ph idx="1"/>
          </p:nvPr>
        </p:nvSpPr>
        <p:spPr>
          <a:xfrm>
            <a:off x="564342" y="1268760"/>
            <a:ext cx="10932258" cy="3906564"/>
          </a:xfrm>
          <a:ln/>
        </p:spPr>
        <p:txBody>
          <a:bodyPr vert="horz" wrap="square" lIns="91440" tIns="45720" rIns="91440" bIns="45720" anchor="t"/>
          <a:lstStyle/>
          <a:p>
            <a:pPr marL="0" indent="0" eaLnBrk="1" hangingPunct="1">
              <a:buClr>
                <a:schemeClr val="tx1"/>
              </a:buClr>
              <a:buAutoNum type="arabicPeriod"/>
            </a:pPr>
            <a:r>
              <a:rPr lang="en-US" altLang="zh-CN" b="1" dirty="0">
                <a:latin typeface="Times New Roman" panose="02020603050405020304" pitchFamily="18" charset="0"/>
              </a:rPr>
              <a:t> </a:t>
            </a:r>
            <a:r>
              <a:rPr lang="zh-CN" altLang="en-US" b="1" dirty="0">
                <a:latin typeface="Times New Roman" panose="02020603050405020304" pitchFamily="18" charset="0"/>
              </a:rPr>
              <a:t>个体选择概率分配方法</a:t>
            </a:r>
          </a:p>
          <a:p>
            <a:pPr marL="0" indent="0" eaLnBrk="1" hangingPunct="1">
              <a:lnSpc>
                <a:spcPct val="140000"/>
              </a:lnSpc>
              <a:spcBef>
                <a:spcPct val="50000"/>
              </a:spcBef>
              <a:buClr>
                <a:srgbClr val="0000FF"/>
              </a:buClr>
              <a:buFont typeface="Wingdings" panose="05000000000000000000" pitchFamily="2" charset="2"/>
              <a:buChar char="§"/>
            </a:pPr>
            <a:r>
              <a:rPr lang="zh-CN" altLang="en-US" sz="2600" dirty="0">
                <a:latin typeface="Times New Roman" panose="02020603050405020304" pitchFamily="18" charset="0"/>
              </a:rPr>
              <a:t> </a:t>
            </a:r>
            <a:r>
              <a:rPr lang="zh-CN" altLang="en-US" sz="2800" dirty="0">
                <a:latin typeface="Times New Roman" panose="02020603050405020304" pitchFamily="18" charset="0"/>
              </a:rPr>
              <a:t>选择操作也称为复制</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reproduction</a:t>
            </a:r>
            <a:r>
              <a:rPr lang="zh-CN" altLang="en-US"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rPr>
              <a:t>操作：从当前群体中按照一定概率选出优良的个体，使它们有机会作为父代繁殖下一代子孙。</a:t>
            </a:r>
          </a:p>
          <a:p>
            <a:pPr marL="0" indent="0" eaLnBrk="1" hangingPunct="1">
              <a:lnSpc>
                <a:spcPct val="140000"/>
              </a:lnSpc>
              <a:spcBef>
                <a:spcPct val="50000"/>
              </a:spcBef>
              <a:buClr>
                <a:srgbClr val="0000FF"/>
              </a:buClr>
              <a:buFont typeface="Wingdings" panose="05000000000000000000" pitchFamily="2" charset="2"/>
              <a:buChar char="§"/>
            </a:pPr>
            <a:r>
              <a:rPr lang="zh-CN" altLang="en-US" sz="2800" dirty="0">
                <a:latin typeface="Times New Roman" panose="02020603050405020304" pitchFamily="18" charset="0"/>
              </a:rPr>
              <a:t> 判断个体优良与否的准则是各个个体的适应度值：个体适应度越高，其被选择的机会就越多。</a:t>
            </a:r>
            <a:r>
              <a:rPr lang="zh-CN" altLang="en-US" sz="2800" dirty="0">
                <a:latin typeface="宋体" panose="02010600030101010101" pitchFamily="2" charset="-122"/>
              </a:rPr>
              <a:t> </a:t>
            </a:r>
            <a:r>
              <a:rPr lang="zh-CN" altLang="en-US" sz="2800" dirty="0"/>
              <a:t> </a:t>
            </a:r>
          </a:p>
        </p:txBody>
      </p:sp>
      <p:sp>
        <p:nvSpPr>
          <p:cNvPr id="7065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0661" name="Rectangle 6"/>
          <p:cNvSpPr/>
          <p:nvPr/>
        </p:nvSpPr>
        <p:spPr>
          <a:xfrm>
            <a:off x="5705475" y="3095626"/>
            <a:ext cx="9144000" cy="461665"/>
          </a:xfrm>
          <a:prstGeom prst="rect">
            <a:avLst/>
          </a:prstGeom>
          <a:noFill/>
          <a:ln w="9525">
            <a:noFill/>
          </a:ln>
        </p:spPr>
        <p:txBody>
          <a:bodyPr>
            <a:spAutoFit/>
          </a:bodyPr>
          <a:lstStyle/>
          <a:p>
            <a:endParaRPr lang="zh-CN" altLang="en-US" dirty="0"/>
          </a:p>
        </p:txBody>
      </p:sp>
      <p:sp>
        <p:nvSpPr>
          <p:cNvPr id="70662" name="Rectangle 8"/>
          <p:cNvSpPr/>
          <p:nvPr/>
        </p:nvSpPr>
        <p:spPr>
          <a:xfrm>
            <a:off x="5891213" y="3328989"/>
            <a:ext cx="9144000" cy="461665"/>
          </a:xfrm>
          <a:prstGeom prst="rect">
            <a:avLst/>
          </a:prstGeom>
          <a:noFill/>
          <a:ln w="9525">
            <a:noFill/>
          </a:ln>
        </p:spPr>
        <p:txBody>
          <a:bodyPr>
            <a:spAutoFit/>
          </a:bodyPr>
          <a:lstStyle/>
          <a:p>
            <a:endParaRPr lang="zh-CN" altLang="en-US" dirty="0"/>
          </a:p>
        </p:txBody>
      </p:sp>
      <p:sp>
        <p:nvSpPr>
          <p:cNvPr id="70663" name="Rectangle 10"/>
          <p:cNvSpPr/>
          <p:nvPr/>
        </p:nvSpPr>
        <p:spPr>
          <a:xfrm>
            <a:off x="5900738" y="3328989"/>
            <a:ext cx="9144000" cy="461665"/>
          </a:xfrm>
          <a:prstGeom prst="rect">
            <a:avLst/>
          </a:prstGeom>
          <a:noFill/>
          <a:ln w="9525">
            <a:noFill/>
          </a:ln>
        </p:spPr>
        <p:txBody>
          <a:bodyPr>
            <a:spAutoFit/>
          </a:bodyPr>
          <a:lstStyle/>
          <a:p>
            <a:endParaRPr lang="zh-CN" altLang="en-US" dirty="0"/>
          </a:p>
        </p:txBody>
      </p:sp>
      <p:sp>
        <p:nvSpPr>
          <p:cNvPr id="8" name="Rectangle 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8.2.6  </a:t>
            </a:r>
            <a:r>
              <a:rPr lang="zh-CN" altLang="en-US" sz="3600" dirty="0">
                <a:latin typeface="Times New Roman" panose="02020603050405020304" pitchFamily="18" charset="0"/>
                <a:ea typeface="黑体" panose="02010609060101010101" pitchFamily="49" charset="-122"/>
              </a:rPr>
              <a:t>选择 </a:t>
            </a:r>
            <a:endParaRPr lang="zh-CN" altLang="en-US" sz="3200" b="1" dirty="0">
              <a:latin typeface="Times New Roman" panose="02020603050405020304" pitchFamily="18" charset="0"/>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3"/>
          <p:cNvSpPr>
            <a:spLocks noGrp="1"/>
          </p:cNvSpPr>
          <p:nvPr>
            <p:ph sz="half" idx="1"/>
          </p:nvPr>
        </p:nvSpPr>
        <p:spPr>
          <a:xfrm>
            <a:off x="910816" y="973138"/>
            <a:ext cx="10442984" cy="5400675"/>
          </a:xfrm>
          <a:ln/>
        </p:spPr>
        <p:txBody>
          <a:bodyPr vert="horz" wrap="square" lIns="91440" tIns="45720" rIns="91440" bIns="45720" anchor="t"/>
          <a:lstStyle/>
          <a:p>
            <a:pPr marL="0" indent="0" eaLnBrk="1" hangingPunct="1">
              <a:buClr>
                <a:schemeClr val="tx1"/>
              </a:buClr>
              <a:buFont typeface="Wingdings" panose="05000000000000000000" pitchFamily="2" charset="2"/>
              <a:buAutoNum type="arabicPeriod"/>
            </a:pPr>
            <a:r>
              <a:rPr lang="en-US" altLang="zh-CN" b="1" dirty="0">
                <a:latin typeface="Times New Roman" panose="02020603050405020304" pitchFamily="18" charset="0"/>
                <a:ea typeface="+mn-ea"/>
                <a:cs typeface="+mn-cs"/>
              </a:rPr>
              <a:t> </a:t>
            </a:r>
            <a:r>
              <a:rPr lang="zh-CN" altLang="en-US" b="1" dirty="0">
                <a:latin typeface="Times New Roman" panose="02020603050405020304" pitchFamily="18" charset="0"/>
                <a:ea typeface="+mn-ea"/>
                <a:cs typeface="+mn-cs"/>
              </a:rPr>
              <a:t>个体选择概率分配方法</a:t>
            </a:r>
          </a:p>
          <a:p>
            <a:pPr marL="0" indent="0" eaLnBrk="1" hangingPunct="1">
              <a:spcBef>
                <a:spcPct val="50000"/>
              </a:spcBef>
              <a:buClr>
                <a:schemeClr val="tx1"/>
              </a:buClr>
              <a:buNone/>
            </a:pPr>
            <a:r>
              <a:rPr lang="zh-CN" altLang="en-US" b="1" dirty="0">
                <a:latin typeface="Times New Roman" panose="02020603050405020304" pitchFamily="18" charset="0"/>
                <a:ea typeface="+mn-ea"/>
                <a:cs typeface="+mn-cs"/>
              </a:rPr>
              <a:t>（</a:t>
            </a:r>
            <a:r>
              <a:rPr lang="en-US" altLang="zh-CN" b="1" dirty="0">
                <a:latin typeface="Times New Roman" panose="02020603050405020304" pitchFamily="18" charset="0"/>
                <a:ea typeface="+mn-ea"/>
                <a:cs typeface="+mn-cs"/>
              </a:rPr>
              <a:t>1</a:t>
            </a:r>
            <a:r>
              <a:rPr lang="zh-CN" altLang="en-US" b="1" dirty="0">
                <a:latin typeface="Times New Roman" panose="02020603050405020304" pitchFamily="18" charset="0"/>
                <a:ea typeface="+mn-ea"/>
                <a:cs typeface="+mn-cs"/>
              </a:rPr>
              <a:t>）</a:t>
            </a:r>
            <a:r>
              <a:rPr lang="zh-CN" altLang="en-US" b="1" dirty="0">
                <a:solidFill>
                  <a:schemeClr val="folHlink"/>
                </a:solidFill>
                <a:latin typeface="Times New Roman" panose="02020603050405020304" pitchFamily="18" charset="0"/>
                <a:ea typeface="+mn-ea"/>
                <a:cs typeface="+mn-cs"/>
              </a:rPr>
              <a:t>适应度比例方法</a:t>
            </a:r>
            <a:r>
              <a:rPr lang="zh-CN" altLang="en-US" b="1" dirty="0">
                <a:latin typeface="Times New Roman" panose="02020603050405020304" pitchFamily="18" charset="0"/>
                <a:ea typeface="+mn-ea"/>
                <a:cs typeface="Times New Roman" panose="02020603050405020304" pitchFamily="18" charset="0"/>
              </a:rPr>
              <a:t>（</a:t>
            </a:r>
            <a:r>
              <a:rPr lang="en-US" altLang="zh-CN" b="1" dirty="0">
                <a:latin typeface="Times New Roman" panose="02020603050405020304" pitchFamily="18" charset="0"/>
                <a:ea typeface="+mn-ea"/>
                <a:cs typeface="Times New Roman" panose="02020603050405020304" pitchFamily="18" charset="0"/>
              </a:rPr>
              <a:t>fitness proportional model</a:t>
            </a:r>
            <a:r>
              <a:rPr lang="zh-CN" altLang="en-US"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mn-cs"/>
              </a:rPr>
              <a:t>或蒙特卡罗法</a:t>
            </a:r>
            <a:r>
              <a:rPr lang="zh-CN" altLang="en-US" b="1" dirty="0">
                <a:latin typeface="Times New Roman" panose="02020603050405020304" pitchFamily="18" charset="0"/>
                <a:ea typeface="+mn-ea"/>
                <a:cs typeface="Times New Roman" panose="02020603050405020304" pitchFamily="18" charset="0"/>
              </a:rPr>
              <a:t>（</a:t>
            </a:r>
            <a:r>
              <a:rPr lang="en-US" altLang="zh-CN" b="1" dirty="0">
                <a:latin typeface="Times New Roman" panose="02020603050405020304" pitchFamily="18" charset="0"/>
                <a:ea typeface="+mn-ea"/>
                <a:cs typeface="Times New Roman" panose="02020603050405020304" pitchFamily="18" charset="0"/>
              </a:rPr>
              <a:t>Monte Carlo</a:t>
            </a:r>
            <a:r>
              <a:rPr lang="zh-CN" altLang="en-US"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mn-cs"/>
              </a:rPr>
              <a:t> </a:t>
            </a:r>
            <a:endParaRPr lang="zh-CN" altLang="en-US" dirty="0">
              <a:latin typeface="Times New Roman" panose="02020603050405020304" pitchFamily="18" charset="0"/>
              <a:ea typeface="+mn-ea"/>
              <a:cs typeface="+mn-cs"/>
            </a:endParaRPr>
          </a:p>
        </p:txBody>
      </p:sp>
      <p:sp>
        <p:nvSpPr>
          <p:cNvPr id="7172" name="灯片编号占位符 4"/>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175" name="Rectangle 4"/>
          <p:cNvSpPr/>
          <p:nvPr/>
        </p:nvSpPr>
        <p:spPr>
          <a:xfrm>
            <a:off x="5705475" y="3095626"/>
            <a:ext cx="9144000" cy="461665"/>
          </a:xfrm>
          <a:prstGeom prst="rect">
            <a:avLst/>
          </a:prstGeom>
          <a:noFill/>
          <a:ln w="9525">
            <a:noFill/>
          </a:ln>
        </p:spPr>
        <p:txBody>
          <a:bodyPr>
            <a:spAutoFit/>
          </a:bodyPr>
          <a:lstStyle/>
          <a:p>
            <a:endParaRPr lang="zh-CN" altLang="en-US" dirty="0"/>
          </a:p>
        </p:txBody>
      </p:sp>
      <p:graphicFrame>
        <p:nvGraphicFramePr>
          <p:cNvPr id="176133" name="Object 5"/>
          <p:cNvGraphicFramePr/>
          <p:nvPr>
            <p:extLst>
              <p:ext uri="{D42A27DB-BD31-4B8C-83A1-F6EECF244321}">
                <p14:modId xmlns:p14="http://schemas.microsoft.com/office/powerpoint/2010/main" val="4207166256"/>
              </p:ext>
            </p:extLst>
          </p:nvPr>
        </p:nvGraphicFramePr>
        <p:xfrm>
          <a:off x="5675133" y="3050382"/>
          <a:ext cx="1947862" cy="1663700"/>
        </p:xfrm>
        <a:graphic>
          <a:graphicData uri="http://schemas.openxmlformats.org/presentationml/2006/ole">
            <mc:AlternateContent xmlns:mc="http://schemas.openxmlformats.org/markup-compatibility/2006">
              <mc:Choice xmlns:v="urn:schemas-microsoft-com:vml" Requires="v">
                <p:oleObj spid="_x0000_s9296" r:id="rId3" imgW="723900" imgH="622300" progId="Equation.3">
                  <p:embed/>
                </p:oleObj>
              </mc:Choice>
              <mc:Fallback>
                <p:oleObj r:id="rId3" imgW="723900" imgH="622300" progId="Equation.3">
                  <p:embed/>
                  <p:pic>
                    <p:nvPicPr>
                      <p:cNvPr id="0" name="图片 3094"/>
                      <p:cNvPicPr/>
                      <p:nvPr/>
                    </p:nvPicPr>
                    <p:blipFill>
                      <a:blip r:embed="rId4"/>
                      <a:stretch>
                        <a:fillRect/>
                      </a:stretch>
                    </p:blipFill>
                    <p:spPr>
                      <a:xfrm>
                        <a:off x="5675133" y="3050382"/>
                        <a:ext cx="1947862" cy="1663700"/>
                      </a:xfrm>
                      <a:prstGeom prst="rect">
                        <a:avLst/>
                      </a:prstGeom>
                      <a:noFill/>
                      <a:ln w="38100">
                        <a:noFill/>
                        <a:miter/>
                      </a:ln>
                    </p:spPr>
                  </p:pic>
                </p:oleObj>
              </mc:Fallback>
            </mc:AlternateContent>
          </a:graphicData>
        </a:graphic>
      </p:graphicFrame>
      <p:sp>
        <p:nvSpPr>
          <p:cNvPr id="7176" name="Rectangle 6"/>
          <p:cNvSpPr/>
          <p:nvPr/>
        </p:nvSpPr>
        <p:spPr>
          <a:xfrm>
            <a:off x="5891213" y="3328989"/>
            <a:ext cx="9144000" cy="461665"/>
          </a:xfrm>
          <a:prstGeom prst="rect">
            <a:avLst/>
          </a:prstGeom>
          <a:noFill/>
          <a:ln w="9525">
            <a:noFill/>
          </a:ln>
        </p:spPr>
        <p:txBody>
          <a:bodyPr>
            <a:spAutoFit/>
          </a:bodyPr>
          <a:lstStyle/>
          <a:p>
            <a:endParaRPr lang="zh-CN" altLang="en-US" dirty="0"/>
          </a:p>
        </p:txBody>
      </p:sp>
      <p:sp>
        <p:nvSpPr>
          <p:cNvPr id="7177" name="Rectangle 8"/>
          <p:cNvSpPr/>
          <p:nvPr/>
        </p:nvSpPr>
        <p:spPr>
          <a:xfrm>
            <a:off x="5900738" y="3328989"/>
            <a:ext cx="9144000" cy="461665"/>
          </a:xfrm>
          <a:prstGeom prst="rect">
            <a:avLst/>
          </a:prstGeom>
          <a:noFill/>
          <a:ln w="9525">
            <a:noFill/>
          </a:ln>
        </p:spPr>
        <p:txBody>
          <a:bodyPr>
            <a:spAutoFit/>
          </a:bodyPr>
          <a:lstStyle/>
          <a:p>
            <a:endParaRPr lang="zh-CN" altLang="en-US" dirty="0"/>
          </a:p>
        </p:txBody>
      </p:sp>
      <p:sp>
        <p:nvSpPr>
          <p:cNvPr id="7178" name="Rectangle 10"/>
          <p:cNvSpPr/>
          <p:nvPr/>
        </p:nvSpPr>
        <p:spPr>
          <a:xfrm>
            <a:off x="1219517" y="2445545"/>
            <a:ext cx="7924800" cy="604837"/>
          </a:xfrm>
          <a:prstGeom prst="rect">
            <a:avLst/>
          </a:prstGeom>
          <a:noFill/>
          <a:ln w="9525">
            <a:noFill/>
          </a:ln>
        </p:spPr>
        <p:txBody>
          <a:bodyPr anchor="b">
            <a:spAutoFit/>
          </a:bodyPr>
          <a:lstStyle/>
          <a:p>
            <a:pPr>
              <a:lnSpc>
                <a:spcPct val="120000"/>
              </a:lnSpc>
              <a:spcBef>
                <a:spcPct val="50000"/>
              </a:spcBef>
              <a:buClr>
                <a:srgbClr val="0000FF"/>
              </a:buClr>
              <a:buFont typeface="Wingdings" panose="05000000000000000000" pitchFamily="2" charset="2"/>
              <a:buChar char="§"/>
            </a:pPr>
            <a:r>
              <a:rPr lang="en-US" altLang="zh-CN" sz="2800" dirty="0">
                <a:solidFill>
                  <a:schemeClr val="tx1"/>
                </a:solidFill>
              </a:rPr>
              <a:t> </a:t>
            </a:r>
            <a:r>
              <a:rPr lang="zh-CN" altLang="en-US" sz="2800" dirty="0">
                <a:solidFill>
                  <a:schemeClr val="tx1"/>
                </a:solidFill>
              </a:rPr>
              <a:t>各个个体被选择的概率和其适应度值成比例。</a:t>
            </a:r>
          </a:p>
        </p:txBody>
      </p:sp>
      <p:sp>
        <p:nvSpPr>
          <p:cNvPr id="7179" name="Rectangle 11"/>
          <p:cNvSpPr/>
          <p:nvPr/>
        </p:nvSpPr>
        <p:spPr>
          <a:xfrm>
            <a:off x="1219517" y="3258114"/>
            <a:ext cx="4758034" cy="609398"/>
          </a:xfrm>
          <a:prstGeom prst="rect">
            <a:avLst/>
          </a:prstGeom>
          <a:noFill/>
          <a:ln w="9525">
            <a:noFill/>
          </a:ln>
        </p:spPr>
        <p:txBody>
          <a:bodyPr wrap="none" anchor="b">
            <a:spAutoFit/>
          </a:bodyPr>
          <a:lstStyle/>
          <a:p>
            <a:pPr>
              <a:lnSpc>
                <a:spcPct val="120000"/>
              </a:lnSpc>
              <a:spcBef>
                <a:spcPct val="50000"/>
              </a:spcBef>
              <a:buClr>
                <a:srgbClr val="0000FF"/>
              </a:buClr>
              <a:buFont typeface="Wingdings" panose="05000000000000000000" pitchFamily="2" charset="2"/>
              <a:buChar char="§"/>
            </a:pPr>
            <a:r>
              <a:rPr lang="en-US" altLang="zh-CN" sz="2800" dirty="0">
                <a:solidFill>
                  <a:schemeClr val="tx1"/>
                </a:solidFill>
              </a:rPr>
              <a:t> </a:t>
            </a:r>
            <a:r>
              <a:rPr lang="zh-CN" altLang="en-US" sz="2800" dirty="0">
                <a:solidFill>
                  <a:schemeClr val="tx1"/>
                </a:solidFill>
              </a:rPr>
              <a:t>个体 </a:t>
            </a:r>
            <a:r>
              <a:rPr lang="en-US" altLang="zh-CN" sz="2800" b="1" i="1" dirty="0" err="1" smtClean="0">
                <a:solidFill>
                  <a:schemeClr val="tx1"/>
                </a:solidFill>
                <a:latin typeface="Times New Roman" panose="02020603050405020304" pitchFamily="18" charset="0"/>
                <a:cs typeface="Times New Roman" panose="02020603050405020304" pitchFamily="18" charset="0"/>
              </a:rPr>
              <a:t>i</a:t>
            </a:r>
            <a:r>
              <a:rPr lang="zh-CN" altLang="en-US" sz="2800" dirty="0" smtClean="0">
                <a:solidFill>
                  <a:schemeClr val="tx1"/>
                </a:solidFill>
              </a:rPr>
              <a:t> </a:t>
            </a:r>
            <a:r>
              <a:rPr lang="zh-CN" altLang="en-US" sz="2800" dirty="0">
                <a:solidFill>
                  <a:schemeClr val="tx1"/>
                </a:solidFill>
              </a:rPr>
              <a:t>被选择的概率为：</a:t>
            </a:r>
            <a:r>
              <a:rPr lang="zh-CN" altLang="en-US" sz="2800" dirty="0">
                <a:solidFill>
                  <a:schemeClr val="tx1"/>
                </a:solidFill>
                <a:latin typeface="Arial" panose="020B0604020202020204" pitchFamily="34" charset="0"/>
              </a:rPr>
              <a:t> </a:t>
            </a:r>
          </a:p>
        </p:txBody>
      </p:sp>
      <p:sp>
        <p:nvSpPr>
          <p:cNvPr id="13" name="Rectangle 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8.2.6  </a:t>
            </a:r>
            <a:r>
              <a:rPr lang="zh-CN" altLang="en-US" sz="3600" dirty="0">
                <a:latin typeface="Times New Roman" panose="02020603050405020304" pitchFamily="18" charset="0"/>
                <a:ea typeface="黑体" panose="02010609060101010101" pitchFamily="49" charset="-122"/>
              </a:rPr>
              <a:t>选择 </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76133"/>
                                        </p:tgtEl>
                                        <p:attrNameLst>
                                          <p:attrName>style.visibility</p:attrName>
                                        </p:attrNameLst>
                                      </p:cBhvr>
                                      <p:to>
                                        <p:strVal val="visible"/>
                                      </p:to>
                                    </p:set>
                                    <p:anim calcmode="lin" valueType="num">
                                      <p:cBhvr additive="base">
                                        <p:cTn id="7" dur="500" fill="hold"/>
                                        <p:tgtEl>
                                          <p:spTgt spid="176133"/>
                                        </p:tgtEl>
                                        <p:attrNameLst>
                                          <p:attrName>ppt_x</p:attrName>
                                        </p:attrNameLst>
                                      </p:cBhvr>
                                      <p:tavLst>
                                        <p:tav tm="0">
                                          <p:val>
                                            <p:strVal val="1+#ppt_w/2"/>
                                          </p:val>
                                        </p:tav>
                                        <p:tav tm="100000">
                                          <p:val>
                                            <p:strVal val="#ppt_x"/>
                                          </p:val>
                                        </p:tav>
                                      </p:tavLst>
                                    </p:anim>
                                    <p:anim calcmode="lin" valueType="num">
                                      <p:cBhvr additive="base">
                                        <p:cTn id="8" dur="500" fill="hold"/>
                                        <p:tgtEl>
                                          <p:spTgt spid="176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3"/>
          <p:cNvSpPr>
            <a:spLocks noGrp="1"/>
          </p:cNvSpPr>
          <p:nvPr>
            <p:ph idx="1"/>
          </p:nvPr>
        </p:nvSpPr>
        <p:spPr>
          <a:xfrm>
            <a:off x="695400" y="762000"/>
            <a:ext cx="8905800" cy="5562600"/>
          </a:xfrm>
          <a:ln/>
        </p:spPr>
        <p:txBody>
          <a:bodyPr vert="horz" wrap="square" lIns="91440" tIns="45720" rIns="91440" bIns="45720" anchor="t"/>
          <a:lstStyle/>
          <a:p>
            <a:pPr marL="609600" indent="-609600" eaLnBrk="1" hangingPunct="1">
              <a:buClr>
                <a:schemeClr val="tx1"/>
              </a:buClr>
              <a:buNone/>
            </a:pPr>
            <a:r>
              <a:rPr lang="en-US" altLang="zh-CN" b="1" dirty="0">
                <a:latin typeface="Times New Roman" panose="02020603050405020304" pitchFamily="18" charset="0"/>
              </a:rPr>
              <a:t>  1. </a:t>
            </a:r>
            <a:r>
              <a:rPr lang="zh-CN" altLang="en-US" b="1" dirty="0">
                <a:latin typeface="Times New Roman" panose="02020603050405020304" pitchFamily="18" charset="0"/>
              </a:rPr>
              <a:t>个体选择概率分配方法</a:t>
            </a:r>
          </a:p>
          <a:p>
            <a:pPr marL="609600" indent="-609600" eaLnBrk="1" hangingPunct="1">
              <a:spcBef>
                <a:spcPct val="50000"/>
              </a:spcBef>
              <a:buClr>
                <a:schemeClr val="tx1"/>
              </a:buCl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 </a:t>
            </a:r>
            <a:r>
              <a:rPr lang="zh-CN" altLang="en-US" sz="2800" b="1" dirty="0">
                <a:solidFill>
                  <a:schemeClr val="folHlink"/>
                </a:solidFill>
                <a:latin typeface="Times New Roman" panose="02020603050405020304" pitchFamily="18" charset="0"/>
              </a:rPr>
              <a:t>排序方法</a:t>
            </a:r>
            <a:r>
              <a:rPr lang="zh-CN" altLang="en-US" sz="2800" b="1" dirty="0">
                <a:latin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rank-based model</a:t>
            </a:r>
            <a:r>
              <a:rPr lang="zh-CN" altLang="en-US" sz="2800" b="1" dirty="0">
                <a:latin typeface="Times New Roman" panose="02020603050405020304" pitchFamily="18" charset="0"/>
              </a:rPr>
              <a:t>）</a:t>
            </a:r>
          </a:p>
        </p:txBody>
      </p:sp>
      <p:sp>
        <p:nvSpPr>
          <p:cNvPr id="819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8200" name="Rectangle 4"/>
          <p:cNvSpPr/>
          <p:nvPr/>
        </p:nvSpPr>
        <p:spPr>
          <a:xfrm>
            <a:off x="5705475" y="3095626"/>
            <a:ext cx="9144000" cy="461665"/>
          </a:xfrm>
          <a:prstGeom prst="rect">
            <a:avLst/>
          </a:prstGeom>
          <a:noFill/>
          <a:ln w="9525">
            <a:noFill/>
          </a:ln>
        </p:spPr>
        <p:txBody>
          <a:bodyPr>
            <a:spAutoFit/>
          </a:bodyPr>
          <a:lstStyle/>
          <a:p>
            <a:endParaRPr lang="zh-CN" altLang="en-US" dirty="0"/>
          </a:p>
        </p:txBody>
      </p:sp>
      <p:sp>
        <p:nvSpPr>
          <p:cNvPr id="8201" name="Rectangle 5"/>
          <p:cNvSpPr/>
          <p:nvPr/>
        </p:nvSpPr>
        <p:spPr>
          <a:xfrm>
            <a:off x="5891213" y="3328989"/>
            <a:ext cx="9144000" cy="461665"/>
          </a:xfrm>
          <a:prstGeom prst="rect">
            <a:avLst/>
          </a:prstGeom>
          <a:noFill/>
          <a:ln w="9525">
            <a:noFill/>
          </a:ln>
        </p:spPr>
        <p:txBody>
          <a:bodyPr>
            <a:spAutoFit/>
          </a:bodyPr>
          <a:lstStyle/>
          <a:p>
            <a:endParaRPr lang="zh-CN" altLang="en-US" dirty="0"/>
          </a:p>
        </p:txBody>
      </p:sp>
      <p:sp>
        <p:nvSpPr>
          <p:cNvPr id="8202" name="Rectangle 6"/>
          <p:cNvSpPr/>
          <p:nvPr/>
        </p:nvSpPr>
        <p:spPr>
          <a:xfrm>
            <a:off x="5900738" y="3328989"/>
            <a:ext cx="9144000" cy="461665"/>
          </a:xfrm>
          <a:prstGeom prst="rect">
            <a:avLst/>
          </a:prstGeom>
          <a:noFill/>
          <a:ln w="9525">
            <a:noFill/>
          </a:ln>
        </p:spPr>
        <p:txBody>
          <a:bodyPr>
            <a:spAutoFit/>
          </a:bodyPr>
          <a:lstStyle/>
          <a:p>
            <a:endParaRPr lang="zh-CN" altLang="en-US" dirty="0"/>
          </a:p>
        </p:txBody>
      </p:sp>
      <p:sp>
        <p:nvSpPr>
          <p:cNvPr id="8203" name="Rectangle 7"/>
          <p:cNvSpPr/>
          <p:nvPr/>
        </p:nvSpPr>
        <p:spPr>
          <a:xfrm>
            <a:off x="1050925" y="2066131"/>
            <a:ext cx="3965575" cy="604837"/>
          </a:xfrm>
          <a:prstGeom prst="rect">
            <a:avLst/>
          </a:prstGeom>
          <a:noFill/>
          <a:ln w="9525">
            <a:noFill/>
          </a:ln>
        </p:spPr>
        <p:txBody>
          <a:bodyPr wrap="none" anchor="b">
            <a:spAutoFit/>
          </a:bodyPr>
          <a:lstStyle/>
          <a:p>
            <a:pPr>
              <a:lnSpc>
                <a:spcPct val="120000"/>
              </a:lnSpc>
              <a:spcBef>
                <a:spcPct val="20000"/>
              </a:spcBef>
              <a:buClr>
                <a:schemeClr val="tx1"/>
              </a:buClr>
            </a:pPr>
            <a:r>
              <a:rPr lang="en-US" altLang="zh-CN" sz="2800" dirty="0">
                <a:solidFill>
                  <a:schemeClr val="tx1"/>
                </a:solidFill>
                <a:latin typeface="Times New Roman" panose="02020603050405020304" pitchFamily="18" charset="0"/>
              </a:rPr>
              <a:t>① </a:t>
            </a:r>
            <a:r>
              <a:rPr lang="zh-CN" altLang="en-US" sz="2800" dirty="0">
                <a:solidFill>
                  <a:schemeClr val="tx1"/>
                </a:solidFill>
                <a:latin typeface="Times New Roman" panose="02020603050405020304" pitchFamily="18" charset="0"/>
              </a:rPr>
              <a:t>线性排序：</a:t>
            </a:r>
            <a:r>
              <a:rPr lang="en-US" altLang="zh-CN" sz="2800" dirty="0">
                <a:solidFill>
                  <a:schemeClr val="tx1"/>
                </a:solidFill>
                <a:latin typeface="Times New Roman" panose="02020603050405020304" pitchFamily="18" charset="0"/>
                <a:cs typeface="Times New Roman" panose="02020603050405020304" pitchFamily="18" charset="0"/>
              </a:rPr>
              <a:t>J. E. Baker</a:t>
            </a:r>
            <a:endParaRPr lang="en-US" altLang="zh-CN" sz="2800" dirty="0">
              <a:solidFill>
                <a:schemeClr val="tx1"/>
              </a:solidFill>
              <a:latin typeface="Times New Roman" panose="02020603050405020304" pitchFamily="18" charset="0"/>
            </a:endParaRPr>
          </a:p>
        </p:txBody>
      </p:sp>
      <p:sp>
        <p:nvSpPr>
          <p:cNvPr id="8204" name="Rectangle 11"/>
          <p:cNvSpPr/>
          <p:nvPr/>
        </p:nvSpPr>
        <p:spPr>
          <a:xfrm>
            <a:off x="5715000" y="3314701"/>
            <a:ext cx="9144000" cy="461665"/>
          </a:xfrm>
          <a:prstGeom prst="rect">
            <a:avLst/>
          </a:prstGeom>
          <a:noFill/>
          <a:ln w="9525">
            <a:noFill/>
          </a:ln>
        </p:spPr>
        <p:txBody>
          <a:bodyPr>
            <a:spAutoFit/>
          </a:bodyPr>
          <a:lstStyle/>
          <a:p>
            <a:endParaRPr lang="zh-CN" altLang="en-US" dirty="0"/>
          </a:p>
        </p:txBody>
      </p:sp>
      <p:sp>
        <p:nvSpPr>
          <p:cNvPr id="8205" name="Rectangle 17"/>
          <p:cNvSpPr/>
          <p:nvPr/>
        </p:nvSpPr>
        <p:spPr>
          <a:xfrm>
            <a:off x="1174164" y="2934892"/>
            <a:ext cx="9818379" cy="258445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nSpc>
                <a:spcPct val="120000"/>
              </a:lnSpc>
              <a:spcBef>
                <a:spcPct val="20000"/>
              </a:spcBef>
              <a:buClr>
                <a:srgbClr val="0000FF"/>
              </a:buClr>
              <a:buFont typeface="Wingdings" panose="05000000000000000000" pitchFamily="2" charset="2"/>
              <a:buChar char="Ø"/>
            </a:pPr>
            <a:r>
              <a:rPr lang="en-US" altLang="zh-CN" dirty="0">
                <a:solidFill>
                  <a:schemeClr val="tx1"/>
                </a:solidFill>
              </a:rPr>
              <a:t> </a:t>
            </a:r>
            <a:r>
              <a:rPr lang="zh-CN" altLang="en-US" dirty="0">
                <a:solidFill>
                  <a:schemeClr val="tx1"/>
                </a:solidFill>
              </a:rPr>
              <a:t>群体成员按适应值大小从好到坏依次排列：</a:t>
            </a:r>
          </a:p>
          <a:p>
            <a:pPr>
              <a:lnSpc>
                <a:spcPct val="120000"/>
              </a:lnSpc>
              <a:spcBef>
                <a:spcPct val="20000"/>
              </a:spcBef>
              <a:buClr>
                <a:srgbClr val="0000FF"/>
              </a:buClr>
              <a:buFont typeface="Wingdings" panose="05000000000000000000" pitchFamily="2" charset="2"/>
              <a:buChar char="Ø"/>
            </a:pPr>
            <a:r>
              <a:rPr lang="zh-CN" altLang="en-US" dirty="0">
                <a:solidFill>
                  <a:schemeClr val="tx1"/>
                </a:solidFill>
              </a:rPr>
              <a:t> 个体</a:t>
            </a:r>
          </a:p>
          <a:p>
            <a:pPr>
              <a:lnSpc>
                <a:spcPct val="120000"/>
              </a:lnSpc>
              <a:spcBef>
                <a:spcPct val="20000"/>
              </a:spcBef>
              <a:buClr>
                <a:srgbClr val="0000FF"/>
              </a:buClr>
              <a:buFont typeface="Wingdings" panose="05000000000000000000" pitchFamily="2" charset="2"/>
              <a:buChar char="Ø"/>
            </a:pPr>
            <a:endParaRPr lang="zh-CN" altLang="en-US" dirty="0">
              <a:solidFill>
                <a:schemeClr val="tx1"/>
              </a:solidFill>
            </a:endParaRPr>
          </a:p>
          <a:p>
            <a:pPr>
              <a:lnSpc>
                <a:spcPct val="120000"/>
              </a:lnSpc>
              <a:spcBef>
                <a:spcPct val="20000"/>
              </a:spcBef>
              <a:buClr>
                <a:srgbClr val="0000FF"/>
              </a:buClr>
              <a:buFont typeface="Wingdings" panose="05000000000000000000" pitchFamily="2" charset="2"/>
              <a:buChar char="Ø"/>
            </a:pPr>
            <a:endParaRPr lang="zh-CN" altLang="en-US" dirty="0">
              <a:solidFill>
                <a:schemeClr val="tx1"/>
              </a:solidFill>
            </a:endParaRPr>
          </a:p>
          <a:p>
            <a:pPr>
              <a:lnSpc>
                <a:spcPct val="120000"/>
              </a:lnSpc>
              <a:spcBef>
                <a:spcPct val="20000"/>
              </a:spcBef>
              <a:buClr>
                <a:srgbClr val="0000FF"/>
              </a:buClr>
              <a:buFont typeface="Wingdings" panose="05000000000000000000" pitchFamily="2" charset="2"/>
              <a:buChar char="Ø"/>
            </a:pPr>
            <a:r>
              <a:rPr lang="zh-CN" altLang="en-US" dirty="0">
                <a:solidFill>
                  <a:schemeClr val="tx1"/>
                </a:solidFill>
              </a:rPr>
              <a:t> 按转盘式选择的方式选择父体</a:t>
            </a:r>
          </a:p>
        </p:txBody>
      </p:sp>
      <p:graphicFrame>
        <p:nvGraphicFramePr>
          <p:cNvPr id="8194" name="Object 10"/>
          <p:cNvGraphicFramePr/>
          <p:nvPr>
            <p:extLst>
              <p:ext uri="{D42A27DB-BD31-4B8C-83A1-F6EECF244321}">
                <p14:modId xmlns:p14="http://schemas.microsoft.com/office/powerpoint/2010/main" val="3693858235"/>
              </p:ext>
            </p:extLst>
          </p:nvPr>
        </p:nvGraphicFramePr>
        <p:xfrm>
          <a:off x="7464152" y="2964657"/>
          <a:ext cx="1600200" cy="481013"/>
        </p:xfrm>
        <a:graphic>
          <a:graphicData uri="http://schemas.openxmlformats.org/presentationml/2006/ole">
            <mc:AlternateContent xmlns:mc="http://schemas.openxmlformats.org/markup-compatibility/2006">
              <mc:Choice xmlns:v="urn:schemas-microsoft-com:vml" Requires="v">
                <p:oleObj spid="_x0000_s10424" r:id="rId3" imgW="761365" imgH="228600" progId="Equation.3">
                  <p:embed/>
                </p:oleObj>
              </mc:Choice>
              <mc:Fallback>
                <p:oleObj r:id="rId3" imgW="761365" imgH="228600" progId="Equation.3">
                  <p:embed/>
                  <p:pic>
                    <p:nvPicPr>
                      <p:cNvPr id="0" name="图片 3096"/>
                      <p:cNvPicPr/>
                      <p:nvPr/>
                    </p:nvPicPr>
                    <p:blipFill>
                      <a:blip r:embed="rId4"/>
                      <a:stretch>
                        <a:fillRect/>
                      </a:stretch>
                    </p:blipFill>
                    <p:spPr>
                      <a:xfrm>
                        <a:off x="7464152" y="2964657"/>
                        <a:ext cx="1600200" cy="481013"/>
                      </a:xfrm>
                      <a:prstGeom prst="rect">
                        <a:avLst/>
                      </a:prstGeom>
                      <a:noFill/>
                      <a:ln w="38100">
                        <a:noFill/>
                        <a:miter/>
                      </a:ln>
                    </p:spPr>
                  </p:pic>
                </p:oleObj>
              </mc:Fallback>
            </mc:AlternateContent>
          </a:graphicData>
        </a:graphic>
      </p:graphicFrame>
      <p:graphicFrame>
        <p:nvGraphicFramePr>
          <p:cNvPr id="8195" name="Object 12"/>
          <p:cNvGraphicFramePr/>
          <p:nvPr>
            <p:extLst>
              <p:ext uri="{D42A27DB-BD31-4B8C-83A1-F6EECF244321}">
                <p14:modId xmlns:p14="http://schemas.microsoft.com/office/powerpoint/2010/main" val="3763623077"/>
              </p:ext>
            </p:extLst>
          </p:nvPr>
        </p:nvGraphicFramePr>
        <p:xfrm>
          <a:off x="2336508" y="3483924"/>
          <a:ext cx="2392362" cy="447675"/>
        </p:xfrm>
        <a:graphic>
          <a:graphicData uri="http://schemas.openxmlformats.org/presentationml/2006/ole">
            <mc:AlternateContent xmlns:mc="http://schemas.openxmlformats.org/markup-compatibility/2006">
              <mc:Choice xmlns:v="urn:schemas-microsoft-com:vml" Requires="v">
                <p:oleObj spid="_x0000_s10425" r:id="rId5" imgW="1219200" imgH="228600" progId="Equation.3">
                  <p:embed/>
                </p:oleObj>
              </mc:Choice>
              <mc:Fallback>
                <p:oleObj r:id="rId5" imgW="1219200" imgH="228600" progId="Equation.3">
                  <p:embed/>
                  <p:pic>
                    <p:nvPicPr>
                      <p:cNvPr id="0" name="图片 3097"/>
                      <p:cNvPicPr/>
                      <p:nvPr/>
                    </p:nvPicPr>
                    <p:blipFill>
                      <a:blip r:embed="rId6"/>
                      <a:stretch>
                        <a:fillRect/>
                      </a:stretch>
                    </p:blipFill>
                    <p:spPr>
                      <a:xfrm>
                        <a:off x="2336508" y="3483924"/>
                        <a:ext cx="2392362" cy="447675"/>
                      </a:xfrm>
                      <a:prstGeom prst="rect">
                        <a:avLst/>
                      </a:prstGeom>
                      <a:noFill/>
                      <a:ln w="38100">
                        <a:noFill/>
                        <a:miter/>
                      </a:ln>
                    </p:spPr>
                  </p:pic>
                </p:oleObj>
              </mc:Fallback>
            </mc:AlternateContent>
          </a:graphicData>
        </a:graphic>
      </p:graphicFrame>
      <p:graphicFrame>
        <p:nvGraphicFramePr>
          <p:cNvPr id="8196" name="Object 14"/>
          <p:cNvGraphicFramePr/>
          <p:nvPr>
            <p:extLst>
              <p:ext uri="{D42A27DB-BD31-4B8C-83A1-F6EECF244321}">
                <p14:modId xmlns:p14="http://schemas.microsoft.com/office/powerpoint/2010/main" val="1742957994"/>
              </p:ext>
            </p:extLst>
          </p:nvPr>
        </p:nvGraphicFramePr>
        <p:xfrm>
          <a:off x="2043112" y="3895427"/>
          <a:ext cx="1981200" cy="836613"/>
        </p:xfrm>
        <a:graphic>
          <a:graphicData uri="http://schemas.openxmlformats.org/presentationml/2006/ole">
            <mc:AlternateContent xmlns:mc="http://schemas.openxmlformats.org/markup-compatibility/2006">
              <mc:Choice xmlns:v="urn:schemas-microsoft-com:vml" Requires="v">
                <p:oleObj spid="_x0000_s10426" r:id="rId7" imgW="990600" imgH="419100" progId="Equation.3">
                  <p:embed/>
                </p:oleObj>
              </mc:Choice>
              <mc:Fallback>
                <p:oleObj r:id="rId7" imgW="990600" imgH="419100" progId="Equation.3">
                  <p:embed/>
                  <p:pic>
                    <p:nvPicPr>
                      <p:cNvPr id="0" name="图片 3098"/>
                      <p:cNvPicPr/>
                      <p:nvPr/>
                    </p:nvPicPr>
                    <p:blipFill>
                      <a:blip r:embed="rId8"/>
                      <a:stretch>
                        <a:fillRect/>
                      </a:stretch>
                    </p:blipFill>
                    <p:spPr>
                      <a:xfrm>
                        <a:off x="2043112" y="3895427"/>
                        <a:ext cx="1981200" cy="836613"/>
                      </a:xfrm>
                      <a:prstGeom prst="rect">
                        <a:avLst/>
                      </a:prstGeom>
                      <a:noFill/>
                      <a:ln w="38100">
                        <a:noFill/>
                        <a:miter/>
                      </a:ln>
                    </p:spPr>
                  </p:pic>
                </p:oleObj>
              </mc:Fallback>
            </mc:AlternateContent>
          </a:graphicData>
        </a:graphic>
      </p:graphicFrame>
      <p:sp>
        <p:nvSpPr>
          <p:cNvPr id="15" name="Rectangle 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8.2.6  </a:t>
            </a:r>
            <a:r>
              <a:rPr lang="zh-CN" altLang="en-US" sz="3600" dirty="0">
                <a:latin typeface="Times New Roman" panose="02020603050405020304" pitchFamily="18" charset="0"/>
                <a:ea typeface="黑体" panose="02010609060101010101" pitchFamily="49" charset="-122"/>
              </a:rPr>
              <a:t>选择 </a:t>
            </a:r>
            <a:endParaRPr lang="zh-CN" altLang="en-US" sz="3200" b="1" dirty="0">
              <a:latin typeface="Times New Roman" panose="02020603050405020304" pitchFamily="18" charset="0"/>
            </a:endParaRP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p:cNvSpPr>
          <p:nvPr>
            <p:ph idx="1"/>
          </p:nvPr>
        </p:nvSpPr>
        <p:spPr>
          <a:xfrm>
            <a:off x="623392" y="1009354"/>
            <a:ext cx="8901608" cy="5562600"/>
          </a:xfrm>
          <a:ln/>
        </p:spPr>
        <p:txBody>
          <a:bodyPr vert="horz" wrap="square" lIns="91440" tIns="45720" rIns="91440" bIns="45720" anchor="t"/>
          <a:lstStyle/>
          <a:p>
            <a:pPr marL="609600" indent="-609600" eaLnBrk="1" hangingPunct="1">
              <a:buClr>
                <a:schemeClr val="tx1"/>
              </a:buClr>
              <a:buNone/>
            </a:pPr>
            <a:r>
              <a:rPr lang="en-US" altLang="zh-CN" b="1" dirty="0">
                <a:latin typeface="Times New Roman" panose="02020603050405020304" pitchFamily="18" charset="0"/>
              </a:rPr>
              <a:t>  1. </a:t>
            </a:r>
            <a:r>
              <a:rPr lang="zh-CN" altLang="en-US" b="1" dirty="0">
                <a:latin typeface="Times New Roman" panose="02020603050405020304" pitchFamily="18" charset="0"/>
              </a:rPr>
              <a:t>个体选择概率分配方法</a:t>
            </a:r>
          </a:p>
          <a:p>
            <a:pPr marL="609600" indent="-609600" eaLnBrk="1" hangingPunct="1">
              <a:spcBef>
                <a:spcPct val="50000"/>
              </a:spcBef>
              <a:buClr>
                <a:schemeClr val="tx1"/>
              </a:buCl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 </a:t>
            </a:r>
            <a:r>
              <a:rPr lang="zh-CN" altLang="en-US" sz="2800" b="1" dirty="0">
                <a:solidFill>
                  <a:schemeClr val="folHlink"/>
                </a:solidFill>
                <a:latin typeface="Times New Roman" panose="02020603050405020304" pitchFamily="18" charset="0"/>
              </a:rPr>
              <a:t>排序方法</a:t>
            </a:r>
            <a:r>
              <a:rPr lang="zh-CN" altLang="en-US" sz="2800" b="1" dirty="0">
                <a:latin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rank-based model</a:t>
            </a:r>
            <a:r>
              <a:rPr lang="zh-CN" altLang="en-US" sz="2800" b="1" dirty="0">
                <a:latin typeface="Times New Roman" panose="02020603050405020304" pitchFamily="18" charset="0"/>
              </a:rPr>
              <a:t>）</a:t>
            </a:r>
          </a:p>
        </p:txBody>
      </p:sp>
      <p:sp>
        <p:nvSpPr>
          <p:cNvPr id="921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222" name="Rectangle 4"/>
          <p:cNvSpPr/>
          <p:nvPr/>
        </p:nvSpPr>
        <p:spPr>
          <a:xfrm>
            <a:off x="5705475" y="3095626"/>
            <a:ext cx="9144000" cy="461665"/>
          </a:xfrm>
          <a:prstGeom prst="rect">
            <a:avLst/>
          </a:prstGeom>
          <a:noFill/>
          <a:ln w="9525">
            <a:noFill/>
          </a:ln>
        </p:spPr>
        <p:txBody>
          <a:bodyPr>
            <a:spAutoFit/>
          </a:bodyPr>
          <a:lstStyle/>
          <a:p>
            <a:endParaRPr lang="zh-CN" altLang="en-US" dirty="0"/>
          </a:p>
        </p:txBody>
      </p:sp>
      <p:sp>
        <p:nvSpPr>
          <p:cNvPr id="9223" name="Rectangle 5"/>
          <p:cNvSpPr/>
          <p:nvPr/>
        </p:nvSpPr>
        <p:spPr>
          <a:xfrm>
            <a:off x="5891213" y="3328989"/>
            <a:ext cx="9144000" cy="461665"/>
          </a:xfrm>
          <a:prstGeom prst="rect">
            <a:avLst/>
          </a:prstGeom>
          <a:noFill/>
          <a:ln w="9525">
            <a:noFill/>
          </a:ln>
        </p:spPr>
        <p:txBody>
          <a:bodyPr>
            <a:spAutoFit/>
          </a:bodyPr>
          <a:lstStyle/>
          <a:p>
            <a:endParaRPr lang="zh-CN" altLang="en-US" dirty="0"/>
          </a:p>
        </p:txBody>
      </p:sp>
      <p:sp>
        <p:nvSpPr>
          <p:cNvPr id="9224" name="Rectangle 6"/>
          <p:cNvSpPr/>
          <p:nvPr/>
        </p:nvSpPr>
        <p:spPr>
          <a:xfrm>
            <a:off x="5900738" y="3328989"/>
            <a:ext cx="9144000" cy="461665"/>
          </a:xfrm>
          <a:prstGeom prst="rect">
            <a:avLst/>
          </a:prstGeom>
          <a:noFill/>
          <a:ln w="9525">
            <a:noFill/>
          </a:ln>
        </p:spPr>
        <p:txBody>
          <a:bodyPr>
            <a:spAutoFit/>
          </a:bodyPr>
          <a:lstStyle/>
          <a:p>
            <a:endParaRPr lang="zh-CN" altLang="en-US" dirty="0"/>
          </a:p>
        </p:txBody>
      </p:sp>
      <p:sp>
        <p:nvSpPr>
          <p:cNvPr id="9225" name="Rectangle 8"/>
          <p:cNvSpPr/>
          <p:nvPr/>
        </p:nvSpPr>
        <p:spPr>
          <a:xfrm>
            <a:off x="927740" y="2333107"/>
            <a:ext cx="5256212" cy="519113"/>
          </a:xfrm>
          <a:prstGeom prst="rect">
            <a:avLst/>
          </a:prstGeom>
          <a:noFill/>
          <a:ln w="9525">
            <a:noFill/>
          </a:ln>
        </p:spPr>
        <p:txBody>
          <a:bodyPr wrap="none" anchor="b">
            <a:spAutoFit/>
          </a:bodyPr>
          <a:lstStyle/>
          <a:p>
            <a:r>
              <a:rPr lang="en-US" altLang="zh-CN" sz="2800" dirty="0">
                <a:solidFill>
                  <a:schemeClr val="tx1"/>
                </a:solidFill>
                <a:latin typeface="Times New Roman" panose="02020603050405020304" pitchFamily="18" charset="0"/>
              </a:rPr>
              <a:t>② </a:t>
            </a:r>
            <a:r>
              <a:rPr lang="zh-CN" altLang="en-US" sz="2800" dirty="0">
                <a:solidFill>
                  <a:schemeClr val="tx1"/>
                </a:solidFill>
                <a:latin typeface="Times New Roman" panose="02020603050405020304" pitchFamily="18" charset="0"/>
              </a:rPr>
              <a:t>非线性排序： </a:t>
            </a:r>
            <a:r>
              <a:rPr lang="en-US" altLang="zh-CN" sz="2800" dirty="0">
                <a:solidFill>
                  <a:schemeClr val="tx1"/>
                </a:solidFill>
                <a:latin typeface="Times New Roman" panose="02020603050405020304" pitchFamily="18" charset="0"/>
                <a:cs typeface="Times New Roman" panose="02020603050405020304" pitchFamily="18" charset="0"/>
              </a:rPr>
              <a:t>Z. Michalewicz</a:t>
            </a:r>
            <a:r>
              <a:rPr lang="en-US" altLang="zh-CN" sz="2800" dirty="0">
                <a:solidFill>
                  <a:schemeClr val="tx1"/>
                </a:solidFill>
              </a:rPr>
              <a:t> </a:t>
            </a:r>
          </a:p>
        </p:txBody>
      </p:sp>
      <p:sp>
        <p:nvSpPr>
          <p:cNvPr id="9226" name="Rectangle 11"/>
          <p:cNvSpPr/>
          <p:nvPr/>
        </p:nvSpPr>
        <p:spPr>
          <a:xfrm>
            <a:off x="5576888" y="3186114"/>
            <a:ext cx="9144000" cy="461665"/>
          </a:xfrm>
          <a:prstGeom prst="rect">
            <a:avLst/>
          </a:prstGeom>
          <a:noFill/>
          <a:ln w="9525">
            <a:noFill/>
          </a:ln>
        </p:spPr>
        <p:txBody>
          <a:bodyPr>
            <a:spAutoFit/>
          </a:bodyPr>
          <a:lstStyle/>
          <a:p>
            <a:endParaRPr lang="zh-CN" altLang="en-US" dirty="0"/>
          </a:p>
        </p:txBody>
      </p:sp>
      <p:sp>
        <p:nvSpPr>
          <p:cNvPr id="9227" name="Text Box 9"/>
          <p:cNvSpPr txBox="1"/>
          <p:nvPr/>
        </p:nvSpPr>
        <p:spPr>
          <a:xfrm>
            <a:off x="925576" y="3174623"/>
            <a:ext cx="10153128" cy="1646605"/>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spcBef>
                <a:spcPct val="50000"/>
              </a:spcBef>
              <a:buClr>
                <a:srgbClr val="0000FF"/>
              </a:buClr>
              <a:buFont typeface="Wingdings" panose="05000000000000000000" pitchFamily="2" charset="2"/>
              <a:buChar char="§"/>
            </a:pPr>
            <a:r>
              <a:rPr lang="en-US" altLang="zh-CN" dirty="0">
                <a:solidFill>
                  <a:schemeClr val="tx1"/>
                </a:solidFill>
              </a:rPr>
              <a:t> </a:t>
            </a:r>
            <a:r>
              <a:rPr lang="zh-CN" altLang="en-US" sz="2600" dirty="0">
                <a:solidFill>
                  <a:schemeClr val="tx1"/>
                </a:solidFill>
              </a:rPr>
              <a:t>将群体成员按适应值从好到坏依次排列，并按下式分配选择概率：</a:t>
            </a:r>
          </a:p>
          <a:p>
            <a:pPr>
              <a:spcBef>
                <a:spcPct val="50000"/>
              </a:spcBef>
              <a:buClr>
                <a:srgbClr val="0000FF"/>
              </a:buClr>
              <a:buFont typeface="Wingdings" panose="05000000000000000000" pitchFamily="2" charset="2"/>
              <a:buChar char="§"/>
            </a:pPr>
            <a:endParaRPr lang="zh-CN" altLang="en-US" sz="2600" dirty="0">
              <a:solidFill>
                <a:schemeClr val="tx1"/>
              </a:solidFill>
            </a:endParaRPr>
          </a:p>
          <a:p>
            <a:pPr>
              <a:spcBef>
                <a:spcPct val="50000"/>
              </a:spcBef>
              <a:buClr>
                <a:srgbClr val="0000FF"/>
              </a:buClr>
              <a:buFont typeface="Wingdings" panose="05000000000000000000" pitchFamily="2" charset="2"/>
              <a:buChar char="§"/>
            </a:pPr>
            <a:endParaRPr lang="en-US" altLang="zh-CN" dirty="0">
              <a:solidFill>
                <a:schemeClr val="tx1"/>
              </a:solidFill>
            </a:endParaRPr>
          </a:p>
        </p:txBody>
      </p:sp>
      <p:graphicFrame>
        <p:nvGraphicFramePr>
          <p:cNvPr id="9218" name="Object 10"/>
          <p:cNvGraphicFramePr/>
          <p:nvPr>
            <p:extLst>
              <p:ext uri="{D42A27DB-BD31-4B8C-83A1-F6EECF244321}">
                <p14:modId xmlns:p14="http://schemas.microsoft.com/office/powerpoint/2010/main" val="3882540954"/>
              </p:ext>
            </p:extLst>
          </p:nvPr>
        </p:nvGraphicFramePr>
        <p:xfrm>
          <a:off x="1500188" y="3588026"/>
          <a:ext cx="5353050" cy="1200150"/>
        </p:xfrm>
        <a:graphic>
          <a:graphicData uri="http://schemas.openxmlformats.org/presentationml/2006/ole">
            <mc:AlternateContent xmlns:mc="http://schemas.openxmlformats.org/markup-compatibility/2006">
              <mc:Choice xmlns:v="urn:schemas-microsoft-com:vml" Requires="v">
                <p:oleObj spid="_x0000_s11326" r:id="rId3" imgW="2171065" imgH="482600" progId="Equation.3">
                  <p:embed/>
                </p:oleObj>
              </mc:Choice>
              <mc:Fallback>
                <p:oleObj r:id="rId3" imgW="2171065" imgH="482600" progId="Equation.3">
                  <p:embed/>
                  <p:pic>
                    <p:nvPicPr>
                      <p:cNvPr id="0" name="图片 3099"/>
                      <p:cNvPicPr/>
                      <p:nvPr/>
                    </p:nvPicPr>
                    <p:blipFill>
                      <a:blip r:embed="rId4"/>
                      <a:stretch>
                        <a:fillRect/>
                      </a:stretch>
                    </p:blipFill>
                    <p:spPr>
                      <a:xfrm>
                        <a:off x="1500188" y="3588026"/>
                        <a:ext cx="5353050" cy="1200150"/>
                      </a:xfrm>
                      <a:prstGeom prst="rect">
                        <a:avLst/>
                      </a:prstGeom>
                      <a:noFill/>
                      <a:ln w="38100">
                        <a:noFill/>
                        <a:miter/>
                      </a:ln>
                    </p:spPr>
                  </p:pic>
                </p:oleObj>
              </mc:Fallback>
            </mc:AlternateContent>
          </a:graphicData>
        </a:graphic>
      </p:graphicFrame>
      <p:sp>
        <p:nvSpPr>
          <p:cNvPr id="13" name="Rectangle 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8.2.6  </a:t>
            </a:r>
            <a:r>
              <a:rPr lang="zh-CN" altLang="en-US" sz="3600" dirty="0">
                <a:latin typeface="Times New Roman" panose="02020603050405020304" pitchFamily="18" charset="0"/>
                <a:ea typeface="黑体" panose="02010609060101010101" pitchFamily="49" charset="-122"/>
              </a:rPr>
              <a:t>选择 </a:t>
            </a:r>
            <a:endParaRPr lang="zh-CN" altLang="en-US" sz="3200" b="1" dirty="0">
              <a:latin typeface="Times New Roman" panose="02020603050405020304" pitchFamily="18" charset="0"/>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3"/>
          <p:cNvSpPr>
            <a:spLocks noGrp="1"/>
          </p:cNvSpPr>
          <p:nvPr>
            <p:ph idx="1"/>
          </p:nvPr>
        </p:nvSpPr>
        <p:spPr>
          <a:xfrm>
            <a:off x="476849" y="1009354"/>
            <a:ext cx="9812388" cy="5562600"/>
          </a:xfrm>
          <a:ln/>
        </p:spPr>
        <p:txBody>
          <a:bodyPr vert="horz" wrap="square" lIns="91440" tIns="45720" rIns="91440" bIns="45720" anchor="t"/>
          <a:lstStyle/>
          <a:p>
            <a:pPr marL="609600" indent="-609600" eaLnBrk="1" hangingPunct="1">
              <a:buClr>
                <a:schemeClr val="tx1"/>
              </a:buClr>
              <a:buNone/>
            </a:pPr>
            <a:r>
              <a:rPr lang="en-US" altLang="zh-CN" b="1" dirty="0">
                <a:latin typeface="宋体" panose="02010600030101010101" pitchFamily="2" charset="-122"/>
              </a:rPr>
              <a:t> 1.</a:t>
            </a:r>
            <a:r>
              <a:rPr lang="zh-CN" altLang="en-US" b="1" dirty="0">
                <a:latin typeface="宋体" panose="02010600030101010101" pitchFamily="2" charset="-122"/>
              </a:rPr>
              <a:t>个体选择概率分配方法</a:t>
            </a:r>
          </a:p>
          <a:p>
            <a:pPr marL="609600" indent="-609600" eaLnBrk="1" hangingPunct="1">
              <a:spcBef>
                <a:spcPct val="50000"/>
              </a:spcBef>
              <a:buClr>
                <a:schemeClr val="tx1"/>
              </a:buCl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 </a:t>
            </a:r>
            <a:r>
              <a:rPr lang="zh-CN" altLang="en-US" sz="2800" b="1" dirty="0">
                <a:solidFill>
                  <a:schemeClr val="folHlink"/>
                </a:solidFill>
                <a:latin typeface="Times New Roman" panose="02020603050405020304" pitchFamily="18" charset="0"/>
              </a:rPr>
              <a:t>排序方法</a:t>
            </a:r>
            <a:r>
              <a:rPr lang="zh-CN" altLang="en-US" sz="2800" b="1" dirty="0">
                <a:latin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rank-based model</a:t>
            </a:r>
            <a:r>
              <a:rPr lang="zh-CN" altLang="en-US" sz="2800" b="1" dirty="0">
                <a:latin typeface="Times New Roman" panose="02020603050405020304" pitchFamily="18" charset="0"/>
              </a:rPr>
              <a:t>）</a:t>
            </a:r>
            <a:r>
              <a:rPr lang="zh-CN" altLang="en-US" sz="2800" b="1" dirty="0">
                <a:latin typeface="宋体" panose="02010600030101010101" pitchFamily="2" charset="-122"/>
              </a:rPr>
              <a:t> </a:t>
            </a:r>
          </a:p>
        </p:txBody>
      </p:sp>
      <p:sp>
        <p:nvSpPr>
          <p:cNvPr id="1024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248" name="Rectangle 4"/>
          <p:cNvSpPr/>
          <p:nvPr/>
        </p:nvSpPr>
        <p:spPr>
          <a:xfrm>
            <a:off x="5705475" y="3095626"/>
            <a:ext cx="9144000" cy="461665"/>
          </a:xfrm>
          <a:prstGeom prst="rect">
            <a:avLst/>
          </a:prstGeom>
          <a:noFill/>
          <a:ln w="9525">
            <a:noFill/>
          </a:ln>
        </p:spPr>
        <p:txBody>
          <a:bodyPr>
            <a:spAutoFit/>
          </a:bodyPr>
          <a:lstStyle/>
          <a:p>
            <a:endParaRPr lang="zh-CN" altLang="en-US" dirty="0"/>
          </a:p>
        </p:txBody>
      </p:sp>
      <p:sp>
        <p:nvSpPr>
          <p:cNvPr id="10249" name="Rectangle 5"/>
          <p:cNvSpPr/>
          <p:nvPr/>
        </p:nvSpPr>
        <p:spPr>
          <a:xfrm>
            <a:off x="5891213" y="3328989"/>
            <a:ext cx="9144000" cy="461665"/>
          </a:xfrm>
          <a:prstGeom prst="rect">
            <a:avLst/>
          </a:prstGeom>
          <a:noFill/>
          <a:ln w="9525">
            <a:noFill/>
          </a:ln>
        </p:spPr>
        <p:txBody>
          <a:bodyPr>
            <a:spAutoFit/>
          </a:bodyPr>
          <a:lstStyle/>
          <a:p>
            <a:endParaRPr lang="zh-CN" altLang="en-US" dirty="0"/>
          </a:p>
        </p:txBody>
      </p:sp>
      <p:sp>
        <p:nvSpPr>
          <p:cNvPr id="10250" name="Rectangle 6"/>
          <p:cNvSpPr/>
          <p:nvPr/>
        </p:nvSpPr>
        <p:spPr>
          <a:xfrm>
            <a:off x="5900738" y="3328989"/>
            <a:ext cx="9144000" cy="461665"/>
          </a:xfrm>
          <a:prstGeom prst="rect">
            <a:avLst/>
          </a:prstGeom>
          <a:noFill/>
          <a:ln w="9525">
            <a:noFill/>
          </a:ln>
        </p:spPr>
        <p:txBody>
          <a:bodyPr>
            <a:spAutoFit/>
          </a:bodyPr>
          <a:lstStyle/>
          <a:p>
            <a:endParaRPr lang="zh-CN" altLang="en-US" dirty="0"/>
          </a:p>
        </p:txBody>
      </p:sp>
      <p:sp>
        <p:nvSpPr>
          <p:cNvPr id="10251" name="Rectangle 8"/>
          <p:cNvSpPr/>
          <p:nvPr/>
        </p:nvSpPr>
        <p:spPr>
          <a:xfrm>
            <a:off x="5576888" y="3186114"/>
            <a:ext cx="9144000" cy="461665"/>
          </a:xfrm>
          <a:prstGeom prst="rect">
            <a:avLst/>
          </a:prstGeom>
          <a:noFill/>
          <a:ln w="9525">
            <a:noFill/>
          </a:ln>
        </p:spPr>
        <p:txBody>
          <a:bodyPr>
            <a:spAutoFit/>
          </a:bodyPr>
          <a:lstStyle/>
          <a:p>
            <a:endParaRPr lang="zh-CN" altLang="en-US" dirty="0"/>
          </a:p>
        </p:txBody>
      </p:sp>
      <p:sp>
        <p:nvSpPr>
          <p:cNvPr id="10252" name="Rectangle 13"/>
          <p:cNvSpPr/>
          <p:nvPr/>
        </p:nvSpPr>
        <p:spPr>
          <a:xfrm>
            <a:off x="5805488" y="3214689"/>
            <a:ext cx="9144000" cy="461665"/>
          </a:xfrm>
          <a:prstGeom prst="rect">
            <a:avLst/>
          </a:prstGeom>
          <a:noFill/>
          <a:ln w="9525">
            <a:noFill/>
          </a:ln>
        </p:spPr>
        <p:txBody>
          <a:bodyPr>
            <a:spAutoFit/>
          </a:bodyPr>
          <a:lstStyle/>
          <a:p>
            <a:endParaRPr lang="zh-CN" altLang="en-US" dirty="0"/>
          </a:p>
        </p:txBody>
      </p:sp>
      <p:sp>
        <p:nvSpPr>
          <p:cNvPr id="10253" name="Rectangle 15"/>
          <p:cNvSpPr/>
          <p:nvPr/>
        </p:nvSpPr>
        <p:spPr>
          <a:xfrm>
            <a:off x="5557838" y="3309939"/>
            <a:ext cx="9144000" cy="461665"/>
          </a:xfrm>
          <a:prstGeom prst="rect">
            <a:avLst/>
          </a:prstGeom>
          <a:noFill/>
          <a:ln w="9525">
            <a:noFill/>
          </a:ln>
        </p:spPr>
        <p:txBody>
          <a:bodyPr>
            <a:spAutoFit/>
          </a:bodyPr>
          <a:lstStyle/>
          <a:p>
            <a:endParaRPr lang="zh-CN" altLang="en-US" dirty="0"/>
          </a:p>
        </p:txBody>
      </p:sp>
      <p:sp>
        <p:nvSpPr>
          <p:cNvPr id="10254" name="Rectangle 17"/>
          <p:cNvSpPr/>
          <p:nvPr/>
        </p:nvSpPr>
        <p:spPr>
          <a:xfrm>
            <a:off x="5867400" y="3429001"/>
            <a:ext cx="9144000" cy="461665"/>
          </a:xfrm>
          <a:prstGeom prst="rect">
            <a:avLst/>
          </a:prstGeom>
          <a:noFill/>
          <a:ln w="9525">
            <a:noFill/>
          </a:ln>
        </p:spPr>
        <p:txBody>
          <a:bodyPr>
            <a:spAutoFit/>
          </a:bodyPr>
          <a:lstStyle/>
          <a:p>
            <a:endParaRPr lang="zh-CN" altLang="en-US" dirty="0"/>
          </a:p>
        </p:txBody>
      </p:sp>
      <p:sp>
        <p:nvSpPr>
          <p:cNvPr id="10255" name="Text Box 10"/>
          <p:cNvSpPr txBox="1"/>
          <p:nvPr/>
        </p:nvSpPr>
        <p:spPr>
          <a:xfrm>
            <a:off x="859172" y="2492896"/>
            <a:ext cx="10133371" cy="3108543"/>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spcBef>
                <a:spcPct val="50000"/>
              </a:spcBef>
              <a:buClr>
                <a:srgbClr val="0000FF"/>
              </a:buClr>
              <a:buFont typeface="Wingdings" panose="05000000000000000000" pitchFamily="2" charset="2"/>
              <a:buChar char="§"/>
            </a:pPr>
            <a:r>
              <a:rPr lang="en-US" altLang="zh-CN" sz="2800" dirty="0">
                <a:solidFill>
                  <a:schemeClr val="tx1"/>
                </a:solidFill>
              </a:rPr>
              <a:t> </a:t>
            </a:r>
            <a:r>
              <a:rPr lang="zh-CN" altLang="en-US" sz="2800" dirty="0">
                <a:solidFill>
                  <a:schemeClr val="tx1"/>
                </a:solidFill>
              </a:rPr>
              <a:t>可用其他非线性函数来分配选择概率，只要满足以下条件：</a:t>
            </a:r>
          </a:p>
          <a:p>
            <a:pPr>
              <a:spcBef>
                <a:spcPct val="50000"/>
              </a:spcBef>
              <a:buClr>
                <a:srgbClr val="0000FF"/>
              </a:buClr>
              <a:buFont typeface="Wingdings" panose="05000000000000000000" pitchFamily="2" charset="2"/>
              <a:buNone/>
            </a:pPr>
            <a:endParaRPr lang="zh-CN" altLang="en-US" sz="2800" dirty="0">
              <a:solidFill>
                <a:schemeClr val="tx1"/>
              </a:solidFill>
              <a:cs typeface="Times New Roman" panose="02020603050405020304" pitchFamily="18" charset="0"/>
            </a:endParaRPr>
          </a:p>
          <a:p>
            <a:pPr>
              <a:spcBef>
                <a:spcPct val="50000"/>
              </a:spcBef>
              <a:buClr>
                <a:srgbClr val="0000FF"/>
              </a:buClr>
              <a:buFont typeface="Wingdings" panose="05000000000000000000" pitchFamily="2" charset="2"/>
              <a:buNone/>
            </a:pPr>
            <a:endParaRPr lang="zh-CN" altLang="en-US" sz="2800" dirty="0">
              <a:solidFill>
                <a:schemeClr val="tx1"/>
              </a:solidFill>
              <a:cs typeface="Times New Roman" panose="02020603050405020304" pitchFamily="18" charset="0"/>
            </a:endParaRPr>
          </a:p>
          <a:p>
            <a:pPr>
              <a:spcBef>
                <a:spcPct val="50000"/>
              </a:spcBef>
              <a:buClr>
                <a:srgbClr val="0000FF"/>
              </a:buClr>
              <a:buFont typeface="Wingdings" panose="05000000000000000000" pitchFamily="2" charset="2"/>
              <a:buNone/>
            </a:pPr>
            <a:r>
              <a:rPr lang="zh-CN" altLang="en-US" sz="2800" dirty="0">
                <a:solidFill>
                  <a:schemeClr val="tx1"/>
                </a:solidFill>
                <a:cs typeface="Times New Roman" panose="02020603050405020304" pitchFamily="18" charset="0"/>
              </a:rPr>
              <a:t> </a:t>
            </a:r>
          </a:p>
          <a:p>
            <a:pPr>
              <a:spcBef>
                <a:spcPct val="50000"/>
              </a:spcBef>
              <a:buClr>
                <a:srgbClr val="0000FF"/>
              </a:buClr>
              <a:buFont typeface="Wingdings" panose="05000000000000000000" pitchFamily="2" charset="2"/>
              <a:buNone/>
            </a:pPr>
            <a:endParaRPr lang="en-US" altLang="zh-CN" sz="2800" dirty="0">
              <a:solidFill>
                <a:schemeClr val="tx1"/>
              </a:solidFill>
            </a:endParaRPr>
          </a:p>
        </p:txBody>
      </p:sp>
      <p:graphicFrame>
        <p:nvGraphicFramePr>
          <p:cNvPr id="10242" name="Object 12"/>
          <p:cNvGraphicFramePr/>
          <p:nvPr>
            <p:extLst>
              <p:ext uri="{D42A27DB-BD31-4B8C-83A1-F6EECF244321}">
                <p14:modId xmlns:p14="http://schemas.microsoft.com/office/powerpoint/2010/main" val="2590142402"/>
              </p:ext>
            </p:extLst>
          </p:nvPr>
        </p:nvGraphicFramePr>
        <p:xfrm>
          <a:off x="1539876" y="4554699"/>
          <a:ext cx="1655762" cy="877888"/>
        </p:xfrm>
        <a:graphic>
          <a:graphicData uri="http://schemas.openxmlformats.org/presentationml/2006/ole">
            <mc:AlternateContent xmlns:mc="http://schemas.openxmlformats.org/markup-compatibility/2006">
              <mc:Choice xmlns:v="urn:schemas-microsoft-com:vml" Requires="v">
                <p:oleObj spid="_x0000_s12472" r:id="rId3" imgW="812165" imgH="431800" progId="Equation.3">
                  <p:embed/>
                </p:oleObj>
              </mc:Choice>
              <mc:Fallback>
                <p:oleObj r:id="rId3" imgW="812165" imgH="431800" progId="Equation.3">
                  <p:embed/>
                  <p:pic>
                    <p:nvPicPr>
                      <p:cNvPr id="0" name="图片 3100"/>
                      <p:cNvPicPr/>
                      <p:nvPr/>
                    </p:nvPicPr>
                    <p:blipFill>
                      <a:blip r:embed="rId4"/>
                      <a:stretch>
                        <a:fillRect/>
                      </a:stretch>
                    </p:blipFill>
                    <p:spPr>
                      <a:xfrm>
                        <a:off x="1539876" y="4554699"/>
                        <a:ext cx="1655762" cy="877888"/>
                      </a:xfrm>
                      <a:prstGeom prst="rect">
                        <a:avLst/>
                      </a:prstGeom>
                      <a:noFill/>
                      <a:ln w="38100">
                        <a:noFill/>
                        <a:miter/>
                      </a:ln>
                    </p:spPr>
                  </p:pic>
                </p:oleObj>
              </mc:Fallback>
            </mc:AlternateContent>
          </a:graphicData>
        </a:graphic>
      </p:graphicFrame>
      <p:graphicFrame>
        <p:nvGraphicFramePr>
          <p:cNvPr id="10243" name="Object 14"/>
          <p:cNvGraphicFramePr/>
          <p:nvPr>
            <p:extLst>
              <p:ext uri="{D42A27DB-BD31-4B8C-83A1-F6EECF244321}">
                <p14:modId xmlns:p14="http://schemas.microsoft.com/office/powerpoint/2010/main" val="3731980997"/>
              </p:ext>
            </p:extLst>
          </p:nvPr>
        </p:nvGraphicFramePr>
        <p:xfrm>
          <a:off x="1539876" y="3383608"/>
          <a:ext cx="8431212" cy="496888"/>
        </p:xfrm>
        <a:graphic>
          <a:graphicData uri="http://schemas.openxmlformats.org/presentationml/2006/ole">
            <mc:AlternateContent xmlns:mc="http://schemas.openxmlformats.org/markup-compatibility/2006">
              <mc:Choice xmlns:v="urn:schemas-microsoft-com:vml" Requires="v">
                <p:oleObj spid="_x0000_s12473" r:id="rId5" imgW="3998595" imgH="241300" progId="Equation.3">
                  <p:embed/>
                </p:oleObj>
              </mc:Choice>
              <mc:Fallback>
                <p:oleObj r:id="rId5" imgW="3998595" imgH="241300" progId="Equation.3">
                  <p:embed/>
                  <p:pic>
                    <p:nvPicPr>
                      <p:cNvPr id="0" name="图片 3101"/>
                      <p:cNvPicPr/>
                      <p:nvPr/>
                    </p:nvPicPr>
                    <p:blipFill>
                      <a:blip r:embed="rId6"/>
                      <a:stretch>
                        <a:fillRect/>
                      </a:stretch>
                    </p:blipFill>
                    <p:spPr>
                      <a:xfrm>
                        <a:off x="1539876" y="3383608"/>
                        <a:ext cx="8431212" cy="496888"/>
                      </a:xfrm>
                      <a:prstGeom prst="rect">
                        <a:avLst/>
                      </a:prstGeom>
                      <a:noFill/>
                      <a:ln w="38100">
                        <a:noFill/>
                        <a:miter/>
                      </a:ln>
                    </p:spPr>
                  </p:pic>
                </p:oleObj>
              </mc:Fallback>
            </mc:AlternateContent>
          </a:graphicData>
        </a:graphic>
      </p:graphicFrame>
      <p:graphicFrame>
        <p:nvGraphicFramePr>
          <p:cNvPr id="10244" name="Object 16"/>
          <p:cNvGraphicFramePr/>
          <p:nvPr>
            <p:extLst>
              <p:ext uri="{D42A27DB-BD31-4B8C-83A1-F6EECF244321}">
                <p14:modId xmlns:p14="http://schemas.microsoft.com/office/powerpoint/2010/main" val="2197495792"/>
              </p:ext>
            </p:extLst>
          </p:nvPr>
        </p:nvGraphicFramePr>
        <p:xfrm>
          <a:off x="2446639" y="3880496"/>
          <a:ext cx="2346325" cy="457200"/>
        </p:xfrm>
        <a:graphic>
          <a:graphicData uri="http://schemas.openxmlformats.org/presentationml/2006/ole">
            <mc:AlternateContent xmlns:mc="http://schemas.openxmlformats.org/markup-compatibility/2006">
              <mc:Choice xmlns:v="urn:schemas-microsoft-com:vml" Requires="v">
                <p:oleObj spid="_x0000_s12474" r:id="rId7" imgW="1116330" imgH="215900" progId="Equation.3">
                  <p:embed/>
                </p:oleObj>
              </mc:Choice>
              <mc:Fallback>
                <p:oleObj r:id="rId7" imgW="1116330" imgH="215900" progId="Equation.3">
                  <p:embed/>
                  <p:pic>
                    <p:nvPicPr>
                      <p:cNvPr id="0" name="图片 3102"/>
                      <p:cNvPicPr/>
                      <p:nvPr/>
                    </p:nvPicPr>
                    <p:blipFill>
                      <a:blip r:embed="rId8"/>
                      <a:stretch>
                        <a:fillRect/>
                      </a:stretch>
                    </p:blipFill>
                    <p:spPr>
                      <a:xfrm>
                        <a:off x="2446639" y="3880496"/>
                        <a:ext cx="2346325" cy="457200"/>
                      </a:xfrm>
                      <a:prstGeom prst="rect">
                        <a:avLst/>
                      </a:prstGeom>
                      <a:noFill/>
                      <a:ln w="38100">
                        <a:noFill/>
                        <a:miter/>
                      </a:ln>
                    </p:spPr>
                  </p:pic>
                </p:oleObj>
              </mc:Fallback>
            </mc:AlternateContent>
          </a:graphicData>
        </a:graphic>
      </p:graphicFrame>
      <p:sp>
        <p:nvSpPr>
          <p:cNvPr id="17" name="Rectangle 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8.2.6  </a:t>
            </a:r>
            <a:r>
              <a:rPr lang="zh-CN" altLang="en-US" sz="3600" dirty="0">
                <a:latin typeface="Times New Roman" panose="02020603050405020304" pitchFamily="18" charset="0"/>
                <a:ea typeface="黑体" panose="02010609060101010101" pitchFamily="49" charset="-122"/>
              </a:rPr>
              <a:t>选择 </a:t>
            </a:r>
            <a:endParaRPr lang="zh-CN" altLang="en-US" sz="3200" b="1" dirty="0">
              <a:latin typeface="Times New Roman" panose="02020603050405020304" pitchFamily="18" charset="0"/>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p:cNvSpPr>
          <p:nvPr>
            <p:ph idx="1"/>
          </p:nvPr>
        </p:nvSpPr>
        <p:spPr>
          <a:xfrm>
            <a:off x="745330" y="1009354"/>
            <a:ext cx="10103197" cy="5562600"/>
          </a:xfrm>
          <a:ln/>
        </p:spPr>
        <p:txBody>
          <a:bodyPr vert="horz" wrap="square" lIns="91440" tIns="45720" rIns="91440" bIns="45720" anchor="t"/>
          <a:lstStyle/>
          <a:p>
            <a:pPr marL="609600" indent="-609600" eaLnBrk="1" hangingPunct="1">
              <a:spcBef>
                <a:spcPct val="50000"/>
              </a:spcBef>
              <a:buClr>
                <a:schemeClr val="tx1"/>
              </a:buClr>
              <a:buNone/>
            </a:pPr>
            <a:r>
              <a:rPr lang="en-US" altLang="zh-CN" b="1" dirty="0">
                <a:latin typeface="Times New Roman" panose="02020603050405020304" pitchFamily="18" charset="0"/>
              </a:rPr>
              <a:t>  2. </a:t>
            </a:r>
            <a:r>
              <a:rPr lang="zh-CN" altLang="en-US" b="1" dirty="0">
                <a:latin typeface="Times New Roman" panose="02020603050405020304" pitchFamily="18" charset="0"/>
              </a:rPr>
              <a:t>选择个体方法</a:t>
            </a:r>
          </a:p>
          <a:p>
            <a:pPr marL="609600" indent="-609600" eaLnBrk="1" hangingPunct="1">
              <a:spcBef>
                <a:spcPct val="50000"/>
              </a:spcBef>
              <a:buClr>
                <a:schemeClr val="tx1"/>
              </a:buClr>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zh-CN" altLang="en-US" sz="2800" b="1" dirty="0">
                <a:solidFill>
                  <a:schemeClr val="folHlink"/>
                </a:solidFill>
                <a:latin typeface="Times New Roman" panose="02020603050405020304" pitchFamily="18" charset="0"/>
              </a:rPr>
              <a:t>转盘赌选择</a:t>
            </a:r>
            <a:r>
              <a:rPr lang="zh-CN" altLang="en-US" sz="2800" dirty="0">
                <a:latin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roulette wheel selection</a:t>
            </a:r>
            <a:r>
              <a:rPr lang="zh-CN" altLang="en-US" sz="2800" dirty="0">
                <a:latin typeface="Times New Roman" panose="02020603050405020304" pitchFamily="18" charset="0"/>
              </a:rPr>
              <a:t>）</a:t>
            </a:r>
            <a:r>
              <a:rPr lang="zh-CN" altLang="en-US" sz="2800" dirty="0">
                <a:latin typeface="宋体" panose="02010600030101010101" pitchFamily="2" charset="-122"/>
              </a:rPr>
              <a:t>        </a:t>
            </a:r>
          </a:p>
        </p:txBody>
      </p:sp>
      <p:sp>
        <p:nvSpPr>
          <p:cNvPr id="1126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1270" name="Rectangle 4"/>
          <p:cNvSpPr/>
          <p:nvPr/>
        </p:nvSpPr>
        <p:spPr>
          <a:xfrm>
            <a:off x="5705475" y="3095626"/>
            <a:ext cx="9144000" cy="461665"/>
          </a:xfrm>
          <a:prstGeom prst="rect">
            <a:avLst/>
          </a:prstGeom>
          <a:noFill/>
          <a:ln w="9525">
            <a:noFill/>
          </a:ln>
        </p:spPr>
        <p:txBody>
          <a:bodyPr>
            <a:spAutoFit/>
          </a:bodyPr>
          <a:lstStyle/>
          <a:p>
            <a:endParaRPr lang="zh-CN" altLang="en-US" dirty="0"/>
          </a:p>
        </p:txBody>
      </p:sp>
      <p:sp>
        <p:nvSpPr>
          <p:cNvPr id="11271" name="Rectangle 6"/>
          <p:cNvSpPr/>
          <p:nvPr/>
        </p:nvSpPr>
        <p:spPr>
          <a:xfrm>
            <a:off x="5891213" y="3328989"/>
            <a:ext cx="9144000" cy="461665"/>
          </a:xfrm>
          <a:prstGeom prst="rect">
            <a:avLst/>
          </a:prstGeom>
          <a:noFill/>
          <a:ln w="9525">
            <a:noFill/>
          </a:ln>
        </p:spPr>
        <p:txBody>
          <a:bodyPr>
            <a:spAutoFit/>
          </a:bodyPr>
          <a:lstStyle/>
          <a:p>
            <a:endParaRPr lang="zh-CN" altLang="en-US" dirty="0"/>
          </a:p>
        </p:txBody>
      </p:sp>
      <p:sp>
        <p:nvSpPr>
          <p:cNvPr id="11272" name="Rectangle 8"/>
          <p:cNvSpPr/>
          <p:nvPr/>
        </p:nvSpPr>
        <p:spPr>
          <a:xfrm>
            <a:off x="5900738" y="3328989"/>
            <a:ext cx="9144000" cy="461665"/>
          </a:xfrm>
          <a:prstGeom prst="rect">
            <a:avLst/>
          </a:prstGeom>
          <a:noFill/>
          <a:ln w="9525">
            <a:noFill/>
          </a:ln>
        </p:spPr>
        <p:txBody>
          <a:bodyPr>
            <a:spAutoFit/>
          </a:bodyPr>
          <a:lstStyle/>
          <a:p>
            <a:endParaRPr lang="zh-CN" altLang="en-US" dirty="0"/>
          </a:p>
        </p:txBody>
      </p:sp>
      <p:sp>
        <p:nvSpPr>
          <p:cNvPr id="177162" name="Text Box 10"/>
          <p:cNvSpPr txBox="1"/>
          <p:nvPr/>
        </p:nvSpPr>
        <p:spPr>
          <a:xfrm>
            <a:off x="1049949" y="2367856"/>
            <a:ext cx="9245848" cy="1384995"/>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spcBef>
                <a:spcPct val="50000"/>
              </a:spcBef>
              <a:buClr>
                <a:srgbClr val="0000FF"/>
              </a:buClr>
              <a:buFont typeface="Wingdings" panose="05000000000000000000" pitchFamily="2" charset="2"/>
              <a:buChar char="Ø"/>
            </a:pPr>
            <a:r>
              <a:rPr lang="en-US" altLang="zh-CN" dirty="0">
                <a:solidFill>
                  <a:schemeClr val="tx1"/>
                </a:solidFill>
              </a:rPr>
              <a:t> </a:t>
            </a:r>
            <a:r>
              <a:rPr lang="zh-CN" altLang="en-US" dirty="0">
                <a:solidFill>
                  <a:schemeClr val="tx1"/>
                </a:solidFill>
              </a:rPr>
              <a:t>按个体的选择概率产生一个轮盘，轮盘每个区的角度与个体的选择概率成比例。</a:t>
            </a:r>
          </a:p>
          <a:p>
            <a:pPr algn="just">
              <a:spcBef>
                <a:spcPct val="50000"/>
              </a:spcBef>
              <a:buClr>
                <a:srgbClr val="0000FF"/>
              </a:buClr>
              <a:buFont typeface="Wingdings" panose="05000000000000000000" pitchFamily="2" charset="2"/>
              <a:buChar char="Ø"/>
            </a:pPr>
            <a:r>
              <a:rPr lang="zh-CN" altLang="en-US" dirty="0">
                <a:solidFill>
                  <a:schemeClr val="tx1"/>
                </a:solidFill>
              </a:rPr>
              <a:t> 产生一个随机数，它落入转盘的哪个区域就选择相应的个体交叉。 </a:t>
            </a:r>
          </a:p>
        </p:txBody>
      </p:sp>
      <p:graphicFrame>
        <p:nvGraphicFramePr>
          <p:cNvPr id="177311" name="Object 159"/>
          <p:cNvGraphicFramePr/>
          <p:nvPr/>
        </p:nvGraphicFramePr>
        <p:xfrm>
          <a:off x="1905000" y="4229101"/>
          <a:ext cx="8458200" cy="1647825"/>
        </p:xfrm>
        <a:graphic>
          <a:graphicData uri="http://schemas.openxmlformats.org/presentationml/2006/ole">
            <mc:AlternateContent xmlns:mc="http://schemas.openxmlformats.org/markup-compatibility/2006">
              <mc:Choice xmlns:v="urn:schemas-microsoft-com:vml" Requires="v">
                <p:oleObj spid="_x0000_s13374" r:id="rId3" imgW="4581525" imgH="942975" progId="Paint.Picture">
                  <p:embed/>
                </p:oleObj>
              </mc:Choice>
              <mc:Fallback>
                <p:oleObj r:id="rId3" imgW="4581525" imgH="942975" progId="Paint.Picture">
                  <p:embed/>
                  <p:pic>
                    <p:nvPicPr>
                      <p:cNvPr id="0" name="图片 3103"/>
                      <p:cNvPicPr/>
                      <p:nvPr/>
                    </p:nvPicPr>
                    <p:blipFill>
                      <a:blip r:embed="rId4"/>
                      <a:stretch>
                        <a:fillRect/>
                      </a:stretch>
                    </p:blipFill>
                    <p:spPr>
                      <a:xfrm>
                        <a:off x="1905000" y="4229101"/>
                        <a:ext cx="8458200" cy="1647825"/>
                      </a:xfrm>
                      <a:prstGeom prst="rect">
                        <a:avLst/>
                      </a:prstGeom>
                      <a:noFill/>
                      <a:ln w="38100">
                        <a:noFill/>
                        <a:miter/>
                      </a:ln>
                    </p:spPr>
                  </p:pic>
                </p:oleObj>
              </mc:Fallback>
            </mc:AlternateContent>
          </a:graphicData>
        </a:graphic>
      </p:graphicFrame>
      <p:sp>
        <p:nvSpPr>
          <p:cNvPr id="177312" name="Text Box 160"/>
          <p:cNvSpPr txBox="1"/>
          <p:nvPr/>
        </p:nvSpPr>
        <p:spPr>
          <a:xfrm>
            <a:off x="1399727" y="5746404"/>
            <a:ext cx="6826720" cy="461665"/>
          </a:xfrm>
          <a:prstGeom prst="rect">
            <a:avLst/>
          </a:prstGeom>
          <a:noFill/>
          <a:ln w="9525">
            <a:noFill/>
          </a:ln>
        </p:spPr>
        <p:txBody>
          <a:bodyPr wrap="square" anchor="b">
            <a:spAutoFit/>
          </a:bodyPr>
          <a:lstStyle/>
          <a:p>
            <a:pPr>
              <a:spcBef>
                <a:spcPct val="50000"/>
              </a:spcBef>
            </a:pPr>
            <a:r>
              <a:rPr lang="zh-CN" altLang="en-US" dirty="0">
                <a:solidFill>
                  <a:schemeClr val="tx1"/>
                </a:solidFill>
              </a:rPr>
              <a:t>第</a:t>
            </a:r>
            <a:r>
              <a:rPr lang="en-US" altLang="zh-CN" dirty="0">
                <a:solidFill>
                  <a:schemeClr val="tx1"/>
                </a:solidFill>
                <a:latin typeface="Times New Roman" panose="02020603050405020304" pitchFamily="18" charset="0"/>
                <a:cs typeface="Times New Roman" panose="02020603050405020304" pitchFamily="18" charset="0"/>
              </a:rPr>
              <a:t>1</a:t>
            </a:r>
            <a:r>
              <a:rPr lang="zh-CN" altLang="en-US" dirty="0">
                <a:solidFill>
                  <a:schemeClr val="tx1"/>
                </a:solidFill>
              </a:rPr>
              <a:t>轮产生一个随机数：</a:t>
            </a:r>
            <a:r>
              <a:rPr lang="en-US" altLang="zh-CN" b="1" dirty="0" smtClean="0">
                <a:solidFill>
                  <a:schemeClr val="accent2"/>
                </a:solidFill>
                <a:latin typeface="Times New Roman" panose="02020603050405020304" pitchFamily="18" charset="0"/>
                <a:cs typeface="Times New Roman" panose="02020603050405020304" pitchFamily="18" charset="0"/>
              </a:rPr>
              <a:t>0.81</a:t>
            </a:r>
            <a:r>
              <a:rPr lang="zh-CN" altLang="en-US" b="1" dirty="0" smtClean="0">
                <a:solidFill>
                  <a:schemeClr val="accent2"/>
                </a:solidFill>
                <a:latin typeface="Times New Roman" panose="02020603050405020304" pitchFamily="18" charset="0"/>
                <a:cs typeface="Times New Roman" panose="02020603050405020304" pitchFamily="18" charset="0"/>
              </a:rPr>
              <a:t>，第</a:t>
            </a:r>
            <a:r>
              <a:rPr lang="en-US" altLang="zh-CN" b="1" dirty="0" smtClean="0">
                <a:solidFill>
                  <a:schemeClr val="accent2"/>
                </a:solidFill>
                <a:latin typeface="Times New Roman" panose="02020603050405020304" pitchFamily="18" charset="0"/>
                <a:cs typeface="Times New Roman" panose="02020603050405020304" pitchFamily="18" charset="0"/>
              </a:rPr>
              <a:t>6</a:t>
            </a:r>
            <a:r>
              <a:rPr lang="zh-CN" altLang="en-US" b="1" dirty="0" smtClean="0">
                <a:solidFill>
                  <a:schemeClr val="accent2"/>
                </a:solidFill>
                <a:latin typeface="Times New Roman" panose="02020603050405020304" pitchFamily="18" charset="0"/>
                <a:cs typeface="Times New Roman" panose="02020603050405020304" pitchFamily="18" charset="0"/>
              </a:rPr>
              <a:t>个个体被选中</a:t>
            </a:r>
            <a:r>
              <a:rPr lang="en-US" altLang="zh-CN" dirty="0" smtClean="0">
                <a:solidFill>
                  <a:schemeClr val="tx1"/>
                </a:solidFill>
              </a:rPr>
              <a:t> </a:t>
            </a:r>
            <a:endParaRPr lang="en-US" altLang="zh-CN" dirty="0">
              <a:solidFill>
                <a:schemeClr val="tx1"/>
              </a:solidFill>
            </a:endParaRPr>
          </a:p>
        </p:txBody>
      </p:sp>
      <p:sp>
        <p:nvSpPr>
          <p:cNvPr id="177314" name="Oval 162"/>
          <p:cNvSpPr/>
          <p:nvPr/>
        </p:nvSpPr>
        <p:spPr>
          <a:xfrm>
            <a:off x="6400800" y="5181600"/>
            <a:ext cx="609600" cy="457200"/>
          </a:xfrm>
          <a:prstGeom prst="ellipse">
            <a:avLst/>
          </a:prstGeom>
          <a:noFill/>
          <a:ln w="25400" cap="flat" cmpd="sng">
            <a:solidFill>
              <a:schemeClr val="accent2"/>
            </a:solidFill>
            <a:prstDash val="solid"/>
            <a:headEnd type="none" w="med" len="med"/>
            <a:tailEnd type="none" w="med" len="med"/>
          </a:ln>
        </p:spPr>
        <p:txBody>
          <a:bodyPr wrap="none" anchor="ctr"/>
          <a:lstStyle/>
          <a:p>
            <a:endParaRPr lang="zh-CN" altLang="en-US" dirty="0"/>
          </a:p>
        </p:txBody>
      </p:sp>
      <p:sp>
        <p:nvSpPr>
          <p:cNvPr id="177313" name="Text Box 161"/>
          <p:cNvSpPr txBox="1"/>
          <p:nvPr/>
        </p:nvSpPr>
        <p:spPr>
          <a:xfrm>
            <a:off x="1400901" y="6208069"/>
            <a:ext cx="7556647" cy="461665"/>
          </a:xfrm>
          <a:prstGeom prst="rect">
            <a:avLst/>
          </a:prstGeom>
          <a:noFill/>
          <a:ln w="9525">
            <a:noFill/>
          </a:ln>
        </p:spPr>
        <p:txBody>
          <a:bodyPr wrap="square" anchor="b">
            <a:spAutoFit/>
          </a:bodyPr>
          <a:lstStyle/>
          <a:p>
            <a:pPr>
              <a:spcBef>
                <a:spcPct val="50000"/>
              </a:spcBef>
            </a:pPr>
            <a:r>
              <a:rPr lang="zh-CN" altLang="en-US" dirty="0">
                <a:solidFill>
                  <a:schemeClr val="tx1"/>
                </a:solidFill>
              </a:rPr>
              <a:t>第</a:t>
            </a:r>
            <a:r>
              <a:rPr lang="en-US" altLang="zh-CN" dirty="0">
                <a:solidFill>
                  <a:schemeClr val="tx1"/>
                </a:solidFill>
                <a:latin typeface="Times New Roman" panose="02020603050405020304" pitchFamily="18" charset="0"/>
                <a:cs typeface="Times New Roman" panose="02020603050405020304" pitchFamily="18" charset="0"/>
              </a:rPr>
              <a:t>2</a:t>
            </a:r>
            <a:r>
              <a:rPr lang="zh-CN" altLang="en-US" dirty="0">
                <a:solidFill>
                  <a:schemeClr val="tx1"/>
                </a:solidFill>
              </a:rPr>
              <a:t>轮产生一个随机数：</a:t>
            </a:r>
            <a:r>
              <a:rPr lang="en-US" altLang="zh-CN" b="1" dirty="0" smtClean="0">
                <a:solidFill>
                  <a:srgbClr val="0000FF"/>
                </a:solidFill>
                <a:latin typeface="Times New Roman" panose="02020603050405020304" pitchFamily="18" charset="0"/>
                <a:cs typeface="Times New Roman" panose="02020603050405020304" pitchFamily="18" charset="0"/>
              </a:rPr>
              <a:t>0.32</a:t>
            </a:r>
            <a:r>
              <a:rPr lang="zh-CN" altLang="en-US" b="1" dirty="0" smtClean="0">
                <a:solidFill>
                  <a:srgbClr val="0000FF"/>
                </a:solidFill>
                <a:latin typeface="Times New Roman" panose="02020603050405020304" pitchFamily="18" charset="0"/>
                <a:cs typeface="Times New Roman" panose="02020603050405020304" pitchFamily="18" charset="0"/>
              </a:rPr>
              <a:t>，第</a:t>
            </a:r>
            <a:r>
              <a:rPr lang="en-US" altLang="zh-CN" b="1" dirty="0" smtClean="0">
                <a:solidFill>
                  <a:srgbClr val="0000FF"/>
                </a:solidFill>
                <a:latin typeface="Times New Roman" panose="02020603050405020304" pitchFamily="18" charset="0"/>
                <a:cs typeface="Times New Roman" panose="02020603050405020304" pitchFamily="18" charset="0"/>
              </a:rPr>
              <a:t>2</a:t>
            </a:r>
            <a:r>
              <a:rPr lang="zh-CN" altLang="en-US" b="1" dirty="0" smtClean="0">
                <a:solidFill>
                  <a:srgbClr val="0000FF"/>
                </a:solidFill>
                <a:latin typeface="Times New Roman" panose="02020603050405020304" pitchFamily="18" charset="0"/>
                <a:cs typeface="Times New Roman" panose="02020603050405020304" pitchFamily="18" charset="0"/>
              </a:rPr>
              <a:t>个个体被选中</a:t>
            </a:r>
            <a:r>
              <a:rPr lang="en-US" altLang="zh-CN" dirty="0" smtClean="0">
                <a:solidFill>
                  <a:schemeClr val="tx1"/>
                </a:solidFill>
              </a:rPr>
              <a:t> </a:t>
            </a:r>
            <a:endParaRPr lang="en-US" altLang="zh-CN" dirty="0">
              <a:solidFill>
                <a:schemeClr val="tx1"/>
              </a:solidFill>
            </a:endParaRPr>
          </a:p>
        </p:txBody>
      </p:sp>
      <p:sp>
        <p:nvSpPr>
          <p:cNvPr id="177315" name="Oval 163"/>
          <p:cNvSpPr/>
          <p:nvPr/>
        </p:nvSpPr>
        <p:spPr>
          <a:xfrm>
            <a:off x="3810000" y="5181600"/>
            <a:ext cx="609600" cy="457200"/>
          </a:xfrm>
          <a:prstGeom prst="ellipse">
            <a:avLst/>
          </a:prstGeom>
          <a:noFill/>
          <a:ln w="25400" cap="flat" cmpd="sng">
            <a:solidFill>
              <a:srgbClr val="0000FF"/>
            </a:solidFill>
            <a:prstDash val="solid"/>
            <a:headEnd type="none" w="med" len="med"/>
            <a:tailEnd type="none" w="med" len="med"/>
          </a:ln>
        </p:spPr>
        <p:txBody>
          <a:bodyPr wrap="none" anchor="ctr"/>
          <a:lstStyle/>
          <a:p>
            <a:endParaRPr lang="zh-CN" altLang="en-US" dirty="0"/>
          </a:p>
        </p:txBody>
      </p:sp>
      <p:sp>
        <p:nvSpPr>
          <p:cNvPr id="15" name="Rectangle 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8.2.6  </a:t>
            </a:r>
            <a:r>
              <a:rPr lang="zh-CN" altLang="en-US" sz="3600" dirty="0">
                <a:latin typeface="Times New Roman" panose="02020603050405020304" pitchFamily="18" charset="0"/>
                <a:ea typeface="黑体" panose="02010609060101010101" pitchFamily="49" charset="-122"/>
              </a:rPr>
              <a:t>选择 </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7162"/>
                                        </p:tgtEl>
                                        <p:attrNameLst>
                                          <p:attrName>style.visibility</p:attrName>
                                        </p:attrNameLst>
                                      </p:cBhvr>
                                      <p:to>
                                        <p:strVal val="visible"/>
                                      </p:to>
                                    </p:set>
                                    <p:anim calcmode="lin" valueType="num">
                                      <p:cBhvr additive="base">
                                        <p:cTn id="7" dur="500" fill="hold"/>
                                        <p:tgtEl>
                                          <p:spTgt spid="177162"/>
                                        </p:tgtEl>
                                        <p:attrNameLst>
                                          <p:attrName>ppt_x</p:attrName>
                                        </p:attrNameLst>
                                      </p:cBhvr>
                                      <p:tavLst>
                                        <p:tav tm="0">
                                          <p:val>
                                            <p:strVal val="0-#ppt_w/2"/>
                                          </p:val>
                                        </p:tav>
                                        <p:tav tm="100000">
                                          <p:val>
                                            <p:strVal val="#ppt_x"/>
                                          </p:val>
                                        </p:tav>
                                      </p:tavLst>
                                    </p:anim>
                                    <p:anim calcmode="lin" valueType="num">
                                      <p:cBhvr additive="base">
                                        <p:cTn id="8" dur="500" fill="hold"/>
                                        <p:tgtEl>
                                          <p:spTgt spid="1771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177311"/>
                                        </p:tgtEl>
                                        <p:attrNameLst>
                                          <p:attrName>style.visibility</p:attrName>
                                        </p:attrNameLst>
                                      </p:cBhvr>
                                      <p:to>
                                        <p:strVal val="visible"/>
                                      </p:to>
                                    </p:set>
                                    <p:animEffect transition="in" filter="slide(fromTop)">
                                      <p:cBhvr>
                                        <p:cTn id="13" dur="500"/>
                                        <p:tgtEl>
                                          <p:spTgt spid="177311"/>
                                        </p:tgtEl>
                                      </p:cBhvr>
                                    </p:animEffect>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77312"/>
                                        </p:tgtEl>
                                        <p:attrNameLst>
                                          <p:attrName>style.visibility</p:attrName>
                                        </p:attrNameLst>
                                      </p:cBhvr>
                                      <p:to>
                                        <p:strVal val="visible"/>
                                      </p:to>
                                    </p:set>
                                    <p:anim calcmode="lin" valueType="num">
                                      <p:cBhvr additive="base">
                                        <p:cTn id="17" dur="500" fill="hold"/>
                                        <p:tgtEl>
                                          <p:spTgt spid="177312"/>
                                        </p:tgtEl>
                                        <p:attrNameLst>
                                          <p:attrName>ppt_x</p:attrName>
                                        </p:attrNameLst>
                                      </p:cBhvr>
                                      <p:tavLst>
                                        <p:tav tm="0">
                                          <p:val>
                                            <p:strVal val="0-#ppt_w/2"/>
                                          </p:val>
                                        </p:tav>
                                        <p:tav tm="100000">
                                          <p:val>
                                            <p:strVal val="#ppt_x"/>
                                          </p:val>
                                        </p:tav>
                                      </p:tavLst>
                                    </p:anim>
                                    <p:anim calcmode="lin" valueType="num">
                                      <p:cBhvr additive="base">
                                        <p:cTn id="18" dur="500" fill="hold"/>
                                        <p:tgtEl>
                                          <p:spTgt spid="177312"/>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9" presetClass="entr" presetSubtype="10" fill="hold" grpId="0" nodeType="afterEffect">
                                  <p:stCondLst>
                                    <p:cond delay="0"/>
                                  </p:stCondLst>
                                  <p:childTnLst>
                                    <p:set>
                                      <p:cBhvr>
                                        <p:cTn id="21" dur="1" fill="hold">
                                          <p:stCondLst>
                                            <p:cond delay="0"/>
                                          </p:stCondLst>
                                        </p:cTn>
                                        <p:tgtEl>
                                          <p:spTgt spid="177314"/>
                                        </p:tgtEl>
                                        <p:attrNameLst>
                                          <p:attrName>style.visibility</p:attrName>
                                        </p:attrNameLst>
                                      </p:cBhvr>
                                      <p:to>
                                        <p:strVal val="visible"/>
                                      </p:to>
                                    </p:set>
                                    <p:anim calcmode="lin" valueType="num">
                                      <p:cBhvr>
                                        <p:cTn id="22" dur="1000" fill="hold"/>
                                        <p:tgtEl>
                                          <p:spTgt spid="177314"/>
                                        </p:tgtEl>
                                        <p:attrNameLst>
                                          <p:attrName>ppt_w</p:attrName>
                                        </p:attrNameLst>
                                      </p:cBhvr>
                                      <p:tavLst>
                                        <p:tav tm="0" fmla="#ppt_w*sin(2.5*pi*$)">
                                          <p:val>
                                            <p:fltVal val="0"/>
                                          </p:val>
                                        </p:tav>
                                        <p:tav tm="100000">
                                          <p:val>
                                            <p:fltVal val="1"/>
                                          </p:val>
                                        </p:tav>
                                      </p:tavLst>
                                    </p:anim>
                                    <p:anim calcmode="lin" valueType="num">
                                      <p:cBhvr>
                                        <p:cTn id="23" dur="1000" fill="hold"/>
                                        <p:tgtEl>
                                          <p:spTgt spid="17731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77314"/>
                                        </p:tgtEl>
                                        <p:attrNameLst>
                                          <p:attrName>style.visibility</p:attrName>
                                        </p:attrNameLst>
                                      </p:cBhvr>
                                      <p:to>
                                        <p:strVal val="hidden"/>
                                      </p:to>
                                    </p:set>
                                  </p:sub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77313"/>
                                        </p:tgtEl>
                                        <p:attrNameLst>
                                          <p:attrName>style.visibility</p:attrName>
                                        </p:attrNameLst>
                                      </p:cBhvr>
                                      <p:to>
                                        <p:strVal val="visible"/>
                                      </p:to>
                                    </p:set>
                                    <p:anim calcmode="lin" valueType="num">
                                      <p:cBhvr additive="base">
                                        <p:cTn id="27" dur="500" fill="hold"/>
                                        <p:tgtEl>
                                          <p:spTgt spid="177313"/>
                                        </p:tgtEl>
                                        <p:attrNameLst>
                                          <p:attrName>ppt_x</p:attrName>
                                        </p:attrNameLst>
                                      </p:cBhvr>
                                      <p:tavLst>
                                        <p:tav tm="0">
                                          <p:val>
                                            <p:strVal val="1+#ppt_w/2"/>
                                          </p:val>
                                        </p:tav>
                                        <p:tav tm="100000">
                                          <p:val>
                                            <p:strVal val="#ppt_x"/>
                                          </p:val>
                                        </p:tav>
                                      </p:tavLst>
                                    </p:anim>
                                    <p:anim calcmode="lin" valueType="num">
                                      <p:cBhvr additive="base">
                                        <p:cTn id="28" dur="500" fill="hold"/>
                                        <p:tgtEl>
                                          <p:spTgt spid="17731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9" presetClass="entr" presetSubtype="10" fill="hold" grpId="0" nodeType="afterEffect">
                                  <p:stCondLst>
                                    <p:cond delay="0"/>
                                  </p:stCondLst>
                                  <p:childTnLst>
                                    <p:set>
                                      <p:cBhvr>
                                        <p:cTn id="31" dur="1" fill="hold">
                                          <p:stCondLst>
                                            <p:cond delay="0"/>
                                          </p:stCondLst>
                                        </p:cTn>
                                        <p:tgtEl>
                                          <p:spTgt spid="177315"/>
                                        </p:tgtEl>
                                        <p:attrNameLst>
                                          <p:attrName>style.visibility</p:attrName>
                                        </p:attrNameLst>
                                      </p:cBhvr>
                                      <p:to>
                                        <p:strVal val="visible"/>
                                      </p:to>
                                    </p:set>
                                    <p:anim calcmode="lin" valueType="num">
                                      <p:cBhvr>
                                        <p:cTn id="32" dur="1000" fill="hold"/>
                                        <p:tgtEl>
                                          <p:spTgt spid="177315"/>
                                        </p:tgtEl>
                                        <p:attrNameLst>
                                          <p:attrName>ppt_w</p:attrName>
                                        </p:attrNameLst>
                                      </p:cBhvr>
                                      <p:tavLst>
                                        <p:tav tm="0" fmla="#ppt_w*sin(2.5*pi*$)">
                                          <p:val>
                                            <p:fltVal val="0"/>
                                          </p:val>
                                        </p:tav>
                                        <p:tav tm="100000">
                                          <p:val>
                                            <p:fltVal val="1"/>
                                          </p:val>
                                        </p:tav>
                                      </p:tavLst>
                                    </p:anim>
                                    <p:anim calcmode="lin" valueType="num">
                                      <p:cBhvr>
                                        <p:cTn id="33" dur="1000" fill="hold"/>
                                        <p:tgtEl>
                                          <p:spTgt spid="1773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2" grpId="0" animBg="1"/>
      <p:bldP spid="177312" grpId="0"/>
      <p:bldP spid="177314" grpId="0" animBg="1"/>
      <p:bldP spid="177313" grpId="0"/>
      <p:bldP spid="1773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3"/>
          <p:cNvSpPr>
            <a:spLocks noGrp="1"/>
          </p:cNvSpPr>
          <p:nvPr>
            <p:ph idx="1"/>
          </p:nvPr>
        </p:nvSpPr>
        <p:spPr>
          <a:xfrm>
            <a:off x="537095" y="976312"/>
            <a:ext cx="10826230" cy="5562600"/>
          </a:xfrm>
          <a:ln/>
        </p:spPr>
        <p:txBody>
          <a:bodyPr vert="horz" wrap="square" lIns="91440" tIns="45720" rIns="91440" bIns="45720" anchor="t"/>
          <a:lstStyle/>
          <a:p>
            <a:pPr marL="609600" indent="-609600" eaLnBrk="1" hangingPunct="1">
              <a:spcBef>
                <a:spcPct val="50000"/>
              </a:spcBef>
              <a:buClr>
                <a:schemeClr val="tx1"/>
              </a:buClr>
              <a:buNone/>
            </a:pPr>
            <a:r>
              <a:rPr lang="en-US" altLang="zh-CN" b="1" dirty="0">
                <a:latin typeface="Times New Roman" panose="02020603050405020304" pitchFamily="18" charset="0"/>
              </a:rPr>
              <a:t>  2. </a:t>
            </a:r>
            <a:r>
              <a:rPr lang="zh-CN" altLang="en-US" b="1" dirty="0">
                <a:latin typeface="Times New Roman" panose="02020603050405020304" pitchFamily="18" charset="0"/>
              </a:rPr>
              <a:t>选择个体方法</a:t>
            </a:r>
          </a:p>
          <a:p>
            <a:pPr marL="609600" indent="-609600" eaLnBrk="1" hangingPunct="1">
              <a:spcBef>
                <a:spcPct val="50000"/>
              </a:spcBef>
              <a:buClr>
                <a:schemeClr val="tx1"/>
              </a:buClr>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r>
              <a:rPr lang="zh-CN" altLang="en-US" sz="2800" b="1" dirty="0">
                <a:solidFill>
                  <a:schemeClr val="folHlink"/>
                </a:solidFill>
                <a:latin typeface="Times New Roman" panose="02020603050405020304" pitchFamily="18" charset="0"/>
              </a:rPr>
              <a:t>锦标赛选择方法</a:t>
            </a:r>
            <a:r>
              <a:rPr lang="zh-CN" altLang="en-US" sz="2800" b="1" dirty="0">
                <a:latin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tournament selection model</a:t>
            </a:r>
            <a:r>
              <a:rPr lang="zh-CN" altLang="en-US" sz="2800" b="1" dirty="0">
                <a:latin typeface="Times New Roman" panose="02020603050405020304" pitchFamily="18" charset="0"/>
              </a:rPr>
              <a:t>）</a:t>
            </a:r>
            <a:r>
              <a:rPr lang="zh-CN" altLang="en-US" sz="2800" b="1" dirty="0">
                <a:solidFill>
                  <a:schemeClr val="folHlink"/>
                </a:solidFill>
                <a:latin typeface="宋体" panose="02010600030101010101" pitchFamily="2" charset="-122"/>
              </a:rPr>
              <a:t> </a:t>
            </a:r>
            <a:r>
              <a:rPr lang="zh-CN" altLang="en-US" sz="2800" dirty="0"/>
              <a:t> </a:t>
            </a:r>
          </a:p>
        </p:txBody>
      </p:sp>
      <p:sp>
        <p:nvSpPr>
          <p:cNvPr id="7168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1685" name="Rectangle 4"/>
          <p:cNvSpPr/>
          <p:nvPr/>
        </p:nvSpPr>
        <p:spPr>
          <a:xfrm>
            <a:off x="5705475" y="3095626"/>
            <a:ext cx="9144000" cy="461665"/>
          </a:xfrm>
          <a:prstGeom prst="rect">
            <a:avLst/>
          </a:prstGeom>
          <a:noFill/>
          <a:ln w="9525">
            <a:noFill/>
          </a:ln>
        </p:spPr>
        <p:txBody>
          <a:bodyPr>
            <a:spAutoFit/>
          </a:bodyPr>
          <a:lstStyle/>
          <a:p>
            <a:endParaRPr lang="zh-CN" altLang="en-US" dirty="0"/>
          </a:p>
        </p:txBody>
      </p:sp>
      <p:sp>
        <p:nvSpPr>
          <p:cNvPr id="71686" name="Rectangle 6"/>
          <p:cNvSpPr/>
          <p:nvPr/>
        </p:nvSpPr>
        <p:spPr>
          <a:xfrm>
            <a:off x="5891213" y="3328989"/>
            <a:ext cx="9144000" cy="461665"/>
          </a:xfrm>
          <a:prstGeom prst="rect">
            <a:avLst/>
          </a:prstGeom>
          <a:noFill/>
          <a:ln w="9525">
            <a:noFill/>
          </a:ln>
        </p:spPr>
        <p:txBody>
          <a:bodyPr>
            <a:spAutoFit/>
          </a:bodyPr>
          <a:lstStyle/>
          <a:p>
            <a:endParaRPr lang="zh-CN" altLang="en-US" dirty="0"/>
          </a:p>
        </p:txBody>
      </p:sp>
      <p:sp>
        <p:nvSpPr>
          <p:cNvPr id="71687" name="Rectangle 8"/>
          <p:cNvSpPr/>
          <p:nvPr/>
        </p:nvSpPr>
        <p:spPr>
          <a:xfrm>
            <a:off x="5900738" y="3328989"/>
            <a:ext cx="9144000" cy="461665"/>
          </a:xfrm>
          <a:prstGeom prst="rect">
            <a:avLst/>
          </a:prstGeom>
          <a:noFill/>
          <a:ln w="9525">
            <a:noFill/>
          </a:ln>
        </p:spPr>
        <p:txBody>
          <a:bodyPr>
            <a:spAutoFit/>
          </a:bodyPr>
          <a:lstStyle/>
          <a:p>
            <a:endParaRPr lang="zh-CN" altLang="en-US" dirty="0"/>
          </a:p>
        </p:txBody>
      </p:sp>
      <p:sp>
        <p:nvSpPr>
          <p:cNvPr id="182282" name="Text Box 10"/>
          <p:cNvSpPr txBox="1"/>
          <p:nvPr/>
        </p:nvSpPr>
        <p:spPr>
          <a:xfrm>
            <a:off x="983432" y="2256599"/>
            <a:ext cx="9937104" cy="141605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50000"/>
              </a:spcBef>
              <a:buClr>
                <a:srgbClr val="0000FF"/>
              </a:buClr>
              <a:buFont typeface="Wingdings" panose="05000000000000000000" pitchFamily="2" charset="2"/>
              <a:buChar char="§"/>
            </a:pPr>
            <a:r>
              <a:rPr lang="en-US" altLang="zh-CN" dirty="0">
                <a:solidFill>
                  <a:schemeClr val="tx1"/>
                </a:solidFill>
              </a:rPr>
              <a:t> </a:t>
            </a:r>
            <a:r>
              <a:rPr lang="zh-CN" altLang="en-US" b="1" dirty="0">
                <a:solidFill>
                  <a:schemeClr val="tx1"/>
                </a:solidFill>
              </a:rPr>
              <a:t>锦标赛选择方法</a:t>
            </a:r>
            <a:r>
              <a:rPr lang="zh-CN" altLang="en-US"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rPr>
              <a:t>从群体中随机选择个个体，将其中适应度最高的个体保存到下一代。这一过程反复执行，直到保存到下一代的个体数达到预先设定的数量为止。 </a:t>
            </a:r>
          </a:p>
        </p:txBody>
      </p:sp>
      <p:sp>
        <p:nvSpPr>
          <p:cNvPr id="182283" name="Text Box 11"/>
          <p:cNvSpPr txBox="1"/>
          <p:nvPr/>
        </p:nvSpPr>
        <p:spPr>
          <a:xfrm>
            <a:off x="983432" y="4001790"/>
            <a:ext cx="9937104" cy="141605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50000"/>
              </a:spcBef>
              <a:buClr>
                <a:srgbClr val="0000FF"/>
              </a:buClr>
              <a:buFont typeface="Wingdings" panose="05000000000000000000" pitchFamily="2" charset="2"/>
              <a:buChar char="§"/>
            </a:pPr>
            <a:r>
              <a:rPr lang="en-US" altLang="zh-CN"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随机竞争方法</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stochastic tournament</a:t>
            </a:r>
            <a:r>
              <a:rPr lang="zh-CN" altLang="en-US" dirty="0">
                <a:solidFill>
                  <a:schemeClr val="tx1"/>
                </a:solidFill>
                <a:latin typeface="Times New Roman" panose="02020603050405020304" pitchFamily="18" charset="0"/>
              </a:rPr>
              <a:t>）：每次按赌轮选择方法选取一对个体，然后让这两个个体进行竞争，适应度高者获胜。如此反复，直到选满为止。</a:t>
            </a:r>
            <a:r>
              <a:rPr lang="zh-CN" altLang="en-US" dirty="0">
                <a:solidFill>
                  <a:schemeClr val="tx1"/>
                </a:solidFill>
              </a:rPr>
              <a:t>  </a:t>
            </a:r>
          </a:p>
        </p:txBody>
      </p:sp>
      <p:sp>
        <p:nvSpPr>
          <p:cNvPr id="10" name="Rectangle 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8.2.6  </a:t>
            </a:r>
            <a:r>
              <a:rPr lang="zh-CN" altLang="en-US" sz="3600" dirty="0">
                <a:latin typeface="Times New Roman" panose="02020603050405020304" pitchFamily="18" charset="0"/>
                <a:ea typeface="黑体" panose="02010609060101010101" pitchFamily="49" charset="-122"/>
              </a:rPr>
              <a:t>选择 </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82282"/>
                                        </p:tgtEl>
                                        <p:attrNameLst>
                                          <p:attrName>style.visibility</p:attrName>
                                        </p:attrNameLst>
                                      </p:cBhvr>
                                      <p:to>
                                        <p:strVal val="visible"/>
                                      </p:to>
                                    </p:set>
                                    <p:animEffect transition="in" filter="checkerboard(across)">
                                      <p:cBhvr>
                                        <p:cTn id="7" dur="500"/>
                                        <p:tgtEl>
                                          <p:spTgt spid="1822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2283"/>
                                        </p:tgtEl>
                                        <p:attrNameLst>
                                          <p:attrName>style.visibility</p:attrName>
                                        </p:attrNameLst>
                                      </p:cBhvr>
                                      <p:to>
                                        <p:strVal val="visible"/>
                                      </p:to>
                                    </p:set>
                                    <p:animEffect transition="in" filter="dissolve">
                                      <p:cBhvr>
                                        <p:cTn id="12" dur="500"/>
                                        <p:tgtEl>
                                          <p:spTgt spid="182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2" grpId="0" animBg="1"/>
      <p:bldP spid="18228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1027"/>
          <p:cNvSpPr>
            <a:spLocks noGrp="1"/>
          </p:cNvSpPr>
          <p:nvPr>
            <p:ph idx="1"/>
          </p:nvPr>
        </p:nvSpPr>
        <p:spPr>
          <a:xfrm>
            <a:off x="759797" y="1123580"/>
            <a:ext cx="8492356" cy="5562600"/>
          </a:xfrm>
          <a:ln/>
        </p:spPr>
        <p:txBody>
          <a:bodyPr vert="horz" wrap="square" lIns="91440" tIns="45720" rIns="91440" bIns="45720" anchor="t"/>
          <a:lstStyle/>
          <a:p>
            <a:pPr marL="609600" indent="-609600" eaLnBrk="1" hangingPunct="1">
              <a:spcBef>
                <a:spcPct val="50000"/>
              </a:spcBef>
              <a:buClr>
                <a:schemeClr val="tx1"/>
              </a:buClr>
              <a:buNone/>
            </a:pPr>
            <a:r>
              <a:rPr lang="en-US" altLang="zh-CN" b="1" dirty="0">
                <a:latin typeface="Times New Roman" panose="02020603050405020304" pitchFamily="18" charset="0"/>
              </a:rPr>
              <a:t>  2. </a:t>
            </a:r>
            <a:r>
              <a:rPr lang="zh-CN" altLang="en-US" b="1" dirty="0">
                <a:latin typeface="Times New Roman" panose="02020603050405020304" pitchFamily="18" charset="0"/>
              </a:rPr>
              <a:t>选择个体方法</a:t>
            </a:r>
          </a:p>
          <a:p>
            <a:pPr marL="609600" indent="-609600" eaLnBrk="1" hangingPunct="1">
              <a:spcBef>
                <a:spcPct val="50000"/>
              </a:spcBef>
              <a:buClr>
                <a:schemeClr val="tx1"/>
              </a:buClr>
              <a:buNone/>
            </a:pPr>
            <a:endParaRPr lang="en-US" altLang="zh-CN" sz="2800" dirty="0">
              <a:latin typeface="Times New Roman" panose="02020603050405020304" pitchFamily="18" charset="0"/>
            </a:endParaRPr>
          </a:p>
        </p:txBody>
      </p:sp>
      <p:sp>
        <p:nvSpPr>
          <p:cNvPr id="7270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2709" name="Rectangle 1028"/>
          <p:cNvSpPr/>
          <p:nvPr/>
        </p:nvSpPr>
        <p:spPr>
          <a:xfrm>
            <a:off x="5705475" y="3095626"/>
            <a:ext cx="9144000" cy="461665"/>
          </a:xfrm>
          <a:prstGeom prst="rect">
            <a:avLst/>
          </a:prstGeom>
          <a:noFill/>
          <a:ln w="9525">
            <a:noFill/>
          </a:ln>
        </p:spPr>
        <p:txBody>
          <a:bodyPr>
            <a:spAutoFit/>
          </a:bodyPr>
          <a:lstStyle/>
          <a:p>
            <a:endParaRPr lang="zh-CN" altLang="en-US" dirty="0"/>
          </a:p>
        </p:txBody>
      </p:sp>
      <p:sp>
        <p:nvSpPr>
          <p:cNvPr id="72710" name="Rectangle 1029"/>
          <p:cNvSpPr/>
          <p:nvPr/>
        </p:nvSpPr>
        <p:spPr>
          <a:xfrm>
            <a:off x="5891213" y="3328989"/>
            <a:ext cx="9144000" cy="461665"/>
          </a:xfrm>
          <a:prstGeom prst="rect">
            <a:avLst/>
          </a:prstGeom>
          <a:noFill/>
          <a:ln w="9525">
            <a:noFill/>
          </a:ln>
        </p:spPr>
        <p:txBody>
          <a:bodyPr>
            <a:spAutoFit/>
          </a:bodyPr>
          <a:lstStyle/>
          <a:p>
            <a:endParaRPr lang="zh-CN" altLang="en-US" dirty="0"/>
          </a:p>
        </p:txBody>
      </p:sp>
      <p:sp>
        <p:nvSpPr>
          <p:cNvPr id="72711" name="Rectangle 1031"/>
          <p:cNvSpPr/>
          <p:nvPr/>
        </p:nvSpPr>
        <p:spPr>
          <a:xfrm>
            <a:off x="5900738" y="3328989"/>
            <a:ext cx="9144000" cy="461665"/>
          </a:xfrm>
          <a:prstGeom prst="rect">
            <a:avLst/>
          </a:prstGeom>
          <a:noFill/>
          <a:ln w="9525">
            <a:noFill/>
          </a:ln>
        </p:spPr>
        <p:txBody>
          <a:bodyPr>
            <a:spAutoFit/>
          </a:bodyPr>
          <a:lstStyle/>
          <a:p>
            <a:endParaRPr lang="zh-CN" altLang="en-US" dirty="0"/>
          </a:p>
        </p:txBody>
      </p:sp>
      <p:sp>
        <p:nvSpPr>
          <p:cNvPr id="184330" name="Text Box 1034"/>
          <p:cNvSpPr txBox="1"/>
          <p:nvPr/>
        </p:nvSpPr>
        <p:spPr>
          <a:xfrm>
            <a:off x="1176494" y="2618433"/>
            <a:ext cx="10032074" cy="141605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50000"/>
              </a:spcBef>
              <a:buClr>
                <a:srgbClr val="0000FF"/>
              </a:buClr>
              <a:buFont typeface="Wingdings" panose="05000000000000000000" pitchFamily="2" charset="2"/>
              <a:buChar char="§"/>
            </a:pPr>
            <a:r>
              <a:rPr lang="en-US" altLang="zh-CN" b="1" dirty="0">
                <a:solidFill>
                  <a:schemeClr val="tx1"/>
                </a:solidFill>
              </a:rPr>
              <a:t> </a:t>
            </a:r>
            <a:r>
              <a:rPr lang="zh-CN" altLang="en-US" b="1" dirty="0">
                <a:solidFill>
                  <a:schemeClr val="tx1"/>
                </a:solidFill>
              </a:rPr>
              <a:t>最佳个体（</a:t>
            </a:r>
            <a:r>
              <a:rPr lang="en-US" altLang="zh-CN" b="1" dirty="0">
                <a:solidFill>
                  <a:schemeClr val="tx1"/>
                </a:solidFill>
                <a:latin typeface="Times New Roman" panose="02020603050405020304" pitchFamily="18" charset="0"/>
                <a:cs typeface="Times New Roman" panose="02020603050405020304" pitchFamily="18" charset="0"/>
              </a:rPr>
              <a:t>elitist model</a:t>
            </a:r>
            <a:r>
              <a:rPr lang="zh-CN" altLang="en-US" b="1" dirty="0">
                <a:solidFill>
                  <a:schemeClr val="tx1"/>
                </a:solidFill>
              </a:rPr>
              <a:t>）保存方法</a:t>
            </a:r>
            <a:r>
              <a:rPr lang="zh-CN" altLang="en-US" dirty="0">
                <a:solidFill>
                  <a:schemeClr val="tx1"/>
                </a:solidFill>
              </a:rPr>
              <a:t>：把群体中适应度最高的个体不进行交叉而直接复制到下一代中，保证遗传算法终止时得到的最后结果一定是历代出现过的最高适应度的个体。 </a:t>
            </a:r>
          </a:p>
        </p:txBody>
      </p:sp>
      <p:sp>
        <p:nvSpPr>
          <p:cNvPr id="184331" name="Rectangle 1035"/>
          <p:cNvSpPr/>
          <p:nvPr/>
        </p:nvSpPr>
        <p:spPr>
          <a:xfrm>
            <a:off x="911424" y="1688916"/>
            <a:ext cx="4016375" cy="604837"/>
          </a:xfrm>
          <a:prstGeom prst="rect">
            <a:avLst/>
          </a:prstGeom>
          <a:noFill/>
          <a:ln w="9525">
            <a:noFill/>
          </a:ln>
        </p:spPr>
        <p:txBody>
          <a:bodyPr wrap="none" anchor="b">
            <a:spAutoFit/>
          </a:bodyPr>
          <a:lstStyle/>
          <a:p>
            <a:pPr marL="457200" indent="-457200">
              <a:lnSpc>
                <a:spcPct val="120000"/>
              </a:lnSpc>
              <a:spcBef>
                <a:spcPct val="50000"/>
              </a:spcBef>
              <a:buClr>
                <a:schemeClr val="tx1"/>
              </a:buClr>
            </a:pP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3</a:t>
            </a:r>
            <a:r>
              <a:rPr lang="zh-CN" altLang="en-US" sz="2800" dirty="0">
                <a:solidFill>
                  <a:schemeClr val="tx1"/>
                </a:solidFill>
                <a:latin typeface="Times New Roman" panose="02020603050405020304" pitchFamily="18" charset="0"/>
              </a:rPr>
              <a:t>）最佳个体保存方法</a:t>
            </a:r>
            <a:r>
              <a:rPr lang="zh-CN" altLang="en-US" sz="2800" dirty="0">
                <a:solidFill>
                  <a:schemeClr val="tx1"/>
                </a:solidFill>
                <a:latin typeface="Arial" panose="020B0604020202020204" pitchFamily="34" charset="0"/>
              </a:rPr>
              <a:t> </a:t>
            </a:r>
          </a:p>
        </p:txBody>
      </p:sp>
      <p:sp>
        <p:nvSpPr>
          <p:cNvPr id="72714" name="Rectangle 1037"/>
          <p:cNvSpPr/>
          <p:nvPr/>
        </p:nvSpPr>
        <p:spPr>
          <a:xfrm>
            <a:off x="5919788" y="3319464"/>
            <a:ext cx="9144000" cy="461665"/>
          </a:xfrm>
          <a:prstGeom prst="rect">
            <a:avLst/>
          </a:prstGeom>
          <a:noFill/>
          <a:ln w="9525">
            <a:noFill/>
          </a:ln>
        </p:spPr>
        <p:txBody>
          <a:bodyPr>
            <a:spAutoFit/>
          </a:bodyPr>
          <a:lstStyle/>
          <a:p>
            <a:endParaRPr lang="zh-CN" altLang="en-US" dirty="0"/>
          </a:p>
        </p:txBody>
      </p:sp>
      <p:sp>
        <p:nvSpPr>
          <p:cNvPr id="72715" name="Rectangle 1039"/>
          <p:cNvSpPr/>
          <p:nvPr/>
        </p:nvSpPr>
        <p:spPr>
          <a:xfrm>
            <a:off x="5505450" y="3319464"/>
            <a:ext cx="9144000" cy="461665"/>
          </a:xfrm>
          <a:prstGeom prst="rect">
            <a:avLst/>
          </a:prstGeom>
          <a:noFill/>
          <a:ln w="9525">
            <a:noFill/>
          </a:ln>
        </p:spPr>
        <p:txBody>
          <a:bodyPr>
            <a:spAutoFit/>
          </a:bodyPr>
          <a:lstStyle/>
          <a:p>
            <a:endParaRPr lang="zh-CN" altLang="en-US" dirty="0"/>
          </a:p>
        </p:txBody>
      </p:sp>
      <p:sp>
        <p:nvSpPr>
          <p:cNvPr id="72716" name="Rectangle 1041"/>
          <p:cNvSpPr/>
          <p:nvPr/>
        </p:nvSpPr>
        <p:spPr>
          <a:xfrm>
            <a:off x="5186363" y="3319464"/>
            <a:ext cx="9144000" cy="461665"/>
          </a:xfrm>
          <a:prstGeom prst="rect">
            <a:avLst/>
          </a:prstGeom>
          <a:noFill/>
          <a:ln w="9525">
            <a:noFill/>
          </a:ln>
        </p:spPr>
        <p:txBody>
          <a:bodyPr>
            <a:spAutoFit/>
          </a:bodyPr>
          <a:lstStyle/>
          <a:p>
            <a:endParaRPr lang="zh-CN" altLang="en-US" dirty="0"/>
          </a:p>
        </p:txBody>
      </p:sp>
      <p:sp>
        <p:nvSpPr>
          <p:cNvPr id="72717" name="Rectangle 1043"/>
          <p:cNvSpPr/>
          <p:nvPr/>
        </p:nvSpPr>
        <p:spPr>
          <a:xfrm>
            <a:off x="5576888" y="3328989"/>
            <a:ext cx="9144000" cy="461665"/>
          </a:xfrm>
          <a:prstGeom prst="rect">
            <a:avLst/>
          </a:prstGeom>
          <a:noFill/>
          <a:ln w="9525">
            <a:noFill/>
          </a:ln>
        </p:spPr>
        <p:txBody>
          <a:bodyPr>
            <a:spAutoFit/>
          </a:bodyPr>
          <a:lstStyle/>
          <a:p>
            <a:endParaRPr lang="zh-CN" altLang="en-US" dirty="0"/>
          </a:p>
        </p:txBody>
      </p:sp>
      <p:sp>
        <p:nvSpPr>
          <p:cNvPr id="15" name="Rectangle 8"/>
          <p:cNvSpPr/>
          <p:nvPr/>
        </p:nvSpPr>
        <p:spPr>
          <a:xfrm>
            <a:off x="25219" y="-16722"/>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8.2.6  </a:t>
            </a:r>
            <a:r>
              <a:rPr lang="zh-CN" altLang="en-US" sz="3600" dirty="0">
                <a:latin typeface="Times New Roman" panose="02020603050405020304" pitchFamily="18" charset="0"/>
                <a:ea typeface="黑体" panose="02010609060101010101" pitchFamily="49" charset="-122"/>
              </a:rPr>
              <a:t>选择 </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31"/>
                                        </p:tgtEl>
                                        <p:attrNameLst>
                                          <p:attrName>style.visibility</p:attrName>
                                        </p:attrNameLst>
                                      </p:cBhvr>
                                      <p:to>
                                        <p:strVal val="visible"/>
                                      </p:to>
                                    </p:set>
                                    <p:anim calcmode="lin" valueType="num">
                                      <p:cBhvr additive="base">
                                        <p:cTn id="7" dur="500" fill="hold"/>
                                        <p:tgtEl>
                                          <p:spTgt spid="184331"/>
                                        </p:tgtEl>
                                        <p:attrNameLst>
                                          <p:attrName>ppt_x</p:attrName>
                                        </p:attrNameLst>
                                      </p:cBhvr>
                                      <p:tavLst>
                                        <p:tav tm="0">
                                          <p:val>
                                            <p:strVal val="0-#ppt_w/2"/>
                                          </p:val>
                                        </p:tav>
                                        <p:tav tm="100000">
                                          <p:val>
                                            <p:strVal val="#ppt_x"/>
                                          </p:val>
                                        </p:tav>
                                      </p:tavLst>
                                    </p:anim>
                                    <p:anim calcmode="lin" valueType="num">
                                      <p:cBhvr additive="base">
                                        <p:cTn id="8" dur="500" fill="hold"/>
                                        <p:tgtEl>
                                          <p:spTgt spid="1843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84330"/>
                                        </p:tgtEl>
                                        <p:attrNameLst>
                                          <p:attrName>style.visibility</p:attrName>
                                        </p:attrNameLst>
                                      </p:cBhvr>
                                      <p:to>
                                        <p:strVal val="visible"/>
                                      </p:to>
                                    </p:set>
                                    <p:animEffect transition="in" filter="dissolve">
                                      <p:cBhvr>
                                        <p:cTn id="12" dur="500"/>
                                        <p:tgtEl>
                                          <p:spTgt spid="18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0" grpId="0" animBg="1"/>
      <p:bldP spid="1843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4275" name="Rectangle 4"/>
          <p:cNvSpPr/>
          <p:nvPr/>
        </p:nvSpPr>
        <p:spPr>
          <a:xfrm>
            <a:off x="0" y="1"/>
            <a:ext cx="12192000" cy="765175"/>
          </a:xfrm>
          <a:prstGeom prst="rect">
            <a:avLst/>
          </a:prstGeom>
          <a:solidFill>
            <a:srgbClr val="A50021"/>
          </a:solidFill>
          <a:ln w="9525">
            <a:noFill/>
          </a:ln>
        </p:spPr>
        <p:txBody>
          <a:bodyPr anchor="b"/>
          <a:lstStyle/>
          <a:p>
            <a:pPr indent="176530"/>
            <a:r>
              <a:rPr lang="zh-CN" altLang="en-US" sz="3600" dirty="0" smtClean="0">
                <a:latin typeface="Times New Roman" panose="02020603050405020304" pitchFamily="18" charset="0"/>
                <a:ea typeface="黑体" panose="02010609060101010101" pitchFamily="49" charset="-122"/>
              </a:rPr>
              <a:t>第</a:t>
            </a:r>
            <a:r>
              <a:rPr lang="en-US" altLang="zh-CN" sz="3600" dirty="0" smtClean="0">
                <a:latin typeface="Times New Roman" panose="02020603050405020304" pitchFamily="18" charset="0"/>
                <a:ea typeface="黑体" panose="02010609060101010101" pitchFamily="49" charset="-122"/>
              </a:rPr>
              <a:t>8</a:t>
            </a:r>
            <a:r>
              <a:rPr lang="zh-CN" altLang="en-US" sz="3600" dirty="0" smtClean="0">
                <a:latin typeface="Times New Roman" panose="02020603050405020304" pitchFamily="18" charset="0"/>
                <a:ea typeface="黑体" panose="02010609060101010101" pitchFamily="49" charset="-122"/>
              </a:rPr>
              <a:t>章 计算智能</a:t>
            </a:r>
            <a:endParaRPr lang="zh-CN" altLang="en-US" sz="3600" dirty="0">
              <a:latin typeface="Times New Roman" panose="02020603050405020304" pitchFamily="18" charset="0"/>
              <a:ea typeface="黑体" panose="02010609060101010101" pitchFamily="49" charset="-122"/>
            </a:endParaRPr>
          </a:p>
        </p:txBody>
      </p:sp>
      <p:sp>
        <p:nvSpPr>
          <p:cNvPr id="4" name="Rectangle 5"/>
          <p:cNvSpPr/>
          <p:nvPr/>
        </p:nvSpPr>
        <p:spPr>
          <a:xfrm>
            <a:off x="695400" y="981076"/>
            <a:ext cx="11089231" cy="5400675"/>
          </a:xfrm>
          <a:prstGeom prst="rect">
            <a:avLst/>
          </a:prstGeom>
          <a:noFill/>
          <a:ln w="9525">
            <a:noFill/>
          </a:ln>
        </p:spPr>
        <p:txBody>
          <a:bodyPr/>
          <a:lstStyle/>
          <a:p>
            <a:pPr marL="469900" indent="-469900" algn="just">
              <a:lnSpc>
                <a:spcPct val="120000"/>
              </a:lnSpc>
              <a:spcBef>
                <a:spcPct val="20000"/>
              </a:spcBef>
              <a:buClr>
                <a:schemeClr val="accent2"/>
              </a:buClr>
              <a:buFont typeface="Wingdings" panose="05000000000000000000" pitchFamily="2" charset="2"/>
              <a:buChar char="o"/>
            </a:pPr>
            <a:r>
              <a:rPr lang="zh-CN" altLang="en-US" sz="2800" b="1" dirty="0">
                <a:solidFill>
                  <a:srgbClr val="0000FF"/>
                </a:solidFill>
                <a:latin typeface="Arial" panose="020B0604020202020204" pitchFamily="34" charset="0"/>
              </a:rPr>
              <a:t>智能优化方法</a:t>
            </a:r>
            <a:r>
              <a:rPr lang="zh-CN" altLang="en-US" sz="2800" b="1" dirty="0">
                <a:solidFill>
                  <a:schemeClr val="tx1"/>
                </a:solidFill>
                <a:latin typeface="Arial" panose="020B0604020202020204" pitchFamily="34" charset="0"/>
              </a:rPr>
              <a:t>通常包括</a:t>
            </a:r>
            <a:r>
              <a:rPr lang="zh-CN" altLang="en-US" sz="2800" b="1" dirty="0">
                <a:solidFill>
                  <a:srgbClr val="0000FF"/>
                </a:solidFill>
                <a:latin typeface="Arial" panose="020B0604020202020204" pitchFamily="34" charset="0"/>
              </a:rPr>
              <a:t>进化计算</a:t>
            </a:r>
            <a:r>
              <a:rPr lang="zh-CN" altLang="en-US" sz="2800" b="1" dirty="0">
                <a:solidFill>
                  <a:schemeClr val="tx1"/>
                </a:solidFill>
                <a:latin typeface="Arial" panose="020B0604020202020204" pitchFamily="34" charset="0"/>
              </a:rPr>
              <a:t>和</a:t>
            </a:r>
            <a:r>
              <a:rPr lang="zh-CN" altLang="en-US" sz="2800" b="1" dirty="0">
                <a:solidFill>
                  <a:srgbClr val="0000FF"/>
                </a:solidFill>
                <a:latin typeface="Arial" panose="020B0604020202020204" pitchFamily="34" charset="0"/>
              </a:rPr>
              <a:t>群智能</a:t>
            </a:r>
            <a:r>
              <a:rPr lang="zh-CN" altLang="en-US" sz="2800" b="1" dirty="0">
                <a:solidFill>
                  <a:schemeClr val="tx1"/>
                </a:solidFill>
                <a:latin typeface="Arial" panose="020B0604020202020204" pitchFamily="34" charset="0"/>
              </a:rPr>
              <a:t>等两大类方法，是一种典型的元启发式随机优化方法，已经广泛应用于组合优化、机器学习、智能控制、模式识别、规划设计、网络安全等领域，是</a:t>
            </a:r>
            <a:r>
              <a:rPr lang="en-US" altLang="en-US" sz="2800" b="1" dirty="0">
                <a:solidFill>
                  <a:schemeClr val="tx1"/>
                </a:solidFill>
                <a:latin typeface="Arial" panose="020B0604020202020204" pitchFamily="34" charset="0"/>
              </a:rPr>
              <a:t>21</a:t>
            </a:r>
            <a:r>
              <a:rPr lang="zh-CN" altLang="en-US" sz="2800" b="1" dirty="0">
                <a:solidFill>
                  <a:schemeClr val="tx1"/>
                </a:solidFill>
                <a:latin typeface="Arial" panose="020B0604020202020204" pitchFamily="34" charset="0"/>
              </a:rPr>
              <a:t>世纪有关智能计算中的重要技术之一。</a:t>
            </a:r>
          </a:p>
          <a:p>
            <a:pPr marL="469900" indent="-469900" algn="just">
              <a:lnSpc>
                <a:spcPct val="120000"/>
              </a:lnSpc>
              <a:spcBef>
                <a:spcPct val="20000"/>
              </a:spcBef>
              <a:buClr>
                <a:schemeClr val="accent2"/>
              </a:buClr>
              <a:buFont typeface="Wingdings" panose="05000000000000000000" pitchFamily="2" charset="2"/>
              <a:buChar char="o"/>
            </a:pPr>
            <a:r>
              <a:rPr lang="zh-CN" altLang="en-US" sz="2800" b="1" dirty="0">
                <a:solidFill>
                  <a:schemeClr val="tx1"/>
                </a:solidFill>
                <a:latin typeface="Arial" panose="020B0604020202020204" pitchFamily="34" charset="0"/>
              </a:rPr>
              <a:t>本章首先简要介绍进化算法的概念，详细介绍基本遗传算法，这是进化算法的基本框架。</a:t>
            </a:r>
            <a:r>
              <a:rPr lang="zh-CN" altLang="en-US" sz="2800" b="1" dirty="0" smtClean="0">
                <a:solidFill>
                  <a:schemeClr val="tx1"/>
                </a:solidFill>
                <a:latin typeface="Arial" panose="020B0604020202020204" pitchFamily="34" charset="0"/>
              </a:rPr>
              <a:t>然后介绍群</a:t>
            </a:r>
            <a:r>
              <a:rPr lang="zh-CN" altLang="en-US" sz="2800" b="1" dirty="0">
                <a:solidFill>
                  <a:schemeClr val="tx1"/>
                </a:solidFill>
                <a:latin typeface="Arial" panose="020B0604020202020204" pitchFamily="34" charset="0"/>
              </a:rPr>
              <a:t>智能算法产生的背景和粒子群优化算法。</a:t>
            </a:r>
            <a:r>
              <a:rPr lang="zh-CN" altLang="en-US" sz="2800" b="1" dirty="0" smtClean="0">
                <a:solidFill>
                  <a:schemeClr val="tx1"/>
                </a:solidFill>
                <a:latin typeface="Arial" panose="020B0604020202020204" pitchFamily="34" charset="0"/>
              </a:rPr>
              <a:t>介绍蚁</a:t>
            </a:r>
            <a:r>
              <a:rPr lang="zh-CN" altLang="en-US" sz="2800" b="1" dirty="0">
                <a:solidFill>
                  <a:schemeClr val="tx1"/>
                </a:solidFill>
                <a:latin typeface="Arial" panose="020B0604020202020204" pitchFamily="34" charset="0"/>
              </a:rPr>
              <a:t>群算法及其应用。</a:t>
            </a:r>
            <a:r>
              <a:rPr lang="zh-CN" altLang="en-US" sz="2800" b="1" dirty="0">
                <a:solidFill>
                  <a:schemeClr val="tx1"/>
                </a:solidFill>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dvAuto="100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p:cNvSpPr>
            <a:spLocks noGrp="1"/>
          </p:cNvSpPr>
          <p:nvPr>
            <p:ph idx="1"/>
          </p:nvPr>
        </p:nvSpPr>
        <p:spPr>
          <a:xfrm>
            <a:off x="798445" y="1207353"/>
            <a:ext cx="10442376" cy="4724400"/>
          </a:xfrm>
          <a:ln/>
        </p:spPr>
        <p:txBody>
          <a:bodyPr vert="horz" wrap="square" lIns="91440" tIns="45720" rIns="91440" bIns="45720" anchor="t"/>
          <a:lstStyle/>
          <a:p>
            <a:pPr marL="0" indent="0" eaLnBrk="1" hangingPunct="1">
              <a:buClr>
                <a:schemeClr val="tx1"/>
              </a:buClr>
              <a:buNone/>
            </a:pPr>
            <a:r>
              <a:rPr lang="en-US" altLang="zh-CN" b="1" dirty="0">
                <a:latin typeface="Times New Roman" panose="02020603050405020304" pitchFamily="18" charset="0"/>
              </a:rPr>
              <a:t>  1. </a:t>
            </a:r>
            <a:r>
              <a:rPr lang="zh-CN" altLang="en-US" b="1" dirty="0">
                <a:latin typeface="Times New Roman" panose="02020603050405020304" pitchFamily="18" charset="0"/>
              </a:rPr>
              <a:t>基本的交叉算子</a:t>
            </a:r>
          </a:p>
          <a:p>
            <a:pPr marL="0" indent="0" eaLnBrk="1" hangingPunct="1">
              <a:buClr>
                <a:schemeClr val="tx1"/>
              </a:buClr>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zh-CN" altLang="en-US" sz="2800" b="1" dirty="0">
                <a:latin typeface="Times New Roman" panose="02020603050405020304" pitchFamily="18" charset="0"/>
              </a:rPr>
              <a:t>一点交叉</a:t>
            </a:r>
            <a:r>
              <a:rPr lang="zh-CN" altLang="en-US" sz="2800" dirty="0">
                <a:latin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single-point crossover</a:t>
            </a:r>
            <a:r>
              <a:rPr lang="zh-CN" altLang="en-US" sz="2800" dirty="0">
                <a:latin typeface="Times New Roman" panose="02020603050405020304" pitchFamily="18" charset="0"/>
              </a:rPr>
              <a:t>）</a:t>
            </a:r>
          </a:p>
          <a:p>
            <a:pPr marL="0" indent="0" eaLnBrk="1" hangingPunct="1">
              <a:buClr>
                <a:schemeClr val="tx1"/>
              </a:buClr>
              <a:buNone/>
            </a:pPr>
            <a:endParaRPr lang="en-US" altLang="zh-CN" sz="2800" dirty="0">
              <a:latin typeface="Times New Roman" panose="02020603050405020304" pitchFamily="18" charset="0"/>
            </a:endParaRPr>
          </a:p>
        </p:txBody>
      </p:sp>
      <p:sp>
        <p:nvSpPr>
          <p:cNvPr id="7373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220" name="Text Box 4"/>
          <p:cNvSpPr txBox="1"/>
          <p:nvPr/>
        </p:nvSpPr>
        <p:spPr>
          <a:xfrm>
            <a:off x="974714" y="2424111"/>
            <a:ext cx="10297144" cy="1126462"/>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50000"/>
              </a:spcBef>
              <a:buClr>
                <a:srgbClr val="0000FF"/>
              </a:buClr>
              <a:buFont typeface="Wingdings" panose="05000000000000000000" pitchFamily="2" charset="2"/>
              <a:buChar char="§"/>
            </a:pPr>
            <a:r>
              <a:rPr lang="en-US" altLang="zh-CN" sz="2800" dirty="0">
                <a:solidFill>
                  <a:schemeClr val="tx1"/>
                </a:solidFill>
              </a:rPr>
              <a:t> </a:t>
            </a:r>
            <a:r>
              <a:rPr lang="zh-CN" altLang="en-US" sz="2800" dirty="0">
                <a:solidFill>
                  <a:schemeClr val="tx1"/>
                </a:solidFill>
              </a:rPr>
              <a:t>一点交叉：在个体串中随机设定一个交叉点，实行交叉时，该点前或后的两个个体的部分结构进行互换，并生成两个新的个体。 </a:t>
            </a:r>
          </a:p>
        </p:txBody>
      </p:sp>
      <p:sp>
        <p:nvSpPr>
          <p:cNvPr id="9221" name="Text Box 5"/>
          <p:cNvSpPr txBox="1"/>
          <p:nvPr/>
        </p:nvSpPr>
        <p:spPr>
          <a:xfrm>
            <a:off x="933222" y="4453364"/>
            <a:ext cx="10297144" cy="1127125"/>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50000"/>
              </a:spcBef>
              <a:buClr>
                <a:srgbClr val="0000FF"/>
              </a:buClr>
              <a:buFont typeface="Wingdings" panose="05000000000000000000" pitchFamily="2" charset="2"/>
              <a:buChar char="§"/>
            </a:pPr>
            <a:r>
              <a:rPr lang="en-US" altLang="zh-CN" sz="2800" dirty="0">
                <a:solidFill>
                  <a:schemeClr val="tx1"/>
                </a:solidFill>
              </a:rPr>
              <a:t> </a:t>
            </a:r>
            <a:r>
              <a:rPr lang="zh-CN" altLang="en-US" sz="2800" dirty="0">
                <a:solidFill>
                  <a:schemeClr val="tx1"/>
                </a:solidFill>
              </a:rPr>
              <a:t>二点交叉：随机设置两个交叉点，将两个交叉点之间的码串相互交换。 </a:t>
            </a:r>
          </a:p>
        </p:txBody>
      </p:sp>
      <p:sp>
        <p:nvSpPr>
          <p:cNvPr id="9222" name="Rectangle 6"/>
          <p:cNvSpPr/>
          <p:nvPr/>
        </p:nvSpPr>
        <p:spPr>
          <a:xfrm>
            <a:off x="795702" y="3747863"/>
            <a:ext cx="6194324" cy="523220"/>
          </a:xfrm>
          <a:prstGeom prst="rect">
            <a:avLst/>
          </a:prstGeom>
          <a:noFill/>
          <a:ln w="9525">
            <a:noFill/>
          </a:ln>
        </p:spPr>
        <p:txBody>
          <a:bodyPr wrap="none" anchor="b">
            <a:spAutoFit/>
          </a:bodyPr>
          <a:lstStyle/>
          <a:p>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2</a:t>
            </a:r>
            <a:r>
              <a:rPr lang="zh-CN" altLang="en-US" sz="2800" dirty="0">
                <a:solidFill>
                  <a:schemeClr val="tx1"/>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二点交叉</a:t>
            </a: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cs typeface="Times New Roman" panose="02020603050405020304" pitchFamily="18" charset="0"/>
              </a:rPr>
              <a:t>two-point crossover</a:t>
            </a:r>
            <a:r>
              <a:rPr lang="zh-CN" altLang="en-US" sz="2800" dirty="0">
                <a:solidFill>
                  <a:schemeClr val="tx1"/>
                </a:solidFill>
                <a:latin typeface="Times New Roman" panose="02020603050405020304" pitchFamily="18" charset="0"/>
              </a:rPr>
              <a:t>）</a:t>
            </a:r>
          </a:p>
        </p:txBody>
      </p:sp>
      <p:sp>
        <p:nvSpPr>
          <p:cNvPr id="8" name="Rectangle 8"/>
          <p:cNvSpPr/>
          <p:nvPr/>
        </p:nvSpPr>
        <p:spPr>
          <a:xfrm>
            <a:off x="25219" y="-16722"/>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8.2.7  </a:t>
            </a:r>
            <a:r>
              <a:rPr lang="zh-CN" altLang="en-US" sz="3600" dirty="0" smtClean="0">
                <a:latin typeface="Times New Roman" panose="02020603050405020304" pitchFamily="18" charset="0"/>
                <a:ea typeface="黑体" panose="02010609060101010101" pitchFamily="49" charset="-122"/>
              </a:rPr>
              <a:t>交叉</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arn(outHorizontal)">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9222"/>
                                        </p:tgtEl>
                                        <p:attrNameLst>
                                          <p:attrName>style.visibility</p:attrName>
                                        </p:attrNameLst>
                                      </p:cBhvr>
                                      <p:to>
                                        <p:strVal val="visible"/>
                                      </p:to>
                                    </p:set>
                                    <p:animEffect transition="in" filter="barn(inHorizontal)">
                                      <p:cBhvr>
                                        <p:cTn id="12" dur="500"/>
                                        <p:tgtEl>
                                          <p:spTgt spid="9222"/>
                                        </p:tgtEl>
                                      </p:cBhvr>
                                    </p:animEffect>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9221"/>
                                        </p:tgtEl>
                                        <p:attrNameLst>
                                          <p:attrName>style.visibility</p:attrName>
                                        </p:attrNameLst>
                                      </p:cBhvr>
                                      <p:to>
                                        <p:strVal val="visible"/>
                                      </p:to>
                                    </p:set>
                                    <p:anim calcmode="lin" valueType="num">
                                      <p:cBhvr additive="base">
                                        <p:cTn id="16" dur="500" fill="hold"/>
                                        <p:tgtEl>
                                          <p:spTgt spid="9221"/>
                                        </p:tgtEl>
                                        <p:attrNameLst>
                                          <p:attrName>ppt_x</p:attrName>
                                        </p:attrNameLst>
                                      </p:cBhvr>
                                      <p:tavLst>
                                        <p:tav tm="0">
                                          <p:val>
                                            <p:strVal val="0-#ppt_w/2"/>
                                          </p:val>
                                        </p:tav>
                                        <p:tav tm="100000">
                                          <p:val>
                                            <p:strVal val="#ppt_x"/>
                                          </p:val>
                                        </p:tav>
                                      </p:tavLst>
                                    </p:anim>
                                    <p:anim calcmode="lin" valueType="num">
                                      <p:cBhvr additive="base">
                                        <p:cTn id="17"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7" name="Rectangle 1027"/>
          <p:cNvSpPr>
            <a:spLocks noGrp="1"/>
          </p:cNvSpPr>
          <p:nvPr>
            <p:ph idx="1"/>
          </p:nvPr>
        </p:nvSpPr>
        <p:spPr>
          <a:xfrm>
            <a:off x="661988" y="1001714"/>
            <a:ext cx="9754492" cy="1181100"/>
          </a:xfrm>
          <a:ln/>
        </p:spPr>
        <p:txBody>
          <a:bodyPr vert="horz" wrap="square" lIns="91440" tIns="45720" rIns="91440" bIns="45720" anchor="t"/>
          <a:lstStyle/>
          <a:p>
            <a:pPr marL="609600" indent="-609600" eaLnBrk="1" hangingPunct="1">
              <a:buClr>
                <a:schemeClr val="tx1"/>
              </a:buClr>
              <a:buNone/>
            </a:pPr>
            <a:r>
              <a:rPr lang="en-US" altLang="zh-CN" b="1" dirty="0">
                <a:latin typeface="Times New Roman" panose="02020603050405020304" pitchFamily="18" charset="0"/>
              </a:rPr>
              <a:t>  2. </a:t>
            </a:r>
            <a:r>
              <a:rPr lang="zh-CN" altLang="en-US" b="1" dirty="0">
                <a:latin typeface="Times New Roman" panose="02020603050405020304" pitchFamily="18" charset="0"/>
              </a:rPr>
              <a:t>修正的交叉方法</a:t>
            </a:r>
          </a:p>
          <a:p>
            <a:pPr marL="609600" indent="-609600" eaLnBrk="1" hangingPunct="1">
              <a:buClr>
                <a:schemeClr val="tx1"/>
              </a:buClr>
              <a:buNone/>
            </a:pPr>
            <a:r>
              <a:rPr lang="zh-CN" altLang="en-US" sz="2800" b="1" dirty="0">
                <a:latin typeface="Times New Roman" panose="02020603050405020304" pitchFamily="18" charset="0"/>
              </a:rPr>
              <a:t>部分匹配交叉</a:t>
            </a:r>
            <a:r>
              <a:rPr lang="en-US" altLang="zh-CN" sz="2800" dirty="0">
                <a:latin typeface="Times New Roman" panose="02020603050405020304" pitchFamily="18" charset="0"/>
              </a:rPr>
              <a:t>PMX</a:t>
            </a:r>
            <a:r>
              <a:rPr lang="zh-CN" altLang="en-US" sz="2800" dirty="0">
                <a:latin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Goldberg D. E.</a:t>
            </a:r>
            <a:r>
              <a:rPr lang="zh-CN" altLang="en-US" sz="2800" dirty="0">
                <a:latin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R.  Lingle(1985)</a:t>
            </a:r>
            <a:r>
              <a:rPr lang="en-US" altLang="zh-CN" sz="2800" dirty="0">
                <a:latin typeface="Times New Roman" panose="02020603050405020304" pitchFamily="18" charset="0"/>
              </a:rPr>
              <a:t>  </a:t>
            </a:r>
          </a:p>
          <a:p>
            <a:pPr marL="609600" indent="-609600" eaLnBrk="1" hangingPunct="1">
              <a:buClr>
                <a:schemeClr val="tx1"/>
              </a:buClr>
              <a:buNone/>
            </a:pPr>
            <a:endParaRPr lang="en-US" altLang="zh-CN" sz="2800" dirty="0">
              <a:latin typeface="Times New Roman" panose="02020603050405020304" pitchFamily="18" charset="0"/>
            </a:endParaRPr>
          </a:p>
        </p:txBody>
      </p:sp>
      <p:sp>
        <p:nvSpPr>
          <p:cNvPr id="1229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87408" name="Rectangle 1040"/>
          <p:cNvSpPr/>
          <p:nvPr/>
        </p:nvSpPr>
        <p:spPr>
          <a:xfrm>
            <a:off x="5486400" y="2819400"/>
            <a:ext cx="1447800" cy="1066800"/>
          </a:xfrm>
          <a:prstGeom prst="rect">
            <a:avLst/>
          </a:prstGeom>
          <a:solidFill>
            <a:srgbClr val="CCFFFF"/>
          </a:solidFill>
          <a:ln w="9525">
            <a:noFill/>
          </a:ln>
        </p:spPr>
        <p:txBody>
          <a:bodyPr wrap="none" anchor="ctr"/>
          <a:lstStyle/>
          <a:p>
            <a:endParaRPr lang="zh-CN" altLang="en-US" dirty="0"/>
          </a:p>
        </p:txBody>
      </p:sp>
      <p:sp>
        <p:nvSpPr>
          <p:cNvPr id="12298" name="Rectangle 1032"/>
          <p:cNvSpPr/>
          <p:nvPr/>
        </p:nvSpPr>
        <p:spPr>
          <a:xfrm>
            <a:off x="4929188" y="3309939"/>
            <a:ext cx="9144000" cy="461665"/>
          </a:xfrm>
          <a:prstGeom prst="rect">
            <a:avLst/>
          </a:prstGeom>
          <a:noFill/>
          <a:ln w="9525">
            <a:noFill/>
          </a:ln>
        </p:spPr>
        <p:txBody>
          <a:bodyPr>
            <a:spAutoFit/>
          </a:bodyPr>
          <a:lstStyle/>
          <a:p>
            <a:endParaRPr lang="zh-CN" altLang="en-US" dirty="0"/>
          </a:p>
        </p:txBody>
      </p:sp>
      <p:grpSp>
        <p:nvGrpSpPr>
          <p:cNvPr id="2" name="Group 1043"/>
          <p:cNvGrpSpPr/>
          <p:nvPr/>
        </p:nvGrpSpPr>
        <p:grpSpPr>
          <a:xfrm>
            <a:off x="3429000" y="2819400"/>
            <a:ext cx="5105400" cy="1112838"/>
            <a:chOff x="1200" y="1776"/>
            <a:chExt cx="3216" cy="701"/>
          </a:xfrm>
        </p:grpSpPr>
        <p:graphicFrame>
          <p:nvGraphicFramePr>
            <p:cNvPr id="12292" name="Object 1026"/>
            <p:cNvGraphicFramePr/>
            <p:nvPr/>
          </p:nvGraphicFramePr>
          <p:xfrm>
            <a:off x="1200" y="1776"/>
            <a:ext cx="3168" cy="356"/>
          </p:xfrm>
          <a:graphic>
            <a:graphicData uri="http://schemas.openxmlformats.org/presentationml/2006/ole">
              <mc:AlternateContent xmlns:mc="http://schemas.openxmlformats.org/markup-compatibility/2006">
                <mc:Choice xmlns:v="urn:schemas-microsoft-com:vml" Requires="v">
                  <p:oleObj spid="_x0000_s14577" r:id="rId3" imgW="2540000" imgH="254000" progId="Equation.3">
                    <p:embed/>
                  </p:oleObj>
                </mc:Choice>
                <mc:Fallback>
                  <p:oleObj r:id="rId3" imgW="2540000" imgH="254000" progId="Equation.3">
                    <p:embed/>
                    <p:pic>
                      <p:nvPicPr>
                        <p:cNvPr id="0" name="图片 3104"/>
                        <p:cNvPicPr/>
                        <p:nvPr/>
                      </p:nvPicPr>
                      <p:blipFill>
                        <a:blip r:embed="rId4"/>
                        <a:stretch>
                          <a:fillRect/>
                        </a:stretch>
                      </p:blipFill>
                      <p:spPr>
                        <a:xfrm>
                          <a:off x="1200" y="1776"/>
                          <a:ext cx="3168" cy="356"/>
                        </a:xfrm>
                        <a:prstGeom prst="rect">
                          <a:avLst/>
                        </a:prstGeom>
                        <a:noFill/>
                        <a:ln w="38100">
                          <a:noFill/>
                          <a:miter/>
                        </a:ln>
                      </p:spPr>
                    </p:pic>
                  </p:oleObj>
                </mc:Fallback>
              </mc:AlternateContent>
            </a:graphicData>
          </a:graphic>
        </p:graphicFrame>
        <p:graphicFrame>
          <p:nvGraphicFramePr>
            <p:cNvPr id="12293" name="Object 1027"/>
            <p:cNvGraphicFramePr/>
            <p:nvPr/>
          </p:nvGraphicFramePr>
          <p:xfrm>
            <a:off x="1200" y="2130"/>
            <a:ext cx="3216" cy="347"/>
          </p:xfrm>
          <a:graphic>
            <a:graphicData uri="http://schemas.openxmlformats.org/presentationml/2006/ole">
              <mc:AlternateContent xmlns:mc="http://schemas.openxmlformats.org/markup-compatibility/2006">
                <mc:Choice xmlns:v="urn:schemas-microsoft-com:vml" Requires="v">
                  <p:oleObj spid="_x0000_s14578" r:id="rId5" imgW="2540000" imgH="254000" progId="Equation.3">
                    <p:embed/>
                  </p:oleObj>
                </mc:Choice>
                <mc:Fallback>
                  <p:oleObj r:id="rId5" imgW="2540000" imgH="254000" progId="Equation.3">
                    <p:embed/>
                    <p:pic>
                      <p:nvPicPr>
                        <p:cNvPr id="0" name="图片 3105"/>
                        <p:cNvPicPr/>
                        <p:nvPr/>
                      </p:nvPicPr>
                      <p:blipFill>
                        <a:blip r:embed="rId6"/>
                        <a:stretch>
                          <a:fillRect/>
                        </a:stretch>
                      </p:blipFill>
                      <p:spPr>
                        <a:xfrm>
                          <a:off x="1200" y="2130"/>
                          <a:ext cx="3216" cy="347"/>
                        </a:xfrm>
                        <a:prstGeom prst="rect">
                          <a:avLst/>
                        </a:prstGeom>
                        <a:noFill/>
                        <a:ln w="38100">
                          <a:noFill/>
                          <a:miter/>
                        </a:ln>
                      </p:spPr>
                    </p:pic>
                  </p:oleObj>
                </mc:Fallback>
              </mc:AlternateContent>
            </a:graphicData>
          </a:graphic>
        </p:graphicFrame>
      </p:grpSp>
      <p:sp>
        <p:nvSpPr>
          <p:cNvPr id="12300" name="Rectangle 1035"/>
          <p:cNvSpPr/>
          <p:nvPr/>
        </p:nvSpPr>
        <p:spPr>
          <a:xfrm>
            <a:off x="4895850" y="3309939"/>
            <a:ext cx="9144000" cy="461665"/>
          </a:xfrm>
          <a:prstGeom prst="rect">
            <a:avLst/>
          </a:prstGeom>
          <a:noFill/>
          <a:ln w="9525">
            <a:noFill/>
          </a:ln>
        </p:spPr>
        <p:txBody>
          <a:bodyPr>
            <a:spAutoFit/>
          </a:bodyPr>
          <a:lstStyle/>
          <a:p>
            <a:endParaRPr lang="zh-CN" altLang="en-US" dirty="0"/>
          </a:p>
        </p:txBody>
      </p:sp>
      <p:grpSp>
        <p:nvGrpSpPr>
          <p:cNvPr id="3" name="Group 1042"/>
          <p:cNvGrpSpPr/>
          <p:nvPr/>
        </p:nvGrpSpPr>
        <p:grpSpPr>
          <a:xfrm>
            <a:off x="3429000" y="4451350"/>
            <a:ext cx="5105400" cy="1187450"/>
            <a:chOff x="1200" y="2804"/>
            <a:chExt cx="3216" cy="748"/>
          </a:xfrm>
        </p:grpSpPr>
        <p:sp>
          <p:nvSpPr>
            <p:cNvPr id="12304" name="Rectangle 1041"/>
            <p:cNvSpPr/>
            <p:nvPr/>
          </p:nvSpPr>
          <p:spPr>
            <a:xfrm>
              <a:off x="2496" y="2832"/>
              <a:ext cx="912" cy="672"/>
            </a:xfrm>
            <a:prstGeom prst="rect">
              <a:avLst/>
            </a:prstGeom>
            <a:solidFill>
              <a:srgbClr val="CCFFFF"/>
            </a:solidFill>
            <a:ln w="9525">
              <a:noFill/>
            </a:ln>
          </p:spPr>
          <p:txBody>
            <a:bodyPr wrap="none" anchor="ctr"/>
            <a:lstStyle/>
            <a:p>
              <a:endParaRPr lang="zh-CN" altLang="en-US" dirty="0"/>
            </a:p>
          </p:txBody>
        </p:sp>
        <p:graphicFrame>
          <p:nvGraphicFramePr>
            <p:cNvPr id="12290" name="Object 1024"/>
            <p:cNvGraphicFramePr/>
            <p:nvPr/>
          </p:nvGraphicFramePr>
          <p:xfrm>
            <a:off x="1200" y="2804"/>
            <a:ext cx="3168" cy="331"/>
          </p:xfrm>
          <a:graphic>
            <a:graphicData uri="http://schemas.openxmlformats.org/presentationml/2006/ole">
              <mc:AlternateContent xmlns:mc="http://schemas.openxmlformats.org/markup-compatibility/2006">
                <mc:Choice xmlns:v="urn:schemas-microsoft-com:vml" Requires="v">
                  <p:oleObj spid="_x0000_s14579" r:id="rId7" imgW="2578100" imgH="254000" progId="Equation.3">
                    <p:embed/>
                  </p:oleObj>
                </mc:Choice>
                <mc:Fallback>
                  <p:oleObj r:id="rId7" imgW="2578100" imgH="254000" progId="Equation.3">
                    <p:embed/>
                    <p:pic>
                      <p:nvPicPr>
                        <p:cNvPr id="0" name="图片 3106"/>
                        <p:cNvPicPr/>
                        <p:nvPr/>
                      </p:nvPicPr>
                      <p:blipFill>
                        <a:blip r:embed="rId8"/>
                        <a:stretch>
                          <a:fillRect/>
                        </a:stretch>
                      </p:blipFill>
                      <p:spPr>
                        <a:xfrm>
                          <a:off x="1200" y="2804"/>
                          <a:ext cx="3168" cy="331"/>
                        </a:xfrm>
                        <a:prstGeom prst="rect">
                          <a:avLst/>
                        </a:prstGeom>
                        <a:noFill/>
                        <a:ln w="38100">
                          <a:noFill/>
                          <a:miter/>
                        </a:ln>
                      </p:spPr>
                    </p:pic>
                  </p:oleObj>
                </mc:Fallback>
              </mc:AlternateContent>
            </a:graphicData>
          </a:graphic>
        </p:graphicFrame>
        <p:graphicFrame>
          <p:nvGraphicFramePr>
            <p:cNvPr id="12291" name="Object 1025"/>
            <p:cNvGraphicFramePr/>
            <p:nvPr/>
          </p:nvGraphicFramePr>
          <p:xfrm>
            <a:off x="1200" y="3232"/>
            <a:ext cx="3216" cy="320"/>
          </p:xfrm>
          <a:graphic>
            <a:graphicData uri="http://schemas.openxmlformats.org/presentationml/2006/ole">
              <mc:AlternateContent xmlns:mc="http://schemas.openxmlformats.org/markup-compatibility/2006">
                <mc:Choice xmlns:v="urn:schemas-microsoft-com:vml" Requires="v">
                  <p:oleObj spid="_x0000_s14580" r:id="rId9" imgW="2590800" imgH="254000" progId="Equation.3">
                    <p:embed/>
                  </p:oleObj>
                </mc:Choice>
                <mc:Fallback>
                  <p:oleObj r:id="rId9" imgW="2590800" imgH="254000" progId="Equation.3">
                    <p:embed/>
                    <p:pic>
                      <p:nvPicPr>
                        <p:cNvPr id="0" name="图片 3107"/>
                        <p:cNvPicPr/>
                        <p:nvPr/>
                      </p:nvPicPr>
                      <p:blipFill>
                        <a:blip r:embed="rId10"/>
                        <a:stretch>
                          <a:fillRect/>
                        </a:stretch>
                      </p:blipFill>
                      <p:spPr>
                        <a:xfrm>
                          <a:off x="1200" y="3232"/>
                          <a:ext cx="3216" cy="320"/>
                        </a:xfrm>
                        <a:prstGeom prst="rect">
                          <a:avLst/>
                        </a:prstGeom>
                        <a:noFill/>
                        <a:ln w="38100">
                          <a:noFill/>
                          <a:miter/>
                        </a:ln>
                      </p:spPr>
                    </p:pic>
                  </p:oleObj>
                </mc:Fallback>
              </mc:AlternateContent>
            </a:graphicData>
          </a:graphic>
        </p:graphicFrame>
      </p:grpSp>
      <p:sp>
        <p:nvSpPr>
          <p:cNvPr id="12302" name="Rectangle 1038"/>
          <p:cNvSpPr/>
          <p:nvPr/>
        </p:nvSpPr>
        <p:spPr>
          <a:xfrm>
            <a:off x="4862513" y="3305176"/>
            <a:ext cx="9144000" cy="461665"/>
          </a:xfrm>
          <a:prstGeom prst="rect">
            <a:avLst/>
          </a:prstGeom>
          <a:noFill/>
          <a:ln w="9525">
            <a:noFill/>
          </a:ln>
        </p:spPr>
        <p:txBody>
          <a:bodyPr>
            <a:spAutoFit/>
          </a:bodyPr>
          <a:lstStyle/>
          <a:p>
            <a:endParaRPr lang="zh-CN" altLang="en-US" dirty="0"/>
          </a:p>
        </p:txBody>
      </p:sp>
      <p:sp>
        <p:nvSpPr>
          <p:cNvPr id="187407" name="AutoShape 1039"/>
          <p:cNvSpPr/>
          <p:nvPr/>
        </p:nvSpPr>
        <p:spPr>
          <a:xfrm>
            <a:off x="2590800" y="3276600"/>
            <a:ext cx="533400" cy="1828800"/>
          </a:xfrm>
          <a:prstGeom prst="curvedRightArrow">
            <a:avLst>
              <a:gd name="adj1" fmla="val 68571"/>
              <a:gd name="adj2" fmla="val 137142"/>
              <a:gd name="adj3" fmla="val 33333"/>
            </a:avLst>
          </a:prstGeom>
          <a:gradFill rotWithShape="0">
            <a:gsLst>
              <a:gs pos="0">
                <a:srgbClr val="A50021"/>
              </a:gs>
              <a:gs pos="100000">
                <a:srgbClr val="FFFFFF"/>
              </a:gs>
            </a:gsLst>
            <a:path path="rect">
              <a:fillToRect l="50000" t="50000" r="50000" b="50000"/>
            </a:path>
            <a:tileRect/>
          </a:gradFill>
          <a:ln w="9525" cap="flat" cmpd="sng">
            <a:solidFill>
              <a:srgbClr val="A50021"/>
            </a:solidFill>
            <a:prstDash val="solid"/>
            <a:miter/>
            <a:headEnd type="none" w="med" len="med"/>
            <a:tailEnd type="none" w="med" len="med"/>
          </a:ln>
        </p:spPr>
        <p:txBody>
          <a:bodyPr wrap="none" anchor="ctr"/>
          <a:lstStyle/>
          <a:p>
            <a:endParaRPr lang="zh-CN" altLang="en-US" dirty="0"/>
          </a:p>
        </p:txBody>
      </p:sp>
      <p:sp>
        <p:nvSpPr>
          <p:cNvPr id="18" name="Rectangle 8"/>
          <p:cNvSpPr/>
          <p:nvPr/>
        </p:nvSpPr>
        <p:spPr>
          <a:xfrm>
            <a:off x="25219" y="-16722"/>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8.2.7  </a:t>
            </a:r>
            <a:r>
              <a:rPr lang="zh-CN" altLang="en-US" sz="3600" dirty="0" smtClean="0">
                <a:latin typeface="Times New Roman" panose="02020603050405020304" pitchFamily="18" charset="0"/>
                <a:ea typeface="黑体" panose="02010609060101010101" pitchFamily="49" charset="-122"/>
              </a:rPr>
              <a:t>交叉</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874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187407"/>
                                        </p:tgtEl>
                                        <p:attrNameLst>
                                          <p:attrName>style.visibility</p:attrName>
                                        </p:attrNameLst>
                                      </p:cBhvr>
                                      <p:to>
                                        <p:strVal val="visible"/>
                                      </p:to>
                                    </p:set>
                                    <p:anim calcmode="lin" valueType="num">
                                      <p:cBhvr>
                                        <p:cTn id="17" dur="500" fill="hold"/>
                                        <p:tgtEl>
                                          <p:spTgt spid="187407"/>
                                        </p:tgtEl>
                                        <p:attrNameLst>
                                          <p:attrName>ppt_x</p:attrName>
                                        </p:attrNameLst>
                                      </p:cBhvr>
                                      <p:tavLst>
                                        <p:tav tm="0">
                                          <p:val>
                                            <p:strVal val="#ppt_x"/>
                                          </p:val>
                                        </p:tav>
                                        <p:tav tm="100000">
                                          <p:val>
                                            <p:strVal val="#ppt_x"/>
                                          </p:val>
                                        </p:tav>
                                      </p:tavLst>
                                    </p:anim>
                                    <p:anim calcmode="lin" valueType="num">
                                      <p:cBhvr>
                                        <p:cTn id="18" dur="500" fill="hold"/>
                                        <p:tgtEl>
                                          <p:spTgt spid="187407"/>
                                        </p:tgtEl>
                                        <p:attrNameLst>
                                          <p:attrName>ppt_y</p:attrName>
                                        </p:attrNameLst>
                                      </p:cBhvr>
                                      <p:tavLst>
                                        <p:tav tm="0">
                                          <p:val>
                                            <p:strVal val="#ppt_y-#ppt_h/2"/>
                                          </p:val>
                                        </p:tav>
                                        <p:tav tm="100000">
                                          <p:val>
                                            <p:strVal val="#ppt_y"/>
                                          </p:val>
                                        </p:tav>
                                      </p:tavLst>
                                    </p:anim>
                                    <p:anim calcmode="lin" valueType="num">
                                      <p:cBhvr>
                                        <p:cTn id="19" dur="500" fill="hold"/>
                                        <p:tgtEl>
                                          <p:spTgt spid="187407"/>
                                        </p:tgtEl>
                                        <p:attrNameLst>
                                          <p:attrName>ppt_w</p:attrName>
                                        </p:attrNameLst>
                                      </p:cBhvr>
                                      <p:tavLst>
                                        <p:tav tm="0">
                                          <p:val>
                                            <p:strVal val="#ppt_w"/>
                                          </p:val>
                                        </p:tav>
                                        <p:tav tm="100000">
                                          <p:val>
                                            <p:strVal val="#ppt_w"/>
                                          </p:val>
                                        </p:tav>
                                      </p:tavLst>
                                    </p:anim>
                                    <p:anim calcmode="lin" valueType="num">
                                      <p:cBhvr>
                                        <p:cTn id="20" dur="500" fill="hold"/>
                                        <p:tgtEl>
                                          <p:spTgt spid="187407"/>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8" grpId="0" animBg="1"/>
      <p:bldP spid="18740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3"/>
          <p:cNvSpPr>
            <a:spLocks noGrp="1"/>
          </p:cNvSpPr>
          <p:nvPr>
            <p:ph idx="1"/>
          </p:nvPr>
        </p:nvSpPr>
        <p:spPr>
          <a:xfrm>
            <a:off x="407368" y="1254850"/>
            <a:ext cx="11305256" cy="4800600"/>
          </a:xfrm>
          <a:ln/>
        </p:spPr>
        <p:txBody>
          <a:bodyPr vert="horz" wrap="square" lIns="91440" tIns="45720" rIns="91440" bIns="45720" anchor="t"/>
          <a:lstStyle/>
          <a:p>
            <a:pPr marL="374650" indent="-374650" defTabSz="0" eaLnBrk="1" hangingPunct="1">
              <a:spcBef>
                <a:spcPct val="50000"/>
              </a:spcBef>
              <a:buClr>
                <a:schemeClr val="tx1"/>
              </a:buClr>
              <a:buNone/>
              <a:tabLst>
                <a:tab pos="374650" algn="l"/>
              </a:tabLst>
            </a:pPr>
            <a:r>
              <a:rPr lang="zh-CN" altLang="en-US" sz="2600" dirty="0">
                <a:latin typeface="Times New Roman" panose="02020603050405020304" pitchFamily="18" charset="0"/>
              </a:rPr>
              <a:t>（</a:t>
            </a:r>
            <a:r>
              <a:rPr lang="en-US" altLang="zh-CN" sz="2600" dirty="0">
                <a:latin typeface="Times New Roman" panose="02020603050405020304" pitchFamily="18" charset="0"/>
              </a:rPr>
              <a:t>1</a:t>
            </a:r>
            <a:r>
              <a:rPr lang="zh-CN" altLang="en-US" sz="2600" dirty="0">
                <a:latin typeface="Times New Roman" panose="02020603050405020304" pitchFamily="18" charset="0"/>
              </a:rPr>
              <a:t>）</a:t>
            </a:r>
            <a:r>
              <a:rPr lang="zh-CN" altLang="en-US" sz="2600" b="1" dirty="0">
                <a:solidFill>
                  <a:schemeClr val="accent2"/>
                </a:solidFill>
                <a:latin typeface="Times New Roman" panose="02020603050405020304" pitchFamily="18" charset="0"/>
              </a:rPr>
              <a:t>位点变异</a:t>
            </a:r>
            <a:r>
              <a:rPr lang="zh-CN" altLang="en-US" sz="2600" dirty="0">
                <a:latin typeface="Times New Roman" panose="02020603050405020304" pitchFamily="18" charset="0"/>
              </a:rPr>
              <a:t>：群体中的个体码串，随机挑选一个或多个基因座，并对这些基因座的基因值以变异概率作变动。</a:t>
            </a:r>
            <a:endParaRPr lang="zh-CN" altLang="en-US" sz="2800" dirty="0"/>
          </a:p>
        </p:txBody>
      </p:sp>
      <p:sp>
        <p:nvSpPr>
          <p:cNvPr id="7475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4757" name="Rectangle 4"/>
          <p:cNvSpPr/>
          <p:nvPr/>
        </p:nvSpPr>
        <p:spPr>
          <a:xfrm>
            <a:off x="411490" y="2102641"/>
            <a:ext cx="11085109" cy="1081088"/>
          </a:xfrm>
          <a:prstGeom prst="rect">
            <a:avLst/>
          </a:prstGeom>
          <a:noFill/>
          <a:ln w="9525">
            <a:noFill/>
          </a:ln>
        </p:spPr>
        <p:txBody>
          <a:bodyPr wrap="square" anchor="b">
            <a:spAutoFit/>
          </a:bodyPr>
          <a:lstStyle/>
          <a:p>
            <a:pPr marL="288925" indent="-288925" algn="just">
              <a:lnSpc>
                <a:spcPct val="120000"/>
              </a:lnSpc>
              <a:spcBef>
                <a:spcPct val="50000"/>
              </a:spcBef>
              <a:buClr>
                <a:schemeClr val="tx1"/>
              </a:buClr>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2</a:t>
            </a:r>
            <a:r>
              <a:rPr lang="zh-CN" altLang="en-US" sz="2600" dirty="0">
                <a:solidFill>
                  <a:schemeClr val="tx1"/>
                </a:solidFill>
                <a:latin typeface="Times New Roman" panose="02020603050405020304" pitchFamily="18" charset="0"/>
              </a:rPr>
              <a:t>）</a:t>
            </a:r>
            <a:r>
              <a:rPr lang="zh-CN" altLang="en-US" sz="2600" b="1" dirty="0">
                <a:solidFill>
                  <a:schemeClr val="accent2"/>
                </a:solidFill>
                <a:latin typeface="Times New Roman" panose="02020603050405020304" pitchFamily="18" charset="0"/>
              </a:rPr>
              <a:t>逆转变异</a:t>
            </a:r>
            <a:r>
              <a:rPr lang="zh-CN" altLang="en-US" sz="2600" dirty="0">
                <a:solidFill>
                  <a:schemeClr val="tx1"/>
                </a:solidFill>
                <a:latin typeface="Times New Roman" panose="02020603050405020304" pitchFamily="18" charset="0"/>
              </a:rPr>
              <a:t>：在个体码串中随机选择两点（逆转点），然后将两点之间的基因值以逆向排序插入到原位置中</a:t>
            </a:r>
            <a:r>
              <a:rPr lang="zh-CN" altLang="en-US" sz="2800" dirty="0">
                <a:solidFill>
                  <a:schemeClr val="tx1"/>
                </a:solidFill>
                <a:latin typeface="Times New Roman" panose="02020603050405020304" pitchFamily="18" charset="0"/>
              </a:rPr>
              <a:t>。</a:t>
            </a:r>
            <a:r>
              <a:rPr lang="zh-CN" altLang="en-US" sz="2800" dirty="0">
                <a:solidFill>
                  <a:schemeClr val="tx1"/>
                </a:solidFill>
              </a:rPr>
              <a:t> </a:t>
            </a:r>
            <a:r>
              <a:rPr lang="zh-CN" altLang="en-US" sz="2800" dirty="0">
                <a:solidFill>
                  <a:schemeClr val="tx1"/>
                </a:solidFill>
                <a:latin typeface="Arial" panose="020B0604020202020204" pitchFamily="34" charset="0"/>
              </a:rPr>
              <a:t>       </a:t>
            </a:r>
          </a:p>
        </p:txBody>
      </p:sp>
      <p:sp>
        <p:nvSpPr>
          <p:cNvPr id="74758" name="Rectangle 5"/>
          <p:cNvSpPr/>
          <p:nvPr/>
        </p:nvSpPr>
        <p:spPr>
          <a:xfrm>
            <a:off x="407368" y="3183729"/>
            <a:ext cx="10946432" cy="1044575"/>
          </a:xfrm>
          <a:prstGeom prst="rect">
            <a:avLst/>
          </a:prstGeom>
          <a:noFill/>
          <a:ln w="9525">
            <a:noFill/>
          </a:ln>
        </p:spPr>
        <p:txBody>
          <a:bodyPr wrap="square" anchor="b">
            <a:spAutoFit/>
          </a:bodyPr>
          <a:lstStyle/>
          <a:p>
            <a:pPr marL="288925" indent="-288925" algn="just">
              <a:lnSpc>
                <a:spcPct val="120000"/>
              </a:lnSpc>
              <a:spcBef>
                <a:spcPct val="50000"/>
              </a:spcBef>
              <a:buClr>
                <a:schemeClr val="tx1"/>
              </a:buClr>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3</a:t>
            </a:r>
            <a:r>
              <a:rPr lang="zh-CN" altLang="en-US" sz="2600" dirty="0">
                <a:solidFill>
                  <a:schemeClr val="tx1"/>
                </a:solidFill>
                <a:latin typeface="Times New Roman" panose="02020603050405020304" pitchFamily="18" charset="0"/>
              </a:rPr>
              <a:t>）</a:t>
            </a:r>
            <a:r>
              <a:rPr lang="zh-CN" altLang="en-US" sz="2600" b="1" dirty="0">
                <a:solidFill>
                  <a:schemeClr val="accent2"/>
                </a:solidFill>
                <a:latin typeface="Times New Roman" panose="02020603050405020304" pitchFamily="18" charset="0"/>
              </a:rPr>
              <a:t>插入变异</a:t>
            </a:r>
            <a:r>
              <a:rPr lang="zh-CN" altLang="en-US" sz="2600" dirty="0">
                <a:solidFill>
                  <a:schemeClr val="tx1"/>
                </a:solidFill>
                <a:latin typeface="Times New Roman" panose="02020603050405020304" pitchFamily="18" charset="0"/>
              </a:rPr>
              <a:t>：在个体码串中随机选择一个码，然后将此码插入随机选择的插入点中间。 </a:t>
            </a:r>
          </a:p>
        </p:txBody>
      </p:sp>
      <p:sp>
        <p:nvSpPr>
          <p:cNvPr id="74759" name="Rectangle 6"/>
          <p:cNvSpPr/>
          <p:nvPr/>
        </p:nvSpPr>
        <p:spPr>
          <a:xfrm>
            <a:off x="475646" y="4199647"/>
            <a:ext cx="10878153" cy="1389593"/>
          </a:xfrm>
          <a:prstGeom prst="rect">
            <a:avLst/>
          </a:prstGeom>
          <a:noFill/>
          <a:ln w="9525">
            <a:noFill/>
          </a:ln>
        </p:spPr>
        <p:txBody>
          <a:bodyPr/>
          <a:lstStyle/>
          <a:p>
            <a:pPr marL="374650" indent="-374650" algn="just">
              <a:lnSpc>
                <a:spcPct val="120000"/>
              </a:lnSpc>
              <a:spcBef>
                <a:spcPct val="50000"/>
              </a:spcBef>
              <a:buClr>
                <a:schemeClr val="tx1"/>
              </a:buClr>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4</a:t>
            </a:r>
            <a:r>
              <a:rPr lang="zh-CN" altLang="en-US" sz="2600" dirty="0">
                <a:solidFill>
                  <a:schemeClr val="tx1"/>
                </a:solidFill>
                <a:latin typeface="Times New Roman" panose="02020603050405020304" pitchFamily="18" charset="0"/>
              </a:rPr>
              <a:t>）</a:t>
            </a:r>
            <a:r>
              <a:rPr lang="zh-CN" altLang="en-US" sz="2600" b="1" dirty="0">
                <a:solidFill>
                  <a:schemeClr val="accent2"/>
                </a:solidFill>
                <a:latin typeface="Times New Roman" panose="02020603050405020304" pitchFamily="18" charset="0"/>
              </a:rPr>
              <a:t>互换变异</a:t>
            </a:r>
            <a:r>
              <a:rPr lang="zh-CN" altLang="en-US" sz="2600" dirty="0">
                <a:solidFill>
                  <a:schemeClr val="tx1"/>
                </a:solidFill>
                <a:latin typeface="Times New Roman" panose="02020603050405020304" pitchFamily="18" charset="0"/>
              </a:rPr>
              <a:t>：随机选取染色体的两个基因进行简单互换。</a:t>
            </a:r>
          </a:p>
          <a:p>
            <a:pPr marL="374650" indent="-374650" algn="just">
              <a:lnSpc>
                <a:spcPct val="120000"/>
              </a:lnSpc>
              <a:spcBef>
                <a:spcPct val="50000"/>
              </a:spcBef>
              <a:buClr>
                <a:schemeClr val="tx1"/>
              </a:buClr>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5</a:t>
            </a:r>
            <a:r>
              <a:rPr lang="zh-CN" altLang="en-US" sz="2600" dirty="0">
                <a:solidFill>
                  <a:schemeClr val="tx1"/>
                </a:solidFill>
                <a:latin typeface="Times New Roman" panose="02020603050405020304" pitchFamily="18" charset="0"/>
              </a:rPr>
              <a:t>）</a:t>
            </a:r>
            <a:r>
              <a:rPr lang="zh-CN" altLang="en-US" sz="2600" b="1" dirty="0">
                <a:solidFill>
                  <a:schemeClr val="accent2"/>
                </a:solidFill>
                <a:latin typeface="Times New Roman" panose="02020603050405020304" pitchFamily="18" charset="0"/>
              </a:rPr>
              <a:t>移动变异</a:t>
            </a:r>
            <a:r>
              <a:rPr lang="zh-CN" altLang="en-US" sz="2600" dirty="0">
                <a:solidFill>
                  <a:schemeClr val="tx1"/>
                </a:solidFill>
                <a:latin typeface="Times New Roman" panose="02020603050405020304" pitchFamily="18" charset="0"/>
              </a:rPr>
              <a:t>：随机选取一个基因，向左或者向右移动一个随机位数。</a:t>
            </a:r>
          </a:p>
        </p:txBody>
      </p:sp>
      <p:sp>
        <p:nvSpPr>
          <p:cNvPr id="8" name="Rectangle 8"/>
          <p:cNvSpPr/>
          <p:nvPr/>
        </p:nvSpPr>
        <p:spPr>
          <a:xfrm>
            <a:off x="25219" y="-16722"/>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8.2.8  </a:t>
            </a:r>
            <a:r>
              <a:rPr lang="zh-CN" altLang="en-US" sz="3600" dirty="0">
                <a:latin typeface="Times New Roman" panose="02020603050405020304" pitchFamily="18" charset="0"/>
                <a:ea typeface="黑体" panose="02010609060101010101" pitchFamily="49" charset="-122"/>
              </a:rPr>
              <a:t>变异 </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5780" name="Rectangle 4"/>
          <p:cNvSpPr/>
          <p:nvPr/>
        </p:nvSpPr>
        <p:spPr>
          <a:xfrm>
            <a:off x="4557713" y="1500189"/>
            <a:ext cx="9144000" cy="461665"/>
          </a:xfrm>
          <a:prstGeom prst="rect">
            <a:avLst/>
          </a:prstGeom>
          <a:noFill/>
          <a:ln w="9525">
            <a:noFill/>
          </a:ln>
        </p:spPr>
        <p:txBody>
          <a:bodyPr>
            <a:spAutoFit/>
          </a:bodyPr>
          <a:lstStyle/>
          <a:p>
            <a:endParaRPr lang="zh-CN" altLang="en-US" dirty="0"/>
          </a:p>
        </p:txBody>
      </p:sp>
      <p:pic>
        <p:nvPicPr>
          <p:cNvPr id="75781" name="Picture 3"/>
          <p:cNvPicPr>
            <a:picLocks noChangeAspect="1"/>
          </p:cNvPicPr>
          <p:nvPr/>
        </p:nvPicPr>
        <p:blipFill>
          <a:blip r:embed="rId2"/>
          <a:stretch>
            <a:fillRect/>
          </a:stretch>
        </p:blipFill>
        <p:spPr>
          <a:xfrm>
            <a:off x="2895600" y="798513"/>
            <a:ext cx="6324600" cy="5943600"/>
          </a:xfrm>
          <a:prstGeom prst="rect">
            <a:avLst/>
          </a:prstGeom>
          <a:noFill/>
          <a:ln w="9525">
            <a:noFill/>
          </a:ln>
        </p:spPr>
      </p:pic>
      <p:sp>
        <p:nvSpPr>
          <p:cNvPr id="6" name="Rectangle 8"/>
          <p:cNvSpPr/>
          <p:nvPr/>
        </p:nvSpPr>
        <p:spPr>
          <a:xfrm>
            <a:off x="25219" y="-16722"/>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8.2.9  </a:t>
            </a:r>
            <a:r>
              <a:rPr lang="zh-CN" altLang="en-US" sz="3600" dirty="0">
                <a:latin typeface="Times New Roman" panose="02020603050405020304" pitchFamily="18" charset="0"/>
                <a:ea typeface="黑体" panose="02010609060101010101" pitchFamily="49" charset="-122"/>
              </a:rPr>
              <a:t>遗传算法的一般步骤</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3320" name="Rectangle 3"/>
          <p:cNvSpPr/>
          <p:nvPr/>
        </p:nvSpPr>
        <p:spPr>
          <a:xfrm>
            <a:off x="4557713" y="1500189"/>
            <a:ext cx="9144000" cy="461665"/>
          </a:xfrm>
          <a:prstGeom prst="rect">
            <a:avLst/>
          </a:prstGeom>
          <a:noFill/>
          <a:ln w="9525">
            <a:noFill/>
          </a:ln>
        </p:spPr>
        <p:txBody>
          <a:bodyPr>
            <a:spAutoFit/>
          </a:bodyPr>
          <a:lstStyle/>
          <a:p>
            <a:endParaRPr lang="zh-CN" altLang="en-US" dirty="0"/>
          </a:p>
        </p:txBody>
      </p:sp>
      <p:sp>
        <p:nvSpPr>
          <p:cNvPr id="13321" name="Text Box 5"/>
          <p:cNvSpPr txBox="1"/>
          <p:nvPr/>
        </p:nvSpPr>
        <p:spPr>
          <a:xfrm>
            <a:off x="839416" y="838201"/>
            <a:ext cx="10514383" cy="1044575"/>
          </a:xfrm>
          <a:prstGeom prst="rect">
            <a:avLst/>
          </a:prstGeom>
          <a:noFill/>
          <a:ln w="9525">
            <a:noFill/>
          </a:ln>
        </p:spPr>
        <p:txBody>
          <a:bodyPr wrap="square" anchor="b">
            <a:spAutoFit/>
          </a:bodyPr>
          <a:lstStyle/>
          <a:p>
            <a:pPr marL="577850" indent="-57785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1</a:t>
            </a:r>
            <a:r>
              <a:rPr lang="zh-CN" altLang="en-US" sz="2600" dirty="0">
                <a:solidFill>
                  <a:schemeClr val="tx1"/>
                </a:solidFill>
                <a:latin typeface="Times New Roman" panose="02020603050405020304" pitchFamily="18" charset="0"/>
              </a:rPr>
              <a:t>）使用随机方法或者其它方法，产生一个有</a:t>
            </a:r>
            <a:r>
              <a:rPr lang="en-US" altLang="zh-CN" sz="2600" i="1" dirty="0">
                <a:solidFill>
                  <a:schemeClr val="tx1"/>
                </a:solidFill>
                <a:latin typeface="Times New Roman" panose="02020603050405020304" pitchFamily="18" charset="0"/>
                <a:cs typeface="Times New Roman" panose="02020603050405020304" pitchFamily="18" charset="0"/>
              </a:rPr>
              <a:t>N</a:t>
            </a:r>
            <a:r>
              <a:rPr lang="zh-CN" altLang="en-US" sz="2600" dirty="0">
                <a:solidFill>
                  <a:schemeClr val="tx1"/>
                </a:solidFill>
                <a:latin typeface="Times New Roman" panose="02020603050405020304" pitchFamily="18" charset="0"/>
              </a:rPr>
              <a:t>个</a:t>
            </a:r>
            <a:r>
              <a:rPr lang="zh-CN" altLang="en-US" sz="2600" dirty="0" smtClean="0">
                <a:solidFill>
                  <a:schemeClr val="tx1"/>
                </a:solidFill>
                <a:latin typeface="Times New Roman" panose="02020603050405020304" pitchFamily="18" charset="0"/>
              </a:rPr>
              <a:t>染色体</a:t>
            </a:r>
            <a:r>
              <a:rPr lang="zh-CN" altLang="en-US" sz="2600" dirty="0">
                <a:solidFill>
                  <a:schemeClr val="tx1"/>
                </a:solidFill>
                <a:latin typeface="Times New Roman" panose="02020603050405020304" pitchFamily="18" charset="0"/>
              </a:rPr>
              <a:t>的初始群体  </a:t>
            </a:r>
            <a:r>
              <a:rPr lang="en-US" altLang="zh-CN" sz="2600" i="1" dirty="0">
                <a:solidFill>
                  <a:schemeClr val="tx1"/>
                </a:solidFill>
                <a:latin typeface="Times New Roman" panose="02020603050405020304" pitchFamily="18" charset="0"/>
                <a:cs typeface="Times New Roman" panose="02020603050405020304" pitchFamily="18" charset="0"/>
              </a:rPr>
              <a:t>pop(1)</a:t>
            </a:r>
            <a:r>
              <a:rPr lang="zh-CN" altLang="en-US" sz="2600"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 </a:t>
            </a:r>
          </a:p>
        </p:txBody>
      </p:sp>
      <p:graphicFrame>
        <p:nvGraphicFramePr>
          <p:cNvPr id="13314" name="Object 6"/>
          <p:cNvGraphicFramePr/>
          <p:nvPr>
            <p:extLst>
              <p:ext uri="{D42A27DB-BD31-4B8C-83A1-F6EECF244321}">
                <p14:modId xmlns:p14="http://schemas.microsoft.com/office/powerpoint/2010/main" val="372799332"/>
              </p:ext>
            </p:extLst>
          </p:nvPr>
        </p:nvGraphicFramePr>
        <p:xfrm>
          <a:off x="2516121" y="1400027"/>
          <a:ext cx="795338" cy="430213"/>
        </p:xfrm>
        <a:graphic>
          <a:graphicData uri="http://schemas.openxmlformats.org/presentationml/2006/ole">
            <mc:AlternateContent xmlns:mc="http://schemas.openxmlformats.org/markup-compatibility/2006">
              <mc:Choice xmlns:v="urn:schemas-microsoft-com:vml" Requires="v">
                <p:oleObj spid="_x0000_s15601" r:id="rId3" imgW="316865" imgH="177800" progId="Equation.3">
                  <p:embed/>
                </p:oleObj>
              </mc:Choice>
              <mc:Fallback>
                <p:oleObj r:id="rId3" imgW="316865" imgH="177800" progId="Equation.3">
                  <p:embed/>
                  <p:pic>
                    <p:nvPicPr>
                      <p:cNvPr id="0" name="图片 3108"/>
                      <p:cNvPicPr/>
                      <p:nvPr/>
                    </p:nvPicPr>
                    <p:blipFill>
                      <a:blip r:embed="rId4"/>
                      <a:stretch>
                        <a:fillRect/>
                      </a:stretch>
                    </p:blipFill>
                    <p:spPr>
                      <a:xfrm>
                        <a:off x="2516121" y="1400027"/>
                        <a:ext cx="795338" cy="430213"/>
                      </a:xfrm>
                      <a:prstGeom prst="rect">
                        <a:avLst/>
                      </a:prstGeom>
                      <a:noFill/>
                      <a:ln w="38100">
                        <a:noFill/>
                        <a:miter/>
                      </a:ln>
                    </p:spPr>
                  </p:pic>
                </p:oleObj>
              </mc:Fallback>
            </mc:AlternateContent>
          </a:graphicData>
        </a:graphic>
      </p:graphicFrame>
      <p:sp>
        <p:nvSpPr>
          <p:cNvPr id="13322" name="Rectangle 9"/>
          <p:cNvSpPr/>
          <p:nvPr/>
        </p:nvSpPr>
        <p:spPr>
          <a:xfrm>
            <a:off x="5467350" y="3319464"/>
            <a:ext cx="9144000" cy="461665"/>
          </a:xfrm>
          <a:prstGeom prst="rect">
            <a:avLst/>
          </a:prstGeom>
          <a:noFill/>
          <a:ln w="9525">
            <a:noFill/>
          </a:ln>
        </p:spPr>
        <p:txBody>
          <a:bodyPr>
            <a:spAutoFit/>
          </a:bodyPr>
          <a:lstStyle/>
          <a:p>
            <a:endParaRPr lang="zh-CN" altLang="en-US" dirty="0"/>
          </a:p>
        </p:txBody>
      </p:sp>
      <p:grpSp>
        <p:nvGrpSpPr>
          <p:cNvPr id="13323" name="Group 17"/>
          <p:cNvGrpSpPr/>
          <p:nvPr/>
        </p:nvGrpSpPr>
        <p:grpSpPr>
          <a:xfrm>
            <a:off x="846584" y="2128838"/>
            <a:ext cx="13840074" cy="1719263"/>
            <a:chOff x="48" y="1248"/>
            <a:chExt cx="8355" cy="1083"/>
          </a:xfrm>
        </p:grpSpPr>
        <p:sp>
          <p:nvSpPr>
            <p:cNvPr id="13326" name="Text Box 7"/>
            <p:cNvSpPr txBox="1"/>
            <p:nvPr/>
          </p:nvSpPr>
          <p:spPr>
            <a:xfrm>
              <a:off x="48" y="1248"/>
              <a:ext cx="5280" cy="358"/>
            </a:xfrm>
            <a:prstGeom prst="rect">
              <a:avLst/>
            </a:prstGeom>
            <a:noFill/>
            <a:ln w="9525">
              <a:noFill/>
            </a:ln>
          </p:spPr>
          <p:txBody>
            <a:bodyPr anchor="b">
              <a:spAutoFit/>
            </a:bodyPr>
            <a:lstStyle/>
            <a:p>
              <a:pPr marL="577850" indent="-57785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2</a:t>
              </a:r>
              <a:r>
                <a:rPr lang="zh-CN" altLang="en-US" sz="2600" dirty="0">
                  <a:solidFill>
                    <a:schemeClr val="tx1"/>
                  </a:solidFill>
                  <a:latin typeface="Times New Roman" panose="02020603050405020304" pitchFamily="18" charset="0"/>
                </a:rPr>
                <a:t>）对群体中的每一个染色体</a:t>
              </a:r>
              <a:r>
                <a:rPr lang="en-US" altLang="zh-CN" sz="2600" i="1" dirty="0">
                  <a:solidFill>
                    <a:schemeClr val="tx1"/>
                  </a:solidFill>
                  <a:latin typeface="Times New Roman" panose="02020603050405020304" pitchFamily="18" charset="0"/>
                  <a:cs typeface="Times New Roman" panose="02020603050405020304" pitchFamily="18" charset="0"/>
                </a:rPr>
                <a:t>pop</a:t>
              </a:r>
              <a:r>
                <a:rPr lang="en-US" altLang="zh-CN" sz="2600" i="1" baseline="-30000" dirty="0">
                  <a:solidFill>
                    <a:schemeClr val="tx1"/>
                  </a:solidFill>
                  <a:latin typeface="Times New Roman" panose="02020603050405020304" pitchFamily="18" charset="0"/>
                  <a:cs typeface="Times New Roman" panose="02020603050405020304" pitchFamily="18" charset="0"/>
                </a:rPr>
                <a:t>i</a:t>
              </a:r>
              <a:r>
                <a:rPr lang="en-US" altLang="zh-CN" sz="2600" i="1" dirty="0">
                  <a:solidFill>
                    <a:schemeClr val="tx1"/>
                  </a:solidFill>
                  <a:latin typeface="Times New Roman" panose="02020603050405020304" pitchFamily="18" charset="0"/>
                  <a:cs typeface="Times New Roman" panose="02020603050405020304" pitchFamily="18" charset="0"/>
                </a:rPr>
                <a:t>(t)</a:t>
              </a:r>
              <a:r>
                <a:rPr lang="zh-CN" altLang="en-US" sz="2600" dirty="0">
                  <a:solidFill>
                    <a:schemeClr val="tx1"/>
                  </a:solidFill>
                  <a:latin typeface="Times New Roman" panose="02020603050405020304" pitchFamily="18" charset="0"/>
                </a:rPr>
                <a:t>，计算其适应值</a:t>
              </a:r>
              <a:endParaRPr lang="zh-CN" altLang="en-US" dirty="0">
                <a:solidFill>
                  <a:schemeClr val="tx1"/>
                </a:solidFill>
                <a:latin typeface="Times New Roman" panose="02020603050405020304" pitchFamily="18" charset="0"/>
              </a:endParaRPr>
            </a:p>
          </p:txBody>
        </p:sp>
        <p:graphicFrame>
          <p:nvGraphicFramePr>
            <p:cNvPr id="13317" name="Object 8"/>
            <p:cNvGraphicFramePr/>
            <p:nvPr/>
          </p:nvGraphicFramePr>
          <p:xfrm>
            <a:off x="1536" y="1680"/>
            <a:ext cx="2028" cy="354"/>
          </p:xfrm>
          <a:graphic>
            <a:graphicData uri="http://schemas.openxmlformats.org/presentationml/2006/ole">
              <mc:AlternateContent xmlns:mc="http://schemas.openxmlformats.org/markup-compatibility/2006">
                <mc:Choice xmlns:v="urn:schemas-microsoft-com:vml" Requires="v">
                  <p:oleObj spid="_x0000_s15602" r:id="rId5" imgW="1320800" imgH="228600" progId="Equation.3">
                    <p:embed/>
                  </p:oleObj>
                </mc:Choice>
                <mc:Fallback>
                  <p:oleObj r:id="rId5" imgW="1320800" imgH="228600" progId="Equation.3">
                    <p:embed/>
                    <p:pic>
                      <p:nvPicPr>
                        <p:cNvPr id="0" name="图片 3109"/>
                        <p:cNvPicPr/>
                        <p:nvPr/>
                      </p:nvPicPr>
                      <p:blipFill>
                        <a:blip r:embed="rId6"/>
                        <a:stretch>
                          <a:fillRect/>
                        </a:stretch>
                      </p:blipFill>
                      <p:spPr>
                        <a:xfrm>
                          <a:off x="1536" y="1680"/>
                          <a:ext cx="2028" cy="354"/>
                        </a:xfrm>
                        <a:prstGeom prst="rect">
                          <a:avLst/>
                        </a:prstGeom>
                        <a:noFill/>
                        <a:ln w="38100">
                          <a:noFill/>
                          <a:miter/>
                        </a:ln>
                      </p:spPr>
                    </p:pic>
                  </p:oleObj>
                </mc:Fallback>
              </mc:AlternateContent>
            </a:graphicData>
          </a:graphic>
        </p:graphicFrame>
        <p:sp>
          <p:nvSpPr>
            <p:cNvPr id="13327" name="Rectangle 13"/>
            <p:cNvSpPr/>
            <p:nvPr/>
          </p:nvSpPr>
          <p:spPr>
            <a:xfrm>
              <a:off x="2643" y="2040"/>
              <a:ext cx="5760" cy="291"/>
            </a:xfrm>
            <a:prstGeom prst="rect">
              <a:avLst/>
            </a:prstGeom>
            <a:noFill/>
            <a:ln w="9525">
              <a:noFill/>
            </a:ln>
          </p:spPr>
          <p:txBody>
            <a:bodyPr>
              <a:spAutoFit/>
            </a:bodyPr>
            <a:lstStyle/>
            <a:p>
              <a:endParaRPr lang="zh-CN" altLang="en-US" dirty="0"/>
            </a:p>
          </p:txBody>
        </p:sp>
      </p:grpSp>
      <p:sp>
        <p:nvSpPr>
          <p:cNvPr id="13325" name="Text Box 10"/>
          <p:cNvSpPr txBox="1"/>
          <p:nvPr/>
        </p:nvSpPr>
        <p:spPr>
          <a:xfrm>
            <a:off x="877068" y="3444580"/>
            <a:ext cx="9029948" cy="1917700"/>
          </a:xfrm>
          <a:prstGeom prst="rect">
            <a:avLst/>
          </a:prstGeom>
          <a:noFill/>
          <a:ln w="9525">
            <a:noFill/>
          </a:ln>
        </p:spPr>
        <p:txBody>
          <a:bodyPr wrap="square" anchor="b">
            <a:spAutoFit/>
          </a:bodyPr>
          <a:lstStyle/>
          <a:p>
            <a:pPr marL="577850" indent="-57785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3</a:t>
            </a:r>
            <a:r>
              <a:rPr lang="zh-CN" altLang="en-US" sz="2600" dirty="0">
                <a:solidFill>
                  <a:schemeClr val="tx1"/>
                </a:solidFill>
                <a:latin typeface="Times New Roman" panose="02020603050405020304" pitchFamily="18" charset="0"/>
              </a:rPr>
              <a:t>）若满足停止条件，则算法停止；否则，以概率</a:t>
            </a:r>
          </a:p>
          <a:p>
            <a:pPr marL="577850" indent="-577850" algn="just">
              <a:lnSpc>
                <a:spcPct val="120000"/>
              </a:lnSpc>
              <a:spcBef>
                <a:spcPct val="50000"/>
              </a:spcBef>
            </a:pPr>
            <a:endParaRPr lang="zh-CN" altLang="en-US" sz="2600" dirty="0">
              <a:solidFill>
                <a:schemeClr val="tx1"/>
              </a:solidFill>
              <a:latin typeface="Times New Roman" panose="02020603050405020304" pitchFamily="18" charset="0"/>
            </a:endParaRPr>
          </a:p>
          <a:p>
            <a:pPr marL="577850" indent="-577850" algn="just">
              <a:lnSpc>
                <a:spcPct val="120000"/>
              </a:lnSpc>
              <a:spcBef>
                <a:spcPct val="50000"/>
              </a:spcBef>
            </a:pPr>
            <a:r>
              <a:rPr lang="zh-CN" altLang="en-US" sz="2600" dirty="0">
                <a:solidFill>
                  <a:schemeClr val="tx1"/>
                </a:solidFill>
                <a:latin typeface="Times New Roman" panose="02020603050405020304" pitchFamily="18" charset="0"/>
              </a:rPr>
              <a:t>         从</a:t>
            </a:r>
            <a:r>
              <a:rPr lang="en-US" altLang="zh-CN" sz="2600" i="1" dirty="0">
                <a:solidFill>
                  <a:schemeClr val="tx1"/>
                </a:solidFill>
                <a:latin typeface="Times New Roman" panose="02020603050405020304" pitchFamily="18" charset="0"/>
              </a:rPr>
              <a:t>pop(t)</a:t>
            </a:r>
            <a:r>
              <a:rPr lang="zh-CN" altLang="en-US" sz="2600" dirty="0">
                <a:solidFill>
                  <a:schemeClr val="tx1"/>
                </a:solidFill>
                <a:latin typeface="Times New Roman" panose="02020603050405020304" pitchFamily="18" charset="0"/>
              </a:rPr>
              <a:t>中随机选择一些</a:t>
            </a:r>
            <a:r>
              <a:rPr lang="zh-CN" altLang="en-US" sz="2600" dirty="0">
                <a:solidFill>
                  <a:schemeClr val="tx1"/>
                </a:solidFill>
              </a:rPr>
              <a:t>染色体构成一个新种群  </a:t>
            </a:r>
          </a:p>
        </p:txBody>
      </p:sp>
      <p:graphicFrame>
        <p:nvGraphicFramePr>
          <p:cNvPr id="13315" name="Object 12"/>
          <p:cNvGraphicFramePr/>
          <p:nvPr/>
        </p:nvGraphicFramePr>
        <p:xfrm>
          <a:off x="4511675" y="3976688"/>
          <a:ext cx="1905000" cy="965200"/>
        </p:xfrm>
        <a:graphic>
          <a:graphicData uri="http://schemas.openxmlformats.org/presentationml/2006/ole">
            <mc:AlternateContent xmlns:mc="http://schemas.openxmlformats.org/markup-compatibility/2006">
              <mc:Choice xmlns:v="urn:schemas-microsoft-com:vml" Requires="v">
                <p:oleObj spid="_x0000_s15603" r:id="rId7" imgW="875665" imgH="444500" progId="Equation.3">
                  <p:embed/>
                </p:oleObj>
              </mc:Choice>
              <mc:Fallback>
                <p:oleObj r:id="rId7" imgW="875665" imgH="444500" progId="Equation.3">
                  <p:embed/>
                  <p:pic>
                    <p:nvPicPr>
                      <p:cNvPr id="0" name="图片 3110"/>
                      <p:cNvPicPr/>
                      <p:nvPr/>
                    </p:nvPicPr>
                    <p:blipFill>
                      <a:blip r:embed="rId8"/>
                      <a:stretch>
                        <a:fillRect/>
                      </a:stretch>
                    </p:blipFill>
                    <p:spPr>
                      <a:xfrm>
                        <a:off x="4511675" y="3976688"/>
                        <a:ext cx="1905000" cy="965200"/>
                      </a:xfrm>
                      <a:prstGeom prst="rect">
                        <a:avLst/>
                      </a:prstGeom>
                      <a:noFill/>
                      <a:ln w="38100">
                        <a:noFill/>
                        <a:miter/>
                      </a:ln>
                    </p:spPr>
                  </p:pic>
                </p:oleObj>
              </mc:Fallback>
            </mc:AlternateContent>
          </a:graphicData>
        </a:graphic>
      </p:graphicFrame>
      <p:graphicFrame>
        <p:nvGraphicFramePr>
          <p:cNvPr id="13316" name="Object 14"/>
          <p:cNvGraphicFramePr/>
          <p:nvPr>
            <p:extLst>
              <p:ext uri="{D42A27DB-BD31-4B8C-83A1-F6EECF244321}">
                <p14:modId xmlns:p14="http://schemas.microsoft.com/office/powerpoint/2010/main" val="412599779"/>
              </p:ext>
            </p:extLst>
          </p:nvPr>
        </p:nvGraphicFramePr>
        <p:xfrm>
          <a:off x="3143672" y="5619750"/>
          <a:ext cx="5329237" cy="549275"/>
        </p:xfrm>
        <a:graphic>
          <a:graphicData uri="http://schemas.openxmlformats.org/presentationml/2006/ole">
            <mc:AlternateContent xmlns:mc="http://schemas.openxmlformats.org/markup-compatibility/2006">
              <mc:Choice xmlns:v="urn:schemas-microsoft-com:vml" Requires="v">
                <p:oleObj spid="_x0000_s15604" r:id="rId9" imgW="2387600" imgH="254000" progId="Equation.3">
                  <p:embed/>
                </p:oleObj>
              </mc:Choice>
              <mc:Fallback>
                <p:oleObj r:id="rId9" imgW="2387600" imgH="254000" progId="Equation.3">
                  <p:embed/>
                  <p:pic>
                    <p:nvPicPr>
                      <p:cNvPr id="0" name="图片 3111"/>
                      <p:cNvPicPr/>
                      <p:nvPr/>
                    </p:nvPicPr>
                    <p:blipFill>
                      <a:blip r:embed="rId10"/>
                      <a:stretch>
                        <a:fillRect/>
                      </a:stretch>
                    </p:blipFill>
                    <p:spPr>
                      <a:xfrm>
                        <a:off x="3143672" y="5619750"/>
                        <a:ext cx="5329237" cy="549275"/>
                      </a:xfrm>
                      <a:prstGeom prst="rect">
                        <a:avLst/>
                      </a:prstGeom>
                      <a:noFill/>
                      <a:ln w="38100">
                        <a:noFill/>
                        <a:miter/>
                      </a:ln>
                    </p:spPr>
                  </p:pic>
                </p:oleObj>
              </mc:Fallback>
            </mc:AlternateContent>
          </a:graphicData>
        </a:graphic>
      </p:graphicFrame>
      <p:sp>
        <p:nvSpPr>
          <p:cNvPr id="16" name="Rectangle 8"/>
          <p:cNvSpPr/>
          <p:nvPr/>
        </p:nvSpPr>
        <p:spPr>
          <a:xfrm>
            <a:off x="25219" y="-16722"/>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8.2.9  </a:t>
            </a:r>
            <a:r>
              <a:rPr lang="zh-CN" altLang="en-US" sz="3600" dirty="0">
                <a:latin typeface="Times New Roman" panose="02020603050405020304" pitchFamily="18" charset="0"/>
                <a:ea typeface="黑体" panose="02010609060101010101" pitchFamily="49" charset="-122"/>
              </a:rPr>
              <a:t>遗传算法的一般步骤</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4346" name="Rectangle 3"/>
          <p:cNvSpPr/>
          <p:nvPr/>
        </p:nvSpPr>
        <p:spPr>
          <a:xfrm>
            <a:off x="4557713" y="1500189"/>
            <a:ext cx="9144000" cy="461665"/>
          </a:xfrm>
          <a:prstGeom prst="rect">
            <a:avLst/>
          </a:prstGeom>
          <a:noFill/>
          <a:ln w="9525">
            <a:noFill/>
          </a:ln>
        </p:spPr>
        <p:txBody>
          <a:bodyPr>
            <a:spAutoFit/>
          </a:bodyPr>
          <a:lstStyle/>
          <a:p>
            <a:endParaRPr lang="zh-CN" altLang="en-US" dirty="0"/>
          </a:p>
        </p:txBody>
      </p:sp>
      <p:sp>
        <p:nvSpPr>
          <p:cNvPr id="14347" name="Rectangle 12"/>
          <p:cNvSpPr/>
          <p:nvPr/>
        </p:nvSpPr>
        <p:spPr>
          <a:xfrm>
            <a:off x="5619750" y="3328989"/>
            <a:ext cx="9144000" cy="461665"/>
          </a:xfrm>
          <a:prstGeom prst="rect">
            <a:avLst/>
          </a:prstGeom>
          <a:noFill/>
          <a:ln w="9525">
            <a:noFill/>
          </a:ln>
        </p:spPr>
        <p:txBody>
          <a:bodyPr>
            <a:spAutoFit/>
          </a:bodyPr>
          <a:lstStyle/>
          <a:p>
            <a:endParaRPr lang="zh-CN" altLang="en-US" dirty="0"/>
          </a:p>
        </p:txBody>
      </p:sp>
      <p:sp>
        <p:nvSpPr>
          <p:cNvPr id="14348" name="Text Box 5"/>
          <p:cNvSpPr txBox="1"/>
          <p:nvPr/>
        </p:nvSpPr>
        <p:spPr>
          <a:xfrm>
            <a:off x="911424" y="1488112"/>
            <a:ext cx="10442376" cy="572464"/>
          </a:xfrm>
          <a:prstGeom prst="rect">
            <a:avLst/>
          </a:prstGeom>
          <a:noFill/>
          <a:ln w="9525">
            <a:noFill/>
          </a:ln>
        </p:spPr>
        <p:txBody>
          <a:bodyPr wrap="square" anchor="b">
            <a:spAutoFit/>
          </a:bodyPr>
          <a:lstStyle/>
          <a:p>
            <a:pPr marL="577850" indent="-57785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4</a:t>
            </a:r>
            <a:r>
              <a:rPr lang="zh-CN" altLang="en-US" sz="2600" dirty="0">
                <a:solidFill>
                  <a:schemeClr val="tx1"/>
                </a:solidFill>
                <a:latin typeface="Times New Roman" panose="02020603050405020304" pitchFamily="18" charset="0"/>
              </a:rPr>
              <a:t>）</a:t>
            </a:r>
            <a:r>
              <a:rPr lang="zh-CN" altLang="en-US" sz="2600" dirty="0">
                <a:solidFill>
                  <a:schemeClr val="tx1"/>
                </a:solidFill>
              </a:rPr>
              <a:t>以概率   进行交叉产生一些新的染色体，得到一个新的群体 </a:t>
            </a:r>
            <a:r>
              <a:rPr lang="zh-CN" altLang="en-US" dirty="0">
                <a:solidFill>
                  <a:schemeClr val="tx1"/>
                </a:solidFill>
              </a:rPr>
              <a:t> </a:t>
            </a:r>
          </a:p>
        </p:txBody>
      </p:sp>
      <p:graphicFrame>
        <p:nvGraphicFramePr>
          <p:cNvPr id="14338" name="Object 10"/>
          <p:cNvGraphicFramePr/>
          <p:nvPr>
            <p:extLst>
              <p:ext uri="{D42A27DB-BD31-4B8C-83A1-F6EECF244321}">
                <p14:modId xmlns:p14="http://schemas.microsoft.com/office/powerpoint/2010/main" val="2276837198"/>
              </p:ext>
            </p:extLst>
          </p:nvPr>
        </p:nvGraphicFramePr>
        <p:xfrm>
          <a:off x="2855640" y="1437791"/>
          <a:ext cx="508000" cy="609600"/>
        </p:xfrm>
        <a:graphic>
          <a:graphicData uri="http://schemas.openxmlformats.org/presentationml/2006/ole">
            <mc:AlternateContent xmlns:mc="http://schemas.openxmlformats.org/markup-compatibility/2006">
              <mc:Choice xmlns:v="urn:schemas-microsoft-com:vml" Requires="v">
                <p:oleObj spid="_x0000_s16745" r:id="rId3" imgW="190500" imgH="228600" progId="Equation.3">
                  <p:embed/>
                </p:oleObj>
              </mc:Choice>
              <mc:Fallback>
                <p:oleObj r:id="rId3" imgW="190500" imgH="228600" progId="Equation.3">
                  <p:embed/>
                  <p:pic>
                    <p:nvPicPr>
                      <p:cNvPr id="0" name="图片 3112"/>
                      <p:cNvPicPr/>
                      <p:nvPr/>
                    </p:nvPicPr>
                    <p:blipFill>
                      <a:blip r:embed="rId4"/>
                      <a:stretch>
                        <a:fillRect/>
                      </a:stretch>
                    </p:blipFill>
                    <p:spPr>
                      <a:xfrm>
                        <a:off x="2855640" y="1437791"/>
                        <a:ext cx="508000" cy="609600"/>
                      </a:xfrm>
                      <a:prstGeom prst="rect">
                        <a:avLst/>
                      </a:prstGeom>
                      <a:noFill/>
                      <a:ln w="38100">
                        <a:noFill/>
                        <a:miter/>
                      </a:ln>
                    </p:spPr>
                  </p:pic>
                </p:oleObj>
              </mc:Fallback>
            </mc:AlternateContent>
          </a:graphicData>
        </a:graphic>
      </p:graphicFrame>
      <p:graphicFrame>
        <p:nvGraphicFramePr>
          <p:cNvPr id="14339" name="Object 11"/>
          <p:cNvGraphicFramePr/>
          <p:nvPr/>
        </p:nvGraphicFramePr>
        <p:xfrm>
          <a:off x="4233863" y="1979613"/>
          <a:ext cx="2438400" cy="512762"/>
        </p:xfrm>
        <a:graphic>
          <a:graphicData uri="http://schemas.openxmlformats.org/presentationml/2006/ole">
            <mc:AlternateContent xmlns:mc="http://schemas.openxmlformats.org/markup-compatibility/2006">
              <mc:Choice xmlns:v="urn:schemas-microsoft-com:vml" Requires="v">
                <p:oleObj spid="_x0000_s16746" r:id="rId5" imgW="951865" imgH="203200" progId="Equation.3">
                  <p:embed/>
                </p:oleObj>
              </mc:Choice>
              <mc:Fallback>
                <p:oleObj r:id="rId5" imgW="951865" imgH="203200" progId="Equation.3">
                  <p:embed/>
                  <p:pic>
                    <p:nvPicPr>
                      <p:cNvPr id="0" name="图片 3113"/>
                      <p:cNvPicPr/>
                      <p:nvPr/>
                    </p:nvPicPr>
                    <p:blipFill>
                      <a:blip r:embed="rId6"/>
                      <a:stretch>
                        <a:fillRect/>
                      </a:stretch>
                    </p:blipFill>
                    <p:spPr>
                      <a:xfrm>
                        <a:off x="4233863" y="1979613"/>
                        <a:ext cx="2438400" cy="512762"/>
                      </a:xfrm>
                      <a:prstGeom prst="rect">
                        <a:avLst/>
                      </a:prstGeom>
                      <a:noFill/>
                      <a:ln w="38100">
                        <a:noFill/>
                        <a:miter/>
                      </a:ln>
                    </p:spPr>
                  </p:pic>
                </p:oleObj>
              </mc:Fallback>
            </mc:AlternateContent>
          </a:graphicData>
        </a:graphic>
      </p:graphicFrame>
      <p:sp>
        <p:nvSpPr>
          <p:cNvPr id="14349" name="Rectangle 15"/>
          <p:cNvSpPr/>
          <p:nvPr/>
        </p:nvSpPr>
        <p:spPr>
          <a:xfrm>
            <a:off x="5724525" y="3343276"/>
            <a:ext cx="9144000" cy="461665"/>
          </a:xfrm>
          <a:prstGeom prst="rect">
            <a:avLst/>
          </a:prstGeom>
          <a:noFill/>
          <a:ln w="9525">
            <a:noFill/>
          </a:ln>
        </p:spPr>
        <p:txBody>
          <a:bodyPr>
            <a:spAutoFit/>
          </a:bodyPr>
          <a:lstStyle/>
          <a:p>
            <a:endParaRPr lang="zh-CN" altLang="en-US" dirty="0"/>
          </a:p>
        </p:txBody>
      </p:sp>
      <p:sp>
        <p:nvSpPr>
          <p:cNvPr id="14350" name="Rectangle 17"/>
          <p:cNvSpPr/>
          <p:nvPr/>
        </p:nvSpPr>
        <p:spPr>
          <a:xfrm>
            <a:off x="5848350" y="3343276"/>
            <a:ext cx="9144000" cy="461665"/>
          </a:xfrm>
          <a:prstGeom prst="rect">
            <a:avLst/>
          </a:prstGeom>
          <a:noFill/>
          <a:ln w="9525">
            <a:noFill/>
          </a:ln>
        </p:spPr>
        <p:txBody>
          <a:bodyPr>
            <a:spAutoFit/>
          </a:bodyPr>
          <a:lstStyle/>
          <a:p>
            <a:endParaRPr lang="zh-CN" altLang="en-US" dirty="0"/>
          </a:p>
        </p:txBody>
      </p:sp>
      <p:sp>
        <p:nvSpPr>
          <p:cNvPr id="14351" name="Rectangle 19"/>
          <p:cNvSpPr/>
          <p:nvPr/>
        </p:nvSpPr>
        <p:spPr>
          <a:xfrm>
            <a:off x="5443538" y="3338514"/>
            <a:ext cx="9144000" cy="461665"/>
          </a:xfrm>
          <a:prstGeom prst="rect">
            <a:avLst/>
          </a:prstGeom>
          <a:noFill/>
          <a:ln w="9525">
            <a:noFill/>
          </a:ln>
        </p:spPr>
        <p:txBody>
          <a:bodyPr>
            <a:spAutoFit/>
          </a:bodyPr>
          <a:lstStyle/>
          <a:p>
            <a:endParaRPr lang="zh-CN" altLang="en-US" dirty="0"/>
          </a:p>
        </p:txBody>
      </p:sp>
      <p:sp>
        <p:nvSpPr>
          <p:cNvPr id="14352" name="Text Box 8"/>
          <p:cNvSpPr txBox="1"/>
          <p:nvPr/>
        </p:nvSpPr>
        <p:spPr>
          <a:xfrm>
            <a:off x="865356" y="2514548"/>
            <a:ext cx="9379768" cy="3014662"/>
          </a:xfrm>
          <a:prstGeom prst="rect">
            <a:avLst/>
          </a:prstGeom>
          <a:noFill/>
          <a:ln w="9525">
            <a:noFill/>
          </a:ln>
        </p:spPr>
        <p:txBody>
          <a:bodyPr wrap="square" anchor="b">
            <a:spAutoFit/>
          </a:bodyPr>
          <a:lstStyle/>
          <a:p>
            <a:pPr marL="577850" indent="-577850" algn="just">
              <a:lnSpc>
                <a:spcPct val="120000"/>
              </a:lnSpc>
              <a:spcBef>
                <a:spcPct val="50000"/>
              </a:spcBef>
            </a:pPr>
            <a:r>
              <a:rPr lang="en-US" altLang="zh-CN" sz="2600" dirty="0">
                <a:solidFill>
                  <a:schemeClr val="tx1"/>
                </a:solidFill>
                <a:latin typeface="Times New Roman" panose="02020603050405020304" pitchFamily="18" charset="0"/>
              </a:rPr>
              <a:t> </a:t>
            </a: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5</a:t>
            </a:r>
            <a:r>
              <a:rPr lang="zh-CN" altLang="en-US" sz="2600" dirty="0">
                <a:solidFill>
                  <a:schemeClr val="tx1"/>
                </a:solidFill>
                <a:latin typeface="Times New Roman" panose="02020603050405020304" pitchFamily="18" charset="0"/>
              </a:rPr>
              <a:t>）以一个较小的概率   使染色体的一个基因发生变异，形成                         ；              ，成为一个新的群体</a:t>
            </a:r>
          </a:p>
          <a:p>
            <a:pPr marL="577850" indent="-577850" algn="just">
              <a:lnSpc>
                <a:spcPct val="120000"/>
              </a:lnSpc>
              <a:spcBef>
                <a:spcPct val="50000"/>
              </a:spcBef>
            </a:pPr>
            <a:r>
              <a:rPr lang="zh-CN" altLang="en-US" sz="2600" dirty="0">
                <a:solidFill>
                  <a:schemeClr val="tx1"/>
                </a:solidFill>
                <a:latin typeface="Times New Roman" panose="02020603050405020304" pitchFamily="18" charset="0"/>
              </a:rPr>
              <a:t>  </a:t>
            </a:r>
          </a:p>
          <a:p>
            <a:pPr marL="577850" indent="-577850" algn="just">
              <a:lnSpc>
                <a:spcPct val="120000"/>
              </a:lnSpc>
              <a:spcBef>
                <a:spcPct val="50000"/>
              </a:spcBef>
            </a:pPr>
            <a:r>
              <a:rPr lang="zh-CN" altLang="en-US" sz="2600" dirty="0">
                <a:solidFill>
                  <a:schemeClr val="tx1"/>
                </a:solidFill>
                <a:latin typeface="Times New Roman" panose="02020603050405020304" pitchFamily="18" charset="0"/>
              </a:rPr>
              <a:t>       返回</a:t>
            </a:r>
            <a:r>
              <a:rPr lang="zh-CN" altLang="en-US"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chemeClr val="tx1"/>
                </a:solidFill>
                <a:latin typeface="Times New Roman" panose="02020603050405020304" pitchFamily="18" charset="0"/>
                <a:cs typeface="Times New Roman" panose="02020603050405020304" pitchFamily="18" charset="0"/>
              </a:rPr>
              <a:t>2</a:t>
            </a:r>
            <a:r>
              <a:rPr lang="zh-CN" altLang="en-US" sz="2600" dirty="0">
                <a:solidFill>
                  <a:schemeClr val="tx1"/>
                </a:solidFill>
                <a:latin typeface="Times New Roman" panose="02020603050405020304" pitchFamily="18" charset="0"/>
              </a:rPr>
              <a:t>）。</a:t>
            </a:r>
            <a:endParaRPr lang="zh-CN" altLang="en-US" sz="2600" dirty="0">
              <a:solidFill>
                <a:schemeClr val="tx1"/>
              </a:solidFill>
              <a:latin typeface="Times New Roman" panose="02020603050405020304" pitchFamily="18" charset="0"/>
              <a:cs typeface="Times New Roman" panose="02020603050405020304" pitchFamily="18" charset="0"/>
            </a:endParaRPr>
          </a:p>
          <a:p>
            <a:pPr marL="577850" indent="-577850" algn="just">
              <a:lnSpc>
                <a:spcPct val="120000"/>
              </a:lnSpc>
              <a:spcBef>
                <a:spcPct val="50000"/>
              </a:spcBef>
            </a:pPr>
            <a:r>
              <a:rPr lang="zh-CN" altLang="en-US" dirty="0">
                <a:solidFill>
                  <a:schemeClr val="tx1"/>
                </a:solidFill>
                <a:latin typeface="Times New Roman" panose="02020603050405020304" pitchFamily="18" charset="0"/>
              </a:rPr>
              <a:t> </a:t>
            </a:r>
          </a:p>
        </p:txBody>
      </p:sp>
      <p:graphicFrame>
        <p:nvGraphicFramePr>
          <p:cNvPr id="14340" name="Object 13"/>
          <p:cNvGraphicFramePr/>
          <p:nvPr>
            <p:extLst>
              <p:ext uri="{D42A27DB-BD31-4B8C-83A1-F6EECF244321}">
                <p14:modId xmlns:p14="http://schemas.microsoft.com/office/powerpoint/2010/main" val="2210252351"/>
              </p:ext>
            </p:extLst>
          </p:nvPr>
        </p:nvGraphicFramePr>
        <p:xfrm>
          <a:off x="4544738" y="2523216"/>
          <a:ext cx="522288" cy="554038"/>
        </p:xfrm>
        <a:graphic>
          <a:graphicData uri="http://schemas.openxmlformats.org/presentationml/2006/ole">
            <mc:AlternateContent xmlns:mc="http://schemas.openxmlformats.org/markup-compatibility/2006">
              <mc:Choice xmlns:v="urn:schemas-microsoft-com:vml" Requires="v">
                <p:oleObj spid="_x0000_s16747" r:id="rId7" imgW="215900" imgH="228600" progId="Equation.3">
                  <p:embed/>
                </p:oleObj>
              </mc:Choice>
              <mc:Fallback>
                <p:oleObj r:id="rId7" imgW="215900" imgH="228600" progId="Equation.3">
                  <p:embed/>
                  <p:pic>
                    <p:nvPicPr>
                      <p:cNvPr id="0" name="图片 3114"/>
                      <p:cNvPicPr/>
                      <p:nvPr/>
                    </p:nvPicPr>
                    <p:blipFill>
                      <a:blip r:embed="rId8"/>
                      <a:stretch>
                        <a:fillRect/>
                      </a:stretch>
                    </p:blipFill>
                    <p:spPr>
                      <a:xfrm>
                        <a:off x="4544738" y="2523216"/>
                        <a:ext cx="522288" cy="554038"/>
                      </a:xfrm>
                      <a:prstGeom prst="rect">
                        <a:avLst/>
                      </a:prstGeom>
                      <a:noFill/>
                      <a:ln w="38100">
                        <a:noFill/>
                        <a:miter/>
                      </a:ln>
                    </p:spPr>
                  </p:pic>
                </p:oleObj>
              </mc:Fallback>
            </mc:AlternateContent>
          </a:graphicData>
        </a:graphic>
      </p:graphicFrame>
      <p:graphicFrame>
        <p:nvGraphicFramePr>
          <p:cNvPr id="14341" name="Object 14"/>
          <p:cNvGraphicFramePr/>
          <p:nvPr>
            <p:extLst>
              <p:ext uri="{D42A27DB-BD31-4B8C-83A1-F6EECF244321}">
                <p14:modId xmlns:p14="http://schemas.microsoft.com/office/powerpoint/2010/main" val="935244320"/>
              </p:ext>
            </p:extLst>
          </p:nvPr>
        </p:nvGraphicFramePr>
        <p:xfrm>
          <a:off x="2010814" y="3060464"/>
          <a:ext cx="1981200" cy="457200"/>
        </p:xfrm>
        <a:graphic>
          <a:graphicData uri="http://schemas.openxmlformats.org/presentationml/2006/ole">
            <mc:AlternateContent xmlns:mc="http://schemas.openxmlformats.org/markup-compatibility/2006">
              <mc:Choice xmlns:v="urn:schemas-microsoft-com:vml" Requires="v">
                <p:oleObj spid="_x0000_s16748" r:id="rId9" imgW="850265" imgH="203200" progId="Equation.3">
                  <p:embed/>
                </p:oleObj>
              </mc:Choice>
              <mc:Fallback>
                <p:oleObj r:id="rId9" imgW="850265" imgH="203200" progId="Equation.3">
                  <p:embed/>
                  <p:pic>
                    <p:nvPicPr>
                      <p:cNvPr id="0" name="图片 3115"/>
                      <p:cNvPicPr/>
                      <p:nvPr/>
                    </p:nvPicPr>
                    <p:blipFill>
                      <a:blip r:embed="rId10"/>
                      <a:stretch>
                        <a:fillRect/>
                      </a:stretch>
                    </p:blipFill>
                    <p:spPr>
                      <a:xfrm>
                        <a:off x="2010814" y="3060464"/>
                        <a:ext cx="1981200" cy="457200"/>
                      </a:xfrm>
                      <a:prstGeom prst="rect">
                        <a:avLst/>
                      </a:prstGeom>
                      <a:noFill/>
                      <a:ln w="38100">
                        <a:noFill/>
                        <a:miter/>
                      </a:ln>
                    </p:spPr>
                  </p:pic>
                </p:oleObj>
              </mc:Fallback>
            </mc:AlternateContent>
          </a:graphicData>
        </a:graphic>
      </p:graphicFrame>
      <p:graphicFrame>
        <p:nvGraphicFramePr>
          <p:cNvPr id="14342" name="Object 16"/>
          <p:cNvGraphicFramePr/>
          <p:nvPr>
            <p:extLst>
              <p:ext uri="{D42A27DB-BD31-4B8C-83A1-F6EECF244321}">
                <p14:modId xmlns:p14="http://schemas.microsoft.com/office/powerpoint/2010/main" val="375791339"/>
              </p:ext>
            </p:extLst>
          </p:nvPr>
        </p:nvGraphicFramePr>
        <p:xfrm>
          <a:off x="4298676" y="3139005"/>
          <a:ext cx="1014412" cy="342900"/>
        </p:xfrm>
        <a:graphic>
          <a:graphicData uri="http://schemas.openxmlformats.org/presentationml/2006/ole">
            <mc:AlternateContent xmlns:mc="http://schemas.openxmlformats.org/markup-compatibility/2006">
              <mc:Choice xmlns:v="urn:schemas-microsoft-com:vml" Requires="v">
                <p:oleObj spid="_x0000_s16749" r:id="rId11" imgW="532765" imgH="177800" progId="Equation.3">
                  <p:embed/>
                </p:oleObj>
              </mc:Choice>
              <mc:Fallback>
                <p:oleObj r:id="rId11" imgW="532765" imgH="177800" progId="Equation.3">
                  <p:embed/>
                  <p:pic>
                    <p:nvPicPr>
                      <p:cNvPr id="0" name="图片 3116"/>
                      <p:cNvPicPr/>
                      <p:nvPr/>
                    </p:nvPicPr>
                    <p:blipFill>
                      <a:blip r:embed="rId12"/>
                      <a:stretch>
                        <a:fillRect/>
                      </a:stretch>
                    </p:blipFill>
                    <p:spPr>
                      <a:xfrm>
                        <a:off x="4298676" y="3139005"/>
                        <a:ext cx="1014412" cy="342900"/>
                      </a:xfrm>
                      <a:prstGeom prst="rect">
                        <a:avLst/>
                      </a:prstGeom>
                      <a:noFill/>
                      <a:ln w="38100">
                        <a:noFill/>
                        <a:miter/>
                      </a:ln>
                    </p:spPr>
                  </p:pic>
                </p:oleObj>
              </mc:Fallback>
            </mc:AlternateContent>
          </a:graphicData>
        </a:graphic>
      </p:graphicFrame>
      <p:graphicFrame>
        <p:nvGraphicFramePr>
          <p:cNvPr id="14343" name="Object 18"/>
          <p:cNvGraphicFramePr/>
          <p:nvPr/>
        </p:nvGraphicFramePr>
        <p:xfrm>
          <a:off x="4343400" y="3811588"/>
          <a:ext cx="3276600" cy="455612"/>
        </p:xfrm>
        <a:graphic>
          <a:graphicData uri="http://schemas.openxmlformats.org/presentationml/2006/ole">
            <mc:AlternateContent xmlns:mc="http://schemas.openxmlformats.org/markup-compatibility/2006">
              <mc:Choice xmlns:v="urn:schemas-microsoft-com:vml" Requires="v">
                <p:oleObj spid="_x0000_s16750" r:id="rId13" imgW="1422400" imgH="203200" progId="Equation.3">
                  <p:embed/>
                </p:oleObj>
              </mc:Choice>
              <mc:Fallback>
                <p:oleObj r:id="rId13" imgW="1422400" imgH="203200" progId="Equation.3">
                  <p:embed/>
                  <p:pic>
                    <p:nvPicPr>
                      <p:cNvPr id="0" name="图片 3117"/>
                      <p:cNvPicPr/>
                      <p:nvPr/>
                    </p:nvPicPr>
                    <p:blipFill>
                      <a:blip r:embed="rId14"/>
                      <a:stretch>
                        <a:fillRect/>
                      </a:stretch>
                    </p:blipFill>
                    <p:spPr>
                      <a:xfrm>
                        <a:off x="4343400" y="3811588"/>
                        <a:ext cx="3276600" cy="455612"/>
                      </a:xfrm>
                      <a:prstGeom prst="rect">
                        <a:avLst/>
                      </a:prstGeom>
                      <a:noFill/>
                      <a:ln w="38100">
                        <a:noFill/>
                        <a:miter/>
                      </a:ln>
                    </p:spPr>
                  </p:pic>
                </p:oleObj>
              </mc:Fallback>
            </mc:AlternateContent>
          </a:graphicData>
        </a:graphic>
      </p:graphicFrame>
      <p:sp>
        <p:nvSpPr>
          <p:cNvPr id="17" name="Rectangle 8"/>
          <p:cNvSpPr/>
          <p:nvPr/>
        </p:nvSpPr>
        <p:spPr>
          <a:xfrm>
            <a:off x="25219" y="-16722"/>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8.2.9  </a:t>
            </a:r>
            <a:r>
              <a:rPr lang="zh-CN" altLang="en-US" sz="3600" dirty="0">
                <a:latin typeface="Times New Roman" panose="02020603050405020304" pitchFamily="18" charset="0"/>
                <a:ea typeface="黑体" panose="02010609060101010101" pitchFamily="49" charset="-122"/>
              </a:rPr>
              <a:t>遗传算法的一般步骤</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idx="1"/>
          </p:nvPr>
        </p:nvSpPr>
        <p:spPr>
          <a:xfrm>
            <a:off x="696617" y="1052736"/>
            <a:ext cx="10871991" cy="5303614"/>
          </a:xfrm>
          <a:ln/>
        </p:spPr>
        <p:txBody>
          <a:bodyPr vert="horz" wrap="square" lIns="91440" tIns="45720" rIns="91440" bIns="45720" anchor="t">
            <a:normAutofit/>
          </a:bodyPr>
          <a:lstStyle/>
          <a:p>
            <a:pPr marL="609600" indent="-609600" eaLnBrk="1" hangingPunct="1">
              <a:spcBef>
                <a:spcPct val="25000"/>
              </a:spcBef>
              <a:buClr>
                <a:schemeClr val="tx1"/>
              </a:buClr>
              <a:buBlip>
                <a:blip r:embed="rId2"/>
              </a:buBlip>
            </a:pPr>
            <a:r>
              <a:rPr lang="zh-CN" altLang="en-US" sz="2400" b="1" dirty="0">
                <a:latin typeface="宋体" panose="02010600030101010101" pitchFamily="2" charset="-122"/>
                <a:ea typeface="宋体" panose="02010600030101010101" pitchFamily="2" charset="-122"/>
              </a:rPr>
              <a:t>遗传算法是一种全局优化概率算法，主要特点有： </a:t>
            </a:r>
          </a:p>
          <a:p>
            <a:pPr lvl="1">
              <a:spcBef>
                <a:spcPct val="25000"/>
              </a:spcBef>
              <a:buClr>
                <a:schemeClr val="tx1"/>
              </a:buClr>
              <a:buFont typeface="Wingdings" panose="05000000000000000000" pitchFamily="2" charset="2"/>
              <a:buChar char="n"/>
            </a:pPr>
            <a:r>
              <a:rPr lang="zh-CN" altLang="en-US" b="1" dirty="0">
                <a:latin typeface="宋体" panose="02010600030101010101" pitchFamily="2" charset="-122"/>
                <a:ea typeface="宋体" panose="02010600030101010101" pitchFamily="2" charset="-122"/>
              </a:rPr>
              <a:t>遗传算法对所求解的优化问题</a:t>
            </a:r>
            <a:r>
              <a:rPr lang="zh-CN" altLang="en-US" b="1" dirty="0">
                <a:solidFill>
                  <a:srgbClr val="0000FF"/>
                </a:solidFill>
                <a:latin typeface="宋体" panose="02010600030101010101" pitchFamily="2" charset="-122"/>
                <a:ea typeface="宋体" panose="02010600030101010101" pitchFamily="2" charset="-122"/>
              </a:rPr>
              <a:t>没有太多的数学要求</a:t>
            </a:r>
            <a:r>
              <a:rPr lang="zh-CN" altLang="en-US" b="1" dirty="0">
                <a:latin typeface="宋体" panose="02010600030101010101" pitchFamily="2" charset="-122"/>
                <a:ea typeface="宋体" panose="02010600030101010101" pitchFamily="2" charset="-122"/>
              </a:rPr>
              <a:t>，由于进化特性，</a:t>
            </a:r>
            <a:r>
              <a:rPr lang="zh-CN" altLang="en-US" b="1" dirty="0" smtClean="0">
                <a:latin typeface="宋体" panose="02010600030101010101" pitchFamily="2" charset="-122"/>
                <a:ea typeface="宋体" panose="02010600030101010101" pitchFamily="2" charset="-122"/>
              </a:rPr>
              <a:t>搜索过程</a:t>
            </a:r>
            <a:r>
              <a:rPr lang="zh-CN" altLang="en-US" b="1" dirty="0">
                <a:latin typeface="宋体" panose="02010600030101010101" pitchFamily="2" charset="-122"/>
                <a:ea typeface="宋体" panose="02010600030101010101" pitchFamily="2" charset="-122"/>
              </a:rPr>
              <a:t>中不需要问题的内在性质，无论是线性的还是非线性的，离散的还是连续的都可处理，可直接对结构对象进行操作。</a:t>
            </a:r>
          </a:p>
          <a:p>
            <a:pPr lvl="1">
              <a:spcBef>
                <a:spcPct val="25000"/>
              </a:spcBef>
              <a:buClr>
                <a:schemeClr val="tx1"/>
              </a:buClr>
              <a:buFont typeface="Wingdings" panose="05000000000000000000" pitchFamily="2" charset="2"/>
              <a:buChar char="n"/>
            </a:pPr>
            <a:r>
              <a:rPr lang="zh-CN" altLang="en-US" b="1" dirty="0">
                <a:latin typeface="宋体" panose="02010600030101010101" pitchFamily="2" charset="-122"/>
                <a:ea typeface="宋体" panose="02010600030101010101" pitchFamily="2" charset="-122"/>
              </a:rPr>
              <a:t>利用随机技术指导对一个被编码的参数空间进行高效率搜索。</a:t>
            </a:r>
          </a:p>
          <a:p>
            <a:pPr lvl="1">
              <a:spcBef>
                <a:spcPct val="25000"/>
              </a:spcBef>
              <a:buClr>
                <a:schemeClr val="tx1"/>
              </a:buClr>
              <a:buFont typeface="Wingdings" panose="05000000000000000000" pitchFamily="2" charset="2"/>
              <a:buChar char="n"/>
            </a:pPr>
            <a:r>
              <a:rPr lang="zh-CN" altLang="en-US" b="1" dirty="0">
                <a:latin typeface="宋体" panose="02010600030101010101" pitchFamily="2" charset="-122"/>
                <a:ea typeface="宋体" panose="02010600030101010101" pitchFamily="2" charset="-122"/>
              </a:rPr>
              <a:t>采用群体搜索策略，易于并行化。</a:t>
            </a:r>
          </a:p>
          <a:p>
            <a:pPr lvl="1">
              <a:spcBef>
                <a:spcPct val="25000"/>
              </a:spcBef>
              <a:buClr>
                <a:schemeClr val="tx1"/>
              </a:buClr>
              <a:buFont typeface="Wingdings" panose="05000000000000000000" pitchFamily="2" charset="2"/>
              <a:buChar char="n"/>
            </a:pPr>
            <a:r>
              <a:rPr lang="zh-CN" altLang="en-US" b="1" dirty="0">
                <a:latin typeface="宋体" panose="02010600030101010101" pitchFamily="2" charset="-122"/>
                <a:ea typeface="宋体" panose="02010600030101010101" pitchFamily="2" charset="-122"/>
              </a:rPr>
              <a:t>仅用适应度函数值来评估个体，并在此基础上进行遗传操作，使种群中个体之间进行信息交换</a:t>
            </a:r>
            <a:r>
              <a:rPr lang="zh-CN" altLang="en-US" b="1" dirty="0" smtClean="0">
                <a:latin typeface="宋体" panose="02010600030101010101" pitchFamily="2" charset="-122"/>
                <a:ea typeface="宋体" panose="02010600030101010101" pitchFamily="2" charset="-122"/>
              </a:rPr>
              <a:t>。</a:t>
            </a:r>
            <a:endParaRPr lang="en-US" altLang="zh-CN" b="1" dirty="0" smtClean="0">
              <a:latin typeface="宋体" panose="02010600030101010101" pitchFamily="2" charset="-122"/>
              <a:ea typeface="宋体" panose="02010600030101010101" pitchFamily="2" charset="-122"/>
            </a:endParaRPr>
          </a:p>
          <a:p>
            <a:pPr lvl="1">
              <a:spcBef>
                <a:spcPct val="25000"/>
              </a:spcBef>
              <a:buFont typeface="Wingdings" panose="05000000000000000000" pitchFamily="2" charset="2"/>
              <a:buChar char="n"/>
            </a:pPr>
            <a:r>
              <a:rPr lang="zh-CN" altLang="en-US" b="1" dirty="0" smtClean="0">
                <a:latin typeface="宋体" panose="02010600030101010101" pitchFamily="2" charset="-122"/>
                <a:ea typeface="宋体" panose="02010600030101010101" pitchFamily="2" charset="-122"/>
              </a:rPr>
              <a:t>进化</a:t>
            </a:r>
            <a:r>
              <a:rPr lang="zh-CN" altLang="en-US" b="1" dirty="0">
                <a:latin typeface="宋体" panose="02010600030101010101" pitchFamily="2" charset="-122"/>
                <a:ea typeface="宋体" panose="02010600030101010101" pitchFamily="2" charset="-122"/>
              </a:rPr>
              <a:t>算子的各态历经性使得遗传算法能够非常有效地进行概率意义的全局搜素。</a:t>
            </a:r>
          </a:p>
          <a:p>
            <a:pPr lvl="1">
              <a:spcBef>
                <a:spcPct val="25000"/>
              </a:spcBef>
              <a:buFont typeface="Wingdings" panose="05000000000000000000" pitchFamily="2" charset="2"/>
              <a:buChar char="n"/>
            </a:pPr>
            <a:r>
              <a:rPr lang="zh-CN" altLang="en-US" b="1" dirty="0" smtClean="0">
                <a:latin typeface="宋体" panose="02010600030101010101" pitchFamily="2" charset="-122"/>
                <a:ea typeface="宋体" panose="02010600030101010101" pitchFamily="2" charset="-122"/>
              </a:rPr>
              <a:t>遗传</a:t>
            </a:r>
            <a:r>
              <a:rPr lang="zh-CN" altLang="en-US" b="1" dirty="0">
                <a:latin typeface="宋体" panose="02010600030101010101" pitchFamily="2" charset="-122"/>
                <a:ea typeface="宋体" panose="02010600030101010101" pitchFamily="2" charset="-122"/>
              </a:rPr>
              <a:t>算法对于各种特殊问题可以提供极大的灵活性来混合构造领域独立的启发式，从而保证算法的有效性</a:t>
            </a:r>
            <a:r>
              <a:rPr lang="zh-CN" altLang="en-US" b="1" dirty="0" smtClean="0">
                <a:latin typeface="宋体" panose="02010600030101010101" pitchFamily="2" charset="-122"/>
                <a:ea typeface="宋体" panose="02010600030101010101" pitchFamily="2" charset="-122"/>
              </a:rPr>
              <a:t>。</a:t>
            </a:r>
            <a:endParaRPr lang="en-US" altLang="zh-CN" b="1" dirty="0">
              <a:latin typeface="宋体" panose="02010600030101010101" pitchFamily="2" charset="-122"/>
            </a:endParaRPr>
          </a:p>
        </p:txBody>
      </p:sp>
      <p:sp>
        <p:nvSpPr>
          <p:cNvPr id="7680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 name="Rectangle 8"/>
          <p:cNvSpPr/>
          <p:nvPr/>
        </p:nvSpPr>
        <p:spPr>
          <a:xfrm>
            <a:off x="25219" y="-16722"/>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8.2.10  </a:t>
            </a:r>
            <a:r>
              <a:rPr lang="zh-CN" altLang="en-US" sz="3600" dirty="0">
                <a:latin typeface="Times New Roman" panose="02020603050405020304" pitchFamily="18" charset="0"/>
                <a:ea typeface="黑体" panose="02010609060101010101" pitchFamily="49" charset="-122"/>
              </a:rPr>
              <a:t>遗传算法的特点 </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500" fill="hold"/>
                                        <p:tgtEl>
                                          <p:spTgt spid="11267"/>
                                        </p:tgtEl>
                                        <p:attrNameLst>
                                          <p:attrName>ppt_w</p:attrName>
                                        </p:attrNameLst>
                                      </p:cBhvr>
                                      <p:tavLst>
                                        <p:tav tm="0">
                                          <p:val>
                                            <p:fltVal val="0"/>
                                          </p:val>
                                        </p:tav>
                                        <p:tav tm="100000">
                                          <p:val>
                                            <p:strVal val="#ppt_w"/>
                                          </p:val>
                                        </p:tav>
                                      </p:tavLst>
                                    </p:anim>
                                    <p:anim calcmode="lin" valueType="num">
                                      <p:cBhvr>
                                        <p:cTn id="8" dur="500" fill="hold"/>
                                        <p:tgtEl>
                                          <p:spTgt spid="112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33972" y="1268760"/>
            <a:ext cx="10978652" cy="5177383"/>
          </a:xfrm>
        </p:spPr>
        <p:txBody>
          <a:bodyPr>
            <a:noAutofit/>
          </a:bodyPr>
          <a:lstStyle/>
          <a:p>
            <a:pPr marL="621792" lvl="1">
              <a:spcBef>
                <a:spcPts val="324"/>
              </a:spcBef>
              <a:buFont typeface="Verdana"/>
              <a:buChar char="◦"/>
              <a:defRPr/>
            </a:pPr>
            <a:r>
              <a:rPr lang="zh-CN" altLang="en-US" dirty="0" smtClean="0"/>
              <a:t>例：求下述二元函数的最大值</a:t>
            </a:r>
            <a:endParaRPr lang="en-US" altLang="zh-CN" dirty="0" smtClean="0"/>
          </a:p>
          <a:p>
            <a:pPr marL="621792" lvl="1">
              <a:spcBef>
                <a:spcPts val="324"/>
              </a:spcBef>
              <a:buFont typeface="Verdana"/>
              <a:buChar char="◦"/>
              <a:defRPr/>
            </a:pPr>
            <a:endParaRPr lang="en-US" altLang="zh-CN" dirty="0" smtClean="0"/>
          </a:p>
          <a:p>
            <a:pPr marL="621792" lvl="1">
              <a:spcBef>
                <a:spcPts val="324"/>
              </a:spcBef>
              <a:buFont typeface="Verdana"/>
              <a:buChar char="◦"/>
              <a:defRPr/>
            </a:pPr>
            <a:endParaRPr lang="en-US" altLang="zh-CN" dirty="0" smtClean="0"/>
          </a:p>
          <a:p>
            <a:pPr marL="621792" lvl="1">
              <a:lnSpc>
                <a:spcPct val="125000"/>
              </a:lnSpc>
              <a:spcBef>
                <a:spcPts val="324"/>
              </a:spcBef>
              <a:buFont typeface="Verdana"/>
              <a:buChar char="◦"/>
              <a:defRPr/>
            </a:pPr>
            <a:r>
              <a:rPr lang="en-US" altLang="zh-CN" dirty="0" smtClean="0">
                <a:solidFill>
                  <a:srgbClr val="C00000"/>
                </a:solidFill>
              </a:rPr>
              <a:t>(</a:t>
            </a:r>
            <a:r>
              <a:rPr lang="en-US" altLang="zh-CN" dirty="0">
                <a:solidFill>
                  <a:srgbClr val="C00000"/>
                </a:solidFill>
              </a:rPr>
              <a:t>1) </a:t>
            </a:r>
            <a:r>
              <a:rPr lang="zh-CN" altLang="en-US" dirty="0">
                <a:solidFill>
                  <a:srgbClr val="C00000"/>
                </a:solidFill>
              </a:rPr>
              <a:t>个体编码</a:t>
            </a:r>
          </a:p>
          <a:p>
            <a:pPr marL="859536" lvl="2">
              <a:lnSpc>
                <a:spcPct val="125000"/>
              </a:lnSpc>
              <a:buNone/>
              <a:defRPr/>
            </a:pPr>
            <a:r>
              <a:rPr lang="zh-CN" altLang="en-US" sz="2400" dirty="0"/>
              <a:t>        遗传算法的运算对象是表示个体的符号串，所以必须把变量 </a:t>
            </a:r>
            <a:r>
              <a:rPr lang="en-US" altLang="zh-CN" sz="2400" dirty="0"/>
              <a:t>x1, x2 </a:t>
            </a:r>
            <a:r>
              <a:rPr lang="zh-CN" altLang="en-US" sz="2400" dirty="0"/>
              <a:t>编码为一种符号串。</a:t>
            </a:r>
            <a:r>
              <a:rPr lang="zh-CN" altLang="en-US" sz="2400" dirty="0">
                <a:solidFill>
                  <a:srgbClr val="FF0000"/>
                </a:solidFill>
              </a:rPr>
              <a:t>本题中，用无符号二进制整数来表示</a:t>
            </a:r>
            <a:r>
              <a:rPr lang="zh-CN" altLang="en-US" sz="2400" dirty="0"/>
              <a:t>。</a:t>
            </a:r>
          </a:p>
          <a:p>
            <a:pPr marL="859536" lvl="2">
              <a:lnSpc>
                <a:spcPct val="125000"/>
              </a:lnSpc>
              <a:buNone/>
              <a:defRPr/>
            </a:pPr>
            <a:r>
              <a:rPr lang="zh-CN" altLang="en-US" sz="2400" dirty="0"/>
              <a:t>        因 </a:t>
            </a:r>
            <a:r>
              <a:rPr lang="en-US" altLang="zh-CN" sz="2400" dirty="0"/>
              <a:t>x1, x2 </a:t>
            </a:r>
            <a:r>
              <a:rPr lang="zh-CN" altLang="en-US" sz="2400" dirty="0"/>
              <a:t>为 </a:t>
            </a:r>
            <a:r>
              <a:rPr lang="en-US" altLang="zh-CN" sz="2400" dirty="0"/>
              <a:t>0 ~ 7</a:t>
            </a:r>
            <a:r>
              <a:rPr lang="zh-CN" altLang="en-US" sz="2400" dirty="0"/>
              <a:t>之间的整数，所以分别用</a:t>
            </a:r>
            <a:r>
              <a:rPr lang="en-US" altLang="zh-CN" sz="2400" dirty="0"/>
              <a:t>3</a:t>
            </a:r>
            <a:r>
              <a:rPr lang="zh-CN" altLang="en-US" sz="2400" dirty="0"/>
              <a:t>位无符号二进制整数来表示，将它们连接在一起所组成的</a:t>
            </a:r>
            <a:r>
              <a:rPr lang="en-US" altLang="zh-CN" sz="2400" dirty="0"/>
              <a:t>6</a:t>
            </a:r>
            <a:r>
              <a:rPr lang="zh-CN" altLang="en-US" sz="2400" dirty="0"/>
              <a:t>位无符号二进制数就形成了个体的基因型，表示一个可行解。</a:t>
            </a:r>
          </a:p>
          <a:p>
            <a:pPr marL="859536" lvl="2">
              <a:lnSpc>
                <a:spcPct val="125000"/>
              </a:lnSpc>
              <a:buNone/>
              <a:defRPr/>
            </a:pPr>
            <a:r>
              <a:rPr lang="zh-CN" altLang="en-US" sz="2400" dirty="0">
                <a:solidFill>
                  <a:schemeClr val="accent4">
                    <a:lumMod val="75000"/>
                  </a:schemeClr>
                </a:solidFill>
              </a:rPr>
              <a:t>        </a:t>
            </a:r>
            <a:r>
              <a:rPr lang="zh-CN" altLang="en-US" sz="2400" dirty="0">
                <a:solidFill>
                  <a:srgbClr val="0000FF"/>
                </a:solidFill>
              </a:rPr>
              <a:t>例如，基因型 </a:t>
            </a:r>
            <a:r>
              <a:rPr lang="en-US" altLang="zh-CN" sz="2400" dirty="0">
                <a:solidFill>
                  <a:srgbClr val="0000FF"/>
                </a:solidFill>
              </a:rPr>
              <a:t>X</a:t>
            </a:r>
            <a:r>
              <a:rPr lang="zh-CN" altLang="en-US" sz="2400" dirty="0">
                <a:solidFill>
                  <a:srgbClr val="0000FF"/>
                </a:solidFill>
              </a:rPr>
              <a:t>＝</a:t>
            </a:r>
            <a:r>
              <a:rPr lang="en-US" altLang="zh-CN" sz="2400" dirty="0">
                <a:solidFill>
                  <a:srgbClr val="0000FF"/>
                </a:solidFill>
              </a:rPr>
              <a:t>101110 </a:t>
            </a:r>
            <a:r>
              <a:rPr lang="zh-CN" altLang="en-US" sz="2400" dirty="0">
                <a:solidFill>
                  <a:srgbClr val="0000FF"/>
                </a:solidFill>
              </a:rPr>
              <a:t>所对应的表现型是：</a:t>
            </a:r>
            <a:r>
              <a:rPr lang="en-US" altLang="zh-CN" sz="2400" dirty="0">
                <a:solidFill>
                  <a:srgbClr val="0000FF"/>
                </a:solidFill>
              </a:rPr>
              <a:t>x</a:t>
            </a:r>
            <a:r>
              <a:rPr lang="zh-CN" altLang="en-US" sz="2400" dirty="0">
                <a:solidFill>
                  <a:srgbClr val="0000FF"/>
                </a:solidFill>
              </a:rPr>
              <a:t>＝</a:t>
            </a:r>
            <a:r>
              <a:rPr lang="en-US" altLang="zh-CN" sz="2400" dirty="0">
                <a:solidFill>
                  <a:srgbClr val="0000FF"/>
                </a:solidFill>
              </a:rPr>
              <a:t>[ 5</a:t>
            </a:r>
            <a:r>
              <a:rPr lang="zh-CN" altLang="en-US" sz="2400" dirty="0">
                <a:solidFill>
                  <a:srgbClr val="0000FF"/>
                </a:solidFill>
              </a:rPr>
              <a:t>，</a:t>
            </a:r>
            <a:r>
              <a:rPr lang="en-US" altLang="zh-CN" sz="2400" dirty="0">
                <a:solidFill>
                  <a:srgbClr val="0000FF"/>
                </a:solidFill>
              </a:rPr>
              <a:t>6 ]</a:t>
            </a:r>
            <a:r>
              <a:rPr lang="zh-CN" altLang="en-US" sz="2400" dirty="0">
                <a:solidFill>
                  <a:srgbClr val="0000FF"/>
                </a:solidFill>
              </a:rPr>
              <a:t>。</a:t>
            </a:r>
          </a:p>
          <a:p>
            <a:pPr marL="859536" lvl="2">
              <a:lnSpc>
                <a:spcPct val="125000"/>
              </a:lnSpc>
              <a:buNone/>
              <a:defRPr/>
            </a:pPr>
            <a:r>
              <a:rPr lang="zh-CN" altLang="en-US" sz="2400" dirty="0"/>
              <a:t>        个体的表现型</a:t>
            </a:r>
            <a:r>
              <a:rPr lang="en-US" altLang="zh-CN" sz="2400" dirty="0"/>
              <a:t>x</a:t>
            </a:r>
            <a:r>
              <a:rPr lang="zh-CN" altLang="en-US" sz="2400" dirty="0"/>
              <a:t>和基因型</a:t>
            </a:r>
            <a:r>
              <a:rPr lang="en-US" altLang="zh-CN" sz="2400" dirty="0"/>
              <a:t>X</a:t>
            </a:r>
            <a:r>
              <a:rPr lang="zh-CN" altLang="en-US" sz="2400" dirty="0"/>
              <a:t>之间可通过编码和解码程序相互转换</a:t>
            </a:r>
            <a:r>
              <a:rPr lang="zh-CN" altLang="en-US" sz="2400" dirty="0" smtClean="0"/>
              <a:t>。</a:t>
            </a:r>
          </a:p>
        </p:txBody>
      </p:sp>
      <p:graphicFrame>
        <p:nvGraphicFramePr>
          <p:cNvPr id="23556" name="Object 2"/>
          <p:cNvGraphicFramePr>
            <a:graphicFrameLocks noChangeAspect="1"/>
          </p:cNvGraphicFramePr>
          <p:nvPr>
            <p:extLst>
              <p:ext uri="{D42A27DB-BD31-4B8C-83A1-F6EECF244321}">
                <p14:modId xmlns:p14="http://schemas.microsoft.com/office/powerpoint/2010/main" val="3252885060"/>
              </p:ext>
            </p:extLst>
          </p:nvPr>
        </p:nvGraphicFramePr>
        <p:xfrm>
          <a:off x="5735960" y="1304473"/>
          <a:ext cx="2928937" cy="1301750"/>
        </p:xfrm>
        <a:graphic>
          <a:graphicData uri="http://schemas.openxmlformats.org/presentationml/2006/ole">
            <mc:AlternateContent xmlns:mc="http://schemas.openxmlformats.org/markup-compatibility/2006">
              <mc:Choice xmlns:v="urn:schemas-microsoft-com:vml" Requires="v">
                <p:oleObj spid="_x0000_s28698" name="公式" r:id="rId3" imgW="1714500" imgH="762000" progId="Equation.3">
                  <p:embed/>
                </p:oleObj>
              </mc:Choice>
              <mc:Fallback>
                <p:oleObj name="公式" r:id="rId3" imgW="1714500" imgH="762000" progId="Equation.3">
                  <p:embed/>
                  <p:pic>
                    <p:nvPicPr>
                      <p:cNvPr id="2355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5960" y="1304473"/>
                        <a:ext cx="2928937"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8.3  </a:t>
            </a:r>
            <a:r>
              <a:rPr lang="zh-CN" altLang="en-US" sz="3600" dirty="0">
                <a:latin typeface="Times New Roman" panose="02020603050405020304" pitchFamily="18" charset="0"/>
                <a:ea typeface="黑体" panose="02010609060101010101" pitchFamily="49" charset="-122"/>
              </a:rPr>
              <a:t>遗传算法的应用</a:t>
            </a:r>
          </a:p>
        </p:txBody>
      </p:sp>
    </p:spTree>
    <p:extLst>
      <p:ext uri="{BB962C8B-B14F-4D97-AF65-F5344CB8AC3E}">
        <p14:creationId xmlns:p14="http://schemas.microsoft.com/office/powerpoint/2010/main" val="3165708021"/>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767408" y="1196752"/>
            <a:ext cx="10513168" cy="5143500"/>
          </a:xfrm>
        </p:spPr>
        <p:txBody>
          <a:bodyPr/>
          <a:lstStyle/>
          <a:p>
            <a:pPr lvl="1" eaLnBrk="1" hangingPunct="1">
              <a:lnSpc>
                <a:spcPct val="125000"/>
              </a:lnSpc>
            </a:pPr>
            <a:r>
              <a:rPr lang="en-US" altLang="zh-CN" sz="2100" dirty="0">
                <a:solidFill>
                  <a:srgbClr val="C00000"/>
                </a:solidFill>
              </a:rPr>
              <a:t>(2) </a:t>
            </a:r>
            <a:r>
              <a:rPr lang="zh-CN" altLang="en-US" sz="2100" dirty="0">
                <a:solidFill>
                  <a:srgbClr val="C00000"/>
                </a:solidFill>
              </a:rPr>
              <a:t>初始群体的产生</a:t>
            </a:r>
          </a:p>
          <a:p>
            <a:pPr lvl="2" eaLnBrk="1" hangingPunct="1">
              <a:lnSpc>
                <a:spcPct val="125000"/>
              </a:lnSpc>
            </a:pPr>
            <a:r>
              <a:rPr lang="zh-CN" altLang="en-US" dirty="0" smtClean="0"/>
              <a:t>     </a:t>
            </a:r>
            <a:r>
              <a:rPr lang="zh-CN" altLang="en-US" sz="1800" dirty="0"/>
              <a:t>遗传算法是对群体进行的进化操作，需要给其淮备一些表示起始搜索点的初始群体数据。</a:t>
            </a:r>
          </a:p>
          <a:p>
            <a:pPr lvl="2" eaLnBrk="1" hangingPunct="1">
              <a:lnSpc>
                <a:spcPct val="125000"/>
              </a:lnSpc>
            </a:pPr>
            <a:r>
              <a:rPr lang="zh-CN" altLang="en-US" sz="1800" dirty="0"/>
              <a:t>      本例中，群体规模的大小取为</a:t>
            </a:r>
            <a:r>
              <a:rPr lang="en-US" altLang="zh-CN" sz="1800" dirty="0"/>
              <a:t>4</a:t>
            </a:r>
            <a:r>
              <a:rPr lang="zh-CN" altLang="en-US" sz="1800" dirty="0"/>
              <a:t>，即群体由</a:t>
            </a:r>
            <a:r>
              <a:rPr lang="en-US" altLang="zh-CN" sz="1800" dirty="0"/>
              <a:t>4</a:t>
            </a:r>
            <a:r>
              <a:rPr lang="zh-CN" altLang="en-US" sz="1800" dirty="0"/>
              <a:t>个个体组成，每个个体可通过随机方法产生。如：</a:t>
            </a:r>
            <a:r>
              <a:rPr lang="en-US" altLang="zh-CN" sz="1800" dirty="0"/>
              <a:t>011101</a:t>
            </a:r>
            <a:r>
              <a:rPr lang="zh-CN" altLang="en-US" sz="1800" dirty="0"/>
              <a:t>，</a:t>
            </a:r>
            <a:r>
              <a:rPr lang="en-US" altLang="zh-CN" sz="1800" dirty="0"/>
              <a:t>101011</a:t>
            </a:r>
            <a:r>
              <a:rPr lang="zh-CN" altLang="en-US" sz="1800" dirty="0"/>
              <a:t>，</a:t>
            </a:r>
            <a:r>
              <a:rPr lang="en-US" altLang="zh-CN" sz="1800" dirty="0"/>
              <a:t>011100</a:t>
            </a:r>
            <a:r>
              <a:rPr lang="zh-CN" altLang="en-US" sz="1800" dirty="0"/>
              <a:t>，</a:t>
            </a:r>
            <a:r>
              <a:rPr lang="en-US" altLang="zh-CN" sz="1800" dirty="0"/>
              <a:t>111001    </a:t>
            </a:r>
          </a:p>
          <a:p>
            <a:pPr lvl="1" eaLnBrk="1" hangingPunct="1">
              <a:lnSpc>
                <a:spcPct val="125000"/>
              </a:lnSpc>
            </a:pPr>
            <a:r>
              <a:rPr lang="en-US" altLang="zh-CN" dirty="0" smtClean="0"/>
              <a:t> </a:t>
            </a:r>
            <a:r>
              <a:rPr lang="en-US" altLang="zh-CN" sz="2100" dirty="0">
                <a:solidFill>
                  <a:srgbClr val="C00000"/>
                </a:solidFill>
              </a:rPr>
              <a:t>(3) </a:t>
            </a:r>
            <a:r>
              <a:rPr lang="zh-CN" altLang="en-US" sz="2100" dirty="0">
                <a:solidFill>
                  <a:srgbClr val="C00000"/>
                </a:solidFill>
              </a:rPr>
              <a:t>适应度汁算</a:t>
            </a:r>
          </a:p>
          <a:p>
            <a:pPr lvl="2" eaLnBrk="1" hangingPunct="1">
              <a:lnSpc>
                <a:spcPct val="125000"/>
              </a:lnSpc>
            </a:pPr>
            <a:r>
              <a:rPr lang="zh-CN" altLang="en-US" dirty="0" smtClean="0"/>
              <a:t>     </a:t>
            </a:r>
            <a:r>
              <a:rPr lang="zh-CN" altLang="en-US" sz="1800" dirty="0"/>
              <a:t>遗传算法中以个体适应度的大小来评定各个个体的优劣程度，从而决定其遗传机会的大小。</a:t>
            </a:r>
          </a:p>
          <a:p>
            <a:pPr lvl="2" eaLnBrk="1" hangingPunct="1">
              <a:lnSpc>
                <a:spcPct val="125000"/>
              </a:lnSpc>
            </a:pPr>
            <a:r>
              <a:rPr lang="zh-CN" altLang="en-US" sz="1800" dirty="0"/>
              <a:t>      本例中，目标函数总取非负值，并且是以求函数最大值为优化目标，故可直接利用目标函数值作为个体的适应度。</a:t>
            </a:r>
          </a:p>
          <a:p>
            <a:pPr lvl="1" eaLnBrk="1" hangingPunct="1">
              <a:lnSpc>
                <a:spcPct val="125000"/>
              </a:lnSpc>
            </a:pPr>
            <a:r>
              <a:rPr lang="zh-CN" altLang="en-US" dirty="0" smtClean="0"/>
              <a:t> </a:t>
            </a:r>
            <a:r>
              <a:rPr lang="en-US" altLang="zh-CN" sz="2100" dirty="0">
                <a:solidFill>
                  <a:srgbClr val="C00000"/>
                </a:solidFill>
              </a:rPr>
              <a:t>(4)  </a:t>
            </a:r>
            <a:r>
              <a:rPr lang="zh-CN" altLang="en-US" sz="2100" dirty="0">
                <a:solidFill>
                  <a:srgbClr val="C00000"/>
                </a:solidFill>
              </a:rPr>
              <a:t>选择运算</a:t>
            </a:r>
          </a:p>
          <a:p>
            <a:pPr lvl="2" eaLnBrk="1" hangingPunct="1">
              <a:lnSpc>
                <a:spcPct val="125000"/>
              </a:lnSpc>
            </a:pPr>
            <a:r>
              <a:rPr lang="zh-CN" altLang="en-US" dirty="0" smtClean="0"/>
              <a:t>     </a:t>
            </a:r>
            <a:r>
              <a:rPr lang="zh-CN" altLang="en-US" sz="1800" dirty="0"/>
              <a:t>选择运算</a:t>
            </a:r>
            <a:r>
              <a:rPr lang="en-US" altLang="zh-CN" sz="1800" dirty="0"/>
              <a:t>(</a:t>
            </a:r>
            <a:r>
              <a:rPr lang="zh-CN" altLang="en-US" sz="1800" dirty="0"/>
              <a:t>或称为复制运算</a:t>
            </a:r>
            <a:r>
              <a:rPr lang="en-US" altLang="zh-CN" sz="1800" dirty="0"/>
              <a:t>)</a:t>
            </a:r>
            <a:r>
              <a:rPr lang="zh-CN" altLang="en-US" sz="1800" dirty="0"/>
              <a:t>把当前群体中适应度较高的个体按某种规则或模型遗传到下一代群体中。一般要求适应度较高的个体将有更多的机会遗传到下一代群体中。</a:t>
            </a:r>
          </a:p>
        </p:txBody>
      </p:sp>
      <p:sp>
        <p:nvSpPr>
          <p:cNvPr id="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8.3  </a:t>
            </a:r>
            <a:r>
              <a:rPr lang="zh-CN" altLang="en-US" sz="3600" dirty="0">
                <a:latin typeface="Times New Roman" panose="02020603050405020304" pitchFamily="18" charset="0"/>
                <a:ea typeface="黑体" panose="02010609060101010101" pitchFamily="49" charset="-122"/>
              </a:rPr>
              <a:t>遗传算法的应用</a:t>
            </a:r>
          </a:p>
        </p:txBody>
      </p:sp>
    </p:spTree>
    <p:extLst>
      <p:ext uri="{BB962C8B-B14F-4D97-AF65-F5344CB8AC3E}">
        <p14:creationId xmlns:p14="http://schemas.microsoft.com/office/powerpoint/2010/main" val="2228911042"/>
      </p:ext>
    </p:ext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5777" y="949551"/>
            <a:ext cx="10967824" cy="1926916"/>
          </a:xfrm>
        </p:spPr>
        <p:txBody>
          <a:bodyPr>
            <a:noAutofit/>
          </a:bodyPr>
          <a:lstStyle/>
          <a:p>
            <a:pPr marL="621792" lvl="1">
              <a:spcBef>
                <a:spcPts val="324"/>
              </a:spcBef>
              <a:buFont typeface="Verdana"/>
              <a:buChar char="◦"/>
              <a:defRPr/>
            </a:pPr>
            <a:r>
              <a:rPr lang="zh-CN" altLang="en-US" dirty="0" smtClean="0"/>
              <a:t>本例中，我们采用与适应度成正比的概率来确定各个个体复制到下一代群体中的数量。其具体操作过程是：</a:t>
            </a:r>
            <a:endParaRPr lang="en-US" altLang="zh-CN" dirty="0" smtClean="0"/>
          </a:p>
          <a:p>
            <a:pPr marL="859536" lvl="2">
              <a:buFont typeface="Wingdings 2"/>
              <a:buChar char=""/>
              <a:defRPr/>
            </a:pPr>
            <a:r>
              <a:rPr lang="zh-CN" altLang="en-US" sz="2400" dirty="0">
                <a:solidFill>
                  <a:srgbClr val="0000FF"/>
                </a:solidFill>
              </a:rPr>
              <a:t>先计算出群体中所有个体的适应度的总和∑</a:t>
            </a:r>
            <a:r>
              <a:rPr lang="en-US" altLang="zh-CN" sz="2400" dirty="0" err="1">
                <a:solidFill>
                  <a:srgbClr val="0000FF"/>
                </a:solidFill>
              </a:rPr>
              <a:t>fi</a:t>
            </a:r>
            <a:r>
              <a:rPr lang="en-US" altLang="zh-CN" sz="2400" dirty="0">
                <a:solidFill>
                  <a:srgbClr val="0000FF"/>
                </a:solidFill>
              </a:rPr>
              <a:t> ( </a:t>
            </a:r>
            <a:r>
              <a:rPr lang="en-US" altLang="zh-CN" sz="2400" dirty="0" err="1">
                <a:solidFill>
                  <a:srgbClr val="0000FF"/>
                </a:solidFill>
              </a:rPr>
              <a:t>i</a:t>
            </a:r>
            <a:r>
              <a:rPr lang="en-US" altLang="zh-CN" sz="2400" dirty="0">
                <a:solidFill>
                  <a:srgbClr val="0000FF"/>
                </a:solidFill>
              </a:rPr>
              <a:t>=1,2,…,M )</a:t>
            </a:r>
            <a:r>
              <a:rPr lang="zh-CN" altLang="en-US" sz="2400" dirty="0">
                <a:solidFill>
                  <a:srgbClr val="0000FF"/>
                </a:solidFill>
              </a:rPr>
              <a:t>；</a:t>
            </a:r>
            <a:endParaRPr lang="en-US" altLang="zh-CN" sz="2400" dirty="0">
              <a:solidFill>
                <a:srgbClr val="0000FF"/>
              </a:solidFill>
            </a:endParaRPr>
          </a:p>
          <a:p>
            <a:pPr marL="859536" lvl="2">
              <a:buFont typeface="Wingdings 2"/>
              <a:buChar char=""/>
              <a:defRPr/>
            </a:pPr>
            <a:r>
              <a:rPr lang="zh-CN" altLang="en-US" sz="2400" dirty="0">
                <a:solidFill>
                  <a:srgbClr val="0000FF"/>
                </a:solidFill>
              </a:rPr>
              <a:t>其次计算出每个个体的相对适应度的大小</a:t>
            </a:r>
            <a:r>
              <a:rPr lang="en-US" altLang="zh-CN" sz="2400" dirty="0" err="1">
                <a:solidFill>
                  <a:srgbClr val="0000FF"/>
                </a:solidFill>
              </a:rPr>
              <a:t>fi</a:t>
            </a:r>
            <a:r>
              <a:rPr lang="en-US" altLang="zh-CN" sz="2400" dirty="0">
                <a:solidFill>
                  <a:srgbClr val="0000FF"/>
                </a:solidFill>
              </a:rPr>
              <a:t>/</a:t>
            </a:r>
            <a:r>
              <a:rPr lang="zh-CN" altLang="en-US" sz="2400" dirty="0">
                <a:solidFill>
                  <a:srgbClr val="0000FF"/>
                </a:solidFill>
              </a:rPr>
              <a:t>∑</a:t>
            </a:r>
            <a:r>
              <a:rPr lang="en-US" altLang="zh-CN" sz="2400" dirty="0" err="1">
                <a:solidFill>
                  <a:srgbClr val="0000FF"/>
                </a:solidFill>
              </a:rPr>
              <a:t>fi</a:t>
            </a:r>
            <a:r>
              <a:rPr lang="zh-CN" altLang="en-US" sz="2400" dirty="0">
                <a:solidFill>
                  <a:srgbClr val="0000FF"/>
                </a:solidFill>
              </a:rPr>
              <a:t>，它即为每个个体被遗传到下一代群体中的概率，每个概率值组成一个区域，全部概率值之和为</a:t>
            </a:r>
            <a:r>
              <a:rPr lang="en-US" altLang="zh-CN" sz="2400" dirty="0">
                <a:solidFill>
                  <a:srgbClr val="0000FF"/>
                </a:solidFill>
              </a:rPr>
              <a:t>1</a:t>
            </a:r>
            <a:r>
              <a:rPr lang="zh-CN" altLang="en-US" sz="1800" dirty="0">
                <a:solidFill>
                  <a:srgbClr val="0000FF"/>
                </a:solidFill>
              </a:rPr>
              <a:t>；</a:t>
            </a:r>
            <a:endParaRPr lang="en-US" altLang="zh-CN" sz="1800" dirty="0">
              <a:solidFill>
                <a:srgbClr val="0000FF"/>
              </a:solidFill>
            </a:endParaRPr>
          </a:p>
        </p:txBody>
      </p:sp>
      <p:grpSp>
        <p:nvGrpSpPr>
          <p:cNvPr id="25603" name="Group 560"/>
          <p:cNvGrpSpPr>
            <a:grpSpLocks/>
          </p:cNvGrpSpPr>
          <p:nvPr/>
        </p:nvGrpSpPr>
        <p:grpSpPr bwMode="auto">
          <a:xfrm>
            <a:off x="2548127" y="5387976"/>
            <a:ext cx="6864349" cy="1314077"/>
            <a:chOff x="768" y="3235"/>
            <a:chExt cx="4324" cy="926"/>
          </a:xfrm>
        </p:grpSpPr>
        <p:sp>
          <p:nvSpPr>
            <p:cNvPr id="25632" name="Line 531"/>
            <p:cNvSpPr>
              <a:spLocks noChangeShapeType="1"/>
            </p:cNvSpPr>
            <p:nvPr/>
          </p:nvSpPr>
          <p:spPr bwMode="auto">
            <a:xfrm>
              <a:off x="859" y="3667"/>
              <a:ext cx="40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3" name="Line 532"/>
            <p:cNvSpPr>
              <a:spLocks noChangeShapeType="1"/>
            </p:cNvSpPr>
            <p:nvPr/>
          </p:nvSpPr>
          <p:spPr bwMode="auto">
            <a:xfrm>
              <a:off x="859" y="3570"/>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4" name="Line 533"/>
            <p:cNvSpPr>
              <a:spLocks noChangeShapeType="1"/>
            </p:cNvSpPr>
            <p:nvPr/>
          </p:nvSpPr>
          <p:spPr bwMode="auto">
            <a:xfrm>
              <a:off x="2835" y="3562"/>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5" name="Line 534"/>
            <p:cNvSpPr>
              <a:spLocks noChangeShapeType="1"/>
            </p:cNvSpPr>
            <p:nvPr/>
          </p:nvSpPr>
          <p:spPr bwMode="auto">
            <a:xfrm>
              <a:off x="1832" y="3569"/>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6" name="Line 535"/>
            <p:cNvSpPr>
              <a:spLocks noChangeShapeType="1"/>
            </p:cNvSpPr>
            <p:nvPr/>
          </p:nvSpPr>
          <p:spPr bwMode="auto">
            <a:xfrm>
              <a:off x="3611" y="3561"/>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7" name="Line 536"/>
            <p:cNvSpPr>
              <a:spLocks noChangeShapeType="1"/>
            </p:cNvSpPr>
            <p:nvPr/>
          </p:nvSpPr>
          <p:spPr bwMode="auto">
            <a:xfrm>
              <a:off x="4939" y="3568"/>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8" name="Text Box 545"/>
            <p:cNvSpPr txBox="1">
              <a:spLocks noChangeArrowheads="1"/>
            </p:cNvSpPr>
            <p:nvPr/>
          </p:nvSpPr>
          <p:spPr bwMode="auto">
            <a:xfrm>
              <a:off x="768" y="3642"/>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0</a:t>
              </a:r>
            </a:p>
          </p:txBody>
        </p:sp>
        <p:sp>
          <p:nvSpPr>
            <p:cNvPr id="25639" name="Text Box 546"/>
            <p:cNvSpPr txBox="1">
              <a:spLocks noChangeArrowheads="1"/>
            </p:cNvSpPr>
            <p:nvPr/>
          </p:nvSpPr>
          <p:spPr bwMode="auto">
            <a:xfrm>
              <a:off x="4853" y="3642"/>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1</a:t>
              </a:r>
            </a:p>
          </p:txBody>
        </p:sp>
        <p:sp>
          <p:nvSpPr>
            <p:cNvPr id="25640" name="Rectangle 547"/>
            <p:cNvSpPr>
              <a:spLocks noChangeArrowheads="1"/>
            </p:cNvSpPr>
            <p:nvPr/>
          </p:nvSpPr>
          <p:spPr bwMode="auto">
            <a:xfrm>
              <a:off x="1207" y="3251"/>
              <a:ext cx="4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dirty="0">
                  <a:latin typeface="Lucida Sans Unicode" panose="020B0602030504020204" pitchFamily="34" charset="0"/>
                  <a:ea typeface="黑体" panose="02010609060101010101" pitchFamily="49" charset="-122"/>
                </a:rPr>
                <a:t>24%</a:t>
              </a:r>
            </a:p>
          </p:txBody>
        </p:sp>
        <p:sp>
          <p:nvSpPr>
            <p:cNvPr id="25641" name="Rectangle 548"/>
            <p:cNvSpPr>
              <a:spLocks noChangeArrowheads="1"/>
            </p:cNvSpPr>
            <p:nvPr/>
          </p:nvSpPr>
          <p:spPr bwMode="auto">
            <a:xfrm>
              <a:off x="2187" y="3236"/>
              <a:ext cx="4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24%</a:t>
              </a:r>
            </a:p>
          </p:txBody>
        </p:sp>
        <p:sp>
          <p:nvSpPr>
            <p:cNvPr id="25642" name="Rectangle 549"/>
            <p:cNvSpPr>
              <a:spLocks noChangeArrowheads="1"/>
            </p:cNvSpPr>
            <p:nvPr/>
          </p:nvSpPr>
          <p:spPr bwMode="auto">
            <a:xfrm>
              <a:off x="3065" y="3244"/>
              <a:ext cx="4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17%</a:t>
              </a:r>
            </a:p>
          </p:txBody>
        </p:sp>
        <p:sp>
          <p:nvSpPr>
            <p:cNvPr id="25643" name="Rectangle 550"/>
            <p:cNvSpPr>
              <a:spLocks noChangeArrowheads="1"/>
            </p:cNvSpPr>
            <p:nvPr/>
          </p:nvSpPr>
          <p:spPr bwMode="auto">
            <a:xfrm>
              <a:off x="4111" y="3235"/>
              <a:ext cx="4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35%</a:t>
              </a:r>
            </a:p>
          </p:txBody>
        </p:sp>
        <p:sp>
          <p:nvSpPr>
            <p:cNvPr id="25644" name="Rectangle 551"/>
            <p:cNvSpPr>
              <a:spLocks noChangeArrowheads="1"/>
            </p:cNvSpPr>
            <p:nvPr/>
          </p:nvSpPr>
          <p:spPr bwMode="auto">
            <a:xfrm>
              <a:off x="1227" y="3715"/>
              <a:ext cx="32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1</a:t>
              </a:r>
              <a:r>
                <a:rPr lang="en-US" altLang="zh-CN" sz="2400" baseline="30000">
                  <a:latin typeface="Lucida Sans Unicode" panose="020B0602030504020204" pitchFamily="34" charset="0"/>
                  <a:ea typeface="黑体" panose="02010609060101010101" pitchFamily="49" charset="-122"/>
                </a:rPr>
                <a:t>#</a:t>
              </a:r>
            </a:p>
          </p:txBody>
        </p:sp>
        <p:sp>
          <p:nvSpPr>
            <p:cNvPr id="25645" name="Rectangle 552"/>
            <p:cNvSpPr>
              <a:spLocks noChangeArrowheads="1"/>
            </p:cNvSpPr>
            <p:nvPr/>
          </p:nvSpPr>
          <p:spPr bwMode="auto">
            <a:xfrm>
              <a:off x="2204" y="3715"/>
              <a:ext cx="23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2</a:t>
              </a:r>
              <a:r>
                <a:rPr lang="en-US" altLang="zh-CN" sz="2400" baseline="30000">
                  <a:latin typeface="Lucida Sans Unicode" panose="020B0602030504020204" pitchFamily="34" charset="0"/>
                  <a:ea typeface="黑体" panose="02010609060101010101" pitchFamily="49" charset="-122"/>
                </a:rPr>
                <a:t>#</a:t>
              </a:r>
            </a:p>
          </p:txBody>
        </p:sp>
        <p:sp>
          <p:nvSpPr>
            <p:cNvPr id="25646" name="AutoShape 554"/>
            <p:cNvSpPr>
              <a:spLocks/>
            </p:cNvSpPr>
            <p:nvPr/>
          </p:nvSpPr>
          <p:spPr bwMode="auto">
            <a:xfrm rot="-5400000">
              <a:off x="1292" y="3047"/>
              <a:ext cx="107" cy="908"/>
            </a:xfrm>
            <a:prstGeom prst="rightBrace">
              <a:avLst>
                <a:gd name="adj1" fmla="val 7071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Lucida Sans Unicode" panose="020B0602030504020204" pitchFamily="34" charset="0"/>
                <a:ea typeface="黑体" panose="02010609060101010101" pitchFamily="49" charset="-122"/>
              </a:endParaRPr>
            </a:p>
          </p:txBody>
        </p:sp>
        <p:sp>
          <p:nvSpPr>
            <p:cNvPr id="25647" name="AutoShape 555"/>
            <p:cNvSpPr>
              <a:spLocks/>
            </p:cNvSpPr>
            <p:nvPr/>
          </p:nvSpPr>
          <p:spPr bwMode="auto">
            <a:xfrm rot="-5400000">
              <a:off x="2294" y="3013"/>
              <a:ext cx="100" cy="951"/>
            </a:xfrm>
            <a:prstGeom prst="rightBrace">
              <a:avLst>
                <a:gd name="adj1" fmla="val 792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Lucida Sans Unicode" panose="020B0602030504020204" pitchFamily="34" charset="0"/>
                <a:ea typeface="黑体" panose="02010609060101010101" pitchFamily="49" charset="-122"/>
              </a:endParaRPr>
            </a:p>
          </p:txBody>
        </p:sp>
        <p:sp>
          <p:nvSpPr>
            <p:cNvPr id="25648" name="AutoShape 556"/>
            <p:cNvSpPr>
              <a:spLocks/>
            </p:cNvSpPr>
            <p:nvPr/>
          </p:nvSpPr>
          <p:spPr bwMode="auto">
            <a:xfrm rot="-5400000">
              <a:off x="3182" y="3117"/>
              <a:ext cx="100" cy="743"/>
            </a:xfrm>
            <a:prstGeom prst="rightBrace">
              <a:avLst>
                <a:gd name="adj1" fmla="val 6191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Lucida Sans Unicode" panose="020B0602030504020204" pitchFamily="34" charset="0"/>
                <a:ea typeface="黑体" panose="02010609060101010101" pitchFamily="49" charset="-122"/>
              </a:endParaRPr>
            </a:p>
          </p:txBody>
        </p:sp>
        <p:sp>
          <p:nvSpPr>
            <p:cNvPr id="25649" name="AutoShape 557"/>
            <p:cNvSpPr>
              <a:spLocks/>
            </p:cNvSpPr>
            <p:nvPr/>
          </p:nvSpPr>
          <p:spPr bwMode="auto">
            <a:xfrm rot="-5400000">
              <a:off x="4222" y="2837"/>
              <a:ext cx="124" cy="1279"/>
            </a:xfrm>
            <a:prstGeom prst="rightBrace">
              <a:avLst>
                <a:gd name="adj1" fmla="val 8595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Lucida Sans Unicode" panose="020B0602030504020204" pitchFamily="34" charset="0"/>
                <a:ea typeface="黑体" panose="02010609060101010101" pitchFamily="49" charset="-122"/>
              </a:endParaRPr>
            </a:p>
          </p:txBody>
        </p:sp>
        <p:sp>
          <p:nvSpPr>
            <p:cNvPr id="25650" name="Rectangle 558"/>
            <p:cNvSpPr>
              <a:spLocks noChangeArrowheads="1"/>
            </p:cNvSpPr>
            <p:nvPr/>
          </p:nvSpPr>
          <p:spPr bwMode="auto">
            <a:xfrm>
              <a:off x="3121" y="3709"/>
              <a:ext cx="23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3</a:t>
              </a:r>
              <a:r>
                <a:rPr lang="en-US" altLang="zh-CN" sz="2400" baseline="30000">
                  <a:latin typeface="Lucida Sans Unicode" panose="020B0602030504020204" pitchFamily="34" charset="0"/>
                  <a:ea typeface="黑体" panose="02010609060101010101" pitchFamily="49" charset="-122"/>
                </a:rPr>
                <a:t>#</a:t>
              </a:r>
            </a:p>
          </p:txBody>
        </p:sp>
        <p:sp>
          <p:nvSpPr>
            <p:cNvPr id="25651" name="Rectangle 559"/>
            <p:cNvSpPr>
              <a:spLocks noChangeArrowheads="1"/>
            </p:cNvSpPr>
            <p:nvPr/>
          </p:nvSpPr>
          <p:spPr bwMode="auto">
            <a:xfrm>
              <a:off x="4187" y="3709"/>
              <a:ext cx="23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4</a:t>
              </a:r>
              <a:r>
                <a:rPr lang="en-US" altLang="zh-CN" sz="2400" baseline="30000">
                  <a:latin typeface="Lucida Sans Unicode" panose="020B0602030504020204" pitchFamily="34" charset="0"/>
                  <a:ea typeface="黑体" panose="02010609060101010101" pitchFamily="49" charset="-122"/>
                </a:rPr>
                <a:t>#</a:t>
              </a:r>
            </a:p>
          </p:txBody>
        </p:sp>
      </p:grpSp>
      <p:grpSp>
        <p:nvGrpSpPr>
          <p:cNvPr id="25604" name="Group 567"/>
          <p:cNvGrpSpPr>
            <a:grpSpLocks/>
          </p:cNvGrpSpPr>
          <p:nvPr/>
        </p:nvGrpSpPr>
        <p:grpSpPr bwMode="auto">
          <a:xfrm>
            <a:off x="2155144" y="2990767"/>
            <a:ext cx="7840662" cy="2224939"/>
            <a:chOff x="575" y="1932"/>
            <a:chExt cx="4859" cy="1214"/>
          </a:xfrm>
        </p:grpSpPr>
        <p:sp>
          <p:nvSpPr>
            <p:cNvPr id="25605" name="Line 513"/>
            <p:cNvSpPr>
              <a:spLocks noChangeShapeType="1"/>
            </p:cNvSpPr>
            <p:nvPr/>
          </p:nvSpPr>
          <p:spPr bwMode="auto">
            <a:xfrm>
              <a:off x="599" y="1933"/>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6" name="Line 514"/>
            <p:cNvSpPr>
              <a:spLocks noChangeShapeType="1"/>
            </p:cNvSpPr>
            <p:nvPr/>
          </p:nvSpPr>
          <p:spPr bwMode="auto">
            <a:xfrm>
              <a:off x="575" y="3141"/>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7" name="Line 515"/>
            <p:cNvSpPr>
              <a:spLocks noChangeShapeType="1"/>
            </p:cNvSpPr>
            <p:nvPr/>
          </p:nvSpPr>
          <p:spPr bwMode="auto">
            <a:xfrm>
              <a:off x="607" y="2165"/>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8" name="Line 516"/>
            <p:cNvSpPr>
              <a:spLocks noChangeShapeType="1"/>
            </p:cNvSpPr>
            <p:nvPr/>
          </p:nvSpPr>
          <p:spPr bwMode="auto">
            <a:xfrm>
              <a:off x="575" y="2933"/>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9" name="Line 517"/>
            <p:cNvSpPr>
              <a:spLocks noChangeShapeType="1"/>
            </p:cNvSpPr>
            <p:nvPr/>
          </p:nvSpPr>
          <p:spPr bwMode="auto">
            <a:xfrm>
              <a:off x="1233" y="1932"/>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0" name="Line 518"/>
            <p:cNvSpPr>
              <a:spLocks noChangeShapeType="1"/>
            </p:cNvSpPr>
            <p:nvPr/>
          </p:nvSpPr>
          <p:spPr bwMode="auto">
            <a:xfrm>
              <a:off x="2109" y="1938"/>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Line 519"/>
            <p:cNvSpPr>
              <a:spLocks noChangeShapeType="1"/>
            </p:cNvSpPr>
            <p:nvPr/>
          </p:nvSpPr>
          <p:spPr bwMode="auto">
            <a:xfrm>
              <a:off x="3048" y="1932"/>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Text Box 520"/>
            <p:cNvSpPr txBox="1">
              <a:spLocks noChangeArrowheads="1"/>
            </p:cNvSpPr>
            <p:nvPr/>
          </p:nvSpPr>
          <p:spPr bwMode="auto">
            <a:xfrm>
              <a:off x="615" y="1953"/>
              <a:ext cx="652"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dirty="0">
                  <a:latin typeface="Lucida Sans Unicode" panose="020B0602030504020204" pitchFamily="34" charset="0"/>
                  <a:ea typeface="黑体" panose="02010609060101010101" pitchFamily="49" charset="-122"/>
                </a:rPr>
                <a:t>个体编号</a:t>
              </a:r>
            </a:p>
          </p:txBody>
        </p:sp>
        <p:sp>
          <p:nvSpPr>
            <p:cNvPr id="25613" name="Text Box 521"/>
            <p:cNvSpPr txBox="1">
              <a:spLocks noChangeArrowheads="1"/>
            </p:cNvSpPr>
            <p:nvPr/>
          </p:nvSpPr>
          <p:spPr bwMode="auto">
            <a:xfrm>
              <a:off x="1249" y="1953"/>
              <a:ext cx="867"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dirty="0">
                  <a:latin typeface="Lucida Sans Unicode" panose="020B0602030504020204" pitchFamily="34" charset="0"/>
                  <a:ea typeface="黑体" panose="02010609060101010101" pitchFamily="49" charset="-122"/>
                </a:rPr>
                <a:t>初始群体</a:t>
              </a:r>
              <a:r>
                <a:rPr lang="en-US" altLang="zh-CN" sz="1600" dirty="0">
                  <a:latin typeface="Lucida Sans Unicode" panose="020B0602030504020204" pitchFamily="34" charset="0"/>
                  <a:ea typeface="黑体" panose="02010609060101010101" pitchFamily="49" charset="-122"/>
                </a:rPr>
                <a:t>p(0)</a:t>
              </a:r>
            </a:p>
          </p:txBody>
        </p:sp>
        <p:sp>
          <p:nvSpPr>
            <p:cNvPr id="25614" name="Text Box 522"/>
            <p:cNvSpPr txBox="1">
              <a:spLocks noChangeArrowheads="1"/>
            </p:cNvSpPr>
            <p:nvPr/>
          </p:nvSpPr>
          <p:spPr bwMode="auto">
            <a:xfrm>
              <a:off x="2640" y="1941"/>
              <a:ext cx="36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dirty="0">
                  <a:latin typeface="Lucida Sans Unicode" panose="020B0602030504020204" pitchFamily="34" charset="0"/>
                  <a:ea typeface="黑体" panose="02010609060101010101" pitchFamily="49" charset="-122"/>
                </a:rPr>
                <a:t>适值</a:t>
              </a:r>
            </a:p>
          </p:txBody>
        </p:sp>
        <p:sp>
          <p:nvSpPr>
            <p:cNvPr id="25615" name="Text Box 523"/>
            <p:cNvSpPr txBox="1">
              <a:spLocks noChangeArrowheads="1"/>
            </p:cNvSpPr>
            <p:nvPr/>
          </p:nvSpPr>
          <p:spPr bwMode="auto">
            <a:xfrm>
              <a:off x="3033" y="1945"/>
              <a:ext cx="100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占总数的百分比</a:t>
              </a:r>
            </a:p>
          </p:txBody>
        </p:sp>
        <p:sp>
          <p:nvSpPr>
            <p:cNvPr id="25616" name="Text Box 524"/>
            <p:cNvSpPr txBox="1">
              <a:spLocks noChangeArrowheads="1"/>
            </p:cNvSpPr>
            <p:nvPr/>
          </p:nvSpPr>
          <p:spPr bwMode="auto">
            <a:xfrm>
              <a:off x="771" y="2929"/>
              <a:ext cx="36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总和</a:t>
              </a:r>
            </a:p>
          </p:txBody>
        </p:sp>
        <p:sp>
          <p:nvSpPr>
            <p:cNvPr id="25617" name="Text Box 525"/>
            <p:cNvSpPr txBox="1">
              <a:spLocks noChangeArrowheads="1"/>
            </p:cNvSpPr>
            <p:nvPr/>
          </p:nvSpPr>
          <p:spPr bwMode="auto">
            <a:xfrm>
              <a:off x="924" y="2217"/>
              <a:ext cx="195"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4</a:t>
              </a:r>
            </a:p>
          </p:txBody>
        </p:sp>
        <p:sp>
          <p:nvSpPr>
            <p:cNvPr id="25618" name="Text Box 526"/>
            <p:cNvSpPr txBox="1">
              <a:spLocks noChangeArrowheads="1"/>
            </p:cNvSpPr>
            <p:nvPr/>
          </p:nvSpPr>
          <p:spPr bwMode="auto">
            <a:xfrm>
              <a:off x="1363" y="2178"/>
              <a:ext cx="597"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011101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101011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011100</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111001</a:t>
              </a:r>
            </a:p>
          </p:txBody>
        </p:sp>
        <p:sp>
          <p:nvSpPr>
            <p:cNvPr id="25619" name="Text Box 527"/>
            <p:cNvSpPr txBox="1">
              <a:spLocks noChangeArrowheads="1"/>
            </p:cNvSpPr>
            <p:nvPr/>
          </p:nvSpPr>
          <p:spPr bwMode="auto">
            <a:xfrm>
              <a:off x="2690" y="2170"/>
              <a:ext cx="275"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34</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34</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25</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50</a:t>
              </a:r>
            </a:p>
          </p:txBody>
        </p:sp>
        <p:sp>
          <p:nvSpPr>
            <p:cNvPr id="25620" name="Text Box 528"/>
            <p:cNvSpPr txBox="1">
              <a:spLocks noChangeArrowheads="1"/>
            </p:cNvSpPr>
            <p:nvPr/>
          </p:nvSpPr>
          <p:spPr bwMode="auto">
            <a:xfrm>
              <a:off x="3323" y="2171"/>
              <a:ext cx="397"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0.24</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0.24</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0.17</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0.35</a:t>
              </a:r>
            </a:p>
          </p:txBody>
        </p:sp>
        <p:sp>
          <p:nvSpPr>
            <p:cNvPr id="25621" name="Text Box 529"/>
            <p:cNvSpPr txBox="1">
              <a:spLocks noChangeArrowheads="1"/>
            </p:cNvSpPr>
            <p:nvPr/>
          </p:nvSpPr>
          <p:spPr bwMode="auto">
            <a:xfrm>
              <a:off x="2681" y="2937"/>
              <a:ext cx="35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143</a:t>
              </a:r>
            </a:p>
          </p:txBody>
        </p:sp>
        <p:sp>
          <p:nvSpPr>
            <p:cNvPr id="25622" name="Text Box 530"/>
            <p:cNvSpPr txBox="1">
              <a:spLocks noChangeArrowheads="1"/>
            </p:cNvSpPr>
            <p:nvPr/>
          </p:nvSpPr>
          <p:spPr bwMode="auto">
            <a:xfrm>
              <a:off x="3447" y="2928"/>
              <a:ext cx="19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p:txBody>
        </p:sp>
        <p:sp>
          <p:nvSpPr>
            <p:cNvPr id="25623" name="Line 538"/>
            <p:cNvSpPr>
              <a:spLocks noChangeShapeType="1"/>
            </p:cNvSpPr>
            <p:nvPr/>
          </p:nvSpPr>
          <p:spPr bwMode="auto">
            <a:xfrm>
              <a:off x="4046" y="1937"/>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4" name="Line 539"/>
            <p:cNvSpPr>
              <a:spLocks noChangeShapeType="1"/>
            </p:cNvSpPr>
            <p:nvPr/>
          </p:nvSpPr>
          <p:spPr bwMode="auto">
            <a:xfrm>
              <a:off x="4740" y="1937"/>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5" name="Text Box 540"/>
            <p:cNvSpPr txBox="1">
              <a:spLocks noChangeArrowheads="1"/>
            </p:cNvSpPr>
            <p:nvPr/>
          </p:nvSpPr>
          <p:spPr bwMode="auto">
            <a:xfrm>
              <a:off x="4049" y="1945"/>
              <a:ext cx="62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选择次数</a:t>
              </a:r>
            </a:p>
          </p:txBody>
        </p:sp>
        <p:sp>
          <p:nvSpPr>
            <p:cNvPr id="25626" name="Text Box 541"/>
            <p:cNvSpPr txBox="1">
              <a:spLocks noChangeArrowheads="1"/>
            </p:cNvSpPr>
            <p:nvPr/>
          </p:nvSpPr>
          <p:spPr bwMode="auto">
            <a:xfrm>
              <a:off x="4761" y="1945"/>
              <a:ext cx="62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选择结果</a:t>
              </a:r>
            </a:p>
          </p:txBody>
        </p:sp>
        <p:sp>
          <p:nvSpPr>
            <p:cNvPr id="25627" name="Text Box 542"/>
            <p:cNvSpPr txBox="1">
              <a:spLocks noChangeArrowheads="1"/>
            </p:cNvSpPr>
            <p:nvPr/>
          </p:nvSpPr>
          <p:spPr bwMode="auto">
            <a:xfrm>
              <a:off x="4313" y="2185"/>
              <a:ext cx="195"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2</a:t>
              </a:r>
            </a:p>
          </p:txBody>
        </p:sp>
        <p:sp>
          <p:nvSpPr>
            <p:cNvPr id="25628" name="Text Box 543"/>
            <p:cNvSpPr txBox="1">
              <a:spLocks noChangeArrowheads="1"/>
            </p:cNvSpPr>
            <p:nvPr/>
          </p:nvSpPr>
          <p:spPr bwMode="auto">
            <a:xfrm>
              <a:off x="4793" y="2169"/>
              <a:ext cx="597"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011101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111001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101011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111001</a:t>
              </a:r>
            </a:p>
          </p:txBody>
        </p:sp>
        <p:sp>
          <p:nvSpPr>
            <p:cNvPr id="25629" name="Line 562"/>
            <p:cNvSpPr>
              <a:spLocks noChangeShapeType="1"/>
            </p:cNvSpPr>
            <p:nvPr/>
          </p:nvSpPr>
          <p:spPr bwMode="auto">
            <a:xfrm>
              <a:off x="2639" y="1937"/>
              <a:ext cx="0" cy="11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0" name="Text Box 563"/>
            <p:cNvSpPr txBox="1">
              <a:spLocks noChangeArrowheads="1"/>
            </p:cNvSpPr>
            <p:nvPr/>
          </p:nvSpPr>
          <p:spPr bwMode="auto">
            <a:xfrm>
              <a:off x="2104" y="1953"/>
              <a:ext cx="58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x</a:t>
              </a:r>
              <a:r>
                <a:rPr lang="en-US" altLang="zh-CN" sz="1600" baseline="-25000">
                  <a:latin typeface="Lucida Sans Unicode" panose="020B0602030504020204" pitchFamily="34" charset="0"/>
                  <a:ea typeface="黑体" panose="02010609060101010101" pitchFamily="49" charset="-122"/>
                </a:rPr>
                <a:t>1      </a:t>
              </a:r>
              <a:r>
                <a:rPr lang="en-US" altLang="zh-CN" sz="1600">
                  <a:latin typeface="Lucida Sans Unicode" panose="020B0602030504020204" pitchFamily="34" charset="0"/>
                  <a:ea typeface="黑体" panose="02010609060101010101" pitchFamily="49" charset="-122"/>
                </a:rPr>
                <a:t>x</a:t>
              </a:r>
              <a:r>
                <a:rPr lang="en-US" altLang="zh-CN" sz="1600" baseline="-25000">
                  <a:latin typeface="Lucida Sans Unicode" panose="020B0602030504020204" pitchFamily="34" charset="0"/>
                  <a:ea typeface="黑体" panose="02010609060101010101" pitchFamily="49" charset="-122"/>
                </a:rPr>
                <a:t>2</a:t>
              </a:r>
              <a:endParaRPr lang="en-US" altLang="zh-CN" sz="1600">
                <a:latin typeface="Lucida Sans Unicode" panose="020B0602030504020204" pitchFamily="34" charset="0"/>
                <a:ea typeface="黑体" panose="02010609060101010101" pitchFamily="49" charset="-122"/>
              </a:endParaRPr>
            </a:p>
          </p:txBody>
        </p:sp>
        <p:sp>
          <p:nvSpPr>
            <p:cNvPr id="25631" name="Text Box 564"/>
            <p:cNvSpPr txBox="1">
              <a:spLocks noChangeArrowheads="1"/>
            </p:cNvSpPr>
            <p:nvPr/>
          </p:nvSpPr>
          <p:spPr bwMode="auto">
            <a:xfrm>
              <a:off x="2130" y="2201"/>
              <a:ext cx="520"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3     5</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5     3</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3     4</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7     1</a:t>
              </a:r>
            </a:p>
          </p:txBody>
        </p:sp>
      </p:grpSp>
      <p:sp>
        <p:nvSpPr>
          <p:cNvPr id="52"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8.3  </a:t>
            </a:r>
            <a:r>
              <a:rPr lang="zh-CN" altLang="en-US" sz="3600" dirty="0">
                <a:latin typeface="Times New Roman" panose="02020603050405020304" pitchFamily="18" charset="0"/>
                <a:ea typeface="黑体" panose="02010609060101010101" pitchFamily="49" charset="-122"/>
              </a:rPr>
              <a:t>遗传算法的应用</a:t>
            </a:r>
          </a:p>
        </p:txBody>
      </p:sp>
    </p:spTree>
    <p:extLst>
      <p:ext uri="{BB962C8B-B14F-4D97-AF65-F5344CB8AC3E}">
        <p14:creationId xmlns:p14="http://schemas.microsoft.com/office/powerpoint/2010/main" val="3438005903"/>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p:cNvSpPr>
          <p:nvPr>
            <p:ph idx="1"/>
          </p:nvPr>
        </p:nvSpPr>
        <p:spPr>
          <a:xfrm>
            <a:off x="983432" y="1347839"/>
            <a:ext cx="9361040" cy="4425848"/>
          </a:xfrm>
          <a:ln/>
        </p:spPr>
        <p:txBody>
          <a:bodyPr vert="horz" wrap="square" lIns="91440" tIns="45720" rIns="91440" bIns="45720" anchor="t"/>
          <a:lstStyle/>
          <a:p>
            <a:pPr eaLnBrk="1" hangingPunct="1">
              <a:lnSpc>
                <a:spcPct val="140000"/>
              </a:lnSpc>
              <a:buSzPct val="60000"/>
              <a:buBlip>
                <a:blip r:embed="rId3"/>
              </a:buBlip>
            </a:pPr>
            <a:r>
              <a:rPr lang="en-US" altLang="zh-CN" b="1" dirty="0" smtClean="0">
                <a:latin typeface="Times New Roman" panose="02020603050405020304" pitchFamily="18" charset="0"/>
              </a:rPr>
              <a:t>8.1.1</a:t>
            </a:r>
            <a:r>
              <a:rPr lang="zh-CN" altLang="en-US" b="1" dirty="0" smtClean="0">
                <a:latin typeface="Times New Roman" panose="02020603050405020304" pitchFamily="18" charset="0"/>
              </a:rPr>
              <a:t>  </a:t>
            </a:r>
            <a:r>
              <a:rPr lang="zh-CN" altLang="en-US" b="1" dirty="0">
                <a:latin typeface="Times New Roman" panose="02020603050405020304" pitchFamily="18" charset="0"/>
              </a:rPr>
              <a:t>进化算法的概念</a:t>
            </a:r>
          </a:p>
          <a:p>
            <a:pPr eaLnBrk="1" hangingPunct="1">
              <a:lnSpc>
                <a:spcPct val="140000"/>
              </a:lnSpc>
              <a:buSzPct val="60000"/>
              <a:buBlip>
                <a:blip r:embed="rId3"/>
              </a:buBlip>
            </a:pPr>
            <a:r>
              <a:rPr lang="en-US" altLang="zh-CN" b="1" dirty="0" smtClean="0">
                <a:latin typeface="Times New Roman" panose="02020603050405020304" pitchFamily="18" charset="0"/>
              </a:rPr>
              <a:t>8.1.2</a:t>
            </a:r>
            <a:r>
              <a:rPr lang="zh-CN" altLang="en-US" b="1" dirty="0" smtClean="0">
                <a:latin typeface="Times New Roman" panose="02020603050405020304" pitchFamily="18" charset="0"/>
              </a:rPr>
              <a:t>  </a:t>
            </a:r>
            <a:r>
              <a:rPr lang="zh-CN" altLang="en-US" b="1" dirty="0">
                <a:latin typeface="Times New Roman" panose="02020603050405020304" pitchFamily="18" charset="0"/>
              </a:rPr>
              <a:t>进化算法的生物学背景</a:t>
            </a:r>
          </a:p>
          <a:p>
            <a:pPr eaLnBrk="1" hangingPunct="1">
              <a:lnSpc>
                <a:spcPct val="140000"/>
              </a:lnSpc>
              <a:buSzPct val="60000"/>
              <a:buBlip>
                <a:blip r:embed="rId3"/>
              </a:buBlip>
            </a:pPr>
            <a:r>
              <a:rPr lang="en-US" altLang="zh-CN" b="1" dirty="0" smtClean="0">
                <a:latin typeface="Times New Roman" panose="02020603050405020304" pitchFamily="18" charset="0"/>
              </a:rPr>
              <a:t>8.1.3</a:t>
            </a:r>
            <a:r>
              <a:rPr lang="zh-CN" altLang="en-US" b="1" dirty="0" smtClean="0">
                <a:latin typeface="Times New Roman" panose="02020603050405020304" pitchFamily="18" charset="0"/>
              </a:rPr>
              <a:t>  </a:t>
            </a:r>
            <a:r>
              <a:rPr lang="zh-CN" altLang="en-US" b="1" dirty="0">
                <a:latin typeface="Times New Roman" panose="02020603050405020304" pitchFamily="18" charset="0"/>
              </a:rPr>
              <a:t>进化算法的设计原则</a:t>
            </a:r>
            <a:endParaRPr lang="zh-CN" altLang="en-US" b="1" dirty="0"/>
          </a:p>
        </p:txBody>
      </p:sp>
      <p:sp>
        <p:nvSpPr>
          <p:cNvPr id="5734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8.1  </a:t>
            </a:r>
            <a:r>
              <a:rPr lang="zh-CN" altLang="en-US" sz="3600" dirty="0">
                <a:latin typeface="Times New Roman" panose="02020603050405020304" pitchFamily="18" charset="0"/>
                <a:ea typeface="黑体" panose="02010609060101010101" pitchFamily="49" charset="-122"/>
              </a:rPr>
              <a:t>进化算法的产生与发展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 calcmode="lin" valueType="num">
                                      <p:cBhvr additive="base">
                                        <p:cTn id="12" dur="5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 calcmode="lin" valueType="num">
                                      <p:cBhvr additive="base">
                                        <p:cTn id="17" dur="5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96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dvAuto="100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91606" y="798813"/>
            <a:ext cx="11161240" cy="2739962"/>
          </a:xfrm>
        </p:spPr>
        <p:txBody>
          <a:bodyPr>
            <a:noAutofit/>
          </a:bodyPr>
          <a:lstStyle/>
          <a:p>
            <a:pPr marL="621792" lvl="1">
              <a:spcBef>
                <a:spcPts val="324"/>
              </a:spcBef>
              <a:buFont typeface="Verdana"/>
              <a:buChar char="◦"/>
              <a:defRPr/>
            </a:pPr>
            <a:r>
              <a:rPr lang="en-US" altLang="zh-CN" dirty="0" smtClean="0">
                <a:solidFill>
                  <a:srgbClr val="C00000"/>
                </a:solidFill>
              </a:rPr>
              <a:t>(5)  </a:t>
            </a:r>
            <a:r>
              <a:rPr lang="zh-CN" altLang="en-US" dirty="0" smtClean="0">
                <a:solidFill>
                  <a:srgbClr val="C00000"/>
                </a:solidFill>
              </a:rPr>
              <a:t>交叉运算</a:t>
            </a:r>
          </a:p>
          <a:p>
            <a:pPr marL="859536" lvl="2">
              <a:buFont typeface="Wingdings 2"/>
              <a:buChar char=""/>
              <a:defRPr/>
            </a:pPr>
            <a:r>
              <a:rPr lang="zh-CN" altLang="en-US" sz="2400" dirty="0"/>
              <a:t>交叉运算是遗传算法中</a:t>
            </a:r>
            <a:r>
              <a:rPr lang="zh-CN" altLang="en-US" sz="2400" dirty="0">
                <a:solidFill>
                  <a:srgbClr val="FF0000"/>
                </a:solidFill>
              </a:rPr>
              <a:t>产生新个体</a:t>
            </a:r>
            <a:r>
              <a:rPr lang="zh-CN" altLang="en-US" sz="2400" dirty="0"/>
              <a:t>的主要操作过程，它以某一概率相互交换某两个个体之间的部分染色体。</a:t>
            </a:r>
          </a:p>
          <a:p>
            <a:pPr marL="859536" lvl="2">
              <a:buFont typeface="Wingdings 2"/>
              <a:buChar char=""/>
              <a:defRPr/>
            </a:pPr>
            <a:r>
              <a:rPr lang="zh-CN" altLang="en-US" sz="2400" dirty="0"/>
              <a:t>本例采用单点交叉的方法，其具体操作过程是：</a:t>
            </a:r>
          </a:p>
          <a:p>
            <a:pPr lvl="3">
              <a:buNone/>
              <a:defRPr/>
            </a:pPr>
            <a:r>
              <a:rPr lang="en-US" altLang="zh-CN" sz="2400" dirty="0">
                <a:solidFill>
                  <a:srgbClr val="0000FF"/>
                </a:solidFill>
              </a:rPr>
              <a:t>• </a:t>
            </a:r>
            <a:r>
              <a:rPr lang="zh-CN" altLang="en-US" sz="2400" dirty="0">
                <a:solidFill>
                  <a:srgbClr val="0000FF"/>
                </a:solidFill>
              </a:rPr>
              <a:t>先对群体进行随机配对；</a:t>
            </a:r>
          </a:p>
          <a:p>
            <a:pPr lvl="3">
              <a:buNone/>
              <a:defRPr/>
            </a:pPr>
            <a:r>
              <a:rPr lang="en-US" altLang="zh-CN" sz="2400" dirty="0">
                <a:solidFill>
                  <a:srgbClr val="0000FF"/>
                </a:solidFill>
              </a:rPr>
              <a:t>• </a:t>
            </a:r>
            <a:r>
              <a:rPr lang="zh-CN" altLang="en-US" sz="2400" dirty="0">
                <a:solidFill>
                  <a:srgbClr val="0000FF"/>
                </a:solidFill>
              </a:rPr>
              <a:t>其次随机设置交叉点位置；</a:t>
            </a:r>
          </a:p>
          <a:p>
            <a:pPr lvl="3">
              <a:buNone/>
              <a:defRPr/>
            </a:pPr>
            <a:r>
              <a:rPr lang="en-US" altLang="zh-CN" sz="2400" dirty="0">
                <a:solidFill>
                  <a:srgbClr val="0000FF"/>
                </a:solidFill>
              </a:rPr>
              <a:t>• </a:t>
            </a:r>
            <a:r>
              <a:rPr lang="zh-CN" altLang="en-US" sz="2400" dirty="0">
                <a:solidFill>
                  <a:srgbClr val="0000FF"/>
                </a:solidFill>
              </a:rPr>
              <a:t>最后再相互交换配对染色体之间的部分基因。</a:t>
            </a:r>
          </a:p>
        </p:txBody>
      </p:sp>
      <p:grpSp>
        <p:nvGrpSpPr>
          <p:cNvPr id="26627" name="Group 40"/>
          <p:cNvGrpSpPr>
            <a:grpSpLocks/>
          </p:cNvGrpSpPr>
          <p:nvPr/>
        </p:nvGrpSpPr>
        <p:grpSpPr bwMode="auto">
          <a:xfrm>
            <a:off x="2063552" y="3537185"/>
            <a:ext cx="7713663" cy="1898650"/>
            <a:chOff x="447" y="1724"/>
            <a:chExt cx="4859" cy="1196"/>
          </a:xfrm>
        </p:grpSpPr>
        <p:sp>
          <p:nvSpPr>
            <p:cNvPr id="26629" name="Line 4"/>
            <p:cNvSpPr>
              <a:spLocks noChangeShapeType="1"/>
            </p:cNvSpPr>
            <p:nvPr/>
          </p:nvSpPr>
          <p:spPr bwMode="auto">
            <a:xfrm>
              <a:off x="471" y="1725"/>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0" name="Line 6"/>
            <p:cNvSpPr>
              <a:spLocks noChangeShapeType="1"/>
            </p:cNvSpPr>
            <p:nvPr/>
          </p:nvSpPr>
          <p:spPr bwMode="auto">
            <a:xfrm>
              <a:off x="479" y="1957"/>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1" name="Line 7"/>
            <p:cNvSpPr>
              <a:spLocks noChangeShapeType="1"/>
            </p:cNvSpPr>
            <p:nvPr/>
          </p:nvSpPr>
          <p:spPr bwMode="auto">
            <a:xfrm>
              <a:off x="447" y="2894"/>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2" name="Line 8"/>
            <p:cNvSpPr>
              <a:spLocks noChangeShapeType="1"/>
            </p:cNvSpPr>
            <p:nvPr/>
          </p:nvSpPr>
          <p:spPr bwMode="auto">
            <a:xfrm>
              <a:off x="1273" y="1724"/>
              <a:ext cx="29" cy="1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3" name="Line 9"/>
            <p:cNvSpPr>
              <a:spLocks noChangeShapeType="1"/>
            </p:cNvSpPr>
            <p:nvPr/>
          </p:nvSpPr>
          <p:spPr bwMode="auto">
            <a:xfrm>
              <a:off x="2152" y="1724"/>
              <a:ext cx="29" cy="1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 name="Line 10"/>
            <p:cNvSpPr>
              <a:spLocks noChangeShapeType="1"/>
            </p:cNvSpPr>
            <p:nvPr/>
          </p:nvSpPr>
          <p:spPr bwMode="auto">
            <a:xfrm>
              <a:off x="3051" y="1724"/>
              <a:ext cx="29" cy="1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5" name="Line 22"/>
            <p:cNvSpPr>
              <a:spLocks noChangeShapeType="1"/>
            </p:cNvSpPr>
            <p:nvPr/>
          </p:nvSpPr>
          <p:spPr bwMode="auto">
            <a:xfrm>
              <a:off x="4051" y="1725"/>
              <a:ext cx="41" cy="11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6" name="Text Box 25"/>
            <p:cNvSpPr txBox="1">
              <a:spLocks noChangeArrowheads="1"/>
            </p:cNvSpPr>
            <p:nvPr/>
          </p:nvSpPr>
          <p:spPr bwMode="auto">
            <a:xfrm>
              <a:off x="1377" y="1741"/>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选择结果</a:t>
              </a:r>
            </a:p>
          </p:txBody>
        </p:sp>
        <p:sp>
          <p:nvSpPr>
            <p:cNvPr id="26637" name="Text Box 27"/>
            <p:cNvSpPr txBox="1">
              <a:spLocks noChangeArrowheads="1"/>
            </p:cNvSpPr>
            <p:nvPr/>
          </p:nvSpPr>
          <p:spPr bwMode="auto">
            <a:xfrm>
              <a:off x="1409" y="1965"/>
              <a:ext cx="648"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01 1101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11 1001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1010 11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1110 01</a:t>
              </a:r>
            </a:p>
          </p:txBody>
        </p:sp>
        <p:sp>
          <p:nvSpPr>
            <p:cNvPr id="26638" name="Text Box 28"/>
            <p:cNvSpPr txBox="1">
              <a:spLocks noChangeArrowheads="1"/>
            </p:cNvSpPr>
            <p:nvPr/>
          </p:nvSpPr>
          <p:spPr bwMode="auto">
            <a:xfrm>
              <a:off x="2322" y="1741"/>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配对情况</a:t>
              </a:r>
            </a:p>
          </p:txBody>
        </p:sp>
        <p:sp>
          <p:nvSpPr>
            <p:cNvPr id="26639" name="Text Box 29"/>
            <p:cNvSpPr txBox="1">
              <a:spLocks noChangeArrowheads="1"/>
            </p:cNvSpPr>
            <p:nvPr/>
          </p:nvSpPr>
          <p:spPr bwMode="auto">
            <a:xfrm>
              <a:off x="3171" y="1741"/>
              <a:ext cx="7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交叉点位置</a:t>
              </a:r>
            </a:p>
          </p:txBody>
        </p:sp>
        <p:sp>
          <p:nvSpPr>
            <p:cNvPr id="26640" name="Text Box 30"/>
            <p:cNvSpPr txBox="1">
              <a:spLocks noChangeArrowheads="1"/>
            </p:cNvSpPr>
            <p:nvPr/>
          </p:nvSpPr>
          <p:spPr bwMode="auto">
            <a:xfrm>
              <a:off x="479" y="1729"/>
              <a:ext cx="7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个体编号</a:t>
              </a:r>
            </a:p>
          </p:txBody>
        </p:sp>
        <p:sp>
          <p:nvSpPr>
            <p:cNvPr id="26641" name="Text Box 31"/>
            <p:cNvSpPr txBox="1">
              <a:spLocks noChangeArrowheads="1"/>
            </p:cNvSpPr>
            <p:nvPr/>
          </p:nvSpPr>
          <p:spPr bwMode="auto">
            <a:xfrm>
              <a:off x="796" y="2009"/>
              <a:ext cx="198"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4</a:t>
              </a:r>
            </a:p>
          </p:txBody>
        </p:sp>
        <p:sp>
          <p:nvSpPr>
            <p:cNvPr id="26642" name="Text Box 32"/>
            <p:cNvSpPr txBox="1">
              <a:spLocks noChangeArrowheads="1"/>
            </p:cNvSpPr>
            <p:nvPr/>
          </p:nvSpPr>
          <p:spPr bwMode="auto">
            <a:xfrm>
              <a:off x="2484" y="2145"/>
              <a:ext cx="35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1-2</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3-4</a:t>
              </a:r>
            </a:p>
          </p:txBody>
        </p:sp>
        <p:sp>
          <p:nvSpPr>
            <p:cNvPr id="26643" name="Text Box 33"/>
            <p:cNvSpPr txBox="1">
              <a:spLocks noChangeArrowheads="1"/>
            </p:cNvSpPr>
            <p:nvPr/>
          </p:nvSpPr>
          <p:spPr bwMode="auto">
            <a:xfrm>
              <a:off x="3279" y="2129"/>
              <a:ext cx="56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1-2</a:t>
              </a:r>
              <a:r>
                <a:rPr lang="zh-CN" altLang="en-US" sz="1600">
                  <a:latin typeface="Lucida Sans Unicode" panose="020B0602030504020204" pitchFamily="34" charset="0"/>
                  <a:ea typeface="黑体" panose="02010609060101010101" pitchFamily="49" charset="-122"/>
                </a:rPr>
                <a:t>：</a:t>
              </a:r>
              <a:r>
                <a:rPr lang="en-US" altLang="zh-CN" sz="16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3-4</a:t>
              </a:r>
              <a:r>
                <a:rPr lang="zh-CN" altLang="en-US" sz="1600">
                  <a:latin typeface="Lucida Sans Unicode" panose="020B0602030504020204" pitchFamily="34" charset="0"/>
                  <a:ea typeface="黑体" panose="02010609060101010101" pitchFamily="49" charset="-122"/>
                </a:rPr>
                <a:t>：</a:t>
              </a:r>
              <a:r>
                <a:rPr lang="en-US" altLang="zh-CN" sz="1600">
                  <a:latin typeface="Lucida Sans Unicode" panose="020B0602030504020204" pitchFamily="34" charset="0"/>
                  <a:ea typeface="黑体" panose="02010609060101010101" pitchFamily="49" charset="-122"/>
                </a:rPr>
                <a:t>4</a:t>
              </a:r>
            </a:p>
          </p:txBody>
        </p:sp>
        <p:sp>
          <p:nvSpPr>
            <p:cNvPr id="26644" name="Text Box 34"/>
            <p:cNvSpPr txBox="1">
              <a:spLocks noChangeArrowheads="1"/>
            </p:cNvSpPr>
            <p:nvPr/>
          </p:nvSpPr>
          <p:spPr bwMode="auto">
            <a:xfrm>
              <a:off x="4261" y="1729"/>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交叉结果</a:t>
              </a:r>
            </a:p>
          </p:txBody>
        </p:sp>
        <p:sp>
          <p:nvSpPr>
            <p:cNvPr id="26645" name="Line 35"/>
            <p:cNvSpPr>
              <a:spLocks noChangeShapeType="1"/>
            </p:cNvSpPr>
            <p:nvPr/>
          </p:nvSpPr>
          <p:spPr bwMode="auto">
            <a:xfrm>
              <a:off x="1660" y="1993"/>
              <a:ext cx="0" cy="335"/>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6" name="Line 36"/>
            <p:cNvSpPr>
              <a:spLocks noChangeShapeType="1"/>
            </p:cNvSpPr>
            <p:nvPr/>
          </p:nvSpPr>
          <p:spPr bwMode="auto">
            <a:xfrm>
              <a:off x="1854" y="2330"/>
              <a:ext cx="0" cy="335"/>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Text Box 37"/>
            <p:cNvSpPr txBox="1">
              <a:spLocks noChangeArrowheads="1"/>
            </p:cNvSpPr>
            <p:nvPr/>
          </p:nvSpPr>
          <p:spPr bwMode="auto">
            <a:xfrm>
              <a:off x="4293" y="1957"/>
              <a:ext cx="648"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dirty="0">
                  <a:latin typeface="Lucida Sans Unicode" panose="020B0602030504020204" pitchFamily="34" charset="0"/>
                  <a:ea typeface="黑体" panose="02010609060101010101" pitchFamily="49" charset="-122"/>
                </a:rPr>
                <a:t>011001 </a:t>
              </a:r>
            </a:p>
            <a:p>
              <a:pPr>
                <a:spcBef>
                  <a:spcPct val="50000"/>
                </a:spcBef>
                <a:buClrTx/>
                <a:buSzTx/>
                <a:buFont typeface="Wingdings" panose="05000000000000000000" pitchFamily="2" charset="2"/>
                <a:buNone/>
              </a:pPr>
              <a:r>
                <a:rPr lang="en-US" altLang="zh-CN" sz="1600" dirty="0">
                  <a:solidFill>
                    <a:srgbClr val="0000FF"/>
                  </a:solidFill>
                  <a:latin typeface="Lucida Sans Unicode" panose="020B0602030504020204" pitchFamily="34" charset="0"/>
                  <a:ea typeface="黑体" panose="02010609060101010101" pitchFamily="49" charset="-122"/>
                </a:rPr>
                <a:t>111101</a:t>
              </a:r>
            </a:p>
            <a:p>
              <a:pPr>
                <a:spcBef>
                  <a:spcPct val="50000"/>
                </a:spcBef>
                <a:buClrTx/>
                <a:buSzTx/>
                <a:buFont typeface="Wingdings" panose="05000000000000000000" pitchFamily="2" charset="2"/>
                <a:buNone/>
              </a:pPr>
              <a:r>
                <a:rPr lang="en-US" altLang="zh-CN" sz="1600" dirty="0">
                  <a:latin typeface="Lucida Sans Unicode" panose="020B0602030504020204" pitchFamily="34" charset="0"/>
                  <a:ea typeface="黑体" panose="02010609060101010101" pitchFamily="49" charset="-122"/>
                </a:rPr>
                <a:t>101001</a:t>
              </a:r>
            </a:p>
            <a:p>
              <a:pPr>
                <a:spcBef>
                  <a:spcPct val="50000"/>
                </a:spcBef>
                <a:buClrTx/>
                <a:buSzTx/>
                <a:buFont typeface="Wingdings" panose="05000000000000000000" pitchFamily="2" charset="2"/>
                <a:buNone/>
              </a:pPr>
              <a:r>
                <a:rPr lang="en-US" altLang="zh-CN" sz="1600" dirty="0">
                  <a:solidFill>
                    <a:srgbClr val="0000FF"/>
                  </a:solidFill>
                  <a:latin typeface="Lucida Sans Unicode" panose="020B0602030504020204" pitchFamily="34" charset="0"/>
                  <a:ea typeface="黑体" panose="02010609060101010101" pitchFamily="49" charset="-122"/>
                </a:rPr>
                <a:t>111011</a:t>
              </a:r>
            </a:p>
          </p:txBody>
        </p:sp>
      </p:grpSp>
      <p:sp>
        <p:nvSpPr>
          <p:cNvPr id="26628" name="TextBox 25"/>
          <p:cNvSpPr txBox="1">
            <a:spLocks noChangeArrowheads="1"/>
          </p:cNvSpPr>
          <p:nvPr/>
        </p:nvSpPr>
        <p:spPr bwMode="auto">
          <a:xfrm>
            <a:off x="791606" y="5573338"/>
            <a:ext cx="1056097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dirty="0">
                <a:latin typeface="Lucida Sans Unicode" panose="020B0602030504020204" pitchFamily="34" charset="0"/>
                <a:ea typeface="黑体" panose="02010609060101010101" pitchFamily="49" charset="-122"/>
              </a:rPr>
              <a:t>可以看出，其中新产生的个体“</a:t>
            </a:r>
            <a:r>
              <a:rPr lang="en-US" altLang="zh-CN" sz="2400" dirty="0">
                <a:latin typeface="Lucida Sans Unicode" panose="020B0602030504020204" pitchFamily="34" charset="0"/>
                <a:ea typeface="黑体" panose="02010609060101010101" pitchFamily="49" charset="-122"/>
              </a:rPr>
              <a:t>111101”</a:t>
            </a:r>
            <a:r>
              <a:rPr lang="zh-CN" altLang="en-US" sz="2400" dirty="0">
                <a:latin typeface="Lucida Sans Unicode" panose="020B0602030504020204" pitchFamily="34" charset="0"/>
                <a:ea typeface="黑体" panose="02010609060101010101" pitchFamily="49" charset="-122"/>
              </a:rPr>
              <a:t>、“</a:t>
            </a:r>
            <a:r>
              <a:rPr lang="en-US" altLang="zh-CN" sz="2400" dirty="0">
                <a:latin typeface="Lucida Sans Unicode" panose="020B0602030504020204" pitchFamily="34" charset="0"/>
                <a:ea typeface="黑体" panose="02010609060101010101" pitchFamily="49" charset="-122"/>
              </a:rPr>
              <a:t>111011”</a:t>
            </a:r>
            <a:r>
              <a:rPr lang="zh-CN" altLang="en-US" sz="2400" dirty="0">
                <a:latin typeface="Lucida Sans Unicode" panose="020B0602030504020204" pitchFamily="34" charset="0"/>
                <a:ea typeface="黑体" panose="02010609060101010101" pitchFamily="49" charset="-122"/>
              </a:rPr>
              <a:t>的适应度较原来两个个体的适应度都要高。</a:t>
            </a:r>
          </a:p>
        </p:txBody>
      </p:sp>
      <p:sp>
        <p:nvSpPr>
          <p:cNvPr id="24"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8.3  </a:t>
            </a:r>
            <a:r>
              <a:rPr lang="zh-CN" altLang="en-US" sz="3600" dirty="0">
                <a:latin typeface="Times New Roman" panose="02020603050405020304" pitchFamily="18" charset="0"/>
                <a:ea typeface="黑体" panose="02010609060101010101" pitchFamily="49" charset="-122"/>
              </a:rPr>
              <a:t>遗传算法的应用</a:t>
            </a:r>
          </a:p>
        </p:txBody>
      </p:sp>
    </p:spTree>
    <p:extLst>
      <p:ext uri="{BB962C8B-B14F-4D97-AF65-F5344CB8AC3E}">
        <p14:creationId xmlns:p14="http://schemas.microsoft.com/office/powerpoint/2010/main" val="4180240922"/>
      </p:ext>
    </p:extLst>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76" y="1135780"/>
            <a:ext cx="11436163" cy="2827362"/>
          </a:xfrm>
        </p:spPr>
        <p:txBody>
          <a:bodyPr>
            <a:noAutofit/>
          </a:bodyPr>
          <a:lstStyle/>
          <a:p>
            <a:pPr marL="621792" lvl="1">
              <a:spcBef>
                <a:spcPts val="324"/>
              </a:spcBef>
              <a:buFont typeface="Verdana"/>
              <a:buChar char="◦"/>
              <a:defRPr/>
            </a:pPr>
            <a:r>
              <a:rPr lang="en-US" altLang="zh-CN" dirty="0" smtClean="0">
                <a:solidFill>
                  <a:srgbClr val="C00000"/>
                </a:solidFill>
              </a:rPr>
              <a:t>(6)  </a:t>
            </a:r>
            <a:r>
              <a:rPr lang="zh-CN" altLang="en-US" dirty="0" smtClean="0">
                <a:solidFill>
                  <a:srgbClr val="C00000"/>
                </a:solidFill>
              </a:rPr>
              <a:t>变异运算</a:t>
            </a:r>
          </a:p>
          <a:p>
            <a:pPr marL="859536" lvl="2">
              <a:buFont typeface="Wingdings 2"/>
              <a:buChar char=""/>
              <a:defRPr/>
            </a:pPr>
            <a:r>
              <a:rPr lang="zh-CN" altLang="en-US" sz="2400" dirty="0" smtClean="0"/>
              <a:t>变异运算是对个体的某一个或某一些基因位上的基因值按某一较小的概率进行改变，它也是</a:t>
            </a:r>
            <a:r>
              <a:rPr lang="zh-CN" altLang="en-US" sz="2400" dirty="0" smtClean="0">
                <a:solidFill>
                  <a:srgbClr val="FF0000"/>
                </a:solidFill>
              </a:rPr>
              <a:t>产生新个体</a:t>
            </a:r>
            <a:r>
              <a:rPr lang="zh-CN" altLang="en-US" sz="2400" dirty="0" smtClean="0"/>
              <a:t>的一种操作方法。</a:t>
            </a:r>
          </a:p>
          <a:p>
            <a:pPr marL="859536" lvl="2">
              <a:buFont typeface="Wingdings 2"/>
              <a:buChar char=""/>
              <a:defRPr/>
            </a:pPr>
            <a:r>
              <a:rPr lang="zh-CN" altLang="en-US" sz="2400" dirty="0" smtClean="0"/>
              <a:t>本例中，我们采用基本位变异的方法来进行变异运算，其具体操作过程是：</a:t>
            </a:r>
          </a:p>
          <a:p>
            <a:pPr lvl="3">
              <a:buNone/>
              <a:defRPr/>
            </a:pPr>
            <a:r>
              <a:rPr lang="en-US" altLang="zh-CN" sz="2400" dirty="0" smtClean="0">
                <a:solidFill>
                  <a:srgbClr val="0000FF"/>
                </a:solidFill>
              </a:rPr>
              <a:t>• </a:t>
            </a:r>
            <a:r>
              <a:rPr lang="zh-CN" altLang="en-US" sz="2400" dirty="0" smtClean="0">
                <a:solidFill>
                  <a:srgbClr val="0000FF"/>
                </a:solidFill>
              </a:rPr>
              <a:t>首先确定出各个个体的基因变异位置，下表所示为随机产生的变异点位置，其中的数字表示变异点设置在该基因座处；</a:t>
            </a:r>
          </a:p>
          <a:p>
            <a:pPr lvl="3">
              <a:buNone/>
              <a:defRPr/>
            </a:pPr>
            <a:r>
              <a:rPr lang="en-US" altLang="zh-CN" sz="2400" dirty="0" smtClean="0">
                <a:solidFill>
                  <a:srgbClr val="0000FF"/>
                </a:solidFill>
              </a:rPr>
              <a:t>• </a:t>
            </a:r>
            <a:r>
              <a:rPr lang="zh-CN" altLang="en-US" sz="2400" dirty="0" smtClean="0">
                <a:solidFill>
                  <a:srgbClr val="0000FF"/>
                </a:solidFill>
              </a:rPr>
              <a:t>然后依照某一概率将变异点的原有基因值取反。</a:t>
            </a:r>
          </a:p>
        </p:txBody>
      </p:sp>
      <p:grpSp>
        <p:nvGrpSpPr>
          <p:cNvPr id="27651" name="Group 35"/>
          <p:cNvGrpSpPr>
            <a:grpSpLocks/>
          </p:cNvGrpSpPr>
          <p:nvPr/>
        </p:nvGrpSpPr>
        <p:grpSpPr bwMode="auto">
          <a:xfrm>
            <a:off x="2310607" y="4166965"/>
            <a:ext cx="7713662" cy="1730375"/>
            <a:chOff x="447" y="1724"/>
            <a:chExt cx="4859" cy="1090"/>
          </a:xfrm>
        </p:grpSpPr>
        <p:sp>
          <p:nvSpPr>
            <p:cNvPr id="27656" name="Line 4"/>
            <p:cNvSpPr>
              <a:spLocks noChangeShapeType="1"/>
            </p:cNvSpPr>
            <p:nvPr/>
          </p:nvSpPr>
          <p:spPr bwMode="auto">
            <a:xfrm>
              <a:off x="471" y="1725"/>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7" name="Line 6"/>
            <p:cNvSpPr>
              <a:spLocks noChangeShapeType="1"/>
            </p:cNvSpPr>
            <p:nvPr/>
          </p:nvSpPr>
          <p:spPr bwMode="auto">
            <a:xfrm>
              <a:off x="479" y="1957"/>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8" name="Line 7"/>
            <p:cNvSpPr>
              <a:spLocks noChangeShapeType="1"/>
            </p:cNvSpPr>
            <p:nvPr/>
          </p:nvSpPr>
          <p:spPr bwMode="auto">
            <a:xfrm>
              <a:off x="447" y="2725"/>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Line 8"/>
            <p:cNvSpPr>
              <a:spLocks noChangeShapeType="1"/>
            </p:cNvSpPr>
            <p:nvPr/>
          </p:nvSpPr>
          <p:spPr bwMode="auto">
            <a:xfrm flipH="1">
              <a:off x="1268" y="1724"/>
              <a:ext cx="5" cy="10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Text Box 16"/>
            <p:cNvSpPr txBox="1">
              <a:spLocks noChangeArrowheads="1"/>
            </p:cNvSpPr>
            <p:nvPr/>
          </p:nvSpPr>
          <p:spPr bwMode="auto">
            <a:xfrm>
              <a:off x="447" y="1729"/>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个体编号</a:t>
              </a:r>
            </a:p>
          </p:txBody>
        </p:sp>
        <p:sp>
          <p:nvSpPr>
            <p:cNvPr id="27661" name="Text Box 17"/>
            <p:cNvSpPr txBox="1">
              <a:spLocks noChangeArrowheads="1"/>
            </p:cNvSpPr>
            <p:nvPr/>
          </p:nvSpPr>
          <p:spPr bwMode="auto">
            <a:xfrm>
              <a:off x="796" y="2009"/>
              <a:ext cx="188"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3</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4</a:t>
              </a:r>
            </a:p>
          </p:txBody>
        </p:sp>
        <p:sp>
          <p:nvSpPr>
            <p:cNvPr id="27662" name="Text Box 20"/>
            <p:cNvSpPr txBox="1">
              <a:spLocks noChangeArrowheads="1"/>
            </p:cNvSpPr>
            <p:nvPr/>
          </p:nvSpPr>
          <p:spPr bwMode="auto">
            <a:xfrm>
              <a:off x="1406" y="1739"/>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交叉结果</a:t>
              </a:r>
            </a:p>
          </p:txBody>
        </p:sp>
        <p:sp>
          <p:nvSpPr>
            <p:cNvPr id="27663" name="Text Box 23"/>
            <p:cNvSpPr txBox="1">
              <a:spLocks noChangeArrowheads="1"/>
            </p:cNvSpPr>
            <p:nvPr/>
          </p:nvSpPr>
          <p:spPr bwMode="auto">
            <a:xfrm>
              <a:off x="1438" y="1967"/>
              <a:ext cx="582"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011001 </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111101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101001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111011</a:t>
              </a:r>
            </a:p>
          </p:txBody>
        </p:sp>
        <p:sp>
          <p:nvSpPr>
            <p:cNvPr id="27664" name="Text Box 24"/>
            <p:cNvSpPr txBox="1">
              <a:spLocks noChangeArrowheads="1"/>
            </p:cNvSpPr>
            <p:nvPr/>
          </p:nvSpPr>
          <p:spPr bwMode="auto">
            <a:xfrm>
              <a:off x="3255" y="1737"/>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变异结果</a:t>
              </a:r>
            </a:p>
          </p:txBody>
        </p:sp>
        <p:sp>
          <p:nvSpPr>
            <p:cNvPr id="27665" name="Text Box 25"/>
            <p:cNvSpPr txBox="1">
              <a:spLocks noChangeArrowheads="1"/>
            </p:cNvSpPr>
            <p:nvPr/>
          </p:nvSpPr>
          <p:spPr bwMode="auto">
            <a:xfrm>
              <a:off x="2355" y="1739"/>
              <a:ext cx="5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变异点</a:t>
              </a:r>
            </a:p>
          </p:txBody>
        </p:sp>
        <p:sp>
          <p:nvSpPr>
            <p:cNvPr id="27666" name="Text Box 26"/>
            <p:cNvSpPr txBox="1">
              <a:spLocks noChangeArrowheads="1"/>
            </p:cNvSpPr>
            <p:nvPr/>
          </p:nvSpPr>
          <p:spPr bwMode="auto">
            <a:xfrm>
              <a:off x="2498" y="2001"/>
              <a:ext cx="188"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4</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5</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6</a:t>
              </a:r>
            </a:p>
          </p:txBody>
        </p:sp>
        <p:sp>
          <p:nvSpPr>
            <p:cNvPr id="27667" name="Text Box 27"/>
            <p:cNvSpPr txBox="1">
              <a:spLocks noChangeArrowheads="1"/>
            </p:cNvSpPr>
            <p:nvPr/>
          </p:nvSpPr>
          <p:spPr bwMode="auto">
            <a:xfrm>
              <a:off x="3287" y="1953"/>
              <a:ext cx="582"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011101 </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111111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111001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111010</a:t>
              </a:r>
            </a:p>
          </p:txBody>
        </p:sp>
        <p:sp>
          <p:nvSpPr>
            <p:cNvPr id="27668" name="Text Box 30"/>
            <p:cNvSpPr txBox="1">
              <a:spLocks noChangeArrowheads="1"/>
            </p:cNvSpPr>
            <p:nvPr/>
          </p:nvSpPr>
          <p:spPr bwMode="auto">
            <a:xfrm>
              <a:off x="4232" y="1733"/>
              <a:ext cx="8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子代群体</a:t>
              </a:r>
              <a:r>
                <a:rPr lang="en-US" altLang="zh-CN" sz="1600">
                  <a:latin typeface="Lucida Sans Unicode" panose="020B0602030504020204" pitchFamily="34" charset="0"/>
                  <a:ea typeface="黑体" panose="02010609060101010101" pitchFamily="49" charset="-122"/>
                </a:rPr>
                <a:t>p(1)</a:t>
              </a:r>
            </a:p>
          </p:txBody>
        </p:sp>
        <p:sp>
          <p:nvSpPr>
            <p:cNvPr id="27669" name="Text Box 33"/>
            <p:cNvSpPr txBox="1">
              <a:spLocks noChangeArrowheads="1"/>
            </p:cNvSpPr>
            <p:nvPr/>
          </p:nvSpPr>
          <p:spPr bwMode="auto">
            <a:xfrm>
              <a:off x="4319" y="1953"/>
              <a:ext cx="582"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011101 </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111111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111001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111010</a:t>
              </a:r>
            </a:p>
          </p:txBody>
        </p:sp>
      </p:grpSp>
      <p:cxnSp>
        <p:nvCxnSpPr>
          <p:cNvPr id="24" name="直接连接符 23"/>
          <p:cNvCxnSpPr/>
          <p:nvPr/>
        </p:nvCxnSpPr>
        <p:spPr>
          <a:xfrm rot="5400000">
            <a:off x="4452145" y="4744245"/>
            <a:ext cx="15716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5880895" y="4755358"/>
            <a:ext cx="15716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7533482" y="4709319"/>
            <a:ext cx="157162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55" name="TextBox 28"/>
          <p:cNvSpPr txBox="1">
            <a:spLocks noChangeArrowheads="1"/>
          </p:cNvSpPr>
          <p:nvPr/>
        </p:nvSpPr>
        <p:spPr bwMode="auto">
          <a:xfrm>
            <a:off x="1042331" y="5966770"/>
            <a:ext cx="10585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dirty="0">
                <a:latin typeface="Lucida Sans Unicode" panose="020B0602030504020204" pitchFamily="34" charset="0"/>
                <a:ea typeface="黑体" panose="02010609060101010101" pitchFamily="49" charset="-122"/>
              </a:rPr>
              <a:t>对群体</a:t>
            </a:r>
            <a:r>
              <a:rPr lang="en-US" altLang="zh-CN" sz="2400" dirty="0">
                <a:latin typeface="Lucida Sans Unicode" panose="020B0602030504020204" pitchFamily="34" charset="0"/>
                <a:ea typeface="黑体" panose="02010609060101010101" pitchFamily="49" charset="-122"/>
              </a:rPr>
              <a:t>P(t)</a:t>
            </a:r>
            <a:r>
              <a:rPr lang="zh-CN" altLang="en-US" sz="2400" dirty="0">
                <a:latin typeface="Lucida Sans Unicode" panose="020B0602030504020204" pitchFamily="34" charset="0"/>
                <a:ea typeface="黑体" panose="02010609060101010101" pitchFamily="49" charset="-122"/>
              </a:rPr>
              <a:t>进行一轮选择、交叉、变异运算之后可得到新一代的群体</a:t>
            </a:r>
            <a:r>
              <a:rPr lang="en-US" altLang="zh-CN" sz="2400" dirty="0">
                <a:latin typeface="Lucida Sans Unicode" panose="020B0602030504020204" pitchFamily="34" charset="0"/>
                <a:ea typeface="黑体" panose="02010609060101010101" pitchFamily="49" charset="-122"/>
              </a:rPr>
              <a:t>P(t+1)</a:t>
            </a:r>
            <a:endParaRPr lang="zh-CN" altLang="en-US" sz="2400" dirty="0">
              <a:latin typeface="Lucida Sans Unicode" panose="020B0602030504020204" pitchFamily="34" charset="0"/>
              <a:ea typeface="黑体" panose="02010609060101010101" pitchFamily="49" charset="-122"/>
            </a:endParaRPr>
          </a:p>
        </p:txBody>
      </p:sp>
      <p:sp>
        <p:nvSpPr>
          <p:cNvPr id="22"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8.3  </a:t>
            </a:r>
            <a:r>
              <a:rPr lang="zh-CN" altLang="en-US" sz="3600" dirty="0">
                <a:latin typeface="Times New Roman" panose="02020603050405020304" pitchFamily="18" charset="0"/>
                <a:ea typeface="黑体" panose="02010609060101010101" pitchFamily="49" charset="-122"/>
              </a:rPr>
              <a:t>遗传算法的应用</a:t>
            </a:r>
          </a:p>
        </p:txBody>
      </p:sp>
    </p:spTree>
    <p:extLst>
      <p:ext uri="{BB962C8B-B14F-4D97-AF65-F5344CB8AC3E}">
        <p14:creationId xmlns:p14="http://schemas.microsoft.com/office/powerpoint/2010/main" val="3018563132"/>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31"/>
          <p:cNvGrpSpPr>
            <a:grpSpLocks/>
          </p:cNvGrpSpPr>
          <p:nvPr/>
        </p:nvGrpSpPr>
        <p:grpSpPr bwMode="auto">
          <a:xfrm>
            <a:off x="2282826" y="2500313"/>
            <a:ext cx="7713663" cy="1933574"/>
            <a:chOff x="359" y="196"/>
            <a:chExt cx="4859" cy="1218"/>
          </a:xfrm>
        </p:grpSpPr>
        <p:sp>
          <p:nvSpPr>
            <p:cNvPr id="28676" name="Line 4"/>
            <p:cNvSpPr>
              <a:spLocks noChangeShapeType="1"/>
            </p:cNvSpPr>
            <p:nvPr/>
          </p:nvSpPr>
          <p:spPr bwMode="auto">
            <a:xfrm>
              <a:off x="383" y="197"/>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7" name="Line 5"/>
            <p:cNvSpPr>
              <a:spLocks noChangeShapeType="1"/>
            </p:cNvSpPr>
            <p:nvPr/>
          </p:nvSpPr>
          <p:spPr bwMode="auto">
            <a:xfrm>
              <a:off x="359" y="1405"/>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8" name="Line 6"/>
            <p:cNvSpPr>
              <a:spLocks noChangeShapeType="1"/>
            </p:cNvSpPr>
            <p:nvPr/>
          </p:nvSpPr>
          <p:spPr bwMode="auto">
            <a:xfrm>
              <a:off x="391" y="429"/>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9" name="Line 7"/>
            <p:cNvSpPr>
              <a:spLocks noChangeShapeType="1"/>
            </p:cNvSpPr>
            <p:nvPr/>
          </p:nvSpPr>
          <p:spPr bwMode="auto">
            <a:xfrm>
              <a:off x="359" y="1197"/>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0" name="Line 8"/>
            <p:cNvSpPr>
              <a:spLocks noChangeShapeType="1"/>
            </p:cNvSpPr>
            <p:nvPr/>
          </p:nvSpPr>
          <p:spPr bwMode="auto">
            <a:xfrm>
              <a:off x="1017" y="196"/>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1" name="Line 9"/>
            <p:cNvSpPr>
              <a:spLocks noChangeShapeType="1"/>
            </p:cNvSpPr>
            <p:nvPr/>
          </p:nvSpPr>
          <p:spPr bwMode="auto">
            <a:xfrm>
              <a:off x="2021" y="202"/>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2" name="Line 10"/>
            <p:cNvSpPr>
              <a:spLocks noChangeShapeType="1"/>
            </p:cNvSpPr>
            <p:nvPr/>
          </p:nvSpPr>
          <p:spPr bwMode="auto">
            <a:xfrm>
              <a:off x="3344" y="196"/>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3" name="Text Box 11"/>
            <p:cNvSpPr txBox="1">
              <a:spLocks noChangeArrowheads="1"/>
            </p:cNvSpPr>
            <p:nvPr/>
          </p:nvSpPr>
          <p:spPr bwMode="auto">
            <a:xfrm>
              <a:off x="399" y="217"/>
              <a:ext cx="6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个体编号</a:t>
              </a:r>
            </a:p>
          </p:txBody>
        </p:sp>
        <p:sp>
          <p:nvSpPr>
            <p:cNvPr id="28684" name="Text Box 12"/>
            <p:cNvSpPr txBox="1">
              <a:spLocks noChangeArrowheads="1"/>
            </p:cNvSpPr>
            <p:nvPr/>
          </p:nvSpPr>
          <p:spPr bwMode="auto">
            <a:xfrm>
              <a:off x="1209" y="217"/>
              <a:ext cx="75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子群体</a:t>
              </a:r>
              <a:r>
                <a:rPr lang="en-US" altLang="zh-CN" sz="1600">
                  <a:latin typeface="Lucida Sans Unicode" panose="020B0602030504020204" pitchFamily="34" charset="0"/>
                  <a:ea typeface="黑体" panose="02010609060101010101" pitchFamily="49" charset="-122"/>
                </a:rPr>
                <a:t>p(1)</a:t>
              </a:r>
            </a:p>
          </p:txBody>
        </p:sp>
        <p:sp>
          <p:nvSpPr>
            <p:cNvPr id="28685" name="Text Box 13"/>
            <p:cNvSpPr txBox="1">
              <a:spLocks noChangeArrowheads="1"/>
            </p:cNvSpPr>
            <p:nvPr/>
          </p:nvSpPr>
          <p:spPr bwMode="auto">
            <a:xfrm>
              <a:off x="2848" y="205"/>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适值</a:t>
              </a:r>
            </a:p>
          </p:txBody>
        </p:sp>
        <p:sp>
          <p:nvSpPr>
            <p:cNvPr id="28686" name="Text Box 14"/>
            <p:cNvSpPr txBox="1">
              <a:spLocks noChangeArrowheads="1"/>
            </p:cNvSpPr>
            <p:nvPr/>
          </p:nvSpPr>
          <p:spPr bwMode="auto">
            <a:xfrm>
              <a:off x="3417" y="209"/>
              <a:ext cx="10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占总数的百分比</a:t>
              </a:r>
            </a:p>
          </p:txBody>
        </p:sp>
        <p:sp>
          <p:nvSpPr>
            <p:cNvPr id="28687" name="Text Box 15"/>
            <p:cNvSpPr txBox="1">
              <a:spLocks noChangeArrowheads="1"/>
            </p:cNvSpPr>
            <p:nvPr/>
          </p:nvSpPr>
          <p:spPr bwMode="auto">
            <a:xfrm>
              <a:off x="555" y="1193"/>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总和</a:t>
              </a:r>
            </a:p>
          </p:txBody>
        </p:sp>
        <p:sp>
          <p:nvSpPr>
            <p:cNvPr id="28688" name="Text Box 16"/>
            <p:cNvSpPr txBox="1">
              <a:spLocks noChangeArrowheads="1"/>
            </p:cNvSpPr>
            <p:nvPr/>
          </p:nvSpPr>
          <p:spPr bwMode="auto">
            <a:xfrm>
              <a:off x="708" y="481"/>
              <a:ext cx="188"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3</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4</a:t>
              </a:r>
            </a:p>
          </p:txBody>
        </p:sp>
        <p:sp>
          <p:nvSpPr>
            <p:cNvPr id="28689" name="Text Box 17"/>
            <p:cNvSpPr txBox="1">
              <a:spLocks noChangeArrowheads="1"/>
            </p:cNvSpPr>
            <p:nvPr/>
          </p:nvSpPr>
          <p:spPr bwMode="auto">
            <a:xfrm>
              <a:off x="1259" y="442"/>
              <a:ext cx="582"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011101 </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111111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111001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111010</a:t>
              </a:r>
            </a:p>
          </p:txBody>
        </p:sp>
        <p:sp>
          <p:nvSpPr>
            <p:cNvPr id="28690" name="Text Box 18"/>
            <p:cNvSpPr txBox="1">
              <a:spLocks noChangeArrowheads="1"/>
            </p:cNvSpPr>
            <p:nvPr/>
          </p:nvSpPr>
          <p:spPr bwMode="auto">
            <a:xfrm>
              <a:off x="2898" y="434"/>
              <a:ext cx="260"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34</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98</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50</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53</a:t>
              </a:r>
            </a:p>
          </p:txBody>
        </p:sp>
        <p:sp>
          <p:nvSpPr>
            <p:cNvPr id="28691" name="Text Box 19"/>
            <p:cNvSpPr txBox="1">
              <a:spLocks noChangeArrowheads="1"/>
            </p:cNvSpPr>
            <p:nvPr/>
          </p:nvSpPr>
          <p:spPr bwMode="auto">
            <a:xfrm>
              <a:off x="3707" y="435"/>
              <a:ext cx="367"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0.14</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0.42</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0.21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0.23</a:t>
              </a:r>
            </a:p>
          </p:txBody>
        </p:sp>
        <p:sp>
          <p:nvSpPr>
            <p:cNvPr id="28692" name="Text Box 20"/>
            <p:cNvSpPr txBox="1">
              <a:spLocks noChangeArrowheads="1"/>
            </p:cNvSpPr>
            <p:nvPr/>
          </p:nvSpPr>
          <p:spPr bwMode="auto">
            <a:xfrm>
              <a:off x="2889" y="1201"/>
              <a:ext cx="36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235</a:t>
              </a:r>
            </a:p>
          </p:txBody>
        </p:sp>
        <p:sp>
          <p:nvSpPr>
            <p:cNvPr id="28693" name="Text Box 21"/>
            <p:cNvSpPr txBox="1">
              <a:spLocks noChangeArrowheads="1"/>
            </p:cNvSpPr>
            <p:nvPr/>
          </p:nvSpPr>
          <p:spPr bwMode="auto">
            <a:xfrm>
              <a:off x="3831" y="1192"/>
              <a:ext cx="1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p:txBody>
        </p:sp>
        <p:sp>
          <p:nvSpPr>
            <p:cNvPr id="28694" name="Line 28"/>
            <p:cNvSpPr>
              <a:spLocks noChangeShapeType="1"/>
            </p:cNvSpPr>
            <p:nvPr/>
          </p:nvSpPr>
          <p:spPr bwMode="auto">
            <a:xfrm>
              <a:off x="2735" y="201"/>
              <a:ext cx="0" cy="11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5" name="Text Box 29"/>
            <p:cNvSpPr txBox="1">
              <a:spLocks noChangeArrowheads="1"/>
            </p:cNvSpPr>
            <p:nvPr/>
          </p:nvSpPr>
          <p:spPr bwMode="auto">
            <a:xfrm>
              <a:off x="2096" y="217"/>
              <a:ext cx="59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x</a:t>
              </a:r>
              <a:r>
                <a:rPr lang="en-US" altLang="zh-CN" sz="1600" baseline="-25000">
                  <a:latin typeface="Lucida Sans Unicode" panose="020B0602030504020204" pitchFamily="34" charset="0"/>
                  <a:ea typeface="黑体" panose="02010609060101010101" pitchFamily="49" charset="-122"/>
                </a:rPr>
                <a:t>1      </a:t>
              </a:r>
              <a:r>
                <a:rPr lang="en-US" altLang="zh-CN" sz="1600">
                  <a:latin typeface="Lucida Sans Unicode" panose="020B0602030504020204" pitchFamily="34" charset="0"/>
                  <a:ea typeface="黑体" panose="02010609060101010101" pitchFamily="49" charset="-122"/>
                </a:rPr>
                <a:t>x</a:t>
              </a:r>
              <a:r>
                <a:rPr lang="en-US" altLang="zh-CN" sz="1600" baseline="-25000">
                  <a:latin typeface="Lucida Sans Unicode" panose="020B0602030504020204" pitchFamily="34" charset="0"/>
                  <a:ea typeface="黑体" panose="02010609060101010101" pitchFamily="49" charset="-122"/>
                </a:rPr>
                <a:t>2</a:t>
              </a:r>
              <a:endParaRPr lang="en-US" altLang="zh-CN" sz="1600">
                <a:latin typeface="Lucida Sans Unicode" panose="020B0602030504020204" pitchFamily="34" charset="0"/>
                <a:ea typeface="黑体" panose="02010609060101010101" pitchFamily="49" charset="-122"/>
              </a:endParaRPr>
            </a:p>
          </p:txBody>
        </p:sp>
        <p:sp>
          <p:nvSpPr>
            <p:cNvPr id="28696" name="Text Box 30"/>
            <p:cNvSpPr txBox="1">
              <a:spLocks noChangeArrowheads="1"/>
            </p:cNvSpPr>
            <p:nvPr/>
          </p:nvSpPr>
          <p:spPr bwMode="auto">
            <a:xfrm>
              <a:off x="2122" y="465"/>
              <a:ext cx="47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a:t>
              </a:r>
              <a:r>
                <a:rPr lang="en-US" altLang="zh-CN" sz="1400">
                  <a:latin typeface="Lucida Sans Unicode" panose="020B0602030504020204" pitchFamily="34" charset="0"/>
                  <a:ea typeface="黑体" panose="02010609060101010101" pitchFamily="49" charset="-122"/>
                </a:rPr>
                <a:t>3     5</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 7     7</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 7     1</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 7     2</a:t>
              </a:r>
            </a:p>
          </p:txBody>
        </p:sp>
      </p:grpSp>
      <p:sp>
        <p:nvSpPr>
          <p:cNvPr id="28675" name="TextBox 26"/>
          <p:cNvSpPr txBox="1">
            <a:spLocks noChangeArrowheads="1"/>
          </p:cNvSpPr>
          <p:nvPr/>
        </p:nvSpPr>
        <p:spPr bwMode="auto">
          <a:xfrm>
            <a:off x="970609" y="5120113"/>
            <a:ext cx="106571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dirty="0">
                <a:latin typeface="Lucida Sans Unicode" panose="020B0602030504020204" pitchFamily="34" charset="0"/>
                <a:ea typeface="黑体" panose="02010609060101010101" pitchFamily="49" charset="-122"/>
              </a:rPr>
              <a:t>      从上表中可以看出，群体经过一代进化之后，其适应度的最大值、平均值都得到了明显的改进。事实上，这里已经找到了最佳个体“</a:t>
            </a:r>
            <a:r>
              <a:rPr lang="en-US" altLang="zh-CN" sz="2400" dirty="0">
                <a:latin typeface="Lucida Sans Unicode" panose="020B0602030504020204" pitchFamily="34" charset="0"/>
                <a:ea typeface="黑体" panose="02010609060101010101" pitchFamily="49" charset="-122"/>
              </a:rPr>
              <a:t>111111”</a:t>
            </a:r>
            <a:r>
              <a:rPr lang="zh-CN" altLang="en-US" sz="2400" dirty="0">
                <a:latin typeface="Lucida Sans Unicode" panose="020B0602030504020204" pitchFamily="34" charset="0"/>
                <a:ea typeface="黑体" panose="02010609060101010101" pitchFamily="49" charset="-122"/>
              </a:rPr>
              <a:t>。</a:t>
            </a:r>
          </a:p>
        </p:txBody>
      </p:sp>
      <p:sp>
        <p:nvSpPr>
          <p:cNvPr id="2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8.3  </a:t>
            </a:r>
            <a:r>
              <a:rPr lang="zh-CN" altLang="en-US" sz="3600" dirty="0">
                <a:latin typeface="Times New Roman" panose="02020603050405020304" pitchFamily="18" charset="0"/>
                <a:ea typeface="黑体" panose="02010609060101010101" pitchFamily="49" charset="-122"/>
              </a:rPr>
              <a:t>遗传算法的应用</a:t>
            </a:r>
          </a:p>
        </p:txBody>
      </p:sp>
    </p:spTree>
    <p:extLst>
      <p:ext uri="{BB962C8B-B14F-4D97-AF65-F5344CB8AC3E}">
        <p14:creationId xmlns:p14="http://schemas.microsoft.com/office/powerpoint/2010/main" val="3431237763"/>
      </p:ext>
    </p:extLst>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1140" name="Rectangle 5"/>
          <p:cNvSpPr/>
          <p:nvPr/>
        </p:nvSpPr>
        <p:spPr>
          <a:xfrm>
            <a:off x="5014913" y="2757489"/>
            <a:ext cx="9144000" cy="461665"/>
          </a:xfrm>
          <a:prstGeom prst="rect">
            <a:avLst/>
          </a:prstGeom>
          <a:noFill/>
          <a:ln w="9525">
            <a:noFill/>
          </a:ln>
        </p:spPr>
        <p:txBody>
          <a:bodyPr>
            <a:spAutoFit/>
          </a:bodyPr>
          <a:lstStyle/>
          <a:p>
            <a:endParaRPr lang="zh-CN" altLang="en-US" dirty="0"/>
          </a:p>
        </p:txBody>
      </p:sp>
      <p:sp>
        <p:nvSpPr>
          <p:cNvPr id="3078" name="Rectangle 6"/>
          <p:cNvSpPr/>
          <p:nvPr/>
        </p:nvSpPr>
        <p:spPr>
          <a:xfrm>
            <a:off x="983432" y="1679427"/>
            <a:ext cx="10370368" cy="3108325"/>
          </a:xfrm>
          <a:prstGeom prst="rect">
            <a:avLst/>
          </a:prstGeom>
          <a:noFill/>
          <a:ln w="9525">
            <a:noFill/>
          </a:ln>
        </p:spPr>
        <p:txBody>
          <a:bodyPr wrap="square">
            <a:spAutoFit/>
          </a:bodyPr>
          <a:lstStyle/>
          <a:p>
            <a:pPr algn="just">
              <a:spcBef>
                <a:spcPct val="50000"/>
              </a:spcBef>
              <a:buClr>
                <a:schemeClr val="accent2"/>
              </a:buClr>
              <a:buFont typeface="Wingdings" panose="05000000000000000000" pitchFamily="2" charset="2"/>
              <a:buBlip>
                <a:blip r:embed="rId2"/>
              </a:buBlip>
            </a:pPr>
            <a:r>
              <a:rPr lang="en-US" altLang="zh-CN" sz="2800" dirty="0">
                <a:solidFill>
                  <a:srgbClr val="FF0000"/>
                </a:solidFill>
                <a:latin typeface="Times New Roman" panose="02020603050405020304" pitchFamily="18" charset="0"/>
              </a:rPr>
              <a:t>  </a:t>
            </a:r>
            <a:r>
              <a:rPr lang="zh-CN" altLang="en-US" sz="2800" b="1" dirty="0">
                <a:solidFill>
                  <a:srgbClr val="FF0000"/>
                </a:solidFill>
                <a:latin typeface="Times New Roman" panose="02020603050405020304" pitchFamily="18" charset="0"/>
              </a:rPr>
              <a:t>群智能算法</a:t>
            </a: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swarm algorithms</a:t>
            </a:r>
            <a:r>
              <a:rPr lang="zh-CN" altLang="en-US" sz="2800" dirty="0">
                <a:solidFill>
                  <a:schemeClr val="tx1"/>
                </a:solidFill>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rPr>
              <a:t>SI</a:t>
            </a:r>
            <a:r>
              <a:rPr lang="zh-CN" altLang="en-US" sz="2800" dirty="0">
                <a:solidFill>
                  <a:schemeClr val="tx1"/>
                </a:solidFill>
                <a:latin typeface="Times New Roman" panose="02020603050405020304" pitchFamily="18" charset="0"/>
              </a:rPr>
              <a:t>）：受动物群体智能启发的算法。</a:t>
            </a:r>
          </a:p>
          <a:p>
            <a:pPr algn="just">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  群体智能：由简单个体组成的群落与环境以及个体之间的互动行为。</a:t>
            </a:r>
            <a:endParaRPr lang="en-US" altLang="zh-CN" sz="2800"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群智能算法包括：粒子群优化算法、蚁群算法、蜂群算法、</a:t>
            </a:r>
            <a:r>
              <a:rPr lang="en-US" altLang="zh-CN" sz="2800" dirty="0">
                <a:solidFill>
                  <a:schemeClr val="tx1"/>
                </a:solidFill>
                <a:latin typeface="Times New Roman" panose="02020603050405020304" pitchFamily="18" charset="0"/>
              </a:rPr>
              <a:t>……</a:t>
            </a:r>
            <a:endParaRPr lang="zh-CN" altLang="en-US" sz="2800" dirty="0">
              <a:solidFill>
                <a:schemeClr val="tx1"/>
              </a:solidFill>
              <a:latin typeface="Times New Roman" panose="02020603050405020304" pitchFamily="18" charset="0"/>
            </a:endParaRPr>
          </a:p>
        </p:txBody>
      </p:sp>
      <p:sp>
        <p:nvSpPr>
          <p:cNvPr id="6" name="Rectangle 4"/>
          <p:cNvSpPr/>
          <p:nvPr/>
        </p:nvSpPr>
        <p:spPr>
          <a:xfrm>
            <a:off x="0" y="1"/>
            <a:ext cx="12288688"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8.4 </a:t>
            </a:r>
            <a:r>
              <a:rPr lang="zh-CN" altLang="en-US" sz="3600" dirty="0">
                <a:latin typeface="Times New Roman" panose="02020603050405020304" pitchFamily="18" charset="0"/>
                <a:ea typeface="黑体" panose="02010609060101010101" pitchFamily="49" charset="-122"/>
              </a:rPr>
              <a:t>群智能算法产生的背景</a:t>
            </a:r>
          </a:p>
        </p:txBody>
      </p:sp>
    </p:spTree>
    <p:extLst>
      <p:ext uri="{BB962C8B-B14F-4D97-AF65-F5344CB8AC3E}">
        <p14:creationId xmlns:p14="http://schemas.microsoft.com/office/powerpoint/2010/main" val="364498406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44</a:t>
            </a:fld>
            <a:endParaRPr lang="ja-JP" altLang="en-US" sz="1800" dirty="0">
              <a:solidFill>
                <a:srgbClr val="A50021"/>
              </a:solidFill>
              <a:latin typeface="Arial" panose="020B0604020202020204" pitchFamily="34" charset="0"/>
              <a:ea typeface="MS PGothic" panose="020B0600070205080204" pitchFamily="34" charset="-128"/>
            </a:endParaRPr>
          </a:p>
        </p:txBody>
      </p:sp>
      <p:pic>
        <p:nvPicPr>
          <p:cNvPr id="92163" name="Picture 2"/>
          <p:cNvPicPr>
            <a:picLocks noChangeAspect="1"/>
          </p:cNvPicPr>
          <p:nvPr/>
        </p:nvPicPr>
        <p:blipFill>
          <a:blip r:embed="rId2"/>
          <a:stretch>
            <a:fillRect/>
          </a:stretch>
        </p:blipFill>
        <p:spPr>
          <a:xfrm>
            <a:off x="2381251" y="1423989"/>
            <a:ext cx="7472363" cy="5114925"/>
          </a:xfrm>
          <a:prstGeom prst="rect">
            <a:avLst/>
          </a:prstGeom>
          <a:noFill/>
          <a:ln w="9525">
            <a:noFill/>
          </a:ln>
        </p:spPr>
      </p:pic>
      <p:sp>
        <p:nvSpPr>
          <p:cNvPr id="6" name="Rectangle 4"/>
          <p:cNvSpPr/>
          <p:nvPr/>
        </p:nvSpPr>
        <p:spPr>
          <a:xfrm>
            <a:off x="0" y="1"/>
            <a:ext cx="12288688"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8.4 </a:t>
            </a:r>
            <a:r>
              <a:rPr lang="zh-CN" altLang="en-US" sz="3600" dirty="0">
                <a:latin typeface="Times New Roman" panose="02020603050405020304" pitchFamily="18" charset="0"/>
                <a:ea typeface="黑体" panose="02010609060101010101" pitchFamily="49" charset="-122"/>
              </a:rPr>
              <a:t>群智能算法产生的背景</a:t>
            </a:r>
          </a:p>
        </p:txBody>
      </p:sp>
    </p:spTree>
    <p:extLst>
      <p:ext uri="{BB962C8B-B14F-4D97-AF65-F5344CB8AC3E}">
        <p14:creationId xmlns:p14="http://schemas.microsoft.com/office/powerpoint/2010/main" val="1384890659"/>
      </p:ext>
    </p:extLst>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839416" y="1052514"/>
            <a:ext cx="10297144" cy="5400675"/>
          </a:xfrm>
        </p:spPr>
        <p:txBody>
          <a:bodyPr vert="horz" wrap="square" lIns="91440" tIns="45720" rIns="91440" bIns="45720" numCol="1" anchor="t" anchorCtr="0" compatLnSpc="1">
            <a:normAutofit lnSpcReduction="10000"/>
          </a:bodyPr>
          <a:lstStyle/>
          <a:p>
            <a:pPr eaLnBrk="1" hangingPunct="1">
              <a:lnSpc>
                <a:spcPct val="140000"/>
              </a:lnSpc>
              <a:defRPr/>
            </a:pPr>
            <a:r>
              <a:rPr kumimoji="1" lang="zh-CN" altLang="en-US" sz="2800" b="1" dirty="0">
                <a:latin typeface="宋体" panose="02010600030101010101" pitchFamily="2" charset="-122"/>
              </a:rPr>
              <a:t>产生背景</a:t>
            </a:r>
            <a:endParaRPr kumimoji="1" lang="en-US" altLang="zh-CN" sz="2800" b="1" dirty="0">
              <a:latin typeface="宋体" panose="02010600030101010101" pitchFamily="2" charset="-122"/>
            </a:endParaRPr>
          </a:p>
          <a:p>
            <a:pPr marL="0" indent="0" eaLnBrk="1" hangingPunct="1">
              <a:lnSpc>
                <a:spcPct val="140000"/>
              </a:lnSpc>
              <a:buNone/>
              <a:defRPr/>
            </a:pPr>
            <a:r>
              <a:rPr lang="zh-CN" altLang="en-US" sz="2600" kern="1200" dirty="0">
                <a:latin typeface="Times New Roman" panose="02020603050405020304" pitchFamily="18" charset="0"/>
              </a:rPr>
              <a:t>粒子群优化（</a:t>
            </a:r>
            <a:r>
              <a:rPr lang="en-US" altLang="zh-CN" sz="2600" kern="1200" dirty="0">
                <a:latin typeface="Times New Roman" panose="02020603050405020304" pitchFamily="18" charset="0"/>
              </a:rPr>
              <a:t>Particle Swarm Optimization, PSO</a:t>
            </a:r>
            <a:r>
              <a:rPr lang="zh-CN" altLang="en-US" sz="2600" kern="1200" dirty="0">
                <a:latin typeface="Times New Roman" panose="02020603050405020304" pitchFamily="18" charset="0"/>
              </a:rPr>
              <a:t>）算法是由美国普渡大学的</a:t>
            </a:r>
            <a:r>
              <a:rPr lang="en-US" altLang="zh-CN" sz="2600" kern="1200" dirty="0">
                <a:latin typeface="Times New Roman" panose="02020603050405020304" pitchFamily="18" charset="0"/>
              </a:rPr>
              <a:t>Kennedy</a:t>
            </a:r>
            <a:r>
              <a:rPr lang="zh-CN" altLang="en-US" sz="2600" kern="1200" dirty="0">
                <a:latin typeface="Times New Roman" panose="02020603050405020304" pitchFamily="18" charset="0"/>
              </a:rPr>
              <a:t>和</a:t>
            </a:r>
            <a:r>
              <a:rPr lang="en-US" altLang="zh-CN" sz="2600" kern="1200" dirty="0" err="1">
                <a:latin typeface="Times New Roman" panose="02020603050405020304" pitchFamily="18" charset="0"/>
              </a:rPr>
              <a:t>Eberhart</a:t>
            </a:r>
            <a:r>
              <a:rPr lang="zh-CN" altLang="en-US" sz="2600" kern="1200" dirty="0">
                <a:latin typeface="Times New Roman" panose="02020603050405020304" pitchFamily="18" charset="0"/>
              </a:rPr>
              <a:t>于</a:t>
            </a:r>
            <a:r>
              <a:rPr lang="en-US" altLang="zh-CN" sz="2600" kern="1200" dirty="0">
                <a:latin typeface="Times New Roman" panose="02020603050405020304" pitchFamily="18" charset="0"/>
              </a:rPr>
              <a:t>1995</a:t>
            </a:r>
            <a:r>
              <a:rPr lang="zh-CN" altLang="en-US" sz="2600" kern="1200" dirty="0">
                <a:latin typeface="Times New Roman" panose="02020603050405020304" pitchFamily="18" charset="0"/>
              </a:rPr>
              <a:t>年提出，它的基本概念源于对鸟群觅食行为的研究。</a:t>
            </a:r>
            <a:endParaRPr lang="en-US" altLang="zh-CN" sz="2600" kern="1200" dirty="0">
              <a:latin typeface="Times New Roman" panose="02020603050405020304" pitchFamily="18" charset="0"/>
            </a:endParaRPr>
          </a:p>
          <a:p>
            <a:pPr eaLnBrk="1" hangingPunct="1">
              <a:lnSpc>
                <a:spcPct val="140000"/>
              </a:lnSpc>
              <a:defRPr/>
            </a:pPr>
            <a:r>
              <a:rPr kumimoji="1" lang="zh-CN" altLang="en-US" sz="2800" b="1" dirty="0">
                <a:latin typeface="宋体" panose="02010600030101010101" pitchFamily="2" charset="-122"/>
              </a:rPr>
              <a:t>设想这样一个场景：</a:t>
            </a:r>
            <a:endParaRPr kumimoji="1" lang="en-US" altLang="zh-CN" sz="2800" b="1" dirty="0">
              <a:latin typeface="宋体" panose="02010600030101010101" pitchFamily="2" charset="-122"/>
            </a:endParaRPr>
          </a:p>
          <a:p>
            <a:pPr marL="0" indent="0" eaLnBrk="1" hangingPunct="1">
              <a:lnSpc>
                <a:spcPct val="140000"/>
              </a:lnSpc>
              <a:buNone/>
              <a:defRPr/>
            </a:pPr>
            <a:r>
              <a:rPr lang="zh-CN" altLang="en-US" sz="2600" kern="1200" dirty="0">
                <a:latin typeface="Times New Roman" panose="02020603050405020304" pitchFamily="18" charset="0"/>
              </a:rPr>
              <a:t>一群鸟在随机搜寻食物，在这个区域里只有一块食物，所有的鸟都不知道食物在哪里，但是它们知道当前的位置离食物还有多远。那么找到食物的最优策略是什么呢</a:t>
            </a:r>
            <a:r>
              <a:rPr lang="en-US" altLang="zh-CN" sz="2600" kern="1200" dirty="0">
                <a:latin typeface="Times New Roman" panose="02020603050405020304" pitchFamily="18" charset="0"/>
              </a:rPr>
              <a:t>?</a:t>
            </a:r>
          </a:p>
          <a:p>
            <a:pPr marL="0" indent="0" eaLnBrk="1" hangingPunct="1">
              <a:lnSpc>
                <a:spcPct val="140000"/>
              </a:lnSpc>
              <a:buNone/>
              <a:defRPr/>
            </a:pPr>
            <a:r>
              <a:rPr lang="zh-CN" altLang="en-US" sz="2600" b="1" kern="1200" dirty="0">
                <a:solidFill>
                  <a:srgbClr val="0000FF"/>
                </a:solidFill>
                <a:latin typeface="Times New Roman" panose="02020603050405020304" pitchFamily="18" charset="0"/>
              </a:rPr>
              <a:t>最简单有效的就是搜寻目前离食物最近的鸟的周围区域。</a:t>
            </a:r>
          </a:p>
        </p:txBody>
      </p:sp>
      <p:sp>
        <p:nvSpPr>
          <p:cNvPr id="9421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8.5  </a:t>
            </a:r>
            <a:r>
              <a:rPr lang="zh-CN" altLang="en-US" sz="3600" dirty="0">
                <a:latin typeface="Times New Roman" panose="02020603050405020304" pitchFamily="18" charset="0"/>
                <a:ea typeface="黑体" panose="02010609060101010101" pitchFamily="49" charset="-122"/>
              </a:rPr>
              <a:t>粒子群优化</a:t>
            </a:r>
            <a:r>
              <a:rPr lang="zh-CN" altLang="en-US" sz="3600" dirty="0" smtClean="0">
                <a:latin typeface="Times New Roman" panose="02020603050405020304" pitchFamily="18" charset="0"/>
                <a:ea typeface="黑体" panose="02010609060101010101" pitchFamily="49" charset="-122"/>
              </a:rPr>
              <a:t>算法</a:t>
            </a:r>
            <a:endParaRPr lang="zh-CN" altLang="en-US" sz="36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18464001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5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98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9875">
                                            <p:txEl>
                                              <p:pRg st="3" end="3"/>
                                            </p:txEl>
                                          </p:spTgt>
                                        </p:tgtEl>
                                        <p:attrNameLst>
                                          <p:attrName>style.visibility</p:attrName>
                                        </p:attrNameLst>
                                      </p:cBhvr>
                                      <p:to>
                                        <p:strVal val="visible"/>
                                      </p:to>
                                    </p:set>
                                    <p:anim calcmode="lin" valueType="num">
                                      <p:cBhvr additive="base">
                                        <p:cTn id="25" dur="500" fill="hold"/>
                                        <p:tgtEl>
                                          <p:spTgt spid="798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98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9875">
                                            <p:txEl>
                                              <p:pRg st="4" end="4"/>
                                            </p:txEl>
                                          </p:spTgt>
                                        </p:tgtEl>
                                        <p:attrNameLst>
                                          <p:attrName>style.visibility</p:attrName>
                                        </p:attrNameLst>
                                      </p:cBhvr>
                                      <p:to>
                                        <p:strVal val="visible"/>
                                      </p:to>
                                    </p:set>
                                    <p:anim calcmode="lin" valueType="num">
                                      <p:cBhvr additive="base">
                                        <p:cTn id="31" dur="500" fill="hold"/>
                                        <p:tgtEl>
                                          <p:spTgt spid="798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98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534460CC-11BF-4188-9AA4-215F8C6626FC}"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46</a:t>
            </a:fld>
            <a:endParaRPr lang="en-US" altLang="ja-JP" sz="1800">
              <a:solidFill>
                <a:srgbClr val="A50021"/>
              </a:solidFill>
              <a:ea typeface="ＭＳ Ｐゴシック" panose="020B0600070205080204" pitchFamily="34" charset="-128"/>
            </a:endParaRPr>
          </a:p>
        </p:txBody>
      </p:sp>
      <p:sp>
        <p:nvSpPr>
          <p:cNvPr id="10244" name="Rectangle 3"/>
          <p:cNvSpPr>
            <a:spLocks noGrp="1" noChangeArrowheads="1"/>
          </p:cNvSpPr>
          <p:nvPr>
            <p:ph type="body" idx="1"/>
          </p:nvPr>
        </p:nvSpPr>
        <p:spPr>
          <a:xfrm>
            <a:off x="1127448" y="1066801"/>
            <a:ext cx="9577065" cy="3082279"/>
          </a:xfrm>
        </p:spPr>
        <p:txBody>
          <a:bodyPr/>
          <a:lstStyle/>
          <a:p>
            <a:pPr eaLnBrk="1" hangingPunct="1">
              <a:buSzPct val="60000"/>
              <a:buFontTx/>
              <a:buBlip>
                <a:blip r:embed="rId3"/>
              </a:buBlip>
            </a:pPr>
            <a:r>
              <a:rPr lang="en-US" altLang="zh-CN" b="1" dirty="0" smtClean="0">
                <a:latin typeface="Times New Roman" panose="02020603050405020304" pitchFamily="18" charset="0"/>
              </a:rPr>
              <a:t>8.5.1  </a:t>
            </a:r>
            <a:r>
              <a:rPr lang="zh-CN" altLang="en-US" b="1" dirty="0" smtClean="0">
                <a:latin typeface="Times New Roman" panose="02020603050405020304" pitchFamily="18" charset="0"/>
              </a:rPr>
              <a:t>粒子群优化算法的基本原理</a:t>
            </a:r>
          </a:p>
          <a:p>
            <a:pPr eaLnBrk="1" hangingPunct="1">
              <a:buSzPct val="60000"/>
              <a:buFontTx/>
              <a:buBlip>
                <a:blip r:embed="rId3"/>
              </a:buBlip>
            </a:pPr>
            <a:r>
              <a:rPr lang="en-US" altLang="zh-CN" b="1" dirty="0" smtClean="0">
                <a:latin typeface="Times New Roman" panose="02020603050405020304" pitchFamily="18" charset="0"/>
              </a:rPr>
              <a:t>8.5.2  </a:t>
            </a:r>
            <a:r>
              <a:rPr lang="zh-CN" altLang="en-US" b="1" dirty="0" smtClean="0">
                <a:latin typeface="Times New Roman" panose="02020603050405020304" pitchFamily="18" charset="0"/>
              </a:rPr>
              <a:t>粒子群优化算法的参数分析</a:t>
            </a:r>
          </a:p>
        </p:txBody>
      </p:sp>
      <p:sp>
        <p:nvSpPr>
          <p:cNvPr id="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8.5  </a:t>
            </a:r>
            <a:r>
              <a:rPr lang="zh-CN" altLang="en-US" sz="3600" dirty="0">
                <a:latin typeface="Times New Roman" panose="02020603050405020304" pitchFamily="18" charset="0"/>
                <a:ea typeface="黑体" panose="02010609060101010101" pitchFamily="49" charset="-122"/>
              </a:rPr>
              <a:t>粒子群优化</a:t>
            </a:r>
            <a:r>
              <a:rPr lang="zh-CN" altLang="en-US" sz="3600" dirty="0" smtClean="0">
                <a:latin typeface="Times New Roman" panose="02020603050405020304" pitchFamily="18" charset="0"/>
                <a:ea typeface="黑体" panose="02010609060101010101" pitchFamily="49" charset="-122"/>
              </a:rPr>
              <a:t>算法</a:t>
            </a:r>
            <a:endParaRPr lang="zh-CN" altLang="en-US" sz="36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177270762"/>
      </p:ext>
    </p:extLst>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05A46DA-39A4-4C24-96C1-73239AF6B8F5}"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47</a:t>
            </a:fld>
            <a:endParaRPr lang="en-US" altLang="ja-JP" sz="1800">
              <a:solidFill>
                <a:srgbClr val="A50021"/>
              </a:solidFill>
              <a:ea typeface="ＭＳ Ｐゴシック" panose="020B0600070205080204" pitchFamily="34" charset="-128"/>
            </a:endParaRPr>
          </a:p>
        </p:txBody>
      </p:sp>
      <p:sp>
        <p:nvSpPr>
          <p:cNvPr id="79875" name="Rectangle 3"/>
          <p:cNvSpPr>
            <a:spLocks noGrp="1" noChangeArrowheads="1"/>
          </p:cNvSpPr>
          <p:nvPr>
            <p:ph type="body" idx="1"/>
          </p:nvPr>
        </p:nvSpPr>
        <p:spPr>
          <a:xfrm>
            <a:off x="838200" y="1052514"/>
            <a:ext cx="10802416" cy="5400675"/>
          </a:xfrm>
        </p:spPr>
        <p:txBody>
          <a:bodyPr/>
          <a:lstStyle/>
          <a:p>
            <a:pPr eaLnBrk="1" hangingPunct="1">
              <a:lnSpc>
                <a:spcPct val="140000"/>
              </a:lnSpc>
              <a:defRPr/>
            </a:pPr>
            <a:r>
              <a:rPr kumimoji="1" lang="zh-CN" altLang="en-US" b="1" dirty="0">
                <a:latin typeface="宋体" pitchFamily="2" charset="-122"/>
              </a:rPr>
              <a:t>基本思想</a:t>
            </a:r>
            <a:endParaRPr kumimoji="1" lang="en-US" altLang="zh-CN" b="1" dirty="0">
              <a:latin typeface="宋体" pitchFamily="2" charset="-122"/>
            </a:endParaRPr>
          </a:p>
          <a:p>
            <a:pPr marL="0" indent="0">
              <a:lnSpc>
                <a:spcPct val="140000"/>
              </a:lnSpc>
              <a:buNone/>
              <a:defRPr/>
            </a:pPr>
            <a:r>
              <a:rPr lang="zh-CN" altLang="en-US" sz="2400" dirty="0">
                <a:latin typeface="Times New Roman" pitchFamily="18" charset="0"/>
              </a:rPr>
              <a:t>将每个个体看作</a:t>
            </a:r>
            <a:r>
              <a:rPr lang="en-US" altLang="zh-CN" sz="2400" i="1" dirty="0">
                <a:latin typeface="Times New Roman" pitchFamily="18" charset="0"/>
              </a:rPr>
              <a:t>n</a:t>
            </a:r>
            <a:r>
              <a:rPr lang="zh-CN" altLang="en-US" sz="2400" dirty="0">
                <a:latin typeface="Times New Roman" pitchFamily="18" charset="0"/>
              </a:rPr>
              <a:t>维搜索空间中一个没有体积质量的粒子，在搜索空间中以一定的速度飞行，该速度决定粒子飞行的方向和距离。所有粒子还有一个由被优化的函数决定的适应值。</a:t>
            </a:r>
            <a:endParaRPr lang="en-US" altLang="zh-CN" sz="2400" dirty="0">
              <a:latin typeface="Times New Roman" pitchFamily="18" charset="0"/>
            </a:endParaRPr>
          </a:p>
          <a:p>
            <a:pPr eaLnBrk="1" hangingPunct="1">
              <a:lnSpc>
                <a:spcPct val="140000"/>
              </a:lnSpc>
              <a:defRPr/>
            </a:pPr>
            <a:r>
              <a:rPr kumimoji="1" lang="zh-CN" altLang="en-US" b="1" dirty="0">
                <a:latin typeface="宋体" pitchFamily="2" charset="-122"/>
              </a:rPr>
              <a:t>基本原理</a:t>
            </a:r>
            <a:endParaRPr kumimoji="1" lang="en-US" altLang="zh-CN" b="1" dirty="0">
              <a:latin typeface="宋体" pitchFamily="2" charset="-122"/>
            </a:endParaRPr>
          </a:p>
          <a:p>
            <a:pPr marL="0" indent="0">
              <a:lnSpc>
                <a:spcPct val="140000"/>
              </a:lnSpc>
              <a:buNone/>
              <a:defRPr/>
            </a:pPr>
            <a:r>
              <a:rPr lang="en-US" altLang="zh-CN" sz="2400" dirty="0">
                <a:latin typeface="Times New Roman" pitchFamily="18" charset="0"/>
              </a:rPr>
              <a:t>PSO</a:t>
            </a:r>
            <a:r>
              <a:rPr lang="zh-CN" altLang="en-US" sz="2400" dirty="0">
                <a:latin typeface="Times New Roman" pitchFamily="18" charset="0"/>
              </a:rPr>
              <a:t>初始化为一群随机粒子，然后通过迭代找到最优解。在每一次迭代中，粒子通过跟踪两个“极值”来更新自己。第一个就是粒子本身所找到的最优解，这个解称为个体极值。另个一是整个种群目前找到的最优解，这个解称为全局极值。</a:t>
            </a:r>
            <a:endParaRPr lang="en-US" altLang="zh-CN" sz="2400" dirty="0">
              <a:latin typeface="Times New Roman" pitchFamily="18" charset="0"/>
            </a:endParaRPr>
          </a:p>
          <a:p>
            <a:pPr marL="0" indent="0">
              <a:lnSpc>
                <a:spcPct val="140000"/>
              </a:lnSpc>
              <a:buNone/>
              <a:defRPr/>
            </a:pPr>
            <a:endParaRPr lang="en-US" altLang="zh-CN" sz="2400" dirty="0">
              <a:latin typeface="Times New Roman" pitchFamily="18" charset="0"/>
            </a:endParaRPr>
          </a:p>
        </p:txBody>
      </p:sp>
      <p:sp>
        <p:nvSpPr>
          <p:cNvPr id="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8.5.1  </a:t>
            </a:r>
            <a:r>
              <a:rPr lang="zh-CN" altLang="en-US" sz="3600" dirty="0">
                <a:latin typeface="Times New Roman" panose="02020603050405020304" pitchFamily="18" charset="0"/>
                <a:ea typeface="黑体" panose="02010609060101010101" pitchFamily="49" charset="-122"/>
              </a:rPr>
              <a:t>粒子群优化算法的基本原理 </a:t>
            </a:r>
          </a:p>
        </p:txBody>
      </p:sp>
    </p:spTree>
    <p:extLst>
      <p:ext uri="{BB962C8B-B14F-4D97-AF65-F5344CB8AC3E}">
        <p14:creationId xmlns:p14="http://schemas.microsoft.com/office/powerpoint/2010/main" val="128366010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anim calcmode="lin" valueType="num">
                                      <p:cBhvr additive="base">
                                        <p:cTn id="11" dur="5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98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CB6BCF6-03C6-4DEC-B528-1792C7CB28C4}"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48</a:t>
            </a:fld>
            <a:endParaRPr lang="en-US" altLang="ja-JP" sz="1800">
              <a:solidFill>
                <a:srgbClr val="A50021"/>
              </a:solidFill>
              <a:ea typeface="ＭＳ Ｐゴシック" panose="020B0600070205080204" pitchFamily="34" charset="-128"/>
            </a:endParaRPr>
          </a:p>
        </p:txBody>
      </p:sp>
      <p:sp>
        <p:nvSpPr>
          <p:cNvPr id="35844" name="Rectangle 3"/>
          <p:cNvSpPr>
            <a:spLocks noGrp="1" noChangeArrowheads="1"/>
          </p:cNvSpPr>
          <p:nvPr>
            <p:ph idx="1"/>
          </p:nvPr>
        </p:nvSpPr>
        <p:spPr>
          <a:xfrm>
            <a:off x="1847851" y="973138"/>
            <a:ext cx="8569325" cy="5048250"/>
          </a:xfrm>
        </p:spPr>
        <p:txBody>
          <a:bodyPr/>
          <a:lstStyle/>
          <a:p>
            <a:pPr eaLnBrk="1" hangingPunct="1">
              <a:lnSpc>
                <a:spcPct val="140000"/>
              </a:lnSpc>
              <a:defRPr/>
            </a:pPr>
            <a:r>
              <a:rPr kumimoji="1" lang="zh-CN" altLang="en-US" b="1" dirty="0">
                <a:latin typeface="宋体" pitchFamily="2" charset="-122"/>
              </a:rPr>
              <a:t>算法定义</a:t>
            </a:r>
            <a:endParaRPr kumimoji="1" lang="en-US" altLang="zh-CN" b="1" dirty="0">
              <a:latin typeface="宋体" pitchFamily="2" charset="-122"/>
            </a:endParaRPr>
          </a:p>
          <a:p>
            <a:pPr marL="0" indent="0">
              <a:lnSpc>
                <a:spcPct val="150000"/>
              </a:lnSpc>
              <a:buNone/>
              <a:defRPr/>
            </a:pPr>
            <a:r>
              <a:rPr lang="zh-CN" altLang="en-US" sz="2400" dirty="0">
                <a:latin typeface="Times New Roman" pitchFamily="18" charset="0"/>
              </a:rPr>
              <a:t>在</a:t>
            </a:r>
            <a:r>
              <a:rPr lang="en-US" altLang="zh-CN" sz="2400" i="1" dirty="0">
                <a:latin typeface="Times New Roman" pitchFamily="18" charset="0"/>
              </a:rPr>
              <a:t>n</a:t>
            </a:r>
            <a:r>
              <a:rPr lang="zh-CN" altLang="en-US" sz="2400" dirty="0">
                <a:latin typeface="Times New Roman" pitchFamily="18" charset="0"/>
              </a:rPr>
              <a:t> 维连续搜索空间中，对粒子群中的第</a:t>
            </a:r>
            <a:r>
              <a:rPr lang="en-US" altLang="zh-CN" sz="2400" i="1" dirty="0" err="1">
                <a:latin typeface="Times New Roman" pitchFamily="18" charset="0"/>
              </a:rPr>
              <a:t>i</a:t>
            </a:r>
            <a:r>
              <a:rPr lang="zh-CN" altLang="en-US" sz="2400" i="1" dirty="0">
                <a:latin typeface="Times New Roman" pitchFamily="18" charset="0"/>
              </a:rPr>
              <a:t> </a:t>
            </a:r>
            <a:r>
              <a:rPr lang="en-US" altLang="zh-CN" sz="2400" dirty="0">
                <a:latin typeface="Times New Roman" pitchFamily="18" charset="0"/>
              </a:rPr>
              <a:t>(</a:t>
            </a:r>
            <a:r>
              <a:rPr lang="en-US" altLang="zh-CN" sz="2400" i="1" dirty="0" err="1">
                <a:latin typeface="Times New Roman" pitchFamily="18" charset="0"/>
              </a:rPr>
              <a:t>i</a:t>
            </a:r>
            <a:r>
              <a:rPr lang="en-US" altLang="zh-CN" sz="2400" dirty="0">
                <a:latin typeface="Times New Roman" pitchFamily="18" charset="0"/>
              </a:rPr>
              <a:t>=1, 2, </a:t>
            </a:r>
            <a:r>
              <a:rPr lang="en-US" altLang="zh-CN" sz="2400" dirty="0">
                <a:latin typeface="Times New Roman" pitchFamily="18" charset="0"/>
                <a:sym typeface="Symbol"/>
              </a:rPr>
              <a:t>, m</a:t>
            </a:r>
            <a:r>
              <a:rPr lang="en-US" altLang="zh-CN" sz="2400" dirty="0">
                <a:latin typeface="Times New Roman" pitchFamily="18" charset="0"/>
              </a:rPr>
              <a:t>)</a:t>
            </a:r>
            <a:r>
              <a:rPr lang="zh-CN" altLang="en-US" sz="2400" dirty="0">
                <a:latin typeface="Times New Roman" pitchFamily="18" charset="0"/>
              </a:rPr>
              <a:t>个粒子进行定义：</a:t>
            </a:r>
            <a:endParaRPr lang="en-US" altLang="zh-CN" sz="2400" dirty="0">
              <a:latin typeface="Times New Roman" pitchFamily="18" charset="0"/>
            </a:endParaRPr>
          </a:p>
          <a:p>
            <a:pPr marL="0" indent="0">
              <a:lnSpc>
                <a:spcPct val="140000"/>
              </a:lnSpc>
              <a:buNone/>
              <a:defRPr/>
            </a:pPr>
            <a:endParaRPr kumimoji="1" lang="en-US" altLang="zh-CN" b="1" dirty="0">
              <a:latin typeface="宋体" pitchFamily="2" charset="-122"/>
            </a:endParaRPr>
          </a:p>
        </p:txBody>
      </p:sp>
      <p:sp>
        <p:nvSpPr>
          <p:cNvPr id="14341" name="Rectangle 15"/>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4342" name="Rectangle 1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4343" name="Text Box 4"/>
          <p:cNvSpPr txBox="1">
            <a:spLocks noChangeArrowheads="1"/>
          </p:cNvSpPr>
          <p:nvPr/>
        </p:nvSpPr>
        <p:spPr bwMode="auto">
          <a:xfrm>
            <a:off x="2063750" y="2882072"/>
            <a:ext cx="8229600" cy="978729"/>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anose="05000000000000000000" pitchFamily="2" charset="2"/>
              <a:buChar char="§"/>
            </a:pPr>
            <a:r>
              <a:rPr lang="zh-CN" altLang="en-US" sz="2400">
                <a:latin typeface="宋体" panose="02010600030101010101" pitchFamily="2" charset="-122"/>
              </a:rPr>
              <a:t>                        ：表示搜索空间中粒子的当前位置。</a:t>
            </a:r>
          </a:p>
        </p:txBody>
      </p:sp>
      <p:sp>
        <p:nvSpPr>
          <p:cNvPr id="14344" name="Rectangle 25"/>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4345" name="对象 7"/>
          <p:cNvGraphicFramePr>
            <a:graphicFrameLocks noChangeAspect="1"/>
          </p:cNvGraphicFramePr>
          <p:nvPr/>
        </p:nvGraphicFramePr>
        <p:xfrm>
          <a:off x="2424114" y="2914650"/>
          <a:ext cx="3552825" cy="514350"/>
        </p:xfrm>
        <a:graphic>
          <a:graphicData uri="http://schemas.openxmlformats.org/presentationml/2006/ole">
            <mc:AlternateContent xmlns:mc="http://schemas.openxmlformats.org/markup-compatibility/2006">
              <mc:Choice xmlns:v="urn:schemas-microsoft-com:vml" Requires="v">
                <p:oleObj spid="_x0000_s29726" name="Equation" r:id="rId3" imgW="1663700" imgH="304800" progId="Equation.DSMT4">
                  <p:embed/>
                </p:oleObj>
              </mc:Choice>
              <mc:Fallback>
                <p:oleObj name="Equation" r:id="rId3" imgW="1663700" imgH="304800" progId="Equation.DSMT4">
                  <p:embed/>
                  <p:pic>
                    <p:nvPicPr>
                      <p:cNvPr id="14345"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4" y="2914650"/>
                        <a:ext cx="35528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6" name="Text Box 4"/>
          <p:cNvSpPr txBox="1">
            <a:spLocks noChangeArrowheads="1"/>
          </p:cNvSpPr>
          <p:nvPr/>
        </p:nvSpPr>
        <p:spPr bwMode="auto">
          <a:xfrm>
            <a:off x="2063750" y="4178300"/>
            <a:ext cx="8229600" cy="979488"/>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anose="05000000000000000000" pitchFamily="2" charset="2"/>
              <a:buChar char="§"/>
            </a:pPr>
            <a:r>
              <a:rPr lang="zh-CN" altLang="en-US" sz="2400">
                <a:latin typeface="宋体" panose="02010600030101010101" pitchFamily="2" charset="-122"/>
              </a:rPr>
              <a:t>                   ：表示该粒子至今所获得的具有最优适应度     的位置。</a:t>
            </a:r>
          </a:p>
        </p:txBody>
      </p:sp>
      <p:sp>
        <p:nvSpPr>
          <p:cNvPr id="14347" name="Text Box 4"/>
          <p:cNvSpPr txBox="1">
            <a:spLocks noChangeArrowheads="1"/>
          </p:cNvSpPr>
          <p:nvPr/>
        </p:nvSpPr>
        <p:spPr bwMode="auto">
          <a:xfrm>
            <a:off x="2063750" y="5414420"/>
            <a:ext cx="8229600" cy="535531"/>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anose="05000000000000000000" pitchFamily="2" charset="2"/>
              <a:buChar char="§"/>
            </a:pPr>
            <a:r>
              <a:rPr lang="zh-CN" altLang="en-US" sz="2400">
                <a:latin typeface="宋体" panose="02010600030101010101" pitchFamily="2" charset="-122"/>
              </a:rPr>
              <a:t>                   ：表示该粒子的搜索方向。</a:t>
            </a:r>
          </a:p>
        </p:txBody>
      </p:sp>
      <p:sp>
        <p:nvSpPr>
          <p:cNvPr id="14348" name="Rectangle 2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4349" name="对象 9"/>
          <p:cNvGraphicFramePr>
            <a:graphicFrameLocks noChangeAspect="1"/>
          </p:cNvGraphicFramePr>
          <p:nvPr/>
        </p:nvGraphicFramePr>
        <p:xfrm>
          <a:off x="2351088" y="4221164"/>
          <a:ext cx="2881312" cy="503237"/>
        </p:xfrm>
        <a:graphic>
          <a:graphicData uri="http://schemas.openxmlformats.org/presentationml/2006/ole">
            <mc:AlternateContent xmlns:mc="http://schemas.openxmlformats.org/markup-compatibility/2006">
              <mc:Choice xmlns:v="urn:schemas-microsoft-com:vml" Requires="v">
                <p:oleObj spid="_x0000_s29727" name="Equation" r:id="rId5" imgW="1752600" imgH="304800" progId="Equation.DSMT4">
                  <p:embed/>
                </p:oleObj>
              </mc:Choice>
              <mc:Fallback>
                <p:oleObj name="Equation" r:id="rId5" imgW="1752600" imgH="304800" progId="Equation.DSMT4">
                  <p:embed/>
                  <p:pic>
                    <p:nvPicPr>
                      <p:cNvPr id="14349"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8" y="4221164"/>
                        <a:ext cx="28813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0" name="Rectangle 29"/>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4351" name="对象 11"/>
          <p:cNvGraphicFramePr>
            <a:graphicFrameLocks noChangeAspect="1"/>
          </p:cNvGraphicFramePr>
          <p:nvPr/>
        </p:nvGraphicFramePr>
        <p:xfrm>
          <a:off x="3094038" y="4699000"/>
          <a:ext cx="698500" cy="458788"/>
        </p:xfrm>
        <a:graphic>
          <a:graphicData uri="http://schemas.openxmlformats.org/presentationml/2006/ole">
            <mc:AlternateContent xmlns:mc="http://schemas.openxmlformats.org/markup-compatibility/2006">
              <mc:Choice xmlns:v="urn:schemas-microsoft-com:vml" Requires="v">
                <p:oleObj spid="_x0000_s29728" name="Equation" r:id="rId7" imgW="393529" imgH="253890" progId="Equation.DSMT4">
                  <p:embed/>
                </p:oleObj>
              </mc:Choice>
              <mc:Fallback>
                <p:oleObj name="Equation" r:id="rId7" imgW="393529" imgH="253890" progId="Equation.DSMT4">
                  <p:embed/>
                  <p:pic>
                    <p:nvPicPr>
                      <p:cNvPr id="14351"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4038" y="4699000"/>
                        <a:ext cx="6985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2" name="Rectangle 31"/>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4353" name="对象 14"/>
          <p:cNvGraphicFramePr>
            <a:graphicFrameLocks noChangeAspect="1"/>
          </p:cNvGraphicFramePr>
          <p:nvPr/>
        </p:nvGraphicFramePr>
        <p:xfrm>
          <a:off x="2320926" y="5445126"/>
          <a:ext cx="2911475" cy="538163"/>
        </p:xfrm>
        <a:graphic>
          <a:graphicData uri="http://schemas.openxmlformats.org/presentationml/2006/ole">
            <mc:AlternateContent xmlns:mc="http://schemas.openxmlformats.org/markup-compatibility/2006">
              <mc:Choice xmlns:v="urn:schemas-microsoft-com:vml" Requires="v">
                <p:oleObj spid="_x0000_s29729" name="Equation" r:id="rId9" imgW="1624895" imgH="304668" progId="Equation.DSMT4">
                  <p:embed/>
                </p:oleObj>
              </mc:Choice>
              <mc:Fallback>
                <p:oleObj name="Equation" r:id="rId9" imgW="1624895" imgH="304668" progId="Equation.DSMT4">
                  <p:embed/>
                  <p:pic>
                    <p:nvPicPr>
                      <p:cNvPr id="14353" name="对象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0926" y="5445126"/>
                        <a:ext cx="291147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8.5.1  </a:t>
            </a:r>
            <a:r>
              <a:rPr lang="zh-CN" altLang="en-US" sz="3600" dirty="0">
                <a:latin typeface="Times New Roman" panose="02020603050405020304" pitchFamily="18" charset="0"/>
                <a:ea typeface="黑体" panose="02010609060101010101" pitchFamily="49" charset="-122"/>
              </a:rPr>
              <a:t>粒子群优化算法的基本原理 </a:t>
            </a:r>
          </a:p>
        </p:txBody>
      </p:sp>
    </p:spTree>
    <p:extLst>
      <p:ext uri="{BB962C8B-B14F-4D97-AF65-F5344CB8AC3E}">
        <p14:creationId xmlns:p14="http://schemas.microsoft.com/office/powerpoint/2010/main" val="647109041"/>
      </p:ext>
    </p:extLst>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77C455C-0D18-4241-97E7-1E9C1AB43C7F}"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49</a:t>
            </a:fld>
            <a:endParaRPr lang="en-US" altLang="ja-JP" sz="1800">
              <a:solidFill>
                <a:srgbClr val="A50021"/>
              </a:solidFill>
              <a:ea typeface="ＭＳ Ｐゴシック" panose="020B0600070205080204" pitchFamily="34" charset="-128"/>
            </a:endParaRPr>
          </a:p>
        </p:txBody>
      </p:sp>
      <p:sp>
        <p:nvSpPr>
          <p:cNvPr id="15364" name="Text Box 4"/>
          <p:cNvSpPr txBox="1">
            <a:spLocks noChangeArrowheads="1"/>
          </p:cNvSpPr>
          <p:nvPr/>
        </p:nvSpPr>
        <p:spPr bwMode="auto">
          <a:xfrm>
            <a:off x="853704" y="1208997"/>
            <a:ext cx="10513168" cy="1200329"/>
          </a:xfrm>
          <a:prstGeom prst="rect">
            <a:avLst/>
          </a:prstGeom>
          <a:solidFill>
            <a:srgbClr val="FFFFFF"/>
          </a:solidFill>
          <a:ln w="9525">
            <a:solidFill>
              <a:srgbClr val="808080"/>
            </a:solidFill>
            <a:miter lim="800000"/>
            <a:headEnd/>
            <a:tailEnd/>
          </a:ln>
        </p:spPr>
        <p:txBody>
          <a:bodyPr wrap="square"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50000"/>
              </a:lnSpc>
              <a:spcBef>
                <a:spcPct val="50000"/>
              </a:spcBef>
              <a:buClrTx/>
              <a:buFontTx/>
              <a:buNone/>
            </a:pPr>
            <a:r>
              <a:rPr lang="zh-CN" altLang="en-US" sz="2400" dirty="0">
                <a:latin typeface="宋体" panose="02010600030101010101" pitchFamily="2" charset="-122"/>
              </a:rPr>
              <a:t>每个粒子经历过的最优位置（</a:t>
            </a:r>
            <a:r>
              <a:rPr lang="en-US" altLang="zh-CN" sz="2400" dirty="0" err="1">
                <a:latin typeface="宋体" panose="02010600030101010101" pitchFamily="2" charset="-122"/>
              </a:rPr>
              <a:t>pbest</a:t>
            </a:r>
            <a:r>
              <a:rPr lang="zh-CN" altLang="en-US" sz="2400" dirty="0">
                <a:latin typeface="宋体" panose="02010600030101010101" pitchFamily="2" charset="-122"/>
              </a:rPr>
              <a:t>）记为                   ，</a:t>
            </a:r>
            <a:r>
              <a:rPr lang="zh-CN" altLang="zh-CN" sz="2400" dirty="0"/>
              <a:t>群体经历过的最优位置</a:t>
            </a:r>
            <a:r>
              <a:rPr lang="en-US" altLang="zh-CN" sz="2400" dirty="0">
                <a:latin typeface="宋体" panose="02010600030101010101" pitchFamily="2" charset="-122"/>
              </a:rPr>
              <a:t>(</a:t>
            </a:r>
            <a:r>
              <a:rPr lang="en-US" altLang="zh-CN" sz="2400" dirty="0" err="1">
                <a:latin typeface="宋体" panose="02010600030101010101" pitchFamily="2" charset="-122"/>
              </a:rPr>
              <a:t>gbest</a:t>
            </a:r>
            <a:r>
              <a:rPr lang="en-US" altLang="zh-CN" sz="2400" dirty="0">
                <a:latin typeface="宋体" panose="02010600030101010101" pitchFamily="2" charset="-122"/>
              </a:rPr>
              <a:t>)</a:t>
            </a:r>
            <a:r>
              <a:rPr lang="zh-CN" altLang="zh-CN" sz="2400" dirty="0"/>
              <a:t>记为</a:t>
            </a:r>
            <a:r>
              <a:rPr lang="en-US" altLang="zh-CN" sz="2400" dirty="0"/>
              <a:t>                                     </a:t>
            </a:r>
            <a:r>
              <a:rPr lang="zh-CN" altLang="en-US" sz="2400" dirty="0"/>
              <a:t>，则基本的</a:t>
            </a:r>
            <a:r>
              <a:rPr lang="en-US" altLang="zh-CN" sz="2400" dirty="0">
                <a:latin typeface="宋体" panose="02010600030101010101" pitchFamily="2" charset="-122"/>
              </a:rPr>
              <a:t>PSO</a:t>
            </a:r>
            <a:r>
              <a:rPr lang="zh-CN" altLang="en-US" sz="2400" dirty="0"/>
              <a:t>算法为：</a:t>
            </a:r>
            <a:endParaRPr lang="zh-CN" altLang="en-US" sz="2400" dirty="0">
              <a:latin typeface="宋体" panose="02010600030101010101" pitchFamily="2" charset="-122"/>
            </a:endParaRPr>
          </a:p>
        </p:txBody>
      </p:sp>
      <p:sp>
        <p:nvSpPr>
          <p:cNvPr id="15365" name="Rectangle 7"/>
          <p:cNvSpPr>
            <a:spLocks noChangeArrowheads="1"/>
          </p:cNvSpPr>
          <p:nvPr/>
        </p:nvSpPr>
        <p:spPr bwMode="auto">
          <a:xfrm>
            <a:off x="5786438"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5366" name="Rectangle 10"/>
          <p:cNvSpPr>
            <a:spLocks noChangeArrowheads="1"/>
          </p:cNvSpPr>
          <p:nvPr/>
        </p:nvSpPr>
        <p:spPr bwMode="auto">
          <a:xfrm>
            <a:off x="5815013"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5367" name="Rectangle 17"/>
          <p:cNvSpPr>
            <a:spLocks noChangeArrowheads="1"/>
          </p:cNvSpPr>
          <p:nvPr/>
        </p:nvSpPr>
        <p:spPr bwMode="auto">
          <a:xfrm>
            <a:off x="551384" y="2781301"/>
            <a:ext cx="10873208" cy="3743325"/>
          </a:xfrm>
          <a:prstGeom prst="rect">
            <a:avLst/>
          </a:prstGeom>
          <a:gradFill rotWithShape="0">
            <a:gsLst>
              <a:gs pos="0">
                <a:srgbClr val="CCECFF"/>
              </a:gs>
              <a:gs pos="100000">
                <a:srgbClr val="FFFFFF"/>
              </a:gs>
            </a:gsLst>
            <a:path path="rect">
              <a:fillToRect l="100000" t="100000"/>
            </a:path>
          </a:gradFill>
          <a:ln w="9525">
            <a:solidFill>
              <a:srgbClr val="CCECFF"/>
            </a:solidFill>
            <a:miter lim="800000"/>
            <a:headEnd/>
            <a:tailEnd/>
          </a:ln>
        </p:spPr>
        <p:txBody>
          <a:bodyPr wrap="none"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5368" name="Rectangle 2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5369" name="对象 3"/>
          <p:cNvGraphicFramePr>
            <a:graphicFrameLocks noChangeAspect="1"/>
          </p:cNvGraphicFramePr>
          <p:nvPr>
            <p:extLst/>
          </p:nvPr>
        </p:nvGraphicFramePr>
        <p:xfrm>
          <a:off x="6594476" y="1244103"/>
          <a:ext cx="2943225" cy="506413"/>
        </p:xfrm>
        <a:graphic>
          <a:graphicData uri="http://schemas.openxmlformats.org/presentationml/2006/ole">
            <mc:AlternateContent xmlns:mc="http://schemas.openxmlformats.org/markup-compatibility/2006">
              <mc:Choice xmlns:v="urn:schemas-microsoft-com:vml" Requires="v">
                <p:oleObj spid="_x0000_s30778" name="Equation" r:id="rId3" imgW="1752600" imgH="304800" progId="Equation.DSMT4">
                  <p:embed/>
                </p:oleObj>
              </mc:Choice>
              <mc:Fallback>
                <p:oleObj name="Equation" r:id="rId3" imgW="1752600" imgH="304800" progId="Equation.DSMT4">
                  <p:embed/>
                  <p:pic>
                    <p:nvPicPr>
                      <p:cNvPr id="15369"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4476" y="1244103"/>
                        <a:ext cx="29432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0" name="Rectangle 2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5371" name="对象 5"/>
          <p:cNvGraphicFramePr>
            <a:graphicFrameLocks noChangeAspect="1"/>
          </p:cNvGraphicFramePr>
          <p:nvPr>
            <p:extLst/>
          </p:nvPr>
        </p:nvGraphicFramePr>
        <p:xfrm>
          <a:off x="4545012" y="1893808"/>
          <a:ext cx="3101975" cy="508000"/>
        </p:xfrm>
        <a:graphic>
          <a:graphicData uri="http://schemas.openxmlformats.org/presentationml/2006/ole">
            <mc:AlternateContent xmlns:mc="http://schemas.openxmlformats.org/markup-compatibility/2006">
              <mc:Choice xmlns:v="urn:schemas-microsoft-com:vml" Requires="v">
                <p:oleObj spid="_x0000_s30779" name="Equation" r:id="rId5" imgW="1841500" imgH="304800" progId="Equation.DSMT4">
                  <p:embed/>
                </p:oleObj>
              </mc:Choice>
              <mc:Fallback>
                <p:oleObj name="Equation" r:id="rId5" imgW="1841500" imgH="304800" progId="Equation.DSMT4">
                  <p:embed/>
                  <p:pic>
                    <p:nvPicPr>
                      <p:cNvPr id="15371"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5012" y="1893808"/>
                        <a:ext cx="31019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2" name="Rectangle 30"/>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5373" name="对象 7"/>
          <p:cNvGraphicFramePr>
            <a:graphicFrameLocks noChangeAspect="1"/>
          </p:cNvGraphicFramePr>
          <p:nvPr/>
        </p:nvGraphicFramePr>
        <p:xfrm>
          <a:off x="1676401" y="2878139"/>
          <a:ext cx="8867775" cy="479425"/>
        </p:xfrm>
        <a:graphic>
          <a:graphicData uri="http://schemas.openxmlformats.org/presentationml/2006/ole">
            <mc:AlternateContent xmlns:mc="http://schemas.openxmlformats.org/markup-compatibility/2006">
              <mc:Choice xmlns:v="urn:schemas-microsoft-com:vml" Requires="v">
                <p:oleObj spid="_x0000_s30780" name="Equation" r:id="rId7" imgW="5067300" imgH="279400" progId="Equation.DSMT4">
                  <p:embed/>
                </p:oleObj>
              </mc:Choice>
              <mc:Fallback>
                <p:oleObj name="Equation" r:id="rId7" imgW="5067300" imgH="279400" progId="Equation.DSMT4">
                  <p:embed/>
                  <p:pic>
                    <p:nvPicPr>
                      <p:cNvPr id="15373"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1" y="2878139"/>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4" name="TextBox 9"/>
          <p:cNvSpPr txBox="1">
            <a:spLocks noChangeArrowheads="1"/>
          </p:cNvSpPr>
          <p:nvPr/>
        </p:nvSpPr>
        <p:spPr bwMode="auto">
          <a:xfrm>
            <a:off x="8472488" y="3316288"/>
            <a:ext cx="188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2000" dirty="0">
                <a:latin typeface="宋体" panose="02010600030101010101" pitchFamily="2" charset="-122"/>
              </a:rPr>
              <a:t>——</a:t>
            </a:r>
            <a:r>
              <a:rPr lang="zh-CN" altLang="zh-CN" sz="2000" dirty="0" smtClean="0">
                <a:latin typeface="宋体" panose="02010600030101010101" pitchFamily="2" charset="-122"/>
              </a:rPr>
              <a:t>（</a:t>
            </a:r>
            <a:r>
              <a:rPr lang="en-US" altLang="zh-CN" sz="2000" dirty="0" smtClean="0">
                <a:latin typeface="宋体" panose="02010600030101010101" pitchFamily="2" charset="-122"/>
              </a:rPr>
              <a:t>8.1a</a:t>
            </a:r>
            <a:r>
              <a:rPr lang="zh-CN" altLang="zh-CN" sz="2000" dirty="0">
                <a:latin typeface="宋体" panose="02010600030101010101" pitchFamily="2" charset="-122"/>
              </a:rPr>
              <a:t>）</a:t>
            </a:r>
            <a:endParaRPr lang="zh-CN" altLang="en-US" sz="2000" dirty="0">
              <a:latin typeface="宋体" panose="02010600030101010101" pitchFamily="2" charset="-122"/>
            </a:endParaRPr>
          </a:p>
        </p:txBody>
      </p:sp>
      <p:sp>
        <p:nvSpPr>
          <p:cNvPr id="15375" name="Rectangle 3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5376" name="对象 12"/>
          <p:cNvGraphicFramePr>
            <a:graphicFrameLocks noChangeAspect="1"/>
          </p:cNvGraphicFramePr>
          <p:nvPr/>
        </p:nvGraphicFramePr>
        <p:xfrm>
          <a:off x="2005013" y="3789363"/>
          <a:ext cx="2984500" cy="461962"/>
        </p:xfrm>
        <a:graphic>
          <a:graphicData uri="http://schemas.openxmlformats.org/presentationml/2006/ole">
            <mc:AlternateContent xmlns:mc="http://schemas.openxmlformats.org/markup-compatibility/2006">
              <mc:Choice xmlns:v="urn:schemas-microsoft-com:vml" Requires="v">
                <p:oleObj spid="_x0000_s30781" name="Equation" r:id="rId9" imgW="1663700" imgH="254000" progId="Equation.DSMT4">
                  <p:embed/>
                </p:oleObj>
              </mc:Choice>
              <mc:Fallback>
                <p:oleObj name="Equation" r:id="rId9" imgW="1663700" imgH="254000" progId="Equation.DSMT4">
                  <p:embed/>
                  <p:pic>
                    <p:nvPicPr>
                      <p:cNvPr id="15376" name="对象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5013" y="3789363"/>
                        <a:ext cx="2984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7" name="Rectangle 3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5378" name="对象 14"/>
          <p:cNvGraphicFramePr>
            <a:graphicFrameLocks noChangeAspect="1"/>
          </p:cNvGraphicFramePr>
          <p:nvPr/>
        </p:nvGraphicFramePr>
        <p:xfrm>
          <a:off x="2135188" y="4418014"/>
          <a:ext cx="2520950" cy="306387"/>
        </p:xfrm>
        <a:graphic>
          <a:graphicData uri="http://schemas.openxmlformats.org/presentationml/2006/ole">
            <mc:AlternateContent xmlns:mc="http://schemas.openxmlformats.org/markup-compatibility/2006">
              <mc:Choice xmlns:v="urn:schemas-microsoft-com:vml" Requires="v">
                <p:oleObj spid="_x0000_s30782" name="Equation" r:id="rId11" imgW="1790700" imgH="215900" progId="Equation.DSMT4">
                  <p:embed/>
                </p:oleObj>
              </mc:Choice>
              <mc:Fallback>
                <p:oleObj name="Equation" r:id="rId11" imgW="1790700" imgH="215900" progId="Equation.DSMT4">
                  <p:embed/>
                  <p:pic>
                    <p:nvPicPr>
                      <p:cNvPr id="15378" name="对象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5188" y="4418014"/>
                        <a:ext cx="2520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9" name="TextBox 31"/>
          <p:cNvSpPr txBox="1">
            <a:spLocks noChangeArrowheads="1"/>
          </p:cNvSpPr>
          <p:nvPr/>
        </p:nvSpPr>
        <p:spPr bwMode="auto">
          <a:xfrm>
            <a:off x="5375275" y="3821113"/>
            <a:ext cx="1887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2000" dirty="0">
                <a:latin typeface="宋体" panose="02010600030101010101" pitchFamily="2" charset="-122"/>
              </a:rPr>
              <a:t>——</a:t>
            </a:r>
            <a:r>
              <a:rPr lang="zh-CN" altLang="zh-CN" sz="2000" dirty="0" smtClean="0">
                <a:latin typeface="宋体" panose="02010600030101010101" pitchFamily="2" charset="-122"/>
              </a:rPr>
              <a:t>（</a:t>
            </a:r>
            <a:r>
              <a:rPr lang="en-US" altLang="zh-CN" sz="2000" dirty="0" smtClean="0">
                <a:latin typeface="宋体" panose="02010600030101010101" pitchFamily="2" charset="-122"/>
              </a:rPr>
              <a:t>8.1b</a:t>
            </a:r>
            <a:r>
              <a:rPr lang="zh-CN" altLang="zh-CN" sz="2000" dirty="0">
                <a:latin typeface="宋体" panose="02010600030101010101" pitchFamily="2" charset="-122"/>
              </a:rPr>
              <a:t>）</a:t>
            </a:r>
            <a:endParaRPr lang="zh-CN" altLang="en-US" sz="2000" dirty="0">
              <a:latin typeface="宋体" panose="02010600030101010101" pitchFamily="2" charset="-122"/>
            </a:endParaRPr>
          </a:p>
        </p:txBody>
      </p:sp>
      <p:sp>
        <p:nvSpPr>
          <p:cNvPr id="136197" name="TextBox 136196"/>
          <p:cNvSpPr txBox="1"/>
          <p:nvPr/>
        </p:nvSpPr>
        <p:spPr>
          <a:xfrm>
            <a:off x="695400" y="4913036"/>
            <a:ext cx="11082187" cy="1200329"/>
          </a:xfrm>
          <a:prstGeom prst="rect">
            <a:avLst/>
          </a:prstGeom>
          <a:noFill/>
        </p:spPr>
        <p:txBody>
          <a:bodyPr wrap="square">
            <a:spAutoFit/>
          </a:bodyPr>
          <a:lstStyle/>
          <a:p>
            <a:pPr eaLnBrk="1" hangingPunct="1">
              <a:lnSpc>
                <a:spcPct val="150000"/>
              </a:lnSpc>
              <a:defRPr/>
            </a:pPr>
            <a:r>
              <a:rPr lang="zh-CN" altLang="zh-CN" dirty="0">
                <a:solidFill>
                  <a:schemeClr val="tx1"/>
                </a:solidFill>
                <a:latin typeface="+mn-ea"/>
                <a:ea typeface="+mn-ea"/>
                <a:cs typeface="Times New Roman" panose="02020603050405020304" pitchFamily="18" charset="0"/>
              </a:rPr>
              <a:t>其中，</a:t>
            </a:r>
            <a:r>
              <a:rPr lang="zh-CN" altLang="en-US" i="1" dirty="0">
                <a:solidFill>
                  <a:schemeClr val="tx1"/>
                </a:solidFill>
                <a:latin typeface="+mn-ea"/>
                <a:ea typeface="+mn-ea"/>
                <a:cs typeface="Times New Roman" panose="02020603050405020304" pitchFamily="18" charset="0"/>
                <a:sym typeface="Symbol"/>
              </a:rPr>
              <a:t></a:t>
            </a:r>
            <a:r>
              <a:rPr lang="en-US" altLang="zh-CN" dirty="0">
                <a:solidFill>
                  <a:schemeClr val="tx1"/>
                </a:solidFill>
                <a:latin typeface="+mn-ea"/>
                <a:ea typeface="+mn-ea"/>
                <a:cs typeface="Times New Roman" panose="02020603050405020304" pitchFamily="18" charset="0"/>
              </a:rPr>
              <a:t> </a:t>
            </a:r>
            <a:r>
              <a:rPr lang="zh-CN" altLang="zh-CN" dirty="0">
                <a:solidFill>
                  <a:schemeClr val="tx1"/>
                </a:solidFill>
                <a:latin typeface="+mn-ea"/>
                <a:ea typeface="+mn-ea"/>
                <a:cs typeface="Times New Roman" panose="02020603050405020304" pitchFamily="18" charset="0"/>
              </a:rPr>
              <a:t>是惯性权重因子。</a:t>
            </a:r>
            <a:r>
              <a:rPr lang="zh-CN" altLang="en-US" i="1" dirty="0">
                <a:solidFill>
                  <a:schemeClr val="tx1"/>
                </a:solidFill>
                <a:latin typeface="+mn-ea"/>
                <a:ea typeface="+mn-ea"/>
                <a:cs typeface="Times New Roman" panose="02020603050405020304" pitchFamily="18" charset="0"/>
                <a:sym typeface="Symbol"/>
              </a:rPr>
              <a:t></a:t>
            </a:r>
            <a:r>
              <a:rPr lang="en-US" altLang="zh-CN" baseline="-25000" dirty="0">
                <a:solidFill>
                  <a:schemeClr val="tx1"/>
                </a:solidFill>
                <a:latin typeface="+mn-ea"/>
                <a:ea typeface="+mn-ea"/>
                <a:cs typeface="Times New Roman" panose="02020603050405020304" pitchFamily="18" charset="0"/>
                <a:sym typeface="Symbol"/>
              </a:rPr>
              <a:t>1</a:t>
            </a:r>
            <a:r>
              <a:rPr lang="en-US" altLang="zh-CN" dirty="0">
                <a:solidFill>
                  <a:schemeClr val="tx1"/>
                </a:solidFill>
                <a:latin typeface="+mn-ea"/>
                <a:ea typeface="+mn-ea"/>
                <a:cs typeface="Times New Roman" panose="02020603050405020304" pitchFamily="18" charset="0"/>
              </a:rPr>
              <a:t> </a:t>
            </a:r>
            <a:r>
              <a:rPr lang="zh-CN" altLang="zh-CN" dirty="0">
                <a:solidFill>
                  <a:schemeClr val="tx1"/>
                </a:solidFill>
                <a:latin typeface="+mn-ea"/>
                <a:ea typeface="+mn-ea"/>
                <a:cs typeface="Times New Roman" panose="02020603050405020304" pitchFamily="18" charset="0"/>
              </a:rPr>
              <a:t>，</a:t>
            </a:r>
            <a:r>
              <a:rPr lang="zh-CN" altLang="en-US" i="1" dirty="0">
                <a:solidFill>
                  <a:schemeClr val="tx1"/>
                </a:solidFill>
                <a:latin typeface="+mn-ea"/>
                <a:ea typeface="+mn-ea"/>
                <a:cs typeface="Times New Roman" panose="02020603050405020304" pitchFamily="18" charset="0"/>
                <a:sym typeface="Symbol"/>
              </a:rPr>
              <a:t></a:t>
            </a:r>
            <a:r>
              <a:rPr lang="en-US" altLang="zh-CN" baseline="-25000" dirty="0">
                <a:solidFill>
                  <a:schemeClr val="tx1"/>
                </a:solidFill>
                <a:latin typeface="+mn-ea"/>
                <a:ea typeface="+mn-ea"/>
                <a:cs typeface="Times New Roman" panose="02020603050405020304" pitchFamily="18" charset="0"/>
                <a:sym typeface="Symbol"/>
              </a:rPr>
              <a:t>2</a:t>
            </a:r>
            <a:r>
              <a:rPr lang="en-US" altLang="zh-CN" dirty="0">
                <a:solidFill>
                  <a:schemeClr val="tx1"/>
                </a:solidFill>
                <a:latin typeface="+mn-ea"/>
                <a:ea typeface="+mn-ea"/>
                <a:cs typeface="Times New Roman" panose="02020603050405020304" pitchFamily="18" charset="0"/>
              </a:rPr>
              <a:t> </a:t>
            </a:r>
            <a:r>
              <a:rPr lang="zh-CN" altLang="zh-CN" dirty="0">
                <a:solidFill>
                  <a:schemeClr val="tx1"/>
                </a:solidFill>
                <a:latin typeface="+mn-ea"/>
                <a:ea typeface="+mn-ea"/>
                <a:cs typeface="Times New Roman" panose="02020603050405020304" pitchFamily="18" charset="0"/>
              </a:rPr>
              <a:t>是加速度</a:t>
            </a:r>
            <a:r>
              <a:rPr lang="zh-CN" altLang="zh-CN" dirty="0" smtClean="0">
                <a:solidFill>
                  <a:schemeClr val="tx1"/>
                </a:solidFill>
                <a:latin typeface="+mn-ea"/>
                <a:ea typeface="+mn-ea"/>
                <a:cs typeface="Times New Roman" panose="02020603050405020304" pitchFamily="18" charset="0"/>
              </a:rPr>
              <a:t>常数</a:t>
            </a:r>
            <a:r>
              <a:rPr lang="en-US" altLang="zh-CN" dirty="0" smtClean="0">
                <a:solidFill>
                  <a:schemeClr val="tx1"/>
                </a:solidFill>
                <a:latin typeface="+mn-ea"/>
                <a:ea typeface="+mn-ea"/>
                <a:cs typeface="Times New Roman" panose="02020603050405020304" pitchFamily="18" charset="0"/>
              </a:rPr>
              <a:t>,</a:t>
            </a:r>
            <a:r>
              <a:rPr lang="zh-CN" altLang="zh-CN" dirty="0" smtClean="0">
                <a:solidFill>
                  <a:schemeClr val="tx1"/>
                </a:solidFill>
                <a:latin typeface="+mn-ea"/>
                <a:ea typeface="+mn-ea"/>
                <a:cs typeface="Times New Roman" panose="02020603050405020304" pitchFamily="18" charset="0"/>
              </a:rPr>
              <a:t>均</a:t>
            </a:r>
            <a:r>
              <a:rPr lang="zh-CN" altLang="zh-CN" dirty="0">
                <a:solidFill>
                  <a:schemeClr val="tx1"/>
                </a:solidFill>
                <a:latin typeface="+mn-ea"/>
                <a:ea typeface="+mn-ea"/>
                <a:cs typeface="Times New Roman" panose="02020603050405020304" pitchFamily="18" charset="0"/>
              </a:rPr>
              <a:t>为非负值。</a:t>
            </a:r>
            <a:r>
              <a:rPr lang="en-US" altLang="zh-CN" dirty="0">
                <a:solidFill>
                  <a:schemeClr val="tx1"/>
                </a:solidFill>
                <a:latin typeface="+mn-ea"/>
                <a:ea typeface="+mn-ea"/>
                <a:cs typeface="Times New Roman" panose="02020603050405020304" pitchFamily="18" charset="0"/>
              </a:rPr>
              <a:t>       </a:t>
            </a:r>
            <a:r>
              <a:rPr lang="zh-CN" altLang="zh-CN" dirty="0">
                <a:solidFill>
                  <a:schemeClr val="tx1"/>
                </a:solidFill>
                <a:latin typeface="+mn-ea"/>
                <a:ea typeface="+mn-ea"/>
                <a:cs typeface="Times New Roman" panose="02020603050405020304" pitchFamily="18" charset="0"/>
              </a:rPr>
              <a:t>和</a:t>
            </a:r>
            <a:r>
              <a:rPr lang="en-US" altLang="zh-CN" dirty="0">
                <a:solidFill>
                  <a:schemeClr val="tx1"/>
                </a:solidFill>
                <a:latin typeface="+mn-ea"/>
                <a:ea typeface="+mn-ea"/>
                <a:cs typeface="Times New Roman" panose="02020603050405020304" pitchFamily="18" charset="0"/>
              </a:rPr>
              <a:t>         </a:t>
            </a:r>
            <a:endParaRPr lang="en-US" altLang="zh-CN" dirty="0" smtClean="0">
              <a:solidFill>
                <a:schemeClr val="tx1"/>
              </a:solidFill>
              <a:latin typeface="+mn-ea"/>
              <a:ea typeface="+mn-ea"/>
              <a:cs typeface="Times New Roman" panose="02020603050405020304" pitchFamily="18" charset="0"/>
            </a:endParaRPr>
          </a:p>
          <a:p>
            <a:pPr eaLnBrk="1" hangingPunct="1">
              <a:lnSpc>
                <a:spcPct val="150000"/>
              </a:lnSpc>
              <a:defRPr/>
            </a:pPr>
            <a:r>
              <a:rPr lang="zh-CN" altLang="zh-CN" dirty="0" smtClean="0">
                <a:solidFill>
                  <a:schemeClr val="tx1"/>
                </a:solidFill>
                <a:latin typeface="+mn-ea"/>
                <a:ea typeface="+mn-ea"/>
                <a:cs typeface="Times New Roman" panose="02020603050405020304" pitchFamily="18" charset="0"/>
              </a:rPr>
              <a:t>为</a:t>
            </a:r>
            <a:r>
              <a:rPr lang="en-US" altLang="zh-CN" dirty="0">
                <a:solidFill>
                  <a:schemeClr val="tx1"/>
                </a:solidFill>
                <a:latin typeface="Times New Roman" panose="02020603050405020304" pitchFamily="18" charset="0"/>
                <a:ea typeface="+mn-ea"/>
                <a:cs typeface="Times New Roman" panose="02020603050405020304" pitchFamily="18" charset="0"/>
              </a:rPr>
              <a:t>[0, a</a:t>
            </a:r>
            <a:r>
              <a:rPr lang="en-US" altLang="zh-CN"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dirty="0">
                <a:solidFill>
                  <a:schemeClr val="tx1"/>
                </a:solidFill>
                <a:latin typeface="Times New Roman" panose="02020603050405020304" pitchFamily="18" charset="0"/>
                <a:ea typeface="+mn-ea"/>
                <a:cs typeface="Times New Roman" panose="02020603050405020304" pitchFamily="18" charset="0"/>
              </a:rPr>
              <a:t>]</a:t>
            </a:r>
            <a:r>
              <a:rPr lang="zh-CN" altLang="zh-CN" dirty="0">
                <a:solidFill>
                  <a:schemeClr val="tx1"/>
                </a:solidFill>
                <a:latin typeface="Times New Roman" panose="02020603050405020304" pitchFamily="18" charset="0"/>
                <a:ea typeface="+mn-ea"/>
                <a:cs typeface="Times New Roman" panose="02020603050405020304" pitchFamily="18" charset="0"/>
              </a:rPr>
              <a:t>、</a:t>
            </a:r>
            <a:r>
              <a:rPr lang="en-US" altLang="zh-CN" dirty="0">
                <a:solidFill>
                  <a:schemeClr val="tx1"/>
                </a:solidFill>
                <a:latin typeface="Times New Roman" panose="02020603050405020304" pitchFamily="18" charset="0"/>
                <a:ea typeface="+mn-ea"/>
                <a:cs typeface="Times New Roman" panose="02020603050405020304" pitchFamily="18" charset="0"/>
              </a:rPr>
              <a:t>[0, a</a:t>
            </a:r>
            <a:r>
              <a:rPr lang="en-US" altLang="zh-CN"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dirty="0">
                <a:solidFill>
                  <a:schemeClr val="tx1"/>
                </a:solidFill>
                <a:latin typeface="Times New Roman" panose="02020603050405020304" pitchFamily="18" charset="0"/>
                <a:ea typeface="+mn-ea"/>
                <a:cs typeface="Times New Roman" panose="02020603050405020304" pitchFamily="18" charset="0"/>
              </a:rPr>
              <a:t>]</a:t>
            </a:r>
            <a:r>
              <a:rPr lang="zh-CN" altLang="zh-CN" dirty="0">
                <a:solidFill>
                  <a:schemeClr val="tx1"/>
                </a:solidFill>
                <a:latin typeface="Times New Roman" panose="02020603050405020304" pitchFamily="18" charset="0"/>
                <a:ea typeface="+mn-ea"/>
                <a:cs typeface="Times New Roman" panose="02020603050405020304" pitchFamily="18" charset="0"/>
              </a:rPr>
              <a:t>范围内的具有均匀分布的随机数，</a:t>
            </a:r>
            <a:r>
              <a:rPr lang="en-US" altLang="zh-CN" dirty="0">
                <a:solidFill>
                  <a:schemeClr val="tx1"/>
                </a:solidFill>
                <a:latin typeface="Times New Roman" panose="02020603050405020304" pitchFamily="18" charset="0"/>
                <a:ea typeface="+mn-ea"/>
                <a:cs typeface="Times New Roman" panose="02020603050405020304" pitchFamily="18" charset="0"/>
              </a:rPr>
              <a:t>a</a:t>
            </a:r>
            <a:r>
              <a:rPr lang="en-US" altLang="zh-CN"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dirty="0">
                <a:solidFill>
                  <a:schemeClr val="tx1"/>
                </a:solidFill>
                <a:latin typeface="Times New Roman" panose="02020603050405020304" pitchFamily="18" charset="0"/>
                <a:ea typeface="+mn-ea"/>
                <a:cs typeface="Times New Roman" panose="02020603050405020304" pitchFamily="18" charset="0"/>
              </a:rPr>
              <a:t> </a:t>
            </a:r>
            <a:r>
              <a:rPr lang="zh-CN" altLang="zh-CN" dirty="0">
                <a:solidFill>
                  <a:schemeClr val="tx1"/>
                </a:solidFill>
                <a:latin typeface="Times New Roman" panose="02020603050405020304" pitchFamily="18" charset="0"/>
                <a:ea typeface="+mn-ea"/>
                <a:cs typeface="Times New Roman" panose="02020603050405020304" pitchFamily="18" charset="0"/>
              </a:rPr>
              <a:t>与</a:t>
            </a:r>
            <a:r>
              <a:rPr lang="en-US" altLang="zh-CN" dirty="0">
                <a:solidFill>
                  <a:schemeClr val="tx1"/>
                </a:solidFill>
                <a:latin typeface="Times New Roman" panose="02020603050405020304" pitchFamily="18" charset="0"/>
                <a:ea typeface="+mn-ea"/>
                <a:cs typeface="Times New Roman" panose="02020603050405020304" pitchFamily="18" charset="0"/>
              </a:rPr>
              <a:t> a</a:t>
            </a:r>
            <a:r>
              <a:rPr lang="en-US" altLang="zh-CN"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dirty="0">
                <a:solidFill>
                  <a:schemeClr val="tx1"/>
                </a:solidFill>
                <a:latin typeface="Times New Roman" panose="02020603050405020304" pitchFamily="18" charset="0"/>
                <a:ea typeface="+mn-ea"/>
                <a:cs typeface="Times New Roman" panose="02020603050405020304" pitchFamily="18" charset="0"/>
              </a:rPr>
              <a:t> </a:t>
            </a:r>
            <a:r>
              <a:rPr lang="zh-CN" altLang="zh-CN" dirty="0">
                <a:solidFill>
                  <a:schemeClr val="tx1"/>
                </a:solidFill>
                <a:latin typeface="Times New Roman" panose="02020603050405020304" pitchFamily="18" charset="0"/>
                <a:ea typeface="+mn-ea"/>
                <a:cs typeface="Times New Roman" panose="02020603050405020304" pitchFamily="18" charset="0"/>
              </a:rPr>
              <a:t>为相应的控制参数</a:t>
            </a:r>
            <a:r>
              <a:rPr lang="zh-CN" altLang="zh-CN" dirty="0">
                <a:solidFill>
                  <a:schemeClr val="tx1"/>
                </a:solidFill>
                <a:latin typeface="+mn-ea"/>
                <a:ea typeface="+mn-ea"/>
                <a:cs typeface="Times New Roman" panose="02020603050405020304" pitchFamily="18" charset="0"/>
              </a:rPr>
              <a:t>。</a:t>
            </a:r>
            <a:endParaRPr lang="zh-CN" altLang="en-US" dirty="0">
              <a:solidFill>
                <a:schemeClr val="tx1"/>
              </a:solidFill>
              <a:latin typeface="+mn-ea"/>
              <a:ea typeface="+mn-ea"/>
              <a:cs typeface="Times New Roman" panose="02020603050405020304" pitchFamily="18" charset="0"/>
            </a:endParaRPr>
          </a:p>
        </p:txBody>
      </p:sp>
      <p:sp>
        <p:nvSpPr>
          <p:cNvPr id="15381" name="Rectangle 5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5382" name="对象 136198"/>
          <p:cNvGraphicFramePr>
            <a:graphicFrameLocks noChangeAspect="1"/>
          </p:cNvGraphicFramePr>
          <p:nvPr>
            <p:extLst>
              <p:ext uri="{D42A27DB-BD31-4B8C-83A1-F6EECF244321}">
                <p14:modId xmlns:p14="http://schemas.microsoft.com/office/powerpoint/2010/main" val="2181209469"/>
              </p:ext>
            </p:extLst>
          </p:nvPr>
        </p:nvGraphicFramePr>
        <p:xfrm>
          <a:off x="9048328" y="5111880"/>
          <a:ext cx="801281" cy="317807"/>
        </p:xfrm>
        <a:graphic>
          <a:graphicData uri="http://schemas.openxmlformats.org/presentationml/2006/ole">
            <mc:AlternateContent xmlns:mc="http://schemas.openxmlformats.org/markup-compatibility/2006">
              <mc:Choice xmlns:v="urn:schemas-microsoft-com:vml" Requires="v">
                <p:oleObj spid="_x0000_s30783" name="Equation" r:id="rId13" imgW="711200" imgH="228600" progId="Equation.DSMT4">
                  <p:embed/>
                </p:oleObj>
              </mc:Choice>
              <mc:Fallback>
                <p:oleObj name="Equation" r:id="rId13" imgW="711200" imgH="228600" progId="Equation.DSMT4">
                  <p:embed/>
                  <p:pic>
                    <p:nvPicPr>
                      <p:cNvPr id="15382" name="对象 13619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48328" y="5111880"/>
                        <a:ext cx="801281" cy="317807"/>
                      </a:xfrm>
                      <a:prstGeom prst="rect">
                        <a:avLst/>
                      </a:prstGeom>
                      <a:noFill/>
                      <a:ln>
                        <a:noFill/>
                      </a:ln>
                    </p:spPr>
                  </p:pic>
                </p:oleObj>
              </mc:Fallback>
            </mc:AlternateContent>
          </a:graphicData>
        </a:graphic>
      </p:graphicFrame>
      <p:sp>
        <p:nvSpPr>
          <p:cNvPr id="15383" name="Rectangle 59"/>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5384" name="对象 136200"/>
          <p:cNvGraphicFramePr>
            <a:graphicFrameLocks noChangeAspect="1"/>
          </p:cNvGraphicFramePr>
          <p:nvPr>
            <p:extLst>
              <p:ext uri="{D42A27DB-BD31-4B8C-83A1-F6EECF244321}">
                <p14:modId xmlns:p14="http://schemas.microsoft.com/office/powerpoint/2010/main" val="625245310"/>
              </p:ext>
            </p:extLst>
          </p:nvPr>
        </p:nvGraphicFramePr>
        <p:xfrm>
          <a:off x="10272464" y="5118513"/>
          <a:ext cx="964194" cy="304540"/>
        </p:xfrm>
        <a:graphic>
          <a:graphicData uri="http://schemas.openxmlformats.org/presentationml/2006/ole">
            <mc:AlternateContent xmlns:mc="http://schemas.openxmlformats.org/markup-compatibility/2006">
              <mc:Choice xmlns:v="urn:schemas-microsoft-com:vml" Requires="v">
                <p:oleObj spid="_x0000_s30784" name="Equation" r:id="rId15" imgW="723586" imgH="228501" progId="Equation.DSMT4">
                  <p:embed/>
                </p:oleObj>
              </mc:Choice>
              <mc:Fallback>
                <p:oleObj name="Equation" r:id="rId15" imgW="723586" imgH="228501" progId="Equation.DSMT4">
                  <p:embed/>
                  <p:pic>
                    <p:nvPicPr>
                      <p:cNvPr id="15384" name="对象 1362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272464" y="5118513"/>
                        <a:ext cx="964194" cy="304540"/>
                      </a:xfrm>
                      <a:prstGeom prst="rect">
                        <a:avLst/>
                      </a:prstGeom>
                      <a:noFill/>
                      <a:ln>
                        <a:noFill/>
                      </a:ln>
                    </p:spPr>
                  </p:pic>
                </p:oleObj>
              </mc:Fallback>
            </mc:AlternateContent>
          </a:graphicData>
        </a:graphic>
      </p:graphicFrame>
      <p:sp>
        <p:nvSpPr>
          <p:cNvPr id="2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8.5.1  </a:t>
            </a:r>
            <a:r>
              <a:rPr lang="zh-CN" altLang="en-US" sz="3600" dirty="0">
                <a:latin typeface="Times New Roman" panose="02020603050405020304" pitchFamily="18" charset="0"/>
                <a:ea typeface="黑体" panose="02010609060101010101" pitchFamily="49" charset="-122"/>
              </a:rPr>
              <a:t>粒子群优化算法的基本原理 </a:t>
            </a:r>
          </a:p>
        </p:txBody>
      </p:sp>
    </p:spTree>
    <p:extLst>
      <p:ext uri="{BB962C8B-B14F-4D97-AF65-F5344CB8AC3E}">
        <p14:creationId xmlns:p14="http://schemas.microsoft.com/office/powerpoint/2010/main" val="2906500688"/>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8372" name="Rectangle 5"/>
          <p:cNvSpPr/>
          <p:nvPr/>
        </p:nvSpPr>
        <p:spPr>
          <a:xfrm>
            <a:off x="5014913" y="2757489"/>
            <a:ext cx="9144000" cy="461665"/>
          </a:xfrm>
          <a:prstGeom prst="rect">
            <a:avLst/>
          </a:prstGeom>
          <a:noFill/>
          <a:ln w="9525">
            <a:noFill/>
          </a:ln>
        </p:spPr>
        <p:txBody>
          <a:bodyPr>
            <a:spAutoFit/>
          </a:bodyPr>
          <a:lstStyle/>
          <a:p>
            <a:endParaRPr lang="zh-CN" altLang="en-US" dirty="0"/>
          </a:p>
        </p:txBody>
      </p:sp>
      <p:sp>
        <p:nvSpPr>
          <p:cNvPr id="3078" name="Rectangle 6"/>
          <p:cNvSpPr/>
          <p:nvPr/>
        </p:nvSpPr>
        <p:spPr>
          <a:xfrm>
            <a:off x="572320" y="1124744"/>
            <a:ext cx="11140304" cy="4832092"/>
          </a:xfrm>
          <a:prstGeom prst="rect">
            <a:avLst/>
          </a:prstGeom>
          <a:noFill/>
          <a:ln w="9525">
            <a:noFill/>
          </a:ln>
        </p:spPr>
        <p:txBody>
          <a:bodyPr wrap="square">
            <a:spAutoFit/>
          </a:bodyPr>
          <a:lstStyle/>
          <a:p>
            <a:pPr algn="just">
              <a:spcBef>
                <a:spcPct val="50000"/>
              </a:spcBef>
              <a:buClr>
                <a:schemeClr val="accent2"/>
              </a:buClr>
              <a:buFont typeface="Wingdings" panose="05000000000000000000" pitchFamily="2" charset="2"/>
              <a:buBlip>
                <a:blip r:embed="rId2"/>
              </a:buBlip>
            </a:pPr>
            <a:r>
              <a:rPr lang="zh-CN" altLang="en-US" sz="2800" b="1" dirty="0">
                <a:solidFill>
                  <a:srgbClr val="FF0000"/>
                </a:solidFill>
                <a:latin typeface="Times New Roman" panose="02020603050405020304" pitchFamily="18" charset="0"/>
              </a:rPr>
              <a:t>进化算法</a:t>
            </a:r>
            <a:r>
              <a:rPr lang="en-US" altLang="en-US" sz="2800" dirty="0">
                <a:solidFill>
                  <a:schemeClr val="tx1"/>
                </a:solidFill>
                <a:latin typeface="Times New Roman" panose="02020603050405020304" pitchFamily="18" charset="0"/>
              </a:rPr>
              <a:t>(evolutionary algorithms</a:t>
            </a:r>
            <a:r>
              <a:rPr lang="zh-CN" altLang="en-US" sz="2800" dirty="0">
                <a:solidFill>
                  <a:schemeClr val="tx1"/>
                </a:solidFill>
                <a:latin typeface="Times New Roman" panose="02020603050405020304" pitchFamily="18" charset="0"/>
              </a:rPr>
              <a:t>，</a:t>
            </a:r>
            <a:r>
              <a:rPr lang="en-US" altLang="en-US" sz="2800" dirty="0">
                <a:solidFill>
                  <a:schemeClr val="tx1"/>
                </a:solidFill>
                <a:latin typeface="Times New Roman" panose="02020603050405020304" pitchFamily="18" charset="0"/>
              </a:rPr>
              <a:t>EA)</a:t>
            </a:r>
            <a:r>
              <a:rPr lang="zh-CN" altLang="en-US" sz="2800" dirty="0">
                <a:solidFill>
                  <a:schemeClr val="tx1"/>
                </a:solidFill>
                <a:latin typeface="Times New Roman" panose="02020603050405020304" pitchFamily="18" charset="0"/>
              </a:rPr>
              <a:t>是基于自然选择和自然遗传等生物进化机制的一种搜索算法。</a:t>
            </a:r>
            <a:endParaRPr lang="en-US" altLang="zh-CN" sz="2800"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生物进化是通过</a:t>
            </a:r>
            <a:r>
              <a:rPr lang="zh-CN" altLang="en-US" sz="2800" dirty="0">
                <a:solidFill>
                  <a:srgbClr val="0000FF"/>
                </a:solidFill>
                <a:latin typeface="Times New Roman" panose="02020603050405020304" pitchFamily="18" charset="0"/>
              </a:rPr>
              <a:t>繁殖、</a:t>
            </a:r>
            <a:r>
              <a:rPr lang="en-US" altLang="en-US" sz="2800" dirty="0">
                <a:solidFill>
                  <a:srgbClr val="0000FF"/>
                </a:solidFill>
                <a:latin typeface="Times New Roman" panose="02020603050405020304" pitchFamily="18" charset="0"/>
              </a:rPr>
              <a:t>变异</a:t>
            </a:r>
            <a:r>
              <a:rPr lang="zh-CN" altLang="en-US" sz="2800" dirty="0">
                <a:solidFill>
                  <a:srgbClr val="0000FF"/>
                </a:solidFill>
                <a:latin typeface="Times New Roman" panose="02020603050405020304" pitchFamily="18" charset="0"/>
              </a:rPr>
              <a:t>、竞争和选择</a:t>
            </a:r>
            <a:r>
              <a:rPr lang="zh-CN" altLang="en-US" sz="2800" dirty="0">
                <a:solidFill>
                  <a:schemeClr val="tx1"/>
                </a:solidFill>
                <a:latin typeface="Times New Roman" panose="02020603050405020304" pitchFamily="18" charset="0"/>
              </a:rPr>
              <a:t>实现的；而进化算法则主要通过</a:t>
            </a:r>
            <a:r>
              <a:rPr lang="zh-CN" altLang="en-US" sz="2800" dirty="0">
                <a:solidFill>
                  <a:srgbClr val="0000FF"/>
                </a:solidFill>
                <a:latin typeface="Times New Roman" panose="02020603050405020304" pitchFamily="18" charset="0"/>
              </a:rPr>
              <a:t>选择、重组和变异</a:t>
            </a:r>
            <a:r>
              <a:rPr lang="zh-CN" altLang="en-US" sz="2800" dirty="0">
                <a:solidFill>
                  <a:schemeClr val="tx1"/>
                </a:solidFill>
                <a:latin typeface="Times New Roman" panose="02020603050405020304" pitchFamily="18" charset="0"/>
              </a:rPr>
              <a:t>这三种操作实现优化问题的求解。</a:t>
            </a:r>
          </a:p>
          <a:p>
            <a:pPr algn="just">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进化算法是一个</a:t>
            </a:r>
            <a:r>
              <a:rPr lang="en-US" altLang="en-US"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算法簇</a:t>
            </a:r>
            <a:r>
              <a:rPr lang="en-US" altLang="en-US"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，包括遗传算法</a:t>
            </a:r>
            <a:r>
              <a:rPr lang="en-US" altLang="en-US" sz="2800" dirty="0">
                <a:solidFill>
                  <a:schemeClr val="tx1"/>
                </a:solidFill>
                <a:latin typeface="Times New Roman" panose="02020603050405020304" pitchFamily="18" charset="0"/>
              </a:rPr>
              <a:t>(GA)</a:t>
            </a:r>
            <a:r>
              <a:rPr lang="zh-CN" altLang="en-US" sz="2800" dirty="0">
                <a:solidFill>
                  <a:schemeClr val="tx1"/>
                </a:solidFill>
                <a:latin typeface="Times New Roman" panose="02020603050405020304" pitchFamily="18" charset="0"/>
              </a:rPr>
              <a:t>、遗传规划、</a:t>
            </a:r>
            <a:r>
              <a:rPr lang="en-US" altLang="en-US" sz="2800" dirty="0">
                <a:solidFill>
                  <a:schemeClr val="tx1"/>
                </a:solidFill>
                <a:latin typeface="Times New Roman" panose="02020603050405020304" pitchFamily="18" charset="0"/>
              </a:rPr>
              <a:t>进化策略</a:t>
            </a:r>
            <a:r>
              <a:rPr lang="zh-CN" altLang="en-US" sz="2800" dirty="0">
                <a:solidFill>
                  <a:schemeClr val="tx1"/>
                </a:solidFill>
                <a:latin typeface="Times New Roman" panose="02020603050405020304" pitchFamily="18" charset="0"/>
              </a:rPr>
              <a:t>和进化规划等。</a:t>
            </a:r>
            <a:endParaRPr lang="en-US" altLang="zh-CN" sz="2800"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进化算法的基本框架是遗传算法所描述的框架。</a:t>
            </a:r>
            <a:endParaRPr lang="en-US" altLang="zh-CN" sz="2800"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进化算法可广泛应用于组合优化、机器学习、自适应控制、规划设计和人工生命等领域。</a:t>
            </a:r>
          </a:p>
        </p:txBody>
      </p:sp>
      <p:sp>
        <p:nvSpPr>
          <p:cNvPr id="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8.1.1  </a:t>
            </a:r>
            <a:r>
              <a:rPr lang="zh-CN" altLang="en-US" sz="3600" dirty="0">
                <a:latin typeface="Times New Roman" panose="02020603050405020304" pitchFamily="18" charset="0"/>
                <a:ea typeface="黑体" panose="02010609060101010101" pitchFamily="49" charset="-122"/>
              </a:rPr>
              <a:t>进化算法的概念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BF58643C-87B2-4735-B338-55C3103D9DC1}"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50</a:t>
            </a:fld>
            <a:endParaRPr lang="en-US" altLang="ja-JP" sz="1800">
              <a:solidFill>
                <a:srgbClr val="A50021"/>
              </a:solidFill>
              <a:ea typeface="ＭＳ Ｐゴシック" panose="020B0600070205080204" pitchFamily="34" charset="-128"/>
            </a:endParaRPr>
          </a:p>
        </p:txBody>
      </p:sp>
      <p:sp>
        <p:nvSpPr>
          <p:cNvPr id="16388" name="Rectangle 2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6389" name="Rectangle 2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6390" name="Rectangle 30"/>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6391" name="对象 7"/>
          <p:cNvGraphicFramePr>
            <a:graphicFrameLocks noChangeAspect="1"/>
          </p:cNvGraphicFramePr>
          <p:nvPr/>
        </p:nvGraphicFramePr>
        <p:xfrm>
          <a:off x="1800226" y="928689"/>
          <a:ext cx="8867775" cy="479425"/>
        </p:xfrm>
        <a:graphic>
          <a:graphicData uri="http://schemas.openxmlformats.org/presentationml/2006/ole">
            <mc:AlternateContent xmlns:mc="http://schemas.openxmlformats.org/markup-compatibility/2006">
              <mc:Choice xmlns:v="urn:schemas-microsoft-com:vml" Requires="v">
                <p:oleObj spid="_x0000_s31762" name="Equation" r:id="rId3" imgW="5067300" imgH="279400" progId="Equation.DSMT4">
                  <p:embed/>
                </p:oleObj>
              </mc:Choice>
              <mc:Fallback>
                <p:oleObj name="Equation" r:id="rId3" imgW="5067300" imgH="279400" progId="Equation.DSMT4">
                  <p:embed/>
                  <p:pic>
                    <p:nvPicPr>
                      <p:cNvPr id="16391"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6" y="928689"/>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2" name="TextBox 9"/>
          <p:cNvSpPr txBox="1">
            <a:spLocks noChangeArrowheads="1"/>
          </p:cNvSpPr>
          <p:nvPr/>
        </p:nvSpPr>
        <p:spPr bwMode="auto">
          <a:xfrm>
            <a:off x="8596313" y="1366838"/>
            <a:ext cx="188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2000" dirty="0">
                <a:latin typeface="宋体" panose="02010600030101010101" pitchFamily="2" charset="-122"/>
              </a:rPr>
              <a:t>——</a:t>
            </a:r>
            <a:r>
              <a:rPr lang="zh-CN" altLang="zh-CN" sz="2000" dirty="0" smtClean="0">
                <a:latin typeface="宋体" panose="02010600030101010101" pitchFamily="2" charset="-122"/>
              </a:rPr>
              <a:t>（</a:t>
            </a:r>
            <a:r>
              <a:rPr lang="en-US" altLang="zh-CN" sz="2000" dirty="0" smtClean="0">
                <a:latin typeface="宋体" panose="02010600030101010101" pitchFamily="2" charset="-122"/>
              </a:rPr>
              <a:t>8.1a</a:t>
            </a:r>
            <a:r>
              <a:rPr lang="zh-CN" altLang="zh-CN" sz="2000" dirty="0">
                <a:latin typeface="宋体" panose="02010600030101010101" pitchFamily="2" charset="-122"/>
              </a:rPr>
              <a:t>）</a:t>
            </a:r>
            <a:endParaRPr lang="zh-CN" altLang="en-US" sz="2000" dirty="0">
              <a:latin typeface="宋体" panose="02010600030101010101" pitchFamily="2" charset="-122"/>
            </a:endParaRPr>
          </a:p>
        </p:txBody>
      </p:sp>
      <p:sp>
        <p:nvSpPr>
          <p:cNvPr id="16393" name="Rectangle 3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6394" name="Rectangle 3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6395" name="Rectangle 5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6396" name="Rectangle 59"/>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23" name="Rectangle 3"/>
          <p:cNvSpPr txBox="1">
            <a:spLocks noChangeArrowheads="1"/>
          </p:cNvSpPr>
          <p:nvPr/>
        </p:nvSpPr>
        <p:spPr bwMode="auto">
          <a:xfrm>
            <a:off x="1738313" y="1643063"/>
            <a:ext cx="8640762" cy="3757612"/>
          </a:xfrm>
          <a:prstGeom prst="rect">
            <a:avLst/>
          </a:prstGeom>
          <a:noFill/>
          <a:ln w="9525">
            <a:noFill/>
            <a:miter lim="800000"/>
            <a:headEnd/>
            <a:tailEnd/>
          </a:ln>
        </p:spPr>
        <p:txBody>
          <a:bodyPr/>
          <a:lstStyle/>
          <a:p>
            <a:pPr marL="469900" indent="-469900" algn="just">
              <a:lnSpc>
                <a:spcPct val="140000"/>
              </a:lnSpc>
              <a:spcBef>
                <a:spcPct val="20000"/>
              </a:spcBef>
              <a:buClr>
                <a:schemeClr val="accent2"/>
              </a:buClr>
              <a:buFont typeface="Wingdings" pitchFamily="2" charset="2"/>
              <a:buChar char="o"/>
              <a:defRPr/>
            </a:pPr>
            <a:r>
              <a:rPr kumimoji="1" lang="zh-CN" altLang="en-US" kern="0" dirty="0">
                <a:solidFill>
                  <a:schemeClr val="tx1"/>
                </a:solidFill>
                <a:ea typeface="+mn-ea"/>
              </a:rPr>
              <a:t>式</a:t>
            </a:r>
            <a:r>
              <a:rPr kumimoji="1" lang="en-US" altLang="en-US" kern="0" dirty="0" smtClean="0">
                <a:solidFill>
                  <a:schemeClr val="tx1"/>
                </a:solidFill>
                <a:ea typeface="+mn-ea"/>
              </a:rPr>
              <a:t>(8.1a</a:t>
            </a:r>
            <a:r>
              <a:rPr kumimoji="1" lang="en-US" altLang="en-US" kern="0" dirty="0">
                <a:solidFill>
                  <a:schemeClr val="tx1"/>
                </a:solidFill>
                <a:ea typeface="+mn-ea"/>
              </a:rPr>
              <a:t>)</a:t>
            </a:r>
            <a:r>
              <a:rPr kumimoji="1" lang="zh-CN" altLang="en-US" kern="0" dirty="0">
                <a:solidFill>
                  <a:schemeClr val="tx1"/>
                </a:solidFill>
                <a:ea typeface="+mn-ea"/>
              </a:rPr>
              <a:t>右边的第</a:t>
            </a:r>
            <a:r>
              <a:rPr kumimoji="1" lang="en-US" altLang="zh-CN" kern="0" dirty="0">
                <a:solidFill>
                  <a:schemeClr val="tx1"/>
                </a:solidFill>
                <a:ea typeface="+mn-ea"/>
              </a:rPr>
              <a:t>1</a:t>
            </a:r>
            <a:r>
              <a:rPr kumimoji="1" lang="zh-CN" altLang="en-US" kern="0" dirty="0">
                <a:solidFill>
                  <a:schemeClr val="tx1"/>
                </a:solidFill>
                <a:ea typeface="+mn-ea"/>
              </a:rPr>
              <a:t>部分是粒子在前一时刻的速度；</a:t>
            </a:r>
            <a:endParaRPr kumimoji="1" lang="en-US" altLang="zh-CN" kern="0" dirty="0">
              <a:solidFill>
                <a:schemeClr val="tx1"/>
              </a:solidFill>
              <a:ea typeface="+mn-ea"/>
            </a:endParaRPr>
          </a:p>
          <a:p>
            <a:pPr marL="469900" indent="-469900" algn="just">
              <a:lnSpc>
                <a:spcPct val="140000"/>
              </a:lnSpc>
              <a:spcBef>
                <a:spcPct val="20000"/>
              </a:spcBef>
              <a:buClr>
                <a:schemeClr val="accent2"/>
              </a:buClr>
              <a:buFont typeface="Wingdings" pitchFamily="2" charset="2"/>
              <a:buChar char="o"/>
              <a:defRPr/>
            </a:pPr>
            <a:r>
              <a:rPr kumimoji="1" lang="zh-CN" altLang="en-US" kern="0" dirty="0">
                <a:solidFill>
                  <a:schemeClr val="tx1"/>
                </a:solidFill>
                <a:ea typeface="+mn-ea"/>
              </a:rPr>
              <a:t>第</a:t>
            </a:r>
            <a:r>
              <a:rPr kumimoji="1" lang="en-US" altLang="en-US" kern="0" dirty="0">
                <a:solidFill>
                  <a:schemeClr val="tx1"/>
                </a:solidFill>
                <a:ea typeface="+mn-ea"/>
              </a:rPr>
              <a:t>2</a:t>
            </a:r>
            <a:r>
              <a:rPr kumimoji="1" lang="zh-CN" altLang="en-US" kern="0" dirty="0">
                <a:solidFill>
                  <a:schemeClr val="tx1"/>
                </a:solidFill>
                <a:ea typeface="+mn-ea"/>
              </a:rPr>
              <a:t>部分为个体</a:t>
            </a:r>
            <a:r>
              <a:rPr kumimoji="1" lang="en-US" altLang="en-US" kern="0" dirty="0">
                <a:solidFill>
                  <a:schemeClr val="tx1"/>
                </a:solidFill>
                <a:ea typeface="+mn-ea"/>
              </a:rPr>
              <a:t>“</a:t>
            </a:r>
            <a:r>
              <a:rPr kumimoji="1" lang="zh-CN" altLang="en-US" kern="0" dirty="0">
                <a:solidFill>
                  <a:schemeClr val="tx1"/>
                </a:solidFill>
                <a:ea typeface="+mn-ea"/>
              </a:rPr>
              <a:t>认知</a:t>
            </a:r>
            <a:r>
              <a:rPr kumimoji="1" lang="en-US" altLang="en-US" kern="0" dirty="0">
                <a:solidFill>
                  <a:schemeClr val="tx1"/>
                </a:solidFill>
                <a:ea typeface="+mn-ea"/>
              </a:rPr>
              <a:t>”</a:t>
            </a:r>
            <a:r>
              <a:rPr kumimoji="1" lang="zh-CN" altLang="en-US" kern="0" dirty="0">
                <a:solidFill>
                  <a:schemeClr val="tx1"/>
                </a:solidFill>
                <a:ea typeface="+mn-ea"/>
              </a:rPr>
              <a:t>分量，表示粒子本身的思考，将现有的位置和曾经经历过的最优位置相比。</a:t>
            </a:r>
            <a:endParaRPr kumimoji="1" lang="en-US" altLang="zh-CN" kern="0" dirty="0">
              <a:solidFill>
                <a:schemeClr val="tx1"/>
              </a:solidFill>
              <a:ea typeface="+mn-ea"/>
            </a:endParaRPr>
          </a:p>
          <a:p>
            <a:pPr marL="469900" indent="-469900" algn="just">
              <a:lnSpc>
                <a:spcPct val="140000"/>
              </a:lnSpc>
              <a:spcBef>
                <a:spcPct val="20000"/>
              </a:spcBef>
              <a:buClr>
                <a:schemeClr val="accent2"/>
              </a:buClr>
              <a:buFont typeface="Wingdings" pitchFamily="2" charset="2"/>
              <a:buChar char="o"/>
              <a:defRPr/>
            </a:pPr>
            <a:r>
              <a:rPr kumimoji="1" lang="zh-CN" altLang="en-US" kern="0" dirty="0">
                <a:solidFill>
                  <a:schemeClr val="tx1"/>
                </a:solidFill>
                <a:ea typeface="+mn-ea"/>
              </a:rPr>
              <a:t>第</a:t>
            </a:r>
            <a:r>
              <a:rPr kumimoji="1" lang="en-US" altLang="en-US" kern="0" dirty="0">
                <a:solidFill>
                  <a:schemeClr val="tx1"/>
                </a:solidFill>
                <a:ea typeface="+mn-ea"/>
              </a:rPr>
              <a:t>3</a:t>
            </a:r>
            <a:r>
              <a:rPr kumimoji="1" lang="zh-CN" altLang="en-US" kern="0" dirty="0">
                <a:solidFill>
                  <a:schemeClr val="tx1"/>
                </a:solidFill>
                <a:ea typeface="+mn-ea"/>
              </a:rPr>
              <a:t>部分是群体</a:t>
            </a:r>
            <a:r>
              <a:rPr kumimoji="1" lang="en-US" altLang="en-US" kern="0" dirty="0">
                <a:solidFill>
                  <a:schemeClr val="tx1"/>
                </a:solidFill>
                <a:ea typeface="+mn-ea"/>
              </a:rPr>
              <a:t>“</a:t>
            </a:r>
            <a:r>
              <a:rPr kumimoji="1" lang="zh-CN" altLang="en-US" kern="0" dirty="0">
                <a:solidFill>
                  <a:schemeClr val="tx1"/>
                </a:solidFill>
                <a:ea typeface="+mn-ea"/>
              </a:rPr>
              <a:t>社会</a:t>
            </a:r>
            <a:r>
              <a:rPr kumimoji="1" lang="en-US" altLang="en-US" kern="0" dirty="0">
                <a:solidFill>
                  <a:schemeClr val="tx1"/>
                </a:solidFill>
                <a:ea typeface="+mn-ea"/>
              </a:rPr>
              <a:t>(social)”</a:t>
            </a:r>
            <a:r>
              <a:rPr kumimoji="1" lang="zh-CN" altLang="en-US" kern="0" dirty="0">
                <a:solidFill>
                  <a:schemeClr val="tx1"/>
                </a:solidFill>
                <a:ea typeface="+mn-ea"/>
              </a:rPr>
              <a:t>分量，表示粒子间的信息共享与相互合作。</a:t>
            </a:r>
            <a:endParaRPr kumimoji="1" lang="en-US" altLang="zh-CN" kern="0" dirty="0">
              <a:solidFill>
                <a:schemeClr val="tx1"/>
              </a:solidFill>
              <a:ea typeface="+mn-ea"/>
            </a:endParaRPr>
          </a:p>
          <a:p>
            <a:pPr marL="469900" indent="-469900" algn="just">
              <a:lnSpc>
                <a:spcPct val="140000"/>
              </a:lnSpc>
              <a:spcBef>
                <a:spcPct val="20000"/>
              </a:spcBef>
              <a:buClr>
                <a:schemeClr val="accent2"/>
              </a:buClr>
              <a:buFont typeface="Wingdings" pitchFamily="2" charset="2"/>
              <a:buChar char="o"/>
              <a:defRPr/>
            </a:pPr>
            <a:r>
              <a:rPr lang="zh-CN" altLang="en-US" i="1" dirty="0">
                <a:solidFill>
                  <a:schemeClr val="tx1"/>
                </a:solidFill>
                <a:latin typeface="+mn-ea"/>
                <a:cs typeface="Times New Roman" panose="02020603050405020304" pitchFamily="18" charset="0"/>
                <a:sym typeface="Symbol"/>
              </a:rPr>
              <a:t></a:t>
            </a:r>
            <a:r>
              <a:rPr lang="en-US" altLang="zh-CN" baseline="-25000" dirty="0">
                <a:solidFill>
                  <a:schemeClr val="tx1"/>
                </a:solidFill>
                <a:latin typeface="+mn-ea"/>
                <a:cs typeface="Times New Roman" panose="02020603050405020304" pitchFamily="18" charset="0"/>
                <a:sym typeface="Symbol"/>
              </a:rPr>
              <a:t>1</a:t>
            </a:r>
            <a:r>
              <a:rPr lang="en-US" altLang="zh-CN" dirty="0">
                <a:solidFill>
                  <a:schemeClr val="tx1"/>
                </a:solidFill>
                <a:latin typeface="+mn-ea"/>
                <a:cs typeface="Times New Roman" panose="02020603050405020304" pitchFamily="18" charset="0"/>
              </a:rPr>
              <a:t> </a:t>
            </a:r>
            <a:r>
              <a:rPr lang="zh-CN" altLang="zh-CN" dirty="0">
                <a:solidFill>
                  <a:schemeClr val="tx1"/>
                </a:solidFill>
                <a:latin typeface="+mn-ea"/>
                <a:cs typeface="Times New Roman" panose="02020603050405020304" pitchFamily="18" charset="0"/>
              </a:rPr>
              <a:t>，</a:t>
            </a:r>
            <a:r>
              <a:rPr lang="zh-CN" altLang="en-US" i="1" dirty="0">
                <a:solidFill>
                  <a:schemeClr val="tx1"/>
                </a:solidFill>
                <a:latin typeface="+mn-ea"/>
                <a:cs typeface="Times New Roman" panose="02020603050405020304" pitchFamily="18" charset="0"/>
                <a:sym typeface="Symbol"/>
              </a:rPr>
              <a:t></a:t>
            </a:r>
            <a:r>
              <a:rPr lang="en-US" altLang="zh-CN" baseline="-25000" dirty="0">
                <a:solidFill>
                  <a:schemeClr val="tx1"/>
                </a:solidFill>
                <a:latin typeface="+mn-ea"/>
                <a:cs typeface="Times New Roman" panose="02020603050405020304" pitchFamily="18" charset="0"/>
                <a:sym typeface="Symbol"/>
              </a:rPr>
              <a:t>2</a:t>
            </a:r>
            <a:r>
              <a:rPr kumimoji="1" lang="en-US" altLang="en-US" kern="0" dirty="0">
                <a:solidFill>
                  <a:schemeClr val="tx1"/>
                </a:solidFill>
                <a:ea typeface="+mn-ea"/>
              </a:rPr>
              <a:t>分别控制个体认知分量和群体社会分量相对贡献的学习率。</a:t>
            </a:r>
          </a:p>
          <a:p>
            <a:pPr marL="469900" indent="-469900" algn="just">
              <a:lnSpc>
                <a:spcPct val="140000"/>
              </a:lnSpc>
              <a:spcBef>
                <a:spcPct val="20000"/>
              </a:spcBef>
              <a:buClr>
                <a:schemeClr val="accent2"/>
              </a:buClr>
              <a:buFont typeface="Wingdings" pitchFamily="2" charset="2"/>
              <a:buChar char="o"/>
              <a:defRPr/>
            </a:pPr>
            <a:r>
              <a:rPr kumimoji="1" lang="zh-CN" altLang="en-US" kern="0" dirty="0">
                <a:solidFill>
                  <a:schemeClr val="tx1"/>
                </a:solidFill>
                <a:ea typeface="+mn-ea"/>
              </a:rPr>
              <a:t>随机系数</a:t>
            </a:r>
            <a:r>
              <a:rPr kumimoji="1" lang="en-US" altLang="en-US" kern="0" dirty="0" err="1">
                <a:solidFill>
                  <a:schemeClr val="tx1"/>
                </a:solidFill>
                <a:ea typeface="+mn-ea"/>
              </a:rPr>
              <a:t>增加搜索方向的随机性和算法多样性</a:t>
            </a:r>
            <a:r>
              <a:rPr kumimoji="1" lang="en-US" altLang="en-US" kern="0" dirty="0">
                <a:solidFill>
                  <a:schemeClr val="tx1"/>
                </a:solidFill>
                <a:ea typeface="+mn-ea"/>
              </a:rPr>
              <a:t>。</a:t>
            </a:r>
            <a:endParaRPr kumimoji="1" lang="en-US" altLang="zh-CN" kern="0" dirty="0">
              <a:solidFill>
                <a:schemeClr val="tx1"/>
              </a:solidFill>
              <a:ea typeface="+mn-ea"/>
            </a:endParaRPr>
          </a:p>
          <a:p>
            <a:pPr algn="just" eaLnBrk="1" hangingPunct="1">
              <a:lnSpc>
                <a:spcPct val="140000"/>
              </a:lnSpc>
              <a:spcBef>
                <a:spcPct val="20000"/>
              </a:spcBef>
              <a:buClr>
                <a:schemeClr val="accent2"/>
              </a:buClr>
              <a:buFont typeface="Wingdings" pitchFamily="2" charset="2"/>
              <a:buNone/>
              <a:defRPr/>
            </a:pPr>
            <a:endParaRPr lang="en-US" altLang="zh-CN" dirty="0">
              <a:solidFill>
                <a:schemeClr val="tx1"/>
              </a:solidFill>
              <a:latin typeface="Times New Roman" pitchFamily="18" charset="0"/>
              <a:ea typeface="+mn-ea"/>
            </a:endParaRPr>
          </a:p>
        </p:txBody>
      </p:sp>
      <p:sp>
        <p:nvSpPr>
          <p:cNvPr id="16398" name="Rectangle 10"/>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6399" name="Object 9"/>
          <p:cNvGraphicFramePr>
            <a:graphicFrameLocks noChangeAspect="1"/>
          </p:cNvGraphicFramePr>
          <p:nvPr/>
        </p:nvGraphicFramePr>
        <p:xfrm>
          <a:off x="1524001" y="0"/>
          <a:ext cx="168275" cy="228600"/>
        </p:xfrm>
        <a:graphic>
          <a:graphicData uri="http://schemas.openxmlformats.org/presentationml/2006/ole">
            <mc:AlternateContent xmlns:mc="http://schemas.openxmlformats.org/markup-compatibility/2006">
              <mc:Choice xmlns:v="urn:schemas-microsoft-com:vml" Requires="v">
                <p:oleObj spid="_x0000_s31763" r:id="rId5" imgW="165028" imgH="228501" progId="Equation.3">
                  <p:embed/>
                </p:oleObj>
              </mc:Choice>
              <mc:Fallback>
                <p:oleObj r:id="rId5" imgW="165028" imgH="228501" progId="Equation.3">
                  <p:embed/>
                  <p:pic>
                    <p:nvPicPr>
                      <p:cNvPr id="1639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1" y="0"/>
                        <a:ext cx="168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8.5.1  </a:t>
            </a:r>
            <a:r>
              <a:rPr lang="zh-CN" altLang="en-US" sz="3600" dirty="0">
                <a:latin typeface="Times New Roman" panose="02020603050405020304" pitchFamily="18" charset="0"/>
                <a:ea typeface="黑体" panose="02010609060101010101" pitchFamily="49" charset="-122"/>
              </a:rPr>
              <a:t>粒子群优化算法的基本原理 </a:t>
            </a:r>
          </a:p>
        </p:txBody>
      </p:sp>
    </p:spTree>
    <p:extLst>
      <p:ext uri="{BB962C8B-B14F-4D97-AF65-F5344CB8AC3E}">
        <p14:creationId xmlns:p14="http://schemas.microsoft.com/office/powerpoint/2010/main" val="341948677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anim calcmode="lin" valueType="num">
                                      <p:cBhvr additive="base">
                                        <p:cTn id="11"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 calcmode="lin" valueType="num">
                                      <p:cBhvr additive="base">
                                        <p:cTn id="15"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 calcmode="lin" valueType="num">
                                      <p:cBhvr additive="base">
                                        <p:cTn id="19"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anim calcmode="lin" valueType="num">
                                      <p:cBhvr additive="base">
                                        <p:cTn id="23" dur="500" fill="hold"/>
                                        <p:tgtEl>
                                          <p:spTgt spid="2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6ACCE40B-B456-4465-A118-214B7C84EA55}"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51</a:t>
            </a:fld>
            <a:endParaRPr lang="en-US" altLang="ja-JP" sz="1800">
              <a:solidFill>
                <a:srgbClr val="A50021"/>
              </a:solidFill>
              <a:ea typeface="ＭＳ Ｐゴシック" panose="020B0600070205080204" pitchFamily="34" charset="-128"/>
            </a:endParaRPr>
          </a:p>
        </p:txBody>
      </p:sp>
      <p:sp>
        <p:nvSpPr>
          <p:cNvPr id="17412" name="Rectangle 3"/>
          <p:cNvSpPr>
            <a:spLocks noGrp="1" noChangeArrowheads="1"/>
          </p:cNvSpPr>
          <p:nvPr>
            <p:ph idx="1"/>
          </p:nvPr>
        </p:nvSpPr>
        <p:spPr>
          <a:xfrm>
            <a:off x="1847851" y="901700"/>
            <a:ext cx="8569325" cy="1447800"/>
          </a:xfrm>
        </p:spPr>
        <p:txBody>
          <a:bodyPr/>
          <a:lstStyle/>
          <a:p>
            <a:pPr marL="609600" indent="-609600">
              <a:buClr>
                <a:schemeClr val="tx1"/>
              </a:buClr>
              <a:buNone/>
            </a:pPr>
            <a:r>
              <a:rPr lang="en-US" altLang="zh-CN" b="1" dirty="0">
                <a:latin typeface="Times New Roman" panose="02020603050405020304" pitchFamily="18" charset="0"/>
              </a:rPr>
              <a:t>  </a:t>
            </a:r>
            <a:r>
              <a:rPr lang="zh-CN" altLang="en-US" b="1" dirty="0">
                <a:latin typeface="Times New Roman" panose="02020603050405020304" pitchFamily="18" charset="0"/>
              </a:rPr>
              <a:t>基于学习率    ， ，</a:t>
            </a:r>
            <a:endParaRPr lang="en-US" altLang="zh-CN" b="1" dirty="0">
              <a:latin typeface="Times New Roman" panose="02020603050405020304" pitchFamily="18" charset="0"/>
            </a:endParaRPr>
          </a:p>
          <a:p>
            <a:pPr marL="609600" indent="-609600">
              <a:buClr>
                <a:schemeClr val="tx1"/>
              </a:buClr>
              <a:buNone/>
            </a:pPr>
            <a:r>
              <a:rPr lang="en-US" altLang="zh-CN"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Kennedy</a:t>
            </a:r>
            <a:r>
              <a:rPr lang="zh-CN" altLang="en-US" sz="2600" b="1" dirty="0">
                <a:latin typeface="Times New Roman" panose="02020603050405020304" pitchFamily="18" charset="0"/>
                <a:cs typeface="Times New Roman" panose="02020603050405020304" pitchFamily="18" charset="0"/>
              </a:rPr>
              <a:t>给出以下</a:t>
            </a:r>
            <a:r>
              <a:rPr lang="en-US" altLang="zh-CN" sz="2600" b="1" dirty="0">
                <a:latin typeface="Times New Roman" panose="02020603050405020304" pitchFamily="18" charset="0"/>
                <a:cs typeface="Times New Roman" panose="02020603050405020304" pitchFamily="18" charset="0"/>
              </a:rPr>
              <a:t>4</a:t>
            </a:r>
            <a:r>
              <a:rPr lang="zh-CN" altLang="en-US" sz="2600" b="1" dirty="0">
                <a:latin typeface="Times New Roman" panose="02020603050405020304" pitchFamily="18" charset="0"/>
                <a:cs typeface="Times New Roman" panose="02020603050405020304" pitchFamily="18" charset="0"/>
              </a:rPr>
              <a:t>种类型的</a:t>
            </a:r>
            <a:r>
              <a:rPr lang="en-US" altLang="zh-CN" sz="2600" b="1" dirty="0">
                <a:latin typeface="Times New Roman" panose="02020603050405020304" pitchFamily="18" charset="0"/>
                <a:cs typeface="Times New Roman" panose="02020603050405020304" pitchFamily="18" charset="0"/>
              </a:rPr>
              <a:t>PSO</a:t>
            </a:r>
            <a:r>
              <a:rPr lang="zh-CN" altLang="en-US" sz="2600" b="1" dirty="0">
                <a:latin typeface="Times New Roman" panose="02020603050405020304" pitchFamily="18" charset="0"/>
                <a:cs typeface="Times New Roman" panose="02020603050405020304" pitchFamily="18" charset="0"/>
              </a:rPr>
              <a:t>模型：</a:t>
            </a:r>
          </a:p>
        </p:txBody>
      </p:sp>
      <p:sp>
        <p:nvSpPr>
          <p:cNvPr id="17413" name="Text Box 4"/>
          <p:cNvSpPr txBox="1">
            <a:spLocks noChangeArrowheads="1"/>
          </p:cNvSpPr>
          <p:nvPr/>
        </p:nvSpPr>
        <p:spPr bwMode="auto">
          <a:xfrm>
            <a:off x="2057400" y="2245770"/>
            <a:ext cx="8229600" cy="535531"/>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anose="05000000000000000000" pitchFamily="2" charset="2"/>
              <a:buChar char="§"/>
            </a:pPr>
            <a:r>
              <a:rPr lang="zh-CN" altLang="en-US" sz="2400" b="1" dirty="0">
                <a:solidFill>
                  <a:srgbClr val="FF0000"/>
                </a:solidFill>
                <a:latin typeface="宋体" panose="02010600030101010101" pitchFamily="2" charset="-122"/>
              </a:rPr>
              <a:t>若 </a:t>
            </a:r>
            <a:r>
              <a:rPr lang="zh-CN" altLang="en-US" sz="2400" b="1" i="1" dirty="0">
                <a:solidFill>
                  <a:srgbClr val="FF0000"/>
                </a:solidFill>
                <a:latin typeface="宋体" panose="02010600030101010101" pitchFamily="2" charset="-122"/>
                <a:sym typeface="Symbol" panose="05050102010706020507" pitchFamily="18" charset="2"/>
              </a:rPr>
              <a:t></a:t>
            </a:r>
            <a:r>
              <a:rPr lang="en-US" altLang="zh-CN" sz="2400" b="1" baseline="-25000" dirty="0">
                <a:solidFill>
                  <a:srgbClr val="FF0000"/>
                </a:solidFill>
                <a:latin typeface="宋体" panose="02010600030101010101" pitchFamily="2" charset="-122"/>
                <a:sym typeface="Symbol" panose="05050102010706020507" pitchFamily="18" charset="2"/>
              </a:rPr>
              <a:t>1 </a:t>
            </a:r>
            <a:r>
              <a:rPr lang="en-US" altLang="zh-CN" sz="2400" b="1" dirty="0">
                <a:solidFill>
                  <a:srgbClr val="FF0000"/>
                </a:solidFill>
                <a:latin typeface="宋体" panose="02010600030101010101" pitchFamily="2" charset="-122"/>
              </a:rPr>
              <a:t>&gt; 0</a:t>
            </a:r>
            <a:r>
              <a:rPr lang="zh-CN" altLang="en-US" sz="2400" b="1" dirty="0">
                <a:solidFill>
                  <a:srgbClr val="FF0000"/>
                </a:solidFill>
                <a:latin typeface="宋体" panose="02010600030101010101" pitchFamily="2" charset="-122"/>
              </a:rPr>
              <a:t>，</a:t>
            </a:r>
            <a:r>
              <a:rPr lang="zh-CN" altLang="en-US" sz="2400" b="1" i="1" dirty="0">
                <a:solidFill>
                  <a:srgbClr val="FF0000"/>
                </a:solidFill>
                <a:latin typeface="宋体" panose="02010600030101010101" pitchFamily="2" charset="-122"/>
                <a:sym typeface="Symbol" panose="05050102010706020507" pitchFamily="18" charset="2"/>
              </a:rPr>
              <a:t></a:t>
            </a:r>
            <a:r>
              <a:rPr lang="en-US" altLang="zh-CN" sz="2400" b="1" baseline="-25000" dirty="0">
                <a:solidFill>
                  <a:srgbClr val="FF0000"/>
                </a:solidFill>
                <a:latin typeface="宋体" panose="02010600030101010101" pitchFamily="2" charset="-122"/>
                <a:sym typeface="Symbol" panose="05050102010706020507" pitchFamily="18" charset="2"/>
              </a:rPr>
              <a:t>2 </a:t>
            </a:r>
            <a:r>
              <a:rPr lang="en-US" altLang="zh-CN" sz="2400" b="1" dirty="0">
                <a:solidFill>
                  <a:srgbClr val="FF0000"/>
                </a:solidFill>
                <a:latin typeface="宋体" panose="02010600030101010101" pitchFamily="2" charset="-122"/>
              </a:rPr>
              <a:t>&gt; 0</a:t>
            </a:r>
            <a:r>
              <a:rPr lang="zh-CN" altLang="en-US" sz="2400" dirty="0">
                <a:latin typeface="宋体" panose="02010600030101010101" pitchFamily="2" charset="-122"/>
              </a:rPr>
              <a:t>，则称该算法为</a:t>
            </a:r>
            <a:r>
              <a:rPr lang="en-US" altLang="zh-CN" sz="2400" dirty="0">
                <a:latin typeface="宋体" panose="02010600030101010101" pitchFamily="2" charset="-122"/>
              </a:rPr>
              <a:t>PSO</a:t>
            </a:r>
            <a:r>
              <a:rPr lang="zh-CN" altLang="en-US" sz="2400" dirty="0">
                <a:latin typeface="宋体" panose="02010600030101010101" pitchFamily="2" charset="-122"/>
              </a:rPr>
              <a:t>全模型。</a:t>
            </a:r>
          </a:p>
        </p:txBody>
      </p:sp>
      <p:sp>
        <p:nvSpPr>
          <p:cNvPr id="17414" name="Rectangle 15"/>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7415" name="对象 2"/>
          <p:cNvGraphicFramePr>
            <a:graphicFrameLocks noChangeAspect="1"/>
          </p:cNvGraphicFramePr>
          <p:nvPr/>
        </p:nvGraphicFramePr>
        <p:xfrm>
          <a:off x="3935413" y="908050"/>
          <a:ext cx="360362" cy="509588"/>
        </p:xfrm>
        <a:graphic>
          <a:graphicData uri="http://schemas.openxmlformats.org/presentationml/2006/ole">
            <mc:AlternateContent xmlns:mc="http://schemas.openxmlformats.org/markup-compatibility/2006">
              <mc:Choice xmlns:v="urn:schemas-microsoft-com:vml" Requires="v">
                <p:oleObj spid="_x0000_s32784" name="Equation" r:id="rId3" imgW="165028" imgH="228501" progId="Equation.DSMT4">
                  <p:embed/>
                </p:oleObj>
              </mc:Choice>
              <mc:Fallback>
                <p:oleObj name="Equation" r:id="rId3" imgW="165028" imgH="228501" progId="Equation.DSMT4">
                  <p:embed/>
                  <p:pic>
                    <p:nvPicPr>
                      <p:cNvPr id="17415"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908050"/>
                        <a:ext cx="36036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6" name="Rectangle 1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7417" name="对象 4"/>
          <p:cNvGraphicFramePr>
            <a:graphicFrameLocks noChangeAspect="1"/>
          </p:cNvGraphicFramePr>
          <p:nvPr/>
        </p:nvGraphicFramePr>
        <p:xfrm>
          <a:off x="4367213" y="908050"/>
          <a:ext cx="360362" cy="546100"/>
        </p:xfrm>
        <a:graphic>
          <a:graphicData uri="http://schemas.openxmlformats.org/presentationml/2006/ole">
            <mc:AlternateContent xmlns:mc="http://schemas.openxmlformats.org/markup-compatibility/2006">
              <mc:Choice xmlns:v="urn:schemas-microsoft-com:vml" Requires="v">
                <p:oleObj spid="_x0000_s32785" name="Equation" r:id="rId5" imgW="177646" imgH="228402" progId="Equation.DSMT4">
                  <p:embed/>
                </p:oleObj>
              </mc:Choice>
              <mc:Fallback>
                <p:oleObj name="Equation" r:id="rId5" imgW="177646" imgH="228402" progId="Equation.DSMT4">
                  <p:embed/>
                  <p:pic>
                    <p:nvPicPr>
                      <p:cNvPr id="17417"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7213" y="908050"/>
                        <a:ext cx="3603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8" name="Text Box 4"/>
          <p:cNvSpPr txBox="1">
            <a:spLocks noChangeArrowheads="1"/>
          </p:cNvSpPr>
          <p:nvPr/>
        </p:nvSpPr>
        <p:spPr bwMode="auto">
          <a:xfrm>
            <a:off x="2063750" y="3180807"/>
            <a:ext cx="8229600" cy="535531"/>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anose="05000000000000000000" pitchFamily="2" charset="2"/>
              <a:buChar char="§"/>
            </a:pPr>
            <a:r>
              <a:rPr lang="zh-CN" altLang="en-US" sz="2400" b="1" dirty="0">
                <a:solidFill>
                  <a:srgbClr val="FF0000"/>
                </a:solidFill>
                <a:latin typeface="宋体" panose="02010600030101010101" pitchFamily="2" charset="-122"/>
              </a:rPr>
              <a:t>若 </a:t>
            </a:r>
            <a:r>
              <a:rPr lang="zh-CN" altLang="en-US" sz="2400" b="1" i="1" dirty="0">
                <a:solidFill>
                  <a:srgbClr val="FF0000"/>
                </a:solidFill>
                <a:latin typeface="宋体" panose="02010600030101010101" pitchFamily="2" charset="-122"/>
                <a:sym typeface="Symbol" panose="05050102010706020507" pitchFamily="18" charset="2"/>
              </a:rPr>
              <a:t></a:t>
            </a:r>
            <a:r>
              <a:rPr lang="en-US" altLang="zh-CN" sz="2400" b="1" baseline="-25000" dirty="0">
                <a:solidFill>
                  <a:srgbClr val="FF0000"/>
                </a:solidFill>
                <a:latin typeface="宋体" panose="02010600030101010101" pitchFamily="2" charset="-122"/>
                <a:sym typeface="Symbol" panose="05050102010706020507" pitchFamily="18" charset="2"/>
              </a:rPr>
              <a:t>1 </a:t>
            </a:r>
            <a:r>
              <a:rPr lang="en-US" altLang="zh-CN" sz="2400" b="1" dirty="0">
                <a:solidFill>
                  <a:srgbClr val="FF0000"/>
                </a:solidFill>
                <a:latin typeface="宋体" panose="02010600030101010101" pitchFamily="2" charset="-122"/>
              </a:rPr>
              <a:t>&gt; 0</a:t>
            </a:r>
            <a:r>
              <a:rPr lang="zh-CN" altLang="en-US" sz="2400" b="1" dirty="0">
                <a:solidFill>
                  <a:srgbClr val="FF0000"/>
                </a:solidFill>
                <a:latin typeface="宋体" panose="02010600030101010101" pitchFamily="2" charset="-122"/>
              </a:rPr>
              <a:t>，</a:t>
            </a:r>
            <a:r>
              <a:rPr lang="zh-CN" altLang="en-US" sz="2400" b="1" i="1" dirty="0">
                <a:solidFill>
                  <a:srgbClr val="FF0000"/>
                </a:solidFill>
                <a:latin typeface="宋体" panose="02010600030101010101" pitchFamily="2" charset="-122"/>
                <a:sym typeface="Symbol" panose="05050102010706020507" pitchFamily="18" charset="2"/>
              </a:rPr>
              <a:t></a:t>
            </a:r>
            <a:r>
              <a:rPr lang="en-US" altLang="zh-CN" sz="2400" b="1" baseline="-25000" dirty="0">
                <a:solidFill>
                  <a:srgbClr val="FF0000"/>
                </a:solidFill>
                <a:latin typeface="宋体" panose="02010600030101010101" pitchFamily="2" charset="-122"/>
                <a:sym typeface="Symbol" panose="05050102010706020507" pitchFamily="18" charset="2"/>
              </a:rPr>
              <a:t>2 </a:t>
            </a:r>
            <a:r>
              <a:rPr lang="en-US" altLang="zh-CN" sz="3200" b="1" baseline="-25000" dirty="0">
                <a:solidFill>
                  <a:srgbClr val="FF0000"/>
                </a:solidFill>
                <a:latin typeface="宋体" panose="02010600030101010101" pitchFamily="2" charset="-122"/>
                <a:sym typeface="Symbol" panose="05050102010706020507" pitchFamily="18" charset="2"/>
              </a:rPr>
              <a:t>=</a:t>
            </a:r>
            <a:r>
              <a:rPr lang="en-US" altLang="zh-CN" sz="2400" b="1" baseline="-25000" dirty="0">
                <a:solidFill>
                  <a:srgbClr val="FF0000"/>
                </a:solidFill>
                <a:latin typeface="宋体" panose="02010600030101010101" pitchFamily="2" charset="-122"/>
                <a:sym typeface="Symbol" panose="05050102010706020507" pitchFamily="18" charset="2"/>
              </a:rPr>
              <a:t> </a:t>
            </a:r>
            <a:r>
              <a:rPr lang="en-US" altLang="zh-CN" sz="2400" b="1" dirty="0">
                <a:solidFill>
                  <a:srgbClr val="FF0000"/>
                </a:solidFill>
                <a:latin typeface="宋体" panose="02010600030101010101" pitchFamily="2" charset="-122"/>
              </a:rPr>
              <a:t>0</a:t>
            </a:r>
            <a:r>
              <a:rPr lang="zh-CN" altLang="en-US" sz="2400" dirty="0">
                <a:latin typeface="宋体" panose="02010600030101010101" pitchFamily="2" charset="-122"/>
              </a:rPr>
              <a:t>，则称该算法为</a:t>
            </a:r>
            <a:r>
              <a:rPr lang="en-US" altLang="zh-CN" sz="2400" dirty="0">
                <a:latin typeface="宋体" panose="02010600030101010101" pitchFamily="2" charset="-122"/>
              </a:rPr>
              <a:t>PSO</a:t>
            </a:r>
            <a:r>
              <a:rPr lang="zh-CN" altLang="en-US" sz="2400" dirty="0">
                <a:latin typeface="宋体" panose="02010600030101010101" pitchFamily="2" charset="-122"/>
              </a:rPr>
              <a:t>认知模型。</a:t>
            </a:r>
          </a:p>
        </p:txBody>
      </p:sp>
      <p:sp>
        <p:nvSpPr>
          <p:cNvPr id="17419" name="Text Box 4"/>
          <p:cNvSpPr txBox="1">
            <a:spLocks noChangeArrowheads="1"/>
          </p:cNvSpPr>
          <p:nvPr/>
        </p:nvSpPr>
        <p:spPr bwMode="auto">
          <a:xfrm>
            <a:off x="2063750" y="4117432"/>
            <a:ext cx="8229600" cy="535531"/>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anose="05000000000000000000" pitchFamily="2" charset="2"/>
              <a:buChar char="§"/>
            </a:pPr>
            <a:r>
              <a:rPr lang="zh-CN" altLang="en-US" sz="2400" b="1" dirty="0">
                <a:solidFill>
                  <a:srgbClr val="FF0000"/>
                </a:solidFill>
                <a:latin typeface="宋体" panose="02010600030101010101" pitchFamily="2" charset="-122"/>
              </a:rPr>
              <a:t>若 </a:t>
            </a:r>
            <a:r>
              <a:rPr lang="zh-CN" altLang="en-US" sz="2400" b="1" i="1" dirty="0">
                <a:solidFill>
                  <a:srgbClr val="FF0000"/>
                </a:solidFill>
                <a:latin typeface="宋体" panose="02010600030101010101" pitchFamily="2" charset="-122"/>
                <a:sym typeface="Symbol" panose="05050102010706020507" pitchFamily="18" charset="2"/>
              </a:rPr>
              <a:t></a:t>
            </a:r>
            <a:r>
              <a:rPr lang="en-US" altLang="zh-CN" sz="2400" b="1" baseline="-25000" dirty="0">
                <a:solidFill>
                  <a:srgbClr val="FF0000"/>
                </a:solidFill>
                <a:latin typeface="宋体" panose="02010600030101010101" pitchFamily="2" charset="-122"/>
                <a:sym typeface="Symbol" panose="05050102010706020507" pitchFamily="18" charset="2"/>
              </a:rPr>
              <a:t>1 = </a:t>
            </a:r>
            <a:r>
              <a:rPr lang="en-US" altLang="zh-CN" sz="2400" b="1" dirty="0">
                <a:solidFill>
                  <a:srgbClr val="FF0000"/>
                </a:solidFill>
                <a:latin typeface="宋体" panose="02010600030101010101" pitchFamily="2" charset="-122"/>
              </a:rPr>
              <a:t>0</a:t>
            </a:r>
            <a:r>
              <a:rPr lang="zh-CN" altLang="en-US" sz="2400" b="1" dirty="0">
                <a:solidFill>
                  <a:srgbClr val="FF0000"/>
                </a:solidFill>
                <a:latin typeface="宋体" panose="02010600030101010101" pitchFamily="2" charset="-122"/>
              </a:rPr>
              <a:t>，</a:t>
            </a:r>
            <a:r>
              <a:rPr lang="zh-CN" altLang="en-US" sz="2400" b="1" i="1" dirty="0">
                <a:solidFill>
                  <a:srgbClr val="FF0000"/>
                </a:solidFill>
                <a:latin typeface="宋体" panose="02010600030101010101" pitchFamily="2" charset="-122"/>
                <a:sym typeface="Symbol" panose="05050102010706020507" pitchFamily="18" charset="2"/>
              </a:rPr>
              <a:t></a:t>
            </a:r>
            <a:r>
              <a:rPr lang="en-US" altLang="zh-CN" sz="2400" b="1" baseline="-25000" dirty="0">
                <a:solidFill>
                  <a:srgbClr val="FF0000"/>
                </a:solidFill>
                <a:latin typeface="宋体" panose="02010600030101010101" pitchFamily="2" charset="-122"/>
                <a:sym typeface="Symbol" panose="05050102010706020507" pitchFamily="18" charset="2"/>
              </a:rPr>
              <a:t>2 </a:t>
            </a:r>
            <a:r>
              <a:rPr lang="en-US" altLang="zh-CN" sz="2400" b="1" dirty="0">
                <a:solidFill>
                  <a:srgbClr val="FF0000"/>
                </a:solidFill>
                <a:latin typeface="宋体" panose="02010600030101010101" pitchFamily="2" charset="-122"/>
              </a:rPr>
              <a:t>&gt; 0</a:t>
            </a:r>
            <a:r>
              <a:rPr lang="zh-CN" altLang="en-US" sz="2400" dirty="0">
                <a:latin typeface="宋体" panose="02010600030101010101" pitchFamily="2" charset="-122"/>
              </a:rPr>
              <a:t>，则称该算法为</a:t>
            </a:r>
            <a:r>
              <a:rPr lang="en-US" altLang="zh-CN" sz="2400" dirty="0">
                <a:latin typeface="宋体" panose="02010600030101010101" pitchFamily="2" charset="-122"/>
              </a:rPr>
              <a:t>PSO</a:t>
            </a:r>
            <a:r>
              <a:rPr lang="zh-CN" altLang="en-US" sz="2400" dirty="0">
                <a:latin typeface="宋体" panose="02010600030101010101" pitchFamily="2" charset="-122"/>
              </a:rPr>
              <a:t>社会模型。</a:t>
            </a:r>
          </a:p>
        </p:txBody>
      </p:sp>
      <p:sp>
        <p:nvSpPr>
          <p:cNvPr id="17420" name="Text Box 4"/>
          <p:cNvSpPr txBox="1">
            <a:spLocks noChangeArrowheads="1"/>
          </p:cNvSpPr>
          <p:nvPr/>
        </p:nvSpPr>
        <p:spPr bwMode="auto">
          <a:xfrm>
            <a:off x="2063750" y="5084220"/>
            <a:ext cx="8229600" cy="535531"/>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anose="05000000000000000000" pitchFamily="2" charset="2"/>
              <a:buChar char="§"/>
            </a:pPr>
            <a:r>
              <a:rPr lang="zh-CN" altLang="en-US" sz="2400" b="1" dirty="0">
                <a:solidFill>
                  <a:srgbClr val="FF0000"/>
                </a:solidFill>
                <a:latin typeface="宋体" panose="02010600030101010101" pitchFamily="2" charset="-122"/>
              </a:rPr>
              <a:t>若 </a:t>
            </a:r>
            <a:r>
              <a:rPr lang="zh-CN" altLang="en-US" sz="2400" b="1" i="1" dirty="0">
                <a:solidFill>
                  <a:srgbClr val="FF0000"/>
                </a:solidFill>
                <a:latin typeface="宋体" panose="02010600030101010101" pitchFamily="2" charset="-122"/>
                <a:sym typeface="Symbol" panose="05050102010706020507" pitchFamily="18" charset="2"/>
              </a:rPr>
              <a:t></a:t>
            </a:r>
            <a:r>
              <a:rPr lang="en-US" altLang="zh-CN" sz="2400" b="1" baseline="-25000" dirty="0">
                <a:solidFill>
                  <a:srgbClr val="FF0000"/>
                </a:solidFill>
                <a:latin typeface="宋体" panose="02010600030101010101" pitchFamily="2" charset="-122"/>
                <a:sym typeface="Symbol" panose="05050102010706020507" pitchFamily="18" charset="2"/>
              </a:rPr>
              <a:t>1 =</a:t>
            </a:r>
            <a:r>
              <a:rPr lang="en-US" altLang="zh-CN" sz="2400" b="1" dirty="0">
                <a:solidFill>
                  <a:srgbClr val="FF0000"/>
                </a:solidFill>
                <a:latin typeface="宋体" panose="02010600030101010101" pitchFamily="2" charset="-122"/>
                <a:sym typeface="Symbol" panose="05050102010706020507" pitchFamily="18" charset="2"/>
              </a:rPr>
              <a:t> </a:t>
            </a:r>
            <a:r>
              <a:rPr lang="en-US" altLang="zh-CN" sz="2400" b="1" dirty="0">
                <a:solidFill>
                  <a:srgbClr val="FF0000"/>
                </a:solidFill>
                <a:latin typeface="宋体" panose="02010600030101010101" pitchFamily="2" charset="-122"/>
              </a:rPr>
              <a:t>0</a:t>
            </a:r>
            <a:r>
              <a:rPr lang="zh-CN" altLang="en-US" sz="2400" b="1" dirty="0">
                <a:solidFill>
                  <a:srgbClr val="FF0000"/>
                </a:solidFill>
                <a:latin typeface="宋体" panose="02010600030101010101" pitchFamily="2" charset="-122"/>
              </a:rPr>
              <a:t>，</a:t>
            </a:r>
            <a:r>
              <a:rPr lang="zh-CN" altLang="en-US" sz="2400" b="1" i="1" dirty="0">
                <a:solidFill>
                  <a:srgbClr val="FF0000"/>
                </a:solidFill>
                <a:latin typeface="宋体" panose="02010600030101010101" pitchFamily="2" charset="-122"/>
                <a:sym typeface="Symbol" panose="05050102010706020507" pitchFamily="18" charset="2"/>
              </a:rPr>
              <a:t></a:t>
            </a:r>
            <a:r>
              <a:rPr lang="en-US" altLang="zh-CN" sz="2400" b="1" baseline="-25000" dirty="0">
                <a:solidFill>
                  <a:srgbClr val="FF0000"/>
                </a:solidFill>
                <a:latin typeface="宋体" panose="02010600030101010101" pitchFamily="2" charset="-122"/>
                <a:sym typeface="Symbol" panose="05050102010706020507" pitchFamily="18" charset="2"/>
              </a:rPr>
              <a:t>2 </a:t>
            </a:r>
            <a:r>
              <a:rPr lang="en-US" altLang="zh-CN" sz="2400" b="1" dirty="0">
                <a:solidFill>
                  <a:srgbClr val="FF0000"/>
                </a:solidFill>
                <a:latin typeface="宋体" panose="02010600030101010101" pitchFamily="2" charset="-122"/>
              </a:rPr>
              <a:t>&gt; 0</a:t>
            </a:r>
            <a:r>
              <a:rPr lang="zh-CN" altLang="en-US" sz="2400" b="1" dirty="0">
                <a:solidFill>
                  <a:srgbClr val="FF0000"/>
                </a:solidFill>
                <a:latin typeface="宋体" panose="02010600030101010101" pitchFamily="2" charset="-122"/>
              </a:rPr>
              <a:t>且</a:t>
            </a:r>
            <a:r>
              <a:rPr lang="en-US" altLang="zh-CN" sz="2400" b="1" i="1" dirty="0">
                <a:solidFill>
                  <a:srgbClr val="FF0000"/>
                </a:solidFill>
                <a:latin typeface="宋体" panose="02010600030101010101" pitchFamily="2" charset="-122"/>
              </a:rPr>
              <a:t>g </a:t>
            </a:r>
            <a:r>
              <a:rPr lang="en-US" altLang="zh-CN" sz="2400" b="1" i="1" dirty="0">
                <a:solidFill>
                  <a:srgbClr val="FF0000"/>
                </a:solidFill>
                <a:latin typeface="宋体" panose="02010600030101010101" pitchFamily="2" charset="-122"/>
                <a:sym typeface="Symbol" panose="05050102010706020507" pitchFamily="18" charset="2"/>
              </a:rPr>
              <a:t> </a:t>
            </a:r>
            <a:r>
              <a:rPr lang="en-US" altLang="zh-CN" sz="2400" b="1" i="1" dirty="0" err="1">
                <a:solidFill>
                  <a:srgbClr val="FF0000"/>
                </a:solidFill>
                <a:latin typeface="宋体" panose="02010600030101010101" pitchFamily="2" charset="-122"/>
                <a:sym typeface="Symbol" panose="05050102010706020507" pitchFamily="18" charset="2"/>
              </a:rPr>
              <a:t>i</a:t>
            </a:r>
            <a:r>
              <a:rPr lang="zh-CN" altLang="en-US" sz="2400" b="1" dirty="0">
                <a:latin typeface="宋体" panose="02010600030101010101" pitchFamily="2" charset="-122"/>
                <a:sym typeface="Symbol" panose="05050102010706020507" pitchFamily="18" charset="2"/>
              </a:rPr>
              <a:t>，</a:t>
            </a:r>
            <a:r>
              <a:rPr lang="zh-CN" altLang="en-US" sz="2400" dirty="0">
                <a:latin typeface="宋体" panose="02010600030101010101" pitchFamily="2" charset="-122"/>
              </a:rPr>
              <a:t>则称该算法为</a:t>
            </a:r>
            <a:r>
              <a:rPr lang="en-US" altLang="zh-CN" sz="2400" dirty="0">
                <a:latin typeface="宋体" panose="02010600030101010101" pitchFamily="2" charset="-122"/>
              </a:rPr>
              <a:t>PSO</a:t>
            </a:r>
            <a:r>
              <a:rPr lang="zh-CN" altLang="en-US" sz="2400" dirty="0">
                <a:latin typeface="宋体" panose="02010600030101010101" pitchFamily="2" charset="-122"/>
              </a:rPr>
              <a:t>无私模型。</a:t>
            </a:r>
          </a:p>
        </p:txBody>
      </p:sp>
      <p:sp>
        <p:nvSpPr>
          <p:cNvPr id="14"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8.5.1  </a:t>
            </a:r>
            <a:r>
              <a:rPr lang="zh-CN" altLang="en-US" sz="3600" dirty="0">
                <a:latin typeface="Times New Roman" panose="02020603050405020304" pitchFamily="18" charset="0"/>
                <a:ea typeface="黑体" panose="02010609060101010101" pitchFamily="49" charset="-122"/>
              </a:rPr>
              <a:t>粒子群优化算法的基本原理 </a:t>
            </a:r>
          </a:p>
        </p:txBody>
      </p:sp>
    </p:spTree>
    <p:extLst>
      <p:ext uri="{BB962C8B-B14F-4D97-AF65-F5344CB8AC3E}">
        <p14:creationId xmlns:p14="http://schemas.microsoft.com/office/powerpoint/2010/main" val="1023608490"/>
      </p:ext>
    </p:extLst>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A71CAD1-3C53-48F7-A18C-319D772AB7DA}"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52</a:t>
            </a:fld>
            <a:endParaRPr lang="en-US" altLang="ja-JP" sz="1800">
              <a:solidFill>
                <a:srgbClr val="A50021"/>
              </a:solidFill>
              <a:ea typeface="ＭＳ Ｐゴシック" panose="020B0600070205080204" pitchFamily="34" charset="-128"/>
            </a:endParaRPr>
          </a:p>
        </p:txBody>
      </p:sp>
      <p:sp>
        <p:nvSpPr>
          <p:cNvPr id="18435" name="Rectangle 4"/>
          <p:cNvSpPr>
            <a:spLocks noChangeArrowheads="1"/>
          </p:cNvSpPr>
          <p:nvPr/>
        </p:nvSpPr>
        <p:spPr bwMode="auto">
          <a:xfrm>
            <a:off x="6000750"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8436"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smtClean="0">
                <a:solidFill>
                  <a:schemeClr val="bg1">
                    <a:lumMod val="95000"/>
                  </a:schemeClr>
                </a:solidFill>
                <a:latin typeface="Times New Roman" panose="02020603050405020304" pitchFamily="18" charset="0"/>
                <a:ea typeface="黑体" panose="02010609060101010101" pitchFamily="49" charset="-122"/>
              </a:rPr>
              <a:t>8.5</a:t>
            </a:r>
            <a:r>
              <a:rPr lang="en-US" altLang="zh-CN" sz="3600" dirty="0" smtClean="0">
                <a:solidFill>
                  <a:schemeClr val="bg1"/>
                </a:solidFill>
                <a:latin typeface="Times New Roman" panose="02020603050405020304" pitchFamily="18" charset="0"/>
                <a:ea typeface="黑体" panose="02010609060101010101" pitchFamily="49" charset="-122"/>
              </a:rPr>
              <a:t>.1  </a:t>
            </a:r>
            <a:r>
              <a:rPr lang="zh-CN" altLang="en-US" sz="3600" dirty="0">
                <a:solidFill>
                  <a:schemeClr val="bg1"/>
                </a:solidFill>
                <a:latin typeface="Times New Roman" panose="02020603050405020304" pitchFamily="18" charset="0"/>
                <a:ea typeface="黑体" panose="02010609060101010101" pitchFamily="49" charset="-122"/>
              </a:rPr>
              <a:t>粒子群优化算法的基本原理</a:t>
            </a:r>
            <a:r>
              <a:rPr lang="zh-CN" altLang="en-US" sz="3200" b="1" dirty="0">
                <a:solidFill>
                  <a:schemeClr val="bg1"/>
                </a:solidFill>
              </a:rPr>
              <a:t> </a:t>
            </a:r>
          </a:p>
        </p:txBody>
      </p:sp>
      <p:sp>
        <p:nvSpPr>
          <p:cNvPr id="18437" name="Rectangle 2"/>
          <p:cNvSpPr>
            <a:spLocks noChangeArrowheads="1"/>
          </p:cNvSpPr>
          <p:nvPr/>
        </p:nvSpPr>
        <p:spPr bwMode="auto">
          <a:xfrm>
            <a:off x="1847851" y="908051"/>
            <a:ext cx="8520113"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130000"/>
              </a:spcBef>
              <a:buClrTx/>
              <a:buFontTx/>
              <a:buNone/>
            </a:pPr>
            <a:r>
              <a:rPr kumimoji="1" lang="zh-CN" altLang="en-US" b="1" dirty="0">
                <a:latin typeface="Times New Roman" panose="02020603050405020304" pitchFamily="18" charset="0"/>
              </a:rPr>
              <a:t>粒子群优化</a:t>
            </a:r>
            <a:r>
              <a:rPr kumimoji="1" lang="zh-CN" altLang="en-US" b="1" dirty="0">
                <a:latin typeface="宋体" panose="02010600030101010101" pitchFamily="2" charset="-122"/>
              </a:rPr>
              <a:t>算法的流程：</a:t>
            </a:r>
          </a:p>
          <a:p>
            <a:pPr eaLnBrk="1" hangingPunct="1">
              <a:spcBef>
                <a:spcPct val="50000"/>
              </a:spcBef>
              <a:buClrTx/>
              <a:buFontTx/>
              <a:buNone/>
            </a:pPr>
            <a:r>
              <a:rPr kumimoji="1" lang="zh-CN" altLang="en-US" sz="2600" dirty="0">
                <a:latin typeface="Times New Roman" panose="02020603050405020304" pitchFamily="18" charset="0"/>
              </a:rPr>
              <a:t>（</a:t>
            </a:r>
            <a:r>
              <a:rPr kumimoji="1" lang="en-US" altLang="zh-CN" sz="2600" dirty="0">
                <a:latin typeface="Times New Roman" panose="02020603050405020304" pitchFamily="18" charset="0"/>
              </a:rPr>
              <a:t>1</a:t>
            </a:r>
            <a:r>
              <a:rPr kumimoji="1" lang="zh-CN" altLang="en-US" sz="2600" dirty="0">
                <a:latin typeface="Times New Roman" panose="02020603050405020304" pitchFamily="18" charset="0"/>
              </a:rPr>
              <a:t>）初始化每个粒子，即在允许范围内随机设置每个粒   子的初始位置和速度。</a:t>
            </a:r>
            <a:endParaRPr kumimoji="1" lang="en-US" altLang="zh-CN" sz="2600" dirty="0">
              <a:latin typeface="Times New Roman" panose="02020603050405020304" pitchFamily="18" charset="0"/>
            </a:endParaRPr>
          </a:p>
          <a:p>
            <a:pPr eaLnBrk="1" hangingPunct="1">
              <a:spcBef>
                <a:spcPct val="50000"/>
              </a:spcBef>
              <a:buClrTx/>
              <a:buFontTx/>
              <a:buNone/>
            </a:pPr>
            <a:r>
              <a:rPr kumimoji="1" lang="zh-CN" altLang="en-US" sz="2600" dirty="0">
                <a:latin typeface="Times New Roman" panose="02020603050405020304" pitchFamily="18" charset="0"/>
              </a:rPr>
              <a:t>（</a:t>
            </a:r>
            <a:r>
              <a:rPr kumimoji="1" lang="en-US" altLang="zh-CN" sz="2600" dirty="0">
                <a:latin typeface="Times New Roman" panose="02020603050405020304" pitchFamily="18" charset="0"/>
              </a:rPr>
              <a:t>2</a:t>
            </a:r>
            <a:r>
              <a:rPr kumimoji="1" lang="zh-CN" altLang="en-US" sz="2600" dirty="0">
                <a:latin typeface="Times New Roman" panose="02020603050405020304" pitchFamily="18" charset="0"/>
              </a:rPr>
              <a:t>）评价每个粒子的适应度，计算每个粒子的目标函数。</a:t>
            </a:r>
          </a:p>
          <a:p>
            <a:pPr eaLnBrk="1" hangingPunct="1">
              <a:spcBef>
                <a:spcPct val="50000"/>
              </a:spcBef>
              <a:buClrTx/>
              <a:buFont typeface="Wingdings" panose="05000000000000000000" pitchFamily="2" charset="2"/>
              <a:buNone/>
            </a:pPr>
            <a:r>
              <a:rPr kumimoji="1" lang="zh-CN" altLang="en-US" sz="2600" dirty="0">
                <a:latin typeface="Times New Roman" panose="02020603050405020304" pitchFamily="18" charset="0"/>
              </a:rPr>
              <a:t>（</a:t>
            </a:r>
            <a:r>
              <a:rPr kumimoji="1" lang="en-US" altLang="zh-CN" sz="2600" dirty="0">
                <a:latin typeface="Times New Roman" panose="02020603050405020304" pitchFamily="18" charset="0"/>
              </a:rPr>
              <a:t>3</a:t>
            </a:r>
            <a:r>
              <a:rPr kumimoji="1" lang="zh-CN" altLang="en-US" sz="2600" dirty="0">
                <a:latin typeface="Times New Roman" panose="02020603050405020304" pitchFamily="18" charset="0"/>
              </a:rPr>
              <a:t>）设置每个粒子的  。对每个粒子，将其适应度与其经 历过的最好位置  进行比较，如果优于  ，则将其作为该粒子的最好位置    。</a:t>
            </a:r>
            <a:endParaRPr kumimoji="1" lang="en-US" altLang="zh-CN" sz="2600" dirty="0">
              <a:latin typeface="Times New Roman" panose="02020603050405020304" pitchFamily="18" charset="0"/>
            </a:endParaRPr>
          </a:p>
        </p:txBody>
      </p:sp>
      <p:sp>
        <p:nvSpPr>
          <p:cNvPr id="18438" name="Rectangle 23"/>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8439" name="对象 4"/>
          <p:cNvGraphicFramePr>
            <a:graphicFrameLocks noChangeAspect="1"/>
          </p:cNvGraphicFramePr>
          <p:nvPr/>
        </p:nvGraphicFramePr>
        <p:xfrm>
          <a:off x="5087939" y="3429000"/>
          <a:ext cx="287337" cy="431800"/>
        </p:xfrm>
        <a:graphic>
          <a:graphicData uri="http://schemas.openxmlformats.org/presentationml/2006/ole">
            <mc:AlternateContent xmlns:mc="http://schemas.openxmlformats.org/markup-compatibility/2006">
              <mc:Choice xmlns:v="urn:schemas-microsoft-com:vml" Requires="v">
                <p:oleObj spid="_x0000_s33822" name="Equation" r:id="rId3" imgW="152334" imgH="228501" progId="Equation.DSMT4">
                  <p:embed/>
                </p:oleObj>
              </mc:Choice>
              <mc:Fallback>
                <p:oleObj name="Equation" r:id="rId3" imgW="152334" imgH="228501" progId="Equation.DSMT4">
                  <p:embed/>
                  <p:pic>
                    <p:nvPicPr>
                      <p:cNvPr id="18439"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939" y="3429000"/>
                        <a:ext cx="2873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0" name="Rectangle 2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8441" name="对象 7"/>
          <p:cNvGraphicFramePr>
            <a:graphicFrameLocks noChangeAspect="1"/>
          </p:cNvGraphicFramePr>
          <p:nvPr/>
        </p:nvGraphicFramePr>
        <p:xfrm>
          <a:off x="4727576" y="3933825"/>
          <a:ext cx="288925" cy="431800"/>
        </p:xfrm>
        <a:graphic>
          <a:graphicData uri="http://schemas.openxmlformats.org/presentationml/2006/ole">
            <mc:AlternateContent xmlns:mc="http://schemas.openxmlformats.org/markup-compatibility/2006">
              <mc:Choice xmlns:v="urn:schemas-microsoft-com:vml" Requires="v">
                <p:oleObj spid="_x0000_s33823" name="Equation" r:id="rId5" imgW="152334" imgH="228501" progId="Equation.DSMT4">
                  <p:embed/>
                </p:oleObj>
              </mc:Choice>
              <mc:Fallback>
                <p:oleObj name="Equation" r:id="rId5" imgW="152334" imgH="228501" progId="Equation.DSMT4">
                  <p:embed/>
                  <p:pic>
                    <p:nvPicPr>
                      <p:cNvPr id="18441"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576" y="3933825"/>
                        <a:ext cx="2889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2" name="对象 8"/>
          <p:cNvGraphicFramePr>
            <a:graphicFrameLocks noChangeAspect="1"/>
          </p:cNvGraphicFramePr>
          <p:nvPr/>
        </p:nvGraphicFramePr>
        <p:xfrm>
          <a:off x="7967664" y="3910013"/>
          <a:ext cx="287337" cy="431800"/>
        </p:xfrm>
        <a:graphic>
          <a:graphicData uri="http://schemas.openxmlformats.org/presentationml/2006/ole">
            <mc:AlternateContent xmlns:mc="http://schemas.openxmlformats.org/markup-compatibility/2006">
              <mc:Choice xmlns:v="urn:schemas-microsoft-com:vml" Requires="v">
                <p:oleObj spid="_x0000_s33824" name="Equation" r:id="rId6" imgW="152334" imgH="228501" progId="Equation.DSMT4">
                  <p:embed/>
                </p:oleObj>
              </mc:Choice>
              <mc:Fallback>
                <p:oleObj name="Equation" r:id="rId6" imgW="152334" imgH="228501" progId="Equation.DSMT4">
                  <p:embed/>
                  <p:pic>
                    <p:nvPicPr>
                      <p:cNvPr id="18442"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7664" y="3910013"/>
                        <a:ext cx="2873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3" name="对象 9"/>
          <p:cNvGraphicFramePr>
            <a:graphicFrameLocks noChangeAspect="1"/>
          </p:cNvGraphicFramePr>
          <p:nvPr/>
        </p:nvGraphicFramePr>
        <p:xfrm>
          <a:off x="5087939" y="4437063"/>
          <a:ext cx="287337" cy="431800"/>
        </p:xfrm>
        <a:graphic>
          <a:graphicData uri="http://schemas.openxmlformats.org/presentationml/2006/ole">
            <mc:AlternateContent xmlns:mc="http://schemas.openxmlformats.org/markup-compatibility/2006">
              <mc:Choice xmlns:v="urn:schemas-microsoft-com:vml" Requires="v">
                <p:oleObj spid="_x0000_s33825" name="Equation" r:id="rId7" imgW="152334" imgH="228501" progId="Equation.DSMT4">
                  <p:embed/>
                </p:oleObj>
              </mc:Choice>
              <mc:Fallback>
                <p:oleObj name="Equation" r:id="rId7" imgW="152334" imgH="228501" progId="Equation.DSMT4">
                  <p:embed/>
                  <p:pic>
                    <p:nvPicPr>
                      <p:cNvPr id="18443"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939" y="4437063"/>
                        <a:ext cx="2873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22084627"/>
      </p:ext>
    </p:extLst>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E03E658-12F2-41A7-A6F5-7CF17EBBD60B}"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53</a:t>
            </a:fld>
            <a:endParaRPr lang="en-US" altLang="ja-JP" sz="1800">
              <a:solidFill>
                <a:srgbClr val="A50021"/>
              </a:solidFill>
              <a:ea typeface="ＭＳ Ｐゴシック" panose="020B0600070205080204" pitchFamily="34" charset="-128"/>
            </a:endParaRPr>
          </a:p>
        </p:txBody>
      </p:sp>
      <p:sp>
        <p:nvSpPr>
          <p:cNvPr id="19459" name="Rectangle 4"/>
          <p:cNvSpPr>
            <a:spLocks noChangeArrowheads="1"/>
          </p:cNvSpPr>
          <p:nvPr/>
        </p:nvSpPr>
        <p:spPr bwMode="auto">
          <a:xfrm>
            <a:off x="6000750"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9460"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smtClean="0">
                <a:solidFill>
                  <a:schemeClr val="bg1">
                    <a:lumMod val="95000"/>
                  </a:schemeClr>
                </a:solidFill>
                <a:latin typeface="Times New Roman" panose="02020603050405020304" pitchFamily="18" charset="0"/>
                <a:ea typeface="黑体" panose="02010609060101010101" pitchFamily="49" charset="-122"/>
              </a:rPr>
              <a:t>8.5</a:t>
            </a:r>
            <a:r>
              <a:rPr lang="en-US" altLang="zh-CN" sz="3600" dirty="0" smtClean="0">
                <a:solidFill>
                  <a:schemeClr val="bg1"/>
                </a:solidFill>
                <a:latin typeface="Times New Roman" panose="02020603050405020304" pitchFamily="18" charset="0"/>
                <a:ea typeface="黑体" panose="02010609060101010101" pitchFamily="49" charset="-122"/>
              </a:rPr>
              <a:t>.1  </a:t>
            </a:r>
            <a:r>
              <a:rPr lang="zh-CN" altLang="en-US" sz="3600" dirty="0">
                <a:solidFill>
                  <a:schemeClr val="bg1"/>
                </a:solidFill>
                <a:latin typeface="Times New Roman" panose="02020603050405020304" pitchFamily="18" charset="0"/>
                <a:ea typeface="黑体" panose="02010609060101010101" pitchFamily="49" charset="-122"/>
              </a:rPr>
              <a:t>粒子群优化算法的基本原理</a:t>
            </a:r>
            <a:r>
              <a:rPr lang="zh-CN" altLang="en-US" sz="3200" b="1" dirty="0">
                <a:solidFill>
                  <a:schemeClr val="bg1"/>
                </a:solidFill>
              </a:rPr>
              <a:t> </a:t>
            </a:r>
          </a:p>
        </p:txBody>
      </p:sp>
      <p:sp>
        <p:nvSpPr>
          <p:cNvPr id="19461" name="Rectangle 2"/>
          <p:cNvSpPr>
            <a:spLocks noChangeArrowheads="1"/>
          </p:cNvSpPr>
          <p:nvPr/>
        </p:nvSpPr>
        <p:spPr bwMode="auto">
          <a:xfrm>
            <a:off x="1847851" y="908051"/>
            <a:ext cx="8520113"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130000"/>
              </a:spcBef>
              <a:buClrTx/>
              <a:buFontTx/>
              <a:buNone/>
            </a:pPr>
            <a:r>
              <a:rPr kumimoji="1" lang="zh-CN" altLang="en-US" b="1" dirty="0">
                <a:latin typeface="Times New Roman" panose="02020603050405020304" pitchFamily="18" charset="0"/>
              </a:rPr>
              <a:t>粒子群优化</a:t>
            </a:r>
            <a:r>
              <a:rPr kumimoji="1" lang="zh-CN" altLang="en-US" b="1" dirty="0">
                <a:latin typeface="宋体" panose="02010600030101010101" pitchFamily="2" charset="-122"/>
              </a:rPr>
              <a:t>算法的流程：</a:t>
            </a:r>
          </a:p>
          <a:p>
            <a:pPr eaLnBrk="1" hangingPunct="1">
              <a:spcBef>
                <a:spcPct val="50000"/>
              </a:spcBef>
              <a:buClrTx/>
              <a:buFontTx/>
              <a:buNone/>
            </a:pPr>
            <a:r>
              <a:rPr kumimoji="1" lang="zh-CN" altLang="en-US" sz="2600" dirty="0">
                <a:latin typeface="Times New Roman" panose="02020603050405020304" pitchFamily="18" charset="0"/>
              </a:rPr>
              <a:t>（</a:t>
            </a:r>
            <a:r>
              <a:rPr kumimoji="1" lang="en-US" altLang="zh-CN" sz="2600" dirty="0">
                <a:latin typeface="Times New Roman" panose="02020603050405020304" pitchFamily="18" charset="0"/>
              </a:rPr>
              <a:t>4</a:t>
            </a:r>
            <a:r>
              <a:rPr kumimoji="1" lang="zh-CN" altLang="en-US" sz="2600" dirty="0">
                <a:latin typeface="Times New Roman" panose="02020603050405020304" pitchFamily="18" charset="0"/>
              </a:rPr>
              <a:t>）设置全局最优值   。对每个粒子，将其适应度与群体经历过的最好位置    进行比较，如果优于   ，则将其作为当前群体的最好位置     。</a:t>
            </a:r>
            <a:endParaRPr kumimoji="1" lang="en-US" altLang="zh-CN" sz="2600" dirty="0">
              <a:latin typeface="Times New Roman" panose="02020603050405020304" pitchFamily="18" charset="0"/>
            </a:endParaRPr>
          </a:p>
          <a:p>
            <a:pPr eaLnBrk="1" hangingPunct="1">
              <a:spcBef>
                <a:spcPct val="50000"/>
              </a:spcBef>
              <a:buClrTx/>
              <a:buFontTx/>
              <a:buNone/>
            </a:pPr>
            <a:r>
              <a:rPr kumimoji="1" lang="zh-CN" altLang="en-US" sz="2600" dirty="0">
                <a:latin typeface="Times New Roman" panose="02020603050405020304" pitchFamily="18" charset="0"/>
              </a:rPr>
              <a:t>（</a:t>
            </a:r>
            <a:r>
              <a:rPr kumimoji="1" lang="en-US" altLang="zh-CN" sz="2600" dirty="0">
                <a:latin typeface="Times New Roman" panose="02020603050405020304" pitchFamily="18" charset="0"/>
              </a:rPr>
              <a:t>5</a:t>
            </a:r>
            <a:r>
              <a:rPr kumimoji="1" lang="zh-CN" altLang="en-US" sz="2600" dirty="0">
                <a:latin typeface="Times New Roman" panose="02020603050405020304" pitchFamily="18" charset="0"/>
              </a:rPr>
              <a:t>）根据式</a:t>
            </a:r>
            <a:r>
              <a:rPr kumimoji="1" lang="zh-CN" altLang="en-US" sz="2600" dirty="0" smtClean="0">
                <a:latin typeface="Times New Roman" panose="02020603050405020304" pitchFamily="18" charset="0"/>
              </a:rPr>
              <a:t>（</a:t>
            </a:r>
            <a:r>
              <a:rPr kumimoji="1" lang="en-US" altLang="zh-CN" sz="2600" dirty="0" smtClean="0">
                <a:latin typeface="Times New Roman" panose="02020603050405020304" pitchFamily="18" charset="0"/>
              </a:rPr>
              <a:t>8.1</a:t>
            </a:r>
            <a:r>
              <a:rPr kumimoji="1" lang="zh-CN" altLang="en-US" sz="2600" dirty="0">
                <a:latin typeface="Times New Roman" panose="02020603050405020304" pitchFamily="18" charset="0"/>
              </a:rPr>
              <a:t>）更新粒子的速度和位置。</a:t>
            </a:r>
          </a:p>
          <a:p>
            <a:pPr eaLnBrk="1" hangingPunct="1">
              <a:spcBef>
                <a:spcPct val="50000"/>
              </a:spcBef>
              <a:buClrTx/>
              <a:buFont typeface="Wingdings" panose="05000000000000000000" pitchFamily="2" charset="2"/>
              <a:buNone/>
            </a:pPr>
            <a:r>
              <a:rPr kumimoji="1" lang="zh-CN" altLang="en-US" sz="2600" dirty="0">
                <a:latin typeface="Times New Roman" panose="02020603050405020304" pitchFamily="18" charset="0"/>
              </a:rPr>
              <a:t>（</a:t>
            </a:r>
            <a:r>
              <a:rPr kumimoji="1" lang="en-US" altLang="zh-CN" sz="2600" dirty="0">
                <a:latin typeface="Times New Roman" panose="02020603050405020304" pitchFamily="18" charset="0"/>
              </a:rPr>
              <a:t>6</a:t>
            </a:r>
            <a:r>
              <a:rPr kumimoji="1" lang="zh-CN" altLang="en-US" sz="2600" dirty="0">
                <a:latin typeface="Times New Roman" panose="02020603050405020304" pitchFamily="18" charset="0"/>
              </a:rPr>
              <a:t>）检查终止条件。如果未达到设定条件（预设误差或者迭代的次数），则返回第（</a:t>
            </a:r>
            <a:r>
              <a:rPr kumimoji="1" lang="en-US" altLang="zh-CN" sz="2600" dirty="0">
                <a:latin typeface="Times New Roman" panose="02020603050405020304" pitchFamily="18" charset="0"/>
              </a:rPr>
              <a:t>2</a:t>
            </a:r>
            <a:r>
              <a:rPr kumimoji="1" lang="zh-CN" altLang="en-US" sz="2600" dirty="0">
                <a:latin typeface="Times New Roman" panose="02020603050405020304" pitchFamily="18" charset="0"/>
              </a:rPr>
              <a:t>）步。</a:t>
            </a:r>
            <a:endParaRPr kumimoji="1" lang="en-US" altLang="zh-CN" sz="2600" dirty="0">
              <a:latin typeface="Times New Roman" panose="02020603050405020304" pitchFamily="18" charset="0"/>
            </a:endParaRPr>
          </a:p>
        </p:txBody>
      </p:sp>
      <p:sp>
        <p:nvSpPr>
          <p:cNvPr id="19462" name="Rectangle 23"/>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9463" name="Rectangle 2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9464"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9465" name="对象 2"/>
          <p:cNvGraphicFramePr>
            <a:graphicFrameLocks noChangeAspect="1"/>
          </p:cNvGraphicFramePr>
          <p:nvPr/>
        </p:nvGraphicFramePr>
        <p:xfrm>
          <a:off x="5232401" y="1628775"/>
          <a:ext cx="358775" cy="463550"/>
        </p:xfrm>
        <a:graphic>
          <a:graphicData uri="http://schemas.openxmlformats.org/presentationml/2006/ole">
            <mc:AlternateContent xmlns:mc="http://schemas.openxmlformats.org/markup-compatibility/2006">
              <mc:Choice xmlns:v="urn:schemas-microsoft-com:vml" Requires="v">
                <p:oleObj spid="_x0000_s34850" name="Equation" r:id="rId3" imgW="203024" imgH="253780" progId="Equation.DSMT4">
                  <p:embed/>
                </p:oleObj>
              </mc:Choice>
              <mc:Fallback>
                <p:oleObj name="Equation" r:id="rId3" imgW="203024" imgH="253780" progId="Equation.DSMT4">
                  <p:embed/>
                  <p:pic>
                    <p:nvPicPr>
                      <p:cNvPr id="19465"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401" y="1628775"/>
                        <a:ext cx="358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6" name="对象 5"/>
          <p:cNvGraphicFramePr>
            <a:graphicFrameLocks noChangeAspect="1"/>
          </p:cNvGraphicFramePr>
          <p:nvPr/>
        </p:nvGraphicFramePr>
        <p:xfrm>
          <a:off x="5375276" y="2060575"/>
          <a:ext cx="358775" cy="463550"/>
        </p:xfrm>
        <a:graphic>
          <a:graphicData uri="http://schemas.openxmlformats.org/presentationml/2006/ole">
            <mc:AlternateContent xmlns:mc="http://schemas.openxmlformats.org/markup-compatibility/2006">
              <mc:Choice xmlns:v="urn:schemas-microsoft-com:vml" Requires="v">
                <p:oleObj spid="_x0000_s34851" name="Equation" r:id="rId5" imgW="203024" imgH="253780" progId="Equation.DSMT4">
                  <p:embed/>
                </p:oleObj>
              </mc:Choice>
              <mc:Fallback>
                <p:oleObj name="Equation" r:id="rId5" imgW="203024" imgH="253780" progId="Equation.DSMT4">
                  <p:embed/>
                  <p:pic>
                    <p:nvPicPr>
                      <p:cNvPr id="1946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276" y="2060575"/>
                        <a:ext cx="358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7" name="对象 11"/>
          <p:cNvGraphicFramePr>
            <a:graphicFrameLocks noChangeAspect="1"/>
          </p:cNvGraphicFramePr>
          <p:nvPr/>
        </p:nvGraphicFramePr>
        <p:xfrm>
          <a:off x="8712200" y="2060575"/>
          <a:ext cx="336550" cy="463550"/>
        </p:xfrm>
        <a:graphic>
          <a:graphicData uri="http://schemas.openxmlformats.org/presentationml/2006/ole">
            <mc:AlternateContent xmlns:mc="http://schemas.openxmlformats.org/markup-compatibility/2006">
              <mc:Choice xmlns:v="urn:schemas-microsoft-com:vml" Requires="v">
                <p:oleObj spid="_x0000_s34852" name="Equation" r:id="rId6" imgW="190417" imgH="253890" progId="Equation.DSMT4">
                  <p:embed/>
                </p:oleObj>
              </mc:Choice>
              <mc:Fallback>
                <p:oleObj name="Equation" r:id="rId6" imgW="190417" imgH="253890" progId="Equation.DSMT4">
                  <p:embed/>
                  <p:pic>
                    <p:nvPicPr>
                      <p:cNvPr id="19467" name="对象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12200" y="2060575"/>
                        <a:ext cx="3365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8" name="对象 12"/>
          <p:cNvGraphicFramePr>
            <a:graphicFrameLocks noChangeAspect="1"/>
          </p:cNvGraphicFramePr>
          <p:nvPr/>
        </p:nvGraphicFramePr>
        <p:xfrm>
          <a:off x="6142039" y="2565400"/>
          <a:ext cx="358775" cy="463550"/>
        </p:xfrm>
        <a:graphic>
          <a:graphicData uri="http://schemas.openxmlformats.org/presentationml/2006/ole">
            <mc:AlternateContent xmlns:mc="http://schemas.openxmlformats.org/markup-compatibility/2006">
              <mc:Choice xmlns:v="urn:schemas-microsoft-com:vml" Requires="v">
                <p:oleObj spid="_x0000_s34853" name="Equation" r:id="rId8" imgW="203024" imgH="253780" progId="Equation.DSMT4">
                  <p:embed/>
                </p:oleObj>
              </mc:Choice>
              <mc:Fallback>
                <p:oleObj name="Equation" r:id="rId8" imgW="203024" imgH="253780" progId="Equation.DSMT4">
                  <p:embed/>
                  <p:pic>
                    <p:nvPicPr>
                      <p:cNvPr id="19468"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2039" y="2565400"/>
                        <a:ext cx="358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92860114"/>
      </p:ext>
    </p:extLst>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35B6706B-C188-4420-8A5D-0E7C122FDECC}"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54</a:t>
            </a:fld>
            <a:endParaRPr lang="en-US" altLang="ja-JP" sz="1800">
              <a:solidFill>
                <a:srgbClr val="A50021"/>
              </a:solidFill>
              <a:ea typeface="ＭＳ Ｐゴシック" panose="020B0600070205080204" pitchFamily="34" charset="-128"/>
            </a:endParaRPr>
          </a:p>
        </p:txBody>
      </p:sp>
      <p:sp>
        <p:nvSpPr>
          <p:cNvPr id="20484" name="Rectangle 4"/>
          <p:cNvSpPr>
            <a:spLocks noChangeArrowheads="1"/>
          </p:cNvSpPr>
          <p:nvPr/>
        </p:nvSpPr>
        <p:spPr bwMode="auto">
          <a:xfrm>
            <a:off x="4557713" y="15001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20485" name="Rectangle 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20486" name="对象 2"/>
          <p:cNvGraphicFramePr>
            <a:graphicFrameLocks noChangeAspect="1"/>
          </p:cNvGraphicFramePr>
          <p:nvPr/>
        </p:nvGraphicFramePr>
        <p:xfrm>
          <a:off x="3071814" y="765176"/>
          <a:ext cx="5184775" cy="5940425"/>
        </p:xfrm>
        <a:graphic>
          <a:graphicData uri="http://schemas.openxmlformats.org/presentationml/2006/ole">
            <mc:AlternateContent xmlns:mc="http://schemas.openxmlformats.org/markup-compatibility/2006">
              <mc:Choice xmlns:v="urn:schemas-microsoft-com:vml" Requires="v">
                <p:oleObj spid="_x0000_s35849" name="Visio" r:id="rId3" imgW="3796783" imgH="5974674" progId="Visio.Drawing.11">
                  <p:embed/>
                </p:oleObj>
              </mc:Choice>
              <mc:Fallback>
                <p:oleObj name="Visio" r:id="rId3" imgW="3796783" imgH="5974674" progId="Visio.Drawing.11">
                  <p:embed/>
                  <p:pic>
                    <p:nvPicPr>
                      <p:cNvPr id="20486"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4" y="765176"/>
                        <a:ext cx="5184775"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smtClean="0">
                <a:solidFill>
                  <a:schemeClr val="bg1">
                    <a:lumMod val="95000"/>
                  </a:schemeClr>
                </a:solidFill>
                <a:latin typeface="Times New Roman" panose="02020603050405020304" pitchFamily="18" charset="0"/>
                <a:ea typeface="黑体" panose="02010609060101010101" pitchFamily="49" charset="-122"/>
              </a:rPr>
              <a:t>8.5</a:t>
            </a:r>
            <a:r>
              <a:rPr lang="en-US" altLang="zh-CN" sz="3600" dirty="0" smtClean="0">
                <a:solidFill>
                  <a:schemeClr val="bg1"/>
                </a:solidFill>
                <a:latin typeface="Times New Roman" panose="02020603050405020304" pitchFamily="18" charset="0"/>
                <a:ea typeface="黑体" panose="02010609060101010101" pitchFamily="49" charset="-122"/>
              </a:rPr>
              <a:t>.1  </a:t>
            </a:r>
            <a:r>
              <a:rPr lang="zh-CN" altLang="en-US" sz="3600" dirty="0">
                <a:solidFill>
                  <a:schemeClr val="bg1"/>
                </a:solidFill>
                <a:latin typeface="Times New Roman" panose="02020603050405020304" pitchFamily="18" charset="0"/>
                <a:ea typeface="黑体" panose="02010609060101010101" pitchFamily="49" charset="-122"/>
              </a:rPr>
              <a:t>粒子群优化算法的基本原理</a:t>
            </a:r>
            <a:r>
              <a:rPr lang="zh-CN" altLang="en-US" sz="3200" b="1" dirty="0">
                <a:solidFill>
                  <a:schemeClr val="bg1"/>
                </a:solidFill>
              </a:rPr>
              <a:t> </a:t>
            </a:r>
          </a:p>
        </p:txBody>
      </p:sp>
    </p:spTree>
    <p:extLst>
      <p:ext uri="{BB962C8B-B14F-4D97-AF65-F5344CB8AC3E}">
        <p14:creationId xmlns:p14="http://schemas.microsoft.com/office/powerpoint/2010/main" val="1102118267"/>
      </p:ext>
    </p:extLst>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5F00639B-74C6-4381-A96F-7DBE623A42C4}"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55</a:t>
            </a:fld>
            <a:endParaRPr lang="en-US" altLang="ja-JP" sz="1800">
              <a:solidFill>
                <a:srgbClr val="A50021"/>
              </a:solidFill>
              <a:ea typeface="ＭＳ Ｐゴシック" panose="020B0600070205080204" pitchFamily="34" charset="-128"/>
            </a:endParaRPr>
          </a:p>
        </p:txBody>
      </p:sp>
      <p:sp>
        <p:nvSpPr>
          <p:cNvPr id="21508" name="Rectangle 3"/>
          <p:cNvSpPr>
            <a:spLocks noGrp="1" noChangeArrowheads="1"/>
          </p:cNvSpPr>
          <p:nvPr>
            <p:ph idx="1"/>
          </p:nvPr>
        </p:nvSpPr>
        <p:spPr>
          <a:xfrm>
            <a:off x="1974850" y="762000"/>
            <a:ext cx="8153400" cy="2133600"/>
          </a:xfrm>
        </p:spPr>
        <p:txBody>
          <a:bodyPr/>
          <a:lstStyle/>
          <a:p>
            <a:pPr marL="0" indent="0">
              <a:buClr>
                <a:schemeClr val="tx1"/>
              </a:buClr>
              <a:buFontTx/>
              <a:buAutoNum type="arabicPeriod"/>
            </a:pPr>
            <a:r>
              <a:rPr lang="en-US" altLang="zh-CN" b="1">
                <a:latin typeface="Times New Roman" panose="02020603050405020304" pitchFamily="18" charset="0"/>
              </a:rPr>
              <a:t>  PSO</a:t>
            </a:r>
            <a:r>
              <a:rPr lang="zh-CN" altLang="en-US" b="1">
                <a:latin typeface="Times New Roman" panose="02020603050405020304" pitchFamily="18" charset="0"/>
              </a:rPr>
              <a:t>算法的参数</a:t>
            </a:r>
          </a:p>
          <a:p>
            <a:pPr marL="0" indent="0">
              <a:buClr>
                <a:schemeClr val="tx1"/>
              </a:buClr>
              <a:buNone/>
            </a:pPr>
            <a:endParaRPr lang="zh-CN" altLang="en-US" b="1">
              <a:latin typeface="宋体" panose="02010600030101010101" pitchFamily="2" charset="-122"/>
            </a:endParaRPr>
          </a:p>
          <a:p>
            <a:pPr marL="0" indent="0">
              <a:buClr>
                <a:schemeClr val="tx1"/>
              </a:buClr>
              <a:buNone/>
            </a:pPr>
            <a:endParaRPr lang="en-US" altLang="zh-CN" b="1">
              <a:latin typeface="宋体" panose="02010600030101010101" pitchFamily="2" charset="-122"/>
            </a:endParaRPr>
          </a:p>
        </p:txBody>
      </p:sp>
      <p:sp>
        <p:nvSpPr>
          <p:cNvPr id="6153" name="Text Box 9"/>
          <p:cNvSpPr txBox="1">
            <a:spLocks noChangeArrowheads="1"/>
          </p:cNvSpPr>
          <p:nvPr/>
        </p:nvSpPr>
        <p:spPr bwMode="auto">
          <a:xfrm>
            <a:off x="1981200" y="1279735"/>
            <a:ext cx="8229600" cy="121264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en-US" sz="2600" b="1">
                <a:solidFill>
                  <a:schemeClr val="folHlink"/>
                </a:solidFill>
                <a:latin typeface="宋体" panose="02010600030101010101" pitchFamily="2" charset="-122"/>
              </a:rPr>
              <a:t>包括</a:t>
            </a:r>
            <a:r>
              <a:rPr lang="zh-CN" altLang="en-US" sz="2600">
                <a:latin typeface="宋体" panose="02010600030101010101" pitchFamily="2" charset="-122"/>
              </a:rPr>
              <a:t>：</a:t>
            </a:r>
            <a:r>
              <a:rPr lang="zh-CN" altLang="zh-CN" sz="2600">
                <a:latin typeface="Times New Roman" panose="02020603050405020304" pitchFamily="18" charset="0"/>
                <a:cs typeface="Times New Roman" panose="02020603050405020304" pitchFamily="18" charset="0"/>
              </a:rPr>
              <a:t>群体规模</a:t>
            </a:r>
            <a:r>
              <a:rPr lang="en-US" altLang="zh-CN" sz="2600">
                <a:latin typeface="Times New Roman" panose="02020603050405020304" pitchFamily="18" charset="0"/>
                <a:cs typeface="Times New Roman" panose="02020603050405020304" pitchFamily="18" charset="0"/>
              </a:rPr>
              <a:t>m</a:t>
            </a:r>
            <a:r>
              <a:rPr lang="zh-CN" altLang="zh-CN" sz="2600">
                <a:latin typeface="Times New Roman" panose="02020603050405020304" pitchFamily="18" charset="0"/>
                <a:cs typeface="Times New Roman" panose="02020603050405020304" pitchFamily="18" charset="0"/>
              </a:rPr>
              <a:t>，惯性权重</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zh-CN" altLang="zh-CN" sz="2600">
                <a:latin typeface="Times New Roman" panose="02020603050405020304" pitchFamily="18" charset="0"/>
                <a:cs typeface="Times New Roman" panose="02020603050405020304" pitchFamily="18" charset="0"/>
              </a:rPr>
              <a:t>，加速度</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a:latin typeface="Times New Roman" panose="02020603050405020304" pitchFamily="18" charset="0"/>
                <a:cs typeface="Times New Roman" panose="02020603050405020304" pitchFamily="18" charset="0"/>
                <a:sym typeface="Symbol" panose="05050102010706020507" pitchFamily="18" charset="2"/>
              </a:rPr>
              <a:t>1</a:t>
            </a:r>
            <a:r>
              <a:rPr lang="zh-CN" altLang="zh-CN" sz="2600">
                <a:latin typeface="Times New Roman" panose="02020603050405020304" pitchFamily="18" charset="0"/>
                <a:cs typeface="Times New Roman" panose="02020603050405020304" pitchFamily="18" charset="0"/>
              </a:rPr>
              <a:t>，</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a:latin typeface="Times New Roman" panose="02020603050405020304" pitchFamily="18" charset="0"/>
                <a:cs typeface="Times New Roman" panose="02020603050405020304" pitchFamily="18" charset="0"/>
                <a:sym typeface="Symbol" panose="05050102010706020507" pitchFamily="18" charset="2"/>
              </a:rPr>
              <a:t>2</a:t>
            </a:r>
            <a:r>
              <a:rPr lang="zh-CN" altLang="zh-CN" sz="2600">
                <a:latin typeface="Times New Roman" panose="02020603050405020304" pitchFamily="18" charset="0"/>
                <a:cs typeface="Times New Roman" panose="02020603050405020304" pitchFamily="18" charset="0"/>
              </a:rPr>
              <a:t>，最大速度</a:t>
            </a:r>
            <a:r>
              <a:rPr lang="en-US" altLang="zh-CN" sz="2600">
                <a:latin typeface="Times New Roman" panose="02020603050405020304" pitchFamily="18" charset="0"/>
                <a:cs typeface="Times New Roman" panose="02020603050405020304" pitchFamily="18" charset="0"/>
              </a:rPr>
              <a:t>Vmax</a:t>
            </a:r>
            <a:r>
              <a:rPr lang="zh-CN" altLang="zh-CN" sz="2600">
                <a:latin typeface="Times New Roman" panose="02020603050405020304" pitchFamily="18" charset="0"/>
                <a:cs typeface="Times New Roman" panose="02020603050405020304" pitchFamily="18" charset="0"/>
              </a:rPr>
              <a:t>， 最大代数</a:t>
            </a:r>
            <a:r>
              <a:rPr lang="en-US" altLang="zh-CN" sz="2600">
                <a:latin typeface="Times New Roman" panose="02020603050405020304" pitchFamily="18" charset="0"/>
                <a:cs typeface="Times New Roman" panose="02020603050405020304" pitchFamily="18" charset="0"/>
              </a:rPr>
              <a:t>Gmax</a:t>
            </a:r>
            <a:r>
              <a:rPr lang="zh-CN" altLang="en-US" sz="2600">
                <a:latin typeface="Times New Roman" panose="02020603050405020304" pitchFamily="18" charset="0"/>
                <a:cs typeface="Times New Roman" panose="02020603050405020304" pitchFamily="18" charset="0"/>
              </a:rPr>
              <a:t>。</a:t>
            </a:r>
          </a:p>
        </p:txBody>
      </p:sp>
      <p:sp>
        <p:nvSpPr>
          <p:cNvPr id="6154" name="Text Box 10"/>
          <p:cNvSpPr txBox="1">
            <a:spLocks noChangeArrowheads="1"/>
          </p:cNvSpPr>
          <p:nvPr/>
        </p:nvSpPr>
        <p:spPr bwMode="auto">
          <a:xfrm>
            <a:off x="1992313" y="3068639"/>
            <a:ext cx="8229600" cy="1773237"/>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对速度</a:t>
            </a:r>
            <a:r>
              <a:rPr lang="en-US" altLang="zh-CN" sz="2600" i="1">
                <a:latin typeface="Times New Roman" panose="02020603050405020304" pitchFamily="18" charset="0"/>
                <a:cs typeface="Times New Roman" panose="02020603050405020304" pitchFamily="18" charset="0"/>
              </a:rPr>
              <a:t>v</a:t>
            </a:r>
            <a:r>
              <a:rPr lang="en-US" altLang="zh-CN" sz="2600" i="1" baseline="-25000">
                <a:latin typeface="Times New Roman" panose="02020603050405020304" pitchFamily="18" charset="0"/>
                <a:cs typeface="Times New Roman" panose="02020603050405020304" pitchFamily="18" charset="0"/>
              </a:rPr>
              <a:t>i</a:t>
            </a:r>
            <a:r>
              <a:rPr lang="zh-CN" altLang="zh-CN" sz="2600">
                <a:latin typeface="Times New Roman" panose="02020603050405020304" pitchFamily="18" charset="0"/>
                <a:cs typeface="Times New Roman" panose="02020603050405020304" pitchFamily="18" charset="0"/>
              </a:rPr>
              <a:t>，算法中有最大速度</a:t>
            </a:r>
            <a:r>
              <a:rPr lang="en-US" altLang="zh-CN" sz="2600">
                <a:latin typeface="Times New Roman" panose="02020603050405020304" pitchFamily="18" charset="0"/>
                <a:cs typeface="Times New Roman" panose="02020603050405020304" pitchFamily="18" charset="0"/>
              </a:rPr>
              <a:t>Vmax</a:t>
            </a:r>
            <a:r>
              <a:rPr lang="zh-CN" altLang="zh-CN" sz="2600">
                <a:latin typeface="Times New Roman" panose="02020603050405020304" pitchFamily="18" charset="0"/>
                <a:cs typeface="Times New Roman" panose="02020603050405020304" pitchFamily="18" charset="0"/>
              </a:rPr>
              <a:t>作为限制，如果当前粒子的某维速度大于最大速度</a:t>
            </a:r>
            <a:r>
              <a:rPr lang="en-US" altLang="zh-CN" sz="2600">
                <a:latin typeface="Times New Roman" panose="02020603050405020304" pitchFamily="18" charset="0"/>
                <a:cs typeface="Times New Roman" panose="02020603050405020304" pitchFamily="18" charset="0"/>
              </a:rPr>
              <a:t>Vmax</a:t>
            </a:r>
            <a:r>
              <a:rPr lang="zh-CN" altLang="en-US"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则该维的速度就被限制为最大速度</a:t>
            </a:r>
            <a:r>
              <a:rPr lang="en-US" altLang="zh-CN" sz="2600">
                <a:latin typeface="Times New Roman" panose="02020603050405020304" pitchFamily="18" charset="0"/>
                <a:cs typeface="Times New Roman" panose="02020603050405020304" pitchFamily="18" charset="0"/>
              </a:rPr>
              <a:t>Vmax</a:t>
            </a:r>
            <a:r>
              <a:rPr lang="zh-CN" altLang="zh-CN" sz="2600">
                <a:latin typeface="Times New Roman" panose="02020603050405020304" pitchFamily="18" charset="0"/>
                <a:cs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p:txBody>
      </p:sp>
      <p:sp>
        <p:nvSpPr>
          <p:cNvPr id="21511" name="Text Box 11"/>
          <p:cNvSpPr txBox="1">
            <a:spLocks noChangeArrowheads="1"/>
          </p:cNvSpPr>
          <p:nvPr/>
        </p:nvSpPr>
        <p:spPr bwMode="auto">
          <a:xfrm>
            <a:off x="2590800" y="55626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6158" name="Text Box 14"/>
          <p:cNvSpPr txBox="1">
            <a:spLocks noChangeArrowheads="1"/>
          </p:cNvSpPr>
          <p:nvPr/>
        </p:nvSpPr>
        <p:spPr bwMode="auto">
          <a:xfrm>
            <a:off x="1981200" y="2492375"/>
            <a:ext cx="411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latin typeface="Times New Roman" panose="02020603050405020304" pitchFamily="18" charset="0"/>
              </a:rPr>
              <a:t>（</a:t>
            </a:r>
            <a:r>
              <a:rPr lang="en-US" altLang="zh-CN" sz="2800" b="1">
                <a:latin typeface="Times New Roman" panose="02020603050405020304" pitchFamily="18" charset="0"/>
              </a:rPr>
              <a:t>1</a:t>
            </a:r>
            <a:r>
              <a:rPr lang="zh-CN" altLang="en-US" sz="2800" b="1">
                <a:latin typeface="Times New Roman" panose="02020603050405020304" pitchFamily="18" charset="0"/>
              </a:rPr>
              <a:t>）</a:t>
            </a:r>
            <a:r>
              <a:rPr lang="zh-CN" altLang="zh-CN" sz="2800" b="1">
                <a:latin typeface="Times New Roman" panose="02020603050405020304" pitchFamily="18" charset="0"/>
              </a:rPr>
              <a:t>最大速度</a:t>
            </a:r>
            <a:r>
              <a:rPr lang="en-US" altLang="zh-CN" sz="2800" b="1">
                <a:latin typeface="Times New Roman" panose="02020603050405020304" pitchFamily="18" charset="0"/>
              </a:rPr>
              <a:t>Vmax</a:t>
            </a:r>
            <a:endParaRPr lang="zh-CN" altLang="en-US" sz="2400">
              <a:solidFill>
                <a:schemeClr val="bg1"/>
              </a:solidFill>
              <a:latin typeface="Times New Roman" panose="02020603050405020304" pitchFamily="18" charset="0"/>
            </a:endParaRPr>
          </a:p>
        </p:txBody>
      </p:sp>
      <p:sp>
        <p:nvSpPr>
          <p:cNvPr id="9" name="Text Box 14"/>
          <p:cNvSpPr txBox="1">
            <a:spLocks noChangeArrowheads="1"/>
          </p:cNvSpPr>
          <p:nvPr/>
        </p:nvSpPr>
        <p:spPr bwMode="auto">
          <a:xfrm>
            <a:off x="1919288" y="4868863"/>
            <a:ext cx="411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zh-CN" altLang="en-US" sz="2800" b="1">
                <a:latin typeface="Times New Roman" panose="02020603050405020304" pitchFamily="18" charset="0"/>
              </a:rPr>
              <a:t>）权重因子</a:t>
            </a:r>
            <a:endParaRPr lang="zh-CN" altLang="en-US" sz="2400">
              <a:solidFill>
                <a:schemeClr val="bg1"/>
              </a:solidFill>
              <a:latin typeface="Times New Roman" panose="02020603050405020304" pitchFamily="18" charset="0"/>
            </a:endParaRPr>
          </a:p>
        </p:txBody>
      </p:sp>
      <p:sp>
        <p:nvSpPr>
          <p:cNvPr id="10" name="Text Box 10"/>
          <p:cNvSpPr txBox="1">
            <a:spLocks noChangeArrowheads="1"/>
          </p:cNvSpPr>
          <p:nvPr/>
        </p:nvSpPr>
        <p:spPr bwMode="auto">
          <a:xfrm>
            <a:off x="1992313" y="5440363"/>
            <a:ext cx="8229600" cy="652462"/>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en-US" altLang="zh-CN" sz="2600">
                <a:latin typeface="Times New Roman" panose="02020603050405020304" pitchFamily="18" charset="0"/>
                <a:cs typeface="Times New Roman" panose="02020603050405020304" pitchFamily="18" charset="0"/>
              </a:rPr>
              <a:t>3</a:t>
            </a:r>
            <a:r>
              <a:rPr lang="zh-CN" altLang="zh-CN" sz="2600">
                <a:latin typeface="Times New Roman" panose="02020603050405020304" pitchFamily="18" charset="0"/>
                <a:cs typeface="Times New Roman" panose="02020603050405020304" pitchFamily="18" charset="0"/>
              </a:rPr>
              <a:t>个权重因子：惯性权重</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zh-CN" altLang="zh-CN" sz="2600">
                <a:latin typeface="Times New Roman" panose="02020603050405020304" pitchFamily="18" charset="0"/>
                <a:cs typeface="Times New Roman" panose="02020603050405020304" pitchFamily="18" charset="0"/>
              </a:rPr>
              <a:t>，加速度</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a:latin typeface="Times New Roman" panose="02020603050405020304" pitchFamily="18" charset="0"/>
                <a:cs typeface="Times New Roman" panose="02020603050405020304" pitchFamily="18" charset="0"/>
                <a:sym typeface="Symbol" panose="05050102010706020507" pitchFamily="18" charset="2"/>
              </a:rPr>
              <a:t>1</a:t>
            </a:r>
            <a:r>
              <a:rPr lang="zh-CN" altLang="zh-CN" sz="2600">
                <a:latin typeface="Times New Roman" panose="02020603050405020304" pitchFamily="18" charset="0"/>
                <a:cs typeface="Times New Roman" panose="02020603050405020304" pitchFamily="18" charset="0"/>
              </a:rPr>
              <a:t>，</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sz="2600">
                <a:latin typeface="Times New Roman" panose="02020603050405020304" pitchFamily="18" charset="0"/>
                <a:cs typeface="Times New Roman" panose="02020603050405020304" pitchFamily="18" charset="0"/>
                <a:sym typeface="Symbol" panose="05050102010706020507" pitchFamily="18" charset="2"/>
              </a:rPr>
              <a:t> </a:t>
            </a:r>
            <a:r>
              <a:rPr lang="zh-CN" altLang="zh-CN" sz="2600">
                <a:latin typeface="Times New Roman" panose="02020603050405020304" pitchFamily="18" charset="0"/>
                <a:cs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p:txBody>
      </p:sp>
      <p:sp>
        <p:nvSpPr>
          <p:cNvPr id="11"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smtClean="0">
                <a:solidFill>
                  <a:schemeClr val="bg1">
                    <a:lumMod val="95000"/>
                  </a:schemeClr>
                </a:solidFill>
                <a:latin typeface="Times New Roman" panose="02020603050405020304" pitchFamily="18" charset="0"/>
                <a:ea typeface="黑体" panose="02010609060101010101" pitchFamily="49" charset="-122"/>
              </a:rPr>
              <a:t>8.5.</a:t>
            </a:r>
            <a:r>
              <a:rPr lang="en-US" altLang="zh-CN" sz="3600" dirty="0" smtClean="0">
                <a:solidFill>
                  <a:schemeClr val="bg1"/>
                </a:solidFill>
                <a:latin typeface="Times New Roman" panose="02020603050405020304" pitchFamily="18" charset="0"/>
                <a:ea typeface="黑体" panose="02010609060101010101" pitchFamily="49" charset="-122"/>
              </a:rPr>
              <a:t>2  </a:t>
            </a:r>
            <a:r>
              <a:rPr lang="zh-CN" altLang="en-US" sz="3600" dirty="0">
                <a:solidFill>
                  <a:schemeClr val="bg1"/>
                </a:solidFill>
                <a:latin typeface="Times New Roman" panose="02020603050405020304" pitchFamily="18" charset="0"/>
                <a:ea typeface="黑体" panose="02010609060101010101" pitchFamily="49" charset="-122"/>
              </a:rPr>
              <a:t>粒子群优化算法的参数分析</a:t>
            </a:r>
            <a:endParaRPr lang="zh-CN" altLang="en-US" sz="3200" b="1" dirty="0">
              <a:solidFill>
                <a:schemeClr val="bg1"/>
              </a:solidFill>
            </a:endParaRPr>
          </a:p>
        </p:txBody>
      </p:sp>
    </p:spTree>
    <p:extLst>
      <p:ext uri="{BB962C8B-B14F-4D97-AF65-F5344CB8AC3E}">
        <p14:creationId xmlns:p14="http://schemas.microsoft.com/office/powerpoint/2010/main" val="110424617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58"/>
                                        </p:tgtEl>
                                        <p:attrNameLst>
                                          <p:attrName>style.visibility</p:attrName>
                                        </p:attrNameLst>
                                      </p:cBhvr>
                                      <p:to>
                                        <p:strVal val="visible"/>
                                      </p:to>
                                    </p:set>
                                    <p:anim calcmode="lin" valueType="num">
                                      <p:cBhvr additive="base">
                                        <p:cTn id="12" dur="500" fill="hold"/>
                                        <p:tgtEl>
                                          <p:spTgt spid="6158"/>
                                        </p:tgtEl>
                                        <p:attrNameLst>
                                          <p:attrName>ppt_x</p:attrName>
                                        </p:attrNameLst>
                                      </p:cBhvr>
                                      <p:tavLst>
                                        <p:tav tm="0">
                                          <p:val>
                                            <p:strVal val="0-#ppt_w/2"/>
                                          </p:val>
                                        </p:tav>
                                        <p:tav tm="100000">
                                          <p:val>
                                            <p:strVal val="#ppt_x"/>
                                          </p:val>
                                        </p:tav>
                                      </p:tavLst>
                                    </p:anim>
                                    <p:anim calcmode="lin" valueType="num">
                                      <p:cBhvr additive="base">
                                        <p:cTn id="13" dur="500" fill="hold"/>
                                        <p:tgtEl>
                                          <p:spTgt spid="615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154"/>
                                        </p:tgtEl>
                                        <p:attrNameLst>
                                          <p:attrName>style.visibility</p:attrName>
                                        </p:attrNameLst>
                                      </p:cBhvr>
                                      <p:to>
                                        <p:strVal val="visible"/>
                                      </p:to>
                                    </p:set>
                                    <p:animEffect transition="in" filter="dissolve">
                                      <p:cBhvr>
                                        <p:cTn id="17" dur="500"/>
                                        <p:tgtEl>
                                          <p:spTgt spid="61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autoUpdateAnimBg="0"/>
      <p:bldP spid="6154" grpId="0" animBg="1" autoUpdateAnimBg="0"/>
      <p:bldP spid="6158" grpId="0" autoUpdateAnimBg="0"/>
      <p:bldP spid="9" grpId="0" autoUpdateAnimBg="0"/>
      <p:bldP spid="10"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939BA6B-9CC7-4CC9-8177-38501671F2A6}"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56</a:t>
            </a:fld>
            <a:endParaRPr lang="en-US" altLang="ja-JP" sz="1800">
              <a:solidFill>
                <a:srgbClr val="A50021"/>
              </a:solidFill>
              <a:ea typeface="ＭＳ Ｐゴシック" panose="020B0600070205080204" pitchFamily="34" charset="-128"/>
            </a:endParaRPr>
          </a:p>
        </p:txBody>
      </p:sp>
      <p:sp>
        <p:nvSpPr>
          <p:cNvPr id="22532" name="Rectangle 3"/>
          <p:cNvSpPr>
            <a:spLocks noGrp="1" noChangeArrowheads="1"/>
          </p:cNvSpPr>
          <p:nvPr>
            <p:ph idx="1"/>
          </p:nvPr>
        </p:nvSpPr>
        <p:spPr>
          <a:xfrm>
            <a:off x="1881188" y="857251"/>
            <a:ext cx="8153400" cy="595313"/>
          </a:xfrm>
        </p:spPr>
        <p:txBody>
          <a:bodyPr/>
          <a:lstStyle/>
          <a:p>
            <a:pPr marL="0" indent="0">
              <a:buClr>
                <a:schemeClr val="tx1"/>
              </a:buClr>
              <a:buNone/>
            </a:pPr>
            <a:r>
              <a:rPr lang="en-US" altLang="zh-CN" b="1">
                <a:latin typeface="Times New Roman" panose="02020603050405020304" pitchFamily="18" charset="0"/>
              </a:rPr>
              <a:t>2. </a:t>
            </a:r>
            <a:r>
              <a:rPr lang="zh-CN" altLang="zh-CN" b="1">
                <a:latin typeface="Times New Roman" panose="02020603050405020304" pitchFamily="18" charset="0"/>
              </a:rPr>
              <a:t>位置更新方程中各部分的影响</a:t>
            </a:r>
            <a:endParaRPr lang="zh-CN" altLang="en-US" b="1">
              <a:latin typeface="宋体" panose="02010600030101010101" pitchFamily="2" charset="-122"/>
            </a:endParaRPr>
          </a:p>
          <a:p>
            <a:pPr marL="0" indent="0">
              <a:buClr>
                <a:schemeClr val="tx1"/>
              </a:buClr>
              <a:buNone/>
            </a:pPr>
            <a:endParaRPr lang="en-US" altLang="zh-CN" b="1">
              <a:latin typeface="宋体" panose="02010600030101010101" pitchFamily="2" charset="-122"/>
            </a:endParaRPr>
          </a:p>
        </p:txBody>
      </p:sp>
      <p:sp>
        <p:nvSpPr>
          <p:cNvPr id="6158" name="Text Box 14"/>
          <p:cNvSpPr txBox="1">
            <a:spLocks noChangeArrowheads="1"/>
          </p:cNvSpPr>
          <p:nvPr/>
        </p:nvSpPr>
        <p:spPr bwMode="auto">
          <a:xfrm>
            <a:off x="1881189" y="2951365"/>
            <a:ext cx="56165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）只有第</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部分，即 </a:t>
            </a:r>
            <a:r>
              <a:rPr lang="zh-CN" altLang="en-US"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endParaRPr lang="zh-CN" altLang="en-US" sz="2800">
              <a:solidFill>
                <a:schemeClr val="bg1"/>
              </a:solidFill>
              <a:latin typeface="Times New Roman" panose="02020603050405020304" pitchFamily="18" charset="0"/>
              <a:cs typeface="Times New Roman" panose="02020603050405020304" pitchFamily="18" charset="0"/>
            </a:endParaRPr>
          </a:p>
        </p:txBody>
      </p:sp>
      <p:sp>
        <p:nvSpPr>
          <p:cNvPr id="11" name="Text Box 10"/>
          <p:cNvSpPr txBox="1">
            <a:spLocks noChangeArrowheads="1"/>
          </p:cNvSpPr>
          <p:nvPr/>
        </p:nvSpPr>
        <p:spPr bwMode="auto">
          <a:xfrm>
            <a:off x="1952625" y="3862569"/>
            <a:ext cx="8229600" cy="1412694"/>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粒子将一直以当前的速度飞行，直到达边界。</a:t>
            </a:r>
            <a:endParaRPr lang="en-US" altLang="zh-CN" sz="2600">
              <a:latin typeface="Times New Roman" panose="02020603050405020304" pitchFamily="18" charset="0"/>
              <a:cs typeface="Times New Roman" panose="02020603050405020304" pitchFamily="18" charset="0"/>
            </a:endParaRPr>
          </a:p>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由于它只能搜索有限的区域，所以很难找到好解。</a:t>
            </a:r>
            <a:endParaRPr lang="zh-CN" altLang="en-US" sz="2600">
              <a:latin typeface="Times New Roman" panose="02020603050405020304" pitchFamily="18" charset="0"/>
              <a:cs typeface="Times New Roman" panose="02020603050405020304" pitchFamily="18" charset="0"/>
            </a:endParaRPr>
          </a:p>
        </p:txBody>
      </p:sp>
      <p:graphicFrame>
        <p:nvGraphicFramePr>
          <p:cNvPr id="22535" name="对象 7"/>
          <p:cNvGraphicFramePr>
            <a:graphicFrameLocks noChangeAspect="1"/>
          </p:cNvGraphicFramePr>
          <p:nvPr/>
        </p:nvGraphicFramePr>
        <p:xfrm>
          <a:off x="1800226" y="1857376"/>
          <a:ext cx="8867775" cy="479425"/>
        </p:xfrm>
        <a:graphic>
          <a:graphicData uri="http://schemas.openxmlformats.org/presentationml/2006/ole">
            <mc:AlternateContent xmlns:mc="http://schemas.openxmlformats.org/markup-compatibility/2006">
              <mc:Choice xmlns:v="urn:schemas-microsoft-com:vml" Requires="v">
                <p:oleObj spid="_x0000_s36873" name="Equation" r:id="rId3" imgW="5067300" imgH="279400" progId="Equation.DSMT4">
                  <p:embed/>
                </p:oleObj>
              </mc:Choice>
              <mc:Fallback>
                <p:oleObj name="Equation" r:id="rId3" imgW="5067300" imgH="279400" progId="Equation.DSMT4">
                  <p:embed/>
                  <p:pic>
                    <p:nvPicPr>
                      <p:cNvPr id="22535"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6" y="1857376"/>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smtClean="0">
                <a:solidFill>
                  <a:schemeClr val="bg1">
                    <a:lumMod val="95000"/>
                  </a:schemeClr>
                </a:solidFill>
                <a:latin typeface="Times New Roman" panose="02020603050405020304" pitchFamily="18" charset="0"/>
                <a:ea typeface="黑体" panose="02010609060101010101" pitchFamily="49" charset="-122"/>
              </a:rPr>
              <a:t>8.5</a:t>
            </a:r>
            <a:r>
              <a:rPr lang="en-US" altLang="zh-CN" sz="3600" dirty="0" smtClean="0">
                <a:solidFill>
                  <a:schemeClr val="bg1"/>
                </a:solidFill>
                <a:latin typeface="Times New Roman" panose="02020603050405020304" pitchFamily="18" charset="0"/>
                <a:ea typeface="黑体" panose="02010609060101010101" pitchFamily="49" charset="-122"/>
              </a:rPr>
              <a:t>.2  </a:t>
            </a:r>
            <a:r>
              <a:rPr lang="zh-CN" altLang="en-US" sz="3600" dirty="0">
                <a:solidFill>
                  <a:schemeClr val="bg1"/>
                </a:solidFill>
                <a:latin typeface="Times New Roman" panose="02020603050405020304" pitchFamily="18" charset="0"/>
                <a:ea typeface="黑体" panose="02010609060101010101" pitchFamily="49" charset="-122"/>
              </a:rPr>
              <a:t>粒子群优化算法的参数分析</a:t>
            </a:r>
            <a:endParaRPr lang="zh-CN" altLang="en-US" sz="3200" b="1" dirty="0">
              <a:solidFill>
                <a:schemeClr val="bg1"/>
              </a:solidFill>
            </a:endParaRPr>
          </a:p>
        </p:txBody>
      </p:sp>
    </p:spTree>
    <p:extLst>
      <p:ext uri="{BB962C8B-B14F-4D97-AF65-F5344CB8AC3E}">
        <p14:creationId xmlns:p14="http://schemas.microsoft.com/office/powerpoint/2010/main" val="373246474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anim calcmode="lin" valueType="num">
                                      <p:cBhvr additive="base">
                                        <p:cTn id="7" dur="500" fill="hold"/>
                                        <p:tgtEl>
                                          <p:spTgt spid="6158"/>
                                        </p:tgtEl>
                                        <p:attrNameLst>
                                          <p:attrName>ppt_x</p:attrName>
                                        </p:attrNameLst>
                                      </p:cBhvr>
                                      <p:tavLst>
                                        <p:tav tm="0">
                                          <p:val>
                                            <p:strVal val="0-#ppt_w/2"/>
                                          </p:val>
                                        </p:tav>
                                        <p:tav tm="100000">
                                          <p:val>
                                            <p:strVal val="#ppt_x"/>
                                          </p:val>
                                        </p:tav>
                                      </p:tavLst>
                                    </p:anim>
                                    <p:anim calcmode="lin" valueType="num">
                                      <p:cBhvr additive="base">
                                        <p:cTn id="8" dur="500" fill="hold"/>
                                        <p:tgtEl>
                                          <p:spTgt spid="615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 grpId="0" autoUpdateAnimBg="0"/>
      <p:bldP spid="11"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2FBF0BEB-6C11-48AF-9BC7-51835EDF133A}"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57</a:t>
            </a:fld>
            <a:endParaRPr lang="en-US" altLang="ja-JP" sz="1800">
              <a:solidFill>
                <a:srgbClr val="A50021"/>
              </a:solidFill>
              <a:ea typeface="ＭＳ Ｐゴシック" panose="020B0600070205080204" pitchFamily="34" charset="-128"/>
            </a:endParaRPr>
          </a:p>
        </p:txBody>
      </p:sp>
      <p:sp>
        <p:nvSpPr>
          <p:cNvPr id="23556" name="Rectangle 3"/>
          <p:cNvSpPr>
            <a:spLocks noGrp="1" noChangeArrowheads="1"/>
          </p:cNvSpPr>
          <p:nvPr>
            <p:ph idx="1"/>
          </p:nvPr>
        </p:nvSpPr>
        <p:spPr>
          <a:xfrm>
            <a:off x="1974850" y="1071564"/>
            <a:ext cx="8153400" cy="1824037"/>
          </a:xfrm>
        </p:spPr>
        <p:txBody>
          <a:bodyPr/>
          <a:lstStyle/>
          <a:p>
            <a:pPr marL="0" indent="0">
              <a:buClr>
                <a:schemeClr val="tx1"/>
              </a:buClr>
              <a:buNone/>
            </a:pPr>
            <a:r>
              <a:rPr lang="en-US" altLang="zh-CN" b="1">
                <a:latin typeface="Times New Roman" panose="02020603050405020304" pitchFamily="18" charset="0"/>
              </a:rPr>
              <a:t>2. </a:t>
            </a:r>
            <a:r>
              <a:rPr lang="zh-CN" altLang="zh-CN" b="1">
                <a:latin typeface="Times New Roman" panose="02020603050405020304" pitchFamily="18" charset="0"/>
              </a:rPr>
              <a:t>位置更新方程中各部分的影响</a:t>
            </a:r>
            <a:endParaRPr lang="zh-CN" altLang="en-US" b="1">
              <a:latin typeface="宋体" panose="02010600030101010101" pitchFamily="2" charset="-122"/>
            </a:endParaRPr>
          </a:p>
          <a:p>
            <a:pPr marL="0" indent="0">
              <a:buClr>
                <a:schemeClr val="tx1"/>
              </a:buClr>
              <a:buNone/>
            </a:pPr>
            <a:endParaRPr lang="en-US" altLang="zh-CN" b="1">
              <a:latin typeface="宋体" panose="02010600030101010101" pitchFamily="2" charset="-122"/>
            </a:endParaRPr>
          </a:p>
        </p:txBody>
      </p:sp>
      <p:sp>
        <p:nvSpPr>
          <p:cNvPr id="23557" name="Text Box 11"/>
          <p:cNvSpPr txBox="1">
            <a:spLocks noChangeArrowheads="1"/>
          </p:cNvSpPr>
          <p:nvPr/>
        </p:nvSpPr>
        <p:spPr bwMode="auto">
          <a:xfrm>
            <a:off x="2590800" y="4122738"/>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9" name="Text Box 14"/>
          <p:cNvSpPr txBox="1">
            <a:spLocks noChangeArrowheads="1"/>
          </p:cNvSpPr>
          <p:nvPr/>
        </p:nvSpPr>
        <p:spPr bwMode="auto">
          <a:xfrm>
            <a:off x="1952626" y="3165677"/>
            <a:ext cx="5256213"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）没有第</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部分，</a:t>
            </a:r>
            <a:r>
              <a:rPr lang="zh-CN" altLang="zh-CN" sz="2800" b="1">
                <a:latin typeface="Times New Roman" panose="02020603050405020304" pitchFamily="18" charset="0"/>
                <a:cs typeface="Times New Roman" panose="02020603050405020304" pitchFamily="18" charset="0"/>
              </a:rPr>
              <a:t>即</a:t>
            </a:r>
            <a:r>
              <a:rPr lang="en-US" altLang="zh-CN" sz="2800" b="1">
                <a:latin typeface="Times New Roman" panose="02020603050405020304" pitchFamily="18" charset="0"/>
                <a:cs typeface="Times New Roman" panose="02020603050405020304" pitchFamily="18" charset="0"/>
              </a:rPr>
              <a:t> </a:t>
            </a:r>
            <a:r>
              <a:rPr lang="zh-CN" altLang="en-US" sz="2800" b="1" i="1">
                <a:latin typeface="Times New Roman" panose="02020603050405020304" pitchFamily="18" charset="0"/>
                <a:cs typeface="Times New Roman" panose="02020603050405020304" pitchFamily="18" charset="0"/>
                <a:sym typeface="Symbol" panose="05050102010706020507" pitchFamily="18" charset="2"/>
              </a:rPr>
              <a:t></a:t>
            </a:r>
            <a:r>
              <a:rPr lang="zh-CN" altLang="en-US" sz="28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cs typeface="Times New Roman" panose="02020603050405020304" pitchFamily="18" charset="0"/>
              </a:rPr>
              <a:t>=0</a:t>
            </a:r>
            <a:endParaRPr lang="zh-CN" altLang="en-US" sz="2800" b="1">
              <a:latin typeface="Times New Roman" panose="02020603050405020304" pitchFamily="18" charset="0"/>
              <a:cs typeface="Times New Roman" panose="02020603050405020304" pitchFamily="18" charset="0"/>
            </a:endParaRPr>
          </a:p>
        </p:txBody>
      </p:sp>
      <p:sp>
        <p:nvSpPr>
          <p:cNvPr id="10" name="Text Box 10"/>
          <p:cNvSpPr txBox="1">
            <a:spLocks noChangeArrowheads="1"/>
          </p:cNvSpPr>
          <p:nvPr/>
        </p:nvSpPr>
        <p:spPr bwMode="auto">
          <a:xfrm>
            <a:off x="1992313" y="4016375"/>
            <a:ext cx="8229600" cy="121285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速度只取决于粒子当前位置和其历史最好位置</a:t>
            </a:r>
            <a:r>
              <a:rPr lang="en-US" altLang="zh-CN" sz="2600" i="1">
                <a:latin typeface="Times New Roman" panose="02020603050405020304" pitchFamily="18" charset="0"/>
                <a:cs typeface="Times New Roman" panose="02020603050405020304" pitchFamily="18" charset="0"/>
              </a:rPr>
              <a:t>P</a:t>
            </a:r>
            <a:r>
              <a:rPr lang="en-US" altLang="zh-CN" sz="2600" i="1" baseline="-25000">
                <a:latin typeface="Times New Roman" panose="02020603050405020304" pitchFamily="18" charset="0"/>
                <a:cs typeface="Times New Roman" panose="02020603050405020304" pitchFamily="18" charset="0"/>
              </a:rPr>
              <a:t>i</a:t>
            </a:r>
            <a:r>
              <a:rPr lang="en-US" altLang="zh-CN" sz="2600">
                <a:latin typeface="Times New Roman" panose="02020603050405020304" pitchFamily="18" charset="0"/>
                <a:cs typeface="Times New Roman" panose="02020603050405020304" pitchFamily="18" charset="0"/>
              </a:rPr>
              <a:t> </a:t>
            </a:r>
            <a:r>
              <a:rPr lang="zh-CN" altLang="zh-CN" sz="2600">
                <a:latin typeface="Times New Roman" panose="02020603050405020304" pitchFamily="18" charset="0"/>
                <a:cs typeface="Times New Roman" panose="02020603050405020304" pitchFamily="18" charset="0"/>
              </a:rPr>
              <a:t>和</a:t>
            </a:r>
            <a:r>
              <a:rPr lang="en-US" altLang="zh-CN" sz="2600">
                <a:latin typeface="Times New Roman" panose="02020603050405020304" pitchFamily="18" charset="0"/>
                <a:cs typeface="Times New Roman" panose="02020603050405020304" pitchFamily="18" charset="0"/>
              </a:rPr>
              <a:t> </a:t>
            </a:r>
            <a:r>
              <a:rPr lang="en-US" altLang="zh-CN" sz="2600" i="1">
                <a:latin typeface="Times New Roman" panose="02020603050405020304" pitchFamily="18" charset="0"/>
                <a:cs typeface="Times New Roman" panose="02020603050405020304" pitchFamily="18" charset="0"/>
              </a:rPr>
              <a:t>P</a:t>
            </a:r>
            <a:r>
              <a:rPr lang="en-US" altLang="zh-CN" sz="2600" i="1" baseline="-25000">
                <a:latin typeface="Times New Roman" panose="02020603050405020304" pitchFamily="18" charset="0"/>
                <a:cs typeface="Times New Roman" panose="02020603050405020304" pitchFamily="18" charset="0"/>
              </a:rPr>
              <a:t>g</a:t>
            </a:r>
            <a:r>
              <a:rPr lang="zh-CN" altLang="zh-CN" sz="2600">
                <a:latin typeface="Times New Roman" panose="02020603050405020304" pitchFamily="18" charset="0"/>
                <a:cs typeface="Times New Roman" panose="02020603050405020304" pitchFamily="18" charset="0"/>
              </a:rPr>
              <a:t>，速度本身没有记忆性。</a:t>
            </a:r>
            <a:endParaRPr lang="zh-CN" altLang="en-US" sz="2600">
              <a:latin typeface="Times New Roman" panose="02020603050405020304" pitchFamily="18" charset="0"/>
              <a:cs typeface="Times New Roman" panose="02020603050405020304" pitchFamily="18" charset="0"/>
            </a:endParaRPr>
          </a:p>
        </p:txBody>
      </p:sp>
      <p:graphicFrame>
        <p:nvGraphicFramePr>
          <p:cNvPr id="23560" name="对象 7"/>
          <p:cNvGraphicFramePr>
            <a:graphicFrameLocks noChangeAspect="1"/>
          </p:cNvGraphicFramePr>
          <p:nvPr/>
        </p:nvGraphicFramePr>
        <p:xfrm>
          <a:off x="1800226" y="2000251"/>
          <a:ext cx="8867775" cy="479425"/>
        </p:xfrm>
        <a:graphic>
          <a:graphicData uri="http://schemas.openxmlformats.org/presentationml/2006/ole">
            <mc:AlternateContent xmlns:mc="http://schemas.openxmlformats.org/markup-compatibility/2006">
              <mc:Choice xmlns:v="urn:schemas-microsoft-com:vml" Requires="v">
                <p:oleObj spid="_x0000_s37897" name="Equation" r:id="rId3" imgW="5067300" imgH="279400" progId="Equation.DSMT4">
                  <p:embed/>
                </p:oleObj>
              </mc:Choice>
              <mc:Fallback>
                <p:oleObj name="Equation" r:id="rId3" imgW="5067300" imgH="279400" progId="Equation.DSMT4">
                  <p:embed/>
                  <p:pic>
                    <p:nvPicPr>
                      <p:cNvPr id="2356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6" y="2000251"/>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smtClean="0">
                <a:solidFill>
                  <a:schemeClr val="bg1">
                    <a:lumMod val="95000"/>
                  </a:schemeClr>
                </a:solidFill>
                <a:latin typeface="Times New Roman" panose="02020603050405020304" pitchFamily="18" charset="0"/>
                <a:ea typeface="黑体" panose="02010609060101010101" pitchFamily="49" charset="-122"/>
              </a:rPr>
              <a:t>8.5</a:t>
            </a:r>
            <a:r>
              <a:rPr lang="en-US" altLang="zh-CN" sz="3600" dirty="0" smtClean="0">
                <a:solidFill>
                  <a:schemeClr val="bg1"/>
                </a:solidFill>
                <a:latin typeface="Times New Roman" panose="02020603050405020304" pitchFamily="18" charset="0"/>
                <a:ea typeface="黑体" panose="02010609060101010101" pitchFamily="49" charset="-122"/>
              </a:rPr>
              <a:t>.2  </a:t>
            </a:r>
            <a:r>
              <a:rPr lang="zh-CN" altLang="en-US" sz="3600" dirty="0">
                <a:solidFill>
                  <a:schemeClr val="bg1"/>
                </a:solidFill>
                <a:latin typeface="Times New Roman" panose="02020603050405020304" pitchFamily="18" charset="0"/>
                <a:ea typeface="黑体" panose="02010609060101010101" pitchFamily="49" charset="-122"/>
              </a:rPr>
              <a:t>粒子群优化算法的参数分析</a:t>
            </a:r>
            <a:endParaRPr lang="zh-CN" altLang="en-US" sz="3200" b="1" dirty="0">
              <a:solidFill>
                <a:schemeClr val="bg1"/>
              </a:solidFill>
            </a:endParaRPr>
          </a:p>
        </p:txBody>
      </p:sp>
    </p:spTree>
    <p:extLst>
      <p:ext uri="{BB962C8B-B14F-4D97-AF65-F5344CB8AC3E}">
        <p14:creationId xmlns:p14="http://schemas.microsoft.com/office/powerpoint/2010/main" val="55470399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xfrm>
            <a:off x="8458200" y="5956301"/>
            <a:ext cx="1981200" cy="36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C7F5C8D-3B0F-4939-96D9-44D6CEF060A3}"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58</a:t>
            </a:fld>
            <a:endParaRPr lang="en-US" altLang="ja-JP" sz="1800">
              <a:solidFill>
                <a:srgbClr val="A50021"/>
              </a:solidFill>
              <a:ea typeface="ＭＳ Ｐゴシック" panose="020B0600070205080204" pitchFamily="34" charset="-128"/>
            </a:endParaRPr>
          </a:p>
        </p:txBody>
      </p:sp>
      <p:sp>
        <p:nvSpPr>
          <p:cNvPr id="6158" name="Text Box 14"/>
          <p:cNvSpPr txBox="1">
            <a:spLocks noChangeArrowheads="1"/>
          </p:cNvSpPr>
          <p:nvPr/>
        </p:nvSpPr>
        <p:spPr bwMode="auto">
          <a:xfrm>
            <a:off x="1952626" y="2500313"/>
            <a:ext cx="5616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3</a:t>
            </a:r>
            <a:r>
              <a:rPr lang="zh-CN" altLang="en-US" sz="2800" b="1">
                <a:latin typeface="Times New Roman" panose="02020603050405020304" pitchFamily="18" charset="0"/>
                <a:cs typeface="Times New Roman" panose="02020603050405020304" pitchFamily="18" charset="0"/>
              </a:rPr>
              <a:t>）没有第</a:t>
            </a:r>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部分，</a:t>
            </a:r>
            <a:r>
              <a:rPr lang="zh-CN" altLang="zh-CN" sz="2800" b="1">
                <a:latin typeface="Times New Roman" panose="02020603050405020304" pitchFamily="18" charset="0"/>
                <a:cs typeface="Times New Roman" panose="02020603050405020304" pitchFamily="18" charset="0"/>
              </a:rPr>
              <a:t>即</a:t>
            </a:r>
            <a:r>
              <a:rPr lang="en-US" altLang="zh-CN" sz="2800" b="1">
                <a:latin typeface="Times New Roman" panose="02020603050405020304" pitchFamily="18" charset="0"/>
                <a:cs typeface="Times New Roman" panose="02020603050405020304" pitchFamily="18" charset="0"/>
              </a:rPr>
              <a:t> </a:t>
            </a:r>
            <a:r>
              <a:rPr lang="zh-CN" altLang="en-US"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endParaRPr lang="zh-CN" altLang="en-US" sz="2800" b="1">
              <a:latin typeface="Times New Roman" panose="02020603050405020304" pitchFamily="18" charset="0"/>
              <a:cs typeface="Times New Roman" panose="02020603050405020304" pitchFamily="18" charset="0"/>
            </a:endParaRPr>
          </a:p>
        </p:txBody>
      </p:sp>
      <p:sp>
        <p:nvSpPr>
          <p:cNvPr id="11" name="Text Box 10"/>
          <p:cNvSpPr txBox="1">
            <a:spLocks noChangeArrowheads="1"/>
          </p:cNvSpPr>
          <p:nvPr/>
        </p:nvSpPr>
        <p:spPr bwMode="auto">
          <a:xfrm>
            <a:off x="2024063" y="3363889"/>
            <a:ext cx="8229600" cy="652486"/>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粒子没有认知能力，也就是</a:t>
            </a:r>
            <a:r>
              <a:rPr lang="en-US" altLang="zh-CN"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只有社会模型</a:t>
            </a:r>
            <a:r>
              <a:rPr lang="en-US" altLang="zh-CN"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p:txBody>
      </p:sp>
      <p:sp>
        <p:nvSpPr>
          <p:cNvPr id="12" name="Text Box 10"/>
          <p:cNvSpPr txBox="1">
            <a:spLocks noChangeArrowheads="1"/>
          </p:cNvSpPr>
          <p:nvPr/>
        </p:nvSpPr>
        <p:spPr bwMode="auto">
          <a:xfrm>
            <a:off x="2024063" y="4357688"/>
            <a:ext cx="8229600" cy="121285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t>在粒子的相互作用下，有能力达到新的搜索空间。但对复杂问题，容易陷入局部最优点。</a:t>
            </a:r>
            <a:endParaRPr lang="zh-CN" altLang="en-US" sz="2600">
              <a:latin typeface="Times New Roman" panose="02020603050405020304" pitchFamily="18" charset="0"/>
              <a:cs typeface="Times New Roman" panose="02020603050405020304" pitchFamily="18" charset="0"/>
            </a:endParaRPr>
          </a:p>
        </p:txBody>
      </p:sp>
      <p:graphicFrame>
        <p:nvGraphicFramePr>
          <p:cNvPr id="24583" name="对象 7"/>
          <p:cNvGraphicFramePr>
            <a:graphicFrameLocks noChangeAspect="1"/>
          </p:cNvGraphicFramePr>
          <p:nvPr/>
        </p:nvGraphicFramePr>
        <p:xfrm>
          <a:off x="1524001" y="1428751"/>
          <a:ext cx="8867775" cy="479425"/>
        </p:xfrm>
        <a:graphic>
          <a:graphicData uri="http://schemas.openxmlformats.org/presentationml/2006/ole">
            <mc:AlternateContent xmlns:mc="http://schemas.openxmlformats.org/markup-compatibility/2006">
              <mc:Choice xmlns:v="urn:schemas-microsoft-com:vml" Requires="v">
                <p:oleObj spid="_x0000_s38921" name="Equation" r:id="rId3" imgW="5067300" imgH="279400" progId="Equation.DSMT4">
                  <p:embed/>
                </p:oleObj>
              </mc:Choice>
              <mc:Fallback>
                <p:oleObj name="Equation" r:id="rId3" imgW="5067300" imgH="279400" progId="Equation.DSMT4">
                  <p:embed/>
                  <p:pic>
                    <p:nvPicPr>
                      <p:cNvPr id="24583"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1428751"/>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smtClean="0">
                <a:solidFill>
                  <a:schemeClr val="bg1">
                    <a:lumMod val="95000"/>
                  </a:schemeClr>
                </a:solidFill>
                <a:latin typeface="Times New Roman" panose="02020603050405020304" pitchFamily="18" charset="0"/>
                <a:ea typeface="黑体" panose="02010609060101010101" pitchFamily="49" charset="-122"/>
              </a:rPr>
              <a:t>8.5</a:t>
            </a:r>
            <a:r>
              <a:rPr lang="en-US" altLang="zh-CN" sz="3600" dirty="0" smtClean="0">
                <a:solidFill>
                  <a:schemeClr val="bg1"/>
                </a:solidFill>
                <a:latin typeface="Times New Roman" panose="02020603050405020304" pitchFamily="18" charset="0"/>
                <a:ea typeface="黑体" panose="02010609060101010101" pitchFamily="49" charset="-122"/>
              </a:rPr>
              <a:t>.2  </a:t>
            </a:r>
            <a:r>
              <a:rPr lang="zh-CN" altLang="en-US" sz="3600" dirty="0">
                <a:solidFill>
                  <a:schemeClr val="bg1"/>
                </a:solidFill>
                <a:latin typeface="Times New Roman" panose="02020603050405020304" pitchFamily="18" charset="0"/>
                <a:ea typeface="黑体" panose="02010609060101010101" pitchFamily="49" charset="-122"/>
              </a:rPr>
              <a:t>粒子群优化算法的参数分析</a:t>
            </a:r>
            <a:endParaRPr lang="zh-CN" altLang="en-US" sz="3200" b="1" dirty="0">
              <a:solidFill>
                <a:schemeClr val="bg1"/>
              </a:solidFill>
            </a:endParaRPr>
          </a:p>
        </p:txBody>
      </p:sp>
    </p:spTree>
    <p:extLst>
      <p:ext uri="{BB962C8B-B14F-4D97-AF65-F5344CB8AC3E}">
        <p14:creationId xmlns:p14="http://schemas.microsoft.com/office/powerpoint/2010/main" val="35952302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anim calcmode="lin" valueType="num">
                                      <p:cBhvr additive="base">
                                        <p:cTn id="7" dur="500" fill="hold"/>
                                        <p:tgtEl>
                                          <p:spTgt spid="6158"/>
                                        </p:tgtEl>
                                        <p:attrNameLst>
                                          <p:attrName>ppt_x</p:attrName>
                                        </p:attrNameLst>
                                      </p:cBhvr>
                                      <p:tavLst>
                                        <p:tav tm="0">
                                          <p:val>
                                            <p:strVal val="0-#ppt_w/2"/>
                                          </p:val>
                                        </p:tav>
                                        <p:tav tm="100000">
                                          <p:val>
                                            <p:strVal val="#ppt_x"/>
                                          </p:val>
                                        </p:tav>
                                      </p:tavLst>
                                    </p:anim>
                                    <p:anim calcmode="lin" valueType="num">
                                      <p:cBhvr additive="base">
                                        <p:cTn id="8" dur="500" fill="hold"/>
                                        <p:tgtEl>
                                          <p:spTgt spid="615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 grpId="0" autoUpdateAnimBg="0"/>
      <p:bldP spid="11" grpId="0" animBg="1"/>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30F134E-B88B-4E9F-AD0B-3D508FB92E7D}"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59</a:t>
            </a:fld>
            <a:endParaRPr lang="en-US" altLang="ja-JP" sz="1800">
              <a:solidFill>
                <a:srgbClr val="A50021"/>
              </a:solidFill>
              <a:ea typeface="ＭＳ Ｐゴシック" panose="020B0600070205080204" pitchFamily="34" charset="-128"/>
            </a:endParaRPr>
          </a:p>
        </p:txBody>
      </p:sp>
      <p:sp>
        <p:nvSpPr>
          <p:cNvPr id="25604" name="Text Box 11"/>
          <p:cNvSpPr txBox="1">
            <a:spLocks noChangeArrowheads="1"/>
          </p:cNvSpPr>
          <p:nvPr/>
        </p:nvSpPr>
        <p:spPr bwMode="auto">
          <a:xfrm>
            <a:off x="2590800" y="3713163"/>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8" name="Text Box 14"/>
          <p:cNvSpPr txBox="1">
            <a:spLocks noChangeArrowheads="1"/>
          </p:cNvSpPr>
          <p:nvPr/>
        </p:nvSpPr>
        <p:spPr bwMode="auto">
          <a:xfrm>
            <a:off x="1952626" y="3071813"/>
            <a:ext cx="52562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4</a:t>
            </a:r>
            <a:r>
              <a:rPr lang="zh-CN" altLang="en-US" sz="2800" b="1">
                <a:latin typeface="Times New Roman" panose="02020603050405020304" pitchFamily="18" charset="0"/>
                <a:cs typeface="Times New Roman" panose="02020603050405020304" pitchFamily="18" charset="0"/>
              </a:rPr>
              <a:t>）没有第</a:t>
            </a:r>
            <a:r>
              <a:rPr lang="en-US" altLang="zh-CN" sz="2800" b="1">
                <a:latin typeface="Times New Roman" panose="02020603050405020304" pitchFamily="18" charset="0"/>
                <a:cs typeface="Times New Roman" panose="02020603050405020304" pitchFamily="18" charset="0"/>
              </a:rPr>
              <a:t>3</a:t>
            </a:r>
            <a:r>
              <a:rPr lang="zh-CN" altLang="en-US" sz="2800" b="1">
                <a:latin typeface="Times New Roman" panose="02020603050405020304" pitchFamily="18" charset="0"/>
                <a:cs typeface="Times New Roman" panose="02020603050405020304" pitchFamily="18" charset="0"/>
              </a:rPr>
              <a:t>部分，</a:t>
            </a:r>
            <a:r>
              <a:rPr lang="zh-CN" altLang="zh-CN" sz="2800" b="1">
                <a:latin typeface="Times New Roman" panose="02020603050405020304" pitchFamily="18" charset="0"/>
                <a:cs typeface="Times New Roman" panose="02020603050405020304" pitchFamily="18" charset="0"/>
              </a:rPr>
              <a:t>即</a:t>
            </a:r>
            <a:r>
              <a:rPr lang="en-US" altLang="zh-CN" sz="2800" b="1">
                <a:latin typeface="Times New Roman" panose="02020603050405020304" pitchFamily="18" charset="0"/>
                <a:cs typeface="Times New Roman" panose="02020603050405020304" pitchFamily="18" charset="0"/>
              </a:rPr>
              <a:t> </a:t>
            </a:r>
            <a:r>
              <a:rPr lang="zh-CN" altLang="en-US"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endParaRPr lang="zh-CN" altLang="en-US" sz="2800" b="1">
              <a:latin typeface="Times New Roman" panose="02020603050405020304" pitchFamily="18" charset="0"/>
              <a:cs typeface="Times New Roman" panose="02020603050405020304" pitchFamily="18" charset="0"/>
            </a:endParaRPr>
          </a:p>
        </p:txBody>
      </p:sp>
      <p:sp>
        <p:nvSpPr>
          <p:cNvPr id="9" name="Text Box 10"/>
          <p:cNvSpPr txBox="1">
            <a:spLocks noChangeArrowheads="1"/>
          </p:cNvSpPr>
          <p:nvPr/>
        </p:nvSpPr>
        <p:spPr bwMode="auto">
          <a:xfrm>
            <a:off x="2024063" y="3863952"/>
            <a:ext cx="8229600" cy="652486"/>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粒子间没有社会共享信息，也就是</a:t>
            </a:r>
            <a:r>
              <a:rPr lang="en-US" altLang="zh-CN"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只有认知</a:t>
            </a:r>
            <a:r>
              <a:rPr lang="en-US" altLang="zh-CN"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模型。</a:t>
            </a:r>
            <a:endParaRPr lang="zh-CN" altLang="en-US" sz="2600">
              <a:latin typeface="Times New Roman" panose="02020603050405020304" pitchFamily="18" charset="0"/>
              <a:cs typeface="Times New Roman" panose="02020603050405020304" pitchFamily="18" charset="0"/>
            </a:endParaRPr>
          </a:p>
        </p:txBody>
      </p:sp>
      <p:sp>
        <p:nvSpPr>
          <p:cNvPr id="11" name="Text Box 10"/>
          <p:cNvSpPr txBox="1">
            <a:spLocks noChangeArrowheads="1"/>
          </p:cNvSpPr>
          <p:nvPr/>
        </p:nvSpPr>
        <p:spPr bwMode="auto">
          <a:xfrm>
            <a:off x="1992313" y="4808748"/>
            <a:ext cx="8229600" cy="121264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因为个体间没有交互，一个规模为</a:t>
            </a:r>
            <a:r>
              <a:rPr lang="en-US" altLang="zh-CN" sz="2600">
                <a:latin typeface="Times New Roman" panose="02020603050405020304" pitchFamily="18" charset="0"/>
                <a:cs typeface="Times New Roman" panose="02020603050405020304" pitchFamily="18" charset="0"/>
              </a:rPr>
              <a:t>M</a:t>
            </a:r>
            <a:r>
              <a:rPr lang="zh-CN" altLang="zh-CN" sz="2600">
                <a:latin typeface="Times New Roman" panose="02020603050405020304" pitchFamily="18" charset="0"/>
                <a:cs typeface="Times New Roman" panose="02020603050405020304" pitchFamily="18" charset="0"/>
              </a:rPr>
              <a:t>的群体等价于</a:t>
            </a:r>
            <a:r>
              <a:rPr lang="en-US" altLang="zh-CN" sz="2600">
                <a:latin typeface="Times New Roman" panose="02020603050405020304" pitchFamily="18" charset="0"/>
                <a:cs typeface="Times New Roman" panose="02020603050405020304" pitchFamily="18" charset="0"/>
              </a:rPr>
              <a:t>M</a:t>
            </a:r>
            <a:r>
              <a:rPr lang="zh-CN" altLang="zh-CN" sz="2600">
                <a:latin typeface="Times New Roman" panose="02020603050405020304" pitchFamily="18" charset="0"/>
                <a:cs typeface="Times New Roman" panose="02020603050405020304" pitchFamily="18" charset="0"/>
              </a:rPr>
              <a:t>个单个粒子的运行，因而得到最优解的机率非常小。</a:t>
            </a:r>
            <a:endParaRPr lang="zh-CN" altLang="en-US" sz="2600">
              <a:latin typeface="Times New Roman" panose="02020603050405020304" pitchFamily="18" charset="0"/>
              <a:cs typeface="Times New Roman" panose="02020603050405020304" pitchFamily="18" charset="0"/>
            </a:endParaRPr>
          </a:p>
        </p:txBody>
      </p:sp>
      <p:graphicFrame>
        <p:nvGraphicFramePr>
          <p:cNvPr id="25608" name="对象 7"/>
          <p:cNvGraphicFramePr>
            <a:graphicFrameLocks noChangeAspect="1"/>
          </p:cNvGraphicFramePr>
          <p:nvPr/>
        </p:nvGraphicFramePr>
        <p:xfrm>
          <a:off x="1800226" y="2000251"/>
          <a:ext cx="8867775" cy="479425"/>
        </p:xfrm>
        <a:graphic>
          <a:graphicData uri="http://schemas.openxmlformats.org/presentationml/2006/ole">
            <mc:AlternateContent xmlns:mc="http://schemas.openxmlformats.org/markup-compatibility/2006">
              <mc:Choice xmlns:v="urn:schemas-microsoft-com:vml" Requires="v">
                <p:oleObj spid="_x0000_s39945" name="Equation" r:id="rId3" imgW="5067300" imgH="279400" progId="Equation.DSMT4">
                  <p:embed/>
                </p:oleObj>
              </mc:Choice>
              <mc:Fallback>
                <p:oleObj name="Equation" r:id="rId3" imgW="5067300" imgH="279400" progId="Equation.DSMT4">
                  <p:embed/>
                  <p:pic>
                    <p:nvPicPr>
                      <p:cNvPr id="2560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6" y="2000251"/>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smtClean="0">
                <a:solidFill>
                  <a:schemeClr val="bg1">
                    <a:lumMod val="95000"/>
                  </a:schemeClr>
                </a:solidFill>
                <a:latin typeface="Times New Roman" panose="02020603050405020304" pitchFamily="18" charset="0"/>
                <a:ea typeface="黑体" panose="02010609060101010101" pitchFamily="49" charset="-122"/>
              </a:rPr>
              <a:t>8.5.</a:t>
            </a:r>
            <a:r>
              <a:rPr lang="en-US" altLang="zh-CN" sz="3600" dirty="0" smtClean="0">
                <a:solidFill>
                  <a:schemeClr val="bg1"/>
                </a:solidFill>
                <a:latin typeface="Times New Roman" panose="02020603050405020304" pitchFamily="18" charset="0"/>
                <a:ea typeface="黑体" panose="02010609060101010101" pitchFamily="49" charset="-122"/>
              </a:rPr>
              <a:t>2  </a:t>
            </a:r>
            <a:r>
              <a:rPr lang="zh-CN" altLang="en-US" sz="3600" dirty="0">
                <a:solidFill>
                  <a:schemeClr val="bg1"/>
                </a:solidFill>
                <a:latin typeface="Times New Roman" panose="02020603050405020304" pitchFamily="18" charset="0"/>
                <a:ea typeface="黑体" panose="02010609060101010101" pitchFamily="49" charset="-122"/>
              </a:rPr>
              <a:t>粒子群优化算法的参数分析</a:t>
            </a:r>
            <a:endParaRPr lang="zh-CN" altLang="en-US" sz="3200" b="1" dirty="0">
              <a:solidFill>
                <a:schemeClr val="bg1"/>
              </a:solidFill>
            </a:endParaRPr>
          </a:p>
        </p:txBody>
      </p:sp>
    </p:spTree>
    <p:extLst>
      <p:ext uri="{BB962C8B-B14F-4D97-AF65-F5344CB8AC3E}">
        <p14:creationId xmlns:p14="http://schemas.microsoft.com/office/powerpoint/2010/main" val="60438479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p:cNvSpPr>
          <p:nvPr>
            <p:ph idx="1"/>
          </p:nvPr>
        </p:nvSpPr>
        <p:spPr>
          <a:xfrm>
            <a:off x="623392" y="1196752"/>
            <a:ext cx="11233248" cy="4351338"/>
          </a:xfrm>
          <a:ln/>
        </p:spPr>
        <p:txBody>
          <a:bodyPr vert="horz" wrap="square" lIns="91440" tIns="45720" rIns="91440" bIns="45720" anchor="t"/>
          <a:lstStyle/>
          <a:p>
            <a:pPr eaLnBrk="1" hangingPunct="1"/>
            <a:r>
              <a:rPr lang="zh-CN" altLang="en-US" sz="2400" b="1" dirty="0">
                <a:solidFill>
                  <a:srgbClr val="0000FF"/>
                </a:solidFill>
                <a:latin typeface="宋体" panose="02010600030101010101" pitchFamily="2" charset="-122"/>
              </a:rPr>
              <a:t>适者生存</a:t>
            </a:r>
            <a:r>
              <a:rPr lang="zh-CN" altLang="en-US" sz="2400" b="1" dirty="0"/>
              <a:t>：</a:t>
            </a:r>
            <a:r>
              <a:rPr lang="zh-CN" altLang="en-US" sz="2400" b="1" dirty="0">
                <a:latin typeface="宋体" panose="02010600030101010101" pitchFamily="2" charset="-122"/>
              </a:rPr>
              <a:t>最适合自然环境的群体往往产生了更大的后代群体。</a:t>
            </a:r>
            <a:r>
              <a:rPr lang="zh-CN" altLang="en-US" sz="2400" b="1" dirty="0"/>
              <a:t> </a:t>
            </a:r>
          </a:p>
          <a:p>
            <a:pPr eaLnBrk="1" hangingPunct="1">
              <a:spcBef>
                <a:spcPct val="50000"/>
              </a:spcBef>
            </a:pPr>
            <a:r>
              <a:rPr lang="zh-CN" altLang="en-US" sz="2400" b="1" dirty="0">
                <a:latin typeface="宋体" panose="02010600030101010101" pitchFamily="2" charset="-122"/>
              </a:rPr>
              <a:t>生物进化的基本过程：</a:t>
            </a:r>
          </a:p>
        </p:txBody>
      </p:sp>
      <p:sp>
        <p:nvSpPr>
          <p:cNvPr id="5939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1688" name="Rectangle 8"/>
          <p:cNvSpPr/>
          <p:nvPr/>
        </p:nvSpPr>
        <p:spPr>
          <a:xfrm>
            <a:off x="911424" y="2443924"/>
            <a:ext cx="4679752" cy="3274743"/>
          </a:xfrm>
          <a:prstGeom prst="rect">
            <a:avLst/>
          </a:prstGeom>
          <a:gradFill rotWithShape="0">
            <a:gsLst>
              <a:gs pos="0">
                <a:srgbClr val="FFFFFF"/>
              </a:gs>
              <a:gs pos="100000">
                <a:srgbClr val="CCFFFF"/>
              </a:gs>
            </a:gsLst>
            <a:path path="shape">
              <a:fillToRect l="50000" t="50000" r="50000" b="50000"/>
            </a:path>
            <a:tileRect/>
          </a:gradFill>
          <a:ln w="9525" cap="flat" cmpd="sng">
            <a:solidFill>
              <a:srgbClr val="00FFFF"/>
            </a:solidFill>
            <a:prstDash val="solid"/>
            <a:miter/>
            <a:headEnd type="none" w="med" len="med"/>
            <a:tailEnd type="none" w="med" len="med"/>
          </a:ln>
        </p:spPr>
        <p:txBody>
          <a:bodyPr wrap="square">
            <a:spAutoFit/>
          </a:bodyPr>
          <a:lstStyle/>
          <a:p>
            <a:pPr algn="just">
              <a:spcBef>
                <a:spcPct val="80000"/>
              </a:spcBef>
            </a:pPr>
            <a:r>
              <a:rPr lang="zh-CN" altLang="en-US" sz="2200" b="1" dirty="0">
                <a:solidFill>
                  <a:srgbClr val="FF0000"/>
                </a:solidFill>
              </a:rPr>
              <a:t>染色体</a:t>
            </a:r>
            <a:r>
              <a:rPr lang="en-US" altLang="zh-CN" sz="2200" b="1" dirty="0">
                <a:solidFill>
                  <a:srgbClr val="FF0000"/>
                </a:solidFill>
                <a:latin typeface="Times New Roman" panose="02020603050405020304" pitchFamily="18" charset="0"/>
                <a:cs typeface="Times New Roman" panose="02020603050405020304" pitchFamily="18" charset="0"/>
              </a:rPr>
              <a:t>(chromosome)</a:t>
            </a:r>
            <a:r>
              <a:rPr lang="zh-CN" altLang="en-US" sz="2200" b="1" dirty="0">
                <a:solidFill>
                  <a:schemeClr val="tx1"/>
                </a:solidFill>
                <a:latin typeface="Times New Roman" panose="02020603050405020304" pitchFamily="18" charset="0"/>
              </a:rPr>
              <a:t>：</a:t>
            </a:r>
            <a:r>
              <a:rPr lang="zh-CN" altLang="en-US" sz="2200" b="1" dirty="0">
                <a:solidFill>
                  <a:schemeClr val="tx1"/>
                </a:solidFill>
              </a:rPr>
              <a:t>生物的遗传物质的主要载体。</a:t>
            </a:r>
          </a:p>
          <a:p>
            <a:pPr algn="just">
              <a:spcBef>
                <a:spcPct val="80000"/>
              </a:spcBef>
            </a:pPr>
            <a:r>
              <a:rPr lang="zh-CN" altLang="en-US" sz="2200" b="1" dirty="0">
                <a:solidFill>
                  <a:srgbClr val="FF0000"/>
                </a:solidFill>
              </a:rPr>
              <a:t>基因</a:t>
            </a:r>
            <a:r>
              <a:rPr lang="en-US" altLang="zh-CN" sz="2200" b="1" dirty="0">
                <a:solidFill>
                  <a:srgbClr val="FF0000"/>
                </a:solidFill>
                <a:latin typeface="Times New Roman" panose="02020603050405020304" pitchFamily="18" charset="0"/>
                <a:cs typeface="Times New Roman" panose="02020603050405020304" pitchFamily="18" charset="0"/>
              </a:rPr>
              <a:t>(gene)</a:t>
            </a:r>
            <a:r>
              <a:rPr lang="zh-CN" altLang="en-US" sz="2200" b="1" dirty="0">
                <a:solidFill>
                  <a:schemeClr val="tx1"/>
                </a:solidFill>
                <a:latin typeface="Times New Roman" panose="02020603050405020304" pitchFamily="18" charset="0"/>
              </a:rPr>
              <a:t>：</a:t>
            </a:r>
            <a:r>
              <a:rPr lang="zh-CN" altLang="en-US" sz="2200" b="1" dirty="0">
                <a:solidFill>
                  <a:schemeClr val="tx1"/>
                </a:solidFill>
              </a:rPr>
              <a:t>扩展生物性状的遗传物质的功能单元和结构单位。</a:t>
            </a:r>
          </a:p>
          <a:p>
            <a:pPr algn="just">
              <a:spcBef>
                <a:spcPct val="80000"/>
              </a:spcBef>
            </a:pPr>
            <a:r>
              <a:rPr lang="zh-CN" altLang="en-US" sz="2200" b="1" dirty="0">
                <a:solidFill>
                  <a:srgbClr val="FF0000"/>
                </a:solidFill>
              </a:rPr>
              <a:t>基因座（</a:t>
            </a:r>
            <a:r>
              <a:rPr lang="en-US" altLang="zh-CN" sz="2200" b="1" dirty="0">
                <a:solidFill>
                  <a:srgbClr val="FF0000"/>
                </a:solidFill>
                <a:latin typeface="Times New Roman" panose="02020603050405020304" pitchFamily="18" charset="0"/>
                <a:cs typeface="Times New Roman" panose="02020603050405020304" pitchFamily="18" charset="0"/>
              </a:rPr>
              <a:t>locus</a:t>
            </a:r>
            <a:r>
              <a:rPr lang="zh-CN" altLang="en-US" sz="2200" b="1" dirty="0">
                <a:solidFill>
                  <a:srgbClr val="FF0000"/>
                </a:solidFill>
              </a:rPr>
              <a:t>）</a:t>
            </a:r>
            <a:r>
              <a:rPr lang="zh-CN" altLang="en-US" sz="2200" b="1" dirty="0">
                <a:solidFill>
                  <a:schemeClr val="tx1"/>
                </a:solidFill>
              </a:rPr>
              <a:t>：染色体中基因的位置。</a:t>
            </a:r>
          </a:p>
          <a:p>
            <a:pPr algn="just">
              <a:spcBef>
                <a:spcPct val="80000"/>
              </a:spcBef>
            </a:pPr>
            <a:r>
              <a:rPr lang="zh-CN" altLang="en-US" sz="2200" b="1" dirty="0">
                <a:solidFill>
                  <a:srgbClr val="FF0000"/>
                </a:solidFill>
              </a:rPr>
              <a:t>等位基因（</a:t>
            </a:r>
            <a:r>
              <a:rPr lang="en-US" altLang="zh-CN" sz="2200" b="1" dirty="0">
                <a:solidFill>
                  <a:srgbClr val="FF0000"/>
                </a:solidFill>
                <a:latin typeface="Times New Roman" panose="02020603050405020304" pitchFamily="18" charset="0"/>
                <a:cs typeface="Times New Roman" panose="02020603050405020304" pitchFamily="18" charset="0"/>
              </a:rPr>
              <a:t>alleles</a:t>
            </a:r>
            <a:r>
              <a:rPr lang="zh-CN" altLang="en-US" sz="2200" b="1" dirty="0">
                <a:solidFill>
                  <a:srgbClr val="FF0000"/>
                </a:solidFill>
              </a:rPr>
              <a:t>）</a:t>
            </a:r>
            <a:r>
              <a:rPr lang="zh-CN" altLang="en-US" sz="2200" b="1" dirty="0">
                <a:solidFill>
                  <a:schemeClr val="tx1"/>
                </a:solidFill>
              </a:rPr>
              <a:t>：基因所取的值</a:t>
            </a:r>
            <a:r>
              <a:rPr lang="zh-CN" altLang="en-US" sz="2000" b="1" dirty="0">
                <a:solidFill>
                  <a:schemeClr val="tx1"/>
                </a:solidFill>
              </a:rPr>
              <a:t>。</a:t>
            </a:r>
          </a:p>
        </p:txBody>
      </p:sp>
      <p:pic>
        <p:nvPicPr>
          <p:cNvPr id="71693" name="Picture 13"/>
          <p:cNvPicPr>
            <a:picLocks noChangeAspect="1"/>
          </p:cNvPicPr>
          <p:nvPr/>
        </p:nvPicPr>
        <p:blipFill>
          <a:blip r:embed="rId2"/>
          <a:stretch>
            <a:fillRect/>
          </a:stretch>
        </p:blipFill>
        <p:spPr>
          <a:xfrm>
            <a:off x="5591176" y="2711451"/>
            <a:ext cx="4924425" cy="3362325"/>
          </a:xfrm>
          <a:prstGeom prst="rect">
            <a:avLst/>
          </a:prstGeom>
          <a:noFill/>
          <a:ln w="9525">
            <a:noFill/>
          </a:ln>
        </p:spPr>
      </p:pic>
      <p:sp>
        <p:nvSpPr>
          <p:cNvPr id="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8.1.2  </a:t>
            </a:r>
            <a:r>
              <a:rPr lang="zh-CN" altLang="en-US" sz="3600" dirty="0">
                <a:latin typeface="Times New Roman" panose="02020603050405020304" pitchFamily="18" charset="0"/>
                <a:ea typeface="黑体" panose="02010609060101010101" pitchFamily="49" charset="-122"/>
              </a:rPr>
              <a:t>进化算法的生物学背景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8"/>
                                        </p:tgtEl>
                                        <p:attrNameLst>
                                          <p:attrName>style.visibility</p:attrName>
                                        </p:attrNameLst>
                                      </p:cBhvr>
                                      <p:to>
                                        <p:strVal val="visible"/>
                                      </p:to>
                                    </p:set>
                                    <p:anim calcmode="lin" valueType="num">
                                      <p:cBhvr additive="base">
                                        <p:cTn id="19" dur="500" fill="hold"/>
                                        <p:tgtEl>
                                          <p:spTgt spid="71688"/>
                                        </p:tgtEl>
                                        <p:attrNameLst>
                                          <p:attrName>ppt_x</p:attrName>
                                        </p:attrNameLst>
                                      </p:cBhvr>
                                      <p:tavLst>
                                        <p:tav tm="0">
                                          <p:val>
                                            <p:strVal val="0-#ppt_w/2"/>
                                          </p:val>
                                        </p:tav>
                                        <p:tav tm="100000">
                                          <p:val>
                                            <p:strVal val="#ppt_x"/>
                                          </p:val>
                                        </p:tav>
                                      </p:tavLst>
                                    </p:anim>
                                    <p:anim calcmode="lin" valueType="num">
                                      <p:cBhvr additive="base">
                                        <p:cTn id="20" dur="500" fill="hold"/>
                                        <p:tgtEl>
                                          <p:spTgt spid="7168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71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P spid="7168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21488794-6E8F-4CF8-9265-F823F1E8E572}"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60</a:t>
            </a:fld>
            <a:endParaRPr lang="en-US" altLang="ja-JP" sz="1800">
              <a:solidFill>
                <a:srgbClr val="A50021"/>
              </a:solidFill>
              <a:ea typeface="ＭＳ Ｐゴシック" panose="020B0600070205080204" pitchFamily="34" charset="-128"/>
            </a:endParaRPr>
          </a:p>
        </p:txBody>
      </p:sp>
      <p:sp>
        <p:nvSpPr>
          <p:cNvPr id="26628" name="Rectangle 3"/>
          <p:cNvSpPr>
            <a:spLocks noGrp="1" noChangeArrowheads="1"/>
          </p:cNvSpPr>
          <p:nvPr>
            <p:ph idx="1"/>
          </p:nvPr>
        </p:nvSpPr>
        <p:spPr>
          <a:xfrm>
            <a:off x="1974850" y="1000126"/>
            <a:ext cx="8153400" cy="1895475"/>
          </a:xfrm>
        </p:spPr>
        <p:txBody>
          <a:bodyPr/>
          <a:lstStyle/>
          <a:p>
            <a:pPr marL="0" indent="0">
              <a:buClr>
                <a:schemeClr val="tx1"/>
              </a:buClr>
              <a:buNone/>
            </a:pPr>
            <a:r>
              <a:rPr lang="en-US" altLang="zh-CN" b="1">
                <a:latin typeface="Times New Roman" panose="02020603050405020304" pitchFamily="18" charset="0"/>
              </a:rPr>
              <a:t>3. </a:t>
            </a:r>
            <a:r>
              <a:rPr lang="zh-CN" altLang="en-US" b="1">
                <a:latin typeface="Times New Roman" panose="02020603050405020304" pitchFamily="18" charset="0"/>
              </a:rPr>
              <a:t>参数设置</a:t>
            </a:r>
          </a:p>
          <a:p>
            <a:pPr marL="0" indent="0">
              <a:buClr>
                <a:schemeClr val="tx1"/>
              </a:buClr>
              <a:buNone/>
            </a:pPr>
            <a:endParaRPr lang="zh-CN" altLang="en-US" b="1">
              <a:latin typeface="宋体" panose="02010600030101010101" pitchFamily="2" charset="-122"/>
            </a:endParaRPr>
          </a:p>
          <a:p>
            <a:pPr marL="0" indent="0">
              <a:buClr>
                <a:schemeClr val="tx1"/>
              </a:buClr>
              <a:buNone/>
            </a:pPr>
            <a:endParaRPr lang="en-US" altLang="zh-CN" b="1">
              <a:latin typeface="宋体" panose="02010600030101010101" pitchFamily="2" charset="-122"/>
            </a:endParaRPr>
          </a:p>
        </p:txBody>
      </p:sp>
      <p:sp>
        <p:nvSpPr>
          <p:cNvPr id="6153" name="Text Box 9"/>
          <p:cNvSpPr txBox="1">
            <a:spLocks noChangeArrowheads="1"/>
          </p:cNvSpPr>
          <p:nvPr/>
        </p:nvSpPr>
        <p:spPr bwMode="auto">
          <a:xfrm>
            <a:off x="1952625" y="1928814"/>
            <a:ext cx="8229600" cy="233362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en-US" sz="2600" b="1">
                <a:solidFill>
                  <a:schemeClr val="folHlink"/>
                </a:solidFill>
                <a:latin typeface="宋体" panose="02010600030101010101" pitchFamily="2" charset="-122"/>
              </a:rPr>
              <a:t>早期的实验</a:t>
            </a:r>
            <a:r>
              <a:rPr lang="zh-CN" altLang="en-US" sz="2600">
                <a:latin typeface="宋体" panose="02010600030101010101" pitchFamily="2" charset="-122"/>
              </a:rPr>
              <a:t>：</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600">
                <a:latin typeface="Times New Roman" panose="02020603050405020304" pitchFamily="18" charset="0"/>
                <a:cs typeface="Times New Roman" panose="02020603050405020304" pitchFamily="18" charset="0"/>
              </a:rPr>
              <a:t>固定为1.0</a:t>
            </a:r>
            <a:r>
              <a:rPr lang="zh-CN" altLang="en-US" sz="2600">
                <a:latin typeface="Times New Roman" panose="02020603050405020304" pitchFamily="18" charset="0"/>
                <a:cs typeface="Times New Roman" panose="02020603050405020304" pitchFamily="18" charset="0"/>
              </a:rPr>
              <a:t>，</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a:latin typeface="Times New Roman" panose="02020603050405020304" pitchFamily="18" charset="0"/>
                <a:cs typeface="Times New Roman" panose="02020603050405020304" pitchFamily="18" charset="0"/>
                <a:sym typeface="Symbol" panose="05050102010706020507" pitchFamily="18" charset="2"/>
              </a:rPr>
              <a:t>1</a:t>
            </a:r>
            <a:r>
              <a:rPr lang="en-US" altLang="zh-CN" sz="2600">
                <a:latin typeface="Times New Roman" panose="02020603050405020304" pitchFamily="18" charset="0"/>
                <a:cs typeface="Times New Roman" panose="02020603050405020304" pitchFamily="18" charset="0"/>
              </a:rPr>
              <a:t>和</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sz="2600">
                <a:latin typeface="Times New Roman" panose="02020603050405020304" pitchFamily="18" charset="0"/>
                <a:cs typeface="Times New Roman" panose="02020603050405020304" pitchFamily="18" charset="0"/>
              </a:rPr>
              <a:t>固定为2.0，因此Vmax成为唯一需要调节的参数，通常设为每维变化范围10％~20%。Suganthan的实验表明</a:t>
            </a:r>
            <a:r>
              <a:rPr lang="zh-CN" altLang="en-US" sz="2600">
                <a:latin typeface="Times New Roman" panose="02020603050405020304" pitchFamily="18" charset="0"/>
                <a:cs typeface="Times New Roman" panose="02020603050405020304" pitchFamily="18" charset="0"/>
              </a:rPr>
              <a:t>，</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a:latin typeface="Times New Roman" panose="02020603050405020304" pitchFamily="18" charset="0"/>
                <a:cs typeface="Times New Roman" panose="02020603050405020304" pitchFamily="18" charset="0"/>
                <a:sym typeface="Symbol" panose="05050102010706020507" pitchFamily="18" charset="2"/>
              </a:rPr>
              <a:t>1</a:t>
            </a:r>
            <a:r>
              <a:rPr lang="en-US" altLang="zh-CN" sz="2600">
                <a:latin typeface="Times New Roman" panose="02020603050405020304" pitchFamily="18" charset="0"/>
                <a:cs typeface="Times New Roman" panose="02020603050405020304" pitchFamily="18" charset="0"/>
              </a:rPr>
              <a:t>和</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a:latin typeface="Times New Roman" panose="02020603050405020304" pitchFamily="18" charset="0"/>
                <a:cs typeface="Times New Roman" panose="02020603050405020304" pitchFamily="18" charset="0"/>
                <a:sym typeface="Symbol" panose="05050102010706020507" pitchFamily="18" charset="2"/>
              </a:rPr>
              <a:t>2 </a:t>
            </a:r>
            <a:r>
              <a:rPr lang="en-US" altLang="zh-CN" sz="2600">
                <a:latin typeface="Times New Roman" panose="02020603050405020304" pitchFamily="18" charset="0"/>
                <a:cs typeface="Times New Roman" panose="02020603050405020304" pitchFamily="18" charset="0"/>
              </a:rPr>
              <a:t>为常数时可以得到较好的解，但不一定必须为2。</a:t>
            </a:r>
            <a:endParaRPr lang="zh-CN" altLang="en-US" sz="2600">
              <a:latin typeface="Times New Roman" panose="02020603050405020304" pitchFamily="18" charset="0"/>
              <a:cs typeface="Times New Roman" panose="02020603050405020304" pitchFamily="18" charset="0"/>
            </a:endParaRPr>
          </a:p>
        </p:txBody>
      </p:sp>
      <p:sp>
        <p:nvSpPr>
          <p:cNvPr id="26630" name="Text Box 11"/>
          <p:cNvSpPr txBox="1">
            <a:spLocks noChangeArrowheads="1"/>
          </p:cNvSpPr>
          <p:nvPr/>
        </p:nvSpPr>
        <p:spPr bwMode="auto">
          <a:xfrm>
            <a:off x="2590800" y="55626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10" name="Text Box 10"/>
          <p:cNvSpPr txBox="1">
            <a:spLocks noChangeArrowheads="1"/>
          </p:cNvSpPr>
          <p:nvPr/>
        </p:nvSpPr>
        <p:spPr bwMode="auto">
          <a:xfrm>
            <a:off x="1952625" y="4532523"/>
            <a:ext cx="8229600" cy="121264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这些参数也可以通过模糊系统进行调节。</a:t>
            </a:r>
            <a:r>
              <a:rPr lang="en-US" altLang="zh-CN" sz="2600">
                <a:latin typeface="Times New Roman" panose="02020603050405020304" pitchFamily="18" charset="0"/>
                <a:cs typeface="Times New Roman" panose="02020603050405020304" pitchFamily="18" charset="0"/>
              </a:rPr>
              <a:t>Shi</a:t>
            </a:r>
            <a:r>
              <a:rPr lang="zh-CN" altLang="zh-CN" sz="2600">
                <a:latin typeface="Times New Roman" panose="02020603050405020304" pitchFamily="18" charset="0"/>
                <a:cs typeface="Times New Roman" panose="02020603050405020304" pitchFamily="18" charset="0"/>
              </a:rPr>
              <a:t>和</a:t>
            </a:r>
            <a:r>
              <a:rPr lang="en-US" altLang="zh-CN" sz="2600">
                <a:latin typeface="Times New Roman" panose="02020603050405020304" pitchFamily="18" charset="0"/>
                <a:cs typeface="Times New Roman" panose="02020603050405020304" pitchFamily="18" charset="0"/>
              </a:rPr>
              <a:t>Eberhart</a:t>
            </a:r>
            <a:r>
              <a:rPr lang="zh-CN" altLang="zh-CN" sz="2600">
                <a:latin typeface="Times New Roman" panose="02020603050405020304" pitchFamily="18" charset="0"/>
                <a:cs typeface="Times New Roman" panose="02020603050405020304" pitchFamily="18" charset="0"/>
              </a:rPr>
              <a:t>提出一个模糊系统来调节</a:t>
            </a:r>
            <a:r>
              <a:rPr lang="en-US" altLang="zh-CN" sz="2600">
                <a:latin typeface="Times New Roman" panose="02020603050405020304" pitchFamily="18" charset="0"/>
                <a:cs typeface="Times New Roman" panose="02020603050405020304" pitchFamily="18" charset="0"/>
              </a:rPr>
              <a:t> </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zh-CN" altLang="zh-CN" sz="2600">
                <a:latin typeface="Times New Roman" panose="02020603050405020304" pitchFamily="18" charset="0"/>
                <a:cs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p:txBody>
      </p:sp>
      <p:sp>
        <p:nvSpPr>
          <p:cNvPr id="9"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smtClean="0">
                <a:solidFill>
                  <a:schemeClr val="bg1">
                    <a:lumMod val="95000"/>
                  </a:schemeClr>
                </a:solidFill>
                <a:latin typeface="Times New Roman" panose="02020603050405020304" pitchFamily="18" charset="0"/>
                <a:ea typeface="黑体" panose="02010609060101010101" pitchFamily="49" charset="-122"/>
              </a:rPr>
              <a:t>8.5</a:t>
            </a:r>
            <a:r>
              <a:rPr lang="en-US" altLang="zh-CN" sz="3600" dirty="0" smtClean="0">
                <a:solidFill>
                  <a:schemeClr val="bg1"/>
                </a:solidFill>
                <a:latin typeface="Times New Roman" panose="02020603050405020304" pitchFamily="18" charset="0"/>
                <a:ea typeface="黑体" panose="02010609060101010101" pitchFamily="49" charset="-122"/>
              </a:rPr>
              <a:t>.2  </a:t>
            </a:r>
            <a:r>
              <a:rPr lang="zh-CN" altLang="en-US" sz="3600" dirty="0">
                <a:solidFill>
                  <a:schemeClr val="bg1"/>
                </a:solidFill>
                <a:latin typeface="Times New Roman" panose="02020603050405020304" pitchFamily="18" charset="0"/>
                <a:ea typeface="黑体" panose="02010609060101010101" pitchFamily="49" charset="-122"/>
              </a:rPr>
              <a:t>粒子群优化算法的参数分析</a:t>
            </a:r>
            <a:endParaRPr lang="zh-CN" altLang="en-US" sz="3200" b="1" dirty="0">
              <a:solidFill>
                <a:schemeClr val="bg1"/>
              </a:solidFill>
            </a:endParaRPr>
          </a:p>
        </p:txBody>
      </p:sp>
    </p:spTree>
    <p:extLst>
      <p:ext uri="{BB962C8B-B14F-4D97-AF65-F5344CB8AC3E}">
        <p14:creationId xmlns:p14="http://schemas.microsoft.com/office/powerpoint/2010/main" val="51285199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autoUpdateAnimBg="0"/>
      <p:bldP spid="10"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0356" name="Text Box 10"/>
          <p:cNvSpPr txBox="1"/>
          <p:nvPr/>
        </p:nvSpPr>
        <p:spPr>
          <a:xfrm>
            <a:off x="982811" y="1766094"/>
            <a:ext cx="8970193" cy="3786188"/>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spcBef>
                <a:spcPct val="50000"/>
              </a:spcBef>
            </a:pP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）神经网络训练                         （</a:t>
            </a:r>
            <a:r>
              <a:rPr lang="en-US" altLang="zh-CN" dirty="0">
                <a:solidFill>
                  <a:schemeClr val="tx1"/>
                </a:solidFill>
                <a:latin typeface="Times New Roman" panose="02020603050405020304" pitchFamily="18" charset="0"/>
              </a:rPr>
              <a:t>7</a:t>
            </a:r>
            <a:r>
              <a:rPr lang="zh-CN" altLang="en-US" dirty="0">
                <a:solidFill>
                  <a:schemeClr val="tx1"/>
                </a:solidFill>
                <a:latin typeface="Times New Roman" panose="02020603050405020304" pitchFamily="18" charset="0"/>
              </a:rPr>
              <a:t>）经济领域</a:t>
            </a:r>
            <a:endParaRPr lang="en-US" altLang="zh-CN" dirty="0">
              <a:solidFill>
                <a:schemeClr val="tx1"/>
              </a:solidFill>
              <a:latin typeface="Times New Roman" panose="02020603050405020304" pitchFamily="18" charset="0"/>
            </a:endParaRPr>
          </a:p>
          <a:p>
            <a:pPr algn="just">
              <a:spcBef>
                <a:spcPct val="50000"/>
              </a:spcBef>
            </a:pP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化工系统领域                         （</a:t>
            </a:r>
            <a:r>
              <a:rPr lang="en-US" altLang="zh-CN" dirty="0">
                <a:solidFill>
                  <a:schemeClr val="tx1"/>
                </a:solidFill>
                <a:latin typeface="Times New Roman" panose="02020603050405020304" pitchFamily="18" charset="0"/>
                <a:cs typeface="Times New Roman" panose="02020603050405020304" pitchFamily="18" charset="0"/>
              </a:rPr>
              <a:t>8</a:t>
            </a:r>
            <a:r>
              <a:rPr lang="zh-CN" altLang="en-US" dirty="0">
                <a:solidFill>
                  <a:schemeClr val="tx1"/>
                </a:solidFill>
                <a:latin typeface="Times New Roman" panose="02020603050405020304" pitchFamily="18" charset="0"/>
                <a:cs typeface="Times New Roman" panose="02020603050405020304" pitchFamily="18" charset="0"/>
              </a:rPr>
              <a:t>）图像处理领域</a:t>
            </a:r>
            <a:endParaRPr lang="en-US" altLang="zh-CN" dirty="0">
              <a:solidFill>
                <a:schemeClr val="tx1"/>
              </a:solidFill>
              <a:latin typeface="Times New Roman" panose="02020603050405020304" pitchFamily="18" charset="0"/>
              <a:cs typeface="Times New Roman" panose="02020603050405020304" pitchFamily="18" charset="0"/>
            </a:endParaRPr>
          </a:p>
          <a:p>
            <a:pPr algn="just">
              <a:spcBef>
                <a:spcPct val="50000"/>
              </a:spcBef>
              <a:buFont typeface="Wingdings" panose="05000000000000000000" pitchFamily="2" charset="2"/>
              <a:buNone/>
            </a:pP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3</a:t>
            </a:r>
            <a:r>
              <a:rPr lang="zh-CN" altLang="en-US" dirty="0">
                <a:solidFill>
                  <a:schemeClr val="tx1"/>
                </a:solidFill>
                <a:latin typeface="Times New Roman" panose="02020603050405020304" pitchFamily="18" charset="0"/>
              </a:rPr>
              <a:t>）电力系统领域</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9</a:t>
            </a:r>
            <a:r>
              <a:rPr lang="zh-CN" altLang="en-US" dirty="0">
                <a:solidFill>
                  <a:schemeClr val="tx1"/>
                </a:solidFill>
                <a:latin typeface="Times New Roman" panose="02020603050405020304" pitchFamily="18" charset="0"/>
                <a:cs typeface="Times New Roman" panose="02020603050405020304" pitchFamily="18" charset="0"/>
              </a:rPr>
              <a:t>）生物信息领域</a:t>
            </a:r>
            <a:endParaRPr lang="en-US" altLang="zh-CN" dirty="0">
              <a:solidFill>
                <a:schemeClr val="tx1"/>
              </a:solidFill>
              <a:latin typeface="Times New Roman" panose="02020603050405020304" pitchFamily="18" charset="0"/>
              <a:cs typeface="Times New Roman" panose="02020603050405020304" pitchFamily="18" charset="0"/>
            </a:endParaRPr>
          </a:p>
          <a:p>
            <a:pPr algn="just">
              <a:spcBef>
                <a:spcPct val="50000"/>
              </a:spcBef>
            </a:pP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4</a:t>
            </a:r>
            <a:r>
              <a:rPr lang="zh-CN" altLang="en-US" dirty="0">
                <a:solidFill>
                  <a:schemeClr val="tx1"/>
                </a:solidFill>
                <a:latin typeface="Times New Roman" panose="02020603050405020304" pitchFamily="18" charset="0"/>
              </a:rPr>
              <a:t>）机械设计领域                         （</a:t>
            </a:r>
            <a:r>
              <a:rPr lang="en-US" altLang="zh-CN" dirty="0">
                <a:solidFill>
                  <a:schemeClr val="tx1"/>
                </a:solidFill>
                <a:latin typeface="Times New Roman" panose="02020603050405020304" pitchFamily="18" charset="0"/>
              </a:rPr>
              <a:t>10</a:t>
            </a:r>
            <a:r>
              <a:rPr lang="zh-CN" altLang="en-US" dirty="0">
                <a:solidFill>
                  <a:schemeClr val="tx1"/>
                </a:solidFill>
                <a:latin typeface="Times New Roman" panose="02020603050405020304" pitchFamily="18" charset="0"/>
              </a:rPr>
              <a:t>）医学领域</a:t>
            </a:r>
            <a:endParaRPr lang="en-US" altLang="zh-CN" dirty="0">
              <a:solidFill>
                <a:schemeClr val="tx1"/>
              </a:solidFill>
              <a:latin typeface="Times New Roman" panose="02020603050405020304" pitchFamily="18" charset="0"/>
            </a:endParaRPr>
          </a:p>
          <a:p>
            <a:pPr algn="just">
              <a:spcBef>
                <a:spcPct val="50000"/>
              </a:spcBef>
            </a:pP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5</a:t>
            </a:r>
            <a:r>
              <a:rPr lang="zh-CN" altLang="en-US" dirty="0">
                <a:solidFill>
                  <a:schemeClr val="tx1"/>
                </a:solidFill>
                <a:latin typeface="Times New Roman" panose="02020603050405020304" pitchFamily="18" charset="0"/>
              </a:rPr>
              <a:t>）通讯领域</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11</a:t>
            </a:r>
            <a:r>
              <a:rPr lang="zh-CN" altLang="en-US" dirty="0">
                <a:solidFill>
                  <a:schemeClr val="tx1"/>
                </a:solidFill>
                <a:latin typeface="Times New Roman" panose="02020603050405020304" pitchFamily="18" charset="0"/>
                <a:cs typeface="Times New Roman" panose="02020603050405020304" pitchFamily="18" charset="0"/>
              </a:rPr>
              <a:t>）运筹学领域</a:t>
            </a:r>
            <a:endParaRPr lang="en-US" altLang="zh-CN" dirty="0">
              <a:solidFill>
                <a:schemeClr val="tx1"/>
              </a:solidFill>
              <a:latin typeface="Times New Roman" panose="02020603050405020304" pitchFamily="18" charset="0"/>
              <a:cs typeface="Times New Roman" panose="02020603050405020304" pitchFamily="18" charset="0"/>
            </a:endParaRPr>
          </a:p>
          <a:p>
            <a:pPr algn="just">
              <a:spcBef>
                <a:spcPct val="50000"/>
              </a:spcBef>
              <a:buFont typeface="Wingdings" panose="05000000000000000000" pitchFamily="2" charset="2"/>
              <a:buNone/>
            </a:pP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6</a:t>
            </a:r>
            <a:r>
              <a:rPr lang="zh-CN" altLang="en-US" dirty="0">
                <a:solidFill>
                  <a:schemeClr val="tx1"/>
                </a:solidFill>
                <a:latin typeface="Times New Roman" panose="02020603050405020304" pitchFamily="18" charset="0"/>
              </a:rPr>
              <a:t>）机器人领域                                   </a:t>
            </a:r>
            <a:r>
              <a:rPr lang="en-US" altLang="zh-CN" dirty="0">
                <a:solidFill>
                  <a:srgbClr val="0000FF"/>
                </a:solidFill>
                <a:latin typeface="Times New Roman" panose="02020603050405020304" pitchFamily="18" charset="0"/>
              </a:rPr>
              <a:t>………….</a:t>
            </a:r>
          </a:p>
          <a:p>
            <a:pPr algn="just">
              <a:spcBef>
                <a:spcPct val="50000"/>
              </a:spcBef>
              <a:buFont typeface="Wingdings" panose="05000000000000000000" pitchFamily="2" charset="2"/>
              <a:buNone/>
            </a:pPr>
            <a:endParaRPr lang="en-US" altLang="zh-CN" dirty="0">
              <a:solidFill>
                <a:srgbClr val="0000FF"/>
              </a:solidFill>
              <a:latin typeface="Times New Roman" panose="02020603050405020304" pitchFamily="18" charset="0"/>
              <a:ea typeface="Times New Roman" panose="02020603050405020304" pitchFamily="18" charset="0"/>
            </a:endParaRPr>
          </a:p>
        </p:txBody>
      </p:sp>
      <p:sp>
        <p:nvSpPr>
          <p:cNvPr id="100357"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58"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59"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60"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61" name="Rectangle 10"/>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62" name="Rectangle 1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63" name="Rectangle 1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64" name="Rectangle 1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65" name="Rectangle 20"/>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66" name="Rectangle 2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67" name="Text Box 9"/>
          <p:cNvSpPr txBox="1"/>
          <p:nvPr/>
        </p:nvSpPr>
        <p:spPr>
          <a:xfrm>
            <a:off x="983431" y="1107281"/>
            <a:ext cx="8970193" cy="461963"/>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buClr>
                <a:srgbClr val="0000FF"/>
              </a:buClr>
              <a:buFont typeface="Wingdings" panose="05000000000000000000" pitchFamily="2" charset="2"/>
              <a:buNone/>
            </a:pPr>
            <a:r>
              <a:rPr lang="zh-CN" altLang="zh-CN" b="1" dirty="0">
                <a:solidFill>
                  <a:srgbClr val="0000FF"/>
                </a:solidFill>
                <a:latin typeface="Times New Roman" panose="02020603050405020304" pitchFamily="18" charset="0"/>
                <a:cs typeface="Times New Roman" panose="02020603050405020304" pitchFamily="18" charset="0"/>
              </a:rPr>
              <a:t>粒子群优化算法已在诸多领域得到应用，归纳如下</a:t>
            </a:r>
            <a:r>
              <a:rPr lang="zh-CN" altLang="zh-CN" dirty="0">
                <a:solidFill>
                  <a:srgbClr val="0000FF"/>
                </a:solidFill>
                <a:latin typeface="Arial" panose="020B0604020202020204" pitchFamily="34" charset="0"/>
              </a:rPr>
              <a:t>：</a:t>
            </a:r>
            <a:endParaRPr lang="zh-CN" altLang="en-US" b="1" dirty="0">
              <a:solidFill>
                <a:srgbClr val="0000FF"/>
              </a:solidFill>
              <a:latin typeface="Times New Roman" panose="02020603050405020304" pitchFamily="18" charset="0"/>
              <a:ea typeface="Times New Roman" panose="02020603050405020304" pitchFamily="18" charset="0"/>
            </a:endParaRPr>
          </a:p>
        </p:txBody>
      </p:sp>
      <p:sp>
        <p:nvSpPr>
          <p:cNvPr id="1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8.6  </a:t>
            </a:r>
            <a:r>
              <a:rPr lang="zh-CN" altLang="en-US" sz="3600" dirty="0">
                <a:latin typeface="Times New Roman" panose="02020603050405020304" pitchFamily="18" charset="0"/>
                <a:ea typeface="黑体" panose="02010609060101010101" pitchFamily="49" charset="-122"/>
              </a:rPr>
              <a:t>粒子群优化算法的应用</a:t>
            </a:r>
          </a:p>
        </p:txBody>
      </p:sp>
    </p:spTree>
    <p:extLst>
      <p:ext uri="{BB962C8B-B14F-4D97-AF65-F5344CB8AC3E}">
        <p14:creationId xmlns:p14="http://schemas.microsoft.com/office/powerpoint/2010/main" val="2057752224"/>
      </p:ext>
    </p:extLst>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8923" name="Rectangle 5"/>
          <p:cNvSpPr/>
          <p:nvPr/>
        </p:nvSpPr>
        <p:spPr>
          <a:xfrm>
            <a:off x="1127448" y="858838"/>
            <a:ext cx="8077200" cy="492125"/>
          </a:xfrm>
          <a:prstGeom prst="rect">
            <a:avLst/>
          </a:prstGeom>
          <a:noFill/>
          <a:ln w="9525">
            <a:noFill/>
          </a:ln>
        </p:spPr>
        <p:txBody>
          <a:bodyPr>
            <a:spAutoFit/>
          </a:bodyPr>
          <a:lstStyle/>
          <a:p>
            <a:pPr marL="457200" indent="-457200">
              <a:buAutoNum type="arabicPeriod"/>
            </a:pPr>
            <a:r>
              <a:rPr lang="zh-CN" altLang="zh-CN" sz="2600" b="1" dirty="0">
                <a:solidFill>
                  <a:srgbClr val="0000FF"/>
                </a:solidFill>
                <a:latin typeface="Times New Roman" panose="02020603050405020304" pitchFamily="18" charset="0"/>
                <a:cs typeface="Times New Roman" panose="02020603050405020304" pitchFamily="18" charset="0"/>
              </a:rPr>
              <a:t>车辆路径问题（</a:t>
            </a:r>
            <a:r>
              <a:rPr lang="en-US" altLang="zh-CN" sz="2600" b="1" dirty="0">
                <a:solidFill>
                  <a:srgbClr val="0000FF"/>
                </a:solidFill>
                <a:latin typeface="Times New Roman" panose="02020603050405020304" pitchFamily="18" charset="0"/>
                <a:cs typeface="Times New Roman" panose="02020603050405020304" pitchFamily="18" charset="0"/>
              </a:rPr>
              <a:t>VRP</a:t>
            </a:r>
            <a:r>
              <a:rPr lang="zh-CN" altLang="zh-CN" sz="2600" b="1" dirty="0">
                <a:solidFill>
                  <a:srgbClr val="0000FF"/>
                </a:solidFill>
                <a:latin typeface="Times New Roman" panose="02020603050405020304" pitchFamily="18" charset="0"/>
                <a:cs typeface="Times New Roman" panose="02020603050405020304" pitchFamily="18" charset="0"/>
              </a:rPr>
              <a:t>）的模型</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38925" name="Rectangle 8"/>
          <p:cNvSpPr/>
          <p:nvPr/>
        </p:nvSpPr>
        <p:spPr>
          <a:xfrm>
            <a:off x="1271464" y="1268413"/>
            <a:ext cx="10225136" cy="5287962"/>
          </a:xfrm>
          <a:prstGeom prst="rect">
            <a:avLst/>
          </a:prstGeom>
          <a:noFill/>
          <a:ln w="9525">
            <a:noFill/>
          </a:ln>
        </p:spPr>
        <p:txBody>
          <a:bodyPr wrap="square">
            <a:spAutoFit/>
          </a:bodyPr>
          <a:lstStyle/>
          <a:p>
            <a:pPr>
              <a:lnSpc>
                <a:spcPct val="140000"/>
              </a:lnSpc>
              <a:spcBef>
                <a:spcPct val="50000"/>
              </a:spcBef>
              <a:buFont typeface="Wingdings" panose="05000000000000000000" pitchFamily="2" charset="2"/>
              <a:buNone/>
            </a:pPr>
            <a:r>
              <a:rPr lang="zh-CN" altLang="zh-CN" dirty="0">
                <a:solidFill>
                  <a:schemeClr val="tx1"/>
                </a:solidFill>
                <a:latin typeface="Arial" panose="020B0604020202020204" pitchFamily="34" charset="0"/>
              </a:rPr>
              <a:t>则车辆路径问题的数学模型如下表示：</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 </a:t>
            </a: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zh-CN" altLang="zh-CN" sz="2000" dirty="0" smtClean="0">
                <a:solidFill>
                  <a:schemeClr val="tx1"/>
                </a:solidFill>
                <a:latin typeface="Arial" panose="020B0604020202020204" pitchFamily="34" charset="0"/>
              </a:rPr>
              <a:t> </a:t>
            </a:r>
            <a:r>
              <a:rPr lang="zh-CN" altLang="zh-CN" sz="2000" dirty="0">
                <a:solidFill>
                  <a:schemeClr val="tx1"/>
                </a:solidFill>
                <a:latin typeface="Arial" panose="020B0604020202020204" pitchFamily="34" charset="0"/>
              </a:rPr>
              <a:t>每辆车的能力约束</a:t>
            </a: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zh-CN" altLang="zh-CN" sz="2000" dirty="0">
                <a:solidFill>
                  <a:schemeClr val="tx1"/>
                </a:solidFill>
                <a:latin typeface="Arial" panose="020B0604020202020204" pitchFamily="34" charset="0"/>
              </a:rPr>
              <a:t>保证每个客户都被服务</a:t>
            </a: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zh-CN" altLang="zh-CN" sz="2000" dirty="0">
                <a:solidFill>
                  <a:schemeClr val="tx1"/>
                </a:solidFill>
                <a:latin typeface="Arial" panose="020B0604020202020204" pitchFamily="34" charset="0"/>
              </a:rPr>
              <a:t>保证客户是仅被一辆车访问</a:t>
            </a: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zh-CN" altLang="zh-CN" sz="2000" dirty="0">
                <a:solidFill>
                  <a:schemeClr val="tx1"/>
                </a:solidFill>
                <a:latin typeface="Arial" panose="020B0604020202020204" pitchFamily="34" charset="0"/>
              </a:rPr>
              <a:t>保证客户是仅被一辆车访问</a:t>
            </a: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zh-CN" altLang="zh-CN" sz="2000" dirty="0" smtClean="0">
                <a:solidFill>
                  <a:schemeClr val="tx1"/>
                </a:solidFill>
                <a:latin typeface="Arial" panose="020B0604020202020204" pitchFamily="34" charset="0"/>
              </a:rPr>
              <a:t>消除子回路</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zh-CN" altLang="zh-CN" sz="2000" dirty="0" smtClean="0">
                <a:solidFill>
                  <a:schemeClr val="tx1"/>
                </a:solidFill>
                <a:latin typeface="Arial" panose="020B0604020202020204" pitchFamily="34" charset="0"/>
              </a:rPr>
              <a:t>表示变量的取值范围</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zh-CN" altLang="zh-CN" sz="2000" dirty="0">
                <a:solidFill>
                  <a:schemeClr val="tx1"/>
                </a:solidFill>
                <a:latin typeface="Arial" panose="020B0604020202020204" pitchFamily="34" charset="0"/>
              </a:rPr>
              <a:t>表示变量的取值范围</a:t>
            </a:r>
            <a:endParaRPr lang="en-US" altLang="zh-CN" sz="2000" dirty="0">
              <a:solidFill>
                <a:schemeClr val="tx1"/>
              </a:solidFill>
              <a:latin typeface="Times New Roman" panose="02020603050405020304" pitchFamily="18" charset="0"/>
              <a:ea typeface="Times New Roman" panose="02020603050405020304" pitchFamily="18" charset="0"/>
            </a:endParaRPr>
          </a:p>
        </p:txBody>
      </p:sp>
      <p:sp>
        <p:nvSpPr>
          <p:cNvPr id="38926"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8927"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8928"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8929"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8930"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8931"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8932"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8933"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8934"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8914" name="对象 33798"/>
          <p:cNvGraphicFramePr>
            <a:graphicFrameLocks noChangeAspect="1"/>
          </p:cNvGraphicFramePr>
          <p:nvPr/>
        </p:nvGraphicFramePr>
        <p:xfrm>
          <a:off x="2782888" y="1844676"/>
          <a:ext cx="1873250" cy="728663"/>
        </p:xfrm>
        <a:graphic>
          <a:graphicData uri="http://schemas.openxmlformats.org/presentationml/2006/ole">
            <mc:AlternateContent xmlns:mc="http://schemas.openxmlformats.org/markup-compatibility/2006">
              <mc:Choice xmlns:v="urn:schemas-microsoft-com:vml" Requires="v">
                <p:oleObj spid="_x0000_s41018" r:id="rId3" imgW="977900" imgH="381000" progId="Equation.DSMT4">
                  <p:embed/>
                </p:oleObj>
              </mc:Choice>
              <mc:Fallback>
                <p:oleObj r:id="rId3" imgW="977900" imgH="381000" progId="Equation.DSMT4">
                  <p:embed/>
                  <p:pic>
                    <p:nvPicPr>
                      <p:cNvPr id="38914" name="对象 33798"/>
                      <p:cNvPicPr/>
                      <p:nvPr/>
                    </p:nvPicPr>
                    <p:blipFill>
                      <a:blip r:embed="rId4"/>
                      <a:stretch>
                        <a:fillRect/>
                      </a:stretch>
                    </p:blipFill>
                    <p:spPr>
                      <a:xfrm>
                        <a:off x="2782888" y="1844676"/>
                        <a:ext cx="1873250" cy="728663"/>
                      </a:xfrm>
                      <a:prstGeom prst="rect">
                        <a:avLst/>
                      </a:prstGeom>
                      <a:noFill/>
                      <a:ln w="38100">
                        <a:noFill/>
                        <a:miter/>
                      </a:ln>
                    </p:spPr>
                  </p:pic>
                </p:oleObj>
              </mc:Fallback>
            </mc:AlternateContent>
          </a:graphicData>
        </a:graphic>
      </p:graphicFrame>
      <p:sp>
        <p:nvSpPr>
          <p:cNvPr id="38935" name="Rectangle 2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8915" name="对象 33800"/>
          <p:cNvGraphicFramePr>
            <a:graphicFrameLocks noChangeAspect="1"/>
          </p:cNvGraphicFramePr>
          <p:nvPr/>
        </p:nvGraphicFramePr>
        <p:xfrm>
          <a:off x="2782889" y="2349501"/>
          <a:ext cx="1728787" cy="671513"/>
        </p:xfrm>
        <a:graphic>
          <a:graphicData uri="http://schemas.openxmlformats.org/presentationml/2006/ole">
            <mc:AlternateContent xmlns:mc="http://schemas.openxmlformats.org/markup-compatibility/2006">
              <mc:Choice xmlns:v="urn:schemas-microsoft-com:vml" Requires="v">
                <p:oleObj spid="_x0000_s41019" r:id="rId5" imgW="965200" imgH="368300" progId="Equation.DSMT4">
                  <p:embed/>
                </p:oleObj>
              </mc:Choice>
              <mc:Fallback>
                <p:oleObj r:id="rId5" imgW="965200" imgH="368300" progId="Equation.DSMT4">
                  <p:embed/>
                  <p:pic>
                    <p:nvPicPr>
                      <p:cNvPr id="38915" name="对象 33800"/>
                      <p:cNvPicPr/>
                      <p:nvPr/>
                    </p:nvPicPr>
                    <p:blipFill>
                      <a:blip r:embed="rId6"/>
                      <a:stretch>
                        <a:fillRect/>
                      </a:stretch>
                    </p:blipFill>
                    <p:spPr>
                      <a:xfrm>
                        <a:off x="2782889" y="2349501"/>
                        <a:ext cx="1728787" cy="671513"/>
                      </a:xfrm>
                      <a:prstGeom prst="rect">
                        <a:avLst/>
                      </a:prstGeom>
                      <a:noFill/>
                      <a:ln w="38100">
                        <a:noFill/>
                        <a:miter/>
                      </a:ln>
                    </p:spPr>
                  </p:pic>
                </p:oleObj>
              </mc:Fallback>
            </mc:AlternateContent>
          </a:graphicData>
        </a:graphic>
      </p:graphicFrame>
      <p:sp>
        <p:nvSpPr>
          <p:cNvPr id="38936" name="Rectangle 2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8916" name="对象 33802"/>
          <p:cNvGraphicFramePr>
            <a:graphicFrameLocks noChangeAspect="1"/>
          </p:cNvGraphicFramePr>
          <p:nvPr/>
        </p:nvGraphicFramePr>
        <p:xfrm>
          <a:off x="2782889" y="2924175"/>
          <a:ext cx="1717675" cy="693738"/>
        </p:xfrm>
        <a:graphic>
          <a:graphicData uri="http://schemas.openxmlformats.org/presentationml/2006/ole">
            <mc:AlternateContent xmlns:mc="http://schemas.openxmlformats.org/markup-compatibility/2006">
              <mc:Choice xmlns:v="urn:schemas-microsoft-com:vml" Requires="v">
                <p:oleObj spid="_x0000_s41020" r:id="rId7" imgW="927100" imgH="368300" progId="Equation.DSMT4">
                  <p:embed/>
                </p:oleObj>
              </mc:Choice>
              <mc:Fallback>
                <p:oleObj r:id="rId7" imgW="927100" imgH="368300" progId="Equation.DSMT4">
                  <p:embed/>
                  <p:pic>
                    <p:nvPicPr>
                      <p:cNvPr id="38916" name="对象 33802"/>
                      <p:cNvPicPr/>
                      <p:nvPr/>
                    </p:nvPicPr>
                    <p:blipFill>
                      <a:blip r:embed="rId8"/>
                      <a:stretch>
                        <a:fillRect/>
                      </a:stretch>
                    </p:blipFill>
                    <p:spPr>
                      <a:xfrm>
                        <a:off x="2782889" y="2924175"/>
                        <a:ext cx="1717675" cy="693738"/>
                      </a:xfrm>
                      <a:prstGeom prst="rect">
                        <a:avLst/>
                      </a:prstGeom>
                      <a:noFill/>
                      <a:ln w="38100">
                        <a:noFill/>
                        <a:miter/>
                      </a:ln>
                    </p:spPr>
                  </p:pic>
                </p:oleObj>
              </mc:Fallback>
            </mc:AlternateContent>
          </a:graphicData>
        </a:graphic>
      </p:graphicFrame>
      <p:sp>
        <p:nvSpPr>
          <p:cNvPr id="38937"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8917" name="对象 33804"/>
          <p:cNvGraphicFramePr>
            <a:graphicFrameLocks noChangeAspect="1"/>
          </p:cNvGraphicFramePr>
          <p:nvPr/>
        </p:nvGraphicFramePr>
        <p:xfrm>
          <a:off x="2782888" y="3573464"/>
          <a:ext cx="1947862" cy="719137"/>
        </p:xfrm>
        <a:graphic>
          <a:graphicData uri="http://schemas.openxmlformats.org/presentationml/2006/ole">
            <mc:AlternateContent xmlns:mc="http://schemas.openxmlformats.org/markup-compatibility/2006">
              <mc:Choice xmlns:v="urn:schemas-microsoft-com:vml" Requires="v">
                <p:oleObj spid="_x0000_s41021" r:id="rId9" imgW="1016000" imgH="368300" progId="Equation.DSMT4">
                  <p:embed/>
                </p:oleObj>
              </mc:Choice>
              <mc:Fallback>
                <p:oleObj r:id="rId9" imgW="1016000" imgH="368300" progId="Equation.DSMT4">
                  <p:embed/>
                  <p:pic>
                    <p:nvPicPr>
                      <p:cNvPr id="38917" name="对象 33804"/>
                      <p:cNvPicPr/>
                      <p:nvPr/>
                    </p:nvPicPr>
                    <p:blipFill>
                      <a:blip r:embed="rId10"/>
                      <a:stretch>
                        <a:fillRect/>
                      </a:stretch>
                    </p:blipFill>
                    <p:spPr>
                      <a:xfrm>
                        <a:off x="2782888" y="3573464"/>
                        <a:ext cx="1947862" cy="719137"/>
                      </a:xfrm>
                      <a:prstGeom prst="rect">
                        <a:avLst/>
                      </a:prstGeom>
                      <a:noFill/>
                      <a:ln w="38100">
                        <a:noFill/>
                        <a:miter/>
                      </a:ln>
                    </p:spPr>
                  </p:pic>
                </p:oleObj>
              </mc:Fallback>
            </mc:AlternateContent>
          </a:graphicData>
        </a:graphic>
      </p:graphicFrame>
      <p:sp>
        <p:nvSpPr>
          <p:cNvPr id="38938" name="Rectangle 3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8918" name="对象 33806"/>
          <p:cNvGraphicFramePr>
            <a:graphicFrameLocks noChangeAspect="1"/>
          </p:cNvGraphicFramePr>
          <p:nvPr/>
        </p:nvGraphicFramePr>
        <p:xfrm>
          <a:off x="2782888" y="4221164"/>
          <a:ext cx="1905000" cy="720725"/>
        </p:xfrm>
        <a:graphic>
          <a:graphicData uri="http://schemas.openxmlformats.org/presentationml/2006/ole">
            <mc:AlternateContent xmlns:mc="http://schemas.openxmlformats.org/markup-compatibility/2006">
              <mc:Choice xmlns:v="urn:schemas-microsoft-com:vml" Requires="v">
                <p:oleObj spid="_x0000_s41022" r:id="rId11" imgW="1002665" imgH="381000" progId="Equation.DSMT4">
                  <p:embed/>
                </p:oleObj>
              </mc:Choice>
              <mc:Fallback>
                <p:oleObj r:id="rId11" imgW="1002665" imgH="381000" progId="Equation.DSMT4">
                  <p:embed/>
                  <p:pic>
                    <p:nvPicPr>
                      <p:cNvPr id="38918" name="对象 33806"/>
                      <p:cNvPicPr/>
                      <p:nvPr/>
                    </p:nvPicPr>
                    <p:blipFill>
                      <a:blip r:embed="rId12"/>
                      <a:stretch>
                        <a:fillRect/>
                      </a:stretch>
                    </p:blipFill>
                    <p:spPr>
                      <a:xfrm>
                        <a:off x="2782888" y="4221164"/>
                        <a:ext cx="1905000" cy="720725"/>
                      </a:xfrm>
                      <a:prstGeom prst="rect">
                        <a:avLst/>
                      </a:prstGeom>
                      <a:noFill/>
                      <a:ln w="38100">
                        <a:noFill/>
                        <a:miter/>
                      </a:ln>
                    </p:spPr>
                  </p:pic>
                </p:oleObj>
              </mc:Fallback>
            </mc:AlternateContent>
          </a:graphicData>
        </a:graphic>
      </p:graphicFrame>
      <p:sp>
        <p:nvSpPr>
          <p:cNvPr id="38939" name="Rectangle 3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8919" name="对象 33808"/>
          <p:cNvGraphicFramePr>
            <a:graphicFrameLocks noChangeAspect="1"/>
          </p:cNvGraphicFramePr>
          <p:nvPr/>
        </p:nvGraphicFramePr>
        <p:xfrm>
          <a:off x="2408238" y="4941889"/>
          <a:ext cx="3255962" cy="503237"/>
        </p:xfrm>
        <a:graphic>
          <a:graphicData uri="http://schemas.openxmlformats.org/presentationml/2006/ole">
            <mc:AlternateContent xmlns:mc="http://schemas.openxmlformats.org/markup-compatibility/2006">
              <mc:Choice xmlns:v="urn:schemas-microsoft-com:vml" Requires="v">
                <p:oleObj spid="_x0000_s41023" r:id="rId13" imgW="1968500" imgH="304800" progId="Equation.DSMT4">
                  <p:embed/>
                </p:oleObj>
              </mc:Choice>
              <mc:Fallback>
                <p:oleObj r:id="rId13" imgW="1968500" imgH="304800" progId="Equation.DSMT4">
                  <p:embed/>
                  <p:pic>
                    <p:nvPicPr>
                      <p:cNvPr id="38919" name="对象 33808"/>
                      <p:cNvPicPr/>
                      <p:nvPr/>
                    </p:nvPicPr>
                    <p:blipFill>
                      <a:blip r:embed="rId14"/>
                      <a:stretch>
                        <a:fillRect/>
                      </a:stretch>
                    </p:blipFill>
                    <p:spPr>
                      <a:xfrm>
                        <a:off x="2408238" y="4941889"/>
                        <a:ext cx="3255962" cy="503237"/>
                      </a:xfrm>
                      <a:prstGeom prst="rect">
                        <a:avLst/>
                      </a:prstGeom>
                      <a:noFill/>
                      <a:ln w="38100">
                        <a:noFill/>
                        <a:miter/>
                      </a:ln>
                    </p:spPr>
                  </p:pic>
                </p:oleObj>
              </mc:Fallback>
            </mc:AlternateContent>
          </a:graphicData>
        </a:graphic>
      </p:graphicFrame>
      <p:sp>
        <p:nvSpPr>
          <p:cNvPr id="38940" name="Rectangle 3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8920" name="对象 33810"/>
          <p:cNvGraphicFramePr>
            <a:graphicFrameLocks noChangeAspect="1"/>
          </p:cNvGraphicFramePr>
          <p:nvPr/>
        </p:nvGraphicFramePr>
        <p:xfrm>
          <a:off x="2782888" y="5470525"/>
          <a:ext cx="2520950" cy="406400"/>
        </p:xfrm>
        <a:graphic>
          <a:graphicData uri="http://schemas.openxmlformats.org/presentationml/2006/ole">
            <mc:AlternateContent xmlns:mc="http://schemas.openxmlformats.org/markup-compatibility/2006">
              <mc:Choice xmlns:v="urn:schemas-microsoft-com:vml" Requires="v">
                <p:oleObj spid="_x0000_s41024" r:id="rId15" imgW="1231265" imgH="203200" progId="Equation.DSMT4">
                  <p:embed/>
                </p:oleObj>
              </mc:Choice>
              <mc:Fallback>
                <p:oleObj r:id="rId15" imgW="1231265" imgH="203200" progId="Equation.DSMT4">
                  <p:embed/>
                  <p:pic>
                    <p:nvPicPr>
                      <p:cNvPr id="38920" name="对象 33810"/>
                      <p:cNvPicPr/>
                      <p:nvPr/>
                    </p:nvPicPr>
                    <p:blipFill>
                      <a:blip r:embed="rId16"/>
                      <a:stretch>
                        <a:fillRect/>
                      </a:stretch>
                    </p:blipFill>
                    <p:spPr>
                      <a:xfrm>
                        <a:off x="2782888" y="5470525"/>
                        <a:ext cx="2520950" cy="406400"/>
                      </a:xfrm>
                      <a:prstGeom prst="rect">
                        <a:avLst/>
                      </a:prstGeom>
                      <a:noFill/>
                      <a:ln w="38100">
                        <a:noFill/>
                        <a:miter/>
                      </a:ln>
                    </p:spPr>
                  </p:pic>
                </p:oleObj>
              </mc:Fallback>
            </mc:AlternateContent>
          </a:graphicData>
        </a:graphic>
      </p:graphicFrame>
      <p:sp>
        <p:nvSpPr>
          <p:cNvPr id="38941" name="Rectangle 3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8921" name="对象 33812"/>
          <p:cNvGraphicFramePr>
            <a:graphicFrameLocks noChangeAspect="1"/>
          </p:cNvGraphicFramePr>
          <p:nvPr/>
        </p:nvGraphicFramePr>
        <p:xfrm>
          <a:off x="2855913" y="6092826"/>
          <a:ext cx="2087562" cy="360363"/>
        </p:xfrm>
        <a:graphic>
          <a:graphicData uri="http://schemas.openxmlformats.org/presentationml/2006/ole">
            <mc:AlternateContent xmlns:mc="http://schemas.openxmlformats.org/markup-compatibility/2006">
              <mc:Choice xmlns:v="urn:schemas-microsoft-com:vml" Requires="v">
                <p:oleObj spid="_x0000_s41025" r:id="rId17" imgW="1104900" imgH="190500" progId="Equation.DSMT4">
                  <p:embed/>
                </p:oleObj>
              </mc:Choice>
              <mc:Fallback>
                <p:oleObj r:id="rId17" imgW="1104900" imgH="190500" progId="Equation.DSMT4">
                  <p:embed/>
                  <p:pic>
                    <p:nvPicPr>
                      <p:cNvPr id="38921" name="对象 33812"/>
                      <p:cNvPicPr/>
                      <p:nvPr/>
                    </p:nvPicPr>
                    <p:blipFill>
                      <a:blip r:embed="rId18"/>
                      <a:stretch>
                        <a:fillRect/>
                      </a:stretch>
                    </p:blipFill>
                    <p:spPr>
                      <a:xfrm>
                        <a:off x="2855913" y="6092826"/>
                        <a:ext cx="2087562" cy="360363"/>
                      </a:xfrm>
                      <a:prstGeom prst="rect">
                        <a:avLst/>
                      </a:prstGeom>
                      <a:noFill/>
                      <a:ln w="38100">
                        <a:noFill/>
                        <a:miter/>
                      </a:ln>
                    </p:spPr>
                  </p:pic>
                </p:oleObj>
              </mc:Fallback>
            </mc:AlternateContent>
          </a:graphicData>
        </a:graphic>
      </p:graphicFrame>
      <p:sp>
        <p:nvSpPr>
          <p:cNvPr id="31"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8.6  </a:t>
            </a:r>
            <a:r>
              <a:rPr lang="zh-CN" altLang="en-US" sz="3600" dirty="0">
                <a:latin typeface="Times New Roman" panose="02020603050405020304" pitchFamily="18" charset="0"/>
                <a:ea typeface="黑体" panose="02010609060101010101" pitchFamily="49" charset="-122"/>
              </a:rPr>
              <a:t>粒子群优化</a:t>
            </a:r>
            <a:r>
              <a:rPr lang="zh-CN" altLang="en-US" sz="3600" dirty="0" smtClean="0">
                <a:latin typeface="Times New Roman" panose="02020603050405020304" pitchFamily="18" charset="0"/>
                <a:ea typeface="黑体" panose="02010609060101010101" pitchFamily="49" charset="-122"/>
              </a:rPr>
              <a:t>算法的</a:t>
            </a:r>
            <a:r>
              <a:rPr lang="zh-CN" altLang="en-US" sz="3600" dirty="0">
                <a:latin typeface="Times New Roman" panose="02020603050405020304" pitchFamily="18" charset="0"/>
                <a:ea typeface="黑体" panose="02010609060101010101" pitchFamily="49" charset="-122"/>
              </a:rPr>
              <a:t>应用</a:t>
            </a:r>
          </a:p>
        </p:txBody>
      </p:sp>
    </p:spTree>
    <p:extLst>
      <p:ext uri="{BB962C8B-B14F-4D97-AF65-F5344CB8AC3E}">
        <p14:creationId xmlns:p14="http://schemas.microsoft.com/office/powerpoint/2010/main" val="2428019366"/>
      </p:ext>
    </p:extLst>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9941" name="Rectangle 5"/>
          <p:cNvSpPr/>
          <p:nvPr/>
        </p:nvSpPr>
        <p:spPr>
          <a:xfrm>
            <a:off x="744545" y="1173392"/>
            <a:ext cx="8077200" cy="492125"/>
          </a:xfrm>
          <a:prstGeom prst="rect">
            <a:avLst/>
          </a:prstGeom>
          <a:noFill/>
          <a:ln w="9525">
            <a:noFill/>
          </a:ln>
        </p:spPr>
        <p:txBody>
          <a:bodyPr>
            <a:spAutoFit/>
          </a:bodyPr>
          <a:lstStyle/>
          <a:p>
            <a:pPr>
              <a:buFont typeface="Wingdings" panose="05000000000000000000" pitchFamily="2" charset="2"/>
              <a:buNone/>
            </a:pPr>
            <a:r>
              <a:rPr lang="en-US" altLang="zh-CN" sz="2600" b="1" dirty="0">
                <a:solidFill>
                  <a:srgbClr val="0000FF"/>
                </a:solidFill>
                <a:latin typeface="Times New Roman" panose="02020603050405020304" pitchFamily="18" charset="0"/>
                <a:cs typeface="Times New Roman" panose="02020603050405020304" pitchFamily="18" charset="0"/>
              </a:rPr>
              <a:t>2. </a:t>
            </a:r>
            <a:r>
              <a:rPr lang="zh-CN" altLang="en-US" sz="2600" b="1" dirty="0">
                <a:solidFill>
                  <a:srgbClr val="0000FF"/>
                </a:solidFill>
                <a:latin typeface="Times New Roman" panose="02020603050405020304" pitchFamily="18" charset="0"/>
                <a:cs typeface="Times New Roman" panose="02020603050405020304" pitchFamily="18" charset="0"/>
              </a:rPr>
              <a:t>编码与初始种群</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39942" name="Rectangle 8"/>
          <p:cNvSpPr/>
          <p:nvPr/>
        </p:nvSpPr>
        <p:spPr>
          <a:xfrm>
            <a:off x="767408" y="1785939"/>
            <a:ext cx="11089232" cy="2529923"/>
          </a:xfrm>
          <a:prstGeom prst="rect">
            <a:avLst/>
          </a:prstGeom>
          <a:noFill/>
          <a:ln w="9525">
            <a:noFill/>
          </a:ln>
        </p:spPr>
        <p:txBody>
          <a:bodyPr wrap="square">
            <a:spAutoFit/>
          </a:bodyPr>
          <a:lstStyle/>
          <a:p>
            <a:pPr>
              <a:lnSpc>
                <a:spcPct val="140000"/>
              </a:lnSpc>
              <a:spcBef>
                <a:spcPct val="50000"/>
              </a:spcBef>
              <a:buFont typeface="Wingdings" panose="05000000000000000000" pitchFamily="2" charset="2"/>
              <a:buBlip>
                <a:blip r:embed="rId3"/>
              </a:buBlip>
            </a:pPr>
            <a:r>
              <a:rPr lang="zh-CN" altLang="en-US" dirty="0">
                <a:solidFill>
                  <a:schemeClr val="tx1"/>
                </a:solidFill>
                <a:latin typeface="Times New Roman" panose="02020603050405020304" pitchFamily="18" charset="0"/>
                <a:cs typeface="Times New Roman" panose="02020603050405020304" pitchFamily="18" charset="0"/>
              </a:rPr>
              <a:t>  </a:t>
            </a:r>
            <a:r>
              <a:rPr lang="zh-CN" altLang="zh-CN" dirty="0">
                <a:solidFill>
                  <a:schemeClr val="tx1"/>
                </a:solidFill>
                <a:latin typeface="Times New Roman" panose="02020603050405020304" pitchFamily="18" charset="0"/>
                <a:cs typeface="Times New Roman" panose="02020603050405020304" pitchFamily="18" charset="0"/>
              </a:rPr>
              <a:t>对这类组合优化问题，编码方式、初始解的设置对问题的求解都有很大的影响。</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Blip>
                <a:blip r:embed="rId3"/>
              </a:buBlip>
            </a:pPr>
            <a:r>
              <a:rPr lang="zh-CN" altLang="zh-CN" dirty="0">
                <a:solidFill>
                  <a:schemeClr val="tx1"/>
                </a:solidFill>
                <a:latin typeface="Times New Roman" panose="02020603050405020304" pitchFamily="18" charset="0"/>
                <a:cs typeface="Times New Roman" panose="02020603050405020304" pitchFamily="18" charset="0"/>
              </a:rPr>
              <a:t>采用常用的自然数编码方式。</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Blip>
                <a:blip r:embed="rId3"/>
              </a:buBlip>
            </a:pPr>
            <a:r>
              <a:rPr lang="en-US" altLang="zh-CN" dirty="0">
                <a:solidFill>
                  <a:schemeClr val="tx1"/>
                </a:solidFill>
                <a:latin typeface="Times New Roman" panose="02020603050405020304" pitchFamily="18" charset="0"/>
                <a:cs typeface="Times New Roman" panose="02020603050405020304" pitchFamily="18" charset="0"/>
              </a:rPr>
              <a:t>  </a:t>
            </a:r>
            <a:r>
              <a:rPr lang="zh-CN" altLang="zh-CN" dirty="0">
                <a:solidFill>
                  <a:schemeClr val="tx1"/>
                </a:solidFill>
                <a:latin typeface="Times New Roman" panose="02020603050405020304" pitchFamily="18" charset="0"/>
                <a:cs typeface="Times New Roman" panose="02020603050405020304" pitchFamily="18" charset="0"/>
              </a:rPr>
              <a:t>对于</a:t>
            </a:r>
            <a:r>
              <a:rPr lang="en-US" altLang="zh-CN" i="1" dirty="0">
                <a:solidFill>
                  <a:schemeClr val="tx1"/>
                </a:solidFill>
                <a:latin typeface="Times New Roman" panose="02020603050405020304" pitchFamily="18" charset="0"/>
                <a:cs typeface="Times New Roman" panose="02020603050405020304" pitchFamily="18" charset="0"/>
              </a:rPr>
              <a:t>K</a:t>
            </a:r>
            <a:r>
              <a:rPr lang="zh-CN" altLang="zh-CN" dirty="0">
                <a:solidFill>
                  <a:schemeClr val="tx1"/>
                </a:solidFill>
                <a:latin typeface="Times New Roman" panose="02020603050405020304" pitchFamily="18" charset="0"/>
                <a:cs typeface="Times New Roman" panose="02020603050405020304" pitchFamily="18" charset="0"/>
              </a:rPr>
              <a:t>辆车和</a:t>
            </a:r>
            <a:r>
              <a:rPr lang="en-US" altLang="zh-CN" i="1" dirty="0">
                <a:solidFill>
                  <a:schemeClr val="tx1"/>
                </a:solidFill>
                <a:latin typeface="Times New Roman" panose="02020603050405020304" pitchFamily="18" charset="0"/>
                <a:cs typeface="Times New Roman" panose="02020603050405020304" pitchFamily="18" charset="0"/>
              </a:rPr>
              <a:t>L</a:t>
            </a:r>
            <a:r>
              <a:rPr lang="zh-CN" altLang="zh-CN" dirty="0">
                <a:solidFill>
                  <a:schemeClr val="tx1"/>
                </a:solidFill>
                <a:latin typeface="Times New Roman" panose="02020603050405020304" pitchFamily="18" charset="0"/>
                <a:cs typeface="Times New Roman" panose="02020603050405020304" pitchFamily="18" charset="0"/>
              </a:rPr>
              <a:t>个客户的问题，用从</a:t>
            </a:r>
            <a:r>
              <a:rPr lang="en-US" altLang="zh-CN" dirty="0">
                <a:solidFill>
                  <a:schemeClr val="tx1"/>
                </a:solidFill>
                <a:latin typeface="Times New Roman" panose="02020603050405020304" pitchFamily="18" charset="0"/>
                <a:cs typeface="Times New Roman" panose="02020603050405020304" pitchFamily="18" charset="0"/>
              </a:rPr>
              <a:t>1</a:t>
            </a:r>
            <a:r>
              <a:rPr lang="zh-CN" altLang="zh-CN" dirty="0">
                <a:solidFill>
                  <a:schemeClr val="tx1"/>
                </a:solidFill>
                <a:latin typeface="Times New Roman" panose="02020603050405020304" pitchFamily="18" charset="0"/>
                <a:cs typeface="Times New Roman" panose="02020603050405020304" pitchFamily="18" charset="0"/>
              </a:rPr>
              <a:t>到</a:t>
            </a:r>
            <a:r>
              <a:rPr lang="en-US" altLang="zh-CN" i="1" dirty="0">
                <a:solidFill>
                  <a:schemeClr val="tx1"/>
                </a:solidFill>
                <a:latin typeface="Times New Roman" panose="02020603050405020304" pitchFamily="18" charset="0"/>
                <a:cs typeface="Times New Roman" panose="02020603050405020304" pitchFamily="18" charset="0"/>
              </a:rPr>
              <a:t>L</a:t>
            </a:r>
            <a:r>
              <a:rPr lang="zh-CN" altLang="zh-CN" dirty="0">
                <a:solidFill>
                  <a:schemeClr val="tx1"/>
                </a:solidFill>
                <a:latin typeface="Times New Roman" panose="02020603050405020304" pitchFamily="18" charset="0"/>
                <a:cs typeface="Times New Roman" panose="02020603050405020304" pitchFamily="18" charset="0"/>
              </a:rPr>
              <a:t>的自然数随机排列来产生一组解</a:t>
            </a:r>
            <a:r>
              <a:rPr lang="en-US" altLang="zh-CN" dirty="0">
                <a:solidFill>
                  <a:schemeClr val="tx1"/>
                </a:solidFill>
                <a:latin typeface="Times New Roman" panose="02020603050405020304" pitchFamily="18" charset="0"/>
                <a:cs typeface="Times New Roman" panose="02020603050405020304" pitchFamily="18" charset="0"/>
              </a:rPr>
              <a:t>                             </a:t>
            </a:r>
            <a:r>
              <a:rPr lang="zh-CN" altLang="zh-CN" dirty="0">
                <a:solidFill>
                  <a:schemeClr val="tx1"/>
                </a:solidFill>
                <a:latin typeface="Times New Roman" panose="02020603050405020304" pitchFamily="18" charset="0"/>
                <a:cs typeface="Times New Roman" panose="02020603050405020304" pitchFamily="18" charset="0"/>
              </a:rPr>
              <a:t>。然后分别用节约法或者最近插入法构造初始解。</a:t>
            </a:r>
            <a:endParaRPr lang="zh-CN" altLang="en-US" dirty="0">
              <a:solidFill>
                <a:schemeClr val="tx1"/>
              </a:solidFill>
              <a:latin typeface="Times New Roman" panose="02020603050405020304" pitchFamily="18" charset="0"/>
              <a:ea typeface="Times New Roman" panose="02020603050405020304" pitchFamily="18" charset="0"/>
            </a:endParaRPr>
          </a:p>
        </p:txBody>
      </p:sp>
      <p:sp>
        <p:nvSpPr>
          <p:cNvPr id="39943" name="Rectangle 3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9938" name="对象 3"/>
          <p:cNvGraphicFramePr>
            <a:graphicFrameLocks noChangeAspect="1"/>
          </p:cNvGraphicFramePr>
          <p:nvPr>
            <p:extLst/>
          </p:nvPr>
        </p:nvGraphicFramePr>
        <p:xfrm>
          <a:off x="1152682" y="3789040"/>
          <a:ext cx="2187575" cy="406400"/>
        </p:xfrm>
        <a:graphic>
          <a:graphicData uri="http://schemas.openxmlformats.org/presentationml/2006/ole">
            <mc:AlternateContent xmlns:mc="http://schemas.openxmlformats.org/markup-compatibility/2006">
              <mc:Choice xmlns:v="urn:schemas-microsoft-com:vml" Requires="v">
                <p:oleObj spid="_x0000_s41993" r:id="rId4" imgW="1180465" imgH="215900" progId="Equation.DSMT4">
                  <p:embed/>
                </p:oleObj>
              </mc:Choice>
              <mc:Fallback>
                <p:oleObj r:id="rId4" imgW="1180465" imgH="215900" progId="Equation.DSMT4">
                  <p:embed/>
                  <p:pic>
                    <p:nvPicPr>
                      <p:cNvPr id="39938" name="对象 3"/>
                      <p:cNvPicPr/>
                      <p:nvPr/>
                    </p:nvPicPr>
                    <p:blipFill>
                      <a:blip r:embed="rId5"/>
                      <a:stretch>
                        <a:fillRect/>
                      </a:stretch>
                    </p:blipFill>
                    <p:spPr>
                      <a:xfrm>
                        <a:off x="1152682" y="3789040"/>
                        <a:ext cx="2187575" cy="406400"/>
                      </a:xfrm>
                      <a:prstGeom prst="rect">
                        <a:avLst/>
                      </a:prstGeom>
                      <a:noFill/>
                      <a:ln w="38100">
                        <a:noFill/>
                        <a:miter/>
                      </a:ln>
                    </p:spPr>
                  </p:pic>
                </p:oleObj>
              </mc:Fallback>
            </mc:AlternateContent>
          </a:graphicData>
        </a:graphic>
      </p:graphicFrame>
      <p:sp>
        <p:nvSpPr>
          <p:cNvPr id="9"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8.6 </a:t>
            </a:r>
            <a:r>
              <a:rPr lang="zh-CN" altLang="en-US" sz="3600" dirty="0">
                <a:latin typeface="Times New Roman" panose="02020603050405020304" pitchFamily="18" charset="0"/>
                <a:ea typeface="黑体" panose="02010609060101010101" pitchFamily="49" charset="-122"/>
              </a:rPr>
              <a:t>粒子群优化</a:t>
            </a:r>
            <a:r>
              <a:rPr lang="zh-CN" altLang="en-US" sz="3600" dirty="0" smtClean="0">
                <a:latin typeface="Times New Roman" panose="02020603050405020304" pitchFamily="18" charset="0"/>
                <a:ea typeface="黑体" panose="02010609060101010101" pitchFamily="49" charset="-122"/>
              </a:rPr>
              <a:t>算法的</a:t>
            </a:r>
            <a:r>
              <a:rPr lang="zh-CN" altLang="en-US" sz="3600" dirty="0">
                <a:latin typeface="Times New Roman" panose="02020603050405020304" pitchFamily="18" charset="0"/>
                <a:ea typeface="黑体" panose="02010609060101010101" pitchFamily="49" charset="-122"/>
              </a:rPr>
              <a:t>应用</a:t>
            </a:r>
          </a:p>
        </p:txBody>
      </p:sp>
    </p:spTree>
    <p:extLst>
      <p:ext uri="{BB962C8B-B14F-4D97-AF65-F5344CB8AC3E}">
        <p14:creationId xmlns:p14="http://schemas.microsoft.com/office/powerpoint/2010/main" val="3903875710"/>
      </p:ext>
    </p:extLst>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2"/>
          <p:cNvSpPr>
            <a:spLocks noGrp="1"/>
          </p:cNvSpPr>
          <p:nvPr>
            <p:ph idx="1"/>
          </p:nvPr>
        </p:nvSpPr>
        <p:spPr>
          <a:xfrm>
            <a:off x="695400" y="1385094"/>
            <a:ext cx="10515600" cy="4351338"/>
          </a:xfrm>
          <a:ln/>
        </p:spPr>
        <p:txBody>
          <a:bodyPr vert="horz" wrap="square" lIns="91440" tIns="45720" rIns="91440" bIns="45720" anchor="t"/>
          <a:lstStyle/>
          <a:p>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实验结果</a:t>
            </a:r>
          </a:p>
          <a:p>
            <a:r>
              <a:rPr lang="zh-CN" altLang="en-US" dirty="0">
                <a:latin typeface="宋体" panose="02010600030101010101" pitchFamily="2" charset="-122"/>
                <a:ea typeface="宋体" panose="02010600030101010101" pitchFamily="2" charset="-122"/>
              </a:rPr>
              <a:t>粒子群优化算法的各个参数设置如下：</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种群规模：</a:t>
            </a:r>
            <a:r>
              <a:rPr lang="en-US" altLang="zh-CN" dirty="0">
                <a:latin typeface="宋体" panose="02010600030101010101" pitchFamily="2" charset="-122"/>
                <a:ea typeface="宋体" panose="02010600030101010101" pitchFamily="2" charset="-122"/>
              </a:rPr>
              <a:t>50</a:t>
            </a:r>
          </a:p>
          <a:p>
            <a:r>
              <a:rPr lang="zh-CN" altLang="en-US" dirty="0">
                <a:latin typeface="宋体" panose="02010600030101010101" pitchFamily="2" charset="-122"/>
                <a:ea typeface="宋体" panose="02010600030101010101" pitchFamily="2" charset="-122"/>
              </a:rPr>
              <a:t>迭代次数：</a:t>
            </a:r>
            <a:r>
              <a:rPr lang="en-US" altLang="zh-CN" dirty="0">
                <a:latin typeface="宋体" panose="02010600030101010101" pitchFamily="2" charset="-122"/>
                <a:ea typeface="宋体" panose="02010600030101010101" pitchFamily="2" charset="-122"/>
              </a:rPr>
              <a:t>1000 </a:t>
            </a:r>
          </a:p>
          <a:p>
            <a:r>
              <a:rPr lang="en-US" altLang="zh-CN" dirty="0">
                <a:latin typeface="宋体" panose="02010600030101010101" pitchFamily="2" charset="-122"/>
                <a:ea typeface="宋体" panose="02010600030101010101" pitchFamily="2" charset="-122"/>
              </a:rPr>
              <a:t>c1</a:t>
            </a:r>
            <a:r>
              <a:rPr lang="zh-CN" altLang="en-US" dirty="0">
                <a:latin typeface="宋体" panose="02010600030101010101" pitchFamily="2" charset="-122"/>
                <a:ea typeface="宋体" panose="02010600030101010101" pitchFamily="2" charset="-122"/>
              </a:rPr>
              <a:t>的初始值为</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，随迭代的进行，线性减小到</a:t>
            </a:r>
            <a:r>
              <a:rPr lang="en-US" altLang="zh-CN" dirty="0">
                <a:latin typeface="宋体" panose="02010600030101010101" pitchFamily="2" charset="-122"/>
                <a:ea typeface="宋体" panose="02010600030101010101" pitchFamily="2" charset="-122"/>
              </a:rPr>
              <a:t>0</a:t>
            </a:r>
          </a:p>
          <a:p>
            <a:r>
              <a:rPr lang="en-US" altLang="zh-CN" dirty="0" smtClean="0">
                <a:latin typeface="宋体" panose="02010600030101010101" pitchFamily="2" charset="-122"/>
                <a:ea typeface="宋体" panose="02010600030101010101" pitchFamily="2" charset="-122"/>
              </a:rPr>
              <a:t>c2=c3=1.4</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Vmax&lt;1000</a:t>
            </a:r>
          </a:p>
          <a:p>
            <a:endParaRPr lang="zh-CN" altLang="en-US" dirty="0">
              <a:latin typeface="宋体" panose="02010600030101010101" pitchFamily="2" charset="-122"/>
              <a:ea typeface="宋体" panose="02010600030101010101" pitchFamily="2" charset="-122"/>
            </a:endParaRPr>
          </a:p>
        </p:txBody>
      </p:sp>
      <p:sp>
        <p:nvSpPr>
          <p:cNvPr id="10137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1380"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1381"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1383" name="Rectangle 3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9"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8.6</a:t>
            </a:r>
            <a:r>
              <a:rPr lang="zh-CN" altLang="en-US" sz="3600" dirty="0" smtClean="0">
                <a:latin typeface="Times New Roman" panose="02020603050405020304" pitchFamily="18" charset="0"/>
                <a:ea typeface="黑体" panose="02010609060101010101" pitchFamily="49" charset="-122"/>
              </a:rPr>
              <a:t>粒子</a:t>
            </a:r>
            <a:r>
              <a:rPr lang="zh-CN" altLang="en-US" sz="3600" dirty="0">
                <a:latin typeface="Times New Roman" panose="02020603050405020304" pitchFamily="18" charset="0"/>
                <a:ea typeface="黑体" panose="02010609060101010101" pitchFamily="49" charset="-122"/>
              </a:rPr>
              <a:t>群优化</a:t>
            </a:r>
            <a:r>
              <a:rPr lang="zh-CN" altLang="en-US" sz="3600" dirty="0" smtClean="0">
                <a:latin typeface="Times New Roman" panose="02020603050405020304" pitchFamily="18" charset="0"/>
                <a:ea typeface="黑体" panose="02010609060101010101" pitchFamily="49" charset="-122"/>
              </a:rPr>
              <a:t>算法的</a:t>
            </a:r>
            <a:r>
              <a:rPr lang="zh-CN" altLang="en-US" sz="3600" dirty="0">
                <a:latin typeface="Times New Roman" panose="02020603050405020304" pitchFamily="18" charset="0"/>
                <a:ea typeface="黑体" panose="02010609060101010101" pitchFamily="49" charset="-122"/>
              </a:rPr>
              <a:t>应用</a:t>
            </a:r>
          </a:p>
        </p:txBody>
      </p:sp>
    </p:spTree>
    <p:extLst>
      <p:ext uri="{BB962C8B-B14F-4D97-AF65-F5344CB8AC3E}">
        <p14:creationId xmlns:p14="http://schemas.microsoft.com/office/powerpoint/2010/main" val="588531518"/>
      </p:ext>
    </p:extLst>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3427" name="Rectangle 1027"/>
          <p:cNvSpPr/>
          <p:nvPr/>
        </p:nvSpPr>
        <p:spPr>
          <a:xfrm>
            <a:off x="5538788" y="3219451"/>
            <a:ext cx="9144000" cy="461665"/>
          </a:xfrm>
          <a:prstGeom prst="rect">
            <a:avLst/>
          </a:prstGeom>
          <a:noFill/>
          <a:ln w="9525">
            <a:noFill/>
          </a:ln>
        </p:spPr>
        <p:txBody>
          <a:bodyPr>
            <a:spAutoFit/>
          </a:bodyPr>
          <a:lstStyle/>
          <a:p>
            <a:endParaRPr lang="zh-CN" altLang="en-US" dirty="0"/>
          </a:p>
        </p:txBody>
      </p:sp>
      <p:sp>
        <p:nvSpPr>
          <p:cNvPr id="173061" name="Rectangle 1029"/>
          <p:cNvSpPr/>
          <p:nvPr/>
        </p:nvSpPr>
        <p:spPr>
          <a:xfrm>
            <a:off x="1199456" y="1685621"/>
            <a:ext cx="10154344" cy="892552"/>
          </a:xfrm>
          <a:prstGeom prst="rect">
            <a:avLst/>
          </a:prstGeom>
          <a:noFill/>
          <a:ln w="9525">
            <a:noFill/>
          </a:ln>
        </p:spPr>
        <p:txBody>
          <a:bodyPr wrap="square">
            <a:spAutoFit/>
          </a:bodyPr>
          <a:lstStyle/>
          <a:p>
            <a:pPr algn="just">
              <a:buClr>
                <a:srgbClr val="0000FF"/>
              </a:buClr>
              <a:buFont typeface="Wingdings" panose="05000000000000000000" pitchFamily="2" charset="2"/>
              <a:buChar char="§"/>
            </a:pPr>
            <a:r>
              <a:rPr lang="en-US" altLang="zh-CN" sz="2600" dirty="0">
                <a:solidFill>
                  <a:schemeClr val="tx1"/>
                </a:solidFill>
              </a:rPr>
              <a:t> </a:t>
            </a:r>
            <a:r>
              <a:rPr lang="en-US" altLang="zh-CN" sz="2600" dirty="0">
                <a:solidFill>
                  <a:schemeClr val="tx1"/>
                </a:solidFill>
                <a:latin typeface="Times New Roman" panose="02020603050405020304" pitchFamily="18" charset="0"/>
              </a:rPr>
              <a:t>20</a:t>
            </a:r>
            <a:r>
              <a:rPr lang="zh-CN" altLang="zh-CN" sz="2600" dirty="0">
                <a:solidFill>
                  <a:schemeClr val="tx1"/>
                </a:solidFill>
                <a:latin typeface="Times New Roman" panose="02020603050405020304" pitchFamily="18" charset="0"/>
              </a:rPr>
              <a:t>世纪</a:t>
            </a:r>
            <a:r>
              <a:rPr lang="en-US" altLang="zh-CN" sz="2600" dirty="0">
                <a:solidFill>
                  <a:schemeClr val="tx1"/>
                </a:solidFill>
                <a:latin typeface="Times New Roman" panose="02020603050405020304" pitchFamily="18" charset="0"/>
              </a:rPr>
              <a:t>90</a:t>
            </a:r>
            <a:r>
              <a:rPr lang="zh-CN" altLang="zh-CN" sz="2600" dirty="0">
                <a:solidFill>
                  <a:schemeClr val="tx1"/>
                </a:solidFill>
                <a:latin typeface="Times New Roman" panose="02020603050405020304" pitchFamily="18" charset="0"/>
              </a:rPr>
              <a:t>年代初</a:t>
            </a:r>
            <a:r>
              <a:rPr lang="zh-CN" altLang="en-US" sz="2600" dirty="0">
                <a:solidFill>
                  <a:schemeClr val="tx1"/>
                </a:solidFill>
                <a:latin typeface="Times New Roman" panose="02020603050405020304" pitchFamily="18" charset="0"/>
              </a:rPr>
              <a:t>，</a:t>
            </a:r>
            <a:r>
              <a:rPr lang="zh-CN" altLang="zh-CN" sz="2600" dirty="0">
                <a:solidFill>
                  <a:schemeClr val="tx1"/>
                </a:solidFill>
                <a:latin typeface="Times New Roman" panose="02020603050405020304" pitchFamily="18" charset="0"/>
              </a:rPr>
              <a:t>意大利科学家</a:t>
            </a:r>
            <a:r>
              <a:rPr lang="en-US" altLang="zh-CN" sz="2600" dirty="0">
                <a:solidFill>
                  <a:schemeClr val="tx1"/>
                </a:solidFill>
                <a:latin typeface="Times New Roman" panose="02020603050405020304" pitchFamily="18" charset="0"/>
              </a:rPr>
              <a:t>Marco Dorigo</a:t>
            </a:r>
            <a:r>
              <a:rPr lang="zh-CN" altLang="zh-CN" sz="2600" dirty="0">
                <a:solidFill>
                  <a:schemeClr val="tx1"/>
                </a:solidFill>
                <a:latin typeface="Times New Roman" panose="02020603050405020304" pitchFamily="18" charset="0"/>
              </a:rPr>
              <a:t>等受蚂蚁觅食行为的启发</a:t>
            </a:r>
            <a:r>
              <a:rPr lang="zh-CN" altLang="en-US" sz="2600" dirty="0">
                <a:solidFill>
                  <a:schemeClr val="tx1"/>
                </a:solidFill>
                <a:latin typeface="Times New Roman" panose="02020603050405020304" pitchFamily="18" charset="0"/>
              </a:rPr>
              <a:t>，提出</a:t>
            </a:r>
            <a:r>
              <a:rPr lang="zh-CN" altLang="zh-CN" sz="2600" dirty="0">
                <a:solidFill>
                  <a:schemeClr val="tx1"/>
                </a:solidFill>
                <a:latin typeface="Times New Roman" panose="02020603050405020304" pitchFamily="18" charset="0"/>
              </a:rPr>
              <a:t>蚁群算法</a:t>
            </a:r>
            <a:r>
              <a:rPr lang="en-US" altLang="zh-CN" sz="2600" dirty="0">
                <a:solidFill>
                  <a:schemeClr val="tx1"/>
                </a:solidFill>
                <a:latin typeface="Times New Roman" panose="02020603050405020304" pitchFamily="18" charset="0"/>
              </a:rPr>
              <a:t>(Ant Colony Optimization</a:t>
            </a: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ACO)</a:t>
            </a:r>
            <a:r>
              <a:rPr lang="zh-CN" altLang="en-US" sz="2600" dirty="0">
                <a:solidFill>
                  <a:schemeClr val="tx1"/>
                </a:solidFill>
                <a:latin typeface="Times New Roman" panose="02020603050405020304" pitchFamily="18" charset="0"/>
              </a:rPr>
              <a:t>。 </a:t>
            </a:r>
          </a:p>
        </p:txBody>
      </p:sp>
      <p:sp>
        <p:nvSpPr>
          <p:cNvPr id="103429"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en-US" sz="3600" dirty="0" smtClean="0">
                <a:latin typeface="Times New Roman" panose="02020603050405020304" pitchFamily="18" charset="0"/>
                <a:ea typeface="黑体" panose="02010609060101010101" pitchFamily="49" charset="-122"/>
              </a:rPr>
              <a:t>8.7  </a:t>
            </a:r>
            <a:r>
              <a:rPr lang="zh-CN" altLang="en-US" sz="3600" dirty="0" smtClean="0">
                <a:latin typeface="Times New Roman" panose="02020603050405020304" pitchFamily="18" charset="0"/>
                <a:ea typeface="黑体" panose="02010609060101010101" pitchFamily="49" charset="-122"/>
              </a:rPr>
              <a:t>基本蚁</a:t>
            </a:r>
            <a:r>
              <a:rPr lang="zh-CN" altLang="en-US" sz="3600" dirty="0">
                <a:latin typeface="Times New Roman" panose="02020603050405020304" pitchFamily="18" charset="0"/>
                <a:ea typeface="黑体" panose="02010609060101010101" pitchFamily="49" charset="-122"/>
              </a:rPr>
              <a:t>群</a:t>
            </a:r>
            <a:r>
              <a:rPr lang="zh-CN" altLang="en-US" sz="3600" dirty="0" smtClean="0">
                <a:latin typeface="Times New Roman" panose="02020603050405020304" pitchFamily="18" charset="0"/>
                <a:ea typeface="黑体" panose="02010609060101010101" pitchFamily="49" charset="-122"/>
              </a:rPr>
              <a:t>算法</a:t>
            </a:r>
            <a:endParaRPr lang="zh-CN" altLang="en-US" sz="3200" b="1" dirty="0">
              <a:latin typeface="Times New Roman" panose="02020603050405020304" pitchFamily="18" charset="0"/>
            </a:endParaRPr>
          </a:p>
        </p:txBody>
      </p:sp>
      <p:sp>
        <p:nvSpPr>
          <p:cNvPr id="173066" name="Text Box 1034"/>
          <p:cNvSpPr txBox="1"/>
          <p:nvPr/>
        </p:nvSpPr>
        <p:spPr>
          <a:xfrm>
            <a:off x="1187333" y="3040975"/>
            <a:ext cx="8262937" cy="492125"/>
          </a:xfrm>
          <a:prstGeom prst="rect">
            <a:avLst/>
          </a:prstGeom>
          <a:noFill/>
          <a:ln w="9525">
            <a:noFill/>
          </a:ln>
        </p:spPr>
        <p:txBody>
          <a:bodyPr anchor="b">
            <a:spAutoFit/>
          </a:bodyPr>
          <a:lstStyle/>
          <a:p>
            <a:pPr algn="just">
              <a:spcBef>
                <a:spcPct val="50000"/>
              </a:spcBef>
              <a:buClr>
                <a:srgbClr val="0000FF"/>
              </a:buClr>
              <a:buFont typeface="Wingdings" panose="05000000000000000000" pitchFamily="2" charset="2"/>
              <a:buChar char="§"/>
            </a:pPr>
            <a:r>
              <a:rPr lang="en-US" altLang="zh-CN" sz="2600" dirty="0">
                <a:solidFill>
                  <a:schemeClr val="tx1"/>
                </a:solidFill>
                <a:latin typeface="Arial" panose="020B0604020202020204" pitchFamily="34" charset="0"/>
              </a:rPr>
              <a:t>  </a:t>
            </a:r>
            <a:r>
              <a:rPr lang="zh-CN" altLang="zh-CN" sz="2600" dirty="0">
                <a:solidFill>
                  <a:schemeClr val="tx1"/>
                </a:solidFill>
                <a:latin typeface="Arial" panose="020B0604020202020204" pitchFamily="34" charset="0"/>
              </a:rPr>
              <a:t>一种应用于组合优化问题的启发式搜索算法</a:t>
            </a:r>
            <a:r>
              <a:rPr lang="zh-CN" altLang="en-US" sz="2600" dirty="0">
                <a:solidFill>
                  <a:schemeClr val="tx1"/>
                </a:solidFill>
                <a:latin typeface="Arial" panose="020B0604020202020204" pitchFamily="34" charset="0"/>
              </a:rPr>
              <a:t>。</a:t>
            </a:r>
            <a:endParaRPr lang="zh-CN" altLang="en-US" sz="2600" dirty="0">
              <a:solidFill>
                <a:schemeClr val="tx1"/>
              </a:solidFill>
            </a:endParaRPr>
          </a:p>
        </p:txBody>
      </p:sp>
      <p:sp>
        <p:nvSpPr>
          <p:cNvPr id="173067" name="Text Box 1035"/>
          <p:cNvSpPr txBox="1"/>
          <p:nvPr/>
        </p:nvSpPr>
        <p:spPr>
          <a:xfrm>
            <a:off x="1199456" y="3928315"/>
            <a:ext cx="8262937" cy="492125"/>
          </a:xfrm>
          <a:prstGeom prst="rect">
            <a:avLst/>
          </a:prstGeom>
          <a:noFill/>
          <a:ln w="9525">
            <a:noFill/>
          </a:ln>
        </p:spPr>
        <p:txBody>
          <a:bodyPr anchor="b">
            <a:spAutoFit/>
          </a:bodyPr>
          <a:lstStyle/>
          <a:p>
            <a:pPr algn="just">
              <a:spcBef>
                <a:spcPct val="50000"/>
              </a:spcBef>
              <a:buClr>
                <a:srgbClr val="0000FF"/>
              </a:buClr>
              <a:buFont typeface="Wingdings" panose="05000000000000000000" pitchFamily="2" charset="2"/>
              <a:buChar char="§"/>
            </a:pPr>
            <a:r>
              <a:rPr lang="en-US" altLang="zh-CN" sz="2600" dirty="0">
                <a:solidFill>
                  <a:schemeClr val="tx1"/>
                </a:solidFill>
                <a:latin typeface="Arial" panose="020B0604020202020204" pitchFamily="34" charset="0"/>
              </a:rPr>
              <a:t>  </a:t>
            </a:r>
            <a:r>
              <a:rPr lang="zh-CN" altLang="zh-CN" sz="2600" dirty="0">
                <a:solidFill>
                  <a:schemeClr val="tx1"/>
                </a:solidFill>
                <a:latin typeface="Arial" panose="020B0604020202020204" pitchFamily="34" charset="0"/>
              </a:rPr>
              <a:t>在解决</a:t>
            </a:r>
            <a:r>
              <a:rPr lang="zh-CN" altLang="zh-CN" sz="2600" b="1" dirty="0">
                <a:solidFill>
                  <a:srgbClr val="0000FF"/>
                </a:solidFill>
                <a:latin typeface="Arial" panose="020B0604020202020204" pitchFamily="34" charset="0"/>
              </a:rPr>
              <a:t>离散</a:t>
            </a:r>
            <a:r>
              <a:rPr lang="zh-CN" altLang="zh-CN" sz="2600" dirty="0">
                <a:solidFill>
                  <a:schemeClr val="tx1"/>
                </a:solidFill>
                <a:latin typeface="Arial" panose="020B0604020202020204" pitchFamily="34" charset="0"/>
              </a:rPr>
              <a:t>组合优化方面具有良好的性能</a:t>
            </a:r>
            <a:r>
              <a:rPr lang="zh-CN" altLang="en-US" sz="2600" dirty="0">
                <a:solidFill>
                  <a:schemeClr val="tx1"/>
                </a:solidFill>
              </a:rPr>
              <a:t>。</a:t>
            </a:r>
          </a:p>
        </p:txBody>
      </p:sp>
      <p:sp>
        <p:nvSpPr>
          <p:cNvPr id="103432" name="Rectangle 7"/>
          <p:cNvSpPr/>
          <p:nvPr/>
        </p:nvSpPr>
        <p:spPr>
          <a:xfrm>
            <a:off x="1055440" y="1039021"/>
            <a:ext cx="7315200" cy="522288"/>
          </a:xfrm>
          <a:prstGeom prst="rect">
            <a:avLst/>
          </a:prstGeom>
          <a:noFill/>
          <a:ln w="9525">
            <a:noFill/>
          </a:ln>
        </p:spPr>
        <p:txBody>
          <a:bodyPr>
            <a:spAutoFit/>
          </a:bodyPr>
          <a:lstStyle/>
          <a:p>
            <a:pPr>
              <a:buFont typeface="Wingdings" panose="05000000000000000000" pitchFamily="2" charset="2"/>
              <a:buNone/>
            </a:pPr>
            <a:r>
              <a:rPr lang="zh-CN" altLang="en-US" sz="2800" b="1" dirty="0">
                <a:solidFill>
                  <a:schemeClr val="tx1"/>
                </a:solidFill>
              </a:rPr>
              <a:t> </a:t>
            </a:r>
            <a:r>
              <a:rPr lang="zh-CN" altLang="en-US" sz="2800" b="1" dirty="0">
                <a:solidFill>
                  <a:srgbClr val="0000FF"/>
                </a:solidFill>
              </a:rPr>
              <a:t>产生背景</a:t>
            </a:r>
            <a:endParaRPr lang="zh-CN" altLang="en-US" sz="2800" dirty="0">
              <a:solidFill>
                <a:srgbClr val="0000FF"/>
              </a:solidFill>
              <a:latin typeface="Times New Roman" panose="02020603050405020304" pitchFamily="18" charset="0"/>
            </a:endParaRPr>
          </a:p>
        </p:txBody>
      </p:sp>
    </p:spTree>
    <p:extLst>
      <p:ext uri="{BB962C8B-B14F-4D97-AF65-F5344CB8AC3E}">
        <p14:creationId xmlns:p14="http://schemas.microsoft.com/office/powerpoint/2010/main" val="72335749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3061"/>
                                        </p:tgtEl>
                                        <p:attrNameLst>
                                          <p:attrName>style.visibility</p:attrName>
                                        </p:attrNameLst>
                                      </p:cBhvr>
                                      <p:to>
                                        <p:strVal val="visible"/>
                                      </p:to>
                                    </p:set>
                                    <p:anim calcmode="lin" valueType="num">
                                      <p:cBhvr additive="base">
                                        <p:cTn id="7" dur="500" fill="hold"/>
                                        <p:tgtEl>
                                          <p:spTgt spid="173061"/>
                                        </p:tgtEl>
                                        <p:attrNameLst>
                                          <p:attrName>ppt_x</p:attrName>
                                        </p:attrNameLst>
                                      </p:cBhvr>
                                      <p:tavLst>
                                        <p:tav tm="0">
                                          <p:val>
                                            <p:strVal val="0-#ppt_w/2"/>
                                          </p:val>
                                        </p:tav>
                                        <p:tav tm="100000">
                                          <p:val>
                                            <p:strVal val="#ppt_x"/>
                                          </p:val>
                                        </p:tav>
                                      </p:tavLst>
                                    </p:anim>
                                    <p:anim calcmode="lin" valueType="num">
                                      <p:cBhvr additive="base">
                                        <p:cTn id="8" dur="500" fill="hold"/>
                                        <p:tgtEl>
                                          <p:spTgt spid="1730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66"/>
                                        </p:tgtEl>
                                        <p:attrNameLst>
                                          <p:attrName>style.visibility</p:attrName>
                                        </p:attrNameLst>
                                      </p:cBhvr>
                                      <p:to>
                                        <p:strVal val="visible"/>
                                      </p:to>
                                    </p:set>
                                    <p:anim calcmode="lin" valueType="num">
                                      <p:cBhvr additive="base">
                                        <p:cTn id="13" dur="500" fill="hold"/>
                                        <p:tgtEl>
                                          <p:spTgt spid="173066"/>
                                        </p:tgtEl>
                                        <p:attrNameLst>
                                          <p:attrName>ppt_x</p:attrName>
                                        </p:attrNameLst>
                                      </p:cBhvr>
                                      <p:tavLst>
                                        <p:tav tm="0">
                                          <p:val>
                                            <p:strVal val="0-#ppt_w/2"/>
                                          </p:val>
                                        </p:tav>
                                        <p:tav tm="100000">
                                          <p:val>
                                            <p:strVal val="#ppt_x"/>
                                          </p:val>
                                        </p:tav>
                                      </p:tavLst>
                                    </p:anim>
                                    <p:anim calcmode="lin" valueType="num">
                                      <p:cBhvr additive="base">
                                        <p:cTn id="14" dur="500" fill="hold"/>
                                        <p:tgtEl>
                                          <p:spTgt spid="1730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67"/>
                                        </p:tgtEl>
                                        <p:attrNameLst>
                                          <p:attrName>style.visibility</p:attrName>
                                        </p:attrNameLst>
                                      </p:cBhvr>
                                      <p:to>
                                        <p:strVal val="visible"/>
                                      </p:to>
                                    </p:set>
                                    <p:anim calcmode="lin" valueType="num">
                                      <p:cBhvr additive="base">
                                        <p:cTn id="19" dur="500" fill="hold"/>
                                        <p:tgtEl>
                                          <p:spTgt spid="173067"/>
                                        </p:tgtEl>
                                        <p:attrNameLst>
                                          <p:attrName>ppt_x</p:attrName>
                                        </p:attrNameLst>
                                      </p:cBhvr>
                                      <p:tavLst>
                                        <p:tav tm="0">
                                          <p:val>
                                            <p:strVal val="0-#ppt_w/2"/>
                                          </p:val>
                                        </p:tav>
                                        <p:tav tm="100000">
                                          <p:val>
                                            <p:strVal val="#ppt_x"/>
                                          </p:val>
                                        </p:tav>
                                      </p:tavLst>
                                    </p:anim>
                                    <p:anim calcmode="lin" valueType="num">
                                      <p:cBhvr additive="base">
                                        <p:cTn id="20" dur="500" fill="hold"/>
                                        <p:tgtEl>
                                          <p:spTgt spid="1730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p:bldP spid="173066" grpId="0"/>
      <p:bldP spid="17306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4451" name="Rectangle 1027"/>
          <p:cNvSpPr/>
          <p:nvPr/>
        </p:nvSpPr>
        <p:spPr>
          <a:xfrm>
            <a:off x="5538788" y="3219451"/>
            <a:ext cx="9144000" cy="461665"/>
          </a:xfrm>
          <a:prstGeom prst="rect">
            <a:avLst/>
          </a:prstGeom>
          <a:noFill/>
          <a:ln w="9525">
            <a:noFill/>
          </a:ln>
        </p:spPr>
        <p:txBody>
          <a:bodyPr>
            <a:spAutoFit/>
          </a:bodyPr>
          <a:lstStyle/>
          <a:p>
            <a:endParaRPr lang="zh-CN" altLang="en-US" dirty="0"/>
          </a:p>
        </p:txBody>
      </p:sp>
      <p:sp>
        <p:nvSpPr>
          <p:cNvPr id="104452" name="Rectangle 1028"/>
          <p:cNvSpPr/>
          <p:nvPr/>
        </p:nvSpPr>
        <p:spPr>
          <a:xfrm>
            <a:off x="1127448" y="1117452"/>
            <a:ext cx="6858000" cy="523875"/>
          </a:xfrm>
          <a:prstGeom prst="rect">
            <a:avLst/>
          </a:prstGeom>
          <a:noFill/>
          <a:ln w="9525">
            <a:noFill/>
          </a:ln>
        </p:spPr>
        <p:txBody>
          <a:bodyPr>
            <a:spAutoFit/>
          </a:bodyPr>
          <a:lstStyle/>
          <a:p>
            <a:pPr>
              <a:buFont typeface="Wingdings" panose="05000000000000000000" pitchFamily="2" charset="2"/>
              <a:buNone/>
            </a:pPr>
            <a:r>
              <a:rPr lang="zh-CN" altLang="en-US" sz="2800" b="1" dirty="0">
                <a:solidFill>
                  <a:srgbClr val="0000FF"/>
                </a:solidFill>
              </a:rPr>
              <a:t> 基本思想</a:t>
            </a:r>
            <a:endParaRPr lang="zh-CN" altLang="en-US" sz="2800" dirty="0">
              <a:solidFill>
                <a:srgbClr val="0000FF"/>
              </a:solidFill>
              <a:latin typeface="Times New Roman" panose="02020603050405020304" pitchFamily="18" charset="0"/>
            </a:endParaRPr>
          </a:p>
        </p:txBody>
      </p:sp>
      <p:sp>
        <p:nvSpPr>
          <p:cNvPr id="104453" name="Text Box 1034"/>
          <p:cNvSpPr txBox="1"/>
          <p:nvPr/>
        </p:nvSpPr>
        <p:spPr>
          <a:xfrm>
            <a:off x="983432" y="1771368"/>
            <a:ext cx="9682336" cy="492443"/>
          </a:xfrm>
          <a:prstGeom prst="rect">
            <a:avLst/>
          </a:prstGeom>
          <a:noFill/>
          <a:ln w="9525">
            <a:noFill/>
          </a:ln>
        </p:spPr>
        <p:txBody>
          <a:bodyPr wrap="square" anchor="b">
            <a:spAutoFit/>
          </a:bodyPr>
          <a:lstStyle/>
          <a:p>
            <a:pPr algn="just">
              <a:spcBef>
                <a:spcPct val="50000"/>
              </a:spcBef>
              <a:buClr>
                <a:srgbClr val="0000FF"/>
              </a:buClr>
              <a:buFont typeface="Wingdings" panose="05000000000000000000" pitchFamily="2" charset="2"/>
              <a:buChar char="§"/>
            </a:pPr>
            <a:r>
              <a:rPr lang="en-US" altLang="zh-CN" sz="2600" b="1" dirty="0">
                <a:solidFill>
                  <a:schemeClr val="accent2"/>
                </a:solidFill>
                <a:latin typeface="Times New Roman" panose="02020603050405020304" pitchFamily="18" charset="0"/>
                <a:cs typeface="Times New Roman" panose="02020603050405020304" pitchFamily="18" charset="0"/>
              </a:rPr>
              <a:t>  </a:t>
            </a:r>
            <a:r>
              <a:rPr lang="zh-CN" altLang="zh-CN" sz="2600" b="1" dirty="0">
                <a:solidFill>
                  <a:srgbClr val="0000FF"/>
                </a:solidFill>
                <a:latin typeface="Times New Roman" panose="02020603050405020304" pitchFamily="18" charset="0"/>
                <a:cs typeface="Times New Roman" panose="02020603050405020304" pitchFamily="18" charset="0"/>
              </a:rPr>
              <a:t>信息素跟踪</a:t>
            </a:r>
            <a:r>
              <a:rPr lang="zh-CN" altLang="en-US" sz="2600" dirty="0">
                <a:solidFill>
                  <a:schemeClr val="tx1"/>
                </a:solidFill>
              </a:rPr>
              <a:t>：</a:t>
            </a:r>
            <a:r>
              <a:rPr lang="zh-CN" altLang="zh-CN" sz="2600" dirty="0">
                <a:solidFill>
                  <a:schemeClr val="tx1"/>
                </a:solidFill>
                <a:latin typeface="Arial" panose="020B0604020202020204" pitchFamily="34" charset="0"/>
              </a:rPr>
              <a:t>按照一定的</a:t>
            </a:r>
            <a:r>
              <a:rPr lang="zh-CN" altLang="zh-CN" sz="2600" b="1" dirty="0">
                <a:solidFill>
                  <a:srgbClr val="0000FF"/>
                </a:solidFill>
                <a:latin typeface="Arial" panose="020B0604020202020204" pitchFamily="34" charset="0"/>
              </a:rPr>
              <a:t>概率</a:t>
            </a:r>
            <a:r>
              <a:rPr lang="zh-CN" altLang="zh-CN" sz="2600" dirty="0">
                <a:solidFill>
                  <a:schemeClr val="tx1"/>
                </a:solidFill>
                <a:latin typeface="Arial" panose="020B0604020202020204" pitchFamily="34" charset="0"/>
              </a:rPr>
              <a:t>沿着信息素较强的路径觅食</a:t>
            </a:r>
            <a:r>
              <a:rPr lang="zh-CN" altLang="en-US" sz="2600" dirty="0">
                <a:solidFill>
                  <a:schemeClr val="tx1"/>
                </a:solidFill>
              </a:rPr>
              <a:t>。</a:t>
            </a:r>
          </a:p>
        </p:txBody>
      </p:sp>
      <p:sp>
        <p:nvSpPr>
          <p:cNvPr id="104454" name="Text Box 1035"/>
          <p:cNvSpPr txBox="1"/>
          <p:nvPr/>
        </p:nvSpPr>
        <p:spPr>
          <a:xfrm>
            <a:off x="970957" y="2325193"/>
            <a:ext cx="10081120" cy="893763"/>
          </a:xfrm>
          <a:prstGeom prst="rect">
            <a:avLst/>
          </a:prstGeom>
          <a:noFill/>
          <a:ln w="9525">
            <a:noFill/>
          </a:ln>
        </p:spPr>
        <p:txBody>
          <a:bodyPr wrap="square" anchor="b">
            <a:spAutoFit/>
          </a:bodyPr>
          <a:lstStyle/>
          <a:p>
            <a:pPr algn="just">
              <a:spcBef>
                <a:spcPct val="50000"/>
              </a:spcBef>
              <a:buClr>
                <a:srgbClr val="0000FF"/>
              </a:buClr>
              <a:buFont typeface="Wingdings" panose="05000000000000000000" pitchFamily="2" charset="2"/>
              <a:buChar char="§"/>
            </a:pPr>
            <a:r>
              <a:rPr lang="en-US" altLang="zh-CN" sz="2600" b="1" dirty="0">
                <a:solidFill>
                  <a:schemeClr val="accent2"/>
                </a:solidFill>
              </a:rPr>
              <a:t> </a:t>
            </a:r>
            <a:r>
              <a:rPr lang="zh-CN" altLang="zh-CN" sz="2600" b="1" dirty="0">
                <a:solidFill>
                  <a:srgbClr val="0000FF"/>
                </a:solidFill>
              </a:rPr>
              <a:t>信息素遗留</a:t>
            </a:r>
            <a:r>
              <a:rPr lang="zh-CN" altLang="en-US" sz="2600" dirty="0">
                <a:solidFill>
                  <a:schemeClr val="tx1"/>
                </a:solidFill>
              </a:rPr>
              <a:t>：</a:t>
            </a:r>
            <a:r>
              <a:rPr lang="zh-CN" altLang="zh-CN" sz="2600" dirty="0">
                <a:solidFill>
                  <a:schemeClr val="tx1"/>
                </a:solidFill>
                <a:latin typeface="Arial" panose="020B0604020202020204" pitchFamily="34" charset="0"/>
              </a:rPr>
              <a:t>会在走过的路上会释放信息素，使得在一定的范围内的其他蚂蚁能够觉察到并由此影响它们的行为</a:t>
            </a:r>
            <a:r>
              <a:rPr lang="zh-CN" altLang="en-US" sz="2600" dirty="0">
                <a:solidFill>
                  <a:schemeClr val="tx1"/>
                </a:solidFill>
              </a:rPr>
              <a:t>。</a:t>
            </a:r>
          </a:p>
        </p:txBody>
      </p:sp>
      <p:sp>
        <p:nvSpPr>
          <p:cNvPr id="104456"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en-US" sz="3600" dirty="0" smtClean="0">
                <a:latin typeface="Times New Roman" panose="02020603050405020304" pitchFamily="18" charset="0"/>
                <a:ea typeface="黑体" panose="02010609060101010101" pitchFamily="49" charset="-122"/>
              </a:rPr>
              <a:t>8.7  </a:t>
            </a:r>
            <a:r>
              <a:rPr lang="zh-CN" altLang="en-US" sz="3600" dirty="0">
                <a:latin typeface="Times New Roman" panose="02020603050405020304" pitchFamily="18" charset="0"/>
                <a:ea typeface="黑体" panose="02010609060101010101" pitchFamily="49" charset="-122"/>
              </a:rPr>
              <a:t>基本蚁群算法</a:t>
            </a:r>
            <a:endParaRPr lang="zh-CN" altLang="en-US" sz="3200" b="1" dirty="0">
              <a:latin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922350" y="3681116"/>
            <a:ext cx="7255094" cy="2412180"/>
          </a:xfrm>
          <a:prstGeom prst="rect">
            <a:avLst/>
          </a:prstGeom>
        </p:spPr>
      </p:pic>
    </p:spTree>
    <p:extLst>
      <p:ext uri="{BB962C8B-B14F-4D97-AF65-F5344CB8AC3E}">
        <p14:creationId xmlns:p14="http://schemas.microsoft.com/office/powerpoint/2010/main" val="3965905371"/>
      </p:ext>
    </p:extLst>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p:cNvSpPr>
          <p:nvPr>
            <p:ph idx="1"/>
          </p:nvPr>
        </p:nvSpPr>
        <p:spPr>
          <a:xfrm>
            <a:off x="1828800" y="838200"/>
            <a:ext cx="8458200" cy="4419600"/>
          </a:xfrm>
          <a:ln/>
        </p:spPr>
        <p:txBody>
          <a:bodyPr vert="horz" wrap="square" lIns="91440" tIns="45720" rIns="91440" bIns="45720" anchor="t"/>
          <a:lstStyle/>
          <a:p>
            <a:pPr marL="609600" indent="-609600" eaLnBrk="1" hangingPunct="1">
              <a:buClr>
                <a:schemeClr val="tx1"/>
              </a:buClr>
              <a:buNone/>
            </a:pPr>
            <a:r>
              <a:rPr lang="en-US" altLang="zh-CN" b="1" dirty="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endParaRPr>
          </a:p>
        </p:txBody>
      </p:sp>
      <p:sp>
        <p:nvSpPr>
          <p:cNvPr id="10547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65892" name="Text Box 4"/>
          <p:cNvSpPr txBox="1"/>
          <p:nvPr/>
        </p:nvSpPr>
        <p:spPr>
          <a:xfrm>
            <a:off x="695400" y="1427604"/>
            <a:ext cx="10513168" cy="3933384"/>
          </a:xfrm>
          <a:prstGeom prst="rect">
            <a:avLst/>
          </a:prstGeom>
          <a:noFill/>
          <a:ln w="9525">
            <a:noFill/>
          </a:ln>
        </p:spPr>
        <p:txBody>
          <a:bodyPr wrap="square" anchor="b">
            <a:spAutoFit/>
          </a:bodyPr>
          <a:lstStyle/>
          <a:p>
            <a:pPr marL="457200" indent="-457200" algn="just">
              <a:lnSpc>
                <a:spcPct val="120000"/>
              </a:lnSpc>
              <a:spcBef>
                <a:spcPct val="20000"/>
              </a:spcBef>
              <a:buClr>
                <a:schemeClr val="tx1"/>
              </a:buClr>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1</a:t>
            </a:r>
            <a:r>
              <a:rPr lang="zh-CN" altLang="en-US" b="1" dirty="0">
                <a:solidFill>
                  <a:srgbClr val="0000FF"/>
                </a:solidFill>
                <a:latin typeface="Times New Roman" panose="02020603050405020304" pitchFamily="18" charset="0"/>
              </a:rPr>
              <a:t>）环境</a:t>
            </a:r>
            <a:r>
              <a:rPr lang="zh-CN" altLang="en-US" dirty="0">
                <a:solidFill>
                  <a:srgbClr val="0000FF"/>
                </a:solidFill>
                <a:latin typeface="Times New Roman" panose="02020603050405020304" pitchFamily="18" charset="0"/>
              </a:rPr>
              <a:t>：</a:t>
            </a:r>
            <a:r>
              <a:rPr lang="zh-CN" altLang="en-US" dirty="0">
                <a:solidFill>
                  <a:schemeClr val="tx1"/>
                </a:solidFill>
                <a:latin typeface="Times New Roman" panose="02020603050405020304" pitchFamily="18" charset="0"/>
              </a:rPr>
              <a:t>有障碍物、有其他蚂蚁、有信息素。  </a:t>
            </a:r>
          </a:p>
          <a:p>
            <a:pPr marL="457200" indent="-457200" algn="just">
              <a:lnSpc>
                <a:spcPct val="120000"/>
              </a:lnSpc>
              <a:spcBef>
                <a:spcPct val="20000"/>
              </a:spcBef>
              <a:buClr>
                <a:schemeClr val="tx1"/>
              </a:buClr>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2</a:t>
            </a:r>
            <a:r>
              <a:rPr lang="zh-CN" altLang="en-US" b="1" dirty="0">
                <a:solidFill>
                  <a:srgbClr val="0000FF"/>
                </a:solidFill>
                <a:latin typeface="Times New Roman" panose="02020603050405020304" pitchFamily="18" charset="0"/>
              </a:rPr>
              <a:t>）觅食规则</a:t>
            </a:r>
            <a:r>
              <a:rPr lang="zh-CN" altLang="en-US" dirty="0">
                <a:solidFill>
                  <a:srgbClr val="0000FF"/>
                </a:solidFill>
                <a:latin typeface="Times New Roman" panose="02020603050405020304" pitchFamily="18" charset="0"/>
              </a:rPr>
              <a:t>：</a:t>
            </a:r>
            <a:r>
              <a:rPr lang="zh-CN" altLang="en-US" dirty="0">
                <a:solidFill>
                  <a:schemeClr val="tx1"/>
                </a:solidFill>
                <a:latin typeface="Times New Roman" panose="02020603050405020304" pitchFamily="18" charset="0"/>
              </a:rPr>
              <a:t>范围内寻找是否有食物，否则看是否有信息素，每只蚂蚁都会以小概率犯错。             </a:t>
            </a:r>
          </a:p>
          <a:p>
            <a:pPr marL="457200" indent="-457200" algn="just">
              <a:lnSpc>
                <a:spcPct val="120000"/>
              </a:lnSpc>
              <a:spcBef>
                <a:spcPct val="20000"/>
              </a:spcBef>
              <a:buClr>
                <a:schemeClr val="tx1"/>
              </a:buClr>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3</a:t>
            </a:r>
            <a:r>
              <a:rPr lang="zh-CN" altLang="en-US" b="1" dirty="0">
                <a:solidFill>
                  <a:srgbClr val="0000FF"/>
                </a:solidFill>
                <a:latin typeface="Times New Roman" panose="02020603050405020304" pitchFamily="18" charset="0"/>
              </a:rPr>
              <a:t>）移动规则</a:t>
            </a:r>
            <a:r>
              <a:rPr lang="zh-CN" altLang="en-US" b="1" dirty="0">
                <a:solidFill>
                  <a:schemeClr val="folHlink"/>
                </a:solidFill>
                <a:latin typeface="Times New Roman" panose="02020603050405020304" pitchFamily="18" charset="0"/>
              </a:rPr>
              <a:t>：</a:t>
            </a:r>
            <a:r>
              <a:rPr lang="zh-CN" altLang="en-US" dirty="0">
                <a:solidFill>
                  <a:schemeClr val="tx1"/>
                </a:solidFill>
                <a:latin typeface="Times New Roman" panose="02020603050405020304" pitchFamily="18" charset="0"/>
              </a:rPr>
              <a:t>都朝信息素最多的方向移动，无信息素则继续朝原方向移动，且有随机的小的扰动，有记忆性。    </a:t>
            </a:r>
          </a:p>
          <a:p>
            <a:pPr marL="457200" indent="-457200" algn="just">
              <a:lnSpc>
                <a:spcPct val="120000"/>
              </a:lnSpc>
              <a:spcBef>
                <a:spcPct val="20000"/>
              </a:spcBef>
              <a:buClr>
                <a:schemeClr val="tx1"/>
              </a:buClr>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4</a:t>
            </a:r>
            <a:r>
              <a:rPr lang="zh-CN" altLang="en-US" b="1" dirty="0">
                <a:solidFill>
                  <a:srgbClr val="0000FF"/>
                </a:solidFill>
                <a:latin typeface="Times New Roman" panose="02020603050405020304" pitchFamily="18" charset="0"/>
              </a:rPr>
              <a:t>）避障规则：</a:t>
            </a:r>
            <a:r>
              <a:rPr lang="zh-CN" altLang="en-US" dirty="0">
                <a:solidFill>
                  <a:schemeClr val="tx1"/>
                </a:solidFill>
                <a:latin typeface="Times New Roman" panose="02020603050405020304" pitchFamily="18" charset="0"/>
              </a:rPr>
              <a:t>移动的方向如有障碍物挡住，蚂蚁会随机选择另一个方向。</a:t>
            </a:r>
            <a:endParaRPr lang="en-US" altLang="zh-CN" dirty="0">
              <a:solidFill>
                <a:schemeClr val="tx1"/>
              </a:solidFill>
              <a:latin typeface="Times New Roman" panose="02020603050405020304" pitchFamily="18" charset="0"/>
            </a:endParaRPr>
          </a:p>
          <a:p>
            <a:pPr marL="457200" indent="-457200" algn="just">
              <a:lnSpc>
                <a:spcPct val="120000"/>
              </a:lnSpc>
              <a:spcBef>
                <a:spcPct val="20000"/>
              </a:spcBef>
              <a:buClr>
                <a:schemeClr val="tx1"/>
              </a:buClr>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5</a:t>
            </a:r>
            <a:r>
              <a:rPr lang="zh-CN" altLang="en-US" b="1" dirty="0">
                <a:solidFill>
                  <a:srgbClr val="0000FF"/>
                </a:solidFill>
                <a:latin typeface="Times New Roman" panose="02020603050405020304" pitchFamily="18" charset="0"/>
              </a:rPr>
              <a:t>）信息素规则：</a:t>
            </a:r>
            <a:r>
              <a:rPr lang="zh-CN" altLang="en-US" dirty="0">
                <a:solidFill>
                  <a:schemeClr val="tx1"/>
                </a:solidFill>
                <a:latin typeface="Times New Roman" panose="02020603050405020304" pitchFamily="18" charset="0"/>
              </a:rPr>
              <a:t>越靠近食物播撒的信息素越多，越离开食物播撒的信息素越少。</a:t>
            </a:r>
            <a:endParaRPr lang="en-US" altLang="zh-CN" dirty="0">
              <a:solidFill>
                <a:schemeClr val="tx1"/>
              </a:solidFill>
              <a:latin typeface="Times New Roman" panose="02020603050405020304" pitchFamily="18" charset="0"/>
            </a:endParaRPr>
          </a:p>
        </p:txBody>
      </p:sp>
      <p:sp>
        <p:nvSpPr>
          <p:cNvPr id="105477"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en-US" sz="3600" dirty="0" smtClean="0">
                <a:latin typeface="Times New Roman" panose="02020603050405020304" pitchFamily="18" charset="0"/>
                <a:ea typeface="黑体" panose="02010609060101010101" pitchFamily="49" charset="-122"/>
              </a:rPr>
              <a:t>8.7  </a:t>
            </a:r>
            <a:r>
              <a:rPr lang="zh-CN" altLang="en-US" sz="3600" dirty="0">
                <a:latin typeface="Times New Roman" panose="02020603050405020304" pitchFamily="18" charset="0"/>
                <a:ea typeface="黑体" panose="02010609060101010101" pitchFamily="49" charset="-122"/>
              </a:rPr>
              <a:t>基本蚁群算法</a:t>
            </a:r>
            <a:endParaRPr lang="zh-CN" altLang="en-US" sz="3200" b="1" dirty="0">
              <a:latin typeface="Times New Roman" panose="02020603050405020304" pitchFamily="18" charset="0"/>
            </a:endParaRPr>
          </a:p>
        </p:txBody>
      </p:sp>
    </p:spTree>
    <p:extLst>
      <p:ext uri="{BB962C8B-B14F-4D97-AF65-F5344CB8AC3E}">
        <p14:creationId xmlns:p14="http://schemas.microsoft.com/office/powerpoint/2010/main" val="112969834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barn(inHorizontal)">
                                      <p:cBhvr>
                                        <p:cTn id="7" dur="10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a:xfrm>
            <a:off x="983432" y="1066801"/>
            <a:ext cx="9721081" cy="4162399"/>
          </a:xfrm>
        </p:spPr>
        <p:txBody>
          <a:bodyPr vert="horz" wrap="square" lIns="91440" tIns="45720" rIns="91440" bIns="45720" numCol="1" anchor="t" anchorCtr="0" compatLnSpc="1"/>
          <a:lstStyle/>
          <a:p>
            <a:pPr eaLnBrk="1" hangingPunct="1">
              <a:buSzPct val="60000"/>
              <a:buBlip>
                <a:blip r:embed="rId3"/>
              </a:buBlip>
              <a:defRPr/>
            </a:pPr>
            <a:r>
              <a:rPr lang="en-US" altLang="zh-CN" b="1" dirty="0" smtClean="0">
                <a:latin typeface="Times New Roman" panose="02020603050405020304" pitchFamily="18" charset="0"/>
              </a:rPr>
              <a:t>8.8.1  </a:t>
            </a:r>
            <a:r>
              <a:rPr lang="zh-CN" altLang="en-US" b="1" dirty="0" smtClean="0">
                <a:latin typeface="Times New Roman" panose="02020603050405020304" pitchFamily="18" charset="0"/>
              </a:rPr>
              <a:t>蚁</a:t>
            </a:r>
            <a:r>
              <a:rPr lang="zh-CN" altLang="en-US" b="1" dirty="0">
                <a:latin typeface="Times New Roman" panose="02020603050405020304" pitchFamily="18" charset="0"/>
              </a:rPr>
              <a:t>群算法模型</a:t>
            </a:r>
            <a:endParaRPr lang="en-US" altLang="zh-CN" b="1" dirty="0">
              <a:latin typeface="Times New Roman" panose="02020603050405020304" pitchFamily="18" charset="0"/>
            </a:endParaRPr>
          </a:p>
          <a:p>
            <a:pPr eaLnBrk="1" hangingPunct="1">
              <a:buSzPct val="60000"/>
              <a:buBlip>
                <a:blip r:embed="rId3"/>
              </a:buBlip>
              <a:defRPr/>
            </a:pPr>
            <a:r>
              <a:rPr lang="en-US" altLang="zh-CN" b="1" dirty="0" smtClean="0">
                <a:latin typeface="Times New Roman" panose="02020603050405020304" pitchFamily="18" charset="0"/>
              </a:rPr>
              <a:t>8.8.2  </a:t>
            </a:r>
            <a:r>
              <a:rPr lang="zh-CN" altLang="en-US" b="1" dirty="0">
                <a:latin typeface="Times New Roman" panose="02020603050405020304" pitchFamily="18" charset="0"/>
              </a:rPr>
              <a:t>蚁群算法的参数选择</a:t>
            </a:r>
            <a:endParaRPr lang="en-US" altLang="zh-CN" b="1" dirty="0">
              <a:latin typeface="Times New Roman" panose="02020603050405020304" pitchFamily="18" charset="0"/>
            </a:endParaRPr>
          </a:p>
          <a:p>
            <a:pPr marL="0" indent="0" eaLnBrk="1" hangingPunct="1">
              <a:buSzPct val="60000"/>
              <a:buNone/>
              <a:defRPr/>
            </a:pPr>
            <a:endParaRPr lang="zh-CN" altLang="en-US" b="1" dirty="0">
              <a:latin typeface="Times New Roman" panose="02020603050405020304" pitchFamily="18" charset="0"/>
            </a:endParaRPr>
          </a:p>
        </p:txBody>
      </p:sp>
      <p:sp>
        <p:nvSpPr>
          <p:cNvPr id="10649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6500"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en-US" sz="3600" dirty="0" smtClean="0">
                <a:latin typeface="Times New Roman" panose="02020603050405020304" pitchFamily="18" charset="0"/>
                <a:ea typeface="黑体" panose="02010609060101010101" pitchFamily="49" charset="-122"/>
              </a:rPr>
              <a:t>8.8  </a:t>
            </a:r>
            <a:r>
              <a:rPr lang="zh-CN" altLang="en-US" sz="3600" dirty="0" smtClean="0">
                <a:latin typeface="Times New Roman" panose="02020603050405020304" pitchFamily="18" charset="0"/>
                <a:ea typeface="黑体" panose="02010609060101010101" pitchFamily="49" charset="-122"/>
              </a:rPr>
              <a:t>改进的蚁</a:t>
            </a:r>
            <a:r>
              <a:rPr lang="zh-CN" altLang="en-US" sz="3600" dirty="0">
                <a:latin typeface="Times New Roman" panose="02020603050405020304" pitchFamily="18" charset="0"/>
                <a:ea typeface="黑体" panose="02010609060101010101" pitchFamily="49" charset="-122"/>
              </a:rPr>
              <a:t>群</a:t>
            </a:r>
            <a:r>
              <a:rPr lang="zh-CN" altLang="en-US" sz="3600" dirty="0" smtClean="0">
                <a:latin typeface="Times New Roman" panose="02020603050405020304" pitchFamily="18" charset="0"/>
                <a:ea typeface="黑体" panose="02010609060101010101" pitchFamily="49" charset="-122"/>
              </a:rPr>
              <a:t>算法</a:t>
            </a:r>
            <a:endParaRPr lang="zh-CN" altLang="en-US" sz="3200" b="1" dirty="0">
              <a:latin typeface="Times New Roman" panose="02020603050405020304" pitchFamily="18" charset="0"/>
            </a:endParaRPr>
          </a:p>
        </p:txBody>
      </p:sp>
    </p:spTree>
    <p:extLst>
      <p:ext uri="{BB962C8B-B14F-4D97-AF65-F5344CB8AC3E}">
        <p14:creationId xmlns:p14="http://schemas.microsoft.com/office/powerpoint/2010/main" val="4152012500"/>
      </p:ext>
    </p:extLst>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3"/>
          <p:cNvSpPr>
            <a:spLocks noGrp="1"/>
          </p:cNvSpPr>
          <p:nvPr>
            <p:ph idx="1"/>
          </p:nvPr>
        </p:nvSpPr>
        <p:spPr>
          <a:xfrm>
            <a:off x="1497807" y="1035206"/>
            <a:ext cx="8839200" cy="647700"/>
          </a:xfrm>
          <a:ln/>
        </p:spPr>
        <p:txBody>
          <a:bodyPr vert="horz" wrap="square" lIns="91440" tIns="45720" rIns="91440" bIns="45720" anchor="t"/>
          <a:lstStyle/>
          <a:p>
            <a:pPr marL="609600" indent="-609600" eaLnBrk="1" hangingPunct="1">
              <a:buClr>
                <a:schemeClr val="tx1"/>
              </a:buClr>
              <a:buNone/>
            </a:pPr>
            <a:r>
              <a:rPr lang="zh-CN" altLang="en-US" sz="2600" b="1" dirty="0">
                <a:latin typeface="Times New Roman" panose="02020603050405020304" pitchFamily="18" charset="0"/>
              </a:rPr>
              <a:t>蚁群优化算法的第一个应用是著名的旅行商问题。</a:t>
            </a:r>
            <a:endParaRPr lang="en-US" altLang="zh-CN" sz="2600" dirty="0">
              <a:latin typeface="Times New Roman" panose="02020603050405020304" pitchFamily="18" charset="0"/>
            </a:endParaRPr>
          </a:p>
        </p:txBody>
      </p:sp>
      <p:sp>
        <p:nvSpPr>
          <p:cNvPr id="10752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7525" name="Rectangle 8"/>
          <p:cNvSpPr/>
          <p:nvPr/>
        </p:nvSpPr>
        <p:spPr>
          <a:xfrm>
            <a:off x="4929188" y="3309939"/>
            <a:ext cx="9144000" cy="461665"/>
          </a:xfrm>
          <a:prstGeom prst="rect">
            <a:avLst/>
          </a:prstGeom>
          <a:noFill/>
          <a:ln w="9525">
            <a:noFill/>
          </a:ln>
        </p:spPr>
        <p:txBody>
          <a:bodyPr>
            <a:spAutoFit/>
          </a:bodyPr>
          <a:lstStyle/>
          <a:p>
            <a:endParaRPr lang="zh-CN" altLang="en-US" dirty="0"/>
          </a:p>
        </p:txBody>
      </p:sp>
      <p:sp>
        <p:nvSpPr>
          <p:cNvPr id="107526" name="Rectangle 11"/>
          <p:cNvSpPr/>
          <p:nvPr/>
        </p:nvSpPr>
        <p:spPr>
          <a:xfrm>
            <a:off x="4895850" y="3309939"/>
            <a:ext cx="9144000" cy="461665"/>
          </a:xfrm>
          <a:prstGeom prst="rect">
            <a:avLst/>
          </a:prstGeom>
          <a:noFill/>
          <a:ln w="9525">
            <a:noFill/>
          </a:ln>
        </p:spPr>
        <p:txBody>
          <a:bodyPr>
            <a:spAutoFit/>
          </a:bodyPr>
          <a:lstStyle/>
          <a:p>
            <a:endParaRPr lang="zh-CN" altLang="en-US" dirty="0"/>
          </a:p>
        </p:txBody>
      </p:sp>
      <p:sp>
        <p:nvSpPr>
          <p:cNvPr id="107527" name="Rectangle 14"/>
          <p:cNvSpPr/>
          <p:nvPr/>
        </p:nvSpPr>
        <p:spPr>
          <a:xfrm>
            <a:off x="4862513" y="3305176"/>
            <a:ext cx="9144000" cy="461665"/>
          </a:xfrm>
          <a:prstGeom prst="rect">
            <a:avLst/>
          </a:prstGeom>
          <a:noFill/>
          <a:ln w="9525">
            <a:noFill/>
          </a:ln>
        </p:spPr>
        <p:txBody>
          <a:bodyPr>
            <a:spAutoFit/>
          </a:bodyPr>
          <a:lstStyle/>
          <a:p>
            <a:endParaRPr lang="zh-CN" altLang="en-US" dirty="0"/>
          </a:p>
        </p:txBody>
      </p:sp>
      <p:sp>
        <p:nvSpPr>
          <p:cNvPr id="187407" name="AutoShape 15"/>
          <p:cNvSpPr/>
          <p:nvPr/>
        </p:nvSpPr>
        <p:spPr>
          <a:xfrm>
            <a:off x="1062038" y="2268538"/>
            <a:ext cx="461962" cy="2073275"/>
          </a:xfrm>
          <a:prstGeom prst="curvedRightArrow">
            <a:avLst>
              <a:gd name="adj1" fmla="val 68522"/>
              <a:gd name="adj2" fmla="val 137008"/>
              <a:gd name="adj3" fmla="val 33333"/>
            </a:avLst>
          </a:prstGeom>
          <a:gradFill rotWithShape="0">
            <a:gsLst>
              <a:gs pos="0">
                <a:srgbClr val="A50021"/>
              </a:gs>
              <a:gs pos="100000">
                <a:srgbClr val="FFFFFF"/>
              </a:gs>
            </a:gsLst>
            <a:path path="rect">
              <a:fillToRect l="50000" t="50000" r="50000" b="50000"/>
            </a:path>
            <a:tileRect/>
          </a:gradFill>
          <a:ln w="9525" cap="flat" cmpd="sng">
            <a:solidFill>
              <a:srgbClr val="A50021"/>
            </a:solidFill>
            <a:prstDash val="solid"/>
            <a:miter/>
            <a:headEnd type="none" w="med" len="med"/>
            <a:tailEnd type="none" w="med" len="med"/>
          </a:ln>
        </p:spPr>
        <p:txBody>
          <a:bodyPr wrap="none" anchor="ctr"/>
          <a:lstStyle/>
          <a:p>
            <a:endParaRPr lang="zh-CN" altLang="en-US" dirty="0"/>
          </a:p>
        </p:txBody>
      </p:sp>
      <p:sp>
        <p:nvSpPr>
          <p:cNvPr id="107529" name="Rectangle 26"/>
          <p:cNvSpPr/>
          <p:nvPr/>
        </p:nvSpPr>
        <p:spPr>
          <a:xfrm>
            <a:off x="3168650" y="5084764"/>
            <a:ext cx="1752600" cy="1296987"/>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r>
              <a:rPr lang="zh-CN" altLang="en-US" b="1" dirty="0">
                <a:solidFill>
                  <a:schemeClr val="tx1"/>
                </a:solidFill>
              </a:rPr>
              <a:t>旅行商问题</a:t>
            </a:r>
          </a:p>
        </p:txBody>
      </p:sp>
      <p:grpSp>
        <p:nvGrpSpPr>
          <p:cNvPr id="2" name="Group 28"/>
          <p:cNvGrpSpPr/>
          <p:nvPr/>
        </p:nvGrpSpPr>
        <p:grpSpPr>
          <a:xfrm>
            <a:off x="5143500" y="5314951"/>
            <a:ext cx="1600200" cy="815975"/>
            <a:chOff x="2688" y="2750"/>
            <a:chExt cx="1008" cy="514"/>
          </a:xfrm>
        </p:grpSpPr>
        <p:sp>
          <p:nvSpPr>
            <p:cNvPr id="107534" name="AutoShape 23"/>
            <p:cNvSpPr/>
            <p:nvPr/>
          </p:nvSpPr>
          <p:spPr>
            <a:xfrm>
              <a:off x="2688" y="3024"/>
              <a:ext cx="1008" cy="240"/>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107535" name="Text Box 24"/>
            <p:cNvSpPr txBox="1"/>
            <p:nvPr/>
          </p:nvSpPr>
          <p:spPr>
            <a:xfrm>
              <a:off x="2889" y="2750"/>
              <a:ext cx="573" cy="250"/>
            </a:xfrm>
            <a:prstGeom prst="rect">
              <a:avLst/>
            </a:prstGeom>
            <a:noFill/>
            <a:ln w="9525">
              <a:noFill/>
            </a:ln>
          </p:spPr>
          <p:txBody>
            <a:bodyPr anchor="b">
              <a:spAutoFit/>
            </a:bodyPr>
            <a:lstStyle/>
            <a:p>
              <a:pPr>
                <a:spcBef>
                  <a:spcPct val="50000"/>
                </a:spcBef>
              </a:pPr>
              <a:r>
                <a:rPr lang="zh-CN" altLang="en-US" sz="2000" dirty="0">
                  <a:solidFill>
                    <a:schemeClr val="tx1"/>
                  </a:solidFill>
                </a:rPr>
                <a:t>阐明 </a:t>
              </a:r>
            </a:p>
          </p:txBody>
        </p:sp>
      </p:grpSp>
      <p:sp>
        <p:nvSpPr>
          <p:cNvPr id="107531" name="Rectangle 26"/>
          <p:cNvSpPr/>
          <p:nvPr/>
        </p:nvSpPr>
        <p:spPr>
          <a:xfrm>
            <a:off x="6864350" y="5122863"/>
            <a:ext cx="2039938" cy="1295400"/>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r>
              <a:rPr lang="zh-CN" altLang="en-US" b="1" dirty="0">
                <a:solidFill>
                  <a:schemeClr val="tx1"/>
                </a:solidFill>
              </a:rPr>
              <a:t>蚁群系统模型</a:t>
            </a:r>
          </a:p>
        </p:txBody>
      </p:sp>
      <p:sp>
        <p:nvSpPr>
          <p:cNvPr id="29" name="Text Box 9"/>
          <p:cNvSpPr txBox="1"/>
          <p:nvPr/>
        </p:nvSpPr>
        <p:spPr>
          <a:xfrm>
            <a:off x="1531142" y="1562101"/>
            <a:ext cx="10037466" cy="1495425"/>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20000"/>
              </a:spcBef>
            </a:pPr>
            <a:r>
              <a:rPr lang="zh-CN" altLang="en-US" b="1" dirty="0">
                <a:solidFill>
                  <a:srgbClr val="0000FF"/>
                </a:solidFill>
                <a:latin typeface="Times New Roman" panose="02020603050405020304" pitchFamily="18" charset="0"/>
                <a:cs typeface="Times New Roman" panose="02020603050405020304" pitchFamily="18" charset="0"/>
              </a:rPr>
              <a:t>旅行商问题（</a:t>
            </a:r>
            <a:r>
              <a:rPr lang="en-US" altLang="zh-CN" b="1" dirty="0">
                <a:solidFill>
                  <a:srgbClr val="0000FF"/>
                </a:solidFill>
                <a:latin typeface="Times New Roman" panose="02020603050405020304" pitchFamily="18" charset="0"/>
                <a:cs typeface="Times New Roman" panose="02020603050405020304" pitchFamily="18" charset="0"/>
              </a:rPr>
              <a:t>Traveling Salesman Problem</a:t>
            </a:r>
            <a:r>
              <a:rPr lang="zh-CN" altLang="en-US" b="1" dirty="0">
                <a:solidFill>
                  <a:srgbClr val="0000FF"/>
                </a:solidFill>
                <a:latin typeface="Times New Roman" panose="02020603050405020304" pitchFamily="18" charset="0"/>
                <a:cs typeface="Times New Roman" panose="02020603050405020304" pitchFamily="18" charset="0"/>
              </a:rPr>
              <a:t>，</a:t>
            </a:r>
            <a:r>
              <a:rPr lang="en-US" altLang="zh-CN" b="1" dirty="0">
                <a:solidFill>
                  <a:srgbClr val="0000FF"/>
                </a:solidFill>
                <a:latin typeface="Times New Roman" panose="02020603050405020304" pitchFamily="18" charset="0"/>
                <a:cs typeface="Times New Roman" panose="02020603050405020304" pitchFamily="18" charset="0"/>
              </a:rPr>
              <a:t>TSP</a:t>
            </a:r>
            <a:r>
              <a:rPr lang="zh-CN" altLang="en-US" b="1" dirty="0">
                <a:solidFill>
                  <a:srgbClr val="0000FF"/>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a:t>
            </a:r>
          </a:p>
          <a:p>
            <a:pPr algn="just">
              <a:lnSpc>
                <a:spcPct val="120000"/>
              </a:lnSpc>
              <a:spcBef>
                <a:spcPct val="20000"/>
              </a:spcBef>
            </a:pPr>
            <a:r>
              <a:rPr lang="zh-CN" altLang="en-US" dirty="0">
                <a:solidFill>
                  <a:schemeClr val="tx1"/>
                </a:solidFill>
                <a:latin typeface="Arial" panose="020B0604020202020204" pitchFamily="34" charset="0"/>
              </a:rPr>
              <a:t>在寻求单一旅行者由起点出发，通过所有给定的需求点之后，最后再回到原点的最小路径成本。</a:t>
            </a:r>
            <a:endParaRPr lang="zh-CN" altLang="en-US" dirty="0">
              <a:solidFill>
                <a:schemeClr val="tx1"/>
              </a:solidFill>
            </a:endParaRPr>
          </a:p>
        </p:txBody>
      </p:sp>
      <p:sp>
        <p:nvSpPr>
          <p:cNvPr id="30" name="Text Box 9"/>
          <p:cNvSpPr txBox="1"/>
          <p:nvPr/>
        </p:nvSpPr>
        <p:spPr>
          <a:xfrm>
            <a:off x="1524000" y="3767055"/>
            <a:ext cx="10044608" cy="1052596"/>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20000"/>
              </a:spcBef>
            </a:pPr>
            <a:r>
              <a:rPr lang="zh-CN" altLang="en-US" b="1" dirty="0">
                <a:solidFill>
                  <a:srgbClr val="0000FF"/>
                </a:solidFill>
                <a:latin typeface="Times New Roman" panose="02020603050405020304" pitchFamily="18" charset="0"/>
                <a:cs typeface="Times New Roman" panose="02020603050405020304" pitchFamily="18" charset="0"/>
              </a:rPr>
              <a:t>蚂蚁搜索食物的过程 </a:t>
            </a:r>
            <a:r>
              <a:rPr lang="zh-CN" altLang="en-US" dirty="0">
                <a:solidFill>
                  <a:srgbClr val="0000FF"/>
                </a:solidFill>
                <a:latin typeface="Times New Roman" panose="02020603050405020304" pitchFamily="18" charset="0"/>
                <a:cs typeface="Times New Roman" panose="02020603050405020304" pitchFamily="18" charset="0"/>
              </a:rPr>
              <a:t>：</a:t>
            </a:r>
          </a:p>
          <a:p>
            <a:pPr algn="just">
              <a:lnSpc>
                <a:spcPct val="120000"/>
              </a:lnSpc>
              <a:spcBef>
                <a:spcPct val="20000"/>
              </a:spcBef>
            </a:pPr>
            <a:r>
              <a:rPr lang="zh-CN" altLang="en-US" dirty="0">
                <a:solidFill>
                  <a:schemeClr val="tx1"/>
                </a:solidFill>
                <a:latin typeface="Arial" panose="020B0604020202020204" pitchFamily="34" charset="0"/>
              </a:rPr>
              <a:t>通过个体之间的信息交流与相互协作最终找到从蚁穴到食物源的最短路径。</a:t>
            </a:r>
            <a:endParaRPr lang="zh-CN" altLang="en-US" dirty="0">
              <a:solidFill>
                <a:schemeClr val="tx1"/>
              </a:solidFill>
            </a:endParaRPr>
          </a:p>
        </p:txBody>
      </p:sp>
      <p:sp>
        <p:nvSpPr>
          <p:cNvPr id="16"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8.8.1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extLst>
      <p:ext uri="{BB962C8B-B14F-4D97-AF65-F5344CB8AC3E}">
        <p14:creationId xmlns:p14="http://schemas.microsoft.com/office/powerpoint/2010/main" val="187005726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withEffect">
                                  <p:stCondLst>
                                    <p:cond delay="0"/>
                                  </p:stCondLst>
                                  <p:childTnLst>
                                    <p:set>
                                      <p:cBhvr>
                                        <p:cTn id="6" dur="1" fill="hold">
                                          <p:stCondLst>
                                            <p:cond delay="0"/>
                                          </p:stCondLst>
                                        </p:cTn>
                                        <p:tgtEl>
                                          <p:spTgt spid="187407"/>
                                        </p:tgtEl>
                                        <p:attrNameLst>
                                          <p:attrName>style.visibility</p:attrName>
                                        </p:attrNameLst>
                                      </p:cBhvr>
                                      <p:to>
                                        <p:strVal val="visible"/>
                                      </p:to>
                                    </p:set>
                                    <p:anim calcmode="lin" valueType="num">
                                      <p:cBhvr>
                                        <p:cTn id="7" dur="500" fill="hold"/>
                                        <p:tgtEl>
                                          <p:spTgt spid="187407"/>
                                        </p:tgtEl>
                                        <p:attrNameLst>
                                          <p:attrName>ppt_x</p:attrName>
                                        </p:attrNameLst>
                                      </p:cBhvr>
                                      <p:tavLst>
                                        <p:tav tm="0">
                                          <p:val>
                                            <p:strVal val="#ppt_x"/>
                                          </p:val>
                                        </p:tav>
                                        <p:tav tm="100000">
                                          <p:val>
                                            <p:strVal val="#ppt_x"/>
                                          </p:val>
                                        </p:tav>
                                      </p:tavLst>
                                    </p:anim>
                                    <p:anim calcmode="lin" valueType="num">
                                      <p:cBhvr>
                                        <p:cTn id="8" dur="500" fill="hold"/>
                                        <p:tgtEl>
                                          <p:spTgt spid="187407"/>
                                        </p:tgtEl>
                                        <p:attrNameLst>
                                          <p:attrName>ppt_y</p:attrName>
                                        </p:attrNameLst>
                                      </p:cBhvr>
                                      <p:tavLst>
                                        <p:tav tm="0">
                                          <p:val>
                                            <p:strVal val="#ppt_y-#ppt_h/2"/>
                                          </p:val>
                                        </p:tav>
                                        <p:tav tm="100000">
                                          <p:val>
                                            <p:strVal val="#ppt_y"/>
                                          </p:val>
                                        </p:tav>
                                      </p:tavLst>
                                    </p:anim>
                                    <p:anim calcmode="lin" valueType="num">
                                      <p:cBhvr>
                                        <p:cTn id="9" dur="500" fill="hold"/>
                                        <p:tgtEl>
                                          <p:spTgt spid="187407"/>
                                        </p:tgtEl>
                                        <p:attrNameLst>
                                          <p:attrName>ppt_w</p:attrName>
                                        </p:attrNameLst>
                                      </p:cBhvr>
                                      <p:tavLst>
                                        <p:tav tm="0">
                                          <p:val>
                                            <p:strVal val="#ppt_w"/>
                                          </p:val>
                                        </p:tav>
                                        <p:tav tm="100000">
                                          <p:val>
                                            <p:strVal val="#ppt_w"/>
                                          </p:val>
                                        </p:tav>
                                      </p:tavLst>
                                    </p:anim>
                                    <p:anim calcmode="lin" valueType="num">
                                      <p:cBhvr>
                                        <p:cTn id="10" dur="500" fill="hold"/>
                                        <p:tgtEl>
                                          <p:spTgt spid="187407"/>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ppt_x-#ppt_w/2"/>
                                          </p:val>
                                        </p:tav>
                                        <p:tav tm="100000">
                                          <p:val>
                                            <p:strVal val="#ppt_x"/>
                                          </p:val>
                                        </p:tav>
                                      </p:tavLst>
                                    </p:anim>
                                    <p:anim calcmode="lin" valueType="num">
                                      <p:cBhvr>
                                        <p:cTn id="16" dur="500" fill="hold"/>
                                        <p:tgtEl>
                                          <p:spTgt spid="2"/>
                                        </p:tgtEl>
                                        <p:attrNameLst>
                                          <p:attrName>ppt_y</p:attrName>
                                        </p:attrNameLst>
                                      </p:cBhvr>
                                      <p:tavLst>
                                        <p:tav tm="0">
                                          <p:val>
                                            <p:strVal val="#ppt_y"/>
                                          </p:val>
                                        </p:tav>
                                        <p:tav tm="100000">
                                          <p:val>
                                            <p:strVal val="#ppt_y"/>
                                          </p:val>
                                        </p:tav>
                                      </p:tavLst>
                                    </p:anim>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0-#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0-#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7" grpId="0" animBg="1"/>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 name="Rectangle 6"/>
          <p:cNvSpPr/>
          <p:nvPr/>
        </p:nvSpPr>
        <p:spPr>
          <a:xfrm>
            <a:off x="515380" y="1340768"/>
            <a:ext cx="11161240" cy="4154984"/>
          </a:xfrm>
          <a:prstGeom prst="rect">
            <a:avLst/>
          </a:prstGeom>
          <a:noFill/>
          <a:ln w="9525">
            <a:noFill/>
          </a:ln>
        </p:spPr>
        <p:txBody>
          <a:bodyPr wrap="square">
            <a:spAutoFit/>
          </a:bodyPr>
          <a:lstStyle/>
          <a:p>
            <a:pPr algn="just">
              <a:spcBef>
                <a:spcPct val="50000"/>
              </a:spcBef>
              <a:buClr>
                <a:schemeClr val="accent2"/>
              </a:buClr>
              <a:buFont typeface="Wingdings" panose="05000000000000000000" pitchFamily="2" charset="2"/>
              <a:buBlip>
                <a:blip r:embed="rId2"/>
              </a:buBlip>
            </a:pPr>
            <a:r>
              <a:rPr lang="zh-CN" altLang="en-US" dirty="0">
                <a:solidFill>
                  <a:schemeClr val="tx1"/>
                </a:solidFill>
                <a:latin typeface="Times New Roman" panose="02020603050405020304" pitchFamily="18" charset="0"/>
              </a:rPr>
              <a:t>（</a:t>
            </a:r>
            <a:r>
              <a:rPr lang="en-US" altLang="en-US"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）适用性原则：一个算法的适用性是指该算法所能适用的问题种类，它取决于算法所需的限制与假定。</a:t>
            </a:r>
            <a:endParaRPr lang="en-US" altLang="zh-CN"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dirty="0">
                <a:solidFill>
                  <a:schemeClr val="tx1"/>
                </a:solidFill>
                <a:latin typeface="Times New Roman" panose="02020603050405020304" pitchFamily="18" charset="0"/>
              </a:rPr>
              <a:t>（</a:t>
            </a:r>
            <a:r>
              <a:rPr lang="en-US" altLang="en-US"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）可靠性原则：一个算法的可靠性是指算法对于所设计的问题，以适当的精度求解其中大多数问题的能力。</a:t>
            </a:r>
            <a:endParaRPr lang="en-US" altLang="zh-CN"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dirty="0">
                <a:solidFill>
                  <a:schemeClr val="tx1"/>
                </a:solidFill>
                <a:latin typeface="Times New Roman" panose="02020603050405020304" pitchFamily="18" charset="0"/>
              </a:rPr>
              <a:t>（</a:t>
            </a:r>
            <a:r>
              <a:rPr lang="en-US" altLang="en-US" dirty="0">
                <a:solidFill>
                  <a:schemeClr val="tx1"/>
                </a:solidFill>
                <a:latin typeface="Times New Roman" panose="02020603050405020304" pitchFamily="18" charset="0"/>
              </a:rPr>
              <a:t>3</a:t>
            </a:r>
            <a:r>
              <a:rPr lang="zh-CN" altLang="en-US" dirty="0">
                <a:solidFill>
                  <a:schemeClr val="tx1"/>
                </a:solidFill>
                <a:latin typeface="Times New Roman" panose="02020603050405020304" pitchFamily="18" charset="0"/>
              </a:rPr>
              <a:t>）收敛性原则： 指算法能否收敛到全局最优。在收敛的前提下，希望算法具有较快的收敛速度。</a:t>
            </a:r>
            <a:endParaRPr lang="en-US" altLang="zh-CN"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dirty="0">
                <a:solidFill>
                  <a:schemeClr val="tx1"/>
                </a:solidFill>
                <a:latin typeface="Times New Roman" panose="02020603050405020304" pitchFamily="18" charset="0"/>
              </a:rPr>
              <a:t>（</a:t>
            </a:r>
            <a:r>
              <a:rPr lang="en-US" altLang="en-US" dirty="0">
                <a:solidFill>
                  <a:schemeClr val="tx1"/>
                </a:solidFill>
                <a:latin typeface="Times New Roman" panose="02020603050405020304" pitchFamily="18" charset="0"/>
              </a:rPr>
              <a:t>4</a:t>
            </a:r>
            <a:r>
              <a:rPr lang="zh-CN" altLang="en-US" dirty="0">
                <a:solidFill>
                  <a:schemeClr val="tx1"/>
                </a:solidFill>
                <a:latin typeface="Times New Roman" panose="02020603050405020304" pitchFamily="18" charset="0"/>
              </a:rPr>
              <a:t>）稳定性原则： 指算法对其控制参数及问题的数据的敏感度。</a:t>
            </a:r>
            <a:endParaRPr lang="en-US" altLang="zh-CN"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dirty="0">
                <a:solidFill>
                  <a:schemeClr val="tx1"/>
                </a:solidFill>
                <a:latin typeface="Times New Roman" panose="02020603050405020304" pitchFamily="18" charset="0"/>
              </a:rPr>
              <a:t>（</a:t>
            </a:r>
            <a:r>
              <a:rPr lang="en-US" altLang="en-US" dirty="0">
                <a:solidFill>
                  <a:schemeClr val="tx1"/>
                </a:solidFill>
                <a:latin typeface="Times New Roman" panose="02020603050405020304" pitchFamily="18" charset="0"/>
              </a:rPr>
              <a:t>5</a:t>
            </a:r>
            <a:r>
              <a:rPr lang="zh-CN" altLang="en-US" dirty="0">
                <a:solidFill>
                  <a:schemeClr val="tx1"/>
                </a:solidFill>
                <a:latin typeface="Times New Roman" panose="02020603050405020304" pitchFamily="18" charset="0"/>
              </a:rPr>
              <a:t>）生物类比原则：在生物界被认为是有效的方法及操作可以通过类比的方法引入到算法中，有时会带来较好的结果。</a:t>
            </a:r>
          </a:p>
        </p:txBody>
      </p:sp>
      <p:sp>
        <p:nvSpPr>
          <p:cNvPr id="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8.1.3  </a:t>
            </a:r>
            <a:r>
              <a:rPr lang="zh-CN" altLang="en-US" sz="3600" dirty="0">
                <a:latin typeface="Times New Roman" panose="02020603050405020304" pitchFamily="18" charset="0"/>
                <a:ea typeface="黑体" panose="02010609060101010101" pitchFamily="49" charset="-122"/>
              </a:rPr>
              <a:t>进化算法的设计原则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0970" name="Rectangle 5"/>
          <p:cNvSpPr/>
          <p:nvPr/>
        </p:nvSpPr>
        <p:spPr>
          <a:xfrm>
            <a:off x="1760538" y="839789"/>
            <a:ext cx="8077200" cy="492125"/>
          </a:xfrm>
          <a:prstGeom prst="rect">
            <a:avLst/>
          </a:prstGeom>
          <a:noFill/>
          <a:ln w="9525">
            <a:noFill/>
          </a:ln>
        </p:spPr>
        <p:txBody>
          <a:bodyPr>
            <a:spAutoFit/>
          </a:bodyPr>
          <a:lstStyle/>
          <a:p>
            <a:pPr>
              <a:buFont typeface="Wingdings" panose="05000000000000000000" pitchFamily="2" charset="2"/>
              <a:buNone/>
            </a:pPr>
            <a:r>
              <a:rPr lang="zh-CN" altLang="en-US" sz="2600" b="1" dirty="0">
                <a:solidFill>
                  <a:schemeClr val="tx1"/>
                </a:solidFill>
                <a:latin typeface="Times New Roman" panose="02020603050405020304" pitchFamily="18" charset="0"/>
                <a:cs typeface="Times New Roman" panose="02020603050405020304" pitchFamily="18" charset="0"/>
              </a:rPr>
              <a:t>蚁群系统的</a:t>
            </a:r>
            <a:r>
              <a:rPr lang="zh-CN" altLang="zh-CN" sz="2600" b="1" dirty="0">
                <a:solidFill>
                  <a:schemeClr val="tx1"/>
                </a:solidFill>
                <a:latin typeface="Times New Roman" panose="02020603050405020304" pitchFamily="18" charset="0"/>
                <a:cs typeface="Times New Roman" panose="02020603050405020304" pitchFamily="18" charset="0"/>
              </a:rPr>
              <a:t>模型</a:t>
            </a:r>
            <a:endParaRPr lang="zh-CN" altLang="en-US" sz="2600" b="1" dirty="0">
              <a:solidFill>
                <a:schemeClr val="tx1"/>
              </a:solidFill>
              <a:latin typeface="Times New Roman" panose="02020603050405020304" pitchFamily="18" charset="0"/>
              <a:ea typeface="Times New Roman" panose="02020603050405020304" pitchFamily="18" charset="0"/>
            </a:endParaRPr>
          </a:p>
        </p:txBody>
      </p:sp>
      <p:sp>
        <p:nvSpPr>
          <p:cNvPr id="40972" name="Rectangle 8"/>
          <p:cNvSpPr/>
          <p:nvPr/>
        </p:nvSpPr>
        <p:spPr>
          <a:xfrm>
            <a:off x="1487489" y="620713"/>
            <a:ext cx="8929687" cy="6265862"/>
          </a:xfrm>
          <a:prstGeom prst="rect">
            <a:avLst/>
          </a:prstGeom>
          <a:noFill/>
          <a:ln w="9525">
            <a:noFill/>
          </a:ln>
        </p:spPr>
        <p:txBody>
          <a:bodyPr>
            <a:spAutoFit/>
          </a:bodyPr>
          <a:lstStyle/>
          <a:p>
            <a:pPr>
              <a:lnSpc>
                <a:spcPct val="140000"/>
              </a:lnSpc>
              <a:spcBef>
                <a:spcPct val="50000"/>
              </a:spcBef>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                     </a:t>
            </a:r>
          </a:p>
          <a:p>
            <a:pPr>
              <a:lnSpc>
                <a:spcPct val="140000"/>
              </a:lnSpc>
              <a:spcBef>
                <a:spcPct val="50000"/>
              </a:spcBef>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i="1" dirty="0">
                <a:solidFill>
                  <a:schemeClr val="tx1"/>
                </a:solidFill>
                <a:latin typeface="Times New Roman" panose="02020603050405020304" pitchFamily="18" charset="0"/>
                <a:cs typeface="Times New Roman" panose="02020603050405020304" pitchFamily="18" charset="0"/>
              </a:rPr>
              <a:t>m</a:t>
            </a:r>
            <a:r>
              <a:rPr lang="zh-CN" altLang="en-US" dirty="0">
                <a:solidFill>
                  <a:schemeClr val="tx1"/>
                </a:solidFill>
                <a:latin typeface="Times New Roman" panose="02020603050405020304" pitchFamily="18" charset="0"/>
                <a:cs typeface="Times New Roman" panose="02020603050405020304" pitchFamily="18" charset="0"/>
              </a:rPr>
              <a:t>               是蚁群中蚂蚁的数量</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表示元素</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城市</a:t>
            </a:r>
            <a:r>
              <a:rPr lang="en-US" altLang="zh-CN"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和元素</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城市</a:t>
            </a:r>
            <a:r>
              <a:rPr lang="en-US" altLang="zh-CN"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之间的距离</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dirty="0">
                <a:solidFill>
                  <a:schemeClr val="tx1"/>
                </a:solidFill>
                <a:latin typeface="Arial" panose="020B0604020202020204" pitchFamily="34" charset="0"/>
              </a:rPr>
              <a:t>                               </a:t>
            </a:r>
            <a:r>
              <a:rPr lang="zh-CN" altLang="zh-CN" dirty="0">
                <a:solidFill>
                  <a:schemeClr val="tx1"/>
                </a:solidFill>
                <a:latin typeface="Arial" panose="020B0604020202020204" pitchFamily="34" charset="0"/>
              </a:rPr>
              <a:t>表示能见度，称为启发信息函数，等于距离</a:t>
            </a:r>
            <a:endParaRPr lang="en-US" altLang="zh-CN"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r>
              <a:rPr lang="en-US" altLang="zh-CN" dirty="0">
                <a:solidFill>
                  <a:schemeClr val="tx1"/>
                </a:solidFill>
                <a:latin typeface="Arial" panose="020B0604020202020204" pitchFamily="34" charset="0"/>
              </a:rPr>
              <a:t>                               </a:t>
            </a:r>
            <a:r>
              <a:rPr lang="zh-CN" altLang="zh-CN" dirty="0">
                <a:solidFill>
                  <a:schemeClr val="tx1"/>
                </a:solidFill>
                <a:latin typeface="Arial" panose="020B0604020202020204" pitchFamily="34" charset="0"/>
              </a:rPr>
              <a:t>的倒数，</a:t>
            </a:r>
            <a:r>
              <a:rPr lang="zh-CN" altLang="en-US" dirty="0">
                <a:solidFill>
                  <a:schemeClr val="tx1"/>
                </a:solidFill>
                <a:latin typeface="Arial" panose="020B0604020202020204" pitchFamily="34" charset="0"/>
              </a:rPr>
              <a:t>即</a:t>
            </a:r>
            <a:endParaRPr lang="en-US" altLang="zh-CN"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r>
              <a:rPr lang="en-US" altLang="zh-CN" dirty="0">
                <a:solidFill>
                  <a:schemeClr val="tx1"/>
                </a:solidFill>
                <a:latin typeface="Times New Roman" panose="02020603050405020304" pitchFamily="18" charset="0"/>
                <a:cs typeface="Times New Roman" panose="02020603050405020304" pitchFamily="18" charset="0"/>
              </a:rPr>
              <a:t>                                  </a:t>
            </a:r>
            <a:r>
              <a:rPr lang="zh-CN" altLang="zh-CN" dirty="0">
                <a:solidFill>
                  <a:schemeClr val="tx1"/>
                </a:solidFill>
                <a:latin typeface="Times New Roman" panose="02020603050405020304" pitchFamily="18" charset="0"/>
                <a:cs typeface="Times New Roman" panose="02020603050405020304" pitchFamily="18" charset="0"/>
              </a:rPr>
              <a:t>表示</a:t>
            </a:r>
            <a:r>
              <a:rPr lang="en-US" altLang="zh-CN" i="1" dirty="0">
                <a:solidFill>
                  <a:schemeClr val="tx1"/>
                </a:solidFill>
                <a:latin typeface="Times New Roman" panose="02020603050405020304" pitchFamily="18" charset="0"/>
                <a:cs typeface="Times New Roman" panose="02020603050405020304" pitchFamily="18" charset="0"/>
              </a:rPr>
              <a:t>t</a:t>
            </a:r>
            <a:r>
              <a:rPr lang="zh-CN" altLang="zh-CN" dirty="0">
                <a:solidFill>
                  <a:schemeClr val="tx1"/>
                </a:solidFill>
                <a:latin typeface="Times New Roman" panose="02020603050405020304" pitchFamily="18" charset="0"/>
                <a:cs typeface="Times New Roman" panose="02020603050405020304" pitchFamily="18" charset="0"/>
              </a:rPr>
              <a:t>时刻位于城市</a:t>
            </a:r>
            <a:r>
              <a:rPr lang="en-US" altLang="zh-CN" i="1" dirty="0">
                <a:solidFill>
                  <a:schemeClr val="tx1"/>
                </a:solidFill>
                <a:latin typeface="Times New Roman" panose="02020603050405020304" pitchFamily="18" charset="0"/>
                <a:cs typeface="Times New Roman" panose="02020603050405020304" pitchFamily="18" charset="0"/>
              </a:rPr>
              <a:t>x</a:t>
            </a:r>
            <a:r>
              <a:rPr lang="zh-CN" altLang="zh-CN" dirty="0">
                <a:solidFill>
                  <a:schemeClr val="tx1"/>
                </a:solidFill>
                <a:latin typeface="Times New Roman" panose="02020603050405020304" pitchFamily="18" charset="0"/>
                <a:cs typeface="Times New Roman" panose="02020603050405020304" pitchFamily="18" charset="0"/>
              </a:rPr>
              <a:t>的蚂蚁的个数，</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dirty="0">
                <a:solidFill>
                  <a:schemeClr val="tx1"/>
                </a:solidFill>
                <a:latin typeface="Arial" panose="020B0604020202020204" pitchFamily="34" charset="0"/>
              </a:rPr>
              <a:t>                               </a:t>
            </a:r>
            <a:r>
              <a:rPr lang="zh-CN" altLang="zh-CN" dirty="0">
                <a:solidFill>
                  <a:schemeClr val="tx1"/>
                </a:solidFill>
                <a:latin typeface="Arial" panose="020B0604020202020204" pitchFamily="34" charset="0"/>
              </a:rPr>
              <a:t>表示</a:t>
            </a:r>
            <a:r>
              <a:rPr lang="en-US" altLang="zh-CN" i="1" dirty="0">
                <a:solidFill>
                  <a:schemeClr val="tx1"/>
                </a:solidFill>
                <a:latin typeface="Times New Roman" panose="02020603050405020304" pitchFamily="18" charset="0"/>
                <a:cs typeface="Times New Roman" panose="02020603050405020304" pitchFamily="18" charset="0"/>
              </a:rPr>
              <a:t>t</a:t>
            </a:r>
            <a:r>
              <a:rPr lang="zh-CN" altLang="zh-CN" dirty="0">
                <a:solidFill>
                  <a:schemeClr val="tx1"/>
                </a:solidFill>
                <a:latin typeface="Arial" panose="020B0604020202020204" pitchFamily="34" charset="0"/>
              </a:rPr>
              <a:t>时刻在</a:t>
            </a:r>
            <a:r>
              <a:rPr lang="en-US" altLang="zh-CN" i="1" dirty="0">
                <a:solidFill>
                  <a:schemeClr val="tx1"/>
                </a:solidFill>
                <a:latin typeface="Times New Roman" panose="02020603050405020304" pitchFamily="18" charset="0"/>
                <a:cs typeface="Times New Roman" panose="02020603050405020304" pitchFamily="18" charset="0"/>
              </a:rPr>
              <a:t>xy</a:t>
            </a:r>
            <a:r>
              <a:rPr lang="zh-CN" altLang="zh-CN" dirty="0">
                <a:solidFill>
                  <a:schemeClr val="tx1"/>
                </a:solidFill>
                <a:latin typeface="Arial" panose="020B0604020202020204" pitchFamily="34" charset="0"/>
              </a:rPr>
              <a:t>连线上残留的信息素</a:t>
            </a:r>
            <a:r>
              <a:rPr lang="zh-CN" altLang="en-US" dirty="0">
                <a:solidFill>
                  <a:schemeClr val="tx1"/>
                </a:solidFill>
                <a:latin typeface="Arial" panose="020B0604020202020204" pitchFamily="34" charset="0"/>
              </a:rPr>
              <a:t>，</a:t>
            </a:r>
            <a:r>
              <a:rPr lang="zh-CN" altLang="zh-CN" dirty="0">
                <a:solidFill>
                  <a:schemeClr val="tx1"/>
                </a:solidFill>
                <a:latin typeface="Arial" panose="020B0604020202020204" pitchFamily="34" charset="0"/>
              </a:rPr>
              <a:t>初始时</a:t>
            </a:r>
            <a:endParaRPr lang="en-US" altLang="zh-CN"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r>
              <a:rPr lang="en-US" altLang="zh-CN" dirty="0">
                <a:solidFill>
                  <a:schemeClr val="tx1"/>
                </a:solidFill>
                <a:latin typeface="Arial" panose="020B0604020202020204" pitchFamily="34" charset="0"/>
              </a:rPr>
              <a:t>                               </a:t>
            </a:r>
            <a:r>
              <a:rPr lang="zh-CN" altLang="zh-CN" dirty="0">
                <a:solidFill>
                  <a:schemeClr val="tx1"/>
                </a:solidFill>
                <a:latin typeface="Arial" panose="020B0604020202020204" pitchFamily="34" charset="0"/>
              </a:rPr>
              <a:t>刻，各条路径上的信息素相等即</a:t>
            </a:r>
            <a:endParaRPr lang="en-US" altLang="zh-CN"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r>
              <a:rPr lang="en-US" altLang="zh-CN" dirty="0">
                <a:solidFill>
                  <a:schemeClr val="tx1"/>
                </a:solidFill>
                <a:latin typeface="Arial" panose="020B0604020202020204" pitchFamily="34" charset="0"/>
              </a:rPr>
              <a:t>   </a:t>
            </a:r>
            <a:r>
              <a:rPr lang="zh-CN" altLang="zh-CN" dirty="0">
                <a:solidFill>
                  <a:schemeClr val="tx1"/>
                </a:solidFill>
                <a:latin typeface="Arial" panose="020B0604020202020204" pitchFamily="34" charset="0"/>
              </a:rPr>
              <a:t>蚂蚁</a:t>
            </a:r>
            <a:r>
              <a:rPr lang="en-US" altLang="zh-CN" i="1" dirty="0">
                <a:solidFill>
                  <a:schemeClr val="tx1"/>
                </a:solidFill>
                <a:latin typeface="Times New Roman" panose="02020603050405020304" pitchFamily="18" charset="0"/>
                <a:cs typeface="Times New Roman" panose="02020603050405020304" pitchFamily="18" charset="0"/>
              </a:rPr>
              <a:t>k</a:t>
            </a:r>
            <a:r>
              <a:rPr lang="zh-CN" altLang="zh-CN" dirty="0">
                <a:solidFill>
                  <a:schemeClr val="tx1"/>
                </a:solidFill>
                <a:latin typeface="Arial" panose="020B0604020202020204" pitchFamily="34" charset="0"/>
              </a:rPr>
              <a:t>在运动过程中，根据各条路径上的信息素决定转移方向。</a:t>
            </a: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40973"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74"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75"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76"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77"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78"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79"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0"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1"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2" name="Rectangle 2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3" name="Rectangle 2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4"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5" name="Rectangle 3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6" name="Rectangle 3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7" name="Rectangle 3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8" name="Rectangle 3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9" name="Rectangle 4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0962" name="对象 2"/>
          <p:cNvGraphicFramePr>
            <a:graphicFrameLocks noChangeAspect="1"/>
          </p:cNvGraphicFramePr>
          <p:nvPr/>
        </p:nvGraphicFramePr>
        <p:xfrm>
          <a:off x="1774825" y="2195513"/>
          <a:ext cx="2160588" cy="487362"/>
        </p:xfrm>
        <a:graphic>
          <a:graphicData uri="http://schemas.openxmlformats.org/presentationml/2006/ole">
            <mc:AlternateContent xmlns:mc="http://schemas.openxmlformats.org/markup-compatibility/2006">
              <mc:Choice xmlns:v="urn:schemas-microsoft-com:vml" Requires="v">
                <p:oleObj spid="_x0000_s43059" r:id="rId3" imgW="1054100" imgH="241300" progId="Equation.DSMT4">
                  <p:embed/>
                </p:oleObj>
              </mc:Choice>
              <mc:Fallback>
                <p:oleObj r:id="rId3" imgW="1054100" imgH="241300" progId="Equation.DSMT4">
                  <p:embed/>
                  <p:pic>
                    <p:nvPicPr>
                      <p:cNvPr id="40962" name="对象 2"/>
                      <p:cNvPicPr/>
                      <p:nvPr/>
                    </p:nvPicPr>
                    <p:blipFill>
                      <a:blip r:embed="rId4"/>
                      <a:stretch>
                        <a:fillRect/>
                      </a:stretch>
                    </p:blipFill>
                    <p:spPr>
                      <a:xfrm>
                        <a:off x="1774825" y="2195513"/>
                        <a:ext cx="2160588" cy="487362"/>
                      </a:xfrm>
                      <a:prstGeom prst="rect">
                        <a:avLst/>
                      </a:prstGeom>
                      <a:noFill/>
                      <a:ln w="38100">
                        <a:noFill/>
                        <a:miter/>
                      </a:ln>
                    </p:spPr>
                  </p:pic>
                </p:oleObj>
              </mc:Fallback>
            </mc:AlternateContent>
          </a:graphicData>
        </a:graphic>
      </p:graphicFrame>
      <p:sp>
        <p:nvSpPr>
          <p:cNvPr id="40990" name="Rectangle 4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0963" name="对象 5"/>
          <p:cNvGraphicFramePr>
            <a:graphicFrameLocks noChangeAspect="1"/>
          </p:cNvGraphicFramePr>
          <p:nvPr/>
        </p:nvGraphicFramePr>
        <p:xfrm>
          <a:off x="2566988" y="2865438"/>
          <a:ext cx="792162" cy="482600"/>
        </p:xfrm>
        <a:graphic>
          <a:graphicData uri="http://schemas.openxmlformats.org/presentationml/2006/ole">
            <mc:AlternateContent xmlns:mc="http://schemas.openxmlformats.org/markup-compatibility/2006">
              <mc:Choice xmlns:v="urn:schemas-microsoft-com:vml" Requires="v">
                <p:oleObj spid="_x0000_s43060" r:id="rId5" imgW="393700" imgH="241300" progId="Equation.DSMT4">
                  <p:embed/>
                </p:oleObj>
              </mc:Choice>
              <mc:Fallback>
                <p:oleObj r:id="rId5" imgW="393700" imgH="241300" progId="Equation.DSMT4">
                  <p:embed/>
                  <p:pic>
                    <p:nvPicPr>
                      <p:cNvPr id="40963" name="对象 5"/>
                      <p:cNvPicPr/>
                      <p:nvPr/>
                    </p:nvPicPr>
                    <p:blipFill>
                      <a:blip r:embed="rId6"/>
                      <a:stretch>
                        <a:fillRect/>
                      </a:stretch>
                    </p:blipFill>
                    <p:spPr>
                      <a:xfrm>
                        <a:off x="2566988" y="2865438"/>
                        <a:ext cx="792162" cy="482600"/>
                      </a:xfrm>
                      <a:prstGeom prst="rect">
                        <a:avLst/>
                      </a:prstGeom>
                      <a:noFill/>
                      <a:ln w="38100">
                        <a:noFill/>
                        <a:miter/>
                      </a:ln>
                    </p:spPr>
                  </p:pic>
                </p:oleObj>
              </mc:Fallback>
            </mc:AlternateContent>
          </a:graphicData>
        </a:graphic>
      </p:graphicFrame>
      <p:sp>
        <p:nvSpPr>
          <p:cNvPr id="40991" name="Rectangle 5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0964" name="对象 7"/>
          <p:cNvGraphicFramePr>
            <a:graphicFrameLocks noChangeAspect="1"/>
          </p:cNvGraphicFramePr>
          <p:nvPr/>
        </p:nvGraphicFramePr>
        <p:xfrm>
          <a:off x="5735639" y="3378200"/>
          <a:ext cx="1296987" cy="762000"/>
        </p:xfrm>
        <a:graphic>
          <a:graphicData uri="http://schemas.openxmlformats.org/presentationml/2006/ole">
            <mc:AlternateContent xmlns:mc="http://schemas.openxmlformats.org/markup-compatibility/2006">
              <mc:Choice xmlns:v="urn:schemas-microsoft-com:vml" Requires="v">
                <p:oleObj spid="_x0000_s43061" r:id="rId7" imgW="761365" imgH="444500" progId="Equation.DSMT4">
                  <p:embed/>
                </p:oleObj>
              </mc:Choice>
              <mc:Fallback>
                <p:oleObj r:id="rId7" imgW="761365" imgH="444500" progId="Equation.DSMT4">
                  <p:embed/>
                  <p:pic>
                    <p:nvPicPr>
                      <p:cNvPr id="40964" name="对象 7"/>
                      <p:cNvPicPr/>
                      <p:nvPr/>
                    </p:nvPicPr>
                    <p:blipFill>
                      <a:blip r:embed="rId8"/>
                      <a:stretch>
                        <a:fillRect/>
                      </a:stretch>
                    </p:blipFill>
                    <p:spPr>
                      <a:xfrm>
                        <a:off x="5735639" y="3378200"/>
                        <a:ext cx="1296987" cy="762000"/>
                      </a:xfrm>
                      <a:prstGeom prst="rect">
                        <a:avLst/>
                      </a:prstGeom>
                      <a:noFill/>
                      <a:ln w="38100">
                        <a:noFill/>
                        <a:miter/>
                      </a:ln>
                    </p:spPr>
                  </p:pic>
                </p:oleObj>
              </mc:Fallback>
            </mc:AlternateContent>
          </a:graphicData>
        </a:graphic>
      </p:graphicFrame>
      <p:sp>
        <p:nvSpPr>
          <p:cNvPr id="40992" name="Rectangle 5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0965" name="对象 9"/>
          <p:cNvGraphicFramePr>
            <a:graphicFrameLocks noChangeAspect="1"/>
          </p:cNvGraphicFramePr>
          <p:nvPr/>
        </p:nvGraphicFramePr>
        <p:xfrm>
          <a:off x="2640014" y="4222751"/>
          <a:ext cx="719137" cy="493713"/>
        </p:xfrm>
        <a:graphic>
          <a:graphicData uri="http://schemas.openxmlformats.org/presentationml/2006/ole">
            <mc:AlternateContent xmlns:mc="http://schemas.openxmlformats.org/markup-compatibility/2006">
              <mc:Choice xmlns:v="urn:schemas-microsoft-com:vml" Requires="v">
                <p:oleObj spid="_x0000_s43062" r:id="rId9" imgW="330200" imgH="228600" progId="Equation.DSMT4">
                  <p:embed/>
                </p:oleObj>
              </mc:Choice>
              <mc:Fallback>
                <p:oleObj r:id="rId9" imgW="330200" imgH="228600" progId="Equation.DSMT4">
                  <p:embed/>
                  <p:pic>
                    <p:nvPicPr>
                      <p:cNvPr id="40965" name="对象 9"/>
                      <p:cNvPicPr/>
                      <p:nvPr/>
                    </p:nvPicPr>
                    <p:blipFill>
                      <a:blip r:embed="rId10"/>
                      <a:stretch>
                        <a:fillRect/>
                      </a:stretch>
                    </p:blipFill>
                    <p:spPr>
                      <a:xfrm>
                        <a:off x="2640014" y="4222751"/>
                        <a:ext cx="719137" cy="493713"/>
                      </a:xfrm>
                      <a:prstGeom prst="rect">
                        <a:avLst/>
                      </a:prstGeom>
                      <a:noFill/>
                      <a:ln w="38100">
                        <a:noFill/>
                        <a:miter/>
                      </a:ln>
                    </p:spPr>
                  </p:pic>
                </p:oleObj>
              </mc:Fallback>
            </mc:AlternateContent>
          </a:graphicData>
        </a:graphic>
      </p:graphicFrame>
      <p:sp>
        <p:nvSpPr>
          <p:cNvPr id="40993" name="Rectangle 5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0966" name="对象 11"/>
          <p:cNvGraphicFramePr>
            <a:graphicFrameLocks noChangeAspect="1"/>
          </p:cNvGraphicFramePr>
          <p:nvPr/>
        </p:nvGraphicFramePr>
        <p:xfrm>
          <a:off x="8832850" y="4040188"/>
          <a:ext cx="1511300" cy="819150"/>
        </p:xfrm>
        <a:graphic>
          <a:graphicData uri="http://schemas.openxmlformats.org/presentationml/2006/ole">
            <mc:AlternateContent xmlns:mc="http://schemas.openxmlformats.org/markup-compatibility/2006">
              <mc:Choice xmlns:v="urn:schemas-microsoft-com:vml" Requires="v">
                <p:oleObj spid="_x0000_s43063" r:id="rId11" imgW="787400" imgH="431800" progId="Equation.DSMT4">
                  <p:embed/>
                </p:oleObj>
              </mc:Choice>
              <mc:Fallback>
                <p:oleObj r:id="rId11" imgW="787400" imgH="431800" progId="Equation.DSMT4">
                  <p:embed/>
                  <p:pic>
                    <p:nvPicPr>
                      <p:cNvPr id="40966" name="对象 11"/>
                      <p:cNvPicPr/>
                      <p:nvPr/>
                    </p:nvPicPr>
                    <p:blipFill>
                      <a:blip r:embed="rId12"/>
                      <a:stretch>
                        <a:fillRect/>
                      </a:stretch>
                    </p:blipFill>
                    <p:spPr>
                      <a:xfrm>
                        <a:off x="8832850" y="4040188"/>
                        <a:ext cx="1511300" cy="819150"/>
                      </a:xfrm>
                      <a:prstGeom prst="rect">
                        <a:avLst/>
                      </a:prstGeom>
                      <a:noFill/>
                      <a:ln w="38100">
                        <a:noFill/>
                        <a:miter/>
                      </a:ln>
                    </p:spPr>
                  </p:pic>
                </p:oleObj>
              </mc:Fallback>
            </mc:AlternateContent>
          </a:graphicData>
        </a:graphic>
      </p:graphicFrame>
      <p:sp>
        <p:nvSpPr>
          <p:cNvPr id="40994" name="Rectangle 6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0967" name="对象 13"/>
          <p:cNvGraphicFramePr>
            <a:graphicFrameLocks noChangeAspect="1"/>
          </p:cNvGraphicFramePr>
          <p:nvPr/>
        </p:nvGraphicFramePr>
        <p:xfrm>
          <a:off x="2566988" y="4932364"/>
          <a:ext cx="806450" cy="503237"/>
        </p:xfrm>
        <a:graphic>
          <a:graphicData uri="http://schemas.openxmlformats.org/presentationml/2006/ole">
            <mc:AlternateContent xmlns:mc="http://schemas.openxmlformats.org/markup-compatibility/2006">
              <mc:Choice xmlns:v="urn:schemas-microsoft-com:vml" Requires="v">
                <p:oleObj spid="_x0000_s43064" r:id="rId13" imgW="381000" imgH="241300" progId="Equation.DSMT4">
                  <p:embed/>
                </p:oleObj>
              </mc:Choice>
              <mc:Fallback>
                <p:oleObj r:id="rId13" imgW="381000" imgH="241300" progId="Equation.DSMT4">
                  <p:embed/>
                  <p:pic>
                    <p:nvPicPr>
                      <p:cNvPr id="40967" name="对象 13"/>
                      <p:cNvPicPr/>
                      <p:nvPr/>
                    </p:nvPicPr>
                    <p:blipFill>
                      <a:blip r:embed="rId14"/>
                      <a:stretch>
                        <a:fillRect/>
                      </a:stretch>
                    </p:blipFill>
                    <p:spPr>
                      <a:xfrm>
                        <a:off x="2566988" y="4932364"/>
                        <a:ext cx="806450" cy="503237"/>
                      </a:xfrm>
                      <a:prstGeom prst="rect">
                        <a:avLst/>
                      </a:prstGeom>
                      <a:noFill/>
                      <a:ln w="38100">
                        <a:noFill/>
                        <a:miter/>
                      </a:ln>
                    </p:spPr>
                  </p:pic>
                </p:oleObj>
              </mc:Fallback>
            </mc:AlternateContent>
          </a:graphicData>
        </a:graphic>
      </p:graphicFrame>
      <p:sp>
        <p:nvSpPr>
          <p:cNvPr id="40995" name="Rectangle 6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0968" name="对象 15"/>
          <p:cNvGraphicFramePr>
            <a:graphicFrameLocks noChangeAspect="1"/>
          </p:cNvGraphicFramePr>
          <p:nvPr/>
        </p:nvGraphicFramePr>
        <p:xfrm>
          <a:off x="8466139" y="5651500"/>
          <a:ext cx="2022475" cy="431800"/>
        </p:xfrm>
        <a:graphic>
          <a:graphicData uri="http://schemas.openxmlformats.org/presentationml/2006/ole">
            <mc:AlternateContent xmlns:mc="http://schemas.openxmlformats.org/markup-compatibility/2006">
              <mc:Choice xmlns:v="urn:schemas-microsoft-com:vml" Requires="v">
                <p:oleObj spid="_x0000_s43065" r:id="rId15" imgW="1117600" imgH="241300" progId="Equation.DSMT4">
                  <p:embed/>
                </p:oleObj>
              </mc:Choice>
              <mc:Fallback>
                <p:oleObj r:id="rId15" imgW="1117600" imgH="241300" progId="Equation.DSMT4">
                  <p:embed/>
                  <p:pic>
                    <p:nvPicPr>
                      <p:cNvPr id="40968" name="对象 15"/>
                      <p:cNvPicPr/>
                      <p:nvPr/>
                    </p:nvPicPr>
                    <p:blipFill>
                      <a:blip r:embed="rId16"/>
                      <a:stretch>
                        <a:fillRect/>
                      </a:stretch>
                    </p:blipFill>
                    <p:spPr>
                      <a:xfrm>
                        <a:off x="8466139" y="5651500"/>
                        <a:ext cx="2022475" cy="431800"/>
                      </a:xfrm>
                      <a:prstGeom prst="rect">
                        <a:avLst/>
                      </a:prstGeom>
                      <a:noFill/>
                      <a:ln w="38100">
                        <a:noFill/>
                        <a:miter/>
                      </a:ln>
                    </p:spPr>
                  </p:pic>
                </p:oleObj>
              </mc:Fallback>
            </mc:AlternateContent>
          </a:graphicData>
        </a:graphic>
      </p:graphicFrame>
      <p:sp>
        <p:nvSpPr>
          <p:cNvPr id="40996" name="Rectangle 6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9"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8.8.1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extLst>
      <p:ext uri="{BB962C8B-B14F-4D97-AF65-F5344CB8AC3E}">
        <p14:creationId xmlns:p14="http://schemas.microsoft.com/office/powerpoint/2010/main" val="780673065"/>
      </p:ext>
    </p:extLst>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4" name="Rectangle 3"/>
          <p:cNvSpPr>
            <a:spLocks noGrp="1"/>
          </p:cNvSpPr>
          <p:nvPr>
            <p:ph idx="1"/>
          </p:nvPr>
        </p:nvSpPr>
        <p:spPr>
          <a:xfrm>
            <a:off x="1774825" y="836613"/>
            <a:ext cx="8839200" cy="647700"/>
          </a:xfrm>
          <a:ln/>
        </p:spPr>
        <p:txBody>
          <a:bodyPr vert="horz" wrap="square" lIns="91440" tIns="45720" rIns="91440" bIns="45720" anchor="t"/>
          <a:lstStyle/>
          <a:p>
            <a:pPr marL="609600" indent="-609600" eaLnBrk="1" hangingPunct="1">
              <a:buClr>
                <a:schemeClr val="tx1"/>
              </a:buClr>
              <a:buNone/>
            </a:pPr>
            <a:r>
              <a:rPr lang="zh-CN" altLang="en-US" sz="2600" b="1" dirty="0">
                <a:solidFill>
                  <a:srgbClr val="0000FF"/>
                </a:solidFill>
                <a:latin typeface="Times New Roman" panose="02020603050405020304" pitchFamily="18" charset="0"/>
              </a:rPr>
              <a:t>蚁群系统的模型</a:t>
            </a:r>
            <a:endParaRPr lang="en-US" altLang="zh-CN" sz="2600" dirty="0">
              <a:solidFill>
                <a:srgbClr val="0000FF"/>
              </a:solidFill>
              <a:latin typeface="Times New Roman" panose="02020603050405020304" pitchFamily="18" charset="0"/>
            </a:endParaRPr>
          </a:p>
        </p:txBody>
      </p:sp>
      <p:sp>
        <p:nvSpPr>
          <p:cNvPr id="41990" name="灯片编号占位符 3"/>
          <p:cNvSpPr txBox="1">
            <a:spLocks noGrp="1"/>
          </p:cNvSpPr>
          <p:nvPr>
            <p:ph type="sldNum" sz="quarter" idx="12"/>
          </p:nvPr>
        </p:nvSpPr>
        <p:spPr>
          <a:xfrm>
            <a:off x="8602663" y="6477001"/>
            <a:ext cx="1981200" cy="360363"/>
          </a:xfrm>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1992" name="Rectangle 8"/>
          <p:cNvSpPr/>
          <p:nvPr/>
        </p:nvSpPr>
        <p:spPr>
          <a:xfrm>
            <a:off x="1631950" y="1412875"/>
            <a:ext cx="8928100" cy="1212850"/>
          </a:xfrm>
          <a:prstGeom prst="rect">
            <a:avLst/>
          </a:prstGeom>
          <a:noFill/>
          <a:ln w="9525">
            <a:noFill/>
          </a:ln>
        </p:spPr>
        <p:txBody>
          <a:bodyPr>
            <a:spAutoFit/>
          </a:bodyPr>
          <a:lstStyle/>
          <a:p>
            <a:pPr>
              <a:lnSpc>
                <a:spcPct val="140000"/>
              </a:lnSpc>
              <a:spcBef>
                <a:spcPct val="50000"/>
              </a:spcBef>
              <a:buFont typeface="Wingdings" panose="05000000000000000000" pitchFamily="2" charset="2"/>
              <a:buNone/>
            </a:pP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sz="2600" dirty="0">
                <a:solidFill>
                  <a:schemeClr val="tx1"/>
                </a:solidFill>
                <a:latin typeface="Times New Roman" panose="02020603050405020304" pitchFamily="18" charset="0"/>
                <a:cs typeface="Times New Roman" panose="02020603050405020304" pitchFamily="18" charset="0"/>
              </a:rPr>
              <a:t>表示在</a:t>
            </a:r>
            <a:r>
              <a:rPr lang="en-US" altLang="zh-CN" sz="2600" i="1" dirty="0">
                <a:solidFill>
                  <a:schemeClr val="tx1"/>
                </a:solidFill>
                <a:latin typeface="Times New Roman" panose="02020603050405020304" pitchFamily="18" charset="0"/>
                <a:cs typeface="Times New Roman" panose="02020603050405020304" pitchFamily="18" charset="0"/>
              </a:rPr>
              <a:t>t</a:t>
            </a:r>
            <a:r>
              <a:rPr lang="en-US" altLang="zh-CN" sz="2600" dirty="0">
                <a:solidFill>
                  <a:schemeClr val="tx1"/>
                </a:solidFill>
                <a:latin typeface="Times New Roman" panose="02020603050405020304" pitchFamily="18" charset="0"/>
                <a:cs typeface="Times New Roman" panose="02020603050405020304" pitchFamily="18" charset="0"/>
              </a:rPr>
              <a:t>时刻蚂蚁 </a:t>
            </a:r>
            <a:r>
              <a:rPr lang="en-US" altLang="zh-CN" sz="2600" i="1" dirty="0">
                <a:solidFill>
                  <a:schemeClr val="tx1"/>
                </a:solidFill>
                <a:latin typeface="Times New Roman" panose="02020603050405020304" pitchFamily="18" charset="0"/>
                <a:cs typeface="Times New Roman" panose="02020603050405020304" pitchFamily="18" charset="0"/>
              </a:rPr>
              <a:t>k </a:t>
            </a:r>
            <a:r>
              <a:rPr lang="en-US" altLang="zh-CN" sz="2600" dirty="0">
                <a:solidFill>
                  <a:schemeClr val="tx1"/>
                </a:solidFill>
                <a:latin typeface="Times New Roman" panose="02020603050405020304" pitchFamily="18" charset="0"/>
                <a:cs typeface="Times New Roman" panose="02020603050405020304" pitchFamily="18" charset="0"/>
              </a:rPr>
              <a:t>选择从元素(城市) </a:t>
            </a:r>
            <a:r>
              <a:rPr lang="en-US" altLang="zh-CN" sz="2600" i="1" dirty="0">
                <a:solidFill>
                  <a:schemeClr val="tx1"/>
                </a:solidFill>
                <a:latin typeface="Times New Roman" panose="02020603050405020304" pitchFamily="18" charset="0"/>
                <a:cs typeface="Times New Roman" panose="02020603050405020304" pitchFamily="18" charset="0"/>
              </a:rPr>
              <a:t>x </a:t>
            </a:r>
            <a:r>
              <a:rPr lang="en-US" altLang="zh-CN" sz="2600" dirty="0">
                <a:solidFill>
                  <a:schemeClr val="tx1"/>
                </a:solidFill>
                <a:latin typeface="Times New Roman" panose="02020603050405020304" pitchFamily="18" charset="0"/>
                <a:cs typeface="Times New Roman" panose="02020603050405020304" pitchFamily="18" charset="0"/>
              </a:rPr>
              <a:t>转移到元素(城市) </a:t>
            </a:r>
            <a:r>
              <a:rPr lang="en-US" altLang="zh-CN" sz="2600" i="1" dirty="0">
                <a:solidFill>
                  <a:schemeClr val="tx1"/>
                </a:solidFill>
                <a:latin typeface="Times New Roman" panose="02020603050405020304" pitchFamily="18" charset="0"/>
                <a:cs typeface="Times New Roman" panose="02020603050405020304" pitchFamily="18" charset="0"/>
              </a:rPr>
              <a:t>y </a:t>
            </a:r>
            <a:r>
              <a:rPr lang="en-US" altLang="zh-CN" sz="2600" dirty="0">
                <a:solidFill>
                  <a:schemeClr val="tx1"/>
                </a:solidFill>
                <a:latin typeface="Times New Roman" panose="02020603050405020304" pitchFamily="18" charset="0"/>
                <a:cs typeface="Times New Roman" panose="02020603050405020304" pitchFamily="18" charset="0"/>
              </a:rPr>
              <a:t>的概率，也称为随机比例规则。</a:t>
            </a:r>
            <a:endParaRPr lang="en-US" altLang="zh-CN" sz="2600" dirty="0">
              <a:solidFill>
                <a:schemeClr val="tx1"/>
              </a:solidFill>
              <a:latin typeface="Times New Roman" panose="02020603050405020304" pitchFamily="18" charset="0"/>
              <a:ea typeface="Times New Roman" panose="02020603050405020304" pitchFamily="18" charset="0"/>
            </a:endParaRPr>
          </a:p>
        </p:txBody>
      </p:sp>
      <p:sp>
        <p:nvSpPr>
          <p:cNvPr id="41993"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1994"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1995"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1996"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1997"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1998"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1999"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0"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1"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2" name="Rectangle 2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3" name="Rectangle 2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4"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5" name="Rectangle 3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6" name="Rectangle 3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7" name="Rectangle 3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8" name="Rectangle 3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9" name="Rectangle 4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10" name="Rectangle 4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11" name="Rectangle 5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12" name="Rectangle 5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13" name="Rectangle 5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14" name="Rectangle 6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15" name="Rectangle 6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16" name="Rectangle 6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17" name="Rectangle 26"/>
          <p:cNvSpPr/>
          <p:nvPr/>
        </p:nvSpPr>
        <p:spPr>
          <a:xfrm>
            <a:off x="3648075" y="2957514"/>
            <a:ext cx="1943100" cy="758825"/>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r>
              <a:rPr lang="zh-CN" altLang="zh-CN" dirty="0">
                <a:solidFill>
                  <a:schemeClr val="tx1"/>
                </a:solidFill>
                <a:latin typeface="Arial" panose="020B0604020202020204" pitchFamily="34" charset="0"/>
              </a:rPr>
              <a:t>信息素</a:t>
            </a:r>
            <a:endParaRPr lang="zh-CN" altLang="en-US" b="1" dirty="0">
              <a:solidFill>
                <a:schemeClr val="tx1"/>
              </a:solidFill>
            </a:endParaRPr>
          </a:p>
        </p:txBody>
      </p:sp>
      <p:grpSp>
        <p:nvGrpSpPr>
          <p:cNvPr id="42018" name="Group 28"/>
          <p:cNvGrpSpPr/>
          <p:nvPr/>
        </p:nvGrpSpPr>
        <p:grpSpPr>
          <a:xfrm>
            <a:off x="5880100" y="3284538"/>
            <a:ext cx="1600200" cy="831850"/>
            <a:chOff x="2688" y="3024"/>
            <a:chExt cx="1008" cy="524"/>
          </a:xfrm>
        </p:grpSpPr>
        <p:sp>
          <p:nvSpPr>
            <p:cNvPr id="42025" name="AutoShape 23"/>
            <p:cNvSpPr/>
            <p:nvPr/>
          </p:nvSpPr>
          <p:spPr>
            <a:xfrm>
              <a:off x="2688" y="3024"/>
              <a:ext cx="1008" cy="240"/>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42026" name="Text Box 24"/>
            <p:cNvSpPr txBox="1"/>
            <p:nvPr/>
          </p:nvSpPr>
          <p:spPr>
            <a:xfrm>
              <a:off x="2704" y="3296"/>
              <a:ext cx="992" cy="252"/>
            </a:xfrm>
            <a:prstGeom prst="rect">
              <a:avLst/>
            </a:prstGeom>
            <a:noFill/>
            <a:ln w="9525">
              <a:noFill/>
            </a:ln>
          </p:spPr>
          <p:txBody>
            <a:bodyPr anchor="b">
              <a:spAutoFit/>
            </a:bodyPr>
            <a:lstStyle/>
            <a:p>
              <a:pPr>
                <a:spcBef>
                  <a:spcPct val="50000"/>
                </a:spcBef>
              </a:pPr>
              <a:r>
                <a:rPr lang="zh-CN" altLang="en-US" sz="2000" dirty="0">
                  <a:solidFill>
                    <a:schemeClr val="tx1"/>
                  </a:solidFill>
                </a:rPr>
                <a:t> 共同决定</a:t>
              </a:r>
            </a:p>
          </p:txBody>
        </p:sp>
      </p:grpSp>
      <p:sp>
        <p:nvSpPr>
          <p:cNvPr id="42019"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1986" name="对象 18"/>
          <p:cNvGraphicFramePr>
            <a:graphicFrameLocks noChangeAspect="1"/>
          </p:cNvGraphicFramePr>
          <p:nvPr/>
        </p:nvGraphicFramePr>
        <p:xfrm>
          <a:off x="1774825" y="1492251"/>
          <a:ext cx="865188" cy="568325"/>
        </p:xfrm>
        <a:graphic>
          <a:graphicData uri="http://schemas.openxmlformats.org/presentationml/2006/ole">
            <mc:AlternateContent xmlns:mc="http://schemas.openxmlformats.org/markup-compatibility/2006">
              <mc:Choice xmlns:v="urn:schemas-microsoft-com:vml" Requires="v">
                <p:oleObj spid="_x0000_s44062" r:id="rId3" imgW="393700" imgH="254000" progId="Equation.DSMT4">
                  <p:embed/>
                </p:oleObj>
              </mc:Choice>
              <mc:Fallback>
                <p:oleObj r:id="rId3" imgW="393700" imgH="254000" progId="Equation.DSMT4">
                  <p:embed/>
                  <p:pic>
                    <p:nvPicPr>
                      <p:cNvPr id="41986" name="对象 18"/>
                      <p:cNvPicPr/>
                      <p:nvPr/>
                    </p:nvPicPr>
                    <p:blipFill>
                      <a:blip r:embed="rId4"/>
                      <a:stretch>
                        <a:fillRect/>
                      </a:stretch>
                    </p:blipFill>
                    <p:spPr>
                      <a:xfrm>
                        <a:off x="1774825" y="1492251"/>
                        <a:ext cx="865188" cy="568325"/>
                      </a:xfrm>
                      <a:prstGeom prst="rect">
                        <a:avLst/>
                      </a:prstGeom>
                      <a:noFill/>
                      <a:ln w="38100">
                        <a:noFill/>
                        <a:miter/>
                      </a:ln>
                    </p:spPr>
                  </p:pic>
                </p:oleObj>
              </mc:Fallback>
            </mc:AlternateContent>
          </a:graphicData>
        </a:graphic>
      </p:graphicFrame>
      <p:sp>
        <p:nvSpPr>
          <p:cNvPr id="42020" name="AutoShape 23"/>
          <p:cNvSpPr/>
          <p:nvPr/>
        </p:nvSpPr>
        <p:spPr>
          <a:xfrm>
            <a:off x="5905500" y="4200525"/>
            <a:ext cx="1600200" cy="381000"/>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graphicFrame>
        <p:nvGraphicFramePr>
          <p:cNvPr id="41987" name="对象 19"/>
          <p:cNvGraphicFramePr>
            <a:graphicFrameLocks noChangeAspect="1"/>
          </p:cNvGraphicFramePr>
          <p:nvPr/>
        </p:nvGraphicFramePr>
        <p:xfrm>
          <a:off x="7751763" y="3573464"/>
          <a:ext cx="1008062" cy="663575"/>
        </p:xfrm>
        <a:graphic>
          <a:graphicData uri="http://schemas.openxmlformats.org/presentationml/2006/ole">
            <mc:AlternateContent xmlns:mc="http://schemas.openxmlformats.org/markup-compatibility/2006">
              <mc:Choice xmlns:v="urn:schemas-microsoft-com:vml" Requires="v">
                <p:oleObj spid="_x0000_s44063" r:id="rId5" imgW="393700" imgH="254000" progId="Equation.DSMT4">
                  <p:embed/>
                </p:oleObj>
              </mc:Choice>
              <mc:Fallback>
                <p:oleObj r:id="rId5" imgW="393700" imgH="254000" progId="Equation.DSMT4">
                  <p:embed/>
                  <p:pic>
                    <p:nvPicPr>
                      <p:cNvPr id="41987" name="对象 19"/>
                      <p:cNvPicPr/>
                      <p:nvPr/>
                    </p:nvPicPr>
                    <p:blipFill>
                      <a:blip r:embed="rId4"/>
                      <a:stretch>
                        <a:fillRect/>
                      </a:stretch>
                    </p:blipFill>
                    <p:spPr>
                      <a:xfrm>
                        <a:off x="7751763" y="3573464"/>
                        <a:ext cx="1008062" cy="663575"/>
                      </a:xfrm>
                      <a:prstGeom prst="rect">
                        <a:avLst/>
                      </a:prstGeom>
                      <a:noFill/>
                      <a:ln w="38100">
                        <a:noFill/>
                        <a:miter/>
                      </a:ln>
                    </p:spPr>
                  </p:pic>
                </p:oleObj>
              </mc:Fallback>
            </mc:AlternateContent>
          </a:graphicData>
        </a:graphic>
      </p:graphicFrame>
      <p:sp>
        <p:nvSpPr>
          <p:cNvPr id="42021"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1988" name="对象 26"/>
          <p:cNvGraphicFramePr>
            <a:graphicFrameLocks noChangeAspect="1"/>
          </p:cNvGraphicFramePr>
          <p:nvPr/>
        </p:nvGraphicFramePr>
        <p:xfrm>
          <a:off x="4656139" y="3119439"/>
          <a:ext cx="866775" cy="541337"/>
        </p:xfrm>
        <a:graphic>
          <a:graphicData uri="http://schemas.openxmlformats.org/presentationml/2006/ole">
            <mc:AlternateContent xmlns:mc="http://schemas.openxmlformats.org/markup-compatibility/2006">
              <mc:Choice xmlns:v="urn:schemas-microsoft-com:vml" Requires="v">
                <p:oleObj spid="_x0000_s44064" r:id="rId6" imgW="381000" imgH="241300" progId="Equation.DSMT4">
                  <p:embed/>
                </p:oleObj>
              </mc:Choice>
              <mc:Fallback>
                <p:oleObj r:id="rId6" imgW="381000" imgH="241300" progId="Equation.DSMT4">
                  <p:embed/>
                  <p:pic>
                    <p:nvPicPr>
                      <p:cNvPr id="41988" name="对象 26"/>
                      <p:cNvPicPr/>
                      <p:nvPr/>
                    </p:nvPicPr>
                    <p:blipFill>
                      <a:blip r:embed="rId7"/>
                      <a:stretch>
                        <a:fillRect/>
                      </a:stretch>
                    </p:blipFill>
                    <p:spPr>
                      <a:xfrm>
                        <a:off x="4656139" y="3119439"/>
                        <a:ext cx="866775" cy="541337"/>
                      </a:xfrm>
                      <a:prstGeom prst="rect">
                        <a:avLst/>
                      </a:prstGeom>
                      <a:noFill/>
                      <a:ln w="38100">
                        <a:noFill/>
                        <a:miter/>
                      </a:ln>
                    </p:spPr>
                  </p:pic>
                </p:oleObj>
              </mc:Fallback>
            </mc:AlternateContent>
          </a:graphicData>
        </a:graphic>
      </p:graphicFrame>
      <p:sp>
        <p:nvSpPr>
          <p:cNvPr id="42022" name="Rectangle 26"/>
          <p:cNvSpPr/>
          <p:nvPr/>
        </p:nvSpPr>
        <p:spPr>
          <a:xfrm>
            <a:off x="3648075" y="3894139"/>
            <a:ext cx="1943100" cy="1119187"/>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r>
              <a:rPr lang="zh-CN" altLang="zh-CN" dirty="0">
                <a:solidFill>
                  <a:schemeClr val="tx1"/>
                </a:solidFill>
                <a:latin typeface="Arial" panose="020B0604020202020204" pitchFamily="34" charset="0"/>
              </a:rPr>
              <a:t>局部启发信息</a:t>
            </a:r>
            <a:endParaRPr lang="en-US" altLang="zh-CN" dirty="0">
              <a:solidFill>
                <a:schemeClr val="tx1"/>
              </a:solidFill>
              <a:latin typeface="Arial" panose="020B0604020202020204" pitchFamily="34" charset="0"/>
            </a:endParaRPr>
          </a:p>
          <a:p>
            <a:endParaRPr lang="zh-CN" altLang="en-US" b="1" dirty="0">
              <a:solidFill>
                <a:schemeClr val="tx1"/>
              </a:solidFill>
            </a:endParaRPr>
          </a:p>
        </p:txBody>
      </p:sp>
      <p:sp>
        <p:nvSpPr>
          <p:cNvPr id="42023" name="Rectangle 1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1989" name="对象 28"/>
          <p:cNvGraphicFramePr>
            <a:graphicFrameLocks noChangeAspect="1"/>
          </p:cNvGraphicFramePr>
          <p:nvPr/>
        </p:nvGraphicFramePr>
        <p:xfrm>
          <a:off x="4178301" y="4452939"/>
          <a:ext cx="917575" cy="560387"/>
        </p:xfrm>
        <a:graphic>
          <a:graphicData uri="http://schemas.openxmlformats.org/presentationml/2006/ole">
            <mc:AlternateContent xmlns:mc="http://schemas.openxmlformats.org/markup-compatibility/2006">
              <mc:Choice xmlns:v="urn:schemas-microsoft-com:vml" Requires="v">
                <p:oleObj spid="_x0000_s44065" r:id="rId8" imgW="393700" imgH="241300" progId="Equation.DSMT4">
                  <p:embed/>
                </p:oleObj>
              </mc:Choice>
              <mc:Fallback>
                <p:oleObj r:id="rId8" imgW="393700" imgH="241300" progId="Equation.DSMT4">
                  <p:embed/>
                  <p:pic>
                    <p:nvPicPr>
                      <p:cNvPr id="41989" name="对象 28"/>
                      <p:cNvPicPr/>
                      <p:nvPr/>
                    </p:nvPicPr>
                    <p:blipFill>
                      <a:blip r:embed="rId9"/>
                      <a:stretch>
                        <a:fillRect/>
                      </a:stretch>
                    </p:blipFill>
                    <p:spPr>
                      <a:xfrm>
                        <a:off x="4178301" y="4452939"/>
                        <a:ext cx="917575" cy="560387"/>
                      </a:xfrm>
                      <a:prstGeom prst="rect">
                        <a:avLst/>
                      </a:prstGeom>
                      <a:noFill/>
                      <a:ln w="38100">
                        <a:noFill/>
                        <a:miter/>
                      </a:ln>
                    </p:spPr>
                  </p:pic>
                </p:oleObj>
              </mc:Fallback>
            </mc:AlternateContent>
          </a:graphicData>
        </a:graphic>
      </p:graphicFrame>
      <p:sp>
        <p:nvSpPr>
          <p:cNvPr id="43"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8.8.1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extLst>
      <p:ext uri="{BB962C8B-B14F-4D97-AF65-F5344CB8AC3E}">
        <p14:creationId xmlns:p14="http://schemas.microsoft.com/office/powerpoint/2010/main" val="3805942401"/>
      </p:ext>
    </p:extLst>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灯片编号占位符 3"/>
          <p:cNvSpPr txBox="1">
            <a:spLocks noGrp="1"/>
          </p:cNvSpPr>
          <p:nvPr>
            <p:ph type="sldNum" sz="quarter" idx="12"/>
          </p:nvPr>
        </p:nvSpPr>
        <p:spPr>
          <a:xfrm>
            <a:off x="8602663" y="6477001"/>
            <a:ext cx="1981200" cy="360363"/>
          </a:xfrm>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3017" name="Rectangle 8"/>
          <p:cNvSpPr/>
          <p:nvPr/>
        </p:nvSpPr>
        <p:spPr>
          <a:xfrm>
            <a:off x="1631950" y="969964"/>
            <a:ext cx="9036050" cy="4979987"/>
          </a:xfrm>
          <a:prstGeom prst="rect">
            <a:avLst/>
          </a:prstGeom>
          <a:noFill/>
          <a:ln w="9525">
            <a:noFill/>
          </a:ln>
        </p:spPr>
        <p:txBody>
          <a:bodyPr>
            <a:spAutoFit/>
          </a:bodyPr>
          <a:lstStyle/>
          <a:p>
            <a:pPr>
              <a:lnSpc>
                <a:spcPct val="140000"/>
              </a:lnSpc>
              <a:spcBef>
                <a:spcPct val="50000"/>
              </a:spcBef>
              <a:buFont typeface="Wingdings" panose="05000000000000000000" pitchFamily="2" charset="2"/>
              <a:buNone/>
            </a:pPr>
            <a:r>
              <a:rPr lang="en-US" altLang="zh-CN" sz="2600" dirty="0">
                <a:solidFill>
                  <a:schemeClr val="tx1"/>
                </a:solidFill>
                <a:latin typeface="Times New Roman" panose="02020603050405020304" pitchFamily="18" charset="0"/>
                <a:cs typeface="Times New Roman" panose="02020603050405020304" pitchFamily="18" charset="0"/>
              </a:rPr>
              <a:t>            </a:t>
            </a:r>
            <a:r>
              <a:rPr lang="zh-CN" altLang="en-US" sz="2600" dirty="0">
                <a:solidFill>
                  <a:schemeClr val="tx1"/>
                </a:solidFill>
                <a:latin typeface="Times New Roman" panose="02020603050405020304" pitchFamily="18" charset="0"/>
                <a:cs typeface="Times New Roman" panose="02020603050405020304" pitchFamily="18" charset="0"/>
              </a:rPr>
              <a:t>表示如下：</a:t>
            </a:r>
            <a:endParaRPr lang="en-US" altLang="zh-CN" sz="26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endParaRPr lang="en-US" altLang="zh-CN" sz="26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600"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7.18</a:t>
            </a:r>
            <a:r>
              <a:rPr lang="zh-CN" altLang="en-US" dirty="0">
                <a:solidFill>
                  <a:schemeClr val="tx1"/>
                </a:solidFill>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其中：</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dirty="0">
                <a:solidFill>
                  <a:schemeClr val="tx1"/>
                </a:solidFill>
                <a:latin typeface="Arial" panose="020B0604020202020204" pitchFamily="34" charset="0"/>
              </a:rPr>
              <a:t>                                                    </a:t>
            </a:r>
            <a:r>
              <a:rPr lang="zh-CN" altLang="zh-CN" dirty="0">
                <a:solidFill>
                  <a:schemeClr val="tx1"/>
                </a:solidFill>
                <a:latin typeface="Arial" panose="020B0604020202020204" pitchFamily="34" charset="0"/>
              </a:rPr>
              <a:t>表示蚂蚁</a:t>
            </a:r>
            <a:r>
              <a:rPr lang="en-US" altLang="zh-CN" i="1" dirty="0">
                <a:solidFill>
                  <a:schemeClr val="tx1"/>
                </a:solidFill>
                <a:latin typeface="Times New Roman" panose="02020603050405020304" pitchFamily="18" charset="0"/>
                <a:cs typeface="Times New Roman" panose="02020603050405020304" pitchFamily="18" charset="0"/>
              </a:rPr>
              <a:t>k</a:t>
            </a:r>
            <a:r>
              <a:rPr lang="zh-CN" altLang="zh-CN" dirty="0">
                <a:solidFill>
                  <a:schemeClr val="tx1"/>
                </a:solidFill>
                <a:latin typeface="Arial" panose="020B0604020202020204" pitchFamily="34" charset="0"/>
              </a:rPr>
              <a:t>下一步允许选择的城市</a:t>
            </a:r>
            <a:endParaRPr lang="en-US" altLang="zh-CN"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r>
              <a:rPr lang="en-US" altLang="zh-CN" dirty="0">
                <a:solidFill>
                  <a:schemeClr val="tx1"/>
                </a:solidFill>
                <a:latin typeface="Arial" panose="020B0604020202020204" pitchFamily="34" charset="0"/>
              </a:rPr>
              <a:t>                                                    </a:t>
            </a:r>
            <a:r>
              <a:rPr lang="zh-CN" altLang="zh-CN" dirty="0">
                <a:solidFill>
                  <a:schemeClr val="tx1"/>
                </a:solidFill>
                <a:latin typeface="Arial" panose="020B0604020202020204" pitchFamily="34" charset="0"/>
              </a:rPr>
              <a:t>记录蚂蚁</a:t>
            </a:r>
            <a:r>
              <a:rPr lang="en-US" altLang="zh-CN" i="1" dirty="0">
                <a:solidFill>
                  <a:schemeClr val="tx1"/>
                </a:solidFill>
                <a:latin typeface="Times New Roman" panose="02020603050405020304" pitchFamily="18" charset="0"/>
                <a:cs typeface="Times New Roman" panose="02020603050405020304" pitchFamily="18" charset="0"/>
              </a:rPr>
              <a:t>k</a:t>
            </a:r>
            <a:r>
              <a:rPr lang="zh-CN" altLang="zh-CN" dirty="0">
                <a:solidFill>
                  <a:schemeClr val="tx1"/>
                </a:solidFill>
                <a:latin typeface="Arial" panose="020B0604020202020204" pitchFamily="34" charset="0"/>
              </a:rPr>
              <a:t>当前所走过的城市</a:t>
            </a:r>
            <a:endParaRPr lang="en-US" altLang="zh-CN"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r>
              <a:rPr lang="en-US" altLang="zh-CN" i="1" dirty="0">
                <a:solidFill>
                  <a:schemeClr val="tx1"/>
                </a:solidFill>
                <a:latin typeface="Times New Roman" panose="02020603050405020304" pitchFamily="18" charset="0"/>
                <a:cs typeface="Times New Roman" panose="02020603050405020304" pitchFamily="18" charset="0"/>
              </a:rPr>
              <a:t>       </a:t>
            </a:r>
            <a:r>
              <a:rPr lang="en-US" altLang="zh-CN"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tx1"/>
                </a:solidFill>
                <a:latin typeface="Arial" panose="020B0604020202020204" pitchFamily="34" charset="0"/>
              </a:rPr>
              <a:t>    </a:t>
            </a:r>
            <a:r>
              <a:rPr lang="zh-CN" altLang="zh-CN" dirty="0">
                <a:solidFill>
                  <a:schemeClr val="tx1"/>
                </a:solidFill>
                <a:latin typeface="Arial" panose="020B0604020202020204" pitchFamily="34" charset="0"/>
              </a:rPr>
              <a:t>是信息素启发式因子，表示轨迹的相对重要性</a:t>
            </a: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43018"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19"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0"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1"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2"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3"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4"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5"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6"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7" name="Rectangle 2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8" name="Rectangle 2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9"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0" name="Rectangle 3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1" name="Rectangle 3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2" name="Rectangle 3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3" name="Rectangle 3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4" name="Rectangle 4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5" name="Rectangle 4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6" name="Rectangle 5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7" name="Rectangle 5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8" name="Rectangle 5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9" name="Rectangle 6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40" name="Rectangle 6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41" name="Rectangle 6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42"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3010" name="对象 18"/>
          <p:cNvGraphicFramePr>
            <a:graphicFrameLocks noChangeAspect="1"/>
          </p:cNvGraphicFramePr>
          <p:nvPr/>
        </p:nvGraphicFramePr>
        <p:xfrm>
          <a:off x="1847850" y="1052513"/>
          <a:ext cx="863600" cy="569912"/>
        </p:xfrm>
        <a:graphic>
          <a:graphicData uri="http://schemas.openxmlformats.org/presentationml/2006/ole">
            <mc:AlternateContent xmlns:mc="http://schemas.openxmlformats.org/markup-compatibility/2006">
              <mc:Choice xmlns:v="urn:schemas-microsoft-com:vml" Requires="v">
                <p:oleObj spid="_x0000_s45093" r:id="rId3" imgW="393700" imgH="254000" progId="Equation.DSMT4">
                  <p:embed/>
                </p:oleObj>
              </mc:Choice>
              <mc:Fallback>
                <p:oleObj r:id="rId3" imgW="393700" imgH="254000" progId="Equation.DSMT4">
                  <p:embed/>
                  <p:pic>
                    <p:nvPicPr>
                      <p:cNvPr id="43010" name="对象 18"/>
                      <p:cNvPicPr/>
                      <p:nvPr/>
                    </p:nvPicPr>
                    <p:blipFill>
                      <a:blip r:embed="rId4"/>
                      <a:stretch>
                        <a:fillRect/>
                      </a:stretch>
                    </p:blipFill>
                    <p:spPr>
                      <a:xfrm>
                        <a:off x="1847850" y="1052513"/>
                        <a:ext cx="863600" cy="569912"/>
                      </a:xfrm>
                      <a:prstGeom prst="rect">
                        <a:avLst/>
                      </a:prstGeom>
                      <a:noFill/>
                      <a:ln w="38100">
                        <a:noFill/>
                        <a:miter/>
                      </a:ln>
                    </p:spPr>
                  </p:pic>
                </p:oleObj>
              </mc:Fallback>
            </mc:AlternateContent>
          </a:graphicData>
        </a:graphic>
      </p:graphicFrame>
      <p:sp>
        <p:nvSpPr>
          <p:cNvPr id="43043"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44" name="Rectangle 1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45"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3011" name="对象 11"/>
          <p:cNvGraphicFramePr>
            <a:graphicFrameLocks noChangeAspect="1"/>
          </p:cNvGraphicFramePr>
          <p:nvPr/>
        </p:nvGraphicFramePr>
        <p:xfrm>
          <a:off x="2566988" y="1628775"/>
          <a:ext cx="6265862" cy="1728788"/>
        </p:xfrm>
        <a:graphic>
          <a:graphicData uri="http://schemas.openxmlformats.org/presentationml/2006/ole">
            <mc:AlternateContent xmlns:mc="http://schemas.openxmlformats.org/markup-compatibility/2006">
              <mc:Choice xmlns:v="urn:schemas-microsoft-com:vml" Requires="v">
                <p:oleObj spid="_x0000_s45094" r:id="rId5" imgW="3314700" imgH="914400" progId="Equation.DSMT4">
                  <p:embed/>
                </p:oleObj>
              </mc:Choice>
              <mc:Fallback>
                <p:oleObj r:id="rId5" imgW="3314700" imgH="914400" progId="Equation.DSMT4">
                  <p:embed/>
                  <p:pic>
                    <p:nvPicPr>
                      <p:cNvPr id="43011" name="对象 11"/>
                      <p:cNvPicPr/>
                      <p:nvPr/>
                    </p:nvPicPr>
                    <p:blipFill>
                      <a:blip r:embed="rId6"/>
                      <a:stretch>
                        <a:fillRect/>
                      </a:stretch>
                    </p:blipFill>
                    <p:spPr>
                      <a:xfrm>
                        <a:off x="2566988" y="1628775"/>
                        <a:ext cx="6265862" cy="1728788"/>
                      </a:xfrm>
                      <a:prstGeom prst="rect">
                        <a:avLst/>
                      </a:prstGeom>
                      <a:noFill/>
                      <a:ln w="38100">
                        <a:noFill/>
                        <a:miter/>
                      </a:ln>
                    </p:spPr>
                  </p:pic>
                </p:oleObj>
              </mc:Fallback>
            </mc:AlternateContent>
          </a:graphicData>
        </a:graphic>
      </p:graphicFrame>
      <p:sp>
        <p:nvSpPr>
          <p:cNvPr id="43046"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3012" name="对象 15"/>
          <p:cNvGraphicFramePr>
            <a:graphicFrameLocks noChangeAspect="1"/>
          </p:cNvGraphicFramePr>
          <p:nvPr/>
        </p:nvGraphicFramePr>
        <p:xfrm>
          <a:off x="1577975" y="4005263"/>
          <a:ext cx="4446588" cy="431800"/>
        </p:xfrm>
        <a:graphic>
          <a:graphicData uri="http://schemas.openxmlformats.org/presentationml/2006/ole">
            <mc:AlternateContent xmlns:mc="http://schemas.openxmlformats.org/markup-compatibility/2006">
              <mc:Choice xmlns:v="urn:schemas-microsoft-com:vml" Requires="v">
                <p:oleObj spid="_x0000_s45095" r:id="rId7" imgW="2349500" imgH="228600" progId="Equation.DSMT4">
                  <p:embed/>
                </p:oleObj>
              </mc:Choice>
              <mc:Fallback>
                <p:oleObj r:id="rId7" imgW="2349500" imgH="228600" progId="Equation.DSMT4">
                  <p:embed/>
                  <p:pic>
                    <p:nvPicPr>
                      <p:cNvPr id="43012" name="对象 15"/>
                      <p:cNvPicPr/>
                      <p:nvPr/>
                    </p:nvPicPr>
                    <p:blipFill>
                      <a:blip r:embed="rId8"/>
                      <a:stretch>
                        <a:fillRect/>
                      </a:stretch>
                    </p:blipFill>
                    <p:spPr>
                      <a:xfrm>
                        <a:off x="1577975" y="4005263"/>
                        <a:ext cx="4446588" cy="431800"/>
                      </a:xfrm>
                      <a:prstGeom prst="rect">
                        <a:avLst/>
                      </a:prstGeom>
                      <a:noFill/>
                      <a:ln w="38100">
                        <a:noFill/>
                        <a:miter/>
                      </a:ln>
                    </p:spPr>
                  </p:pic>
                </p:oleObj>
              </mc:Fallback>
            </mc:AlternateContent>
          </a:graphicData>
        </a:graphic>
      </p:graphicFrame>
      <p:sp>
        <p:nvSpPr>
          <p:cNvPr id="43047" name="Rectangle 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3013" name="对象 21"/>
          <p:cNvGraphicFramePr>
            <a:graphicFrameLocks noChangeAspect="1"/>
          </p:cNvGraphicFramePr>
          <p:nvPr/>
        </p:nvGraphicFramePr>
        <p:xfrm>
          <a:off x="2208213" y="4638675"/>
          <a:ext cx="1116012" cy="446088"/>
        </p:xfrm>
        <a:graphic>
          <a:graphicData uri="http://schemas.openxmlformats.org/presentationml/2006/ole">
            <mc:AlternateContent xmlns:mc="http://schemas.openxmlformats.org/markup-compatibility/2006">
              <mc:Choice xmlns:v="urn:schemas-microsoft-com:vml" Requires="v">
                <p:oleObj spid="_x0000_s45096" r:id="rId9" imgW="571500" imgH="228600" progId="Equation.DSMT4">
                  <p:embed/>
                </p:oleObj>
              </mc:Choice>
              <mc:Fallback>
                <p:oleObj r:id="rId9" imgW="571500" imgH="228600" progId="Equation.DSMT4">
                  <p:embed/>
                  <p:pic>
                    <p:nvPicPr>
                      <p:cNvPr id="43013" name="对象 21"/>
                      <p:cNvPicPr/>
                      <p:nvPr/>
                    </p:nvPicPr>
                    <p:blipFill>
                      <a:blip r:embed="rId10"/>
                      <a:stretch>
                        <a:fillRect/>
                      </a:stretch>
                    </p:blipFill>
                    <p:spPr>
                      <a:xfrm>
                        <a:off x="2208213" y="4638675"/>
                        <a:ext cx="1116012" cy="446088"/>
                      </a:xfrm>
                      <a:prstGeom prst="rect">
                        <a:avLst/>
                      </a:prstGeom>
                      <a:noFill/>
                      <a:ln w="38100">
                        <a:noFill/>
                        <a:miter/>
                      </a:ln>
                    </p:spPr>
                  </p:pic>
                </p:oleObj>
              </mc:Fallback>
            </mc:AlternateContent>
          </a:graphicData>
        </a:graphic>
      </p:graphicFrame>
      <p:sp>
        <p:nvSpPr>
          <p:cNvPr id="43048"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3014" name="对象 23"/>
          <p:cNvGraphicFramePr>
            <a:graphicFrameLocks noChangeAspect="1"/>
          </p:cNvGraphicFramePr>
          <p:nvPr/>
        </p:nvGraphicFramePr>
        <p:xfrm>
          <a:off x="3287714" y="4694239"/>
          <a:ext cx="1728787" cy="390525"/>
        </p:xfrm>
        <a:graphic>
          <a:graphicData uri="http://schemas.openxmlformats.org/presentationml/2006/ole">
            <mc:AlternateContent xmlns:mc="http://schemas.openxmlformats.org/markup-compatibility/2006">
              <mc:Choice xmlns:v="urn:schemas-microsoft-com:vml" Requires="v">
                <p:oleObj spid="_x0000_s45097" r:id="rId11" imgW="888365" imgH="203200" progId="Equation.DSMT4">
                  <p:embed/>
                </p:oleObj>
              </mc:Choice>
              <mc:Fallback>
                <p:oleObj r:id="rId11" imgW="888365" imgH="203200" progId="Equation.DSMT4">
                  <p:embed/>
                  <p:pic>
                    <p:nvPicPr>
                      <p:cNvPr id="43014" name="对象 23"/>
                      <p:cNvPicPr/>
                      <p:nvPr/>
                    </p:nvPicPr>
                    <p:blipFill>
                      <a:blip r:embed="rId12"/>
                      <a:stretch>
                        <a:fillRect/>
                      </a:stretch>
                    </p:blipFill>
                    <p:spPr>
                      <a:xfrm>
                        <a:off x="3287714" y="4694239"/>
                        <a:ext cx="1728787" cy="390525"/>
                      </a:xfrm>
                      <a:prstGeom prst="rect">
                        <a:avLst/>
                      </a:prstGeom>
                      <a:noFill/>
                      <a:ln w="38100">
                        <a:noFill/>
                        <a:miter/>
                      </a:ln>
                    </p:spPr>
                  </p:pic>
                </p:oleObj>
              </mc:Fallback>
            </mc:AlternateContent>
          </a:graphicData>
        </a:graphic>
      </p:graphicFrame>
      <p:sp>
        <p:nvSpPr>
          <p:cNvPr id="41"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8.8.1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extLst>
      <p:ext uri="{BB962C8B-B14F-4D97-AF65-F5344CB8AC3E}">
        <p14:creationId xmlns:p14="http://schemas.microsoft.com/office/powerpoint/2010/main" val="3717730332"/>
      </p:ext>
    </p:extLst>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灯片编号占位符 3"/>
          <p:cNvSpPr txBox="1">
            <a:spLocks noGrp="1"/>
          </p:cNvSpPr>
          <p:nvPr>
            <p:ph type="sldNum" sz="quarter" idx="12"/>
          </p:nvPr>
        </p:nvSpPr>
        <p:spPr>
          <a:xfrm>
            <a:off x="8602663" y="6477001"/>
            <a:ext cx="1981200" cy="360363"/>
          </a:xfrm>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4038" name="Rectangle 8"/>
          <p:cNvSpPr/>
          <p:nvPr/>
        </p:nvSpPr>
        <p:spPr>
          <a:xfrm>
            <a:off x="1199456" y="969963"/>
            <a:ext cx="9468544" cy="5681662"/>
          </a:xfrm>
          <a:prstGeom prst="rect">
            <a:avLst/>
          </a:prstGeom>
          <a:noFill/>
          <a:ln w="9525">
            <a:noFill/>
          </a:ln>
        </p:spPr>
        <p:txBody>
          <a:bodyPr wrap="square">
            <a:spAutoFit/>
          </a:bodyPr>
          <a:lstStyle/>
          <a:p>
            <a:pPr>
              <a:lnSpc>
                <a:spcPct val="140000"/>
              </a:lnSpc>
              <a:spcBef>
                <a:spcPct val="50000"/>
              </a:spcBef>
              <a:buFont typeface="Wingdings" panose="05000000000000000000" pitchFamily="2" charset="2"/>
              <a:buNone/>
            </a:pPr>
            <a:r>
              <a:rPr lang="en-US" altLang="zh-CN" sz="2600" dirty="0">
                <a:solidFill>
                  <a:schemeClr val="tx1"/>
                </a:solidFill>
                <a:latin typeface="Times New Roman" panose="02020603050405020304" pitchFamily="18" charset="0"/>
                <a:cs typeface="Times New Roman" panose="02020603050405020304" pitchFamily="18" charset="0"/>
              </a:rPr>
              <a:t>            </a:t>
            </a:r>
            <a:r>
              <a:rPr lang="zh-CN" altLang="en-US" sz="2600" dirty="0">
                <a:solidFill>
                  <a:schemeClr val="tx1"/>
                </a:solidFill>
                <a:latin typeface="Times New Roman" panose="02020603050405020304" pitchFamily="18" charset="0"/>
                <a:cs typeface="Times New Roman" panose="02020603050405020304" pitchFamily="18" charset="0"/>
              </a:rPr>
              <a:t>表示如下：</a:t>
            </a:r>
            <a:endParaRPr lang="en-US" altLang="zh-CN" sz="26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endParaRPr lang="en-US" altLang="zh-CN" sz="26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600"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7.18</a:t>
            </a:r>
            <a:r>
              <a:rPr lang="zh-CN" altLang="en-US" dirty="0">
                <a:solidFill>
                  <a:schemeClr val="tx1"/>
                </a:solidFill>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其中：</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endParaRPr lang="en-US" altLang="zh-CN"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44039"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0"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1"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2"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3"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4"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5"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6"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7"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8" name="Rectangle 2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9" name="Rectangle 2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0"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1" name="Rectangle 3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2" name="Rectangle 3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3" name="Rectangle 3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4" name="Rectangle 3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5" name="Rectangle 4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6" name="Rectangle 4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7" name="Rectangle 5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8" name="Rectangle 5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9" name="Rectangle 5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60" name="Rectangle 6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61" name="Rectangle 6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62" name="Rectangle 6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63"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4034" name="对象 18"/>
          <p:cNvGraphicFramePr>
            <a:graphicFrameLocks noChangeAspect="1"/>
          </p:cNvGraphicFramePr>
          <p:nvPr>
            <p:extLst/>
          </p:nvPr>
        </p:nvGraphicFramePr>
        <p:xfrm>
          <a:off x="1445948" y="1058863"/>
          <a:ext cx="863600" cy="569912"/>
        </p:xfrm>
        <a:graphic>
          <a:graphicData uri="http://schemas.openxmlformats.org/presentationml/2006/ole">
            <mc:AlternateContent xmlns:mc="http://schemas.openxmlformats.org/markup-compatibility/2006">
              <mc:Choice xmlns:v="urn:schemas-microsoft-com:vml" Requires="v">
                <p:oleObj spid="_x0000_s46096" r:id="rId3" imgW="393700" imgH="254000" progId="Equation.DSMT4">
                  <p:embed/>
                </p:oleObj>
              </mc:Choice>
              <mc:Fallback>
                <p:oleObj r:id="rId3" imgW="393700" imgH="254000" progId="Equation.DSMT4">
                  <p:embed/>
                  <p:pic>
                    <p:nvPicPr>
                      <p:cNvPr id="44034" name="对象 18"/>
                      <p:cNvPicPr/>
                      <p:nvPr/>
                    </p:nvPicPr>
                    <p:blipFill>
                      <a:blip r:embed="rId4"/>
                      <a:stretch>
                        <a:fillRect/>
                      </a:stretch>
                    </p:blipFill>
                    <p:spPr>
                      <a:xfrm>
                        <a:off x="1445948" y="1058863"/>
                        <a:ext cx="863600" cy="569912"/>
                      </a:xfrm>
                      <a:prstGeom prst="rect">
                        <a:avLst/>
                      </a:prstGeom>
                      <a:noFill/>
                      <a:ln w="38100">
                        <a:noFill/>
                        <a:miter/>
                      </a:ln>
                    </p:spPr>
                  </p:pic>
                </p:oleObj>
              </mc:Fallback>
            </mc:AlternateContent>
          </a:graphicData>
        </a:graphic>
      </p:graphicFrame>
      <p:sp>
        <p:nvSpPr>
          <p:cNvPr id="44064"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65" name="Rectangle 1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66"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4035" name="对象 11"/>
          <p:cNvGraphicFramePr>
            <a:graphicFrameLocks noChangeAspect="1"/>
          </p:cNvGraphicFramePr>
          <p:nvPr>
            <p:extLst/>
          </p:nvPr>
        </p:nvGraphicFramePr>
        <p:xfrm>
          <a:off x="1445948" y="1602816"/>
          <a:ext cx="6265862" cy="1728788"/>
        </p:xfrm>
        <a:graphic>
          <a:graphicData uri="http://schemas.openxmlformats.org/presentationml/2006/ole">
            <mc:AlternateContent xmlns:mc="http://schemas.openxmlformats.org/markup-compatibility/2006">
              <mc:Choice xmlns:v="urn:schemas-microsoft-com:vml" Requires="v">
                <p:oleObj spid="_x0000_s46097" r:id="rId5" imgW="3314700" imgH="914400" progId="Equation.DSMT4">
                  <p:embed/>
                </p:oleObj>
              </mc:Choice>
              <mc:Fallback>
                <p:oleObj r:id="rId5" imgW="3314700" imgH="914400" progId="Equation.DSMT4">
                  <p:embed/>
                  <p:pic>
                    <p:nvPicPr>
                      <p:cNvPr id="44035" name="对象 11"/>
                      <p:cNvPicPr/>
                      <p:nvPr/>
                    </p:nvPicPr>
                    <p:blipFill>
                      <a:blip r:embed="rId6"/>
                      <a:stretch>
                        <a:fillRect/>
                      </a:stretch>
                    </p:blipFill>
                    <p:spPr>
                      <a:xfrm>
                        <a:off x="1445948" y="1602816"/>
                        <a:ext cx="6265862" cy="1728788"/>
                      </a:xfrm>
                      <a:prstGeom prst="rect">
                        <a:avLst/>
                      </a:prstGeom>
                      <a:noFill/>
                      <a:ln w="38100">
                        <a:noFill/>
                        <a:miter/>
                      </a:ln>
                    </p:spPr>
                  </p:pic>
                </p:oleObj>
              </mc:Fallback>
            </mc:AlternateContent>
          </a:graphicData>
        </a:graphic>
      </p:graphicFrame>
      <p:sp>
        <p:nvSpPr>
          <p:cNvPr id="44067"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68" name="Rectangle 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69"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1" name="表格 40"/>
          <p:cNvGraphicFramePr>
            <a:graphicFrameLocks noGrp="1"/>
          </p:cNvGraphicFramePr>
          <p:nvPr>
            <p:extLst/>
          </p:nvPr>
        </p:nvGraphicFramePr>
        <p:xfrm>
          <a:off x="1199456" y="3883025"/>
          <a:ext cx="9865096" cy="2641599"/>
        </p:xfrm>
        <a:graphic>
          <a:graphicData uri="http://schemas.openxmlformats.org/drawingml/2006/table">
            <a:tbl>
              <a:tblPr>
                <a:tableStyleId>{5C22544A-7EE6-4342-B048-85BDC9FD1C3A}</a:tableStyleId>
              </a:tblPr>
              <a:tblGrid>
                <a:gridCol w="2543994">
                  <a:extLst>
                    <a:ext uri="{9D8B030D-6E8A-4147-A177-3AD203B41FA5}">
                      <a16:colId xmlns:a16="http://schemas.microsoft.com/office/drawing/2014/main" val="20000"/>
                    </a:ext>
                  </a:extLst>
                </a:gridCol>
                <a:gridCol w="7321102">
                  <a:extLst>
                    <a:ext uri="{9D8B030D-6E8A-4147-A177-3AD203B41FA5}">
                      <a16:colId xmlns:a16="http://schemas.microsoft.com/office/drawing/2014/main" val="20001"/>
                    </a:ext>
                  </a:extLst>
                </a:gridCol>
              </a:tblGrid>
              <a:tr h="880533">
                <a:tc>
                  <a:txBody>
                    <a:bodyPr/>
                    <a:lstStyle/>
                    <a:p>
                      <a:pPr algn="ctr">
                        <a:lnSpc>
                          <a:spcPts val="1800"/>
                        </a:lnSpc>
                        <a:spcAft>
                          <a:spcPts val="0"/>
                        </a:spcAft>
                      </a:pPr>
                      <a:r>
                        <a:rPr lang="en-US" altLang="zh-CN" sz="2000"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smtClean="0"/>
                        <a:t> </a:t>
                      </a:r>
                      <a:r>
                        <a:rPr lang="zh-CN" altLang="en-US" sz="2000" dirty="0" smtClean="0"/>
                        <a:t>值越大</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tc>
                <a:tc>
                  <a:txBody>
                    <a:bodyPr/>
                    <a:lstStyle/>
                    <a:p>
                      <a:pPr marL="0" algn="l" defTabSz="914400" rtl="0" eaLnBrk="1" latinLnBrk="0" hangingPunct="1">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该蚂蚁越倾向于选择其它蚂蚁经过的路径，该状态转</a:t>
                      </a: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移概率越接近于贪婪规则</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a:t>
                      </a:r>
                      <a:endParaRPr 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tc>
                <a:extLst>
                  <a:ext uri="{0D108BD9-81ED-4DB2-BD59-A6C34878D82A}">
                    <a16:rowId xmlns:a16="http://schemas.microsoft.com/office/drawing/2014/main" val="10000"/>
                  </a:ext>
                </a:extLst>
              </a:tr>
              <a:tr h="880533">
                <a:tc>
                  <a:txBody>
                    <a:bodyPr/>
                    <a:lstStyle/>
                    <a:p>
                      <a:pPr algn="ctr">
                        <a:lnSpc>
                          <a:spcPts val="1800"/>
                        </a:lnSpc>
                        <a:spcAft>
                          <a:spcPts val="0"/>
                        </a:spcAft>
                      </a:pPr>
                      <a:r>
                        <a:rPr lang="zh-CN" altLang="en-US"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当</a:t>
                      </a:r>
                      <a:r>
                        <a:rPr lang="zh-CN" altLang="en-US" sz="2000" kern="100" baseline="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zh-CN" sz="2000" i="0" dirty="0" smtClean="0">
                          <a:latin typeface="Times New Roman" panose="02020603050405020304" pitchFamily="18" charset="0"/>
                          <a:cs typeface="Times New Roman" panose="02020603050405020304" pitchFamily="18" charset="0"/>
                          <a:sym typeface="Symbol" panose="05050102010706020507" pitchFamily="18" charset="2"/>
                        </a:rPr>
                        <a:t>0</a:t>
                      </a:r>
                      <a:r>
                        <a:rPr lang="zh-CN" altLang="en-US" sz="2000" i="0" dirty="0" smtClean="0">
                          <a:latin typeface="Times New Roman" panose="02020603050405020304" pitchFamily="18" charset="0"/>
                          <a:cs typeface="Times New Roman" panose="02020603050405020304" pitchFamily="18" charset="0"/>
                          <a:sym typeface="Symbol" panose="05050102010706020507" pitchFamily="18" charset="2"/>
                        </a:rPr>
                        <a:t>时</a:t>
                      </a:r>
                      <a:endParaRPr lang="zh-CN" sz="2000" i="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tc>
                <a:tc>
                  <a:txBody>
                    <a:bodyPr/>
                    <a:lstStyle/>
                    <a:p>
                      <a:pPr algn="l">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不再考虑信息素水平，算法就成为有多重起点的随机</a:t>
                      </a: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algn="l">
                        <a:lnSpc>
                          <a:spcPts val="1800"/>
                        </a:lnSpc>
                        <a:spcAft>
                          <a:spcPts val="0"/>
                        </a:spcAft>
                      </a:pP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algn="l">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贪婪算法</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a:t>
                      </a:r>
                      <a:endParaRPr 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tc>
                <a:extLst>
                  <a:ext uri="{0D108BD9-81ED-4DB2-BD59-A6C34878D82A}">
                    <a16:rowId xmlns:a16="http://schemas.microsoft.com/office/drawing/2014/main" val="10001"/>
                  </a:ext>
                </a:extLst>
              </a:tr>
              <a:tr h="880533">
                <a:tc>
                  <a:txBody>
                    <a:bodyPr/>
                    <a:lstStyle/>
                    <a:p>
                      <a:pPr algn="ctr">
                        <a:lnSpc>
                          <a:spcPts val="1800"/>
                        </a:lnSpc>
                        <a:spcAft>
                          <a:spcPts val="0"/>
                        </a:spcAft>
                      </a:pPr>
                      <a:r>
                        <a:rPr lang="zh-CN" altLang="en-US" sz="2000" kern="100" dirty="0" smtClean="0">
                          <a:effectLst/>
                          <a:latin typeface="Times New Roman" panose="02020603050405020304" pitchFamily="18" charset="0"/>
                          <a:ea typeface="+mn-ea"/>
                          <a:cs typeface="Times New Roman" panose="02020603050405020304" pitchFamily="18" charset="0"/>
                        </a:rPr>
                        <a:t>当 </a:t>
                      </a:r>
                      <a:r>
                        <a:rPr lang="en-US" altLang="zh-CN" sz="2000" i="1" dirty="0" smtClean="0">
                          <a:latin typeface="Times New Roman" panose="02020603050405020304" pitchFamily="18" charset="0"/>
                          <a:cs typeface="Times New Roman" panose="02020603050405020304" pitchFamily="18" charset="0"/>
                          <a:sym typeface="Symbol" panose="05050102010706020507"/>
                        </a:rPr>
                        <a:t> </a:t>
                      </a:r>
                      <a:r>
                        <a:rPr lang="en-US" altLang="zh-CN" sz="2000"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i="0" dirty="0" smtClean="0">
                          <a:latin typeface="Times New Roman" panose="02020603050405020304" pitchFamily="18" charset="0"/>
                          <a:cs typeface="Times New Roman" panose="02020603050405020304" pitchFamily="18" charset="0"/>
                          <a:sym typeface="Symbol" panose="05050102010706020507" pitchFamily="18" charset="2"/>
                        </a:rPr>
                        <a:t>0</a:t>
                      </a:r>
                      <a:r>
                        <a:rPr lang="zh-CN" altLang="en-US" sz="2000" i="0" dirty="0" smtClean="0">
                          <a:latin typeface="Times New Roman" panose="02020603050405020304" pitchFamily="18" charset="0"/>
                          <a:cs typeface="Times New Roman" panose="02020603050405020304" pitchFamily="18" charset="0"/>
                          <a:sym typeface="Symbol" panose="05050102010706020507" pitchFamily="18" charset="2"/>
                        </a:rPr>
                        <a:t>时</a:t>
                      </a:r>
                      <a:endParaRPr lang="zh-CN" altLang="zh-CN" sz="2000" i="0" kern="100" dirty="0">
                        <a:effectLst/>
                        <a:latin typeface="Times New Roman" panose="02020603050405020304" pitchFamily="18" charset="0"/>
                        <a:ea typeface="+mn-ea"/>
                        <a:cs typeface="Times New Roman" panose="02020603050405020304" pitchFamily="18" charset="0"/>
                      </a:endParaRPr>
                    </a:p>
                  </a:txBody>
                  <a:tcPr marL="68570" marR="68570" marT="0" marB="0" anchor="ctr"/>
                </a:tc>
                <a:tc>
                  <a:txBody>
                    <a:bodyPr/>
                    <a:lstStyle/>
                    <a:p>
                      <a:pPr algn="l">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算法就成为纯粹的正反馈的启发式算法。</a:t>
                      </a:r>
                      <a:endParaRPr 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tc>
                <a:extLst>
                  <a:ext uri="{0D108BD9-81ED-4DB2-BD59-A6C34878D82A}">
                    <a16:rowId xmlns:a16="http://schemas.microsoft.com/office/drawing/2014/main" val="10002"/>
                  </a:ext>
                </a:extLst>
              </a:tr>
            </a:tbl>
          </a:graphicData>
        </a:graphic>
      </p:graphicFrame>
      <p:sp>
        <p:nvSpPr>
          <p:cNvPr id="40"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8.8.1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extLst>
      <p:ext uri="{BB962C8B-B14F-4D97-AF65-F5344CB8AC3E}">
        <p14:creationId xmlns:p14="http://schemas.microsoft.com/office/powerpoint/2010/main" val="1277202730"/>
      </p:ext>
    </p:extLst>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灯片编号占位符 3"/>
          <p:cNvSpPr txBox="1">
            <a:spLocks noGrp="1"/>
          </p:cNvSpPr>
          <p:nvPr>
            <p:ph type="sldNum" sz="quarter" idx="12"/>
          </p:nvPr>
        </p:nvSpPr>
        <p:spPr>
          <a:xfrm>
            <a:off x="8602663" y="6477001"/>
            <a:ext cx="1981200" cy="360363"/>
          </a:xfrm>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5063" name="Rectangle 8"/>
          <p:cNvSpPr/>
          <p:nvPr/>
        </p:nvSpPr>
        <p:spPr>
          <a:xfrm>
            <a:off x="695400" y="969963"/>
            <a:ext cx="10873208" cy="3435350"/>
          </a:xfrm>
          <a:prstGeom prst="rect">
            <a:avLst/>
          </a:prstGeom>
          <a:noFill/>
          <a:ln w="9525">
            <a:noFill/>
          </a:ln>
        </p:spPr>
        <p:txBody>
          <a:bodyPr wrap="square">
            <a:spAutoFit/>
          </a:bodyPr>
          <a:lstStyle/>
          <a:p>
            <a:pPr>
              <a:lnSpc>
                <a:spcPct val="140000"/>
              </a:lnSpc>
              <a:spcBef>
                <a:spcPct val="50000"/>
              </a:spcBef>
              <a:buFont typeface="Wingdings" panose="05000000000000000000" pitchFamily="2" charset="2"/>
              <a:buNone/>
            </a:pPr>
            <a:r>
              <a:rPr lang="zh-CN" altLang="en-US" sz="2600" dirty="0">
                <a:solidFill>
                  <a:schemeClr val="tx1"/>
                </a:solidFill>
                <a:latin typeface="Times New Roman" panose="02020603050405020304" pitchFamily="18" charset="0"/>
                <a:cs typeface="Times New Roman" panose="02020603050405020304" pitchFamily="18" charset="0"/>
              </a:rPr>
              <a:t>用参数</a:t>
            </a:r>
            <a:r>
              <a:rPr lang="en-US" altLang="zh-CN" sz="2600" dirty="0">
                <a:solidFill>
                  <a:schemeClr val="tx1"/>
                </a:solidFill>
                <a:latin typeface="Times New Roman" panose="02020603050405020304" pitchFamily="18" charset="0"/>
                <a:cs typeface="Times New Roman" panose="02020603050405020304" pitchFamily="18" charset="0"/>
              </a:rPr>
              <a:t>1-</a:t>
            </a:r>
            <a:r>
              <a:rPr lang="en-US" altLang="zh-CN" sz="2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600" dirty="0">
                <a:solidFill>
                  <a:schemeClr val="tx1"/>
                </a:solidFill>
                <a:latin typeface="Times New Roman" panose="02020603050405020304" pitchFamily="18" charset="0"/>
                <a:cs typeface="Times New Roman" panose="02020603050405020304" pitchFamily="18" charset="0"/>
              </a:rPr>
              <a:t>表示信息素消逝程度，蚂蚁完成一次循环，</a:t>
            </a:r>
            <a:r>
              <a:rPr lang="zh-CN" altLang="en-US" sz="2600" dirty="0">
                <a:solidFill>
                  <a:srgbClr val="0000FF"/>
                </a:solidFill>
                <a:latin typeface="Times New Roman" panose="02020603050405020304" pitchFamily="18" charset="0"/>
                <a:cs typeface="Times New Roman" panose="02020603050405020304" pitchFamily="18" charset="0"/>
              </a:rPr>
              <a:t>各路径上信息素浓度消散规则为：</a:t>
            </a:r>
            <a:r>
              <a:rPr lang="en-US" altLang="zh-CN" sz="2600" dirty="0">
                <a:solidFill>
                  <a:schemeClr val="tx1"/>
                </a:solidFill>
                <a:latin typeface="Times New Roman" panose="02020603050405020304" pitchFamily="18" charset="0"/>
                <a:cs typeface="Times New Roman" panose="02020603050405020304" pitchFamily="18" charset="0"/>
              </a:rPr>
              <a:t>                                                                              </a:t>
            </a:r>
          </a:p>
          <a:p>
            <a:pPr>
              <a:lnSpc>
                <a:spcPct val="140000"/>
              </a:lnSpc>
              <a:spcBef>
                <a:spcPct val="50000"/>
              </a:spcBef>
              <a:buFont typeface="Wingdings" panose="05000000000000000000" pitchFamily="2" charset="2"/>
              <a:buNone/>
            </a:pPr>
            <a:r>
              <a:rPr lang="en-US" altLang="zh-CN" sz="2600"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7.19</a:t>
            </a:r>
            <a:r>
              <a:rPr lang="zh-CN" altLang="en-US" dirty="0">
                <a:solidFill>
                  <a:schemeClr val="tx1"/>
                </a:solidFill>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zh-CN" altLang="zh-CN" sz="2600" dirty="0">
                <a:solidFill>
                  <a:srgbClr val="0000FF"/>
                </a:solidFill>
                <a:latin typeface="Times New Roman" panose="02020603050405020304" pitchFamily="18" charset="0"/>
                <a:cs typeface="Times New Roman" panose="02020603050405020304" pitchFamily="18" charset="0"/>
              </a:rPr>
              <a:t>蚁群的信息素浓度更新规则为</a:t>
            </a:r>
            <a:r>
              <a:rPr lang="zh-CN" altLang="en-US" sz="2600" dirty="0">
                <a:solidFill>
                  <a:srgbClr val="0000FF"/>
                </a:solidFill>
                <a:latin typeface="Times New Roman" panose="02020603050405020304" pitchFamily="18" charset="0"/>
                <a:cs typeface="Times New Roman" panose="02020603050405020304" pitchFamily="18" charset="0"/>
              </a:rPr>
              <a:t>：</a:t>
            </a:r>
            <a:endParaRPr lang="en-US" altLang="zh-CN" sz="2600" dirty="0">
              <a:solidFill>
                <a:srgbClr val="0000FF"/>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7.20</a:t>
            </a:r>
            <a:r>
              <a:rPr lang="zh-CN" altLang="en-US" dirty="0">
                <a:solidFill>
                  <a:schemeClr val="tx1"/>
                </a:solidFill>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45064"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65"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66"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67"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68"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69"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0"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1"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2"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3" name="Rectangle 2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4" name="Rectangle 2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5"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6" name="Rectangle 3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7" name="Rectangle 3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8" name="Rectangle 3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9" name="Rectangle 3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0" name="Rectangle 4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1" name="Rectangle 4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2" name="Rectangle 5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3" name="Rectangle 5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4" name="Rectangle 5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5" name="Rectangle 6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6" name="Rectangle 6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7" name="Rectangle 6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8"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9"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90" name="Rectangle 1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91"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92"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93" name="Rectangle 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94"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95"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5058" name="对象 2"/>
          <p:cNvGraphicFramePr>
            <a:graphicFrameLocks noChangeAspect="1"/>
          </p:cNvGraphicFramePr>
          <p:nvPr/>
        </p:nvGraphicFramePr>
        <p:xfrm>
          <a:off x="4295775" y="2349500"/>
          <a:ext cx="3240088" cy="490538"/>
        </p:xfrm>
        <a:graphic>
          <a:graphicData uri="http://schemas.openxmlformats.org/presentationml/2006/ole">
            <mc:AlternateContent xmlns:mc="http://schemas.openxmlformats.org/markup-compatibility/2006">
              <mc:Choice xmlns:v="urn:schemas-microsoft-com:vml" Requires="v">
                <p:oleObj spid="_x0000_s47127" r:id="rId3" imgW="1574800" imgH="241300" progId="Equation.DSMT4">
                  <p:embed/>
                </p:oleObj>
              </mc:Choice>
              <mc:Fallback>
                <p:oleObj r:id="rId3" imgW="1574800" imgH="241300" progId="Equation.DSMT4">
                  <p:embed/>
                  <p:pic>
                    <p:nvPicPr>
                      <p:cNvPr id="45058" name="对象 2"/>
                      <p:cNvPicPr/>
                      <p:nvPr/>
                    </p:nvPicPr>
                    <p:blipFill>
                      <a:blip r:embed="rId4"/>
                      <a:stretch>
                        <a:fillRect/>
                      </a:stretch>
                    </p:blipFill>
                    <p:spPr>
                      <a:xfrm>
                        <a:off x="4295775" y="2349500"/>
                        <a:ext cx="3240088" cy="490538"/>
                      </a:xfrm>
                      <a:prstGeom prst="rect">
                        <a:avLst/>
                      </a:prstGeom>
                      <a:noFill/>
                      <a:ln w="38100">
                        <a:noFill/>
                        <a:miter/>
                      </a:ln>
                    </p:spPr>
                  </p:pic>
                </p:oleObj>
              </mc:Fallback>
            </mc:AlternateContent>
          </a:graphicData>
        </a:graphic>
      </p:graphicFrame>
      <p:sp>
        <p:nvSpPr>
          <p:cNvPr id="45096"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5059" name="对象 5"/>
          <p:cNvGraphicFramePr>
            <a:graphicFrameLocks noChangeAspect="1"/>
          </p:cNvGraphicFramePr>
          <p:nvPr/>
        </p:nvGraphicFramePr>
        <p:xfrm>
          <a:off x="4727576" y="3716339"/>
          <a:ext cx="2447925" cy="828675"/>
        </p:xfrm>
        <a:graphic>
          <a:graphicData uri="http://schemas.openxmlformats.org/presentationml/2006/ole">
            <mc:AlternateContent xmlns:mc="http://schemas.openxmlformats.org/markup-compatibility/2006">
              <mc:Choice xmlns:v="urn:schemas-microsoft-com:vml" Requires="v">
                <p:oleObj spid="_x0000_s47128" r:id="rId5" imgW="1269365" imgH="431800" progId="Equation.DSMT4">
                  <p:embed/>
                </p:oleObj>
              </mc:Choice>
              <mc:Fallback>
                <p:oleObj r:id="rId5" imgW="1269365" imgH="431800" progId="Equation.DSMT4">
                  <p:embed/>
                  <p:pic>
                    <p:nvPicPr>
                      <p:cNvPr id="45059" name="对象 5"/>
                      <p:cNvPicPr/>
                      <p:nvPr/>
                    </p:nvPicPr>
                    <p:blipFill>
                      <a:blip r:embed="rId6"/>
                      <a:stretch>
                        <a:fillRect/>
                      </a:stretch>
                    </p:blipFill>
                    <p:spPr>
                      <a:xfrm>
                        <a:off x="4727576" y="3716339"/>
                        <a:ext cx="2447925" cy="828675"/>
                      </a:xfrm>
                      <a:prstGeom prst="rect">
                        <a:avLst/>
                      </a:prstGeom>
                      <a:noFill/>
                      <a:ln w="38100">
                        <a:noFill/>
                        <a:miter/>
                      </a:ln>
                    </p:spPr>
                  </p:pic>
                </p:oleObj>
              </mc:Fallback>
            </mc:AlternateContent>
          </a:graphicData>
        </a:graphic>
      </p:graphicFrame>
      <p:sp>
        <p:nvSpPr>
          <p:cNvPr id="45097" name="AutoShape 15"/>
          <p:cNvSpPr/>
          <p:nvPr/>
        </p:nvSpPr>
        <p:spPr>
          <a:xfrm rot="19395603">
            <a:off x="4770438" y="4292600"/>
            <a:ext cx="461962" cy="1296988"/>
          </a:xfrm>
          <a:prstGeom prst="curvedRightArrow">
            <a:avLst>
              <a:gd name="adj1" fmla="val 68574"/>
              <a:gd name="adj2" fmla="val 137101"/>
              <a:gd name="adj3" fmla="val 33333"/>
            </a:avLst>
          </a:prstGeom>
          <a:gradFill rotWithShape="0">
            <a:gsLst>
              <a:gs pos="0">
                <a:srgbClr val="A50021"/>
              </a:gs>
              <a:gs pos="100000">
                <a:srgbClr val="FFFFFF"/>
              </a:gs>
            </a:gsLst>
            <a:path path="rect">
              <a:fillToRect l="50000" t="50000" r="50000" b="50000"/>
            </a:path>
            <a:tileRect/>
          </a:gradFill>
          <a:ln w="9525" cap="flat" cmpd="sng">
            <a:solidFill>
              <a:srgbClr val="A50021"/>
            </a:solidFill>
            <a:prstDash val="solid"/>
            <a:miter/>
            <a:headEnd type="none" w="med" len="med"/>
            <a:tailEnd type="none" w="med" len="med"/>
          </a:ln>
        </p:spPr>
        <p:txBody>
          <a:bodyPr wrap="none" anchor="ctr"/>
          <a:lstStyle/>
          <a:p>
            <a:endParaRPr lang="zh-CN" altLang="en-US" dirty="0"/>
          </a:p>
        </p:txBody>
      </p:sp>
      <p:sp>
        <p:nvSpPr>
          <p:cNvPr id="45098" name="Rectangle 26"/>
          <p:cNvSpPr/>
          <p:nvPr/>
        </p:nvSpPr>
        <p:spPr>
          <a:xfrm>
            <a:off x="5665788" y="4797426"/>
            <a:ext cx="4318000" cy="758825"/>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r>
              <a:rPr lang="en-US" altLang="zh-CN" sz="2000" dirty="0">
                <a:solidFill>
                  <a:schemeClr val="tx1"/>
                </a:solidFill>
                <a:latin typeface="Times New Roman" panose="02020603050405020304" pitchFamily="18" charset="0"/>
                <a:cs typeface="Times New Roman" panose="02020603050405020304" pitchFamily="18" charset="0"/>
              </a:rPr>
              <a:t>M. Dorigo</a:t>
            </a:r>
            <a:r>
              <a:rPr lang="zh-CN" altLang="zh-CN" sz="2000" dirty="0">
                <a:solidFill>
                  <a:schemeClr val="tx1"/>
                </a:solidFill>
                <a:latin typeface="Times New Roman" panose="02020603050405020304" pitchFamily="18" charset="0"/>
                <a:cs typeface="Times New Roman" panose="02020603050405020304" pitchFamily="18" charset="0"/>
              </a:rPr>
              <a:t>给出</a:t>
            </a:r>
            <a:r>
              <a:rPr lang="en-US" altLang="zh-CN" sz="2000" dirty="0">
                <a:solidFill>
                  <a:schemeClr val="tx1"/>
                </a:solidFill>
                <a:latin typeface="Times New Roman" panose="02020603050405020304" pitchFamily="18" charset="0"/>
                <a:cs typeface="Times New Roman" panose="02020603050405020304" pitchFamily="18" charset="0"/>
              </a:rPr>
              <a:t>           </a:t>
            </a:r>
            <a:r>
              <a:rPr lang="zh-CN" altLang="zh-CN" sz="2000" dirty="0">
                <a:solidFill>
                  <a:schemeClr val="tx1"/>
                </a:solidFill>
                <a:latin typeface="Times New Roman" panose="02020603050405020304" pitchFamily="18" charset="0"/>
                <a:cs typeface="Times New Roman" panose="02020603050405020304" pitchFamily="18" charset="0"/>
              </a:rPr>
              <a:t>的三种不同模型</a:t>
            </a:r>
            <a:endParaRPr lang="zh-CN" altLang="en-US" sz="2000" b="1" dirty="0">
              <a:solidFill>
                <a:schemeClr val="tx1"/>
              </a:solidFill>
              <a:latin typeface="Times New Roman" panose="02020603050405020304" pitchFamily="18" charset="0"/>
              <a:ea typeface="Times New Roman" panose="02020603050405020304" pitchFamily="18" charset="0"/>
            </a:endParaRPr>
          </a:p>
        </p:txBody>
      </p:sp>
      <p:sp>
        <p:nvSpPr>
          <p:cNvPr id="45099"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5060" name="对象 8"/>
          <p:cNvGraphicFramePr>
            <a:graphicFrameLocks noChangeAspect="1"/>
          </p:cNvGraphicFramePr>
          <p:nvPr/>
        </p:nvGraphicFramePr>
        <p:xfrm>
          <a:off x="7329488" y="4991100"/>
          <a:ext cx="735012" cy="382588"/>
        </p:xfrm>
        <a:graphic>
          <a:graphicData uri="http://schemas.openxmlformats.org/presentationml/2006/ole">
            <mc:AlternateContent xmlns:mc="http://schemas.openxmlformats.org/markup-compatibility/2006">
              <mc:Choice xmlns:v="urn:schemas-microsoft-com:vml" Requires="v">
                <p:oleObj spid="_x0000_s47129" r:id="rId7" imgW="494665" imgH="254000" progId="Equation.DSMT4">
                  <p:embed/>
                </p:oleObj>
              </mc:Choice>
              <mc:Fallback>
                <p:oleObj r:id="rId7" imgW="494665" imgH="254000" progId="Equation.DSMT4">
                  <p:embed/>
                  <p:pic>
                    <p:nvPicPr>
                      <p:cNvPr id="45060" name="对象 8"/>
                      <p:cNvPicPr/>
                      <p:nvPr/>
                    </p:nvPicPr>
                    <p:blipFill>
                      <a:blip r:embed="rId8"/>
                      <a:stretch>
                        <a:fillRect/>
                      </a:stretch>
                    </p:blipFill>
                    <p:spPr>
                      <a:xfrm>
                        <a:off x="7329488" y="4991100"/>
                        <a:ext cx="735012" cy="382588"/>
                      </a:xfrm>
                      <a:prstGeom prst="rect">
                        <a:avLst/>
                      </a:prstGeom>
                      <a:noFill/>
                      <a:ln w="38100">
                        <a:noFill/>
                        <a:miter/>
                      </a:ln>
                    </p:spPr>
                  </p:pic>
                </p:oleObj>
              </mc:Fallback>
            </mc:AlternateContent>
          </a:graphicData>
        </a:graphic>
      </p:graphicFrame>
      <p:sp>
        <p:nvSpPr>
          <p:cNvPr id="44"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8.8.1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extLst>
      <p:ext uri="{BB962C8B-B14F-4D97-AF65-F5344CB8AC3E}">
        <p14:creationId xmlns:p14="http://schemas.microsoft.com/office/powerpoint/2010/main" val="271328372"/>
      </p:ext>
    </p:extLst>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6087" name="Rectangle 2"/>
          <p:cNvSpPr/>
          <p:nvPr/>
        </p:nvSpPr>
        <p:spPr>
          <a:xfrm>
            <a:off x="695400" y="816770"/>
            <a:ext cx="8534400" cy="492125"/>
          </a:xfrm>
          <a:prstGeom prst="rect">
            <a:avLst/>
          </a:prstGeom>
          <a:noFill/>
          <a:ln w="9525">
            <a:noFill/>
          </a:ln>
        </p:spPr>
        <p:txBody>
          <a:bodyPr>
            <a:spAutoFit/>
          </a:bodyPr>
          <a:lstStyle/>
          <a:p>
            <a:pPr marL="457200" indent="-457200">
              <a:buAutoNum type="arabicPeriod"/>
            </a:pPr>
            <a:r>
              <a:rPr lang="zh-CN" altLang="zh-CN" sz="2600" b="1" dirty="0">
                <a:solidFill>
                  <a:srgbClr val="0000FF"/>
                </a:solidFill>
                <a:latin typeface="Times New Roman" panose="02020603050405020304" pitchFamily="18" charset="0"/>
                <a:cs typeface="Times New Roman" panose="02020603050405020304" pitchFamily="18" charset="0"/>
              </a:rPr>
              <a:t>蚂蚁圈系统（</a:t>
            </a:r>
            <a:r>
              <a:rPr lang="en-US" altLang="zh-CN" sz="2600" b="1" dirty="0">
                <a:solidFill>
                  <a:srgbClr val="0000FF"/>
                </a:solidFill>
                <a:latin typeface="Times New Roman" panose="02020603050405020304" pitchFamily="18" charset="0"/>
                <a:cs typeface="Times New Roman" panose="02020603050405020304" pitchFamily="18" charset="0"/>
              </a:rPr>
              <a:t>Ant-cycle System</a:t>
            </a:r>
            <a:r>
              <a:rPr lang="zh-CN" altLang="zh-CN" sz="2600" b="1" dirty="0">
                <a:solidFill>
                  <a:srgbClr val="0000FF"/>
                </a:solidFill>
                <a:latin typeface="Times New Roman" panose="02020603050405020304" pitchFamily="18" charset="0"/>
                <a:cs typeface="Times New Roman" panose="02020603050405020304" pitchFamily="18" charset="0"/>
              </a:rPr>
              <a:t>）</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46089" name="Rectangle 6"/>
          <p:cNvSpPr/>
          <p:nvPr/>
        </p:nvSpPr>
        <p:spPr>
          <a:xfrm>
            <a:off x="839416" y="1360489"/>
            <a:ext cx="10225136" cy="5268912"/>
          </a:xfrm>
          <a:prstGeom prst="rect">
            <a:avLst/>
          </a:prstGeom>
          <a:solidFill>
            <a:srgbClr val="FFFFFF"/>
          </a:solidFill>
          <a:ln w="9525" cap="flat" cmpd="sng">
            <a:solidFill>
              <a:schemeClr val="accent2"/>
            </a:solidFill>
            <a:prstDash val="solid"/>
            <a:miter/>
            <a:headEnd type="none" w="med" len="med"/>
            <a:tailEnd type="none" w="med" len="med"/>
          </a:ln>
        </p:spPr>
        <p:txBody>
          <a:bodyPr wrap="square">
            <a:spAutoFit/>
          </a:bodyPr>
          <a:lstStyle/>
          <a:p>
            <a:pPr algn="just" eaLnBrk="0" hangingPunct="0">
              <a:lnSpc>
                <a:spcPct val="120000"/>
              </a:lnSpc>
              <a:spcBef>
                <a:spcPct val="20000"/>
              </a:spcBef>
              <a:buClr>
                <a:schemeClr val="accent2"/>
              </a:buClr>
              <a:buFont typeface="Wingdings" panose="05000000000000000000" pitchFamily="2" charset="2"/>
              <a:buNone/>
            </a:pPr>
            <a:r>
              <a:rPr lang="zh-CN" altLang="zh-CN" dirty="0">
                <a:solidFill>
                  <a:schemeClr val="tx1"/>
                </a:solidFill>
                <a:latin typeface="Arial" panose="020B0604020202020204" pitchFamily="34" charset="0"/>
              </a:rPr>
              <a:t>单只蚂蚁所访问路径上的信息素浓度更新规则为：</a:t>
            </a: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7.21</a:t>
            </a:r>
            <a:r>
              <a:rPr lang="zh-CN" altLang="en-US" dirty="0">
                <a:solidFill>
                  <a:schemeClr val="tx1"/>
                </a:solidFill>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其中：</a:t>
            </a:r>
            <a:r>
              <a:rPr lang="en-US" altLang="zh-CN" dirty="0">
                <a:solidFill>
                  <a:schemeClr val="tx1"/>
                </a:solidFill>
                <a:latin typeface="Arial" panose="020B0604020202020204" pitchFamily="34" charset="0"/>
              </a:rPr>
              <a:t>              </a:t>
            </a:r>
            <a:r>
              <a:rPr lang="zh-CN" altLang="zh-CN" sz="2000" dirty="0">
                <a:solidFill>
                  <a:schemeClr val="tx1"/>
                </a:solidFill>
                <a:latin typeface="Arial" panose="020B0604020202020204" pitchFamily="34" charset="0"/>
              </a:rPr>
              <a:t>为当前路径上的信息素</a:t>
            </a: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a:solidFill>
                  <a:schemeClr val="tx1"/>
                </a:solidFill>
                <a:latin typeface="Arial" panose="020B0604020202020204" pitchFamily="34" charset="0"/>
              </a:rPr>
              <a:t>                              </a:t>
            </a:r>
            <a:r>
              <a:rPr lang="zh-CN" altLang="zh-CN" sz="2000" dirty="0">
                <a:solidFill>
                  <a:schemeClr val="tx1"/>
                </a:solidFill>
                <a:latin typeface="Arial" panose="020B0604020202020204" pitchFamily="34" charset="0"/>
              </a:rPr>
              <a:t>为路径</a:t>
            </a:r>
            <a:r>
              <a:rPr lang="zh-CN" altLang="en-US" sz="2000" dirty="0">
                <a:solidFill>
                  <a:schemeClr val="tx1"/>
                </a:solidFill>
                <a:latin typeface="Arial" panose="020B0604020202020204" pitchFamily="34" charset="0"/>
              </a:rPr>
              <a:t>（</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y</a:t>
            </a:r>
            <a:r>
              <a:rPr lang="zh-CN" altLang="en-US" sz="2000" dirty="0">
                <a:solidFill>
                  <a:schemeClr val="tx1"/>
                </a:solidFill>
                <a:latin typeface="Arial" panose="020B0604020202020204" pitchFamily="34" charset="0"/>
              </a:rPr>
              <a:t>）</a:t>
            </a:r>
            <a:r>
              <a:rPr lang="zh-CN" altLang="zh-CN" sz="2000" dirty="0">
                <a:solidFill>
                  <a:schemeClr val="tx1"/>
                </a:solidFill>
                <a:latin typeface="Arial" panose="020B0604020202020204" pitchFamily="34" charset="0"/>
              </a:rPr>
              <a:t>上信息素的增量</a:t>
            </a:r>
            <a:endParaRPr lang="en-US" altLang="zh-CN" sz="2000"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r>
              <a:rPr lang="en-US" altLang="zh-CN" sz="2000" dirty="0">
                <a:solidFill>
                  <a:schemeClr val="tx1"/>
                </a:solidFill>
                <a:latin typeface="Arial" panose="020B0604020202020204" pitchFamily="34" charset="0"/>
              </a:rPr>
              <a:t>                              </a:t>
            </a:r>
            <a:r>
              <a:rPr lang="zh-CN" altLang="zh-CN" sz="2000" dirty="0">
                <a:solidFill>
                  <a:schemeClr val="tx1"/>
                </a:solidFill>
                <a:latin typeface="Arial" panose="020B0604020202020204" pitchFamily="34" charset="0"/>
              </a:rPr>
              <a:t>第</a:t>
            </a:r>
            <a:r>
              <a:rPr lang="en-US" altLang="zh-CN" sz="2000" i="1" dirty="0">
                <a:solidFill>
                  <a:schemeClr val="tx1"/>
                </a:solidFill>
                <a:latin typeface="Times New Roman" panose="02020603050405020304" pitchFamily="18" charset="0"/>
                <a:cs typeface="Times New Roman" panose="02020603050405020304" pitchFamily="18" charset="0"/>
              </a:rPr>
              <a:t>k</a:t>
            </a:r>
            <a:r>
              <a:rPr lang="zh-CN" altLang="zh-CN" sz="2000" dirty="0">
                <a:solidFill>
                  <a:schemeClr val="tx1"/>
                </a:solidFill>
                <a:latin typeface="Arial" panose="020B0604020202020204" pitchFamily="34" charset="0"/>
              </a:rPr>
              <a:t>只蚂蚁留在路径</a:t>
            </a:r>
            <a:r>
              <a:rPr lang="zh-CN" altLang="en-US" sz="2000" dirty="0">
                <a:solidFill>
                  <a:schemeClr val="tx1"/>
                </a:solidFill>
                <a:latin typeface="Arial" panose="020B0604020202020204" pitchFamily="34" charset="0"/>
              </a:rPr>
              <a:t>（</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y</a:t>
            </a:r>
            <a:r>
              <a:rPr lang="zh-CN" altLang="en-US" sz="2000" dirty="0">
                <a:solidFill>
                  <a:schemeClr val="tx1"/>
                </a:solidFill>
                <a:latin typeface="Arial" panose="020B0604020202020204" pitchFamily="34" charset="0"/>
              </a:rPr>
              <a:t>）</a:t>
            </a:r>
            <a:r>
              <a:rPr lang="zh-CN" altLang="zh-CN" sz="2000" dirty="0">
                <a:solidFill>
                  <a:schemeClr val="tx1"/>
                </a:solidFill>
                <a:latin typeface="Arial" panose="020B0604020202020204" pitchFamily="34" charset="0"/>
              </a:rPr>
              <a:t>上的信息素的增量</a:t>
            </a:r>
            <a:endParaRPr lang="en-US" altLang="zh-CN" sz="2000"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r>
              <a:rPr lang="en-US" altLang="zh-CN" sz="2000" i="1" dirty="0">
                <a:solidFill>
                  <a:schemeClr val="tx1"/>
                </a:solidFill>
                <a:latin typeface="Times New Roman" panose="02020603050405020304" pitchFamily="18" charset="0"/>
                <a:cs typeface="Times New Roman" panose="02020603050405020304" pitchFamily="18" charset="0"/>
              </a:rPr>
              <a:t>                    Q          </a:t>
            </a:r>
            <a:r>
              <a:rPr lang="zh-CN" altLang="zh-CN" sz="2000" dirty="0">
                <a:solidFill>
                  <a:schemeClr val="tx1"/>
                </a:solidFill>
                <a:latin typeface="Times New Roman" panose="02020603050405020304" pitchFamily="18" charset="0"/>
                <a:cs typeface="Times New Roman" panose="02020603050405020304" pitchFamily="18" charset="0"/>
              </a:rPr>
              <a:t>为常数</a:t>
            </a: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i="1" dirty="0">
                <a:solidFill>
                  <a:schemeClr val="tx1"/>
                </a:solidFill>
                <a:latin typeface="Times New Roman" panose="02020603050405020304" pitchFamily="18" charset="0"/>
                <a:cs typeface="Times New Roman" panose="02020603050405020304" pitchFamily="18" charset="0"/>
              </a:rPr>
              <a:t>                    L</a:t>
            </a:r>
            <a:r>
              <a:rPr lang="en-US" altLang="zh-CN" sz="2000" i="1" baseline="-25000" dirty="0">
                <a:solidFill>
                  <a:schemeClr val="tx1"/>
                </a:solidFill>
                <a:latin typeface="Times New Roman" panose="02020603050405020304" pitchFamily="18" charset="0"/>
                <a:cs typeface="Times New Roman" panose="02020603050405020304" pitchFamily="18" charset="0"/>
              </a:rPr>
              <a:t>k</a:t>
            </a:r>
            <a:r>
              <a:rPr lang="en-US" altLang="zh-CN" sz="2000" i="1"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Arial" panose="020B0604020202020204" pitchFamily="34" charset="0"/>
              </a:rPr>
              <a:t>为优化问题的目标函数值，表示第</a:t>
            </a:r>
            <a:r>
              <a:rPr lang="en-US" altLang="zh-CN" sz="2000" i="1" dirty="0">
                <a:solidFill>
                  <a:schemeClr val="tx1"/>
                </a:solidFill>
                <a:latin typeface="Times New Roman" panose="02020603050405020304" pitchFamily="18" charset="0"/>
                <a:cs typeface="Times New Roman" panose="02020603050405020304" pitchFamily="18" charset="0"/>
              </a:rPr>
              <a:t>k</a:t>
            </a:r>
            <a:r>
              <a:rPr lang="en-US" altLang="zh-CN" sz="2000" dirty="0">
                <a:solidFill>
                  <a:schemeClr val="tx1"/>
                </a:solidFill>
                <a:latin typeface="Arial" panose="020B0604020202020204" pitchFamily="34" charset="0"/>
              </a:rPr>
              <a:t>只蚂蚁在本次循环</a:t>
            </a:r>
          </a:p>
          <a:p>
            <a:pPr>
              <a:lnSpc>
                <a:spcPct val="140000"/>
              </a:lnSpc>
              <a:spcBef>
                <a:spcPct val="50000"/>
              </a:spcBef>
              <a:buFont typeface="Wingdings" panose="05000000000000000000" pitchFamily="2" charset="2"/>
              <a:buNone/>
            </a:pPr>
            <a:r>
              <a:rPr lang="en-US" altLang="zh-CN" sz="2000" dirty="0">
                <a:solidFill>
                  <a:schemeClr val="tx1"/>
                </a:solidFill>
                <a:latin typeface="Arial" panose="020B0604020202020204" pitchFamily="34" charset="0"/>
              </a:rPr>
              <a:t>                               中所走路径的长度</a:t>
            </a:r>
            <a:endParaRPr lang="en-US" altLang="zh-CN" sz="2000" dirty="0">
              <a:solidFill>
                <a:schemeClr val="tx1"/>
              </a:solidFill>
              <a:latin typeface="Times New Roman" panose="02020603050405020304" pitchFamily="18" charset="0"/>
              <a:ea typeface="Times New Roman" panose="02020603050405020304" pitchFamily="18" charset="0"/>
            </a:endParaRPr>
          </a:p>
        </p:txBody>
      </p:sp>
      <p:sp>
        <p:nvSpPr>
          <p:cNvPr id="46090"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1"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2"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3"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4"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5"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6"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7"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8"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9"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6082" name="对象 2"/>
          <p:cNvGraphicFramePr>
            <a:graphicFrameLocks noChangeAspect="1"/>
          </p:cNvGraphicFramePr>
          <p:nvPr>
            <p:extLst/>
          </p:nvPr>
        </p:nvGraphicFramePr>
        <p:xfrm>
          <a:off x="1991544" y="1886743"/>
          <a:ext cx="5713412" cy="1116013"/>
        </p:xfrm>
        <a:graphic>
          <a:graphicData uri="http://schemas.openxmlformats.org/presentationml/2006/ole">
            <mc:AlternateContent xmlns:mc="http://schemas.openxmlformats.org/markup-compatibility/2006">
              <mc:Choice xmlns:v="urn:schemas-microsoft-com:vml" Requires="v">
                <p:oleObj spid="_x0000_s48158" r:id="rId3" imgW="3251200" imgH="635000" progId="Equation.DSMT4">
                  <p:embed/>
                </p:oleObj>
              </mc:Choice>
              <mc:Fallback>
                <p:oleObj r:id="rId3" imgW="3251200" imgH="635000" progId="Equation.DSMT4">
                  <p:embed/>
                  <p:pic>
                    <p:nvPicPr>
                      <p:cNvPr id="46082" name="对象 2"/>
                      <p:cNvPicPr/>
                      <p:nvPr/>
                    </p:nvPicPr>
                    <p:blipFill>
                      <a:blip r:embed="rId4"/>
                      <a:stretch>
                        <a:fillRect/>
                      </a:stretch>
                    </p:blipFill>
                    <p:spPr>
                      <a:xfrm>
                        <a:off x="1991544" y="1886743"/>
                        <a:ext cx="5713412" cy="1116013"/>
                      </a:xfrm>
                      <a:prstGeom prst="rect">
                        <a:avLst/>
                      </a:prstGeom>
                      <a:noFill/>
                      <a:ln w="38100">
                        <a:noFill/>
                        <a:miter/>
                      </a:ln>
                    </p:spPr>
                  </p:pic>
                </p:oleObj>
              </mc:Fallback>
            </mc:AlternateContent>
          </a:graphicData>
        </a:graphic>
      </p:graphicFrame>
      <p:sp>
        <p:nvSpPr>
          <p:cNvPr id="46100"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6083" name="对象 4"/>
          <p:cNvGraphicFramePr>
            <a:graphicFrameLocks noChangeAspect="1"/>
          </p:cNvGraphicFramePr>
          <p:nvPr>
            <p:extLst/>
          </p:nvPr>
        </p:nvGraphicFramePr>
        <p:xfrm>
          <a:off x="2279576" y="3167459"/>
          <a:ext cx="720725" cy="450850"/>
        </p:xfrm>
        <a:graphic>
          <a:graphicData uri="http://schemas.openxmlformats.org/presentationml/2006/ole">
            <mc:AlternateContent xmlns:mc="http://schemas.openxmlformats.org/markup-compatibility/2006">
              <mc:Choice xmlns:v="urn:schemas-microsoft-com:vml" Requires="v">
                <p:oleObj spid="_x0000_s48159" r:id="rId5" imgW="381000" imgH="241300" progId="Equation.DSMT4">
                  <p:embed/>
                </p:oleObj>
              </mc:Choice>
              <mc:Fallback>
                <p:oleObj r:id="rId5" imgW="381000" imgH="241300" progId="Equation.DSMT4">
                  <p:embed/>
                  <p:pic>
                    <p:nvPicPr>
                      <p:cNvPr id="46083" name="对象 4"/>
                      <p:cNvPicPr/>
                      <p:nvPr/>
                    </p:nvPicPr>
                    <p:blipFill>
                      <a:blip r:embed="rId6"/>
                      <a:stretch>
                        <a:fillRect/>
                      </a:stretch>
                    </p:blipFill>
                    <p:spPr>
                      <a:xfrm>
                        <a:off x="2279576" y="3167459"/>
                        <a:ext cx="720725" cy="450850"/>
                      </a:xfrm>
                      <a:prstGeom prst="rect">
                        <a:avLst/>
                      </a:prstGeom>
                      <a:noFill/>
                      <a:ln w="38100">
                        <a:noFill/>
                        <a:miter/>
                      </a:ln>
                    </p:spPr>
                  </p:pic>
                </p:oleObj>
              </mc:Fallback>
            </mc:AlternateContent>
          </a:graphicData>
        </a:graphic>
      </p:graphicFrame>
      <p:sp>
        <p:nvSpPr>
          <p:cNvPr id="46101"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6084" name="对象 6"/>
          <p:cNvGraphicFramePr>
            <a:graphicFrameLocks noChangeAspect="1"/>
          </p:cNvGraphicFramePr>
          <p:nvPr>
            <p:extLst/>
          </p:nvPr>
        </p:nvGraphicFramePr>
        <p:xfrm>
          <a:off x="2171625" y="3783012"/>
          <a:ext cx="936625" cy="450850"/>
        </p:xfrm>
        <a:graphic>
          <a:graphicData uri="http://schemas.openxmlformats.org/presentationml/2006/ole">
            <mc:AlternateContent xmlns:mc="http://schemas.openxmlformats.org/markup-compatibility/2006">
              <mc:Choice xmlns:v="urn:schemas-microsoft-com:vml" Requires="v">
                <p:oleObj spid="_x0000_s48160" r:id="rId7" imgW="495300" imgH="241300" progId="Equation.DSMT4">
                  <p:embed/>
                </p:oleObj>
              </mc:Choice>
              <mc:Fallback>
                <p:oleObj r:id="rId7" imgW="495300" imgH="241300" progId="Equation.DSMT4">
                  <p:embed/>
                  <p:pic>
                    <p:nvPicPr>
                      <p:cNvPr id="46084" name="对象 6"/>
                      <p:cNvPicPr/>
                      <p:nvPr/>
                    </p:nvPicPr>
                    <p:blipFill>
                      <a:blip r:embed="rId8"/>
                      <a:stretch>
                        <a:fillRect/>
                      </a:stretch>
                    </p:blipFill>
                    <p:spPr>
                      <a:xfrm>
                        <a:off x="2171625" y="3783012"/>
                        <a:ext cx="936625" cy="450850"/>
                      </a:xfrm>
                      <a:prstGeom prst="rect">
                        <a:avLst/>
                      </a:prstGeom>
                      <a:noFill/>
                      <a:ln w="38100">
                        <a:noFill/>
                        <a:miter/>
                      </a:ln>
                    </p:spPr>
                  </p:pic>
                </p:oleObj>
              </mc:Fallback>
            </mc:AlternateContent>
          </a:graphicData>
        </a:graphic>
      </p:graphicFrame>
      <p:sp>
        <p:nvSpPr>
          <p:cNvPr id="46102" name="Rectangle 10"/>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6085" name="对象 8"/>
          <p:cNvGraphicFramePr>
            <a:graphicFrameLocks noChangeAspect="1"/>
          </p:cNvGraphicFramePr>
          <p:nvPr>
            <p:extLst/>
          </p:nvPr>
        </p:nvGraphicFramePr>
        <p:xfrm>
          <a:off x="2094189" y="4330303"/>
          <a:ext cx="936625" cy="485775"/>
        </p:xfrm>
        <a:graphic>
          <a:graphicData uri="http://schemas.openxmlformats.org/presentationml/2006/ole">
            <mc:AlternateContent xmlns:mc="http://schemas.openxmlformats.org/markup-compatibility/2006">
              <mc:Choice xmlns:v="urn:schemas-microsoft-com:vml" Requires="v">
                <p:oleObj spid="_x0000_s48161" r:id="rId9" imgW="494665" imgH="254000" progId="Equation.DSMT4">
                  <p:embed/>
                </p:oleObj>
              </mc:Choice>
              <mc:Fallback>
                <p:oleObj r:id="rId9" imgW="494665" imgH="254000" progId="Equation.DSMT4">
                  <p:embed/>
                  <p:pic>
                    <p:nvPicPr>
                      <p:cNvPr id="46085" name="对象 8"/>
                      <p:cNvPicPr/>
                      <p:nvPr/>
                    </p:nvPicPr>
                    <p:blipFill>
                      <a:blip r:embed="rId10"/>
                      <a:stretch>
                        <a:fillRect/>
                      </a:stretch>
                    </p:blipFill>
                    <p:spPr>
                      <a:xfrm>
                        <a:off x="2094189" y="4330303"/>
                        <a:ext cx="936625" cy="485775"/>
                      </a:xfrm>
                      <a:prstGeom prst="rect">
                        <a:avLst/>
                      </a:prstGeom>
                      <a:noFill/>
                      <a:ln w="38100">
                        <a:noFill/>
                        <a:miter/>
                      </a:ln>
                    </p:spPr>
                  </p:pic>
                </p:oleObj>
              </mc:Fallback>
            </mc:AlternateContent>
          </a:graphicData>
        </a:graphic>
      </p:graphicFrame>
      <p:sp>
        <p:nvSpPr>
          <p:cNvPr id="23"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8.8.1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extLst>
      <p:ext uri="{BB962C8B-B14F-4D97-AF65-F5344CB8AC3E}">
        <p14:creationId xmlns:p14="http://schemas.microsoft.com/office/powerpoint/2010/main" val="256011485"/>
      </p:ext>
    </p:extLst>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7109" name="Rectangle 2"/>
          <p:cNvSpPr/>
          <p:nvPr/>
        </p:nvSpPr>
        <p:spPr>
          <a:xfrm>
            <a:off x="839416" y="915149"/>
            <a:ext cx="8534400" cy="492125"/>
          </a:xfrm>
          <a:prstGeom prst="rect">
            <a:avLst/>
          </a:prstGeom>
          <a:noFill/>
          <a:ln w="9525">
            <a:noFill/>
          </a:ln>
        </p:spPr>
        <p:txBody>
          <a:bodyPr>
            <a:spAutoFit/>
          </a:bodyPr>
          <a:lstStyle/>
          <a:p>
            <a:pPr>
              <a:buFont typeface="Wingdings" panose="05000000000000000000" pitchFamily="2" charset="2"/>
              <a:buNone/>
            </a:pPr>
            <a:r>
              <a:rPr lang="en-US" altLang="zh-CN" sz="2600" b="1" dirty="0">
                <a:solidFill>
                  <a:srgbClr val="0000FF"/>
                </a:solidFill>
                <a:latin typeface="Times New Roman" panose="02020603050405020304" pitchFamily="18" charset="0"/>
                <a:cs typeface="Times New Roman" panose="02020603050405020304" pitchFamily="18" charset="0"/>
              </a:rPr>
              <a:t>2. </a:t>
            </a:r>
            <a:r>
              <a:rPr lang="zh-CN" altLang="zh-CN" sz="2600" b="1" dirty="0">
                <a:solidFill>
                  <a:srgbClr val="0000FF"/>
                </a:solidFill>
                <a:latin typeface="Times New Roman" panose="02020603050405020304" pitchFamily="18" charset="0"/>
                <a:cs typeface="Times New Roman" panose="02020603050405020304" pitchFamily="18" charset="0"/>
              </a:rPr>
              <a:t>蚂蚁</a:t>
            </a:r>
            <a:r>
              <a:rPr lang="zh-CN" altLang="en-US" sz="2600" b="1" dirty="0">
                <a:solidFill>
                  <a:srgbClr val="0000FF"/>
                </a:solidFill>
                <a:latin typeface="Times New Roman" panose="02020603050405020304" pitchFamily="18" charset="0"/>
                <a:cs typeface="Times New Roman" panose="02020603050405020304" pitchFamily="18" charset="0"/>
              </a:rPr>
              <a:t>数量</a:t>
            </a:r>
            <a:r>
              <a:rPr lang="zh-CN" altLang="zh-CN" sz="2600" b="1" dirty="0">
                <a:solidFill>
                  <a:srgbClr val="0000FF"/>
                </a:solidFill>
                <a:latin typeface="Times New Roman" panose="02020603050405020304" pitchFamily="18" charset="0"/>
                <a:cs typeface="Times New Roman" panose="02020603050405020304" pitchFamily="18" charset="0"/>
              </a:rPr>
              <a:t>系统（</a:t>
            </a:r>
            <a:r>
              <a:rPr lang="en-US" altLang="zh-CN" sz="2600" b="1" dirty="0">
                <a:solidFill>
                  <a:srgbClr val="0000FF"/>
                </a:solidFill>
                <a:latin typeface="Times New Roman" panose="02020603050405020304" pitchFamily="18" charset="0"/>
                <a:cs typeface="Times New Roman" panose="02020603050405020304" pitchFamily="18" charset="0"/>
              </a:rPr>
              <a:t>Ant-quantity System</a:t>
            </a:r>
            <a:r>
              <a:rPr lang="zh-CN" altLang="zh-CN" sz="2600" b="1" dirty="0">
                <a:solidFill>
                  <a:srgbClr val="0000FF"/>
                </a:solidFill>
                <a:latin typeface="Times New Roman" panose="02020603050405020304" pitchFamily="18" charset="0"/>
                <a:cs typeface="Times New Roman" panose="02020603050405020304" pitchFamily="18" charset="0"/>
              </a:rPr>
              <a:t>）</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47111" name="Rectangle 6"/>
          <p:cNvSpPr/>
          <p:nvPr/>
        </p:nvSpPr>
        <p:spPr>
          <a:xfrm>
            <a:off x="983432" y="1427164"/>
            <a:ext cx="10009112" cy="1570037"/>
          </a:xfrm>
          <a:prstGeom prst="rect">
            <a:avLst/>
          </a:prstGeom>
          <a:solidFill>
            <a:srgbClr val="FFFFFF"/>
          </a:solidFill>
          <a:ln w="9525" cap="flat" cmpd="sng">
            <a:solidFill>
              <a:schemeClr val="accent2"/>
            </a:solidFill>
            <a:prstDash val="solid"/>
            <a:miter/>
            <a:headEnd type="none" w="med" len="med"/>
            <a:tailEnd type="none" w="med" len="med"/>
          </a:ln>
        </p:spPr>
        <p:txBody>
          <a:bodyPr wrap="square">
            <a:spAutoFit/>
          </a:bodyPr>
          <a:lstStyle/>
          <a:p>
            <a:pPr>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7.22</a:t>
            </a:r>
            <a:r>
              <a:rPr lang="zh-CN" altLang="en-US" dirty="0">
                <a:solidFill>
                  <a:schemeClr val="tx1"/>
                </a:solidFill>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47112"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13"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14"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15"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16"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17"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18"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19"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20"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21"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22"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23"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24" name="Rectangle 10"/>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25" name="Rectangle 2"/>
          <p:cNvSpPr/>
          <p:nvPr/>
        </p:nvSpPr>
        <p:spPr>
          <a:xfrm>
            <a:off x="866446" y="3413126"/>
            <a:ext cx="8534400" cy="492125"/>
          </a:xfrm>
          <a:prstGeom prst="rect">
            <a:avLst/>
          </a:prstGeom>
          <a:noFill/>
          <a:ln w="9525">
            <a:noFill/>
          </a:ln>
        </p:spPr>
        <p:txBody>
          <a:bodyPr>
            <a:spAutoFit/>
          </a:bodyPr>
          <a:lstStyle/>
          <a:p>
            <a:pPr>
              <a:buFont typeface="Wingdings" panose="05000000000000000000" pitchFamily="2" charset="2"/>
              <a:buNone/>
            </a:pPr>
            <a:r>
              <a:rPr lang="en-US" altLang="zh-CN" sz="2600" b="1" dirty="0">
                <a:solidFill>
                  <a:srgbClr val="0000FF"/>
                </a:solidFill>
                <a:latin typeface="Times New Roman" panose="02020603050405020304" pitchFamily="18" charset="0"/>
                <a:cs typeface="Times New Roman" panose="02020603050405020304" pitchFamily="18" charset="0"/>
              </a:rPr>
              <a:t>3. </a:t>
            </a:r>
            <a:r>
              <a:rPr lang="zh-CN" altLang="zh-CN" sz="2600" b="1" dirty="0">
                <a:solidFill>
                  <a:srgbClr val="0000FF"/>
                </a:solidFill>
                <a:latin typeface="Times New Roman" panose="02020603050405020304" pitchFamily="18" charset="0"/>
                <a:cs typeface="Times New Roman" panose="02020603050405020304" pitchFamily="18" charset="0"/>
              </a:rPr>
              <a:t>蚂蚁</a:t>
            </a:r>
            <a:r>
              <a:rPr lang="zh-CN" altLang="en-US" sz="2600" b="1" dirty="0">
                <a:solidFill>
                  <a:srgbClr val="0000FF"/>
                </a:solidFill>
                <a:latin typeface="Times New Roman" panose="02020603050405020304" pitchFamily="18" charset="0"/>
                <a:cs typeface="Times New Roman" panose="02020603050405020304" pitchFamily="18" charset="0"/>
              </a:rPr>
              <a:t>密度</a:t>
            </a:r>
            <a:r>
              <a:rPr lang="zh-CN" altLang="zh-CN" sz="2600" b="1" dirty="0">
                <a:solidFill>
                  <a:srgbClr val="0000FF"/>
                </a:solidFill>
                <a:latin typeface="Times New Roman" panose="02020603050405020304" pitchFamily="18" charset="0"/>
                <a:cs typeface="Times New Roman" panose="02020603050405020304" pitchFamily="18" charset="0"/>
              </a:rPr>
              <a:t>系统（</a:t>
            </a:r>
            <a:r>
              <a:rPr lang="en-US" altLang="zh-CN" sz="2600" b="1" dirty="0">
                <a:solidFill>
                  <a:srgbClr val="0000FF"/>
                </a:solidFill>
                <a:latin typeface="Times New Roman" panose="02020603050405020304" pitchFamily="18" charset="0"/>
                <a:cs typeface="Times New Roman" panose="02020603050405020304" pitchFamily="18" charset="0"/>
              </a:rPr>
              <a:t>Ant-density System</a:t>
            </a:r>
            <a:r>
              <a:rPr lang="zh-CN" altLang="zh-CN" sz="2600" b="1" dirty="0">
                <a:solidFill>
                  <a:srgbClr val="0000FF"/>
                </a:solidFill>
                <a:latin typeface="Times New Roman" panose="02020603050405020304" pitchFamily="18" charset="0"/>
                <a:cs typeface="Times New Roman" panose="02020603050405020304" pitchFamily="18" charset="0"/>
              </a:rPr>
              <a:t>）</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47126" name="Rectangle 6"/>
          <p:cNvSpPr/>
          <p:nvPr/>
        </p:nvSpPr>
        <p:spPr>
          <a:xfrm>
            <a:off x="983432" y="3937000"/>
            <a:ext cx="10009112" cy="1568450"/>
          </a:xfrm>
          <a:prstGeom prst="rect">
            <a:avLst/>
          </a:prstGeom>
          <a:solidFill>
            <a:srgbClr val="FFFFFF"/>
          </a:solidFill>
          <a:ln w="9525" cap="flat" cmpd="sng">
            <a:solidFill>
              <a:schemeClr val="accent2"/>
            </a:solidFill>
            <a:prstDash val="solid"/>
            <a:miter/>
            <a:headEnd type="none" w="med" len="med"/>
            <a:tailEnd type="none" w="med" len="med"/>
          </a:ln>
        </p:spPr>
        <p:txBody>
          <a:bodyPr wrap="square">
            <a:spAutoFit/>
          </a:bodyPr>
          <a:lstStyle/>
          <a:p>
            <a:pPr>
              <a:buFont typeface="Wingdings" panose="05000000000000000000" pitchFamily="2" charset="2"/>
              <a:buNone/>
            </a:pP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7.23</a:t>
            </a:r>
            <a:r>
              <a:rPr lang="zh-CN" altLang="en-US" dirty="0">
                <a:solidFill>
                  <a:schemeClr val="tx1"/>
                </a:solidFill>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47127"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7106" name="对象 10"/>
          <p:cNvGraphicFramePr>
            <a:graphicFrameLocks noChangeAspect="1"/>
          </p:cNvGraphicFramePr>
          <p:nvPr>
            <p:extLst/>
          </p:nvPr>
        </p:nvGraphicFramePr>
        <p:xfrm>
          <a:off x="2164978" y="1635919"/>
          <a:ext cx="5883275" cy="1152525"/>
        </p:xfrm>
        <a:graphic>
          <a:graphicData uri="http://schemas.openxmlformats.org/presentationml/2006/ole">
            <mc:AlternateContent xmlns:mc="http://schemas.openxmlformats.org/markup-compatibility/2006">
              <mc:Choice xmlns:v="urn:schemas-microsoft-com:vml" Requires="v">
                <p:oleObj spid="_x0000_s49168" r:id="rId3" imgW="3251200" imgH="635000" progId="Equation.DSMT4">
                  <p:embed/>
                </p:oleObj>
              </mc:Choice>
              <mc:Fallback>
                <p:oleObj r:id="rId3" imgW="3251200" imgH="635000" progId="Equation.DSMT4">
                  <p:embed/>
                  <p:pic>
                    <p:nvPicPr>
                      <p:cNvPr id="47106" name="对象 10"/>
                      <p:cNvPicPr/>
                      <p:nvPr/>
                    </p:nvPicPr>
                    <p:blipFill>
                      <a:blip r:embed="rId4"/>
                      <a:stretch>
                        <a:fillRect/>
                      </a:stretch>
                    </p:blipFill>
                    <p:spPr>
                      <a:xfrm>
                        <a:off x="2164978" y="1635919"/>
                        <a:ext cx="5883275" cy="1152525"/>
                      </a:xfrm>
                      <a:prstGeom prst="rect">
                        <a:avLst/>
                      </a:prstGeom>
                      <a:noFill/>
                      <a:ln w="38100">
                        <a:noFill/>
                        <a:miter/>
                      </a:ln>
                    </p:spPr>
                  </p:pic>
                </p:oleObj>
              </mc:Fallback>
            </mc:AlternateContent>
          </a:graphicData>
        </a:graphic>
      </p:graphicFrame>
      <p:sp>
        <p:nvSpPr>
          <p:cNvPr id="47128"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7107" name="对象 13"/>
          <p:cNvGraphicFramePr>
            <a:graphicFrameLocks noChangeAspect="1"/>
          </p:cNvGraphicFramePr>
          <p:nvPr>
            <p:extLst/>
          </p:nvPr>
        </p:nvGraphicFramePr>
        <p:xfrm>
          <a:off x="2194363" y="4264818"/>
          <a:ext cx="5976938" cy="912813"/>
        </p:xfrm>
        <a:graphic>
          <a:graphicData uri="http://schemas.openxmlformats.org/presentationml/2006/ole">
            <mc:AlternateContent xmlns:mc="http://schemas.openxmlformats.org/markup-compatibility/2006">
              <mc:Choice xmlns:v="urn:schemas-microsoft-com:vml" Requires="v">
                <p:oleObj spid="_x0000_s49169" r:id="rId5" imgW="3175000" imgH="482600" progId="Equation.DSMT4">
                  <p:embed/>
                </p:oleObj>
              </mc:Choice>
              <mc:Fallback>
                <p:oleObj r:id="rId5" imgW="3175000" imgH="482600" progId="Equation.DSMT4">
                  <p:embed/>
                  <p:pic>
                    <p:nvPicPr>
                      <p:cNvPr id="47107" name="对象 13"/>
                      <p:cNvPicPr/>
                      <p:nvPr/>
                    </p:nvPicPr>
                    <p:blipFill>
                      <a:blip r:embed="rId6"/>
                      <a:stretch>
                        <a:fillRect/>
                      </a:stretch>
                    </p:blipFill>
                    <p:spPr>
                      <a:xfrm>
                        <a:off x="2194363" y="4264818"/>
                        <a:ext cx="5976938" cy="912813"/>
                      </a:xfrm>
                      <a:prstGeom prst="rect">
                        <a:avLst/>
                      </a:prstGeom>
                      <a:noFill/>
                      <a:ln w="38100">
                        <a:noFill/>
                        <a:miter/>
                      </a:ln>
                    </p:spPr>
                  </p:pic>
                </p:oleObj>
              </mc:Fallback>
            </mc:AlternateContent>
          </a:graphicData>
        </a:graphic>
      </p:graphicFrame>
      <p:sp>
        <p:nvSpPr>
          <p:cNvPr id="26"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8.8.1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extLst>
      <p:ext uri="{BB962C8B-B14F-4D97-AF65-F5344CB8AC3E}">
        <p14:creationId xmlns:p14="http://schemas.microsoft.com/office/powerpoint/2010/main" val="2028732767"/>
      </p:ext>
    </p:extLst>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灯片编号占位符 3"/>
          <p:cNvSpPr txBox="1">
            <a:spLocks noGrp="1"/>
          </p:cNvSpPr>
          <p:nvPr>
            <p:ph type="sldNum" sz="quarter" idx="12"/>
          </p:nvPr>
        </p:nvSpPr>
        <p:spPr>
          <a:xfrm>
            <a:off x="8602663" y="6477001"/>
            <a:ext cx="1981200" cy="360363"/>
          </a:xfrm>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8135" name="Rectangle 8"/>
          <p:cNvSpPr/>
          <p:nvPr/>
        </p:nvSpPr>
        <p:spPr>
          <a:xfrm>
            <a:off x="1631950" y="969964"/>
            <a:ext cx="9036050" cy="2714589"/>
          </a:xfrm>
          <a:prstGeom prst="rect">
            <a:avLst/>
          </a:prstGeom>
          <a:noFill/>
          <a:ln w="9525">
            <a:noFill/>
          </a:ln>
        </p:spPr>
        <p:txBody>
          <a:bodyPr>
            <a:spAutoFit/>
          </a:bodyPr>
          <a:lstStyle/>
          <a:p>
            <a:pPr>
              <a:lnSpc>
                <a:spcPct val="140000"/>
              </a:lnSpc>
              <a:spcBef>
                <a:spcPct val="50000"/>
              </a:spcBef>
              <a:buFont typeface="Wingdings" panose="05000000000000000000" pitchFamily="2" charset="2"/>
              <a:buNone/>
            </a:pPr>
            <a:endParaRPr lang="en-US" altLang="zh-CN"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48136"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37"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38"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39"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0"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1"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2"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3"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4"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5" name="Rectangle 2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6" name="Rectangle 2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7"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8" name="Rectangle 3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9" name="Rectangle 3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0" name="Rectangle 3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1" name="Rectangle 3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2" name="Rectangle 4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3" name="Rectangle 4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4" name="Rectangle 5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5" name="Rectangle 5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6" name="Rectangle 5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7" name="Rectangle 6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8" name="Rectangle 6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9" name="Rectangle 6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60"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61"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62" name="Rectangle 1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63"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64"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65" name="Rectangle 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66"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1" name="表格 40"/>
          <p:cNvGraphicFramePr>
            <a:graphicFrameLocks noGrp="1"/>
          </p:cNvGraphicFramePr>
          <p:nvPr>
            <p:extLst/>
          </p:nvPr>
        </p:nvGraphicFramePr>
        <p:xfrm>
          <a:off x="1127448" y="2516189"/>
          <a:ext cx="10801200" cy="3089274"/>
        </p:xfrm>
        <a:graphic>
          <a:graphicData uri="http://schemas.openxmlformats.org/drawingml/2006/table">
            <a:tbl>
              <a:tblPr>
                <a:tableStyleId>{5C22544A-7EE6-4342-B048-85BDC9FD1C3A}</a:tableStyleId>
              </a:tblPr>
              <a:tblGrid>
                <a:gridCol w="2785395">
                  <a:extLst>
                    <a:ext uri="{9D8B030D-6E8A-4147-A177-3AD203B41FA5}">
                      <a16:colId xmlns:a16="http://schemas.microsoft.com/office/drawing/2014/main" val="20000"/>
                    </a:ext>
                  </a:extLst>
                </a:gridCol>
                <a:gridCol w="8015805">
                  <a:extLst>
                    <a:ext uri="{9D8B030D-6E8A-4147-A177-3AD203B41FA5}">
                      <a16:colId xmlns:a16="http://schemas.microsoft.com/office/drawing/2014/main" val="20001"/>
                    </a:ext>
                  </a:extLst>
                </a:gridCol>
              </a:tblGrid>
              <a:tr h="1057146">
                <a:tc>
                  <a:txBody>
                    <a:bodyPr/>
                    <a:lstStyle/>
                    <a:p>
                      <a:pPr algn="ctr">
                        <a:lnSpc>
                          <a:spcPts val="1800"/>
                        </a:lnSpc>
                        <a:spcAft>
                          <a:spcPts val="0"/>
                        </a:spcAft>
                      </a:pPr>
                      <a:r>
                        <a:rPr lang="zh-CN" altLang="zh-CN" sz="2000" kern="1200" dirty="0" smtClean="0">
                          <a:solidFill>
                            <a:srgbClr val="0000FF"/>
                          </a:solidFill>
                          <a:latin typeface="+mn-lt"/>
                          <a:ea typeface="+mn-ea"/>
                          <a:cs typeface="+mn-cs"/>
                        </a:rPr>
                        <a:t>蚂蚁圈系统</a:t>
                      </a:r>
                      <a:endParaRPr lang="zh-CN" sz="200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tc>
                <a:tc>
                  <a:txBody>
                    <a:bodyPr/>
                    <a:lstStyle/>
                    <a:p>
                      <a:pPr marL="0" algn="l" defTabSz="914400" rtl="0" eaLnBrk="1" latinLnBrk="0" hangingPunct="1">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利用的是全局信息</a:t>
                      </a:r>
                      <a:r>
                        <a:rPr lang="en-US" altLang="zh-CN" sz="2000" i="0" kern="1200" dirty="0" smtClean="0">
                          <a:solidFill>
                            <a:schemeClr val="dk1"/>
                          </a:solidFill>
                          <a:latin typeface="Times New Roman" panose="02020603050405020304" pitchFamily="18" charset="0"/>
                          <a:ea typeface="+mn-ea"/>
                          <a:cs typeface="Times New Roman" panose="02020603050405020304" pitchFamily="18" charset="0"/>
                        </a:rPr>
                        <a:t>          </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a:t>
                      </a: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即蚂蚁完成一个循环后，更</a:t>
                      </a: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新所有路径上的信息</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a:t>
                      </a:r>
                      <a:endParaRPr 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tc>
                <a:extLst>
                  <a:ext uri="{0D108BD9-81ED-4DB2-BD59-A6C34878D82A}">
                    <a16:rowId xmlns:a16="http://schemas.microsoft.com/office/drawing/2014/main" val="10000"/>
                  </a:ext>
                </a:extLst>
              </a:tr>
              <a:tr h="1151826">
                <a:tc>
                  <a:txBody>
                    <a:bodyPr/>
                    <a:lstStyle/>
                    <a:p>
                      <a:pPr algn="ctr">
                        <a:lnSpc>
                          <a:spcPts val="1800"/>
                        </a:lnSpc>
                        <a:spcAft>
                          <a:spcPts val="0"/>
                        </a:spcAft>
                      </a:pPr>
                      <a:r>
                        <a:rPr lang="zh-CN" altLang="zh-CN" sz="2000" kern="100" dirty="0" smtClean="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蚂蚁数量系统</a:t>
                      </a:r>
                      <a:endParaRPr lang="zh-CN" sz="2000" i="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tc>
                <a:tc>
                  <a:txBody>
                    <a:bodyPr/>
                    <a:lstStyle/>
                    <a:p>
                      <a:pPr marL="0" algn="l" defTabSz="914400" rtl="0" eaLnBrk="1" latinLnBrk="0" hangingPunct="1">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利用的是局部信息</a:t>
                      </a:r>
                      <a:r>
                        <a:rPr lang="en-US" altLang="zh-CN" sz="2000" i="0" kern="1200" dirty="0" smtClean="0">
                          <a:solidFill>
                            <a:schemeClr val="dk1"/>
                          </a:solidFill>
                          <a:latin typeface="Times New Roman" panose="02020603050405020304" pitchFamily="18" charset="0"/>
                          <a:ea typeface="+mn-ea"/>
                          <a:cs typeface="Times New Roman" panose="02020603050405020304" pitchFamily="18" charset="0"/>
                        </a:rPr>
                        <a:t>           </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a:t>
                      </a: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即</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蚂蚁每</a:t>
                      </a: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走一步都要更新</a:t>
                      </a: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残留信息素的浓度</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tc>
                <a:extLst>
                  <a:ext uri="{0D108BD9-81ED-4DB2-BD59-A6C34878D82A}">
                    <a16:rowId xmlns:a16="http://schemas.microsoft.com/office/drawing/2014/main" val="10001"/>
                  </a:ext>
                </a:extLst>
              </a:tr>
              <a:tr h="880302">
                <a:tc>
                  <a:txBody>
                    <a:bodyPr/>
                    <a:lstStyle/>
                    <a:p>
                      <a:pPr algn="ctr">
                        <a:lnSpc>
                          <a:spcPts val="1800"/>
                        </a:lnSpc>
                        <a:spcAft>
                          <a:spcPts val="0"/>
                        </a:spcAft>
                      </a:pPr>
                      <a:r>
                        <a:rPr lang="zh-CN" altLang="zh-CN" sz="2000" i="0" kern="1200" dirty="0" smtClean="0">
                          <a:solidFill>
                            <a:srgbClr val="0000FF"/>
                          </a:solidFill>
                          <a:latin typeface="Times New Roman" panose="02020603050405020304" pitchFamily="18" charset="0"/>
                          <a:ea typeface="+mn-ea"/>
                          <a:cs typeface="Times New Roman" panose="02020603050405020304" pitchFamily="18" charset="0"/>
                        </a:rPr>
                        <a:t>蚂蚁密度系统</a:t>
                      </a:r>
                      <a:endParaRPr lang="zh-CN" altLang="zh-CN" sz="2000" i="0" kern="100" dirty="0">
                        <a:solidFill>
                          <a:srgbClr val="0000FF"/>
                        </a:solidFill>
                        <a:effectLst/>
                        <a:latin typeface="Times New Roman" panose="02020603050405020304" pitchFamily="18" charset="0"/>
                        <a:ea typeface="+mn-ea"/>
                        <a:cs typeface="Times New Roman" panose="02020603050405020304" pitchFamily="18" charset="0"/>
                      </a:endParaRPr>
                    </a:p>
                  </a:txBody>
                  <a:tcPr marL="68570" marR="68570" marT="0" marB="0" anchor="ctr"/>
                </a:tc>
                <a:tc>
                  <a:txBody>
                    <a:bodyPr/>
                    <a:lstStyle/>
                    <a:p>
                      <a:pPr marL="0" algn="l" defTabSz="914400" rtl="0" eaLnBrk="1" latinLnBrk="0" hangingPunct="1">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利用的是局部信息</a:t>
                      </a:r>
                      <a:r>
                        <a:rPr lang="en-US" altLang="zh-CN" sz="2000" i="0" kern="1200" dirty="0" smtClean="0">
                          <a:solidFill>
                            <a:schemeClr val="dk1"/>
                          </a:solidFill>
                          <a:latin typeface="Times New Roman" panose="02020603050405020304" pitchFamily="18" charset="0"/>
                          <a:ea typeface="+mn-ea"/>
                          <a:cs typeface="Times New Roman" panose="02020603050405020304" pitchFamily="18" charset="0"/>
                        </a:rPr>
                        <a:t>     </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a:t>
                      </a: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即</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蚂蚁每</a:t>
                      </a: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走一步都要更新残留</a:t>
                      </a: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信息素的浓度</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tc>
                <a:extLst>
                  <a:ext uri="{0D108BD9-81ED-4DB2-BD59-A6C34878D82A}">
                    <a16:rowId xmlns:a16="http://schemas.microsoft.com/office/drawing/2014/main" val="10002"/>
                  </a:ext>
                </a:extLst>
              </a:tr>
            </a:tbl>
          </a:graphicData>
        </a:graphic>
      </p:graphicFrame>
      <p:sp>
        <p:nvSpPr>
          <p:cNvPr id="48181" name="Rectangle 2"/>
          <p:cNvSpPr/>
          <p:nvPr/>
        </p:nvSpPr>
        <p:spPr>
          <a:xfrm>
            <a:off x="1125175" y="1001641"/>
            <a:ext cx="8534400" cy="492125"/>
          </a:xfrm>
          <a:prstGeom prst="rect">
            <a:avLst/>
          </a:prstGeom>
          <a:noFill/>
          <a:ln w="9525">
            <a:noFill/>
          </a:ln>
        </p:spPr>
        <p:txBody>
          <a:bodyPr>
            <a:spAutoFit/>
          </a:bodyPr>
          <a:lstStyle/>
          <a:p>
            <a:pPr>
              <a:buFont typeface="Wingdings" panose="05000000000000000000" pitchFamily="2" charset="2"/>
              <a:buNone/>
            </a:pPr>
            <a:r>
              <a:rPr lang="zh-CN" altLang="en-US" sz="2600" b="1" dirty="0">
                <a:solidFill>
                  <a:srgbClr val="0000FF"/>
                </a:solidFill>
                <a:latin typeface="Times New Roman" panose="02020603050405020304" pitchFamily="18" charset="0"/>
                <a:cs typeface="Times New Roman" panose="02020603050405020304" pitchFamily="18" charset="0"/>
              </a:rPr>
              <a:t>三种模型比较</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48182"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8130" name="对象 2"/>
          <p:cNvGraphicFramePr>
            <a:graphicFrameLocks noChangeAspect="1"/>
          </p:cNvGraphicFramePr>
          <p:nvPr>
            <p:extLst/>
          </p:nvPr>
        </p:nvGraphicFramePr>
        <p:xfrm>
          <a:off x="6096000" y="2608703"/>
          <a:ext cx="576263" cy="344488"/>
        </p:xfrm>
        <a:graphic>
          <a:graphicData uri="http://schemas.openxmlformats.org/presentationml/2006/ole">
            <mc:AlternateContent xmlns:mc="http://schemas.openxmlformats.org/markup-compatibility/2006">
              <mc:Choice xmlns:v="urn:schemas-microsoft-com:vml" Requires="v">
                <p:oleObj spid="_x0000_s50199" r:id="rId3" imgW="381000" imgH="228600" progId="Equation.DSMT4">
                  <p:embed/>
                </p:oleObj>
              </mc:Choice>
              <mc:Fallback>
                <p:oleObj r:id="rId3" imgW="381000" imgH="228600" progId="Equation.DSMT4">
                  <p:embed/>
                  <p:pic>
                    <p:nvPicPr>
                      <p:cNvPr id="48130" name="对象 2"/>
                      <p:cNvPicPr/>
                      <p:nvPr/>
                    </p:nvPicPr>
                    <p:blipFill>
                      <a:blip r:embed="rId4"/>
                      <a:stretch>
                        <a:fillRect/>
                      </a:stretch>
                    </p:blipFill>
                    <p:spPr>
                      <a:xfrm>
                        <a:off x="6096000" y="2608703"/>
                        <a:ext cx="576263" cy="344488"/>
                      </a:xfrm>
                      <a:prstGeom prst="rect">
                        <a:avLst/>
                      </a:prstGeom>
                      <a:noFill/>
                      <a:ln w="38100">
                        <a:noFill/>
                        <a:miter/>
                      </a:ln>
                    </p:spPr>
                  </p:pic>
                </p:oleObj>
              </mc:Fallback>
            </mc:AlternateContent>
          </a:graphicData>
        </a:graphic>
      </p:graphicFrame>
      <p:sp>
        <p:nvSpPr>
          <p:cNvPr id="48183" name="Rectangle 26"/>
          <p:cNvSpPr/>
          <p:nvPr/>
        </p:nvSpPr>
        <p:spPr>
          <a:xfrm>
            <a:off x="3971927" y="1540703"/>
            <a:ext cx="5472113" cy="615950"/>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r>
              <a:rPr lang="zh-CN" altLang="en-US" sz="2000" b="1" dirty="0">
                <a:solidFill>
                  <a:srgbClr val="FF0000"/>
                </a:solidFill>
                <a:latin typeface="Times New Roman" panose="02020603050405020304" pitchFamily="18" charset="0"/>
                <a:cs typeface="Times New Roman" panose="02020603050405020304" pitchFamily="18" charset="0"/>
              </a:rPr>
              <a:t>效果最好，通常作为蚁群优化算法的基本模型。</a:t>
            </a:r>
            <a:endParaRPr lang="zh-CN" altLang="en-US" sz="2000" b="1" dirty="0">
              <a:solidFill>
                <a:srgbClr val="FF0000"/>
              </a:solidFill>
              <a:latin typeface="Times New Roman" panose="02020603050405020304" pitchFamily="18" charset="0"/>
              <a:ea typeface="Times New Roman" panose="02020603050405020304" pitchFamily="18" charset="0"/>
            </a:endParaRPr>
          </a:p>
        </p:txBody>
      </p:sp>
      <p:sp>
        <p:nvSpPr>
          <p:cNvPr id="44" name="AutoShape 15"/>
          <p:cNvSpPr/>
          <p:nvPr/>
        </p:nvSpPr>
        <p:spPr>
          <a:xfrm rot="213038">
            <a:off x="3533400" y="1656031"/>
            <a:ext cx="403225" cy="1152525"/>
          </a:xfrm>
          <a:prstGeom prst="curvedRightArrow">
            <a:avLst>
              <a:gd name="adj1" fmla="val 68624"/>
              <a:gd name="adj2" fmla="val 137171"/>
              <a:gd name="adj3" fmla="val 33333"/>
            </a:avLst>
          </a:prstGeom>
          <a:gradFill rotWithShape="0">
            <a:gsLst>
              <a:gs pos="0">
                <a:srgbClr val="A50021"/>
              </a:gs>
              <a:gs pos="100000">
                <a:srgbClr val="FFFFFF"/>
              </a:gs>
            </a:gsLst>
            <a:path path="rect">
              <a:fillToRect l="50000" t="50000" r="50000" b="50000"/>
            </a:path>
            <a:tileRect/>
          </a:gradFill>
          <a:ln w="9525" cap="flat" cmpd="sng">
            <a:solidFill>
              <a:srgbClr val="A50021"/>
            </a:solidFill>
            <a:prstDash val="solid"/>
            <a:miter/>
            <a:headEnd type="none" w="med" len="med"/>
            <a:tailEnd type="none" w="med" len="med"/>
          </a:ln>
        </p:spPr>
        <p:txBody>
          <a:bodyPr wrap="none" anchor="ctr"/>
          <a:lstStyle/>
          <a:p>
            <a:endParaRPr lang="zh-CN" altLang="en-US" dirty="0"/>
          </a:p>
        </p:txBody>
      </p:sp>
      <p:sp>
        <p:nvSpPr>
          <p:cNvPr id="48185" name="Rectangle 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8131" name="对象 5"/>
          <p:cNvGraphicFramePr>
            <a:graphicFrameLocks noChangeAspect="1"/>
          </p:cNvGraphicFramePr>
          <p:nvPr>
            <p:extLst/>
          </p:nvPr>
        </p:nvGraphicFramePr>
        <p:xfrm>
          <a:off x="6038851" y="3727485"/>
          <a:ext cx="633412" cy="360362"/>
        </p:xfrm>
        <a:graphic>
          <a:graphicData uri="http://schemas.openxmlformats.org/presentationml/2006/ole">
            <mc:AlternateContent xmlns:mc="http://schemas.openxmlformats.org/markup-compatibility/2006">
              <mc:Choice xmlns:v="urn:schemas-microsoft-com:vml" Requires="v">
                <p:oleObj spid="_x0000_s50200" r:id="rId5" imgW="419100" imgH="241300" progId="Equation.DSMT4">
                  <p:embed/>
                </p:oleObj>
              </mc:Choice>
              <mc:Fallback>
                <p:oleObj r:id="rId5" imgW="419100" imgH="241300" progId="Equation.DSMT4">
                  <p:embed/>
                  <p:pic>
                    <p:nvPicPr>
                      <p:cNvPr id="48131" name="对象 5"/>
                      <p:cNvPicPr/>
                      <p:nvPr/>
                    </p:nvPicPr>
                    <p:blipFill>
                      <a:blip r:embed="rId6"/>
                      <a:stretch>
                        <a:fillRect/>
                      </a:stretch>
                    </p:blipFill>
                    <p:spPr>
                      <a:xfrm>
                        <a:off x="6038851" y="3727485"/>
                        <a:ext cx="633412" cy="360362"/>
                      </a:xfrm>
                      <a:prstGeom prst="rect">
                        <a:avLst/>
                      </a:prstGeom>
                      <a:noFill/>
                      <a:ln w="38100">
                        <a:noFill/>
                        <a:miter/>
                      </a:ln>
                    </p:spPr>
                  </p:pic>
                </p:oleObj>
              </mc:Fallback>
            </mc:AlternateContent>
          </a:graphicData>
        </a:graphic>
      </p:graphicFrame>
      <p:sp>
        <p:nvSpPr>
          <p:cNvPr id="48186"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8132" name="对象 7"/>
          <p:cNvGraphicFramePr>
            <a:graphicFrameLocks noChangeAspect="1"/>
          </p:cNvGraphicFramePr>
          <p:nvPr>
            <p:extLst/>
          </p:nvPr>
        </p:nvGraphicFramePr>
        <p:xfrm>
          <a:off x="6044390" y="4776895"/>
          <a:ext cx="255587" cy="333375"/>
        </p:xfrm>
        <a:graphic>
          <a:graphicData uri="http://schemas.openxmlformats.org/presentationml/2006/ole">
            <mc:AlternateContent xmlns:mc="http://schemas.openxmlformats.org/markup-compatibility/2006">
              <mc:Choice xmlns:v="urn:schemas-microsoft-com:vml" Requires="v">
                <p:oleObj spid="_x0000_s50201" r:id="rId7" imgW="152400" imgH="203200" progId="Equation.DSMT4">
                  <p:embed/>
                </p:oleObj>
              </mc:Choice>
              <mc:Fallback>
                <p:oleObj r:id="rId7" imgW="152400" imgH="203200" progId="Equation.DSMT4">
                  <p:embed/>
                  <p:pic>
                    <p:nvPicPr>
                      <p:cNvPr id="48132" name="对象 7"/>
                      <p:cNvPicPr/>
                      <p:nvPr/>
                    </p:nvPicPr>
                    <p:blipFill>
                      <a:blip r:embed="rId8"/>
                      <a:stretch>
                        <a:fillRect/>
                      </a:stretch>
                    </p:blipFill>
                    <p:spPr>
                      <a:xfrm>
                        <a:off x="6044390" y="4776895"/>
                        <a:ext cx="255587" cy="333375"/>
                      </a:xfrm>
                      <a:prstGeom prst="rect">
                        <a:avLst/>
                      </a:prstGeom>
                      <a:noFill/>
                      <a:ln w="38100">
                        <a:noFill/>
                        <a:miter/>
                      </a:ln>
                    </p:spPr>
                  </p:pic>
                </p:oleObj>
              </mc:Fallback>
            </mc:AlternateContent>
          </a:graphicData>
        </a:graphic>
      </p:graphicFrame>
      <p:sp>
        <p:nvSpPr>
          <p:cNvPr id="46"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8.8.1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extLst>
      <p:ext uri="{BB962C8B-B14F-4D97-AF65-F5344CB8AC3E}">
        <p14:creationId xmlns:p14="http://schemas.microsoft.com/office/powerpoint/2010/main" val="118269744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ppt_x</p:attrName>
                                        </p:attrNameLst>
                                      </p:cBhvr>
                                      <p:tavLst>
                                        <p:tav tm="0">
                                          <p:val>
                                            <p:strVal val="#ppt_x"/>
                                          </p:val>
                                        </p:tav>
                                        <p:tav tm="100000">
                                          <p:val>
                                            <p:strVal val="#ppt_x"/>
                                          </p:val>
                                        </p:tav>
                                      </p:tavLst>
                                    </p:anim>
                                    <p:anim calcmode="lin" valueType="num">
                                      <p:cBhvr>
                                        <p:cTn id="8" dur="500" fill="hold"/>
                                        <p:tgtEl>
                                          <p:spTgt spid="44"/>
                                        </p:tgtEl>
                                        <p:attrNameLst>
                                          <p:attrName>ppt_y</p:attrName>
                                        </p:attrNameLst>
                                      </p:cBhvr>
                                      <p:tavLst>
                                        <p:tav tm="0">
                                          <p:val>
                                            <p:strVal val="#ppt_y-#ppt_h/2"/>
                                          </p:val>
                                        </p:tav>
                                        <p:tav tm="100000">
                                          <p:val>
                                            <p:strVal val="#ppt_y"/>
                                          </p:val>
                                        </p:tav>
                                      </p:tavLst>
                                    </p:anim>
                                    <p:anim calcmode="lin" valueType="num">
                                      <p:cBhvr>
                                        <p:cTn id="9" dur="500" fill="hold"/>
                                        <p:tgtEl>
                                          <p:spTgt spid="44"/>
                                        </p:tgtEl>
                                        <p:attrNameLst>
                                          <p:attrName>ppt_w</p:attrName>
                                        </p:attrNameLst>
                                      </p:cBhvr>
                                      <p:tavLst>
                                        <p:tav tm="0">
                                          <p:val>
                                            <p:strVal val="#ppt_w"/>
                                          </p:val>
                                        </p:tav>
                                        <p:tav tm="100000">
                                          <p:val>
                                            <p:strVal val="#ppt_w"/>
                                          </p:val>
                                        </p:tav>
                                      </p:tavLst>
                                    </p:anim>
                                    <p:anim calcmode="lin" valueType="num">
                                      <p:cBhvr>
                                        <p:cTn id="10" dur="500" fill="hold"/>
                                        <p:tgtEl>
                                          <p:spTgt spid="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9158" name="Text Box 7"/>
          <p:cNvSpPr txBox="1"/>
          <p:nvPr/>
        </p:nvSpPr>
        <p:spPr>
          <a:xfrm>
            <a:off x="911424" y="777321"/>
            <a:ext cx="4114800" cy="609398"/>
          </a:xfrm>
          <a:prstGeom prst="rect">
            <a:avLst/>
          </a:prstGeom>
          <a:noFill/>
          <a:ln w="9525">
            <a:noFill/>
          </a:ln>
        </p:spPr>
        <p:txBody>
          <a:bodyPr anchor="b">
            <a:spAutoFit/>
          </a:bodyPr>
          <a:lstStyle/>
          <a:p>
            <a:pPr algn="just">
              <a:lnSpc>
                <a:spcPct val="120000"/>
              </a:lnSpc>
              <a:spcBef>
                <a:spcPct val="80000"/>
              </a:spcBef>
              <a:buClr>
                <a:schemeClr val="tx1"/>
              </a:buClr>
            </a:pPr>
            <a:r>
              <a:rPr lang="zh-CN" altLang="en-US" sz="2800" b="1" dirty="0">
                <a:solidFill>
                  <a:srgbClr val="0000FF"/>
                </a:solidFill>
                <a:latin typeface="Times New Roman" panose="02020603050405020304" pitchFamily="18" charset="0"/>
              </a:rPr>
              <a:t>全局信息更新方法</a:t>
            </a:r>
            <a:endParaRPr lang="zh-CN" altLang="en-US" dirty="0">
              <a:solidFill>
                <a:srgbClr val="0000FF"/>
              </a:solidFill>
            </a:endParaRPr>
          </a:p>
        </p:txBody>
      </p:sp>
      <p:sp>
        <p:nvSpPr>
          <p:cNvPr id="139274" name="Text Box 10"/>
          <p:cNvSpPr txBox="1">
            <a:spLocks noChangeArrowheads="1"/>
          </p:cNvSpPr>
          <p:nvPr/>
        </p:nvSpPr>
        <p:spPr bwMode="auto">
          <a:xfrm>
            <a:off x="767408" y="1349376"/>
            <a:ext cx="9576742" cy="5032375"/>
          </a:xfrm>
          <a:prstGeom prst="rect">
            <a:avLst/>
          </a:prstGeom>
          <a:solidFill>
            <a:srgbClr val="FFFFFF"/>
          </a:solidFill>
          <a:ln w="9525">
            <a:solidFill>
              <a:srgbClr val="808080"/>
            </a:solidFill>
            <a:miter lim="800000"/>
          </a:ln>
        </p:spPr>
        <p:txBody>
          <a:bodyPr wrap="square" anchor="b">
            <a:spAutoFit/>
          </a:bodyPr>
          <a:lstStyle>
            <a:lvl1pPr algn="just" eaLnBrk="0" hangingPunct="0">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None/>
              <a:defRPr/>
            </a:pPr>
            <a:r>
              <a:rPr lang="zh-CN" altLang="en-US" sz="2400" b="1" dirty="0">
                <a:solidFill>
                  <a:srgbClr val="0000FF"/>
                </a:solidFill>
                <a:latin typeface="宋体" panose="02010600030101010101" pitchFamily="2" charset="-122"/>
              </a:rPr>
              <a:t>优点：</a:t>
            </a:r>
            <a:endParaRPr lang="en-US" altLang="zh-CN" sz="2400" b="1" dirty="0">
              <a:solidFill>
                <a:srgbClr val="0000FF"/>
              </a:solidFill>
              <a:latin typeface="宋体" panose="02010600030101010101" pitchFamily="2" charset="-122"/>
            </a:endParaRPr>
          </a:p>
          <a:p>
            <a:pPr marL="342900" indent="-342900" eaLnBrk="1" hangingPunct="1">
              <a:lnSpc>
                <a:spcPct val="100000"/>
              </a:lnSpc>
              <a:spcBef>
                <a:spcPct val="50000"/>
              </a:spcBef>
              <a:buClrTx/>
              <a:buFont typeface="Wingdings" panose="05000000000000000000" pitchFamily="2" charset="2"/>
              <a:buChar char="l"/>
              <a:defRPr/>
            </a:pPr>
            <a:r>
              <a:rPr lang="en-US" altLang="zh-CN" sz="2400" dirty="0"/>
              <a:t>  </a:t>
            </a:r>
            <a:r>
              <a:rPr lang="zh-CN" altLang="zh-CN" sz="2400" dirty="0"/>
              <a:t>保证了残留信息素不至于无限累积</a:t>
            </a:r>
            <a:r>
              <a:rPr lang="zh-CN" altLang="en-US" sz="2400" dirty="0"/>
              <a:t>；</a:t>
            </a:r>
            <a:endParaRPr lang="en-US" altLang="zh-CN" sz="2400" dirty="0"/>
          </a:p>
          <a:p>
            <a:pPr marL="342900" indent="-342900" eaLnBrk="1" hangingPunct="1">
              <a:lnSpc>
                <a:spcPct val="100000"/>
              </a:lnSpc>
              <a:spcBef>
                <a:spcPct val="50000"/>
              </a:spcBef>
              <a:buClrTx/>
              <a:buFont typeface="Wingdings" panose="05000000000000000000" pitchFamily="2" charset="2"/>
              <a:buChar char="l"/>
              <a:defRPr/>
            </a:pPr>
            <a:r>
              <a:rPr lang="en-US" altLang="zh-CN" sz="2400" dirty="0"/>
              <a:t>  </a:t>
            </a:r>
            <a:r>
              <a:rPr lang="zh-CN" altLang="zh-CN" sz="2400" dirty="0"/>
              <a:t>如果路径没有被选中，那么上面的残留信息素会随时间的</a:t>
            </a:r>
            <a:endParaRPr lang="en-US" altLang="zh-CN" sz="2400" dirty="0"/>
          </a:p>
          <a:p>
            <a:pPr eaLnBrk="1" hangingPunct="1">
              <a:lnSpc>
                <a:spcPct val="100000"/>
              </a:lnSpc>
              <a:spcBef>
                <a:spcPct val="50000"/>
              </a:spcBef>
              <a:buClrTx/>
              <a:buNone/>
              <a:defRPr/>
            </a:pPr>
            <a:r>
              <a:rPr lang="en-US" altLang="zh-CN" sz="2400" dirty="0"/>
              <a:t>      </a:t>
            </a:r>
            <a:r>
              <a:rPr lang="zh-CN" altLang="zh-CN" sz="2400" dirty="0"/>
              <a:t>推移而逐渐减弱，这使算法能</a:t>
            </a:r>
            <a:r>
              <a:rPr lang="en-US" altLang="zh-CN" sz="2400" dirty="0"/>
              <a:t>“</a:t>
            </a:r>
            <a:r>
              <a:rPr lang="zh-CN" altLang="zh-CN" sz="2400" dirty="0"/>
              <a:t>忘记</a:t>
            </a:r>
            <a:r>
              <a:rPr lang="en-US" altLang="zh-CN" sz="2400" dirty="0"/>
              <a:t>”</a:t>
            </a:r>
            <a:r>
              <a:rPr lang="zh-CN" altLang="zh-CN" sz="2400" dirty="0"/>
              <a:t>不好的路径</a:t>
            </a:r>
            <a:r>
              <a:rPr lang="zh-CN" altLang="en-US" sz="2400" dirty="0"/>
              <a:t>；</a:t>
            </a:r>
            <a:endParaRPr lang="en-US" altLang="zh-CN" sz="2400" dirty="0"/>
          </a:p>
          <a:p>
            <a:pPr marL="342900" indent="-342900" eaLnBrk="1" hangingPunct="1">
              <a:lnSpc>
                <a:spcPct val="100000"/>
              </a:lnSpc>
              <a:spcBef>
                <a:spcPct val="50000"/>
              </a:spcBef>
              <a:buClrTx/>
              <a:buFont typeface="Wingdings" panose="05000000000000000000" pitchFamily="2" charset="2"/>
              <a:buChar char="l"/>
              <a:defRPr/>
            </a:pPr>
            <a:r>
              <a:rPr lang="en-US" altLang="zh-CN" sz="2400" dirty="0"/>
              <a:t>  </a:t>
            </a:r>
            <a:r>
              <a:rPr lang="zh-CN" altLang="zh-CN" sz="2400" dirty="0"/>
              <a:t>即使路径经常被访问也不至于因为</a:t>
            </a:r>
            <a:r>
              <a:rPr lang="en-US" altLang="zh-CN" sz="2400" dirty="0"/>
              <a:t>          </a:t>
            </a:r>
            <a:r>
              <a:rPr lang="zh-CN" altLang="zh-CN" sz="2400" dirty="0"/>
              <a:t>的累积，而产生</a:t>
            </a:r>
            <a:endParaRPr lang="en-US" altLang="zh-CN" sz="2400" dirty="0"/>
          </a:p>
          <a:p>
            <a:pPr eaLnBrk="1" hangingPunct="1">
              <a:lnSpc>
                <a:spcPct val="100000"/>
              </a:lnSpc>
              <a:spcBef>
                <a:spcPct val="50000"/>
              </a:spcBef>
              <a:buClrTx/>
              <a:buNone/>
              <a:defRPr/>
            </a:pPr>
            <a:r>
              <a:rPr lang="en-US" altLang="zh-CN" sz="2400" dirty="0"/>
              <a:t>                          </a:t>
            </a:r>
            <a:r>
              <a:rPr lang="zh-CN" altLang="zh-CN" sz="2400" dirty="0"/>
              <a:t>使期望值的作用无法体现</a:t>
            </a:r>
            <a:r>
              <a:rPr lang="zh-CN" altLang="en-US" sz="2400" dirty="0"/>
              <a:t>；</a:t>
            </a:r>
            <a:endParaRPr lang="en-US" altLang="zh-CN" sz="2400" dirty="0"/>
          </a:p>
          <a:p>
            <a:pPr marL="342900" indent="-342900" eaLnBrk="1" hangingPunct="1">
              <a:lnSpc>
                <a:spcPct val="100000"/>
              </a:lnSpc>
              <a:spcBef>
                <a:spcPct val="50000"/>
              </a:spcBef>
              <a:buClrTx/>
              <a:buFont typeface="Wingdings" panose="05000000000000000000" pitchFamily="2" charset="2"/>
              <a:buChar char="l"/>
              <a:defRPr/>
            </a:pPr>
            <a:r>
              <a:rPr lang="en-US" altLang="zh-CN" sz="2400" dirty="0"/>
              <a:t>  </a:t>
            </a:r>
            <a:r>
              <a:rPr lang="zh-CN" altLang="zh-CN" sz="2400" dirty="0"/>
              <a:t>充分体现了算法中全局范围内较短路径</a:t>
            </a:r>
            <a:r>
              <a:rPr lang="en-US" altLang="zh-CN" sz="2400" dirty="0"/>
              <a:t>(</a:t>
            </a:r>
            <a:r>
              <a:rPr lang="zh-CN" altLang="zh-CN" sz="2400" dirty="0"/>
              <a:t>较好解</a:t>
            </a:r>
            <a:r>
              <a:rPr lang="en-US" altLang="zh-CN" sz="2400" dirty="0"/>
              <a:t>)</a:t>
            </a:r>
            <a:r>
              <a:rPr lang="zh-CN" altLang="zh-CN" sz="2400" dirty="0"/>
              <a:t>的生存能力</a:t>
            </a:r>
            <a:r>
              <a:rPr lang="zh-CN" altLang="en-US" sz="2400" dirty="0"/>
              <a:t>；</a:t>
            </a:r>
            <a:endParaRPr lang="en-US" altLang="zh-CN" sz="2400" dirty="0"/>
          </a:p>
          <a:p>
            <a:pPr marL="342900" indent="-342900" eaLnBrk="1" hangingPunct="1">
              <a:lnSpc>
                <a:spcPct val="100000"/>
              </a:lnSpc>
              <a:spcBef>
                <a:spcPct val="50000"/>
              </a:spcBef>
              <a:buClrTx/>
              <a:buFont typeface="Wingdings" panose="05000000000000000000" pitchFamily="2" charset="2"/>
              <a:buChar char="l"/>
              <a:defRPr/>
            </a:pPr>
            <a:r>
              <a:rPr lang="en-US" altLang="zh-CN" sz="2400" dirty="0"/>
              <a:t>  </a:t>
            </a:r>
            <a:r>
              <a:rPr lang="zh-CN" altLang="zh-CN" sz="2400" dirty="0"/>
              <a:t>加强了信息正反馈性能</a:t>
            </a:r>
            <a:r>
              <a:rPr lang="zh-CN" altLang="en-US" sz="2400" dirty="0"/>
              <a:t>；</a:t>
            </a:r>
            <a:endParaRPr lang="en-US" altLang="zh-CN" sz="2400" dirty="0"/>
          </a:p>
          <a:p>
            <a:pPr marL="342900" indent="-342900" eaLnBrk="1" hangingPunct="1">
              <a:lnSpc>
                <a:spcPct val="100000"/>
              </a:lnSpc>
              <a:spcBef>
                <a:spcPct val="50000"/>
              </a:spcBef>
              <a:buClrTx/>
              <a:buFont typeface="Wingdings" panose="05000000000000000000" pitchFamily="2" charset="2"/>
              <a:buChar char="l"/>
              <a:defRPr/>
            </a:pPr>
            <a:r>
              <a:rPr lang="en-US" altLang="zh-CN" sz="2400" dirty="0"/>
              <a:t>  </a:t>
            </a:r>
            <a:r>
              <a:rPr lang="zh-CN" altLang="zh-CN" sz="2400" dirty="0"/>
              <a:t>提高了系统搜索收敛的速度</a:t>
            </a:r>
            <a:r>
              <a:rPr lang="zh-CN" altLang="en-US" sz="2400" dirty="0"/>
              <a:t>。</a:t>
            </a:r>
            <a:endParaRPr lang="zh-CN" altLang="en-US" sz="2400" dirty="0">
              <a:latin typeface="Times New Roman" panose="02020603050405020304" pitchFamily="18" charset="0"/>
              <a:cs typeface="Times New Roman" panose="02020603050405020304" pitchFamily="18" charset="0"/>
            </a:endParaRPr>
          </a:p>
        </p:txBody>
      </p:sp>
      <p:sp>
        <p:nvSpPr>
          <p:cNvPr id="49160"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67591" name="对象 2"/>
          <p:cNvGraphicFramePr>
            <a:graphicFrameLocks noChangeAspect="1"/>
          </p:cNvGraphicFramePr>
          <p:nvPr>
            <p:extLst/>
          </p:nvPr>
        </p:nvGraphicFramePr>
        <p:xfrm>
          <a:off x="6096000" y="3789040"/>
          <a:ext cx="779463" cy="404813"/>
        </p:xfrm>
        <a:graphic>
          <a:graphicData uri="http://schemas.openxmlformats.org/presentationml/2006/ole">
            <mc:AlternateContent xmlns:mc="http://schemas.openxmlformats.org/markup-compatibility/2006">
              <mc:Choice xmlns:v="urn:schemas-microsoft-com:vml" Requires="v">
                <p:oleObj spid="_x0000_s51216" r:id="rId4" imgW="494665" imgH="254000" progId="Equation.DSMT4">
                  <p:embed/>
                </p:oleObj>
              </mc:Choice>
              <mc:Fallback>
                <p:oleObj r:id="rId4" imgW="494665" imgH="254000" progId="Equation.DSMT4">
                  <p:embed/>
                  <p:pic>
                    <p:nvPicPr>
                      <p:cNvPr id="67591" name="对象 2"/>
                      <p:cNvPicPr/>
                      <p:nvPr/>
                    </p:nvPicPr>
                    <p:blipFill>
                      <a:blip r:embed="rId5"/>
                      <a:stretch>
                        <a:fillRect/>
                      </a:stretch>
                    </p:blipFill>
                    <p:spPr>
                      <a:xfrm>
                        <a:off x="6096000" y="3789040"/>
                        <a:ext cx="779463" cy="404813"/>
                      </a:xfrm>
                      <a:prstGeom prst="rect">
                        <a:avLst/>
                      </a:prstGeom>
                      <a:noFill/>
                      <a:ln w="38100">
                        <a:noFill/>
                        <a:miter/>
                      </a:ln>
                    </p:spPr>
                  </p:pic>
                </p:oleObj>
              </mc:Fallback>
            </mc:AlternateContent>
          </a:graphicData>
        </a:graphic>
      </p:graphicFrame>
      <p:sp>
        <p:nvSpPr>
          <p:cNvPr id="49161"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67593" name="对象 4"/>
          <p:cNvGraphicFramePr>
            <a:graphicFrameLocks noChangeAspect="1"/>
          </p:cNvGraphicFramePr>
          <p:nvPr>
            <p:extLst/>
          </p:nvPr>
        </p:nvGraphicFramePr>
        <p:xfrm>
          <a:off x="1322840" y="4293096"/>
          <a:ext cx="1657350" cy="395288"/>
        </p:xfrm>
        <a:graphic>
          <a:graphicData uri="http://schemas.openxmlformats.org/presentationml/2006/ole">
            <mc:AlternateContent xmlns:mc="http://schemas.openxmlformats.org/markup-compatibility/2006">
              <mc:Choice xmlns:v="urn:schemas-microsoft-com:vml" Requires="v">
                <p:oleObj spid="_x0000_s51217" r:id="rId6" imgW="1078865" imgH="254000" progId="Equation.DSMT4">
                  <p:embed/>
                </p:oleObj>
              </mc:Choice>
              <mc:Fallback>
                <p:oleObj r:id="rId6" imgW="1078865" imgH="254000" progId="Equation.DSMT4">
                  <p:embed/>
                  <p:pic>
                    <p:nvPicPr>
                      <p:cNvPr id="67593" name="对象 4"/>
                      <p:cNvPicPr/>
                      <p:nvPr/>
                    </p:nvPicPr>
                    <p:blipFill>
                      <a:blip r:embed="rId7"/>
                      <a:stretch>
                        <a:fillRect/>
                      </a:stretch>
                    </p:blipFill>
                    <p:spPr>
                      <a:xfrm>
                        <a:off x="1322840" y="4293096"/>
                        <a:ext cx="1657350" cy="395288"/>
                      </a:xfrm>
                      <a:prstGeom prst="rect">
                        <a:avLst/>
                      </a:prstGeom>
                      <a:noFill/>
                      <a:ln w="38100">
                        <a:noFill/>
                        <a:miter/>
                      </a:ln>
                    </p:spPr>
                  </p:pic>
                </p:oleObj>
              </mc:Fallback>
            </mc:AlternateContent>
          </a:graphicData>
        </a:graphic>
      </p:graphicFrame>
      <p:sp>
        <p:nvSpPr>
          <p:cNvPr id="11"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8.8.1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extLst>
      <p:ext uri="{BB962C8B-B14F-4D97-AF65-F5344CB8AC3E}">
        <p14:creationId xmlns:p14="http://schemas.microsoft.com/office/powerpoint/2010/main" val="16393788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9274"/>
                                        </p:tgtEl>
                                        <p:attrNameLst>
                                          <p:attrName>style.visibility</p:attrName>
                                        </p:attrNameLst>
                                      </p:cBhvr>
                                      <p:to>
                                        <p:strVal val="visible"/>
                                      </p:to>
                                    </p:set>
                                    <p:animEffect transition="in" filter="fade">
                                      <p:cBhvr>
                                        <p:cTn id="7" dur="1000"/>
                                        <p:tgtEl>
                                          <p:spTgt spid="139274"/>
                                        </p:tgtEl>
                                      </p:cBhvr>
                                    </p:animEffect>
                                    <p:anim calcmode="lin" valueType="num">
                                      <p:cBhvr>
                                        <p:cTn id="8" dur="1000" fill="hold"/>
                                        <p:tgtEl>
                                          <p:spTgt spid="139274"/>
                                        </p:tgtEl>
                                        <p:attrNameLst>
                                          <p:attrName>ppt_x</p:attrName>
                                        </p:attrNameLst>
                                      </p:cBhvr>
                                      <p:tavLst>
                                        <p:tav tm="0">
                                          <p:val>
                                            <p:strVal val="#ppt_x"/>
                                          </p:val>
                                        </p:tav>
                                        <p:tav tm="100000">
                                          <p:val>
                                            <p:strVal val="#ppt_x"/>
                                          </p:val>
                                        </p:tav>
                                      </p:tavLst>
                                    </p:anim>
                                    <p:anim calcmode="lin" valueType="num">
                                      <p:cBhvr>
                                        <p:cTn id="9" dur="1000" fill="hold"/>
                                        <p:tgtEl>
                                          <p:spTgt spid="13927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7591"/>
                                        </p:tgtEl>
                                        <p:attrNameLst>
                                          <p:attrName>style.visibility</p:attrName>
                                        </p:attrNameLst>
                                      </p:cBhvr>
                                      <p:to>
                                        <p:strVal val="visible"/>
                                      </p:to>
                                    </p:set>
                                    <p:animEffect transition="in" filter="fade">
                                      <p:cBhvr>
                                        <p:cTn id="12" dur="1000"/>
                                        <p:tgtEl>
                                          <p:spTgt spid="67591"/>
                                        </p:tgtEl>
                                      </p:cBhvr>
                                    </p:animEffect>
                                    <p:anim calcmode="lin" valueType="num">
                                      <p:cBhvr>
                                        <p:cTn id="13" dur="1000" fill="hold"/>
                                        <p:tgtEl>
                                          <p:spTgt spid="67591"/>
                                        </p:tgtEl>
                                        <p:attrNameLst>
                                          <p:attrName>ppt_x</p:attrName>
                                        </p:attrNameLst>
                                      </p:cBhvr>
                                      <p:tavLst>
                                        <p:tav tm="0">
                                          <p:val>
                                            <p:strVal val="#ppt_x"/>
                                          </p:val>
                                        </p:tav>
                                        <p:tav tm="100000">
                                          <p:val>
                                            <p:strVal val="#ppt_x"/>
                                          </p:val>
                                        </p:tav>
                                      </p:tavLst>
                                    </p:anim>
                                    <p:anim calcmode="lin" valueType="num">
                                      <p:cBhvr>
                                        <p:cTn id="14" dur="1000" fill="hold"/>
                                        <p:tgtEl>
                                          <p:spTgt spid="6759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7593"/>
                                        </p:tgtEl>
                                        <p:attrNameLst>
                                          <p:attrName>style.visibility</p:attrName>
                                        </p:attrNameLst>
                                      </p:cBhvr>
                                      <p:to>
                                        <p:strVal val="visible"/>
                                      </p:to>
                                    </p:set>
                                    <p:animEffect transition="in" filter="fade">
                                      <p:cBhvr>
                                        <p:cTn id="17" dur="1000"/>
                                        <p:tgtEl>
                                          <p:spTgt spid="67593"/>
                                        </p:tgtEl>
                                      </p:cBhvr>
                                    </p:animEffect>
                                    <p:anim calcmode="lin" valueType="num">
                                      <p:cBhvr>
                                        <p:cTn id="18" dur="1000" fill="hold"/>
                                        <p:tgtEl>
                                          <p:spTgt spid="67593"/>
                                        </p:tgtEl>
                                        <p:attrNameLst>
                                          <p:attrName>ppt_x</p:attrName>
                                        </p:attrNameLst>
                                      </p:cBhvr>
                                      <p:tavLst>
                                        <p:tav tm="0">
                                          <p:val>
                                            <p:strVal val="#ppt_x"/>
                                          </p:val>
                                        </p:tav>
                                        <p:tav tm="100000">
                                          <p:val>
                                            <p:strVal val="#ppt_x"/>
                                          </p:val>
                                        </p:tav>
                                      </p:tavLst>
                                    </p:anim>
                                    <p:anim calcmode="lin" valueType="num">
                                      <p:cBhvr>
                                        <p:cTn id="19" dur="1000" fill="hold"/>
                                        <p:tgtEl>
                                          <p:spTgt spid="675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3"/>
          <p:cNvSpPr>
            <a:spLocks noGrp="1"/>
          </p:cNvSpPr>
          <p:nvPr>
            <p:ph type="title"/>
          </p:nvPr>
        </p:nvSpPr>
        <p:spPr>
          <a:ln/>
        </p:spPr>
        <p:txBody>
          <a:bodyPr vert="horz" wrap="square" lIns="91440" tIns="45720" rIns="91440" bIns="45720" anchor="b"/>
          <a:lstStyle/>
          <a:p>
            <a:pPr eaLnBrk="1" hangingPunct="1"/>
            <a:r>
              <a:rPr lang="en-US" altLang="zh-CN" sz="4000" b="0" dirty="0">
                <a:latin typeface="Times New Roman" panose="02020603050405020304" pitchFamily="18" charset="0"/>
                <a:ea typeface="黑体" panose="02010609060101010101" pitchFamily="49" charset="-122"/>
              </a:rPr>
              <a:t> </a:t>
            </a:r>
            <a:endParaRPr lang="zh-CN" altLang="en-US" sz="3200" b="0" dirty="0">
              <a:latin typeface="Times New Roman" panose="02020603050405020304" pitchFamily="18" charset="0"/>
              <a:ea typeface="黑体" panose="02010609060101010101" pitchFamily="49" charset="-122"/>
            </a:endParaRPr>
          </a:p>
        </p:txBody>
      </p:sp>
      <p:sp>
        <p:nvSpPr>
          <p:cNvPr id="10854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8547" name="Rectangle 2"/>
          <p:cNvSpPr/>
          <p:nvPr/>
        </p:nvSpPr>
        <p:spPr>
          <a:xfrm>
            <a:off x="1055440" y="899468"/>
            <a:ext cx="8534400" cy="461963"/>
          </a:xfrm>
          <a:prstGeom prst="rect">
            <a:avLst/>
          </a:prstGeom>
          <a:noFill/>
          <a:ln w="9525">
            <a:noFill/>
          </a:ln>
        </p:spPr>
        <p:txBody>
          <a:bodyPr>
            <a:spAutoFit/>
          </a:bodyPr>
          <a:lstStyle/>
          <a:p>
            <a:pPr>
              <a:buFont typeface="Wingdings" panose="05000000000000000000" pitchFamily="2" charset="2"/>
              <a:buNone/>
            </a:pPr>
            <a:r>
              <a:rPr lang="zh-CN" altLang="en-US" b="1" dirty="0">
                <a:solidFill>
                  <a:srgbClr val="0000FF"/>
                </a:solidFill>
                <a:latin typeface="Times New Roman" panose="02020603050405020304" pitchFamily="18" charset="0"/>
                <a:cs typeface="Times New Roman" panose="02020603050405020304" pitchFamily="18" charset="0"/>
              </a:rPr>
              <a:t>信息素启发因子</a:t>
            </a:r>
            <a:r>
              <a:rPr lang="zh-CN" altLang="en-US"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b="1" i="1" dirty="0">
              <a:solidFill>
                <a:srgbClr val="0000FF"/>
              </a:solidFill>
              <a:latin typeface="Times New Roman" panose="02020603050405020304" pitchFamily="18" charset="0"/>
              <a:ea typeface="Times New Roman" panose="02020603050405020304" pitchFamily="18" charset="0"/>
            </a:endParaRPr>
          </a:p>
        </p:txBody>
      </p:sp>
      <p:sp>
        <p:nvSpPr>
          <p:cNvPr id="65541" name="Rectangle 6"/>
          <p:cNvSpPr>
            <a:spLocks noChangeArrowheads="1"/>
          </p:cNvSpPr>
          <p:nvPr/>
        </p:nvSpPr>
        <p:spPr bwMode="auto">
          <a:xfrm>
            <a:off x="920966" y="1385889"/>
            <a:ext cx="10503625" cy="1631950"/>
          </a:xfrm>
          <a:prstGeom prst="rect">
            <a:avLst/>
          </a:prstGeom>
          <a:solidFill>
            <a:srgbClr val="FFFFFF"/>
          </a:solidFill>
          <a:ln w="9525">
            <a:solidFill>
              <a:schemeClr val="accent2"/>
            </a:solidFill>
            <a:miter lim="800000"/>
          </a:ln>
        </p:spPr>
        <p:txBody>
          <a:bodyPr wrap="square">
            <a:spAutoFit/>
          </a:bodyPr>
          <a:lstStyle>
            <a:lvl1pPr algn="just" eaLnBrk="0" hangingPunct="0">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342900" indent="-342900" algn="l" eaLnBrk="1" hangingPunct="1">
              <a:lnSpc>
                <a:spcPct val="100000"/>
              </a:lnSpc>
              <a:spcBef>
                <a:spcPct val="0"/>
              </a:spcBef>
              <a:buClrTx/>
              <a:buFont typeface="Wingdings" panose="05000000000000000000" pitchFamily="2" charset="2"/>
              <a:buChar char="Ø"/>
              <a:defRPr/>
            </a:pPr>
            <a:r>
              <a:rPr lang="zh-CN" altLang="zh-CN" sz="2000" dirty="0"/>
              <a:t>反映了蚁群在路径搜索中随机性因素作用的强度</a:t>
            </a:r>
            <a:r>
              <a:rPr lang="zh-CN" altLang="en-US" sz="2000" dirty="0"/>
              <a:t>；</a:t>
            </a:r>
            <a:endParaRPr lang="en-US" altLang="zh-CN" sz="2000" dirty="0"/>
          </a:p>
          <a:p>
            <a:pPr algn="l" eaLnBrk="1" hangingPunct="1">
              <a:lnSpc>
                <a:spcPct val="100000"/>
              </a:lnSpc>
              <a:spcBef>
                <a:spcPct val="0"/>
              </a:spcBef>
              <a:buClrTx/>
              <a:buNone/>
              <a:defRPr/>
            </a:pPr>
            <a:endParaRPr lang="en-US" altLang="zh-CN" sz="2000" dirty="0"/>
          </a:p>
          <a:p>
            <a:pPr marL="342900" indent="-342900" algn="l" eaLnBrk="1" hangingPunct="1">
              <a:lnSpc>
                <a:spcPct val="100000"/>
              </a:lnSpc>
              <a:spcBef>
                <a:spcPct val="0"/>
              </a:spcBef>
              <a:buClrTx/>
              <a:buFont typeface="Wingdings" panose="05000000000000000000" pitchFamily="2" charset="2"/>
              <a:buChar char="Ø"/>
              <a:defRPr/>
            </a:pPr>
            <a:r>
              <a:rPr kumimoji="1" lang="zh-CN" altLang="en-US" sz="2000" i="1" dirty="0">
                <a:latin typeface="Times New Roman" panose="02020603050405020304" pitchFamily="18" charset="0"/>
                <a:cs typeface="Times New Roman" panose="02020603050405020304" pitchFamily="18" charset="0"/>
                <a:sym typeface="Symbol" panose="05050102010706020507"/>
              </a:rPr>
              <a:t></a:t>
            </a:r>
            <a:r>
              <a:rPr kumimoji="1" lang="zh-CN" altLang="en-US" sz="2000" b="1" i="1" dirty="0">
                <a:latin typeface="Times New Roman" panose="02020603050405020304" pitchFamily="18" charset="0"/>
                <a:cs typeface="Times New Roman" panose="02020603050405020304" pitchFamily="18" charset="0"/>
                <a:sym typeface="Symbol" panose="05050102010706020507"/>
              </a:rPr>
              <a:t> </a:t>
            </a:r>
            <a:r>
              <a:rPr lang="zh-CN" altLang="zh-CN" sz="2000" dirty="0"/>
              <a:t>值越大，蚂蚁选择以前走过的路径的可能性越大，搜索的随机性减弱</a:t>
            </a:r>
            <a:r>
              <a:rPr lang="zh-CN" altLang="en-US" sz="2000" dirty="0"/>
              <a:t>；</a:t>
            </a:r>
            <a:endParaRPr lang="en-US" altLang="zh-CN" sz="2000" dirty="0"/>
          </a:p>
          <a:p>
            <a:pPr algn="l" eaLnBrk="1" hangingPunct="1">
              <a:lnSpc>
                <a:spcPct val="100000"/>
              </a:lnSpc>
              <a:spcBef>
                <a:spcPct val="0"/>
              </a:spcBef>
              <a:buClrTx/>
              <a:buNone/>
              <a:defRPr/>
            </a:pPr>
            <a:endParaRPr lang="en-US" altLang="zh-CN" sz="2000" dirty="0"/>
          </a:p>
          <a:p>
            <a:pPr marL="342900" indent="-342900" algn="l" eaLnBrk="1" hangingPunct="1">
              <a:lnSpc>
                <a:spcPct val="100000"/>
              </a:lnSpc>
              <a:spcBef>
                <a:spcPct val="0"/>
              </a:spcBef>
              <a:buClrTx/>
              <a:buFont typeface="Wingdings" panose="05000000000000000000" pitchFamily="2" charset="2"/>
              <a:buChar char="Ø"/>
              <a:defRPr/>
            </a:pPr>
            <a:r>
              <a:rPr lang="zh-CN" altLang="zh-CN" sz="2000" dirty="0"/>
              <a:t>当</a:t>
            </a:r>
            <a:r>
              <a:rPr kumimoji="1" lang="zh-CN" altLang="en-US" sz="2000" i="1" dirty="0">
                <a:latin typeface="Times New Roman" panose="02020603050405020304" pitchFamily="18" charset="0"/>
                <a:cs typeface="Times New Roman" panose="02020603050405020304" pitchFamily="18" charset="0"/>
                <a:sym typeface="Symbol" panose="05050102010706020507"/>
              </a:rPr>
              <a:t> </a:t>
            </a:r>
            <a:r>
              <a:rPr lang="zh-CN" altLang="zh-CN" sz="2000" dirty="0"/>
              <a:t>过大时会使蚁群的搜索过早陷于局部最优</a:t>
            </a:r>
            <a:r>
              <a:rPr lang="zh-CN" altLang="en-US" sz="2000" dirty="0"/>
              <a:t>。</a:t>
            </a:r>
            <a:endParaRPr kumimoji="1" lang="en-US" altLang="zh-CN" sz="2000" dirty="0">
              <a:latin typeface="Times New Roman" panose="02020603050405020304" pitchFamily="18" charset="0"/>
              <a:cs typeface="Times New Roman" panose="02020603050405020304" pitchFamily="18" charset="0"/>
            </a:endParaRPr>
          </a:p>
        </p:txBody>
      </p:sp>
      <p:sp>
        <p:nvSpPr>
          <p:cNvPr id="108550"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1"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2"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3"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4"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5"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6"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7"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8"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9"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60"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61"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62" name="Rectangle 10"/>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63" name="Rectangle 2"/>
          <p:cNvSpPr/>
          <p:nvPr/>
        </p:nvSpPr>
        <p:spPr>
          <a:xfrm>
            <a:off x="833077" y="3221552"/>
            <a:ext cx="8534400" cy="460375"/>
          </a:xfrm>
          <a:prstGeom prst="rect">
            <a:avLst/>
          </a:prstGeom>
          <a:noFill/>
          <a:ln w="9525">
            <a:noFill/>
          </a:ln>
        </p:spPr>
        <p:txBody>
          <a:bodyPr>
            <a:spAutoFit/>
          </a:bodyPr>
          <a:lstStyle/>
          <a:p>
            <a:pPr>
              <a:buFont typeface="Wingdings" panose="05000000000000000000" pitchFamily="2" charset="2"/>
              <a:buNone/>
            </a:pPr>
            <a:r>
              <a:rPr lang="zh-CN" altLang="en-US" b="1" dirty="0">
                <a:solidFill>
                  <a:srgbClr val="0000FF"/>
                </a:solidFill>
                <a:latin typeface="Times New Roman" panose="02020603050405020304" pitchFamily="18" charset="0"/>
                <a:cs typeface="Times New Roman" panose="02020603050405020304" pitchFamily="18" charset="0"/>
              </a:rPr>
              <a:t>期望值启发式因子</a:t>
            </a:r>
            <a:r>
              <a:rPr lang="zh-CN" altLang="en-US"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b="1" i="1" dirty="0">
              <a:solidFill>
                <a:srgbClr val="0000FF"/>
              </a:solidFill>
              <a:latin typeface="Times New Roman" panose="02020603050405020304" pitchFamily="18" charset="0"/>
              <a:ea typeface="Times New Roman" panose="02020603050405020304" pitchFamily="18" charset="0"/>
            </a:endParaRPr>
          </a:p>
        </p:txBody>
      </p:sp>
      <p:sp>
        <p:nvSpPr>
          <p:cNvPr id="65556" name="Rectangle 6"/>
          <p:cNvSpPr>
            <a:spLocks noChangeArrowheads="1"/>
          </p:cNvSpPr>
          <p:nvPr/>
        </p:nvSpPr>
        <p:spPr bwMode="auto">
          <a:xfrm>
            <a:off x="911424" y="3862388"/>
            <a:ext cx="10442376" cy="1938338"/>
          </a:xfrm>
          <a:prstGeom prst="rect">
            <a:avLst/>
          </a:prstGeom>
          <a:solidFill>
            <a:srgbClr val="FFFFFF"/>
          </a:solidFill>
          <a:ln w="9525">
            <a:solidFill>
              <a:schemeClr val="accent2"/>
            </a:solidFill>
            <a:miter lim="800000"/>
          </a:ln>
        </p:spPr>
        <p:txBody>
          <a:bodyPr wrap="square">
            <a:spAutoFit/>
          </a:bodyPr>
          <a:lstStyle>
            <a:lvl1pPr algn="just" eaLnBrk="0" hangingPunct="0">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342900" indent="-342900" algn="l" eaLnBrk="1" hangingPunct="1">
              <a:lnSpc>
                <a:spcPct val="100000"/>
              </a:lnSpc>
              <a:spcBef>
                <a:spcPct val="0"/>
              </a:spcBef>
              <a:buClrTx/>
              <a:buFont typeface="Wingdings" panose="05000000000000000000" pitchFamily="2" charset="2"/>
              <a:buChar char="Ø"/>
              <a:defRPr/>
            </a:pPr>
            <a:r>
              <a:rPr lang="zh-CN" altLang="zh-CN" sz="2000" dirty="0"/>
              <a:t>反映了蚁群在路径搜索中先验性、确定性因素作用的强度</a:t>
            </a:r>
            <a:r>
              <a:rPr lang="zh-CN" altLang="en-US" sz="2000" dirty="0"/>
              <a:t>；</a:t>
            </a:r>
            <a:endParaRPr lang="en-US" altLang="zh-CN" sz="2000" dirty="0"/>
          </a:p>
          <a:p>
            <a:pPr marL="342900" indent="-342900" algn="l" eaLnBrk="1" hangingPunct="1">
              <a:lnSpc>
                <a:spcPct val="100000"/>
              </a:lnSpc>
              <a:spcBef>
                <a:spcPct val="0"/>
              </a:spcBef>
              <a:buClrTx/>
              <a:buFont typeface="Wingdings" panose="05000000000000000000" pitchFamily="2" charset="2"/>
              <a:buChar char="Ø"/>
              <a:defRPr/>
            </a:pPr>
            <a:endParaRPr lang="en-US" altLang="zh-CN" sz="2000" dirty="0"/>
          </a:p>
          <a:p>
            <a:pPr marL="342900" indent="-342900" algn="l" eaLnBrk="1" hangingPunct="1">
              <a:lnSpc>
                <a:spcPct val="100000"/>
              </a:lnSpc>
              <a:spcBef>
                <a:spcPct val="0"/>
              </a:spcBef>
              <a:buClrTx/>
              <a:buFont typeface="Wingdings" panose="05000000000000000000" pitchFamily="2" charset="2"/>
              <a:buChar char="Ø"/>
              <a:defRPr/>
            </a:pPr>
            <a:r>
              <a:rPr kumimoji="1" lang="zh-CN" altLang="en-US" sz="2000" i="1" dirty="0">
                <a:latin typeface="Times New Roman" panose="02020603050405020304" pitchFamily="18" charset="0"/>
                <a:cs typeface="Times New Roman" panose="02020603050405020304" pitchFamily="18" charset="0"/>
                <a:sym typeface="Symbol" panose="05050102010706020507"/>
              </a:rPr>
              <a:t></a:t>
            </a:r>
            <a:r>
              <a:rPr kumimoji="1" lang="zh-CN" altLang="en-US" sz="2000" b="1" i="1" dirty="0">
                <a:latin typeface="Times New Roman" panose="02020603050405020304" pitchFamily="18" charset="0"/>
                <a:cs typeface="Times New Roman" panose="02020603050405020304" pitchFamily="18" charset="0"/>
                <a:sym typeface="Symbol" panose="05050102010706020507"/>
              </a:rPr>
              <a:t> </a:t>
            </a:r>
            <a:r>
              <a:rPr lang="zh-CN" altLang="zh-CN" sz="2000" dirty="0"/>
              <a:t>值越大，蚂蚁在某个局部点上选择局部最短路径的可能性越大</a:t>
            </a:r>
            <a:r>
              <a:rPr lang="zh-CN" altLang="en-US" sz="2000" dirty="0"/>
              <a:t>；</a:t>
            </a:r>
            <a:endParaRPr lang="en-US" altLang="zh-CN" sz="2000" dirty="0"/>
          </a:p>
          <a:p>
            <a:pPr marL="342900" indent="-342900" algn="l" eaLnBrk="1" hangingPunct="1">
              <a:lnSpc>
                <a:spcPct val="100000"/>
              </a:lnSpc>
              <a:spcBef>
                <a:spcPct val="0"/>
              </a:spcBef>
              <a:buClrTx/>
              <a:buFont typeface="Wingdings" panose="05000000000000000000" pitchFamily="2" charset="2"/>
              <a:buChar char="Ø"/>
              <a:defRPr/>
            </a:pPr>
            <a:endParaRPr lang="en-US" altLang="zh-CN" sz="2000" dirty="0"/>
          </a:p>
          <a:p>
            <a:pPr marL="342900" indent="-342900" algn="l" eaLnBrk="1" hangingPunct="1">
              <a:lnSpc>
                <a:spcPct val="100000"/>
              </a:lnSpc>
              <a:spcBef>
                <a:spcPct val="0"/>
              </a:spcBef>
              <a:buClrTx/>
              <a:buFont typeface="Wingdings" panose="05000000000000000000" pitchFamily="2" charset="2"/>
              <a:buChar char="Ø"/>
              <a:defRPr/>
            </a:pPr>
            <a:r>
              <a:rPr lang="zh-CN" altLang="zh-CN" sz="2000" dirty="0"/>
              <a:t>虽然搜索的收敛速度得以加快，但蚁群在最优路径的搜索过程中随机性</a:t>
            </a:r>
            <a:endParaRPr lang="en-US" altLang="zh-CN" sz="2000" dirty="0"/>
          </a:p>
          <a:p>
            <a:pPr algn="l" eaLnBrk="1" hangingPunct="1">
              <a:lnSpc>
                <a:spcPct val="100000"/>
              </a:lnSpc>
              <a:spcBef>
                <a:spcPct val="0"/>
              </a:spcBef>
              <a:buClrTx/>
              <a:buNone/>
              <a:defRPr/>
            </a:pPr>
            <a:r>
              <a:rPr lang="en-US" altLang="zh-CN" sz="2000" dirty="0"/>
              <a:t>     </a:t>
            </a:r>
            <a:r>
              <a:rPr lang="zh-CN" altLang="zh-CN" sz="2000" dirty="0"/>
              <a:t>减弱，易于陷入局部最优。</a:t>
            </a:r>
            <a:endParaRPr kumimoji="1" lang="en-US" altLang="zh-CN" sz="2000" dirty="0">
              <a:latin typeface="Times New Roman" panose="02020603050405020304" pitchFamily="18" charset="0"/>
              <a:cs typeface="Times New Roman" panose="02020603050405020304" pitchFamily="18" charset="0"/>
            </a:endParaRPr>
          </a:p>
        </p:txBody>
      </p:sp>
      <p:sp>
        <p:nvSpPr>
          <p:cNvPr id="108565"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66"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23"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8.8.2  </a:t>
            </a:r>
            <a:r>
              <a:rPr lang="zh-CN" altLang="en-US" sz="3600" dirty="0">
                <a:latin typeface="Times New Roman" panose="02020603050405020304" pitchFamily="18" charset="0"/>
                <a:ea typeface="黑体" panose="02010609060101010101" pitchFamily="49" charset="-122"/>
              </a:rPr>
              <a:t>蚁群算法的参数选择</a:t>
            </a:r>
            <a:endParaRPr lang="zh-CN" altLang="en-US" sz="3200" b="1" dirty="0">
              <a:latin typeface="Times New Roman" panose="02020603050405020304" pitchFamily="18" charset="0"/>
            </a:endParaRPr>
          </a:p>
        </p:txBody>
      </p:sp>
    </p:spTree>
    <p:extLst>
      <p:ext uri="{BB962C8B-B14F-4D97-AF65-F5344CB8AC3E}">
        <p14:creationId xmlns:p14="http://schemas.microsoft.com/office/powerpoint/2010/main" val="456590351"/>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2468" name="Rectangle 5"/>
          <p:cNvSpPr/>
          <p:nvPr/>
        </p:nvSpPr>
        <p:spPr>
          <a:xfrm>
            <a:off x="5014913" y="2757489"/>
            <a:ext cx="9144000" cy="461665"/>
          </a:xfrm>
          <a:prstGeom prst="rect">
            <a:avLst/>
          </a:prstGeom>
          <a:noFill/>
          <a:ln w="9525">
            <a:noFill/>
          </a:ln>
        </p:spPr>
        <p:txBody>
          <a:bodyPr>
            <a:spAutoFit/>
          </a:bodyPr>
          <a:lstStyle/>
          <a:p>
            <a:endParaRPr lang="zh-CN" altLang="en-US" dirty="0"/>
          </a:p>
        </p:txBody>
      </p:sp>
      <p:sp>
        <p:nvSpPr>
          <p:cNvPr id="3078" name="Rectangle 6"/>
          <p:cNvSpPr/>
          <p:nvPr/>
        </p:nvSpPr>
        <p:spPr>
          <a:xfrm>
            <a:off x="911424" y="1757214"/>
            <a:ext cx="10585175" cy="3539430"/>
          </a:xfrm>
          <a:prstGeom prst="rect">
            <a:avLst/>
          </a:prstGeom>
          <a:noFill/>
          <a:ln w="9525">
            <a:noFill/>
          </a:ln>
        </p:spPr>
        <p:txBody>
          <a:bodyPr wrap="square">
            <a:spAutoFit/>
          </a:bodyPr>
          <a:lstStyle/>
          <a:p>
            <a:pPr algn="just">
              <a:lnSpc>
                <a:spcPct val="150000"/>
              </a:lnSpc>
              <a:spcBef>
                <a:spcPct val="50000"/>
              </a:spcBef>
              <a:buClr>
                <a:schemeClr val="accent2"/>
              </a:buClr>
              <a:buFont typeface="Wingdings" panose="05000000000000000000" pitchFamily="2" charset="2"/>
              <a:buBlip>
                <a:blip r:embed="rId2"/>
              </a:buBlip>
            </a:pPr>
            <a:r>
              <a:rPr lang="en-US" altLang="zh-CN" sz="2800" dirty="0">
                <a:solidFill>
                  <a:srgbClr val="FF0000"/>
                </a:solidFill>
                <a:latin typeface="Times New Roman" panose="02020603050405020304" pitchFamily="18" charset="0"/>
              </a:rPr>
              <a:t>  </a:t>
            </a:r>
            <a:r>
              <a:rPr lang="zh-CN" altLang="en-US" sz="2800" b="1" dirty="0">
                <a:solidFill>
                  <a:srgbClr val="FF0000"/>
                </a:solidFill>
                <a:latin typeface="Times New Roman" panose="02020603050405020304" pitchFamily="18" charset="0"/>
              </a:rPr>
              <a:t>遗传算法</a:t>
            </a: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genetic algorithms</a:t>
            </a:r>
            <a:r>
              <a:rPr lang="zh-CN" altLang="en-US" sz="2800" dirty="0">
                <a:solidFill>
                  <a:schemeClr val="tx1"/>
                </a:solidFill>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rPr>
              <a:t>GA</a:t>
            </a:r>
            <a:r>
              <a:rPr lang="zh-CN" altLang="en-US" sz="2800" dirty="0">
                <a:solidFill>
                  <a:schemeClr val="tx1"/>
                </a:solidFill>
                <a:latin typeface="Times New Roman" panose="02020603050405020304" pitchFamily="18" charset="0"/>
              </a:rPr>
              <a:t>）：一类借鉴生物界自然选择和自然遗传机制的随机搜索算法</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非常适用于处理传统搜索方法难以解决的复杂和非线性优化问题。</a:t>
            </a:r>
          </a:p>
          <a:p>
            <a:pPr algn="just">
              <a:lnSpc>
                <a:spcPct val="150000"/>
              </a:lnSpc>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  遗传算法可广泛应用于组合优化、机器学习、自适应控制、规划设计和人工生命等领域。</a:t>
            </a:r>
          </a:p>
        </p:txBody>
      </p:sp>
      <p:sp>
        <p:nvSpPr>
          <p:cNvPr id="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  </a:t>
            </a:r>
            <a:r>
              <a:rPr lang="zh-CN" altLang="en-US" sz="3600" dirty="0">
                <a:latin typeface="Times New Roman" panose="02020603050405020304" pitchFamily="18" charset="0"/>
                <a:ea typeface="黑体" panose="02010609060101010101" pitchFamily="49" charset="-122"/>
              </a:rPr>
              <a:t>基本遗传算法</a:t>
            </a:r>
            <a:r>
              <a:rPr lang="zh-CN" altLang="en-US" sz="3600" dirty="0"/>
              <a:t> </a:t>
            </a:r>
            <a:endParaRPr lang="zh-CN" altLang="en-US" sz="3600" dirty="0">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80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9571" name="Rectangle 2"/>
          <p:cNvSpPr/>
          <p:nvPr/>
        </p:nvSpPr>
        <p:spPr>
          <a:xfrm>
            <a:off x="554677" y="880905"/>
            <a:ext cx="8534400" cy="461963"/>
          </a:xfrm>
          <a:prstGeom prst="rect">
            <a:avLst/>
          </a:prstGeom>
          <a:noFill/>
          <a:ln w="9525">
            <a:noFill/>
          </a:ln>
        </p:spPr>
        <p:txBody>
          <a:bodyPr>
            <a:spAutoFit/>
          </a:bodyPr>
          <a:lstStyle/>
          <a:p>
            <a:pPr>
              <a:buFont typeface="Wingdings" panose="05000000000000000000" pitchFamily="2" charset="2"/>
              <a:buNone/>
            </a:pPr>
            <a:r>
              <a:rPr lang="zh-CN" altLang="en-US"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信息素挥发度</a:t>
            </a:r>
            <a:r>
              <a:rPr lang="en-US" altLang="zh-CN"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b="1" i="1" dirty="0">
              <a:solidFill>
                <a:srgbClr val="0000FF"/>
              </a:solidFill>
              <a:latin typeface="Times New Roman" panose="02020603050405020304" pitchFamily="18" charset="0"/>
              <a:ea typeface="Times New Roman" panose="02020603050405020304" pitchFamily="18" charset="0"/>
            </a:endParaRPr>
          </a:p>
        </p:txBody>
      </p:sp>
      <p:sp>
        <p:nvSpPr>
          <p:cNvPr id="65541" name="Rectangle 6"/>
          <p:cNvSpPr>
            <a:spLocks noChangeArrowheads="1"/>
          </p:cNvSpPr>
          <p:nvPr/>
        </p:nvSpPr>
        <p:spPr bwMode="auto">
          <a:xfrm>
            <a:off x="695400" y="1427163"/>
            <a:ext cx="10801200" cy="2554288"/>
          </a:xfrm>
          <a:prstGeom prst="rect">
            <a:avLst/>
          </a:prstGeom>
          <a:solidFill>
            <a:srgbClr val="FFFFFF"/>
          </a:solidFill>
          <a:ln w="9525">
            <a:solidFill>
              <a:schemeClr val="accent2"/>
            </a:solidFill>
            <a:miter lim="800000"/>
          </a:ln>
        </p:spPr>
        <p:txBody>
          <a:bodyPr wrap="square">
            <a:spAutoFit/>
          </a:bodyPr>
          <a:lstStyle>
            <a:lvl1pPr algn="just" eaLnBrk="0" hangingPunct="0">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342900" indent="-342900" algn="l" eaLnBrk="1" hangingPunct="1">
              <a:lnSpc>
                <a:spcPct val="100000"/>
              </a:lnSpc>
              <a:spcBef>
                <a:spcPct val="0"/>
              </a:spcBef>
              <a:buClrTx/>
              <a:buFont typeface="Wingdings" panose="05000000000000000000" pitchFamily="2" charset="2"/>
              <a:buChar char="Ø"/>
              <a:defRPr/>
            </a:pPr>
            <a:r>
              <a:rPr lang="zh-CN" altLang="zh-CN" sz="2000" dirty="0">
                <a:latin typeface="Times New Roman" panose="02020603050405020304" pitchFamily="18" charset="0"/>
                <a:cs typeface="Times New Roman" panose="02020603050405020304" pitchFamily="18" charset="0"/>
              </a:rPr>
              <a:t>当要处理的问题规模比较大时，会使那些从来未被搜索到的路径</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可行解</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上的信息量减小到接近于</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，因而降低了算法的全局搜索能力</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None/>
              <a:defRPr/>
            </a:pPr>
            <a:endParaRPr lang="en-US" altLang="zh-CN" sz="2000" dirty="0"/>
          </a:p>
          <a:p>
            <a:pPr marL="342900" indent="-342900" algn="l" eaLnBrk="1" hangingPunct="1">
              <a:lnSpc>
                <a:spcPct val="100000"/>
              </a:lnSpc>
              <a:spcBef>
                <a:spcPct val="0"/>
              </a:spcBef>
              <a:buClrTx/>
              <a:buFont typeface="Wingdings" panose="05000000000000000000" pitchFamily="2" charset="2"/>
              <a:buChar char="Ø"/>
              <a:defRPr/>
            </a:pPr>
            <a:r>
              <a:rPr lang="zh-CN" altLang="zh-CN" sz="2000" dirty="0"/>
              <a:t>而且当</a:t>
            </a:r>
            <a:r>
              <a:rPr kumimoji="1" lang="en-US" altLang="zh-CN" sz="2000" dirty="0">
                <a:latin typeface="Times New Roman" panose="02020603050405020304" pitchFamily="18" charset="0"/>
                <a:cs typeface="Times New Roman" panose="02020603050405020304" pitchFamily="18" charset="0"/>
                <a:sym typeface="Symbol" panose="05050102010706020507"/>
              </a:rPr>
              <a:t>1-</a:t>
            </a:r>
            <a:r>
              <a:rPr kumimoji="1" lang="en-US" altLang="zh-CN" sz="2000" i="1" dirty="0">
                <a:latin typeface="Times New Roman" panose="02020603050405020304" pitchFamily="18" charset="0"/>
                <a:cs typeface="Times New Roman" panose="02020603050405020304" pitchFamily="18" charset="0"/>
                <a:sym typeface="Symbol" panose="05050102010706020507"/>
              </a:rPr>
              <a:t></a:t>
            </a:r>
            <a:r>
              <a:rPr kumimoji="1" lang="zh-CN" altLang="en-US" sz="2000" i="1" dirty="0">
                <a:latin typeface="Times New Roman" panose="02020603050405020304" pitchFamily="18" charset="0"/>
                <a:cs typeface="Times New Roman" panose="02020603050405020304" pitchFamily="18" charset="0"/>
                <a:sym typeface="Symbol" panose="05050102010706020507"/>
              </a:rPr>
              <a:t> </a:t>
            </a:r>
            <a:r>
              <a:rPr lang="zh-CN" altLang="zh-CN" sz="2000" dirty="0"/>
              <a:t>过大时，以前搜索过的路径被再次选择的可能性过大，也会影响到算法的随机性能和全局搜索能力</a:t>
            </a:r>
            <a:r>
              <a:rPr lang="zh-CN" altLang="en-US" sz="2000" dirty="0"/>
              <a:t>；</a:t>
            </a:r>
            <a:endParaRPr lang="en-US" altLang="zh-CN" sz="2000" dirty="0"/>
          </a:p>
          <a:p>
            <a:pPr algn="l" eaLnBrk="1" hangingPunct="1">
              <a:lnSpc>
                <a:spcPct val="100000"/>
              </a:lnSpc>
              <a:spcBef>
                <a:spcPct val="0"/>
              </a:spcBef>
              <a:buClrTx/>
              <a:buNone/>
              <a:defRPr/>
            </a:pPr>
            <a:endParaRPr lang="en-US" altLang="zh-CN" sz="2000" dirty="0"/>
          </a:p>
          <a:p>
            <a:pPr marL="342900" indent="-342900" algn="l" eaLnBrk="1" hangingPunct="1">
              <a:lnSpc>
                <a:spcPct val="100000"/>
              </a:lnSpc>
              <a:spcBef>
                <a:spcPct val="0"/>
              </a:spcBef>
              <a:buClrTx/>
              <a:buFont typeface="Wingdings" panose="05000000000000000000" pitchFamily="2" charset="2"/>
              <a:buChar char="Ø"/>
              <a:defRPr/>
            </a:pPr>
            <a:r>
              <a:rPr lang="zh-CN" altLang="zh-CN" sz="2000" dirty="0"/>
              <a:t>反之，通过减小信息素挥发度</a:t>
            </a:r>
            <a:r>
              <a:rPr lang="en-US" altLang="zh-CN" sz="2000" dirty="0"/>
              <a:t> </a:t>
            </a:r>
            <a:r>
              <a:rPr kumimoji="1" lang="en-US" altLang="zh-CN" sz="2000" dirty="0">
                <a:latin typeface="Times New Roman" panose="02020603050405020304" pitchFamily="18" charset="0"/>
                <a:cs typeface="Times New Roman" panose="02020603050405020304" pitchFamily="18" charset="0"/>
                <a:sym typeface="Symbol" panose="05050102010706020507"/>
              </a:rPr>
              <a:t>1-</a:t>
            </a:r>
            <a:r>
              <a:rPr kumimoji="1" lang="en-US" altLang="zh-CN" sz="2000" i="1" dirty="0">
                <a:latin typeface="Times New Roman" panose="02020603050405020304" pitchFamily="18" charset="0"/>
                <a:cs typeface="Times New Roman" panose="02020603050405020304" pitchFamily="18" charset="0"/>
                <a:sym typeface="Symbol" panose="05050102010706020507"/>
              </a:rPr>
              <a:t> </a:t>
            </a:r>
            <a:r>
              <a:rPr lang="zh-CN" altLang="zh-CN" sz="2000" dirty="0"/>
              <a:t>虽然可以提高算法的随机性能和全局搜索能力，但又会使算法的收敛速度降低</a:t>
            </a:r>
            <a:r>
              <a:rPr lang="zh-CN" altLang="en-US" sz="2000" dirty="0"/>
              <a:t>。</a:t>
            </a:r>
            <a:endParaRPr kumimoji="1" lang="en-US" altLang="zh-CN" sz="2000" dirty="0">
              <a:latin typeface="Times New Roman" panose="02020603050405020304" pitchFamily="18" charset="0"/>
              <a:cs typeface="Times New Roman" panose="02020603050405020304" pitchFamily="18" charset="0"/>
            </a:endParaRPr>
          </a:p>
        </p:txBody>
      </p:sp>
      <p:sp>
        <p:nvSpPr>
          <p:cNvPr id="109574"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75"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76"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77"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78"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79"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0"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1"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2"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3"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4"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5"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6" name="Rectangle 10"/>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7"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8"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9" name="Rectangle 26"/>
          <p:cNvSpPr/>
          <p:nvPr/>
        </p:nvSpPr>
        <p:spPr>
          <a:xfrm>
            <a:off x="2855914" y="5972176"/>
            <a:ext cx="2160587" cy="625475"/>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pPr>
              <a:buFont typeface="Wingdings" panose="05000000000000000000" pitchFamily="2" charset="2"/>
              <a:buNone/>
            </a:pPr>
            <a:r>
              <a:rPr lang="zh-CN" altLang="en-US" sz="2000" b="1" dirty="0">
                <a:solidFill>
                  <a:schemeClr val="tx1"/>
                </a:solidFill>
                <a:latin typeface="Times New Roman" panose="02020603050405020304" pitchFamily="18" charset="0"/>
                <a:cs typeface="Times New Roman" panose="02020603050405020304" pitchFamily="18" charset="0"/>
              </a:rPr>
              <a:t>信息素启发因子</a:t>
            </a:r>
            <a:r>
              <a:rPr lang="zh-CN" altLang="en-US" sz="20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sz="2000" b="1" i="1" dirty="0">
              <a:solidFill>
                <a:schemeClr val="tx1"/>
              </a:solidFill>
              <a:latin typeface="Times New Roman" panose="02020603050405020304" pitchFamily="18" charset="0"/>
              <a:ea typeface="Times New Roman" panose="02020603050405020304" pitchFamily="18" charset="0"/>
            </a:endParaRPr>
          </a:p>
        </p:txBody>
      </p:sp>
      <p:sp>
        <p:nvSpPr>
          <p:cNvPr id="109590" name="AutoShape 23"/>
          <p:cNvSpPr/>
          <p:nvPr/>
        </p:nvSpPr>
        <p:spPr>
          <a:xfrm>
            <a:off x="5143500" y="6326188"/>
            <a:ext cx="1600200" cy="271462"/>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109591" name="Rectangle 26"/>
          <p:cNvSpPr/>
          <p:nvPr/>
        </p:nvSpPr>
        <p:spPr>
          <a:xfrm>
            <a:off x="6838950" y="5972176"/>
            <a:ext cx="2425700" cy="625475"/>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pPr>
              <a:buFont typeface="Wingdings" panose="05000000000000000000" pitchFamily="2" charset="2"/>
              <a:buNone/>
            </a:pPr>
            <a:r>
              <a:rPr lang="zh-CN" altLang="en-US" sz="2000" b="1" dirty="0">
                <a:solidFill>
                  <a:schemeClr val="tx1"/>
                </a:solidFill>
                <a:latin typeface="Times New Roman" panose="02020603050405020304" pitchFamily="18" charset="0"/>
                <a:cs typeface="Times New Roman" panose="02020603050405020304" pitchFamily="18" charset="0"/>
              </a:rPr>
              <a:t>期望值启发式因子</a:t>
            </a:r>
            <a:r>
              <a:rPr lang="zh-CN" altLang="en-US" sz="20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sz="2000" b="1" i="1" dirty="0">
              <a:solidFill>
                <a:schemeClr val="tx1"/>
              </a:solidFill>
              <a:latin typeface="Times New Roman" panose="02020603050405020304" pitchFamily="18" charset="0"/>
              <a:ea typeface="Times New Roman" panose="02020603050405020304" pitchFamily="18" charset="0"/>
            </a:endParaRPr>
          </a:p>
        </p:txBody>
      </p:sp>
      <p:sp>
        <p:nvSpPr>
          <p:cNvPr id="109592" name="AutoShape 23"/>
          <p:cNvSpPr/>
          <p:nvPr/>
        </p:nvSpPr>
        <p:spPr>
          <a:xfrm rot="10800000">
            <a:off x="5087938" y="5949950"/>
            <a:ext cx="1600200" cy="285750"/>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109593" name="Rectangle 26"/>
          <p:cNvSpPr/>
          <p:nvPr/>
        </p:nvSpPr>
        <p:spPr>
          <a:xfrm>
            <a:off x="4800600" y="4149726"/>
            <a:ext cx="2159000" cy="625475"/>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pPr>
              <a:buFont typeface="Wingdings" panose="05000000000000000000" pitchFamily="2" charset="2"/>
              <a:buNone/>
            </a:pPr>
            <a:r>
              <a:rPr lang="zh-CN" altLang="en-US" sz="20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信息素挥发度</a:t>
            </a:r>
            <a:r>
              <a:rPr lang="en-US" altLang="zh-CN" sz="20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20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sz="2000" b="1" i="1" dirty="0">
              <a:solidFill>
                <a:schemeClr val="tx1"/>
              </a:solidFill>
              <a:latin typeface="Times New Roman" panose="02020603050405020304" pitchFamily="18" charset="0"/>
              <a:ea typeface="Times New Roman" panose="02020603050405020304" pitchFamily="18" charset="0"/>
            </a:endParaRPr>
          </a:p>
        </p:txBody>
      </p:sp>
      <p:sp>
        <p:nvSpPr>
          <p:cNvPr id="109594" name="AutoShape 23"/>
          <p:cNvSpPr/>
          <p:nvPr/>
        </p:nvSpPr>
        <p:spPr>
          <a:xfrm rot="-3142529">
            <a:off x="3425825" y="5240338"/>
            <a:ext cx="1600200" cy="271462"/>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109595" name="AutoShape 23"/>
          <p:cNvSpPr/>
          <p:nvPr/>
        </p:nvSpPr>
        <p:spPr>
          <a:xfrm rot="7767474">
            <a:off x="3071813" y="5026025"/>
            <a:ext cx="1600200" cy="285750"/>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109596" name="AutoShape 23"/>
          <p:cNvSpPr/>
          <p:nvPr/>
        </p:nvSpPr>
        <p:spPr>
          <a:xfrm rot="-7524790">
            <a:off x="6881813" y="5010151"/>
            <a:ext cx="1600200" cy="271463"/>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109597" name="AutoShape 23"/>
          <p:cNvSpPr/>
          <p:nvPr/>
        </p:nvSpPr>
        <p:spPr>
          <a:xfrm rot="3332105">
            <a:off x="6597650" y="5281613"/>
            <a:ext cx="1600200" cy="285750"/>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31"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8.8.2  </a:t>
            </a:r>
            <a:r>
              <a:rPr lang="zh-CN" altLang="en-US" sz="3600" dirty="0">
                <a:latin typeface="Times New Roman" panose="02020603050405020304" pitchFamily="18" charset="0"/>
                <a:ea typeface="黑体" panose="02010609060101010101" pitchFamily="49" charset="-122"/>
              </a:rPr>
              <a:t>蚁群算法的参数选择</a:t>
            </a:r>
            <a:endParaRPr lang="zh-CN" altLang="en-US" sz="3200" b="1" dirty="0">
              <a:latin typeface="Times New Roman" panose="02020603050405020304" pitchFamily="18" charset="0"/>
            </a:endParaRPr>
          </a:p>
        </p:txBody>
      </p:sp>
    </p:spTree>
    <p:extLst>
      <p:ext uri="{BB962C8B-B14F-4D97-AF65-F5344CB8AC3E}">
        <p14:creationId xmlns:p14="http://schemas.microsoft.com/office/powerpoint/2010/main" val="3997634276"/>
      </p:ext>
    </p:extLst>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4"/>
          <p:cNvSpPr>
            <a:spLocks noGrp="1"/>
          </p:cNvSpPr>
          <p:nvPr>
            <p:ph idx="1"/>
          </p:nvPr>
        </p:nvSpPr>
        <p:spPr>
          <a:xfrm>
            <a:off x="1703388" y="765176"/>
            <a:ext cx="8642350" cy="5400675"/>
          </a:xfrm>
          <a:ln/>
        </p:spPr>
        <p:txBody>
          <a:bodyPr vert="horz" wrap="square" lIns="91440" tIns="45720" rIns="91440" bIns="45720" anchor="t"/>
          <a:lstStyle/>
          <a:p>
            <a:pPr eaLnBrk="1" hangingPunct="1"/>
            <a:endParaRPr lang="en-US" altLang="zh-CN" b="1" dirty="0"/>
          </a:p>
          <a:p>
            <a:pPr eaLnBrk="1" hangingPunct="1">
              <a:buNone/>
            </a:pPr>
            <a:endParaRPr lang="en-US" altLang="zh-CN" b="1" dirty="0"/>
          </a:p>
          <a:p>
            <a:pPr algn="ctr" eaLnBrk="1" hangingPunct="1">
              <a:buNone/>
            </a:pPr>
            <a:r>
              <a:rPr lang="en-US" altLang="zh-CN" sz="8000" b="1" dirty="0">
                <a:solidFill>
                  <a:schemeClr val="accent2"/>
                </a:solidFill>
                <a:latin typeface="Times New Roman" panose="02020603050405020304" pitchFamily="18" charset="0"/>
              </a:rPr>
              <a:t>THE END</a:t>
            </a:r>
          </a:p>
        </p:txBody>
      </p:sp>
      <p:sp>
        <p:nvSpPr>
          <p:cNvPr id="11571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81</a:t>
            </a:fld>
            <a:endParaRPr lang="ja-JP" altLang="en-US" sz="1800" dirty="0">
              <a:solidFill>
                <a:srgbClr val="A50021"/>
              </a:solidFill>
              <a:latin typeface="Arial" panose="020B0604020202020204" pitchFamily="34" charset="0"/>
              <a:ea typeface="MS PGothic" panose="020B0600070205080204" pitchFamily="34" charset="-128"/>
            </a:endParaRPr>
          </a:p>
        </p:txBody>
      </p:sp>
      <p:pic>
        <p:nvPicPr>
          <p:cNvPr id="115716" name="Picture 3" descr="waseda_mark"/>
          <p:cNvPicPr>
            <a:picLocks noChangeAspect="1"/>
          </p:cNvPicPr>
          <p:nvPr/>
        </p:nvPicPr>
        <p:blipFill>
          <a:blip r:embed="rId2">
            <a:grayscl/>
            <a:lum bright="79999" contrast="-89999"/>
          </a:blip>
          <a:stretch>
            <a:fillRect/>
          </a:stretch>
        </p:blipFill>
        <p:spPr>
          <a:xfrm>
            <a:off x="2640014" y="930276"/>
            <a:ext cx="6840537" cy="5307013"/>
          </a:xfrm>
          <a:prstGeom prst="rect">
            <a:avLst/>
          </a:prstGeom>
          <a:noFill/>
          <a:ln w="9525">
            <a:noFill/>
          </a:ln>
        </p:spPr>
      </p:pic>
      <p:sp>
        <p:nvSpPr>
          <p:cNvPr id="115719" name="Line 6"/>
          <p:cNvSpPr/>
          <p:nvPr/>
        </p:nvSpPr>
        <p:spPr>
          <a:xfrm>
            <a:off x="1752600" y="457200"/>
            <a:ext cx="8686800" cy="0"/>
          </a:xfrm>
          <a:prstGeom prst="line">
            <a:avLst/>
          </a:prstGeom>
          <a:ln w="57150" cap="flat" cmpd="thinThick">
            <a:solidFill>
              <a:schemeClr val="accent2"/>
            </a:solidFill>
            <a:prstDash val="solid"/>
            <a:headEnd type="none" w="med" len="med"/>
            <a:tailEnd type="none" w="med" len="med"/>
          </a:ln>
        </p:spPr>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3492" name="Rectangle 4"/>
          <p:cNvSpPr/>
          <p:nvPr/>
        </p:nvSpPr>
        <p:spPr>
          <a:xfrm>
            <a:off x="2286000" y="3886201"/>
            <a:ext cx="7924800" cy="519113"/>
          </a:xfrm>
          <a:prstGeom prst="rect">
            <a:avLst/>
          </a:prstGeom>
          <a:noFill/>
          <a:ln w="9525">
            <a:noFill/>
          </a:ln>
        </p:spPr>
        <p:txBody>
          <a:bodyPr>
            <a:spAutoFit/>
          </a:bodyPr>
          <a:lstStyle/>
          <a:p>
            <a:pPr>
              <a:spcBef>
                <a:spcPct val="50000"/>
              </a:spcBef>
            </a:pPr>
            <a:endParaRPr lang="zh-CN" altLang="zh-CN" sz="2800" dirty="0">
              <a:solidFill>
                <a:schemeClr val="tx1"/>
              </a:solidFill>
              <a:latin typeface="Times New Roman" panose="02020603050405020304" pitchFamily="18" charset="0"/>
            </a:endParaRPr>
          </a:p>
        </p:txBody>
      </p:sp>
      <p:graphicFrame>
        <p:nvGraphicFramePr>
          <p:cNvPr id="73792" name="Group 64"/>
          <p:cNvGraphicFramePr>
            <a:graphicFrameLocks noGrp="1"/>
          </p:cNvGraphicFramePr>
          <p:nvPr>
            <p:extLst>
              <p:ext uri="{D42A27DB-BD31-4B8C-83A1-F6EECF244321}">
                <p14:modId xmlns:p14="http://schemas.microsoft.com/office/powerpoint/2010/main" val="102030165"/>
              </p:ext>
            </p:extLst>
          </p:nvPr>
        </p:nvGraphicFramePr>
        <p:xfrm>
          <a:off x="623392" y="1124744"/>
          <a:ext cx="11017224" cy="4654296"/>
        </p:xfrm>
        <a:graphic>
          <a:graphicData uri="http://schemas.openxmlformats.org/drawingml/2006/table">
            <a:tbl>
              <a:tblPr/>
              <a:tblGrid>
                <a:gridCol w="3168352">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生物遗传概念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遗产算法中的应用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适者生存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目标值比较大的解被选择的可能性大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50850">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个体（</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Individual</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452438">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染色体（</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Chromosome</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解的编码（字符串、向量等）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450850">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基因（</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Gene</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解的编码中每一分量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452438">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适应性（</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Fitness</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适应度函数值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450850">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群体（</a:t>
                      </a: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Population</a:t>
                      </a: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根据适应度值选定的一组解（解的个数为群体的规模）</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r h="452438">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endParaRPr kumimoji="0" lang="en-US" altLang="zh-CN" sz="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婚配（</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Marry</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交叉（</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Crossover</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）选择两个染色体进行交叉产生一组新的染色体的过程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7"/>
                  </a:ext>
                </a:extLst>
              </a:tr>
              <a:tr h="450850">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变异（</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Mutation</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编码的某一分量发生变化的过程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bl>
          </a:graphicData>
        </a:graphic>
      </p:graphicFrame>
      <p:sp>
        <p:nvSpPr>
          <p:cNvPr id="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8.2.1  </a:t>
            </a:r>
            <a:r>
              <a:rPr lang="zh-CN" altLang="en-US" sz="3600" dirty="0">
                <a:latin typeface="Times New Roman" panose="02020603050405020304" pitchFamily="18" charset="0"/>
                <a:ea typeface="黑体" panose="02010609060101010101" pitchFamily="49" charset="-122"/>
              </a:rPr>
              <a:t>遗传算法的基本思想</a:t>
            </a: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50021"/>
        </a:solidFill>
        <a:ln w="9525" cap="flat" cmpd="sng" algn="ctr">
          <a:noFill/>
          <a:prstDash val="solid"/>
          <a:round/>
          <a:headEnd type="none" w="med" len="med"/>
          <a:tailEnd type="none" w="med" len="med"/>
        </a:ln>
      </a:spPr>
      <a:bodyPr vert="horz" wrap="square" lIns="91440" tIns="45720" rIns="91440" bIns="45720" numCol="1" anchor="b" anchorCtr="0" compatLnSpc="1"/>
      <a:lstStyle>
        <a:defPPr marL="0" marR="0" indent="17653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bg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rgbClr val="A50021"/>
        </a:solidFill>
        <a:ln w="9525" cap="flat" cmpd="sng" algn="ctr">
          <a:noFill/>
          <a:prstDash val="solid"/>
          <a:round/>
          <a:headEnd type="none" w="med" len="med"/>
          <a:tailEnd type="none" w="med" len="med"/>
        </a:ln>
      </a:spPr>
      <a:bodyPr vert="horz" wrap="square" lIns="91440" tIns="45720" rIns="91440" bIns="45720" numCol="1" anchor="b" anchorCtr="0" compatLnSpc="1"/>
      <a:lstStyle>
        <a:defPPr marL="0" marR="0" indent="17653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bg1"/>
            </a:solidFill>
            <a:effectLst/>
            <a:latin typeface="宋体" panose="02010600030101010101" pitchFamily="2" charset="-122"/>
            <a:ea typeface="宋体" panose="02010600030101010101"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asedaSample5">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2361</TotalTime>
  <Words>6511</Words>
  <Application>Microsoft Office PowerPoint</Application>
  <PresentationFormat>宽屏</PresentationFormat>
  <Paragraphs>722</Paragraphs>
  <Slides>81</Slides>
  <Notes>6</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7</vt:i4>
      </vt:variant>
      <vt:variant>
        <vt:lpstr>幻灯片标题</vt:lpstr>
      </vt:variant>
      <vt:variant>
        <vt:i4>81</vt:i4>
      </vt:variant>
    </vt:vector>
  </HeadingPairs>
  <TitlesOfParts>
    <vt:vector size="105" baseType="lpstr">
      <vt:lpstr>ＭＳ Ｐゴシック</vt:lpstr>
      <vt:lpstr>ＭＳ Ｐゴシック</vt:lpstr>
      <vt:lpstr>等线</vt:lpstr>
      <vt:lpstr>等线 Light</vt:lpstr>
      <vt:lpstr>黑体</vt:lpstr>
      <vt:lpstr>宋体</vt:lpstr>
      <vt:lpstr>Arial</vt:lpstr>
      <vt:lpstr>Calibri</vt:lpstr>
      <vt:lpstr>Calibri Light</vt:lpstr>
      <vt:lpstr>Lucida Sans Unicode</vt:lpstr>
      <vt:lpstr>Symbol</vt:lpstr>
      <vt:lpstr>Times New Roman</vt:lpstr>
      <vt:lpstr>Verdana</vt:lpstr>
      <vt:lpstr>Wingdings</vt:lpstr>
      <vt:lpstr>Wingdings 2</vt:lpstr>
      <vt:lpstr>wasedaSample5</vt:lpstr>
      <vt:lpstr>1_wasedaSample5</vt:lpstr>
      <vt:lpstr>SmartDraw.2</vt:lpstr>
      <vt:lpstr>Equation.3</vt:lpstr>
      <vt:lpstr>Equation.DSMT4</vt:lpstr>
      <vt:lpstr>Bitmap Image</vt:lpstr>
      <vt:lpstr>公式</vt:lpstr>
      <vt:lpstr>Equation</vt:lpstr>
      <vt:lpstr>Visio</vt:lpstr>
      <vt:lpstr>第 8 章   计算智能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vector>
  </TitlesOfParts>
  <Company>ZJUT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第9章遗传算法及其应用</dc:title>
  <dc:creator>Tomcat</dc:creator>
  <cp:lastModifiedBy>MJ</cp:lastModifiedBy>
  <cp:revision>523</cp:revision>
  <dcterms:created xsi:type="dcterms:W3CDTF">2005-06-30T15:52:47Z</dcterms:created>
  <dcterms:modified xsi:type="dcterms:W3CDTF">2019-09-24T06:59:47Z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